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notesSlides/notesSlide22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notesSlides/notesSlide2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9" r:id="rId2"/>
    <p:sldId id="329" r:id="rId3"/>
    <p:sldId id="336" r:id="rId4"/>
    <p:sldId id="337" r:id="rId5"/>
    <p:sldId id="330" r:id="rId6"/>
    <p:sldId id="294" r:id="rId7"/>
    <p:sldId id="338" r:id="rId8"/>
    <p:sldId id="297" r:id="rId9"/>
    <p:sldId id="298" r:id="rId10"/>
    <p:sldId id="339" r:id="rId11"/>
    <p:sldId id="340" r:id="rId12"/>
    <p:sldId id="341" r:id="rId13"/>
    <p:sldId id="342" r:id="rId14"/>
    <p:sldId id="343" r:id="rId15"/>
    <p:sldId id="344" r:id="rId16"/>
    <p:sldId id="346" r:id="rId17"/>
    <p:sldId id="347" r:id="rId18"/>
    <p:sldId id="348" r:id="rId19"/>
    <p:sldId id="349" r:id="rId20"/>
    <p:sldId id="350" r:id="rId21"/>
    <p:sldId id="351" r:id="rId22"/>
    <p:sldId id="356" r:id="rId23"/>
    <p:sldId id="353" r:id="rId24"/>
    <p:sldId id="354" r:id="rId25"/>
    <p:sldId id="355" r:id="rId26"/>
    <p:sldId id="358" r:id="rId27"/>
    <p:sldId id="357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DC4FF"/>
    <a:srgbClr val="7FA3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680" y="-18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4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0831B2C9-A9A0-A441-B36F-775B3ACA8BDC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5781DA10-96F6-0444-96E1-A60481B4D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ADD19FB7-333C-F641-9B7F-53EC818AF564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F9B7F4E5-DA5C-5641-8962-7BEA2B472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D7AF661-0B6F-FC40-87F4-61E0BADF4063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17953C-A426-7A4F-866F-FD17BDC0C7D5}" type="slidenum">
              <a:rPr lang="en-US"/>
              <a:pPr/>
              <a:t>10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7433217-5BFE-754E-8693-62CDAA87BB77}" type="slidenum">
              <a:rPr lang="en-US"/>
              <a:pPr/>
              <a:t>11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82F5A1B-117A-F44F-ACD3-A9AB67C7D1DC}" type="slidenum">
              <a:rPr lang="en-US"/>
              <a:pPr/>
              <a:t>12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794F49-8BAF-DD40-9399-63F6DB2E56FE}" type="slidenum">
              <a:rPr lang="en-US"/>
              <a:pPr/>
              <a:t>13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E8C829-11B7-AF40-BE41-011057E5EE06}" type="slidenum">
              <a:rPr lang="en-US"/>
              <a:pPr/>
              <a:t>14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2BBFD2-830D-AB49-90B5-08CB0626963C}" type="slidenum">
              <a:rPr lang="en-US"/>
              <a:pPr/>
              <a:t>15</a:t>
            </a:fld>
            <a:endParaRPr 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CBB122C-1DB9-434D-B1AB-6560FE0A3118}" type="slidenum">
              <a:rPr lang="en-US"/>
              <a:pPr/>
              <a:t>16</a:t>
            </a:fld>
            <a:endParaRPr 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8AA1A1D-E801-FB40-962A-380B1DED2BA9}" type="slidenum">
              <a:rPr lang="en-US"/>
              <a:pPr/>
              <a:t>17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F9004E-B171-784C-AA86-E13D77A2F3DD}" type="slidenum">
              <a:rPr lang="en-US"/>
              <a:pPr/>
              <a:t>18</a:t>
            </a:fld>
            <a:endParaRPr 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591AD9-49D5-C643-A61E-051066740A71}" type="slidenum">
              <a:rPr lang="en-US"/>
              <a:pPr/>
              <a:t>19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6840465-2C14-D841-8900-64AD5DEDBE05}" type="slidenum">
              <a:rPr lang="en-US"/>
              <a:pPr/>
              <a:t>2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F5308F-12EF-0743-9C50-2526151EC058}" type="slidenum">
              <a:rPr lang="en-US"/>
              <a:pPr/>
              <a:t>20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96278A5-11E7-CB48-9A4F-4805BFF64FB7}" type="slidenum">
              <a:rPr lang="en-US"/>
              <a:pPr/>
              <a:t>21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0E5A54-C903-3545-A3CE-B7D68D2517D3}" type="slidenum">
              <a:rPr lang="en-US"/>
              <a:pPr/>
              <a:t>22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E7055B4-9873-9245-982C-20DEEBF5C88B}" type="slidenum">
              <a:rPr lang="en-US"/>
              <a:pPr/>
              <a:t>23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6EA4B6D-D9AC-724B-BCB9-BBFF3D521B8E}" type="slidenum">
              <a:rPr lang="en-US"/>
              <a:pPr/>
              <a:t>24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16CC155-A064-C04E-8C37-87E9EF65E8D4}" type="slidenum">
              <a:rPr lang="en-US"/>
              <a:pPr/>
              <a:t>25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72E03DF-0B3E-4A47-82B4-0FAFBB0510F6}" type="slidenum">
              <a:rPr lang="en-US"/>
              <a:pPr/>
              <a:t>26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F92C8D-12D3-F241-BFE6-95FDB60426D7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CA108F4-F24A-EA47-8A6A-322816793261}" type="slidenum">
              <a:rPr lang="en-US"/>
              <a:pPr/>
              <a:t>3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D960C5-656A-0A43-8645-D8151B05F9C2}" type="slidenum">
              <a:rPr lang="en-US"/>
              <a:pPr/>
              <a:t>4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7302418-D739-964E-8C0B-CD8E7FC2FFEE}" type="slidenum">
              <a:rPr lang="en-US"/>
              <a:pPr/>
              <a:t>5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862E61-E829-024E-AAF7-15DC5BD6BEE9}" type="slidenum">
              <a:rPr lang="en-US"/>
              <a:pPr/>
              <a:t>6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E51232-D120-9F41-8D95-37990A57BD38}" type="slidenum">
              <a:rPr lang="en-US"/>
              <a:pPr/>
              <a:t>7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8E19A9-FDFD-A84D-B627-CAE059926DA7}" type="slidenum">
              <a:rPr lang="en-US"/>
              <a:pPr/>
              <a:t>8</a:t>
            </a:fld>
            <a:endParaRPr 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FB6FA76-02AA-D448-9285-783AE3C1D988}" type="slidenum">
              <a:rPr lang="en-US"/>
              <a:pPr/>
              <a:t>9</a:t>
            </a:fld>
            <a:endParaRPr 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5D588-DBF5-1A40-9ADD-9EBE5EB140D0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3B314-DEAB-A34F-AE48-EC763723E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9A41F-9DFE-BD48-B8DD-3F355B586F0F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797B5-8636-764F-B70D-79347590EB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779A2-97AD-B641-B11B-888CA8781B7C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5E8A2-2DE6-1043-9B2A-BD4BCFE3E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AF945-3A5A-734D-84F6-A3541B4B7A27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21D9F-814E-F143-BB31-32D5C8864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4B296-C277-DD49-A5E2-EB20006645DE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EA4B0-7CF8-B341-8069-140A34D2B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20C01-6BA9-5B4B-A0F5-DC3847B37767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F0801-7A45-5441-8E87-4B4D47011C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96E90-42E5-A745-A843-9C398C26BE87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FCBA0-901A-634C-A0DB-EC1AC15382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477F0-A133-0449-BC98-4CE009B7AFAA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1A0FF-CDC2-394E-8ADF-D78115114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62F6D-EFD4-364B-B12E-44B4B0CA101B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8EE5E-0919-6344-981E-8DA75503F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BF13-7857-314A-A3E5-0B9A96628A18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7D6B0-915E-204E-A39C-2FF2C5DA1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9AC35-EC3F-724D-9F5B-522C65AAAB04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D1161-EC36-7E49-8B00-D2BB549D4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7D8873E7-B83F-6146-AE94-73FAFF8184AC}" type="datetime1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6A9DC916-E7C5-C648-8C08-3479678B3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image" Target="../media/image2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C SCHAEFFER CENTER\SPPD 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753100"/>
            <a:ext cx="3054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6875463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800">
                <a:solidFill>
                  <a:schemeClr val="tx1"/>
                </a:solidFill>
              </a:rPr>
              <a:t>Neeraj Sood, </a:t>
            </a:r>
          </a:p>
          <a:p>
            <a:pPr eaLnBrk="1" hangingPunct="1">
              <a:spcBef>
                <a:spcPct val="0"/>
              </a:spcBef>
            </a:pPr>
            <a:r>
              <a:rPr lang="en-US" sz="2800">
                <a:solidFill>
                  <a:schemeClr val="tx1"/>
                </a:solidFill>
              </a:rPr>
              <a:t>Schaeffer Center and School of Pharmacy, USC</a:t>
            </a:r>
          </a:p>
          <a:p>
            <a:pPr eaLnBrk="1" hangingPunct="1">
              <a:spcBef>
                <a:spcPct val="0"/>
              </a:spcBef>
            </a:pPr>
            <a:r>
              <a:rPr lang="en-US" sz="2800">
                <a:solidFill>
                  <a:schemeClr val="tx1"/>
                </a:solidFill>
              </a:rPr>
              <a:t>RAND Corporation</a:t>
            </a:r>
          </a:p>
          <a:p>
            <a:pPr eaLnBrk="1" hangingPunct="1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>
              <a:latin typeface="Calibri" charset="0"/>
            </a:endParaRPr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0" y="0"/>
          <a:ext cx="9158288" cy="1828800"/>
        </p:xfrm>
        <a:graphic>
          <a:graphicData uri="http://schemas.openxmlformats.org/presentationml/2006/ole">
            <p:oleObj spid="_x0000_s15362" r:id="rId5" imgW="10972800" imgH="1828800" progId="">
              <p:embed/>
            </p:oleObj>
          </a:graphicData>
        </a:graphic>
      </p:graphicFrame>
      <p:pic>
        <p:nvPicPr>
          <p:cNvPr id="15366" name="Picture 4" descr="C:\USC SCHAEFFER CENTER\PHAR_card_white-[Converted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81888" y="5054600"/>
            <a:ext cx="12954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8E163A8-9E1D-FE45-98A8-17A5E31B8656}" type="slidenum">
              <a:rPr lang="en-US"/>
              <a:pPr/>
              <a:t>1</a:t>
            </a:fld>
            <a:endParaRPr lang="en-US"/>
          </a:p>
        </p:txBody>
      </p:sp>
      <p:sp>
        <p:nvSpPr>
          <p:cNvPr id="15368" name="Title 12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077200" cy="1470025"/>
          </a:xfrm>
        </p:spPr>
        <p:txBody>
          <a:bodyPr/>
          <a:lstStyle/>
          <a:p>
            <a:pPr eaLnBrk="1" hangingPunct="1"/>
            <a:r>
              <a:rPr lang="en-US" sz="3600" b="1"/>
              <a:t>Competition, Prospective Payment, and Outcomes in Post-Acute Care Markets</a:t>
            </a:r>
            <a:endParaRPr 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3795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</a:rPr>
              <a:t>The Composition of PAC Markets is Also Changing</a:t>
            </a:r>
          </a:p>
        </p:txBody>
      </p:sp>
      <p:sp>
        <p:nvSpPr>
          <p:cNvPr id="33796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eaLnBrk="1" hangingPunct="1"/>
            <a:r>
              <a:rPr lang="en-US"/>
              <a:t>Rapid growth in number of home health care agencies</a:t>
            </a:r>
          </a:p>
          <a:p>
            <a:pPr lvl="1" eaLnBrk="1" hangingPunct="1"/>
            <a:r>
              <a:rPr lang="en-US"/>
              <a:t>About 7,000 providers in 2001</a:t>
            </a:r>
          </a:p>
          <a:p>
            <a:pPr lvl="1" eaLnBrk="1" hangingPunct="1"/>
            <a:r>
              <a:rPr lang="en-US"/>
              <a:t>More than 10,000 providers in 2009</a:t>
            </a:r>
          </a:p>
          <a:p>
            <a:pPr eaLnBrk="1" hangingPunct="1"/>
            <a:r>
              <a:rPr lang="en-US"/>
              <a:t>Number of long term care hospitals has also increased rapidly</a:t>
            </a:r>
          </a:p>
          <a:p>
            <a:pPr lvl="1" eaLnBrk="1" hangingPunct="1"/>
            <a:r>
              <a:rPr lang="en-US"/>
              <a:t>About 280 long term care hospitals in 2001</a:t>
            </a:r>
          </a:p>
          <a:p>
            <a:pPr lvl="1" eaLnBrk="1" hangingPunct="1"/>
            <a:r>
              <a:rPr lang="en-US"/>
              <a:t>About 430 long term care hospitals in 2009</a:t>
            </a:r>
          </a:p>
          <a:p>
            <a:pPr eaLnBrk="1" hangingPunct="1"/>
            <a:r>
              <a:rPr lang="en-US"/>
              <a:t>Number of IRFs and SNFs have remained stable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5843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How Do Changes in PAC Markets and Payments  Impact Medicare? </a:t>
            </a:r>
          </a:p>
        </p:txBody>
      </p:sp>
      <p:sp>
        <p:nvSpPr>
          <p:cNvPr id="35844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eaLnBrk="1" hangingPunct="1"/>
            <a:r>
              <a:rPr lang="en-US"/>
              <a:t>Little is known about the impact of changes in PAC markets</a:t>
            </a:r>
          </a:p>
          <a:p>
            <a:pPr lvl="1" eaLnBrk="1" hangingPunct="1"/>
            <a:r>
              <a:rPr lang="en-US"/>
              <a:t>Have changes in payments influenced entry and exit of providers and competition in PAC markets?</a:t>
            </a:r>
          </a:p>
          <a:p>
            <a:pPr lvl="1" eaLnBrk="1" hangingPunct="1"/>
            <a:r>
              <a:rPr lang="en-US"/>
              <a:t>How do changes in number of providers and competition more generally influence patient outcomes and costs? </a:t>
            </a:r>
          </a:p>
          <a:p>
            <a:pPr lvl="1" eaLnBrk="1" hangingPunct="1"/>
            <a:r>
              <a:rPr lang="en-US"/>
              <a:t>How have changes in payments and competition affected patient outcomes and costs?</a:t>
            </a:r>
          </a:p>
          <a:p>
            <a:pPr eaLnBrk="1" hangingPunct="1"/>
            <a:r>
              <a:rPr lang="en-US"/>
              <a:t>This proposal seeks to address some of these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3789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Policy Context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Research Team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Specific Aims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Data and Approach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9939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Research Team</a:t>
            </a:r>
          </a:p>
        </p:txBody>
      </p:sp>
      <p:sp>
        <p:nvSpPr>
          <p:cNvPr id="39940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eaLnBrk="1" hangingPunct="1"/>
            <a:r>
              <a:rPr lang="en-US"/>
              <a:t>Neeraj Sood, PhD. (Principal Investigator)</a:t>
            </a:r>
          </a:p>
          <a:p>
            <a:pPr lvl="1" eaLnBrk="1" hangingPunct="1"/>
            <a:r>
              <a:rPr lang="en-US"/>
              <a:t>Associate Professor at USC and Senior Economist at RAND</a:t>
            </a:r>
          </a:p>
          <a:p>
            <a:pPr lvl="1" eaLnBrk="1" hangingPunct="1"/>
            <a:r>
              <a:rPr lang="en-US"/>
              <a:t>Expertise in empirical economics and health economics </a:t>
            </a:r>
          </a:p>
          <a:p>
            <a:pPr eaLnBrk="1" hangingPunct="1"/>
            <a:r>
              <a:rPr lang="en-US"/>
              <a:t>José J. Escarce, M.D., Ph.D (Co-PrincipaI Investigator)</a:t>
            </a:r>
          </a:p>
          <a:p>
            <a:pPr lvl="1" eaLnBrk="1" hangingPunct="1"/>
            <a:r>
              <a:rPr lang="en-US"/>
              <a:t>Professor at UCLA and Senior Natural Scientist at RAND</a:t>
            </a:r>
          </a:p>
          <a:p>
            <a:pPr lvl="1" eaLnBrk="1" hangingPunct="1"/>
            <a:r>
              <a:rPr lang="en-US"/>
              <a:t>Expertise in post acute care markets and health care financing and organization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987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Research Team</a:t>
            </a:r>
          </a:p>
        </p:txBody>
      </p:sp>
      <p:sp>
        <p:nvSpPr>
          <p:cNvPr id="4198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eaLnBrk="1" hangingPunct="1"/>
            <a:r>
              <a:rPr lang="en-US"/>
              <a:t>John Romley, PhD. (Investigator)</a:t>
            </a:r>
          </a:p>
          <a:p>
            <a:pPr lvl="1" eaLnBrk="1" hangingPunct="1"/>
            <a:r>
              <a:rPr lang="en-US"/>
              <a:t>Assistant Professor at USC and Economist at RAND</a:t>
            </a:r>
          </a:p>
          <a:p>
            <a:pPr lvl="1" eaLnBrk="1" hangingPunct="1"/>
            <a:r>
              <a:rPr lang="en-US"/>
              <a:t>Expertise in industrial organization and competition</a:t>
            </a:r>
          </a:p>
          <a:p>
            <a:pPr eaLnBrk="1" hangingPunct="1"/>
            <a:r>
              <a:rPr lang="en-US"/>
              <a:t>Peter Huckfeldt, Ph.D (Investigator)</a:t>
            </a:r>
          </a:p>
          <a:p>
            <a:pPr lvl="1" eaLnBrk="1" hangingPunct="1"/>
            <a:r>
              <a:rPr lang="en-US"/>
              <a:t>Associate Economist at RAND</a:t>
            </a:r>
          </a:p>
          <a:p>
            <a:pPr lvl="1" eaLnBrk="1" hangingPunct="1"/>
            <a:r>
              <a:rPr lang="en-US"/>
              <a:t>New PhD (will become expert in post acute markets and competition by the end of the project!)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4035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4403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Policy Context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Research Team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Specific Aims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Hypothesis, Data and Approach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6083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Aims (1 &amp; 2):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Examine the Effects of Competition</a:t>
            </a:r>
          </a:p>
        </p:txBody>
      </p:sp>
      <p:sp>
        <p:nvSpPr>
          <p:cNvPr id="46084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Examine the effects of competition on resource use and clinical outcomes for PAC episodes among patients discharged from an acute care hospital after a stroke, fracture, or LEJR, and how these effects are mitigated or enhanced by payment policies.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Assess how the effects of competition on resource use and clinical outcomes for PAC episodes differ by care setting.</a:t>
            </a:r>
          </a:p>
          <a:p>
            <a:pPr marL="514350" indent="-514350"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8131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 (3):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Examine Determinants of Competition</a:t>
            </a:r>
          </a:p>
        </p:txBody>
      </p:sp>
      <p:sp>
        <p:nvSpPr>
          <p:cNvPr id="4813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Calibri" charset="0"/>
              <a:buAutoNum type="arabicPeriod" startAt="3"/>
            </a:pPr>
            <a:r>
              <a:rPr lang="en-US"/>
              <a:t>Describe the variation across geographic market areas and trends over time in PAC competition, and assess the factors that influence these variations and trends, especially changes in PAC payment policies</a:t>
            </a:r>
          </a:p>
          <a:p>
            <a:pPr marL="514350" indent="-514350"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0179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5018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Policy Context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Research Team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Specific Aims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Hypothesis, Data and Approach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2227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Aims (1 &amp; 2):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Examine the Effects of Competition</a:t>
            </a:r>
          </a:p>
        </p:txBody>
      </p:sp>
      <p:sp>
        <p:nvSpPr>
          <p:cNvPr id="5222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b="1"/>
              <a:t>Study Hypothesis: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Competition increases costs of care but has ambiguous effect on patient outcomes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Switch to PPS reduces effects of competition on costs but effect on patient outcomes is ambiguous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Under PPS, the influence of competition on cost and clinical outcomes is smaller for providers whose payment levels are more constrained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Research Goals</a:t>
            </a:r>
          </a:p>
        </p:txBody>
      </p:sp>
      <p:sp>
        <p:nvSpPr>
          <p:cNvPr id="1741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0150" lvl="1" indent="-742950">
              <a:lnSpc>
                <a:spcPct val="90000"/>
              </a:lnSpc>
              <a:buClr>
                <a:schemeClr val="tx2"/>
              </a:buClr>
            </a:pPr>
            <a:r>
              <a:rPr lang="en-US" sz="3600" b="1" smtClean="0"/>
              <a:t>Improve our understanding of: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The causes and effects of competition in Post Acute Care (PAC) markets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How have changes in payment policies both influenced competition and modified the effects of competition on resource use and clinical outcomes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4275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Aims (1 &amp; 2):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Examine the Effects of Competition</a:t>
            </a:r>
          </a:p>
        </p:txBody>
      </p:sp>
      <p:sp>
        <p:nvSpPr>
          <p:cNvPr id="54276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b="1"/>
              <a:t>Data: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Medicare claims data from 1996 to 2008 for patients with stroke, hip replacement, &amp; lower extremity joint replacement patients 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Mortality data linked to claims data above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Administrative data on nursing home stays (MDS) linked to claims data above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Medicare cost report data to estimate resource use for different providers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6323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Aims (1 &amp; 2):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Examine the Effects of Competition</a:t>
            </a:r>
          </a:p>
        </p:txBody>
      </p:sp>
      <p:sp>
        <p:nvSpPr>
          <p:cNvPr id="56324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sz="2800" b="1"/>
              <a:t>Empirical Models:</a:t>
            </a:r>
          </a:p>
          <a:p>
            <a:pPr marL="514350" indent="-514350" eaLnBrk="1" hangingPunct="1"/>
            <a:r>
              <a:rPr lang="en-US" sz="2800"/>
              <a:t>Outcome Variables</a:t>
            </a:r>
          </a:p>
          <a:p>
            <a:pPr marL="914400" lvl="1" indent="-514350" eaLnBrk="1" hangingPunct="1"/>
            <a:r>
              <a:rPr lang="en-US" sz="2400"/>
              <a:t>Cost per PAC episode (60, 120, 180 day episodes) </a:t>
            </a:r>
          </a:p>
          <a:p>
            <a:pPr marL="914400" lvl="1" indent="-514350" eaLnBrk="1" hangingPunct="1"/>
            <a:r>
              <a:rPr lang="en-US" sz="2400"/>
              <a:t>Mortality and/or institutionalization at episode end</a:t>
            </a:r>
          </a:p>
          <a:p>
            <a:pPr marL="514350" indent="-514350" eaLnBrk="1" hangingPunct="1"/>
            <a:r>
              <a:rPr lang="en-US" sz="2800"/>
              <a:t>Key explanatory variables:</a:t>
            </a:r>
          </a:p>
          <a:p>
            <a:pPr marL="914400" lvl="1" indent="-514350" eaLnBrk="1" hangingPunct="1"/>
            <a:r>
              <a:rPr lang="en-US" sz="2400"/>
              <a:t>Competition among PAC providers</a:t>
            </a:r>
          </a:p>
          <a:p>
            <a:pPr marL="914400" lvl="1" indent="-514350" eaLnBrk="1" hangingPunct="1"/>
            <a:r>
              <a:rPr lang="en-US" sz="2400"/>
              <a:t>Competition interacted with payment policy</a:t>
            </a:r>
          </a:p>
          <a:p>
            <a:pPr marL="1314450" lvl="2" indent="-514350" eaLnBrk="1" hangingPunct="1"/>
            <a:r>
              <a:rPr lang="en-US" sz="2000"/>
              <a:t>Cost based versus PPS</a:t>
            </a:r>
          </a:p>
          <a:p>
            <a:pPr marL="1314450" lvl="2" indent="-514350" eaLnBrk="1" hangingPunct="1"/>
            <a:r>
              <a:rPr lang="en-US" sz="2000"/>
              <a:t>Generosity of payments and Medicare share of provider</a:t>
            </a:r>
          </a:p>
          <a:p>
            <a:pPr marL="514350" indent="-514350" eaLnBrk="1" hangingPunct="1"/>
            <a:r>
              <a:rPr lang="en-US" sz="2800"/>
              <a:t>Covariates include demographics, health status measures, acute hospital and market characteristics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8371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Aims (1 &amp; 2):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Examine the Effects of Competition</a:t>
            </a:r>
          </a:p>
        </p:txBody>
      </p:sp>
      <p:sp>
        <p:nvSpPr>
          <p:cNvPr id="58372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b="1"/>
              <a:t>Empirical Models:</a:t>
            </a:r>
          </a:p>
          <a:p>
            <a:pPr marL="514350" indent="-514350" eaLnBrk="1" hangingPunct="1"/>
            <a:r>
              <a:rPr lang="en-US"/>
              <a:t>Key challenge is accounting for bias due to the fact that competition measures based on actual patient flows might induce spurious correlation between outcomes and competition</a:t>
            </a:r>
          </a:p>
          <a:p>
            <a:pPr marL="514350" indent="-514350" eaLnBrk="1" hangingPunct="1"/>
            <a:r>
              <a:rPr lang="en-US"/>
              <a:t>Address this concern by constructing competition measures using predicted patient flows that only rely on geographic distribution of patients and providers in a market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0419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 (3):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Determinants of Competition</a:t>
            </a:r>
          </a:p>
        </p:txBody>
      </p:sp>
      <p:sp>
        <p:nvSpPr>
          <p:cNvPr id="60420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b="1"/>
              <a:t>Study Hypothesis: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More generous Medicare payment for PAC services within a market leads to more competition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Greater demand within a market for PAC services leads to more competition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/>
              <a:t>Lower costs of providing PAC services leads to more competition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2467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 (3):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 Determinants of Competition</a:t>
            </a:r>
          </a:p>
        </p:txBody>
      </p:sp>
      <p:sp>
        <p:nvSpPr>
          <p:cNvPr id="6246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b="1"/>
              <a:t>Data: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sz="2800"/>
              <a:t>Medicare cost report data  and provider of service files to estimate number of providers in a given market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sz="2800"/>
              <a:t>Area Resources File, Bureau of Economic Analysis and Medicare claims data to measure demand side factors such as age distribution of population, income, acute care discharges etc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sz="2800"/>
              <a:t>Hospital wage index and Bureau of Labor Statistics data to measure input costs</a:t>
            </a:r>
          </a:p>
          <a:p>
            <a:pPr marL="514350" indent="-514350" eaLnBrk="1" hangingPunct="1">
              <a:buFont typeface="Calibri" charset="0"/>
              <a:buAutoNum type="arabicPeriod"/>
            </a:pPr>
            <a:r>
              <a:rPr lang="en-US" sz="2800"/>
              <a:t>Data on state policies from a variety of sources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4515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Specific Aim (3):</a:t>
            </a:r>
            <a:br>
              <a:rPr lang="en-US" sz="4000">
                <a:solidFill>
                  <a:schemeClr val="bg1"/>
                </a:solidFill>
              </a:rPr>
            </a:br>
            <a:r>
              <a:rPr lang="en-US" sz="4000">
                <a:solidFill>
                  <a:schemeClr val="bg1"/>
                </a:solidFill>
              </a:rPr>
              <a:t> Determinants of Competition</a:t>
            </a:r>
          </a:p>
        </p:txBody>
      </p:sp>
      <p:sp>
        <p:nvSpPr>
          <p:cNvPr id="64516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>
              <a:buFont typeface="Arial" charset="0"/>
              <a:buNone/>
            </a:pPr>
            <a:r>
              <a:rPr lang="en-US" sz="2800" b="1"/>
              <a:t>Empirical Models:</a:t>
            </a:r>
          </a:p>
          <a:p>
            <a:pPr marL="514350" indent="-514350" eaLnBrk="1" hangingPunct="1"/>
            <a:r>
              <a:rPr lang="en-US" sz="2800"/>
              <a:t>Outcome Variables</a:t>
            </a:r>
          </a:p>
          <a:p>
            <a:pPr marL="914400" lvl="1" indent="-514350" eaLnBrk="1" hangingPunct="1"/>
            <a:r>
              <a:rPr lang="en-US" sz="2400"/>
              <a:t>Number of providers</a:t>
            </a:r>
          </a:p>
          <a:p>
            <a:pPr marL="914400" lvl="1" indent="-514350" eaLnBrk="1" hangingPunct="1"/>
            <a:r>
              <a:rPr lang="en-US" sz="2400"/>
              <a:t>Hirschmann-Herfindahl Index</a:t>
            </a:r>
          </a:p>
          <a:p>
            <a:pPr marL="514350" indent="-514350" eaLnBrk="1" hangingPunct="1"/>
            <a:r>
              <a:rPr lang="en-US" sz="2800"/>
              <a:t>Key explanatory variables</a:t>
            </a:r>
          </a:p>
          <a:p>
            <a:pPr marL="914400" lvl="1" indent="-514350" eaLnBrk="1" hangingPunct="1"/>
            <a:r>
              <a:rPr lang="en-US" sz="2400"/>
              <a:t>Payment policy: payment regime and generosity</a:t>
            </a:r>
          </a:p>
          <a:p>
            <a:pPr marL="914400" lvl="1" indent="-514350" eaLnBrk="1" hangingPunct="1"/>
            <a:r>
              <a:rPr lang="en-US" sz="2400"/>
              <a:t>Demand side factors: population income, age, health status and access to acute care hospitals</a:t>
            </a:r>
          </a:p>
          <a:p>
            <a:pPr marL="914400" lvl="1" indent="-514350" eaLnBrk="1" hangingPunct="1"/>
            <a:r>
              <a:rPr lang="en-US" sz="2400"/>
              <a:t>Supply side factors: labor costs and rents</a:t>
            </a:r>
          </a:p>
          <a:p>
            <a:pPr marL="914400" lvl="1" indent="-514350" eaLnBrk="1" hangingPunct="1"/>
            <a:r>
              <a:rPr lang="en-US" sz="2400"/>
              <a:t>Other state policy such as certificate of need laws, minimum staffing rules and Medicaid policy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6563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en-US" sz="4000">
                <a:solidFill>
                  <a:schemeClr val="bg1"/>
                </a:solidFill>
              </a:rPr>
              <a:t>Potential Policy Implications</a:t>
            </a:r>
          </a:p>
        </p:txBody>
      </p:sp>
      <p:sp>
        <p:nvSpPr>
          <p:cNvPr id="66564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marL="514350" indent="-514350" eaLnBrk="1" hangingPunct="1"/>
            <a:r>
              <a:rPr lang="en-US" sz="2800"/>
              <a:t>Should we promote competition in health care markets?</a:t>
            </a:r>
          </a:p>
          <a:p>
            <a:pPr marL="514350" indent="-514350" eaLnBrk="1" hangingPunct="1"/>
            <a:r>
              <a:rPr lang="en-US" sz="2800"/>
              <a:t>Understand the extent to which geographic variation in costs and outcomes is influenced by the level of competition </a:t>
            </a:r>
          </a:p>
          <a:p>
            <a:pPr marL="514350" indent="-514350" eaLnBrk="1" hangingPunct="1"/>
            <a:r>
              <a:rPr lang="en-US" sz="2800"/>
              <a:t>Understand how effects of payment policy changes might vary across markets or regions with different competitive environments</a:t>
            </a:r>
          </a:p>
          <a:p>
            <a:pPr marL="514350" indent="-514350" eaLnBrk="1" hangingPunct="1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 descr="C:\USC SCHAEFFER CENTER\SPPD 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753100"/>
            <a:ext cx="3054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6875463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800">
                <a:solidFill>
                  <a:schemeClr val="tx1"/>
                </a:solidFill>
              </a:rPr>
              <a:t>Neeraj Sood, </a:t>
            </a:r>
          </a:p>
          <a:p>
            <a:pPr eaLnBrk="1" hangingPunct="1">
              <a:spcBef>
                <a:spcPct val="0"/>
              </a:spcBef>
            </a:pPr>
            <a:r>
              <a:rPr lang="en-US" sz="2800">
                <a:solidFill>
                  <a:schemeClr val="tx1"/>
                </a:solidFill>
              </a:rPr>
              <a:t>Schaeffer Center and School of Pharmacy, USC</a:t>
            </a:r>
          </a:p>
          <a:p>
            <a:pPr eaLnBrk="1" hangingPunct="1">
              <a:spcBef>
                <a:spcPct val="0"/>
              </a:spcBef>
            </a:pPr>
            <a:r>
              <a:rPr lang="en-US" sz="2800">
                <a:solidFill>
                  <a:schemeClr val="tx1"/>
                </a:solidFill>
              </a:rPr>
              <a:t>RAND Corporation</a:t>
            </a:r>
          </a:p>
          <a:p>
            <a:pPr eaLnBrk="1" hangingPunct="1"/>
            <a:endParaRPr lang="en-US" sz="2800">
              <a:solidFill>
                <a:schemeClr val="tx1"/>
              </a:solidFill>
            </a:endParaRPr>
          </a:p>
        </p:txBody>
      </p:sp>
      <p:sp>
        <p:nvSpPr>
          <p:cNvPr id="6861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>
              <a:latin typeface="Calibri" charset="0"/>
            </a:endParaRPr>
          </a:p>
        </p:txBody>
      </p:sp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0" y="0"/>
          <a:ext cx="9158288" cy="1828800"/>
        </p:xfrm>
        <a:graphic>
          <a:graphicData uri="http://schemas.openxmlformats.org/presentationml/2006/ole">
            <p:oleObj spid="_x0000_s68610" r:id="rId5" imgW="10972800" imgH="1828800" progId="">
              <p:embed/>
            </p:oleObj>
          </a:graphicData>
        </a:graphic>
      </p:graphicFrame>
      <p:pic>
        <p:nvPicPr>
          <p:cNvPr id="68614" name="Picture 4" descr="C:\USC SCHAEFFER CENTER\PHAR_card_white-[Converted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81888" y="5054600"/>
            <a:ext cx="12954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5" name="Slide Number Placeholder 8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9F95CC-F8E8-1446-B21A-5DE720C85E70}" type="slidenum">
              <a:rPr lang="en-US"/>
              <a:pPr/>
              <a:t>27</a:t>
            </a:fld>
            <a:endParaRPr lang="en-US"/>
          </a:p>
        </p:txBody>
      </p:sp>
      <p:sp>
        <p:nvSpPr>
          <p:cNvPr id="68616" name="Title 12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077200" cy="1470025"/>
          </a:xfrm>
        </p:spPr>
        <p:txBody>
          <a:bodyPr/>
          <a:lstStyle/>
          <a:p>
            <a:pPr eaLnBrk="1" hangingPunct="1"/>
            <a:r>
              <a:rPr lang="en-US" sz="4000" b="1"/>
              <a:t>Thank You!</a:t>
            </a:r>
            <a:br>
              <a:rPr lang="en-US" sz="4000" b="1"/>
            </a:br>
            <a:r>
              <a:rPr lang="en-US" sz="4000" b="1"/>
              <a:t>Questions?</a:t>
            </a:r>
            <a:endParaRPr 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1946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Policy Context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Research Team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Specific Aims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Hypothesis, Data and Approach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Outline</a:t>
            </a:r>
          </a:p>
        </p:txBody>
      </p:sp>
      <p:sp>
        <p:nvSpPr>
          <p:cNvPr id="21508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/>
              <a:t>Policy Context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Research Team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Specific Aims</a:t>
            </a:r>
          </a:p>
          <a:p>
            <a:pPr marL="1200150" lvl="1" indent="-742950">
              <a:lnSpc>
                <a:spcPct val="90000"/>
              </a:lnSpc>
              <a:buClr>
                <a:schemeClr val="tx2"/>
              </a:buClr>
              <a:buFont typeface="Calibri" charset="0"/>
              <a:buAutoNum type="arabicPeriod"/>
            </a:pPr>
            <a:r>
              <a:rPr lang="en-US" sz="3600" b="1" smtClean="0">
                <a:solidFill>
                  <a:schemeClr val="bg2"/>
                </a:solidFill>
              </a:rPr>
              <a:t>Hypothesis, Data and Approach</a:t>
            </a:r>
          </a:p>
          <a:p>
            <a:pPr>
              <a:buFont typeface="Arial" charset="0"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555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What is Post Acute Care?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dirty="0" smtClean="0">
                <a:ea typeface="+mn-ea"/>
                <a:cs typeface="+mn-cs"/>
              </a:rPr>
              <a:t>Health care services received after discharge from acute care hospital that aim to improve patient functioning and transition from hospital to community </a:t>
            </a:r>
          </a:p>
          <a:p>
            <a:pPr marL="742950" indent="-742950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dirty="0" smtClean="0">
                <a:ea typeface="+mn-ea"/>
                <a:cs typeface="+mn-cs"/>
              </a:rPr>
              <a:t>Care can be received in a wide variety of settings including: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dirty="0" smtClean="0"/>
              <a:t>Inpatient Rehabilitation Facility (IRF)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dirty="0" smtClean="0"/>
              <a:t>Skilled Nursing Facility (SNF)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dirty="0" smtClean="0"/>
              <a:t>Long Term Care Hospital (LTCH)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defRPr/>
            </a:pPr>
            <a:r>
              <a:rPr lang="en-US" dirty="0" smtClean="0"/>
              <a:t>Home Health Care Agencies (HHA)</a:t>
            </a:r>
          </a:p>
          <a:p>
            <a:pPr>
              <a:buFont typeface="Arial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ea typeface="+mj-ea"/>
                <a:cs typeface="+mj-cs"/>
              </a:rPr>
              <a:t>Post Acute Care is Growing and Large Part of Medicare</a:t>
            </a:r>
            <a:endParaRPr lang="en-US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25604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15900" y="1676400"/>
            <a:ext cx="8604250" cy="5106988"/>
          </a:xfrm>
        </p:spPr>
        <p:txBody>
          <a:bodyPr/>
          <a:lstStyle/>
          <a:p>
            <a:pPr eaLnBrk="1" hangingPunct="1"/>
            <a:r>
              <a:rPr lang="en-US"/>
              <a:t>In 2006, 2 out of 5 Medicare beneficiaries discharged from hospitals used post acute care</a:t>
            </a:r>
          </a:p>
          <a:p>
            <a:pPr eaLnBrk="1" hangingPunct="1"/>
            <a:r>
              <a:rPr lang="en-US"/>
              <a:t>Medicare PAC expenditures more than doubled from 2001 to 2009</a:t>
            </a:r>
          </a:p>
          <a:p>
            <a:pPr lvl="1" eaLnBrk="1" hangingPunct="1"/>
            <a:r>
              <a:rPr lang="en-US"/>
              <a:t>Medicare spent $26.6 billion on PAC in 2001</a:t>
            </a:r>
          </a:p>
          <a:p>
            <a:pPr lvl="1" eaLnBrk="1" hangingPunct="1"/>
            <a:r>
              <a:rPr lang="en-US"/>
              <a:t>Medicare spent $54.4 billion on PAC in 2009 </a:t>
            </a:r>
          </a:p>
          <a:p>
            <a:pPr lvl="2"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607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ea typeface="+mj-ea"/>
                <a:cs typeface="+mj-cs"/>
              </a:rPr>
              <a:t>Several Changes in PAC Payment Policy Since 1997</a:t>
            </a:r>
            <a:endParaRPr lang="en-US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2765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11150" y="1676400"/>
            <a:ext cx="8521700" cy="2057400"/>
          </a:xfrm>
        </p:spPr>
        <p:txBody>
          <a:bodyPr/>
          <a:lstStyle/>
          <a:p>
            <a:pPr eaLnBrk="1" hangingPunct="1"/>
            <a:r>
              <a:rPr lang="en-US"/>
              <a:t>Move to prospective payment systems (PPSs) for all PAC settings </a:t>
            </a:r>
          </a:p>
          <a:p>
            <a:pPr eaLnBrk="1" hangingPunct="1">
              <a:buFont typeface="Arial" charset="0"/>
              <a:buNone/>
            </a:pPr>
            <a:endParaRPr lang="en-US"/>
          </a:p>
          <a:p>
            <a:pPr eaLnBrk="1" hangingPunct="1"/>
            <a:endParaRPr lang="en-US"/>
          </a:p>
        </p:txBody>
      </p:sp>
      <p:grpSp>
        <p:nvGrpSpPr>
          <p:cNvPr id="27653" name="Group 1"/>
          <p:cNvGrpSpPr>
            <a:grpSpLocks noChangeAspect="1"/>
          </p:cNvGrpSpPr>
          <p:nvPr/>
        </p:nvGrpSpPr>
        <p:grpSpPr bwMode="auto">
          <a:xfrm>
            <a:off x="609600" y="3681413"/>
            <a:ext cx="8382000" cy="3117850"/>
            <a:chOff x="720" y="4262"/>
            <a:chExt cx="9576" cy="3562"/>
          </a:xfrm>
        </p:grpSpPr>
        <p:sp>
          <p:nvSpPr>
            <p:cNvPr id="27654" name="AutoShape 29"/>
            <p:cNvSpPr>
              <a:spLocks noChangeAspect="1" noChangeArrowheads="1" noTextEdit="1"/>
            </p:cNvSpPr>
            <p:nvPr/>
          </p:nvSpPr>
          <p:spPr bwMode="auto">
            <a:xfrm>
              <a:off x="720" y="4262"/>
              <a:ext cx="9576" cy="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5" name="Rectangle 28"/>
            <p:cNvSpPr>
              <a:spLocks noChangeArrowheads="1"/>
            </p:cNvSpPr>
            <p:nvPr/>
          </p:nvSpPr>
          <p:spPr bwMode="auto">
            <a:xfrm>
              <a:off x="857" y="5724"/>
              <a:ext cx="9302" cy="13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56" name="Rectangle 27"/>
            <p:cNvSpPr>
              <a:spLocks noChangeArrowheads="1"/>
            </p:cNvSpPr>
            <p:nvPr/>
          </p:nvSpPr>
          <p:spPr bwMode="auto">
            <a:xfrm>
              <a:off x="1267" y="5860"/>
              <a:ext cx="55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57" name="Rectangle 26"/>
            <p:cNvSpPr>
              <a:spLocks noChangeArrowheads="1"/>
            </p:cNvSpPr>
            <p:nvPr/>
          </p:nvSpPr>
          <p:spPr bwMode="auto">
            <a:xfrm>
              <a:off x="2362" y="5860"/>
              <a:ext cx="32" cy="109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58" name="Text Box 25"/>
            <p:cNvSpPr txBox="1">
              <a:spLocks noChangeArrowheads="1"/>
            </p:cNvSpPr>
            <p:nvPr/>
          </p:nvSpPr>
          <p:spPr bwMode="auto">
            <a:xfrm>
              <a:off x="720" y="6408"/>
              <a:ext cx="1642" cy="8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 b="1">
                  <a:ea typeface="Times New Roman" charset="0"/>
                </a:rPr>
                <a:t>HHA IPS</a:t>
              </a:r>
              <a:endParaRPr lang="en-US" sz="1400">
                <a:ea typeface="Times New Roman" charset="0"/>
              </a:endParaRPr>
            </a:p>
            <a:p>
              <a:pPr eaLnBrk="0" hangingPunct="0"/>
              <a:r>
                <a:rPr lang="en-US" sz="1400" b="1">
                  <a:ea typeface="Times New Roman" charset="0"/>
                </a:rPr>
                <a:t>October 1,1997</a:t>
              </a:r>
              <a:endParaRPr lang="en-US" sz="1400">
                <a:ea typeface="Times New Roman" charset="0"/>
              </a:endParaRPr>
            </a:p>
          </p:txBody>
        </p:sp>
        <p:sp>
          <p:nvSpPr>
            <p:cNvPr id="27659" name="Text Box 24"/>
            <p:cNvSpPr txBox="1">
              <a:spLocks noChangeArrowheads="1"/>
            </p:cNvSpPr>
            <p:nvPr/>
          </p:nvSpPr>
          <p:spPr bwMode="auto">
            <a:xfrm>
              <a:off x="994" y="4630"/>
              <a:ext cx="1094" cy="54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 b="1">
                  <a:ea typeface="Times New Roman" charset="0"/>
                </a:rPr>
                <a:t>SNF PPS</a:t>
              </a:r>
              <a:endParaRPr lang="en-US" sz="1400">
                <a:ea typeface="Times New Roman" charset="0"/>
              </a:endParaRPr>
            </a:p>
            <a:p>
              <a:pPr eaLnBrk="0" hangingPunct="0"/>
              <a:r>
                <a:rPr lang="en-US" sz="1400" b="1">
                  <a:ea typeface="Times New Roman" charset="0"/>
                </a:rPr>
                <a:t>July 1, 1998</a:t>
              </a:r>
              <a:endParaRPr lang="en-US" sz="1400">
                <a:ea typeface="Times New Roman" charset="0"/>
              </a:endParaRPr>
            </a:p>
          </p:txBody>
        </p:sp>
        <p:sp>
          <p:nvSpPr>
            <p:cNvPr id="27660" name="Rectangle 23"/>
            <p:cNvSpPr>
              <a:spLocks noChangeArrowheads="1"/>
            </p:cNvSpPr>
            <p:nvPr/>
          </p:nvSpPr>
          <p:spPr bwMode="auto">
            <a:xfrm>
              <a:off x="1678" y="5177"/>
              <a:ext cx="54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61" name="Rectangle 22"/>
            <p:cNvSpPr>
              <a:spLocks noChangeArrowheads="1"/>
            </p:cNvSpPr>
            <p:nvPr/>
          </p:nvSpPr>
          <p:spPr bwMode="auto">
            <a:xfrm>
              <a:off x="3046" y="5177"/>
              <a:ext cx="54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62" name="Rectangle 21"/>
            <p:cNvSpPr>
              <a:spLocks noChangeArrowheads="1"/>
            </p:cNvSpPr>
            <p:nvPr/>
          </p:nvSpPr>
          <p:spPr bwMode="auto">
            <a:xfrm>
              <a:off x="4140" y="5177"/>
              <a:ext cx="55" cy="5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63" name="Rectangle 20"/>
            <p:cNvSpPr>
              <a:spLocks noChangeArrowheads="1"/>
            </p:cNvSpPr>
            <p:nvPr/>
          </p:nvSpPr>
          <p:spPr bwMode="auto">
            <a:xfrm>
              <a:off x="3593" y="5860"/>
              <a:ext cx="33" cy="109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64" name="Text Box 19"/>
            <p:cNvSpPr txBox="1">
              <a:spLocks noChangeArrowheads="1"/>
            </p:cNvSpPr>
            <p:nvPr/>
          </p:nvSpPr>
          <p:spPr bwMode="auto">
            <a:xfrm>
              <a:off x="1620" y="7093"/>
              <a:ext cx="1699" cy="5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BBRA: SNF PPS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Adjusted April 1, 2000</a:t>
              </a:r>
            </a:p>
          </p:txBody>
        </p:sp>
        <p:sp>
          <p:nvSpPr>
            <p:cNvPr id="27665" name="Text Box 18"/>
            <p:cNvSpPr txBox="1">
              <a:spLocks noChangeArrowheads="1"/>
            </p:cNvSpPr>
            <p:nvPr/>
          </p:nvSpPr>
          <p:spPr bwMode="auto">
            <a:xfrm>
              <a:off x="2161" y="4630"/>
              <a:ext cx="1295" cy="7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 b="1">
                  <a:ea typeface="Times New Roman" charset="0"/>
                </a:rPr>
                <a:t>HHA PPS</a:t>
              </a:r>
              <a:endParaRPr lang="en-US" sz="1400">
                <a:ea typeface="Times New Roman" charset="0"/>
              </a:endParaRPr>
            </a:p>
            <a:p>
              <a:pPr eaLnBrk="0" hangingPunct="0"/>
              <a:r>
                <a:rPr lang="en-US" sz="1400" b="1">
                  <a:ea typeface="Times New Roman" charset="0"/>
                </a:rPr>
                <a:t>October 1, 2000</a:t>
              </a:r>
              <a:endParaRPr lang="en-US" sz="1400">
                <a:ea typeface="Times New Roman" charset="0"/>
              </a:endParaRPr>
            </a:p>
          </p:txBody>
        </p:sp>
        <p:sp>
          <p:nvSpPr>
            <p:cNvPr id="27666" name="Text Box 17"/>
            <p:cNvSpPr txBox="1">
              <a:spLocks noChangeArrowheads="1"/>
            </p:cNvSpPr>
            <p:nvPr/>
          </p:nvSpPr>
          <p:spPr bwMode="auto">
            <a:xfrm>
              <a:off x="3240" y="7142"/>
              <a:ext cx="1642" cy="68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  <a:cs typeface="Times New Roman" charset="0"/>
                </a:rPr>
                <a:t>BIPA: SNF PPS</a:t>
              </a:r>
              <a:endParaRPr lang="en-US" sz="1400">
                <a:solidFill>
                  <a:schemeClr val="bg1"/>
                </a:solidFill>
              </a:endParaRP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  <a:cs typeface="Times New Roman" charset="0"/>
                </a:rPr>
                <a:t>Adjusted April 1, 2001</a:t>
              </a:r>
              <a:endParaRPr lang="en-US" sz="1400">
                <a:solidFill>
                  <a:schemeClr val="bg1"/>
                </a:solidFill>
              </a:endParaRPr>
            </a:p>
          </p:txBody>
        </p:sp>
        <p:sp>
          <p:nvSpPr>
            <p:cNvPr id="27667" name="Text Box 16"/>
            <p:cNvSpPr txBox="1">
              <a:spLocks noChangeArrowheads="1"/>
            </p:cNvSpPr>
            <p:nvPr/>
          </p:nvSpPr>
          <p:spPr bwMode="auto">
            <a:xfrm>
              <a:off x="3319" y="4630"/>
              <a:ext cx="1541" cy="5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 b="1">
                  <a:ea typeface="Times New Roman" charset="0"/>
                </a:rPr>
                <a:t>IRF PPS</a:t>
              </a:r>
              <a:endParaRPr lang="en-US" sz="1400">
                <a:ea typeface="Times New Roman" charset="0"/>
              </a:endParaRPr>
            </a:p>
            <a:p>
              <a:pPr eaLnBrk="0" hangingPunct="0"/>
              <a:r>
                <a:rPr lang="en-US" sz="1400" b="1">
                  <a:ea typeface="Times New Roman" charset="0"/>
                </a:rPr>
                <a:t>January 1, 2002</a:t>
              </a:r>
              <a:endParaRPr lang="en-US" sz="1400">
                <a:ea typeface="Times New Roman" charset="0"/>
              </a:endParaRPr>
            </a:p>
          </p:txBody>
        </p:sp>
        <p:sp>
          <p:nvSpPr>
            <p:cNvPr id="27668" name="Rectangle 15"/>
            <p:cNvSpPr>
              <a:spLocks noChangeArrowheads="1"/>
            </p:cNvSpPr>
            <p:nvPr/>
          </p:nvSpPr>
          <p:spPr bwMode="auto">
            <a:xfrm>
              <a:off x="9612" y="5177"/>
              <a:ext cx="55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69" name="Rectangle 14"/>
            <p:cNvSpPr>
              <a:spLocks noChangeArrowheads="1"/>
            </p:cNvSpPr>
            <p:nvPr/>
          </p:nvSpPr>
          <p:spPr bwMode="auto">
            <a:xfrm>
              <a:off x="8928" y="5860"/>
              <a:ext cx="55" cy="5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70" name="Rectangle 13"/>
            <p:cNvSpPr>
              <a:spLocks noChangeArrowheads="1"/>
            </p:cNvSpPr>
            <p:nvPr/>
          </p:nvSpPr>
          <p:spPr bwMode="auto">
            <a:xfrm>
              <a:off x="6602" y="5177"/>
              <a:ext cx="55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71" name="Rectangle 12"/>
            <p:cNvSpPr>
              <a:spLocks noChangeArrowheads="1"/>
            </p:cNvSpPr>
            <p:nvPr/>
          </p:nvSpPr>
          <p:spPr bwMode="auto">
            <a:xfrm>
              <a:off x="5918" y="5860"/>
              <a:ext cx="55" cy="5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72" name="Rectangle 11"/>
            <p:cNvSpPr>
              <a:spLocks noChangeArrowheads="1"/>
            </p:cNvSpPr>
            <p:nvPr/>
          </p:nvSpPr>
          <p:spPr bwMode="auto">
            <a:xfrm>
              <a:off x="8244" y="4630"/>
              <a:ext cx="33" cy="109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73" name="Rectangle 10"/>
            <p:cNvSpPr>
              <a:spLocks noChangeArrowheads="1"/>
            </p:cNvSpPr>
            <p:nvPr/>
          </p:nvSpPr>
          <p:spPr bwMode="auto">
            <a:xfrm>
              <a:off x="7423" y="5860"/>
              <a:ext cx="33" cy="109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74" name="Rectangle 9"/>
            <p:cNvSpPr>
              <a:spLocks noChangeArrowheads="1"/>
            </p:cNvSpPr>
            <p:nvPr/>
          </p:nvSpPr>
          <p:spPr bwMode="auto">
            <a:xfrm>
              <a:off x="5234" y="4630"/>
              <a:ext cx="33" cy="109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400">
                <a:latin typeface="Calibri" charset="0"/>
              </a:endParaRPr>
            </a:p>
          </p:txBody>
        </p:sp>
        <p:sp>
          <p:nvSpPr>
            <p:cNvPr id="27675" name="Text Box 8"/>
            <p:cNvSpPr txBox="1">
              <a:spLocks noChangeArrowheads="1"/>
            </p:cNvSpPr>
            <p:nvPr/>
          </p:nvSpPr>
          <p:spPr bwMode="auto">
            <a:xfrm>
              <a:off x="4321" y="4262"/>
              <a:ext cx="1368" cy="5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LTCH PPS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October, 2002</a:t>
              </a:r>
            </a:p>
          </p:txBody>
        </p:sp>
        <p:sp>
          <p:nvSpPr>
            <p:cNvPr id="27676" name="Text Box 7"/>
            <p:cNvSpPr txBox="1">
              <a:spLocks noChangeArrowheads="1"/>
            </p:cNvSpPr>
            <p:nvPr/>
          </p:nvSpPr>
          <p:spPr bwMode="auto">
            <a:xfrm>
              <a:off x="5098" y="6408"/>
              <a:ext cx="1202" cy="9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 b="1">
                  <a:solidFill>
                    <a:schemeClr val="bg1"/>
                  </a:solidFill>
                  <a:ea typeface="Times New Roman" charset="0"/>
                </a:rPr>
                <a:t>IRF 75% rule (phased in over 4 years)</a:t>
              </a:r>
              <a:endParaRPr lang="en-US" sz="1400">
                <a:solidFill>
                  <a:schemeClr val="bg1"/>
                </a:solidFill>
                <a:ea typeface="Times New Roman" charset="0"/>
              </a:endParaRPr>
            </a:p>
            <a:p>
              <a:pPr eaLnBrk="0" hangingPunct="0"/>
              <a:r>
                <a:rPr lang="en-US" sz="1400" b="1">
                  <a:solidFill>
                    <a:schemeClr val="bg1"/>
                  </a:solidFill>
                  <a:ea typeface="Times New Roman" charset="0"/>
                </a:rPr>
                <a:t>April, 2004</a:t>
              </a:r>
              <a:endParaRPr lang="en-US" sz="1400">
                <a:solidFill>
                  <a:schemeClr val="bg1"/>
                </a:solidFill>
                <a:ea typeface="Times New Roman" charset="0"/>
              </a:endParaRPr>
            </a:p>
          </p:txBody>
        </p:sp>
        <p:sp>
          <p:nvSpPr>
            <p:cNvPr id="27677" name="Text Box 6"/>
            <p:cNvSpPr txBox="1">
              <a:spLocks noChangeArrowheads="1"/>
            </p:cNvSpPr>
            <p:nvPr/>
          </p:nvSpPr>
          <p:spPr bwMode="auto">
            <a:xfrm>
              <a:off x="5508" y="4492"/>
              <a:ext cx="1505" cy="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MMA increased per diem SNF payment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October, 2004</a:t>
              </a:r>
            </a:p>
          </p:txBody>
        </p:sp>
        <p:sp>
          <p:nvSpPr>
            <p:cNvPr id="27678" name="Text Box 5"/>
            <p:cNvSpPr txBox="1">
              <a:spLocks noChangeArrowheads="1"/>
            </p:cNvSpPr>
            <p:nvPr/>
          </p:nvSpPr>
          <p:spPr bwMode="auto">
            <a:xfrm>
              <a:off x="6300" y="6955"/>
              <a:ext cx="1800" cy="8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SNF RUG groups increased from 44 to 53 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January, 2006</a:t>
              </a:r>
            </a:p>
            <a:p>
              <a:pPr eaLnBrk="0" hangingPunct="0"/>
              <a:endParaRPr lang="en-US" sz="1400">
                <a:ea typeface="Times New Roman" charset="0"/>
              </a:endParaRPr>
            </a:p>
          </p:txBody>
        </p:sp>
        <p:sp>
          <p:nvSpPr>
            <p:cNvPr id="27679" name="Text Box 4"/>
            <p:cNvSpPr txBox="1">
              <a:spLocks noChangeArrowheads="1"/>
            </p:cNvSpPr>
            <p:nvPr/>
          </p:nvSpPr>
          <p:spPr bwMode="auto">
            <a:xfrm>
              <a:off x="7020" y="4442"/>
              <a:ext cx="1619" cy="6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DRA of 2005 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Instituted HHA P4P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January, 2007</a:t>
              </a:r>
            </a:p>
          </p:txBody>
        </p:sp>
        <p:sp>
          <p:nvSpPr>
            <p:cNvPr id="27680" name="Text Box 3"/>
            <p:cNvSpPr txBox="1">
              <a:spLocks noChangeArrowheads="1"/>
            </p:cNvSpPr>
            <p:nvPr/>
          </p:nvSpPr>
          <p:spPr bwMode="auto">
            <a:xfrm>
              <a:off x="8100" y="6062"/>
              <a:ext cx="1916" cy="8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MMSEA of 2007 permanently reset IRF 75% rule to 60% 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December, 2007</a:t>
              </a:r>
            </a:p>
          </p:txBody>
        </p:sp>
        <p:sp>
          <p:nvSpPr>
            <p:cNvPr id="27681" name="Text Box 2"/>
            <p:cNvSpPr txBox="1">
              <a:spLocks noChangeArrowheads="1"/>
            </p:cNvSpPr>
            <p:nvPr/>
          </p:nvSpPr>
          <p:spPr bwMode="auto">
            <a:xfrm>
              <a:off x="8280" y="6962"/>
              <a:ext cx="1915" cy="6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MMSEA of 2007 LTCH 25% rule and moratorium</a:t>
              </a:r>
            </a:p>
            <a:p>
              <a:pPr eaLnBrk="0" hangingPunct="0"/>
              <a:r>
                <a:rPr lang="en-US" sz="1400">
                  <a:solidFill>
                    <a:schemeClr val="bg1"/>
                  </a:solidFill>
                  <a:ea typeface="Times New Roman" charset="0"/>
                </a:rPr>
                <a:t>December, 2007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1607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ea typeface="+mj-ea"/>
                <a:cs typeface="+mj-cs"/>
              </a:rPr>
              <a:t>Several Changes in PAC Payment Policy Since 1997</a:t>
            </a:r>
            <a:endParaRPr lang="en-US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297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11150" y="1676400"/>
            <a:ext cx="8521700" cy="2057400"/>
          </a:xfrm>
        </p:spPr>
        <p:txBody>
          <a:bodyPr/>
          <a:lstStyle/>
          <a:p>
            <a:pPr eaLnBrk="1" hangingPunct="1"/>
            <a:r>
              <a:rPr lang="en-US"/>
              <a:t>Move to prospective payment systems (PPSs) for all PAC settings </a:t>
            </a:r>
          </a:p>
          <a:p>
            <a:pPr eaLnBrk="1" hangingPunct="1"/>
            <a:r>
              <a:rPr lang="en-US"/>
              <a:t>Several adjustments to PPS and other new payment rules </a:t>
            </a:r>
          </a:p>
          <a:p>
            <a:pPr eaLnBrk="1" hangingPunct="1">
              <a:buFont typeface="Arial" charset="0"/>
              <a:buNone/>
            </a:pPr>
            <a:endParaRPr lang="en-US"/>
          </a:p>
          <a:p>
            <a:pPr eaLnBrk="1" hangingPunct="1"/>
            <a:endParaRPr lang="en-US"/>
          </a:p>
        </p:txBody>
      </p:sp>
      <p:grpSp>
        <p:nvGrpSpPr>
          <p:cNvPr id="29701" name="Group 1"/>
          <p:cNvGrpSpPr>
            <a:grpSpLocks noChangeAspect="1"/>
          </p:cNvGrpSpPr>
          <p:nvPr/>
        </p:nvGrpSpPr>
        <p:grpSpPr bwMode="auto">
          <a:xfrm>
            <a:off x="609600" y="3681413"/>
            <a:ext cx="8382000" cy="3117850"/>
            <a:chOff x="720" y="4262"/>
            <a:chExt cx="9576" cy="3562"/>
          </a:xfrm>
        </p:grpSpPr>
        <p:sp>
          <p:nvSpPr>
            <p:cNvPr id="29702" name="AutoShape 29"/>
            <p:cNvSpPr>
              <a:spLocks noChangeAspect="1" noChangeArrowheads="1" noTextEdit="1"/>
            </p:cNvSpPr>
            <p:nvPr/>
          </p:nvSpPr>
          <p:spPr bwMode="auto">
            <a:xfrm>
              <a:off x="720" y="4262"/>
              <a:ext cx="9576" cy="3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3" name="Rectangle 28"/>
            <p:cNvSpPr>
              <a:spLocks noChangeArrowheads="1"/>
            </p:cNvSpPr>
            <p:nvPr/>
          </p:nvSpPr>
          <p:spPr bwMode="auto">
            <a:xfrm>
              <a:off x="857" y="5724"/>
              <a:ext cx="9302" cy="13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04" name="Rectangle 27"/>
            <p:cNvSpPr>
              <a:spLocks noChangeArrowheads="1"/>
            </p:cNvSpPr>
            <p:nvPr/>
          </p:nvSpPr>
          <p:spPr bwMode="auto">
            <a:xfrm>
              <a:off x="1267" y="5860"/>
              <a:ext cx="55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05" name="Rectangle 26"/>
            <p:cNvSpPr>
              <a:spLocks noChangeArrowheads="1"/>
            </p:cNvSpPr>
            <p:nvPr/>
          </p:nvSpPr>
          <p:spPr bwMode="auto">
            <a:xfrm>
              <a:off x="2362" y="5860"/>
              <a:ext cx="32" cy="109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06" name="Text Box 25"/>
            <p:cNvSpPr txBox="1">
              <a:spLocks noChangeArrowheads="1"/>
            </p:cNvSpPr>
            <p:nvPr/>
          </p:nvSpPr>
          <p:spPr bwMode="auto">
            <a:xfrm>
              <a:off x="720" y="6408"/>
              <a:ext cx="1642" cy="81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 b="1">
                  <a:ea typeface="Times New Roman" charset="0"/>
                </a:rPr>
                <a:t>HHA IPS</a:t>
              </a:r>
              <a:endParaRPr lang="en-US" sz="1200">
                <a:ea typeface="Times New Roman" charset="0"/>
              </a:endParaRPr>
            </a:p>
            <a:p>
              <a:pPr eaLnBrk="0" hangingPunct="0"/>
              <a:r>
                <a:rPr lang="en-US" sz="1200" b="1">
                  <a:ea typeface="Times New Roman" charset="0"/>
                </a:rPr>
                <a:t>October 1, 1997</a:t>
              </a:r>
              <a:endParaRPr lang="en-US" sz="1200">
                <a:ea typeface="Times New Roman" charset="0"/>
              </a:endParaRPr>
            </a:p>
            <a:p>
              <a:pPr eaLnBrk="0" hangingPunct="0"/>
              <a:r>
                <a:rPr lang="en-US" sz="1200" b="1">
                  <a:ea typeface="Times New Roman" charset="0"/>
                </a:rPr>
                <a:t>(to October 1, 2000)</a:t>
              </a:r>
              <a:endParaRPr lang="en-US" sz="1200">
                <a:ea typeface="Times New Roman" charset="0"/>
              </a:endParaRPr>
            </a:p>
          </p:txBody>
        </p:sp>
        <p:sp>
          <p:nvSpPr>
            <p:cNvPr id="29707" name="Text Box 24"/>
            <p:cNvSpPr txBox="1">
              <a:spLocks noChangeArrowheads="1"/>
            </p:cNvSpPr>
            <p:nvPr/>
          </p:nvSpPr>
          <p:spPr bwMode="auto">
            <a:xfrm>
              <a:off x="994" y="4630"/>
              <a:ext cx="1094" cy="54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 b="1">
                  <a:ea typeface="Times New Roman" charset="0"/>
                </a:rPr>
                <a:t>SNF PPS</a:t>
              </a:r>
              <a:endParaRPr lang="en-US" sz="1200">
                <a:ea typeface="Times New Roman" charset="0"/>
              </a:endParaRPr>
            </a:p>
            <a:p>
              <a:pPr eaLnBrk="0" hangingPunct="0"/>
              <a:r>
                <a:rPr lang="en-US" sz="1200" b="1">
                  <a:ea typeface="Times New Roman" charset="0"/>
                </a:rPr>
                <a:t>July 1, 1998</a:t>
              </a:r>
              <a:endParaRPr lang="en-US" sz="1200">
                <a:ea typeface="Times New Roman" charset="0"/>
              </a:endParaRPr>
            </a:p>
          </p:txBody>
        </p:sp>
        <p:sp>
          <p:nvSpPr>
            <p:cNvPr id="29708" name="Rectangle 23"/>
            <p:cNvSpPr>
              <a:spLocks noChangeArrowheads="1"/>
            </p:cNvSpPr>
            <p:nvPr/>
          </p:nvSpPr>
          <p:spPr bwMode="auto">
            <a:xfrm>
              <a:off x="1678" y="5177"/>
              <a:ext cx="54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09" name="Rectangle 22"/>
            <p:cNvSpPr>
              <a:spLocks noChangeArrowheads="1"/>
            </p:cNvSpPr>
            <p:nvPr/>
          </p:nvSpPr>
          <p:spPr bwMode="auto">
            <a:xfrm>
              <a:off x="3046" y="5177"/>
              <a:ext cx="54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10" name="Rectangle 21"/>
            <p:cNvSpPr>
              <a:spLocks noChangeArrowheads="1"/>
            </p:cNvSpPr>
            <p:nvPr/>
          </p:nvSpPr>
          <p:spPr bwMode="auto">
            <a:xfrm>
              <a:off x="4140" y="5177"/>
              <a:ext cx="55" cy="5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11" name="Rectangle 20"/>
            <p:cNvSpPr>
              <a:spLocks noChangeArrowheads="1"/>
            </p:cNvSpPr>
            <p:nvPr/>
          </p:nvSpPr>
          <p:spPr bwMode="auto">
            <a:xfrm>
              <a:off x="3593" y="5860"/>
              <a:ext cx="33" cy="109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12" name="Text Box 19"/>
            <p:cNvSpPr txBox="1">
              <a:spLocks noChangeArrowheads="1"/>
            </p:cNvSpPr>
            <p:nvPr/>
          </p:nvSpPr>
          <p:spPr bwMode="auto">
            <a:xfrm>
              <a:off x="1620" y="7093"/>
              <a:ext cx="1699" cy="54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BBRA: SNF PPS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Adjusted April 1, 2000</a:t>
              </a:r>
            </a:p>
          </p:txBody>
        </p:sp>
        <p:sp>
          <p:nvSpPr>
            <p:cNvPr id="29713" name="Text Box 18"/>
            <p:cNvSpPr txBox="1">
              <a:spLocks noChangeArrowheads="1"/>
            </p:cNvSpPr>
            <p:nvPr/>
          </p:nvSpPr>
          <p:spPr bwMode="auto">
            <a:xfrm>
              <a:off x="2161" y="4630"/>
              <a:ext cx="1295" cy="7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 b="1">
                  <a:ea typeface="Times New Roman" charset="0"/>
                </a:rPr>
                <a:t>HHA PPS</a:t>
              </a:r>
              <a:endParaRPr lang="en-US" sz="1200">
                <a:ea typeface="Times New Roman" charset="0"/>
              </a:endParaRPr>
            </a:p>
            <a:p>
              <a:pPr eaLnBrk="0" hangingPunct="0"/>
              <a:r>
                <a:rPr lang="en-US" sz="1200" b="1">
                  <a:ea typeface="Times New Roman" charset="0"/>
                </a:rPr>
                <a:t>October 1, 2000</a:t>
              </a:r>
              <a:endParaRPr lang="en-US" sz="1200">
                <a:ea typeface="Times New Roman" charset="0"/>
              </a:endParaRPr>
            </a:p>
          </p:txBody>
        </p:sp>
        <p:sp>
          <p:nvSpPr>
            <p:cNvPr id="29714" name="Text Box 17"/>
            <p:cNvSpPr txBox="1">
              <a:spLocks noChangeArrowheads="1"/>
            </p:cNvSpPr>
            <p:nvPr/>
          </p:nvSpPr>
          <p:spPr bwMode="auto">
            <a:xfrm>
              <a:off x="3240" y="7142"/>
              <a:ext cx="1642" cy="68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  <a:cs typeface="Times New Roman" charset="0"/>
                </a:rPr>
                <a:t>BIPA: SNF PPS</a:t>
              </a:r>
              <a:endParaRPr lang="en-US" sz="1200"/>
            </a:p>
            <a:p>
              <a:pPr eaLnBrk="0" hangingPunct="0"/>
              <a:r>
                <a:rPr lang="en-US" sz="1200">
                  <a:ea typeface="Times New Roman" charset="0"/>
                  <a:cs typeface="Times New Roman" charset="0"/>
                </a:rPr>
                <a:t>Adjusted April 1, 2001</a:t>
              </a:r>
              <a:endParaRPr lang="en-US" sz="1200"/>
            </a:p>
          </p:txBody>
        </p:sp>
        <p:sp>
          <p:nvSpPr>
            <p:cNvPr id="29715" name="Text Box 16"/>
            <p:cNvSpPr txBox="1">
              <a:spLocks noChangeArrowheads="1"/>
            </p:cNvSpPr>
            <p:nvPr/>
          </p:nvSpPr>
          <p:spPr bwMode="auto">
            <a:xfrm>
              <a:off x="3319" y="4630"/>
              <a:ext cx="1541" cy="54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 b="1">
                  <a:ea typeface="Times New Roman" charset="0"/>
                </a:rPr>
                <a:t>IRF PPS</a:t>
              </a:r>
              <a:endParaRPr lang="en-US" sz="1200">
                <a:ea typeface="Times New Roman" charset="0"/>
              </a:endParaRPr>
            </a:p>
            <a:p>
              <a:pPr eaLnBrk="0" hangingPunct="0"/>
              <a:r>
                <a:rPr lang="en-US" sz="1200" b="1">
                  <a:ea typeface="Times New Roman" charset="0"/>
                </a:rPr>
                <a:t>January 1, 2002</a:t>
              </a:r>
              <a:endParaRPr lang="en-US" sz="1200">
                <a:ea typeface="Times New Roman" charset="0"/>
              </a:endParaRPr>
            </a:p>
          </p:txBody>
        </p:sp>
        <p:sp>
          <p:nvSpPr>
            <p:cNvPr id="29716" name="Rectangle 15"/>
            <p:cNvSpPr>
              <a:spLocks noChangeArrowheads="1"/>
            </p:cNvSpPr>
            <p:nvPr/>
          </p:nvSpPr>
          <p:spPr bwMode="auto">
            <a:xfrm>
              <a:off x="9612" y="5177"/>
              <a:ext cx="55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17" name="Rectangle 14"/>
            <p:cNvSpPr>
              <a:spLocks noChangeArrowheads="1"/>
            </p:cNvSpPr>
            <p:nvPr/>
          </p:nvSpPr>
          <p:spPr bwMode="auto">
            <a:xfrm>
              <a:off x="8928" y="5860"/>
              <a:ext cx="55" cy="5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18" name="Rectangle 13"/>
            <p:cNvSpPr>
              <a:spLocks noChangeArrowheads="1"/>
            </p:cNvSpPr>
            <p:nvPr/>
          </p:nvSpPr>
          <p:spPr bwMode="auto">
            <a:xfrm>
              <a:off x="6602" y="5177"/>
              <a:ext cx="55" cy="54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19" name="Rectangle 12"/>
            <p:cNvSpPr>
              <a:spLocks noChangeArrowheads="1"/>
            </p:cNvSpPr>
            <p:nvPr/>
          </p:nvSpPr>
          <p:spPr bwMode="auto">
            <a:xfrm>
              <a:off x="5918" y="5860"/>
              <a:ext cx="55" cy="550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20" name="Rectangle 11"/>
            <p:cNvSpPr>
              <a:spLocks noChangeArrowheads="1"/>
            </p:cNvSpPr>
            <p:nvPr/>
          </p:nvSpPr>
          <p:spPr bwMode="auto">
            <a:xfrm>
              <a:off x="8244" y="4630"/>
              <a:ext cx="33" cy="109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21" name="Rectangle 10"/>
            <p:cNvSpPr>
              <a:spLocks noChangeArrowheads="1"/>
            </p:cNvSpPr>
            <p:nvPr/>
          </p:nvSpPr>
          <p:spPr bwMode="auto">
            <a:xfrm>
              <a:off x="7423" y="5860"/>
              <a:ext cx="33" cy="109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22" name="Rectangle 9"/>
            <p:cNvSpPr>
              <a:spLocks noChangeArrowheads="1"/>
            </p:cNvSpPr>
            <p:nvPr/>
          </p:nvSpPr>
          <p:spPr bwMode="auto">
            <a:xfrm>
              <a:off x="5234" y="4630"/>
              <a:ext cx="33" cy="109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200">
                <a:latin typeface="Calibri" charset="0"/>
              </a:endParaRPr>
            </a:p>
          </p:txBody>
        </p:sp>
        <p:sp>
          <p:nvSpPr>
            <p:cNvPr id="29723" name="Text Box 8"/>
            <p:cNvSpPr txBox="1">
              <a:spLocks noChangeArrowheads="1"/>
            </p:cNvSpPr>
            <p:nvPr/>
          </p:nvSpPr>
          <p:spPr bwMode="auto">
            <a:xfrm>
              <a:off x="4321" y="4262"/>
              <a:ext cx="1368" cy="54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LTCH PPS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October, 2002</a:t>
              </a:r>
            </a:p>
          </p:txBody>
        </p:sp>
        <p:sp>
          <p:nvSpPr>
            <p:cNvPr id="29724" name="Text Box 7"/>
            <p:cNvSpPr txBox="1">
              <a:spLocks noChangeArrowheads="1"/>
            </p:cNvSpPr>
            <p:nvPr/>
          </p:nvSpPr>
          <p:spPr bwMode="auto">
            <a:xfrm>
              <a:off x="5098" y="6408"/>
              <a:ext cx="1202" cy="95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IRF 75% rule (phased in over 4 years)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April, 2004</a:t>
              </a:r>
            </a:p>
          </p:txBody>
        </p:sp>
        <p:sp>
          <p:nvSpPr>
            <p:cNvPr id="29725" name="Text Box 6"/>
            <p:cNvSpPr txBox="1">
              <a:spLocks noChangeArrowheads="1"/>
            </p:cNvSpPr>
            <p:nvPr/>
          </p:nvSpPr>
          <p:spPr bwMode="auto">
            <a:xfrm>
              <a:off x="5508" y="4492"/>
              <a:ext cx="1505" cy="8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MMA increased per diem SNF payment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October, 2004</a:t>
              </a:r>
            </a:p>
          </p:txBody>
        </p:sp>
        <p:sp>
          <p:nvSpPr>
            <p:cNvPr id="29726" name="Text Box 5"/>
            <p:cNvSpPr txBox="1">
              <a:spLocks noChangeArrowheads="1"/>
            </p:cNvSpPr>
            <p:nvPr/>
          </p:nvSpPr>
          <p:spPr bwMode="auto">
            <a:xfrm>
              <a:off x="6300" y="6955"/>
              <a:ext cx="1800" cy="82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SNF RUG groups increased from 44 to 53 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January, 2006</a:t>
              </a:r>
            </a:p>
            <a:p>
              <a:pPr eaLnBrk="0" hangingPunct="0"/>
              <a:endParaRPr lang="en-US" sz="1200">
                <a:ea typeface="Times New Roman" charset="0"/>
              </a:endParaRPr>
            </a:p>
          </p:txBody>
        </p:sp>
        <p:sp>
          <p:nvSpPr>
            <p:cNvPr id="29727" name="Text Box 4"/>
            <p:cNvSpPr txBox="1">
              <a:spLocks noChangeArrowheads="1"/>
            </p:cNvSpPr>
            <p:nvPr/>
          </p:nvSpPr>
          <p:spPr bwMode="auto">
            <a:xfrm>
              <a:off x="7020" y="4442"/>
              <a:ext cx="1619" cy="6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DRA of 2005 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Instituted HHA P4P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January, 2007</a:t>
              </a:r>
            </a:p>
          </p:txBody>
        </p:sp>
        <p:sp>
          <p:nvSpPr>
            <p:cNvPr id="29728" name="Text Box 3"/>
            <p:cNvSpPr txBox="1">
              <a:spLocks noChangeArrowheads="1"/>
            </p:cNvSpPr>
            <p:nvPr/>
          </p:nvSpPr>
          <p:spPr bwMode="auto">
            <a:xfrm>
              <a:off x="8100" y="6062"/>
              <a:ext cx="1916" cy="8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MMSEA of 2007 permanently reset IRF 75% rule to 60% 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December, 2007</a:t>
              </a:r>
            </a:p>
          </p:txBody>
        </p:sp>
        <p:sp>
          <p:nvSpPr>
            <p:cNvPr id="29729" name="Text Box 2"/>
            <p:cNvSpPr txBox="1">
              <a:spLocks noChangeArrowheads="1"/>
            </p:cNvSpPr>
            <p:nvPr/>
          </p:nvSpPr>
          <p:spPr bwMode="auto">
            <a:xfrm>
              <a:off x="8280" y="6962"/>
              <a:ext cx="1915" cy="68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69622" tIns="34811" rIns="69622" bIns="34811">
              <a:prstTxWarp prst="textNoShape">
                <a:avLst/>
              </a:prstTxWarp>
            </a:bodyPr>
            <a:lstStyle/>
            <a:p>
              <a:r>
                <a:rPr lang="en-US" sz="1200">
                  <a:ea typeface="Times New Roman" charset="0"/>
                </a:rPr>
                <a:t>MMSEA of 2007 LTCH 25% rule and moratorium</a:t>
              </a:r>
            </a:p>
            <a:p>
              <a:pPr eaLnBrk="0" hangingPunct="0"/>
              <a:r>
                <a:rPr lang="en-US" sz="1200">
                  <a:ea typeface="Times New Roman" charset="0"/>
                </a:rPr>
                <a:t>December, 2007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1747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bg1"/>
                </a:solidFill>
              </a:rPr>
              <a:t>Other Payment Changes Expected</a:t>
            </a:r>
          </a:p>
        </p:txBody>
      </p:sp>
      <p:sp>
        <p:nvSpPr>
          <p:cNvPr id="3174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311150" y="1250950"/>
            <a:ext cx="8521700" cy="5122863"/>
          </a:xfrm>
        </p:spPr>
        <p:txBody>
          <a:bodyPr/>
          <a:lstStyle/>
          <a:p>
            <a:pPr eaLnBrk="1" hangingPunct="1"/>
            <a:r>
              <a:rPr lang="en-US"/>
              <a:t>Current payment system has some issues</a:t>
            </a:r>
          </a:p>
          <a:p>
            <a:pPr lvl="1" eaLnBrk="1" hangingPunct="1"/>
            <a:r>
              <a:rPr lang="en-US"/>
              <a:t>Same care in different care settings receive different amount of Medicare payment</a:t>
            </a:r>
          </a:p>
          <a:p>
            <a:pPr lvl="1" eaLnBrk="1" hangingPunct="1"/>
            <a:r>
              <a:rPr lang="en-US"/>
              <a:t>Lack of incentives to coordinate care</a:t>
            </a:r>
          </a:p>
          <a:p>
            <a:pPr lvl="1" eaLnBrk="1" hangingPunct="1"/>
            <a:r>
              <a:rPr lang="en-US"/>
              <a:t>Patients discharged early from one setting might be readmitted to acute care or receive care in other settings</a:t>
            </a:r>
          </a:p>
          <a:p>
            <a:pPr eaLnBrk="1" hangingPunct="1"/>
            <a:r>
              <a:rPr lang="en-US"/>
              <a:t> Several have advocated for bundled acute care and post acute payment</a:t>
            </a:r>
          </a:p>
          <a:p>
            <a:pPr lvl="1" eaLnBrk="1" hangingPunct="1"/>
            <a:r>
              <a:rPr lang="en-US"/>
              <a:t>Health care reform bill includes demonstration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14393</TotalTime>
  <Words>1558</Words>
  <Application>Microsoft Macintosh PowerPoint</Application>
  <PresentationFormat>On-screen Show (4:3)</PresentationFormat>
  <Paragraphs>229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ＭＳ Ｐゴシック</vt:lpstr>
      <vt:lpstr>Calibri</vt:lpstr>
      <vt:lpstr>Times New Roman</vt:lpstr>
      <vt:lpstr>Office Theme</vt:lpstr>
      <vt:lpstr>Competition, Prospective Payment, and Outcomes in Post-Acute Care Markets</vt:lpstr>
      <vt:lpstr>Research Goals</vt:lpstr>
      <vt:lpstr>Outline</vt:lpstr>
      <vt:lpstr>Outline</vt:lpstr>
      <vt:lpstr>What is Post Acute Care?</vt:lpstr>
      <vt:lpstr>Post Acute Care is Growing and Large Part of Medicare</vt:lpstr>
      <vt:lpstr>Several Changes in PAC Payment Policy Since 1997</vt:lpstr>
      <vt:lpstr>Several Changes in PAC Payment Policy Since 1997</vt:lpstr>
      <vt:lpstr>Other Payment Changes Expected</vt:lpstr>
      <vt:lpstr>The Composition of PAC Markets is Also Changing</vt:lpstr>
      <vt:lpstr>How Do Changes in PAC Markets and Payments  Impact Medicare? </vt:lpstr>
      <vt:lpstr>Outline</vt:lpstr>
      <vt:lpstr>Research Team</vt:lpstr>
      <vt:lpstr>Research Team</vt:lpstr>
      <vt:lpstr>Outline</vt:lpstr>
      <vt:lpstr>Specific Aims (1 &amp; 2): Examine the Effects of Competition</vt:lpstr>
      <vt:lpstr>Specific Aim (3): Examine Determinants of Competition</vt:lpstr>
      <vt:lpstr>Outline</vt:lpstr>
      <vt:lpstr>Specific Aims (1 &amp; 2): Examine the Effects of Competition</vt:lpstr>
      <vt:lpstr>Specific Aims (1 &amp; 2): Examine the Effects of Competition</vt:lpstr>
      <vt:lpstr>Specific Aims (1 &amp; 2): Examine the Effects of Competition</vt:lpstr>
      <vt:lpstr>Specific Aims (1 &amp; 2): Examine the Effects of Competition</vt:lpstr>
      <vt:lpstr>Specific Aim (3): Determinants of Competition</vt:lpstr>
      <vt:lpstr>Specific Aim (3):  Determinants of Competition</vt:lpstr>
      <vt:lpstr>Specific Aim (3):  Determinants of Competition</vt:lpstr>
      <vt:lpstr>Potential Policy Implications</vt:lpstr>
      <vt:lpstr>Thank You! 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Leonard D. Schaeffer Center For Health Policy and Economics</dc:title>
  <dc:creator>Kevin McMurtry</dc:creator>
  <cp:lastModifiedBy>Graham</cp:lastModifiedBy>
  <cp:revision>1095</cp:revision>
  <dcterms:created xsi:type="dcterms:W3CDTF">2010-10-18T18:17:17Z</dcterms:created>
  <dcterms:modified xsi:type="dcterms:W3CDTF">2010-10-18T18:17:26Z</dcterms:modified>
</cp:coreProperties>
</file>