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9" r:id="rId1"/>
  </p:sldMasterIdLst>
  <p:notesMasterIdLst>
    <p:notesMasterId r:id="rId24"/>
  </p:notesMasterIdLst>
  <p:sldIdLst>
    <p:sldId id="256" r:id="rId2"/>
    <p:sldId id="257" r:id="rId3"/>
    <p:sldId id="264" r:id="rId4"/>
    <p:sldId id="265" r:id="rId5"/>
    <p:sldId id="258" r:id="rId6"/>
    <p:sldId id="290" r:id="rId7"/>
    <p:sldId id="291" r:id="rId8"/>
    <p:sldId id="272" r:id="rId9"/>
    <p:sldId id="276" r:id="rId10"/>
    <p:sldId id="277" r:id="rId11"/>
    <p:sldId id="278" r:id="rId12"/>
    <p:sldId id="283" r:id="rId13"/>
    <p:sldId id="284" r:id="rId14"/>
    <p:sldId id="282" r:id="rId15"/>
    <p:sldId id="285" r:id="rId16"/>
    <p:sldId id="286" r:id="rId17"/>
    <p:sldId id="288" r:id="rId18"/>
    <p:sldId id="279" r:id="rId19"/>
    <p:sldId id="280" r:id="rId20"/>
    <p:sldId id="281" r:id="rId21"/>
    <p:sldId id="287" r:id="rId22"/>
    <p:sldId id="289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51" autoAdjust="0"/>
    <p:restoredTop sz="86456" autoAdjust="0"/>
  </p:normalViewPr>
  <p:slideViewPr>
    <p:cSldViewPr>
      <p:cViewPr>
        <p:scale>
          <a:sx n="66" d="100"/>
          <a:sy n="66" d="100"/>
        </p:scale>
        <p:origin x="-2416" y="-1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6C81ABB-1B16-E340-8D68-A3BD5A64DC9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9BC283-1E8E-3448-ABC4-966A77D6EC4B}" type="slidenum">
              <a:rPr lang="en-US"/>
              <a:pPr/>
              <a:t>2</a:t>
            </a:fld>
            <a:endParaRPr lang="en-US"/>
          </a:p>
        </p:txBody>
      </p:sp>
      <p:sp>
        <p:nvSpPr>
          <p:cNvPr id="13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D7AEA3-7AF7-7A41-A131-3937AE61D6BF}" type="slidenum">
              <a:rPr lang="en-US"/>
              <a:pPr/>
              <a:t>17</a:t>
            </a:fld>
            <a:endParaRPr lang="en-US"/>
          </a:p>
        </p:txBody>
      </p:sp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90EFE8-55C5-F04E-944C-012795A89A17}" type="slidenum">
              <a:rPr lang="en-US"/>
              <a:pPr/>
              <a:t>3</a:t>
            </a:fld>
            <a:endParaRPr lang="en-US"/>
          </a:p>
        </p:txBody>
      </p:sp>
      <p:sp>
        <p:nvSpPr>
          <p:cNvPr id="153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CBE8AE-4E2A-5240-B816-CA712C2A6F4D}" type="slidenum">
              <a:rPr lang="en-US"/>
              <a:pPr/>
              <a:t>5</a:t>
            </a:fld>
            <a:endParaRPr lang="en-US"/>
          </a:p>
        </p:txBody>
      </p:sp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3D5ECD-2360-E749-A525-AA39F2866D5F}" type="slidenum">
              <a:rPr lang="en-US"/>
              <a:pPr/>
              <a:t>6</a:t>
            </a:fld>
            <a:endParaRPr lang="en-US"/>
          </a:p>
        </p:txBody>
      </p:sp>
      <p:sp>
        <p:nvSpPr>
          <p:cNvPr id="63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4FEA08-C4FE-F241-A5B3-B7E05DFBB9DC}" type="slidenum">
              <a:rPr lang="en-US"/>
              <a:pPr/>
              <a:t>7</a:t>
            </a:fld>
            <a:endParaRPr lang="en-US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5B1676-DB57-954E-BFF7-E938A77F07A4}" type="slidenum">
              <a:rPr lang="en-US"/>
              <a:pPr/>
              <a:t>8</a:t>
            </a:fld>
            <a:endParaRPr lang="en-US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1D3DC0-4C84-7540-AD9F-2DC540232F37}" type="slidenum">
              <a:rPr lang="en-US"/>
              <a:pPr/>
              <a:t>10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F6DAA3-DB75-0D47-9B74-4FBFC2D0626D}" type="slidenum">
              <a:rPr lang="en-US"/>
              <a:pPr/>
              <a:t>11</a:t>
            </a:fld>
            <a:endParaRPr lang="en-US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B0D98D-4C7C-EB47-ADDE-785BFA2F033B}" type="slidenum">
              <a:rPr lang="en-US"/>
              <a:pPr/>
              <a:t>12</a:t>
            </a:fld>
            <a:endParaRPr lang="en-US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038600" y="228600"/>
            <a:ext cx="5105400" cy="5795963"/>
          </a:xfrm>
          <a:prstGeom prst="rect">
            <a:avLst/>
          </a:prstGeom>
          <a:solidFill>
            <a:srgbClr val="FD923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FFC_021R"/>
          <p:cNvPicPr>
            <a:picLocks noChangeAspect="1" noChangeArrowheads="1"/>
          </p:cNvPicPr>
          <p:nvPr/>
        </p:nvPicPr>
        <p:blipFill>
          <a:blip r:embed="rId2"/>
          <a:srcRect t="6316" b="13684"/>
          <a:stretch>
            <a:fillRect/>
          </a:stretch>
        </p:blipFill>
        <p:spPr bwMode="auto">
          <a:xfrm>
            <a:off x="0" y="228600"/>
            <a:ext cx="4826000" cy="5791200"/>
          </a:xfrm>
          <a:prstGeom prst="rect">
            <a:avLst/>
          </a:prstGeom>
          <a:noFill/>
        </p:spPr>
      </p:pic>
      <p:pic>
        <p:nvPicPr>
          <p:cNvPr id="4103" name="Picture 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6324600"/>
            <a:ext cx="1992313" cy="2476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6096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6096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981200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1752600"/>
          </a:xfrm>
          <a:prstGeom prst="rect">
            <a:avLst/>
          </a:prstGeom>
          <a:solidFill>
            <a:srgbClr val="FD923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2400">
              <a:latin typeface="Times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609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6858000" y="6324600"/>
            <a:ext cx="1992313" cy="2476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 Narrow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D923C"/>
        </a:buClr>
        <a:defRPr sz="3200" b="1">
          <a:solidFill>
            <a:srgbClr val="FA71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D923C"/>
        </a:buClr>
        <a:buFont typeface="Wingdings" charset="2"/>
        <a:buChar char="§"/>
        <a:defRPr sz="2400">
          <a:solidFill>
            <a:srgbClr val="FA7100"/>
          </a:solidFill>
          <a:latin typeface="Arial" charset="0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D923C"/>
        </a:buClr>
        <a:buFont typeface="Wingdings" charset="2"/>
        <a:buChar char="§"/>
        <a:defRPr sz="2400">
          <a:solidFill>
            <a:srgbClr val="FA7100"/>
          </a:solidFill>
          <a:latin typeface="Arial" charset="0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D923C"/>
        </a:buClr>
        <a:buFont typeface="Wingdings" charset="2"/>
        <a:buChar char="§"/>
        <a:defRPr sz="2400">
          <a:solidFill>
            <a:srgbClr val="FA7100"/>
          </a:solidFill>
          <a:latin typeface="Arial" charset="0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D923C"/>
        </a:buClr>
        <a:buFont typeface="Wingdings" charset="2"/>
        <a:buChar char="§"/>
        <a:defRPr sz="2400">
          <a:solidFill>
            <a:srgbClr val="FA7100"/>
          </a:solidFill>
          <a:latin typeface="Arial" charset="0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D923C"/>
        </a:buClr>
        <a:buFont typeface="Wingdings" charset="2"/>
        <a:buChar char="§"/>
        <a:defRPr sz="2400">
          <a:solidFill>
            <a:srgbClr val="FA7100"/>
          </a:solidFill>
          <a:latin typeface="Arial" charset="0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D923C"/>
        </a:buClr>
        <a:buFont typeface="Wingdings" charset="2"/>
        <a:buChar char="§"/>
        <a:defRPr sz="2400">
          <a:solidFill>
            <a:srgbClr val="FA7100"/>
          </a:solidFill>
          <a:latin typeface="Arial" charset="0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D923C"/>
        </a:buClr>
        <a:buFont typeface="Wingdings" charset="2"/>
        <a:buChar char="§"/>
        <a:defRPr sz="2400">
          <a:solidFill>
            <a:srgbClr val="FA7100"/>
          </a:solidFill>
          <a:latin typeface="Arial" charset="0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D923C"/>
        </a:buClr>
        <a:buFont typeface="Wingdings" charset="2"/>
        <a:buChar char="§"/>
        <a:defRPr sz="2400">
          <a:solidFill>
            <a:srgbClr val="FA7100"/>
          </a:solidFill>
          <a:latin typeface="Arial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4294967295"/>
          </p:nvPr>
        </p:nvSpPr>
        <p:spPr>
          <a:xfrm>
            <a:off x="4953000" y="3962400"/>
            <a:ext cx="3886200" cy="1470025"/>
          </a:xfrm>
        </p:spPr>
        <p:txBody>
          <a:bodyPr/>
          <a:lstStyle/>
          <a:p>
            <a:r>
              <a:rPr lang="en-US" sz="1800" dirty="0" smtClean="0"/>
              <a:t>Kaiser Permanente Experience</a:t>
            </a:r>
            <a:r>
              <a:rPr lang="en-US" sz="1800" baseline="0" dirty="0" smtClean="0"/>
              <a:t> with Automating the IHI Global Trigger Tool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sz="1200" dirty="0">
                <a:solidFill>
                  <a:srgbClr val="000000"/>
                </a:solidFill>
              </a:rPr>
              <a:t>presented at AHRQ 2010 Annual Meeting 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September 29, 2010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/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Dot Snow, MPH</a:t>
            </a:r>
            <a:br>
              <a:rPr lang="en-US" sz="1200" dirty="0">
                <a:solidFill>
                  <a:srgbClr val="000000"/>
                </a:solidFill>
              </a:rPr>
            </a:br>
            <a:r>
              <a:rPr lang="en-US" sz="1200" dirty="0">
                <a:solidFill>
                  <a:srgbClr val="000000"/>
                </a:solidFill>
              </a:rPr>
              <a:t>National Patient </a:t>
            </a:r>
            <a:r>
              <a:rPr lang="en-US" sz="1200" dirty="0" smtClean="0">
                <a:solidFill>
                  <a:srgbClr val="000000"/>
                </a:solidFill>
              </a:rPr>
              <a:t>Safety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Kaiser </a:t>
            </a:r>
            <a:r>
              <a:rPr lang="en-US" sz="1200" dirty="0">
                <a:solidFill>
                  <a:srgbClr val="000000"/>
                </a:solidFill>
              </a:rPr>
              <a:t>Permanente Foundation Health Plan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Identify and Define Triggers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Started with triggers from IHI GTT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Triggers must be located in discrete fields within the EMR; info located in text or notes will not be available for trigger detection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Worked with AAEMP Steering Committee to carefully define triggers including threshold values for positive triggers and specific inclusion or exclusion criteria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Added 7 infection specific triggers to test in AAEMP pilot, including CAUTI, VAP, and sepsis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Map Triggers to Data Table Locations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Used Clarity data tables rather than Chronicle server to avoid interference with operations</a:t>
            </a:r>
          </a:p>
          <a:p>
            <a:r>
              <a:rPr lang="en-US" sz="2800" dirty="0">
                <a:solidFill>
                  <a:schemeClr val="tx1"/>
                </a:solidFill>
              </a:rPr>
              <a:t>Time intensive step—requires knowledge of regional configurations and info location in tables</a:t>
            </a:r>
          </a:p>
          <a:p>
            <a:r>
              <a:rPr lang="en-US" sz="2800" dirty="0">
                <a:solidFill>
                  <a:schemeClr val="tx1"/>
                </a:solidFill>
              </a:rPr>
              <a:t>Want to identify all possible locations of trigger information within EMR to maximize reliability of the application to identify triggers and values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Build AAEMP Application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Original proposal called for a Java application and Oracle database</a:t>
            </a:r>
          </a:p>
          <a:p>
            <a:r>
              <a:rPr lang="en-US" sz="2800" dirty="0">
                <a:solidFill>
                  <a:schemeClr val="tx1"/>
                </a:solidFill>
              </a:rPr>
              <a:t>Requires collaboration with IT to determine technical specifications, feasibility assessment, system architecture and test plan</a:t>
            </a:r>
          </a:p>
          <a:p>
            <a:r>
              <a:rPr lang="en-US" sz="2800" dirty="0">
                <a:solidFill>
                  <a:schemeClr val="tx1"/>
                </a:solidFill>
              </a:rPr>
              <a:t>Front end of application completed</a:t>
            </a:r>
          </a:p>
          <a:p>
            <a:r>
              <a:rPr lang="en-US" sz="2800" dirty="0">
                <a:solidFill>
                  <a:schemeClr val="tx1"/>
                </a:solidFill>
              </a:rPr>
              <a:t>Back end not built at that time; ongoing roll-out of EMR to medical centers was top IT priority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Adapted AAEMP for Access Database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Identified a medical center that used Access to build a surveillance system similar in concept to AAEMP</a:t>
            </a:r>
          </a:p>
          <a:p>
            <a:r>
              <a:rPr lang="en-US" dirty="0">
                <a:solidFill>
                  <a:schemeClr val="tx1"/>
                </a:solidFill>
              </a:rPr>
              <a:t>Vendor modified application to run in Access and incorporate GTT triggers</a:t>
            </a:r>
          </a:p>
          <a:p>
            <a:r>
              <a:rPr lang="en-US" dirty="0">
                <a:solidFill>
                  <a:schemeClr val="tx1"/>
                </a:solidFill>
              </a:rPr>
              <a:t>Application loaded onto desktop computers rather than a system server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Validate Trigger and Data from EMR Locations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application is tested using real patient data to determine that the information coming back from Clarity tables is indeed the trigger information expected to be returned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Define Operational Workflows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Application designed to assess medical records of all hospitalized patients and produce a list of patients with positive trigger firings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Nurse reviewer from Quality Department reviews medical record to determine whether an adverse event is present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If adverse event is present, categorize severity level according to NCC-MERP levels of harm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Physician validates nurse’s review and information is added to database</a:t>
            </a:r>
          </a:p>
          <a:p>
            <a:pPr>
              <a:lnSpc>
                <a:spcPct val="80000"/>
              </a:lnSpc>
            </a:pP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Prepare Clinical Site for Pilot Test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73152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</a:rPr>
              <a:t>All members of pilot site team complete required IRB trainings and certifications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tx1"/>
                </a:solidFill>
              </a:rPr>
              <a:t>Pilot Site Training: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Overview of IHI GTT and methodology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Practice trigger and adverse event evaluation using sample charts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Demonstrate AAEMP application and reports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Clarify operational workflow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Schedule series of check-in meetings to discuss emergent issues</a:t>
            </a:r>
          </a:p>
          <a:p>
            <a:pPr lvl="1">
              <a:lnSpc>
                <a:spcPct val="90000"/>
              </a:lnSpc>
            </a:pPr>
            <a:r>
              <a:rPr lang="en-US" sz="2000" dirty="0">
                <a:solidFill>
                  <a:schemeClr val="tx1"/>
                </a:solidFill>
              </a:rPr>
              <a:t>May want to review initial cases early in pilot as a check for inter-rater reliability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Planned Post-Pilot Analyses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Sensitivity / specificity analyses of triggers with subsequent refinement of trigger definitions and mapping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Return on investment (lives saved; shorter LOS; cost reductions)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How orders in EMR could be changed to re-design / re-build for reliability in order to reduce harm to our patients (e.g., what feedback, directed follow-up, and/or actions need to be hardwired into orders; what best practice alerts need to fire)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Considerations / Challenges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Regions have made unique configuration choices that impact the location of data in Clarity tables after the daily ETL process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Trigger information may be documented in multiple places within EMR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Implementation demands greatest with initial sites; further spread would benefit from pilot site experiences</a:t>
            </a:r>
          </a:p>
          <a:p>
            <a:pPr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Considerations / Challenges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Articulate agreements for how information will be shared and acted upon </a:t>
            </a:r>
          </a:p>
          <a:p>
            <a:r>
              <a:rPr lang="en-US" dirty="0">
                <a:solidFill>
                  <a:schemeClr val="tx1"/>
                </a:solidFill>
              </a:rPr>
              <a:t>Sequencing trigger tool activity within a system’s EMR rollout and/or upgrades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validation and testing activities may compete with production schedules and resource commitments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Fast Facts About Kaiser Permanente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b="0" dirty="0">
                <a:solidFill>
                  <a:schemeClr val="tx1"/>
                </a:solidFill>
              </a:rPr>
              <a:t>Founded in 1945, Kaiser Permanente is the nation's largest not-for-profit health plan, serving 8.7 million members </a:t>
            </a:r>
          </a:p>
          <a:p>
            <a:pPr>
              <a:lnSpc>
                <a:spcPct val="80000"/>
              </a:lnSpc>
            </a:pPr>
            <a:endParaRPr lang="en-US" sz="2400" b="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b="0" dirty="0">
                <a:solidFill>
                  <a:schemeClr val="tx1"/>
                </a:solidFill>
              </a:rPr>
              <a:t>Among the innovations it has brought to U.S. health care are: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400" b="0" dirty="0">
                <a:solidFill>
                  <a:schemeClr val="tx1"/>
                </a:solidFill>
              </a:rPr>
              <a:t>prepaid insurance which spreads the cost to make it more affordable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400" b="0" dirty="0">
                <a:solidFill>
                  <a:schemeClr val="tx1"/>
                </a:solidFill>
              </a:rPr>
              <a:t>physician group practice with a focus on preventing illness as much as on caring for the sick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400" b="0" dirty="0">
                <a:solidFill>
                  <a:schemeClr val="tx1"/>
                </a:solidFill>
              </a:rPr>
              <a:t>an organized delivery system, putting as many services as possible under one roof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400" b="0" dirty="0">
                <a:solidFill>
                  <a:schemeClr val="tx1"/>
                </a:solidFill>
              </a:rPr>
              <a:t>implementation of the largest civilian electronic health  record in the world</a:t>
            </a:r>
          </a:p>
          <a:p>
            <a:pPr>
              <a:lnSpc>
                <a:spcPct val="80000"/>
              </a:lnSpc>
            </a:pPr>
            <a:endParaRPr lang="en-US" sz="24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AAEMP allows detection of triggers in near real time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chemeClr val="tx1"/>
                </a:solidFill>
              </a:rPr>
              <a:t>paper-based methodology is a retrospective review and trigger identification/detection is well after the fact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KP </a:t>
            </a:r>
            <a:r>
              <a:rPr lang="en-US" sz="2400" dirty="0" err="1">
                <a:solidFill>
                  <a:schemeClr val="tx1"/>
                </a:solidFill>
              </a:rPr>
              <a:t>HealthConnect</a:t>
            </a:r>
            <a:r>
              <a:rPr lang="en-US" sz="2400" dirty="0">
                <a:solidFill>
                  <a:schemeClr val="tx1"/>
                </a:solidFill>
              </a:rPr>
              <a:t> allows Kaiser Permanente to augment the classic IHI global trigger tool methodology in two important and innovative ways:  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chemeClr val="tx1"/>
                </a:solidFill>
              </a:rPr>
              <a:t>searches the medical records of </a:t>
            </a:r>
            <a:r>
              <a:rPr lang="en-US" sz="1800" i="1" dirty="0">
                <a:solidFill>
                  <a:schemeClr val="tx1"/>
                </a:solidFill>
              </a:rPr>
              <a:t>all</a:t>
            </a:r>
            <a:r>
              <a:rPr lang="en-US" sz="1800" dirty="0">
                <a:solidFill>
                  <a:schemeClr val="tx1"/>
                </a:solidFill>
              </a:rPr>
              <a:t> hospitalized patients instead of a sample, generating larger samples and revealing consistent patterns 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chemeClr val="tx1"/>
                </a:solidFill>
              </a:rPr>
              <a:t>allows for close surveillance of patients for the rapid detection and prevention or amelioration of harm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Benefits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Can replace existing surveillance activities; sampling of records can allow fit with existing resources</a:t>
            </a:r>
          </a:p>
          <a:p>
            <a:r>
              <a:rPr lang="en-US" dirty="0">
                <a:solidFill>
                  <a:schemeClr val="tx1"/>
                </a:solidFill>
              </a:rPr>
              <a:t>An automated trigger tool can: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shine light on areas of improvement opportunity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Assess impact of specific performance improvement initiatives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Concluding Observations and Thoughts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 strong multidisciplinary steering committee is essential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Numerous IT issues need to be addressed: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System architecture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Security considerations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Vendor relationships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IT standards and specifications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Will be a powerful application of a validated adverse event detection tool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Fast Facts About Kaiser Permanente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7315200" cy="441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Medical Centers:    </a:t>
            </a:r>
            <a:r>
              <a:rPr lang="en-US" sz="2800" b="0" dirty="0">
                <a:solidFill>
                  <a:schemeClr val="tx1"/>
                </a:solidFill>
              </a:rPr>
              <a:t>36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Medical Offices:   </a:t>
            </a:r>
            <a:r>
              <a:rPr lang="en-US" sz="2800" b="0" dirty="0">
                <a:solidFill>
                  <a:schemeClr val="tx1"/>
                </a:solidFill>
              </a:rPr>
              <a:t>431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Physicians:     </a:t>
            </a:r>
            <a:r>
              <a:rPr lang="en-US" sz="2800" b="0" dirty="0">
                <a:solidFill>
                  <a:schemeClr val="tx1"/>
                </a:solidFill>
              </a:rPr>
              <a:t>14,000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chemeClr val="tx1"/>
                </a:solidFill>
              </a:rPr>
              <a:t>Employees:   </a:t>
            </a:r>
            <a:r>
              <a:rPr lang="en-US" sz="2800" b="0" dirty="0">
                <a:solidFill>
                  <a:schemeClr val="tx1"/>
                </a:solidFill>
              </a:rPr>
              <a:t>165,000</a:t>
            </a:r>
          </a:p>
          <a:p>
            <a:pPr>
              <a:lnSpc>
                <a:spcPct val="80000"/>
              </a:lnSpc>
            </a:pPr>
            <a:endParaRPr lang="en-US" sz="2800" b="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b="0" dirty="0">
                <a:solidFill>
                  <a:schemeClr val="tx1"/>
                </a:solidFill>
              </a:rPr>
              <a:t>Operate with a Labor Management Partnership</a:t>
            </a:r>
          </a:p>
          <a:p>
            <a:pPr>
              <a:lnSpc>
                <a:spcPct val="80000"/>
              </a:lnSpc>
            </a:pPr>
            <a:endParaRPr lang="en-US" sz="2800" b="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b="0" dirty="0">
                <a:solidFill>
                  <a:schemeClr val="tx1"/>
                </a:solidFill>
              </a:rPr>
              <a:t>Local markets in Northern California, Southern California, Hawaii, Colorado, Ohio, Georgia, Oregon/Washington and the Mid-Atlantic States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Trigger Tool/TIDS Experiences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Initial Pilot of IHI Global Trigger </a:t>
            </a:r>
            <a:r>
              <a:rPr lang="en-US">
                <a:solidFill>
                  <a:schemeClr val="tx1"/>
                </a:solidFill>
              </a:rPr>
              <a:t>Tool</a:t>
            </a:r>
            <a:endParaRPr lang="en-US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IHI Global Trigger Tools Pilot (2006)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81200"/>
            <a:ext cx="7010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Data came from 2 medical centers representing 2,363 patient days across 400 patients 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37% of patients experienced an adverse event, with 20-25% having more than one adverse event</a:t>
            </a: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1"/>
                </a:solidFill>
              </a:rPr>
              <a:t>47% of the adverse events led to increased use of care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Focal Trigger Tool Pilot of IV Heparin Therapy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Automated Adverse Event Monitoring Program (AAEMP)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Other Trigger Tool Study Results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tx1"/>
                </a:solidFill>
              </a:rPr>
              <a:t>Adverse Drug Events:  ADEs/1000 medication doses = 2.67%  </a:t>
            </a:r>
            <a:r>
              <a:rPr lang="en-US" sz="1800" i="1" dirty="0">
                <a:solidFill>
                  <a:schemeClr val="tx1"/>
                </a:solidFill>
              </a:rPr>
              <a:t>(</a:t>
            </a:r>
            <a:r>
              <a:rPr lang="en-US" sz="1800" b="0" i="1" dirty="0" err="1">
                <a:solidFill>
                  <a:schemeClr val="tx1"/>
                </a:solidFill>
              </a:rPr>
              <a:t>Rozich</a:t>
            </a:r>
            <a:r>
              <a:rPr lang="en-US" sz="1800" b="0" i="1" dirty="0">
                <a:solidFill>
                  <a:schemeClr val="tx1"/>
                </a:solidFill>
              </a:rPr>
              <a:t> JD, </a:t>
            </a:r>
            <a:r>
              <a:rPr lang="en-US" sz="1800" b="0" i="1" dirty="0" err="1">
                <a:solidFill>
                  <a:schemeClr val="tx1"/>
                </a:solidFill>
              </a:rPr>
              <a:t>Haraden</a:t>
            </a:r>
            <a:r>
              <a:rPr lang="en-US" sz="1800" b="0" i="1" dirty="0">
                <a:solidFill>
                  <a:schemeClr val="tx1"/>
                </a:solidFill>
              </a:rPr>
              <a:t> CR, </a:t>
            </a:r>
            <a:r>
              <a:rPr lang="en-US" sz="1800" b="0" i="1" dirty="0" err="1">
                <a:solidFill>
                  <a:schemeClr val="tx1"/>
                </a:solidFill>
              </a:rPr>
              <a:t>Resar</a:t>
            </a:r>
            <a:r>
              <a:rPr lang="en-US" sz="1800" b="0" i="1" dirty="0">
                <a:solidFill>
                  <a:schemeClr val="tx1"/>
                </a:solidFill>
              </a:rPr>
              <a:t> RK  The adverse drug event trigger tool: A practical methodology for measuring medication-related harm.  Journal Quality and Safety in Health Care  June 2003)</a:t>
            </a:r>
          </a:p>
          <a:p>
            <a:pPr>
              <a:lnSpc>
                <a:spcPct val="80000"/>
              </a:lnSpc>
            </a:pPr>
            <a:endParaRPr lang="en-US" sz="1800" b="0" i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tx1"/>
                </a:solidFill>
              </a:rPr>
              <a:t>ICU Trigger Tool Study:  1450 adverse events found in 55% of patients; with 28% of patients having &gt; 1 event </a:t>
            </a: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(</a:t>
            </a:r>
            <a:r>
              <a:rPr lang="en-US" sz="1800" b="0" i="1" dirty="0" err="1">
                <a:solidFill>
                  <a:schemeClr val="tx1"/>
                </a:solidFill>
              </a:rPr>
              <a:t>Resar</a:t>
            </a:r>
            <a:r>
              <a:rPr lang="en-US" sz="1800" b="0" i="1" dirty="0">
                <a:solidFill>
                  <a:schemeClr val="tx1"/>
                </a:solidFill>
              </a:rPr>
              <a:t> RK, </a:t>
            </a:r>
            <a:r>
              <a:rPr lang="en-US" sz="1800" b="0" i="1" dirty="0" err="1">
                <a:solidFill>
                  <a:schemeClr val="tx1"/>
                </a:solidFill>
              </a:rPr>
              <a:t>Rozich</a:t>
            </a:r>
            <a:r>
              <a:rPr lang="en-US" sz="1800" b="0" i="1" dirty="0">
                <a:solidFill>
                  <a:schemeClr val="tx1"/>
                </a:solidFill>
              </a:rPr>
              <a:t> JD, </a:t>
            </a:r>
            <a:r>
              <a:rPr lang="en-US" sz="1800" b="0" i="1" dirty="0" err="1">
                <a:solidFill>
                  <a:schemeClr val="tx1"/>
                </a:solidFill>
              </a:rPr>
              <a:t>Classen</a:t>
            </a:r>
            <a:r>
              <a:rPr lang="en-US" sz="1800" b="0" i="1" dirty="0">
                <a:solidFill>
                  <a:schemeClr val="tx1"/>
                </a:solidFill>
              </a:rPr>
              <a:t> D  Methodology and rationale for the measurement of harm with trigger tools.  Quality and Safety in Health Care.  </a:t>
            </a:r>
            <a:r>
              <a:rPr lang="en-US" sz="1800" b="0" i="1" dirty="0" err="1">
                <a:solidFill>
                  <a:schemeClr val="tx1"/>
                </a:solidFill>
              </a:rPr>
              <a:t>Vol</a:t>
            </a:r>
            <a:r>
              <a:rPr lang="en-US" sz="1800" b="0" i="1" dirty="0">
                <a:solidFill>
                  <a:schemeClr val="tx1"/>
                </a:solidFill>
              </a:rPr>
              <a:t> 12        December 2003)</a:t>
            </a:r>
          </a:p>
          <a:p>
            <a:pPr>
              <a:lnSpc>
                <a:spcPct val="80000"/>
              </a:lnSpc>
            </a:pPr>
            <a:endParaRPr lang="en-US" sz="1800" b="0" i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tx1"/>
                </a:solidFill>
              </a:rPr>
              <a:t>IHI Collaborative Surgical Trigger Tool Data:  adverse events found in 14.6% of patients</a:t>
            </a:r>
            <a:r>
              <a:rPr lang="en-US" sz="1800" i="1" dirty="0">
                <a:solidFill>
                  <a:schemeClr val="tx1"/>
                </a:solidFill>
              </a:rPr>
              <a:t> </a:t>
            </a:r>
            <a:r>
              <a:rPr lang="en-US" sz="1800" b="0" i="1" dirty="0">
                <a:solidFill>
                  <a:schemeClr val="tx1"/>
                </a:solidFill>
              </a:rPr>
              <a:t>(Griffin FA, </a:t>
            </a:r>
            <a:r>
              <a:rPr lang="en-US" sz="1800" b="0" i="1" dirty="0" err="1">
                <a:solidFill>
                  <a:schemeClr val="tx1"/>
                </a:solidFill>
              </a:rPr>
              <a:t>Classen</a:t>
            </a:r>
            <a:r>
              <a:rPr lang="en-US" sz="1800" b="0" i="1" dirty="0">
                <a:solidFill>
                  <a:schemeClr val="tx1"/>
                </a:solidFill>
              </a:rPr>
              <a:t>  DC.  Detection of adverse events in surgical patients using </a:t>
            </a:r>
            <a:r>
              <a:rPr lang="en-US" sz="1800" b="0" i="1" dirty="0" err="1">
                <a:solidFill>
                  <a:schemeClr val="tx1"/>
                </a:solidFill>
              </a:rPr>
              <a:t>theTrigger</a:t>
            </a:r>
            <a:r>
              <a:rPr lang="en-US" sz="1800" b="0" i="1" dirty="0">
                <a:solidFill>
                  <a:schemeClr val="tx1"/>
                </a:solidFill>
              </a:rPr>
              <a:t> Tool approach. Qual. </a:t>
            </a:r>
            <a:r>
              <a:rPr lang="en-US" sz="1800" b="0" i="1" dirty="0" err="1">
                <a:solidFill>
                  <a:schemeClr val="tx1"/>
                </a:solidFill>
              </a:rPr>
              <a:t>Saf</a:t>
            </a:r>
            <a:r>
              <a:rPr lang="en-US" sz="1800" b="0" i="1" dirty="0">
                <a:solidFill>
                  <a:schemeClr val="tx1"/>
                </a:solidFill>
              </a:rPr>
              <a:t>. Health Care 2008 17: 253-258</a:t>
            </a:r>
          </a:p>
          <a:p>
            <a:pPr>
              <a:lnSpc>
                <a:spcPct val="80000"/>
              </a:lnSpc>
            </a:pPr>
            <a:endParaRPr lang="en-US" sz="1800" b="0" i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>
                <a:solidFill>
                  <a:schemeClr val="tx1"/>
                </a:solidFill>
              </a:rPr>
              <a:t>The Office of Inspector General pilot study on national incidence of adverse events in hospitals showed ~30% of </a:t>
            </a:r>
            <a:r>
              <a:rPr lang="en-US" sz="1800" dirty="0" err="1">
                <a:solidFill>
                  <a:schemeClr val="tx1"/>
                </a:solidFill>
              </a:rPr>
              <a:t>MediCare</a:t>
            </a:r>
            <a:r>
              <a:rPr lang="en-US" sz="1800" dirty="0">
                <a:solidFill>
                  <a:schemeClr val="tx1"/>
                </a:solidFill>
              </a:rPr>
              <a:t> patients experienced some type of adverse event  during hospitalization.  Results from the National Incidence Study to be released later in 2010</a:t>
            </a:r>
            <a:r>
              <a:rPr lang="en-US" sz="1800" dirty="0"/>
              <a:t>. </a:t>
            </a:r>
            <a:r>
              <a:rPr lang="en-US" sz="1800" b="0" i="1" dirty="0">
                <a:solidFill>
                  <a:schemeClr val="tx1"/>
                </a:solidFill>
              </a:rPr>
              <a:t>(Lee Adler, MD; 2010 NPSF Congress presentation)</a:t>
            </a:r>
          </a:p>
          <a:p>
            <a:pPr>
              <a:lnSpc>
                <a:spcPct val="80000"/>
              </a:lnSpc>
            </a:pPr>
            <a:endParaRPr lang="en-US" sz="1800" b="0" i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Application of Initial Pilot Results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1"/>
                </a:solidFill>
              </a:rPr>
              <a:t>Initial pilot identified IV heparin therapy as an area for focal trigger tool review</a:t>
            </a:r>
          </a:p>
          <a:p>
            <a:pPr>
              <a:lnSpc>
                <a:spcPct val="80000"/>
              </a:lnSpc>
            </a:pPr>
            <a:endParaRPr lang="en-US" sz="24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400" dirty="0">
                <a:solidFill>
                  <a:schemeClr val="tx1"/>
                </a:solidFill>
              </a:rPr>
              <a:t>Four improvement opportunities identified: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Clarified the logic in the regional algorithm 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Provided additional teaching of protocol to improve adherence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Promoted alternative therapies with less risk for dropping platelets</a:t>
            </a:r>
          </a:p>
          <a:p>
            <a:pPr>
              <a:lnSpc>
                <a:spcPct val="80000"/>
              </a:lnSpc>
              <a:buFontTx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Adjusted tools in ED to allow for documentation of double checks</a:t>
            </a:r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Automated Adverse Event Monitoring Program (AAEMP)</a:t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Background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Kaiser-funded research project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Represents a collaborative effort between Kaiser Permanente and Computer Sciences Corporation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Seeks to automate the IHI GTT methodology utilizing data from KP </a:t>
            </a:r>
            <a:r>
              <a:rPr lang="en-US" dirty="0" err="1">
                <a:solidFill>
                  <a:schemeClr val="tx1"/>
                </a:solidFill>
              </a:rPr>
              <a:t>HealthConnect</a:t>
            </a:r>
            <a:r>
              <a:rPr lang="en-US" dirty="0">
                <a:solidFill>
                  <a:schemeClr val="tx1"/>
                </a:solidFill>
                <a:ea typeface="Arial" charset="0"/>
                <a:cs typeface="Arial" charset="0"/>
              </a:rPr>
              <a:t>™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Will be used to detect and evaluate triggers that allows for the measurement of adverse events in a health care system </a:t>
            </a:r>
            <a:endParaRPr lang="en-US" dirty="0">
              <a:solidFill>
                <a:schemeClr val="tx1"/>
              </a:solidFill>
              <a:ea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Process Steps in Building the AAEMP Application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Identify and define triggers</a:t>
            </a:r>
          </a:p>
          <a:p>
            <a:r>
              <a:rPr lang="en-US" sz="2800" dirty="0">
                <a:solidFill>
                  <a:schemeClr val="tx1"/>
                </a:solidFill>
              </a:rPr>
              <a:t>Map triggers to locations in data tables from EMR</a:t>
            </a:r>
          </a:p>
          <a:p>
            <a:r>
              <a:rPr lang="en-US" sz="2800" dirty="0">
                <a:solidFill>
                  <a:schemeClr val="tx1"/>
                </a:solidFill>
              </a:rPr>
              <a:t>Build application</a:t>
            </a:r>
          </a:p>
          <a:p>
            <a:r>
              <a:rPr lang="en-US" sz="2800" dirty="0">
                <a:solidFill>
                  <a:schemeClr val="tx1"/>
                </a:solidFill>
              </a:rPr>
              <a:t>Validate triggers and data from EMR locations</a:t>
            </a:r>
          </a:p>
          <a:p>
            <a:r>
              <a:rPr lang="en-US" sz="2800" dirty="0">
                <a:solidFill>
                  <a:schemeClr val="tx1"/>
                </a:solidFill>
              </a:rPr>
              <a:t>Define operational workflows</a:t>
            </a:r>
          </a:p>
          <a:p>
            <a:r>
              <a:rPr lang="en-US" sz="2800" dirty="0">
                <a:solidFill>
                  <a:schemeClr val="tx1"/>
                </a:solidFill>
              </a:rPr>
              <a:t>Prepare clinical site for pilot test</a:t>
            </a:r>
          </a:p>
          <a:p>
            <a:r>
              <a:rPr lang="en-US" sz="2800" dirty="0">
                <a:solidFill>
                  <a:schemeClr val="tx1"/>
                </a:solidFill>
              </a:rPr>
              <a:t>Post-pilot:  refine trigger definition and application based on sensitivity / specificity analyses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4">
      <a:dk1>
        <a:srgbClr val="000000"/>
      </a:dk1>
      <a:lt1>
        <a:srgbClr val="FFFFFF"/>
      </a:lt1>
      <a:dk2>
        <a:srgbClr val="000000"/>
      </a:dk2>
      <a:lt2>
        <a:srgbClr val="202023"/>
      </a:lt2>
      <a:accent1>
        <a:srgbClr val="BBE0E3"/>
      </a:accent1>
      <a:accent2>
        <a:srgbClr val="DF9AA4"/>
      </a:accent2>
      <a:accent3>
        <a:srgbClr val="FFFFFF"/>
      </a:accent3>
      <a:accent4>
        <a:srgbClr val="000000"/>
      </a:accent4>
      <a:accent5>
        <a:srgbClr val="DAEDEF"/>
      </a:accent5>
      <a:accent6>
        <a:srgbClr val="CA8B94"/>
      </a:accent6>
      <a:hlink>
        <a:srgbClr val="009999"/>
      </a:hlink>
      <a:folHlink>
        <a:srgbClr val="99CC00"/>
      </a:folHlink>
    </a:clrScheme>
    <a:fontScheme name="1_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000000"/>
        </a:dk2>
        <a:lt2>
          <a:srgbClr val="202023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0000"/>
        </a:dk1>
        <a:lt1>
          <a:srgbClr val="FFFFFF"/>
        </a:lt1>
        <a:dk2>
          <a:srgbClr val="000000"/>
        </a:dk2>
        <a:lt2>
          <a:srgbClr val="202023"/>
        </a:lt2>
        <a:accent1>
          <a:srgbClr val="BBE0E3"/>
        </a:accent1>
        <a:accent2>
          <a:srgbClr val="DF9AA4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CA8B94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1801</TotalTime>
  <Words>1395</Words>
  <Application>Microsoft Macintosh PowerPoint</Application>
  <PresentationFormat>On-screen Show (4:3)</PresentationFormat>
  <Paragraphs>134</Paragraphs>
  <Slides>22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 Narrow</vt:lpstr>
      <vt:lpstr>Times</vt:lpstr>
      <vt:lpstr>Wingdings</vt:lpstr>
      <vt:lpstr>1_Default Design</vt:lpstr>
      <vt:lpstr>Kaiser Permanente Experience with Automating the IHI Global Trigger Tool  presented at AHRQ 2010 Annual Meeting  September 29, 2010  Dot Snow, MPH National Patient Safety Kaiser Permanente Foundation Health Plan </vt:lpstr>
      <vt:lpstr>Fast Facts About Kaiser Permanente</vt:lpstr>
      <vt:lpstr>Fast Facts About Kaiser Permanente</vt:lpstr>
      <vt:lpstr>Trigger Tool/TIDS Experiences</vt:lpstr>
      <vt:lpstr>IHI Global Trigger Tools Pilot (2006)</vt:lpstr>
      <vt:lpstr>Other Trigger Tool Study Results</vt:lpstr>
      <vt:lpstr>Application of Initial Pilot Results</vt:lpstr>
      <vt:lpstr>Automated Adverse Event Monitoring Program (AAEMP) </vt:lpstr>
      <vt:lpstr>Process Steps in Building the AAEMP Application</vt:lpstr>
      <vt:lpstr>Identify and Define Triggers</vt:lpstr>
      <vt:lpstr>Map Triggers to Data Table Locations</vt:lpstr>
      <vt:lpstr>Build AAEMP Application</vt:lpstr>
      <vt:lpstr>Adapted AAEMP for Access Database</vt:lpstr>
      <vt:lpstr>Validate Trigger and Data from EMR Locations</vt:lpstr>
      <vt:lpstr>Define Operational Workflows</vt:lpstr>
      <vt:lpstr>Prepare Clinical Site for Pilot Test</vt:lpstr>
      <vt:lpstr>Planned Post-Pilot Analyses</vt:lpstr>
      <vt:lpstr>Considerations / Challenges</vt:lpstr>
      <vt:lpstr>Considerations / Challenges</vt:lpstr>
      <vt:lpstr>Benefits</vt:lpstr>
      <vt:lpstr>Benefits</vt:lpstr>
      <vt:lpstr>Concluding Observations and Thoughts</vt:lpstr>
    </vt:vector>
  </TitlesOfParts>
  <Company>Monster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Monster</dc:creator>
  <cp:lastModifiedBy>Graham</cp:lastModifiedBy>
  <cp:revision>19</cp:revision>
  <dcterms:created xsi:type="dcterms:W3CDTF">2010-10-19T21:39:56Z</dcterms:created>
  <dcterms:modified xsi:type="dcterms:W3CDTF">2010-10-19T21:43:29Z</dcterms:modified>
</cp:coreProperties>
</file>