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s/slide3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7.xml" ContentType="application/vnd.openxmlformats-officedocument.presentationml.slideLayout+xml"/>
  <Default Extension="xls" ContentType="application/vnd.ms-exce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Layouts/slideLayout18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49" r:id="rId2"/>
  </p:sldMasterIdLst>
  <p:handoutMasterIdLst>
    <p:handoutMasterId r:id="rId42"/>
  </p:handoutMasterIdLst>
  <p:sldIdLst>
    <p:sldId id="256" r:id="rId3"/>
    <p:sldId id="258" r:id="rId4"/>
    <p:sldId id="259" r:id="rId5"/>
    <p:sldId id="269" r:id="rId6"/>
    <p:sldId id="297" r:id="rId7"/>
    <p:sldId id="295" r:id="rId8"/>
    <p:sldId id="264" r:id="rId9"/>
    <p:sldId id="293" r:id="rId10"/>
    <p:sldId id="266" r:id="rId11"/>
    <p:sldId id="298" r:id="rId12"/>
    <p:sldId id="273" r:id="rId13"/>
    <p:sldId id="277" r:id="rId14"/>
    <p:sldId id="274" r:id="rId15"/>
    <p:sldId id="276" r:id="rId16"/>
    <p:sldId id="275" r:id="rId17"/>
    <p:sldId id="272" r:id="rId18"/>
    <p:sldId id="271" r:id="rId19"/>
    <p:sldId id="279" r:id="rId20"/>
    <p:sldId id="280" r:id="rId21"/>
    <p:sldId id="281" r:id="rId22"/>
    <p:sldId id="278" r:id="rId23"/>
    <p:sldId id="286" r:id="rId24"/>
    <p:sldId id="287" r:id="rId25"/>
    <p:sldId id="282" r:id="rId26"/>
    <p:sldId id="290" r:id="rId27"/>
    <p:sldId id="289" r:id="rId28"/>
    <p:sldId id="294" r:id="rId29"/>
    <p:sldId id="300" r:id="rId30"/>
    <p:sldId id="301" r:id="rId31"/>
    <p:sldId id="291" r:id="rId32"/>
    <p:sldId id="288" r:id="rId33"/>
    <p:sldId id="270" r:id="rId34"/>
    <p:sldId id="283" r:id="rId35"/>
    <p:sldId id="284" r:id="rId36"/>
    <p:sldId id="285" r:id="rId37"/>
    <p:sldId id="261" r:id="rId38"/>
    <p:sldId id="268" r:id="rId39"/>
    <p:sldId id="267" r:id="rId40"/>
    <p:sldId id="299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9900"/>
    <a:srgbClr val="A50021"/>
    <a:srgbClr val="CC0000"/>
    <a:srgbClr val="FF0000"/>
    <a:srgbClr val="6BBDC3"/>
    <a:srgbClr val="33CC33"/>
    <a:srgbClr val="67BBC1"/>
    <a:srgbClr val="D0EA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51" autoAdjust="0"/>
    <p:restoredTop sz="86456" autoAdjust="0"/>
  </p:normalViewPr>
  <p:slideViewPr>
    <p:cSldViewPr>
      <p:cViewPr>
        <p:scale>
          <a:sx n="68" d="100"/>
          <a:sy n="68" d="100"/>
        </p:scale>
        <p:origin x="-2352" y="-1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/>
              </a:defRPr>
            </a:lvl1pPr>
          </a:lstStyle>
          <a:p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/>
              </a:defRPr>
            </a:lvl1pPr>
          </a:lstStyle>
          <a:p>
            <a:fld id="{615EC797-BFC3-EF47-86E0-936E280649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08D281D-3B84-E648-9A70-1DCD13EA02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095DE73-82AC-514F-9529-48DFCE0ED7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B30AD1F-2E80-5C46-B632-A570C4AC4C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7E11E6F-8680-B747-9ADF-2FA9F79434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0343A56-D1EA-8F4E-A592-0CA3642C7F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96B52FF-5A56-C041-973E-03C8BDED63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644F968-CEE8-0E4E-9BFC-6D52B4C93D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69020A7-B8CC-C846-BB29-EAA4C3F94D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EC73F1C-A3B4-8743-925E-0225D5F562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25485FF-C866-A74C-A94F-912D3EF0E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D016C1C-F79A-5B44-B5F7-0AA4211C3E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E02FC8E-19F5-454B-BAF6-3AD401ECB0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6094B5A5-381D-9C47-88DD-82F83F5DB9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E325D3E-A036-C743-B408-8CDF255BE1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278A29D-029B-CB46-A500-18D76759E6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42F8C432-258D-814B-8299-7B32D2B314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6825E5E-5DE5-694A-BA6F-EB4F33A7D9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0EC1810-4AAC-6E4A-9A26-9B9F00C275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D7AA16A-A77A-A948-8881-5D4DAA5B4F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DDE7251-13CC-E848-91EB-07930F4151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46E8174-E792-7643-BD41-641C282DC4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31480D3-4FCC-4B40-8695-172D1FAE2C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Rectangle 37"/>
          <p:cNvSpPr>
            <a:spLocks noChangeArrowheads="1"/>
          </p:cNvSpPr>
          <p:nvPr userDrawn="1"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0" name="Rectangle 36"/>
          <p:cNvSpPr>
            <a:spLocks noChangeArrowheads="1"/>
          </p:cNvSpPr>
          <p:nvPr userDrawn="1"/>
        </p:nvSpPr>
        <p:spPr bwMode="auto">
          <a:xfrm>
            <a:off x="76200" y="76200"/>
            <a:ext cx="1371600" cy="1143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8" name="Rectangle 34"/>
          <p:cNvSpPr>
            <a:spLocks noChangeArrowheads="1"/>
          </p:cNvSpPr>
          <p:nvPr userDrawn="1"/>
        </p:nvSpPr>
        <p:spPr bwMode="auto">
          <a:xfrm>
            <a:off x="7710488" y="42863"/>
            <a:ext cx="1371600" cy="1143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76200"/>
            <a:ext cx="6019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fld id="{8C5EBDB4-D1BC-3549-A065-ADE8084D422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53" name="Picture 8" descr="HCUP Logo_l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742238" y="61913"/>
            <a:ext cx="1295400" cy="114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54" name="Group 9"/>
          <p:cNvGrpSpPr>
            <a:grpSpLocks/>
          </p:cNvGrpSpPr>
          <p:nvPr userDrawn="1"/>
        </p:nvGrpSpPr>
        <p:grpSpPr bwMode="auto">
          <a:xfrm>
            <a:off x="76200" y="79375"/>
            <a:ext cx="1219200" cy="1154113"/>
            <a:chOff x="96" y="96"/>
            <a:chExt cx="678" cy="533"/>
          </a:xfrm>
        </p:grpSpPr>
        <p:pic>
          <p:nvPicPr>
            <p:cNvPr id="1055" name="Picture 10" descr="AHRQ Logo lg"/>
            <p:cNvPicPr>
              <a:picLocks noChangeAspect="1" noChangeArrowheads="1"/>
            </p:cNvPicPr>
            <p:nvPr userDrawn="1"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44" y="96"/>
              <a:ext cx="624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5" name="Text Box 11"/>
            <p:cNvSpPr txBox="1">
              <a:spLocks noChangeArrowheads="1"/>
            </p:cNvSpPr>
            <p:nvPr userDrawn="1"/>
          </p:nvSpPr>
          <p:spPr bwMode="auto">
            <a:xfrm>
              <a:off x="96" y="384"/>
              <a:ext cx="678" cy="24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lnSpc>
                  <a:spcPct val="80000"/>
                </a:lnSpc>
              </a:pPr>
              <a:r>
                <a:rPr lang="en-US" sz="1200" b="1" i="1">
                  <a:solidFill>
                    <a:srgbClr val="6BBDC3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Advancing Excellence in Health Care</a:t>
              </a:r>
            </a:p>
          </p:txBody>
        </p:sp>
        <p:sp>
          <p:nvSpPr>
            <p:cNvPr id="6156" name="Line 12"/>
            <p:cNvSpPr>
              <a:spLocks noChangeShapeType="1"/>
            </p:cNvSpPr>
            <p:nvPr userDrawn="1"/>
          </p:nvSpPr>
          <p:spPr bwMode="auto">
            <a:xfrm>
              <a:off x="144" y="384"/>
              <a:ext cx="61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effectLst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</a:defRPr>
            </a:lvl1pPr>
          </a:lstStyle>
          <a:p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</a:defRPr>
            </a:lvl1pPr>
          </a:lstStyle>
          <a:p>
            <a:endParaRPr lang="en-US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</a:defRPr>
            </a:lvl1pPr>
          </a:lstStyle>
          <a:p>
            <a:fld id="{E99E92D5-D508-384D-B2B3-D4ADF66FA35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1.xls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2.xls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3.xls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4.xls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0" y="2201863"/>
            <a:ext cx="3200400" cy="1470025"/>
          </a:xfrm>
        </p:spPr>
        <p:txBody>
          <a:bodyPr/>
          <a:lstStyle/>
          <a:p>
            <a:r>
              <a:rPr lang="en-US" sz="4000" b="1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Black" charset="0"/>
              </a:rPr>
              <a:t>2.0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429000"/>
            <a:ext cx="6400800" cy="762000"/>
          </a:xfrm>
        </p:spPr>
        <p:txBody>
          <a:bodyPr/>
          <a:lstStyle/>
          <a:p>
            <a:r>
              <a:rPr lang="en-US" sz="2000" i="1" dirty="0"/>
              <a:t>ETA December </a:t>
            </a:r>
            <a:r>
              <a:rPr lang="en-US" sz="2000" i="1" dirty="0" smtClean="0"/>
              <a:t>2010</a:t>
            </a:r>
          </a:p>
          <a:p>
            <a:endParaRPr lang="en-US" sz="2000" i="1" dirty="0" smtClean="0"/>
          </a:p>
          <a:p>
            <a:r>
              <a:rPr lang="en-US" sz="1600" dirty="0" smtClean="0">
                <a:solidFill>
                  <a:schemeClr val="tx2"/>
                </a:solidFill>
                <a:latin typeface="Tahoma" charset="0"/>
              </a:rPr>
              <a:t>Carol </a:t>
            </a:r>
            <a:r>
              <a:rPr lang="en-US" sz="1600" dirty="0" err="1" smtClean="0">
                <a:solidFill>
                  <a:schemeClr val="tx2"/>
                </a:solidFill>
                <a:latin typeface="Tahoma" charset="0"/>
              </a:rPr>
              <a:t>Sniegoski</a:t>
            </a:r>
            <a:r>
              <a:rPr lang="en-US" sz="1600" dirty="0" smtClean="0">
                <a:solidFill>
                  <a:schemeClr val="tx2"/>
                </a:solidFill>
                <a:latin typeface="Tahoma" charset="0"/>
              </a:rPr>
              <a:t/>
            </a:r>
            <a:br>
              <a:rPr lang="en-US" sz="1600" dirty="0" smtClean="0">
                <a:solidFill>
                  <a:schemeClr val="tx2"/>
                </a:solidFill>
                <a:latin typeface="Tahoma" charset="0"/>
              </a:rPr>
            </a:br>
            <a:r>
              <a:rPr lang="en-US" sz="1600" dirty="0" smtClean="0">
                <a:solidFill>
                  <a:schemeClr val="tx2"/>
                </a:solidFill>
                <a:latin typeface="Tahoma" charset="0"/>
              </a:rPr>
              <a:t>AHRQ Annual Conference</a:t>
            </a:r>
            <a:br>
              <a:rPr lang="en-US" sz="1600" dirty="0" smtClean="0">
                <a:solidFill>
                  <a:schemeClr val="tx2"/>
                </a:solidFill>
                <a:latin typeface="Tahoma" charset="0"/>
              </a:rPr>
            </a:br>
            <a:r>
              <a:rPr lang="en-US" sz="1600" dirty="0" smtClean="0">
                <a:solidFill>
                  <a:schemeClr val="tx2"/>
                </a:solidFill>
                <a:latin typeface="Tahoma" charset="0"/>
              </a:rPr>
              <a:t>September 27, 2010</a:t>
            </a:r>
          </a:p>
          <a:p>
            <a:endParaRPr lang="en-US" sz="2000" i="1" dirty="0">
              <a:ea typeface="Arial" charset="0"/>
              <a:cs typeface="Arial" charset="0"/>
            </a:endParaRPr>
          </a:p>
        </p:txBody>
      </p:sp>
      <p:pic>
        <p:nvPicPr>
          <p:cNvPr id="2053" name="Picture 5" descr="pres-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981200"/>
            <a:ext cx="3276600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743200" y="1371600"/>
            <a:ext cx="3200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200">
                <a:solidFill>
                  <a:schemeClr val="tx2"/>
                </a:solidFill>
                <a:effectLst/>
                <a:latin typeface="Tahoma" charset="0"/>
              </a:rPr>
              <a:t>Preview: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Cycles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914400" y="1371600"/>
            <a:ext cx="7391400" cy="5181600"/>
            <a:chOff x="914400" y="1371600"/>
            <a:chExt cx="7391400" cy="5181600"/>
          </a:xfrm>
        </p:grpSpPr>
        <p:sp>
          <p:nvSpPr>
            <p:cNvPr id="54275" name="Text Box 3"/>
            <p:cNvSpPr txBox="1">
              <a:spLocks noChangeArrowheads="1"/>
            </p:cNvSpPr>
            <p:nvPr/>
          </p:nvSpPr>
          <p:spPr bwMode="auto">
            <a:xfrm>
              <a:off x="1752600" y="2020888"/>
              <a:ext cx="33480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CMS inpatient process measure results*</a:t>
              </a:r>
            </a:p>
          </p:txBody>
        </p:sp>
        <p:sp>
          <p:nvSpPr>
            <p:cNvPr id="54277" name="Text Box 5"/>
            <p:cNvSpPr txBox="1">
              <a:spLocks noChangeArrowheads="1"/>
            </p:cNvSpPr>
            <p:nvPr/>
          </p:nvSpPr>
          <p:spPr bwMode="auto">
            <a:xfrm>
              <a:off x="1752600" y="2466975"/>
              <a:ext cx="3505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CMS inpatient outcome measure results*</a:t>
              </a:r>
            </a:p>
          </p:txBody>
        </p:sp>
        <p:sp>
          <p:nvSpPr>
            <p:cNvPr id="54279" name="Text Box 7"/>
            <p:cNvSpPr txBox="1">
              <a:spLocks noChangeArrowheads="1"/>
            </p:cNvSpPr>
            <p:nvPr/>
          </p:nvSpPr>
          <p:spPr bwMode="auto">
            <a:xfrm>
              <a:off x="1752600" y="2924175"/>
              <a:ext cx="2743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HCAHPS results*</a:t>
              </a:r>
            </a:p>
          </p:txBody>
        </p:sp>
        <p:sp>
          <p:nvSpPr>
            <p:cNvPr id="54281" name="Text Box 9"/>
            <p:cNvSpPr txBox="1">
              <a:spLocks noChangeArrowheads="1"/>
            </p:cNvSpPr>
            <p:nvPr/>
          </p:nvSpPr>
          <p:spPr bwMode="auto">
            <a:xfrm>
              <a:off x="5105400" y="1400175"/>
              <a:ext cx="18192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Annual refresh dates</a:t>
              </a:r>
            </a:p>
          </p:txBody>
        </p:sp>
        <p:sp>
          <p:nvSpPr>
            <p:cNvPr id="54287" name="Text Box 15"/>
            <p:cNvSpPr txBox="1">
              <a:spLocks noChangeArrowheads="1"/>
            </p:cNvSpPr>
            <p:nvPr/>
          </p:nvSpPr>
          <p:spPr bwMode="auto">
            <a:xfrm>
              <a:off x="1752600" y="3400425"/>
              <a:ext cx="2590800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2238" indent="-122238"/>
              <a:r>
                <a:rPr lang="en-US" sz="1400">
                  <a:effectLst/>
                </a:rPr>
                <a:t>MONAHRQ software updates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FY coding updates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Updates to internal supplemental files</a:t>
              </a:r>
            </a:p>
          </p:txBody>
        </p:sp>
        <p:sp>
          <p:nvSpPr>
            <p:cNvPr id="54290" name="Text Box 18"/>
            <p:cNvSpPr txBox="1">
              <a:spLocks noChangeArrowheads="1"/>
            </p:cNvSpPr>
            <p:nvPr/>
          </p:nvSpPr>
          <p:spPr bwMode="auto">
            <a:xfrm>
              <a:off x="914400" y="6096000"/>
              <a:ext cx="7391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2238" indent="-122238"/>
              <a:r>
                <a:rPr lang="en-US" sz="1200">
                  <a:effectLst/>
                </a:rPr>
                <a:t>* According to information in document “Hospital.pdf,” version dated 03/09/10, in the Hospital Compare downloadable database</a:t>
              </a:r>
            </a:p>
          </p:txBody>
        </p:sp>
        <p:sp>
          <p:nvSpPr>
            <p:cNvPr id="54291" name="Text Box 19"/>
            <p:cNvSpPr txBox="1">
              <a:spLocks noChangeArrowheads="1"/>
            </p:cNvSpPr>
            <p:nvPr/>
          </p:nvSpPr>
          <p:spPr bwMode="auto">
            <a:xfrm>
              <a:off x="5181600" y="1628775"/>
              <a:ext cx="1701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Mar  Jun  Sep  Dec</a:t>
              </a:r>
            </a:p>
          </p:txBody>
        </p:sp>
        <p:sp>
          <p:nvSpPr>
            <p:cNvPr id="54292" name="Text Box 20"/>
            <p:cNvSpPr txBox="1">
              <a:spLocks noChangeArrowheads="1"/>
            </p:cNvSpPr>
            <p:nvPr/>
          </p:nvSpPr>
          <p:spPr bwMode="auto">
            <a:xfrm>
              <a:off x="5238750" y="3381375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4293" name="Text Box 21"/>
            <p:cNvSpPr txBox="1">
              <a:spLocks noChangeArrowheads="1"/>
            </p:cNvSpPr>
            <p:nvPr/>
          </p:nvSpPr>
          <p:spPr bwMode="auto">
            <a:xfrm>
              <a:off x="5638800" y="338137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4294" name="Text Box 22"/>
            <p:cNvSpPr txBox="1">
              <a:spLocks noChangeArrowheads="1"/>
            </p:cNvSpPr>
            <p:nvPr/>
          </p:nvSpPr>
          <p:spPr bwMode="auto">
            <a:xfrm>
              <a:off x="5638800" y="246697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4295" name="Text Box 23"/>
            <p:cNvSpPr txBox="1">
              <a:spLocks noChangeArrowheads="1"/>
            </p:cNvSpPr>
            <p:nvPr/>
          </p:nvSpPr>
          <p:spPr bwMode="auto">
            <a:xfrm>
              <a:off x="5219700" y="200977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4296" name="Text Box 24"/>
            <p:cNvSpPr txBox="1">
              <a:spLocks noChangeArrowheads="1"/>
            </p:cNvSpPr>
            <p:nvPr/>
          </p:nvSpPr>
          <p:spPr bwMode="auto">
            <a:xfrm>
              <a:off x="5645150" y="200977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4297" name="Text Box 25"/>
            <p:cNvSpPr txBox="1">
              <a:spLocks noChangeArrowheads="1"/>
            </p:cNvSpPr>
            <p:nvPr/>
          </p:nvSpPr>
          <p:spPr bwMode="auto">
            <a:xfrm>
              <a:off x="6042025" y="200977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4298" name="Text Box 26"/>
            <p:cNvSpPr txBox="1">
              <a:spLocks noChangeArrowheads="1"/>
            </p:cNvSpPr>
            <p:nvPr/>
          </p:nvSpPr>
          <p:spPr bwMode="auto">
            <a:xfrm>
              <a:off x="6448425" y="200977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4299" name="Text Box 27"/>
            <p:cNvSpPr txBox="1">
              <a:spLocks noChangeArrowheads="1"/>
            </p:cNvSpPr>
            <p:nvPr/>
          </p:nvSpPr>
          <p:spPr bwMode="auto">
            <a:xfrm>
              <a:off x="5241925" y="2466975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4300" name="Text Box 28"/>
            <p:cNvSpPr txBox="1">
              <a:spLocks noChangeArrowheads="1"/>
            </p:cNvSpPr>
            <p:nvPr/>
          </p:nvSpPr>
          <p:spPr bwMode="auto">
            <a:xfrm>
              <a:off x="6061075" y="2466975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4301" name="Text Box 29"/>
            <p:cNvSpPr txBox="1">
              <a:spLocks noChangeArrowheads="1"/>
            </p:cNvSpPr>
            <p:nvPr/>
          </p:nvSpPr>
          <p:spPr bwMode="auto">
            <a:xfrm>
              <a:off x="6473825" y="2466975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4302" name="Text Box 30"/>
            <p:cNvSpPr txBox="1">
              <a:spLocks noChangeArrowheads="1"/>
            </p:cNvSpPr>
            <p:nvPr/>
          </p:nvSpPr>
          <p:spPr bwMode="auto">
            <a:xfrm>
              <a:off x="5210175" y="292417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4303" name="Text Box 31"/>
            <p:cNvSpPr txBox="1">
              <a:spLocks noChangeArrowheads="1"/>
            </p:cNvSpPr>
            <p:nvPr/>
          </p:nvSpPr>
          <p:spPr bwMode="auto">
            <a:xfrm>
              <a:off x="5635625" y="292417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4304" name="Text Box 32"/>
            <p:cNvSpPr txBox="1">
              <a:spLocks noChangeArrowheads="1"/>
            </p:cNvSpPr>
            <p:nvPr/>
          </p:nvSpPr>
          <p:spPr bwMode="auto">
            <a:xfrm>
              <a:off x="6032500" y="292417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4305" name="Text Box 33"/>
            <p:cNvSpPr txBox="1">
              <a:spLocks noChangeArrowheads="1"/>
            </p:cNvSpPr>
            <p:nvPr/>
          </p:nvSpPr>
          <p:spPr bwMode="auto">
            <a:xfrm>
              <a:off x="6438900" y="292417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4306" name="Text Box 34"/>
            <p:cNvSpPr txBox="1">
              <a:spLocks noChangeArrowheads="1"/>
            </p:cNvSpPr>
            <p:nvPr/>
          </p:nvSpPr>
          <p:spPr bwMode="auto">
            <a:xfrm>
              <a:off x="6061075" y="3381375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4307" name="Text Box 35"/>
            <p:cNvSpPr txBox="1">
              <a:spLocks noChangeArrowheads="1"/>
            </p:cNvSpPr>
            <p:nvPr/>
          </p:nvSpPr>
          <p:spPr bwMode="auto">
            <a:xfrm>
              <a:off x="6473825" y="3381375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4308" name="Rectangle 36"/>
            <p:cNvSpPr>
              <a:spLocks noChangeArrowheads="1"/>
            </p:cNvSpPr>
            <p:nvPr/>
          </p:nvSpPr>
          <p:spPr bwMode="auto">
            <a:xfrm>
              <a:off x="1647825" y="1371600"/>
              <a:ext cx="5410200" cy="31242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Look and Feel:  Home Page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88925" y="1219200"/>
            <a:ext cx="8016875" cy="5437188"/>
            <a:chOff x="288925" y="1219200"/>
            <a:chExt cx="8016875" cy="5437188"/>
          </a:xfrm>
        </p:grpSpPr>
        <p:pic>
          <p:nvPicPr>
            <p:cNvPr id="22532" name="Picture 4"/>
            <p:cNvPicPr>
              <a:picLocks noChangeAspect="1" noChangeArrowheads="1"/>
            </p:cNvPicPr>
            <p:nvPr/>
          </p:nvPicPr>
          <p:blipFill>
            <a:blip r:embed="rId2"/>
            <a:srcRect l="2699" t="6274" r="2776"/>
            <a:stretch>
              <a:fillRect/>
            </a:stretch>
          </p:blipFill>
          <p:spPr bwMode="auto">
            <a:xfrm>
              <a:off x="1219200" y="1219200"/>
              <a:ext cx="7086600" cy="5437188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22533" name="Oval 5"/>
            <p:cNvSpPr>
              <a:spLocks noChangeArrowheads="1"/>
            </p:cNvSpPr>
            <p:nvPr/>
          </p:nvSpPr>
          <p:spPr bwMode="auto">
            <a:xfrm>
              <a:off x="366713" y="3352800"/>
              <a:ext cx="1751012" cy="838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4" name="Text Box 6"/>
            <p:cNvSpPr txBox="1">
              <a:spLocks noChangeArrowheads="1"/>
            </p:cNvSpPr>
            <p:nvPr/>
          </p:nvSpPr>
          <p:spPr bwMode="auto">
            <a:xfrm>
              <a:off x="288925" y="3486150"/>
              <a:ext cx="1844675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New hospital quality path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Search Page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457200" y="1295400"/>
            <a:ext cx="8229600" cy="4238625"/>
            <a:chOff x="457200" y="1295400"/>
            <a:chExt cx="8229600" cy="4238625"/>
          </a:xfrm>
        </p:grpSpPr>
        <p:grpSp>
          <p:nvGrpSpPr>
            <p:cNvPr id="26634" name="Group 10"/>
            <p:cNvGrpSpPr>
              <a:grpSpLocks/>
            </p:cNvGrpSpPr>
            <p:nvPr/>
          </p:nvGrpSpPr>
          <p:grpSpPr bwMode="auto">
            <a:xfrm>
              <a:off x="457200" y="1676400"/>
              <a:ext cx="8229600" cy="2870200"/>
              <a:chOff x="288" y="768"/>
              <a:chExt cx="5184" cy="1808"/>
            </a:xfrm>
          </p:grpSpPr>
          <p:pic>
            <p:nvPicPr>
              <p:cNvPr id="26627" name="Picture 7"/>
              <p:cNvPicPr>
                <a:picLocks noChangeAspect="1" noChangeArrowheads="1"/>
              </p:cNvPicPr>
              <p:nvPr/>
            </p:nvPicPr>
            <p:blipFill>
              <a:blip r:embed="rId2"/>
              <a:srcRect l="3600" t="26314" r="4500" b="33899"/>
              <a:stretch>
                <a:fillRect/>
              </a:stretch>
            </p:blipFill>
            <p:spPr bwMode="auto">
              <a:xfrm>
                <a:off x="288" y="768"/>
                <a:ext cx="5184" cy="16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628" name="Picture 7"/>
              <p:cNvPicPr>
                <a:picLocks noChangeAspect="1" noChangeArrowheads="1"/>
              </p:cNvPicPr>
              <p:nvPr/>
            </p:nvPicPr>
            <p:blipFill>
              <a:blip r:embed="rId2"/>
              <a:srcRect l="37125" t="61320" r="52425" b="35280"/>
              <a:stretch>
                <a:fillRect/>
              </a:stretch>
            </p:blipFill>
            <p:spPr bwMode="auto">
              <a:xfrm>
                <a:off x="1651" y="2159"/>
                <a:ext cx="817" cy="1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629" name="Picture 7"/>
              <p:cNvPicPr>
                <a:picLocks noChangeAspect="1" noChangeArrowheads="1"/>
              </p:cNvPicPr>
              <p:nvPr/>
            </p:nvPicPr>
            <p:blipFill>
              <a:blip r:embed="rId2"/>
              <a:srcRect l="37125" t="61320" r="52425" b="35280"/>
              <a:stretch>
                <a:fillRect/>
              </a:stretch>
            </p:blipFill>
            <p:spPr bwMode="auto">
              <a:xfrm>
                <a:off x="932" y="2160"/>
                <a:ext cx="817" cy="1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631" name="Picture 7"/>
              <p:cNvPicPr>
                <a:picLocks noChangeAspect="1" noChangeArrowheads="1"/>
              </p:cNvPicPr>
              <p:nvPr/>
            </p:nvPicPr>
            <p:blipFill>
              <a:blip r:embed="rId2"/>
              <a:srcRect l="3600" t="91846" r="51302" b="-38"/>
              <a:stretch>
                <a:fillRect/>
              </a:stretch>
            </p:blipFill>
            <p:spPr bwMode="auto">
              <a:xfrm>
                <a:off x="288" y="2240"/>
                <a:ext cx="2544" cy="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632" name="Picture 7"/>
              <p:cNvPicPr>
                <a:picLocks noChangeAspect="1" noChangeArrowheads="1"/>
              </p:cNvPicPr>
              <p:nvPr/>
            </p:nvPicPr>
            <p:blipFill>
              <a:blip r:embed="rId2"/>
              <a:srcRect l="48698" t="95357" r="4500" b="-38"/>
              <a:stretch>
                <a:fillRect/>
              </a:stretch>
            </p:blipFill>
            <p:spPr bwMode="auto">
              <a:xfrm>
                <a:off x="2832" y="2384"/>
                <a:ext cx="264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>
              <a:off x="457200" y="1524000"/>
              <a:ext cx="8229600" cy="30480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8" name="Oval 14"/>
            <p:cNvSpPr>
              <a:spLocks noChangeArrowheads="1"/>
            </p:cNvSpPr>
            <p:nvPr/>
          </p:nvSpPr>
          <p:spPr bwMode="auto">
            <a:xfrm>
              <a:off x="4953000" y="4513263"/>
              <a:ext cx="2057400" cy="102076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9" name="Text Box 15"/>
            <p:cNvSpPr txBox="1">
              <a:spLocks noChangeArrowheads="1"/>
            </p:cNvSpPr>
            <p:nvPr/>
          </p:nvSpPr>
          <p:spPr bwMode="auto">
            <a:xfrm>
              <a:off x="5105400" y="4752975"/>
              <a:ext cx="1752600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Select health topic</a:t>
              </a:r>
            </a:p>
          </p:txBody>
        </p:sp>
        <p:sp>
          <p:nvSpPr>
            <p:cNvPr id="26640" name="Oval 16"/>
            <p:cNvSpPr>
              <a:spLocks noChangeArrowheads="1"/>
            </p:cNvSpPr>
            <p:nvPr/>
          </p:nvSpPr>
          <p:spPr bwMode="auto">
            <a:xfrm>
              <a:off x="2133600" y="1295400"/>
              <a:ext cx="1905000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1" name="Text Box 17"/>
            <p:cNvSpPr txBox="1">
              <a:spLocks noChangeArrowheads="1"/>
            </p:cNvSpPr>
            <p:nvPr/>
          </p:nvSpPr>
          <p:spPr bwMode="auto">
            <a:xfrm>
              <a:off x="2209800" y="1400175"/>
              <a:ext cx="1752600" cy="1069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Tab between consumer and professional paths</a:t>
              </a:r>
            </a:p>
          </p:txBody>
        </p:sp>
        <p:sp>
          <p:nvSpPr>
            <p:cNvPr id="26642" name="Oval 18"/>
            <p:cNvSpPr>
              <a:spLocks noChangeArrowheads="1"/>
            </p:cNvSpPr>
            <p:nvPr/>
          </p:nvSpPr>
          <p:spPr bwMode="auto">
            <a:xfrm>
              <a:off x="2133600" y="4495800"/>
              <a:ext cx="2057400" cy="102076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7" name="Text Box 13"/>
            <p:cNvSpPr txBox="1">
              <a:spLocks noChangeArrowheads="1"/>
            </p:cNvSpPr>
            <p:nvPr/>
          </p:nvSpPr>
          <p:spPr bwMode="auto">
            <a:xfrm>
              <a:off x="2286000" y="4845050"/>
              <a:ext cx="17526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Select hospitals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Hospital Search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519113" y="1430338"/>
            <a:ext cx="7939087" cy="3751262"/>
            <a:chOff x="519113" y="1430338"/>
            <a:chExt cx="7939087" cy="3751262"/>
          </a:xfrm>
        </p:grpSpPr>
        <p:grpSp>
          <p:nvGrpSpPr>
            <p:cNvPr id="23561" name="Group 9"/>
            <p:cNvGrpSpPr>
              <a:grpSpLocks noChangeAspect="1"/>
            </p:cNvGrpSpPr>
            <p:nvPr/>
          </p:nvGrpSpPr>
          <p:grpSpPr bwMode="auto">
            <a:xfrm>
              <a:off x="900113" y="1430338"/>
              <a:ext cx="7315200" cy="3595687"/>
              <a:chOff x="1152" y="720"/>
              <a:chExt cx="3407" cy="1674"/>
            </a:xfrm>
          </p:grpSpPr>
          <p:pic>
            <p:nvPicPr>
              <p:cNvPr id="23555" name="Picture 7"/>
              <p:cNvPicPr>
                <a:picLocks noChangeAspect="1" noChangeArrowheads="1"/>
              </p:cNvPicPr>
              <p:nvPr/>
            </p:nvPicPr>
            <p:blipFill>
              <a:blip r:embed="rId2"/>
              <a:srcRect l="5775" t="36000" r="50626" b="38640"/>
              <a:stretch>
                <a:fillRect/>
              </a:stretch>
            </p:blipFill>
            <p:spPr bwMode="auto">
              <a:xfrm>
                <a:off x="1152" y="720"/>
                <a:ext cx="3407" cy="1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60" name="Picture 7"/>
              <p:cNvPicPr>
                <a:picLocks noChangeAspect="1" noChangeArrowheads="1"/>
              </p:cNvPicPr>
              <p:nvPr/>
            </p:nvPicPr>
            <p:blipFill>
              <a:blip r:embed="rId2"/>
              <a:srcRect l="5775" t="90961" r="50626" b="4919"/>
              <a:stretch>
                <a:fillRect/>
              </a:stretch>
            </p:blipFill>
            <p:spPr bwMode="auto">
              <a:xfrm>
                <a:off x="1152" y="2160"/>
                <a:ext cx="3407" cy="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3562" name="Rectangle 10"/>
            <p:cNvSpPr>
              <a:spLocks noChangeArrowheads="1"/>
            </p:cNvSpPr>
            <p:nvPr/>
          </p:nvSpPr>
          <p:spPr bwMode="auto">
            <a:xfrm>
              <a:off x="900113" y="1447800"/>
              <a:ext cx="7315200" cy="35814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8" name="Oval 16"/>
            <p:cNvSpPr>
              <a:spLocks noChangeArrowheads="1"/>
            </p:cNvSpPr>
            <p:nvPr/>
          </p:nvSpPr>
          <p:spPr bwMode="auto">
            <a:xfrm>
              <a:off x="6767513" y="2852738"/>
              <a:ext cx="1676400" cy="914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9" name="Oval 17"/>
            <p:cNvSpPr>
              <a:spLocks noChangeArrowheads="1"/>
            </p:cNvSpPr>
            <p:nvPr/>
          </p:nvSpPr>
          <p:spPr bwMode="auto">
            <a:xfrm>
              <a:off x="6781800" y="3505200"/>
              <a:ext cx="1676400" cy="914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5" name="Text Box 13"/>
            <p:cNvSpPr txBox="1">
              <a:spLocks noChangeArrowheads="1"/>
            </p:cNvSpPr>
            <p:nvPr/>
          </p:nvSpPr>
          <p:spPr bwMode="auto">
            <a:xfrm>
              <a:off x="6872288" y="3657600"/>
              <a:ext cx="1524000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Select radius in miles</a:t>
              </a:r>
            </a:p>
          </p:txBody>
        </p:sp>
        <p:sp>
          <p:nvSpPr>
            <p:cNvPr id="23564" name="Text Box 12"/>
            <p:cNvSpPr txBox="1">
              <a:spLocks noChangeArrowheads="1"/>
            </p:cNvSpPr>
            <p:nvPr/>
          </p:nvSpPr>
          <p:spPr bwMode="auto">
            <a:xfrm>
              <a:off x="6827838" y="3124200"/>
              <a:ext cx="15398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Enter ZIP code</a:t>
              </a:r>
            </a:p>
          </p:txBody>
        </p:sp>
        <p:sp>
          <p:nvSpPr>
            <p:cNvPr id="23570" name="Oval 18"/>
            <p:cNvSpPr>
              <a:spLocks noChangeArrowheads="1"/>
            </p:cNvSpPr>
            <p:nvPr/>
          </p:nvSpPr>
          <p:spPr bwMode="auto">
            <a:xfrm>
              <a:off x="520700" y="2895600"/>
              <a:ext cx="2057400" cy="914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3" name="Text Box 11"/>
            <p:cNvSpPr txBox="1">
              <a:spLocks noChangeArrowheads="1"/>
            </p:cNvSpPr>
            <p:nvPr/>
          </p:nvSpPr>
          <p:spPr bwMode="auto">
            <a:xfrm>
              <a:off x="519113" y="3076575"/>
              <a:ext cx="2073275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Search by ZIP code or by region</a:t>
              </a:r>
            </a:p>
          </p:txBody>
        </p:sp>
        <p:sp>
          <p:nvSpPr>
            <p:cNvPr id="23567" name="Oval 15"/>
            <p:cNvSpPr>
              <a:spLocks noChangeArrowheads="1"/>
            </p:cNvSpPr>
            <p:nvPr/>
          </p:nvSpPr>
          <p:spPr bwMode="auto">
            <a:xfrm>
              <a:off x="6781800" y="4267200"/>
              <a:ext cx="1676400" cy="914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6" name="Text Box 14"/>
            <p:cNvSpPr txBox="1">
              <a:spLocks noChangeArrowheads="1"/>
            </p:cNvSpPr>
            <p:nvPr/>
          </p:nvSpPr>
          <p:spPr bwMode="auto">
            <a:xfrm>
              <a:off x="6919913" y="4540250"/>
              <a:ext cx="1447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Find hospitals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Hospital Search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822325" y="1219200"/>
            <a:ext cx="6340475" cy="5108575"/>
            <a:chOff x="822325" y="1219200"/>
            <a:chExt cx="6340475" cy="5108575"/>
          </a:xfrm>
        </p:grpSpPr>
        <p:pic>
          <p:nvPicPr>
            <p:cNvPr id="25603" name="Picture 7"/>
            <p:cNvPicPr>
              <a:picLocks noChangeAspect="1" noChangeArrowheads="1"/>
            </p:cNvPicPr>
            <p:nvPr/>
          </p:nvPicPr>
          <p:blipFill>
            <a:blip r:embed="rId2"/>
            <a:srcRect l="5774" t="36000" r="50613" b="4860"/>
            <a:stretch>
              <a:fillRect/>
            </a:stretch>
          </p:blipFill>
          <p:spPr bwMode="auto">
            <a:xfrm>
              <a:off x="1981200" y="1219200"/>
              <a:ext cx="5181600" cy="5108575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25604" name="Picture 7"/>
            <p:cNvPicPr>
              <a:picLocks noChangeAspect="1" noChangeArrowheads="1"/>
            </p:cNvPicPr>
            <p:nvPr/>
          </p:nvPicPr>
          <p:blipFill>
            <a:blip r:embed="rId2"/>
            <a:srcRect l="37125" t="61320" r="52425" b="35280"/>
            <a:stretch>
              <a:fillRect/>
            </a:stretch>
          </p:blipFill>
          <p:spPr bwMode="auto">
            <a:xfrm>
              <a:off x="4418013" y="3275013"/>
              <a:ext cx="1296987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05" name="Picture 7"/>
            <p:cNvPicPr>
              <a:picLocks noChangeAspect="1" noChangeArrowheads="1"/>
            </p:cNvPicPr>
            <p:nvPr/>
          </p:nvPicPr>
          <p:blipFill>
            <a:blip r:embed="rId2"/>
            <a:srcRect l="37125" t="61320" r="52425" b="35280"/>
            <a:stretch>
              <a:fillRect/>
            </a:stretch>
          </p:blipFill>
          <p:spPr bwMode="auto">
            <a:xfrm>
              <a:off x="3276600" y="3276600"/>
              <a:ext cx="1296988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6" name="Text Box 6"/>
            <p:cNvSpPr txBox="1">
              <a:spLocks noChangeArrowheads="1"/>
            </p:cNvSpPr>
            <p:nvPr/>
          </p:nvSpPr>
          <p:spPr bwMode="auto">
            <a:xfrm>
              <a:off x="3313113" y="3373438"/>
              <a:ext cx="2325687" cy="290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300">
                  <a:effectLst/>
                  <a:latin typeface="Calibri" charset="0"/>
                </a:rPr>
                <a:t>Select Hospitals for Comparison</a:t>
              </a:r>
            </a:p>
          </p:txBody>
        </p:sp>
        <p:sp>
          <p:nvSpPr>
            <p:cNvPr id="25607" name="Oval 7"/>
            <p:cNvSpPr>
              <a:spLocks noChangeArrowheads="1"/>
            </p:cNvSpPr>
            <p:nvPr/>
          </p:nvSpPr>
          <p:spPr bwMode="auto">
            <a:xfrm>
              <a:off x="823913" y="3810000"/>
              <a:ext cx="2057400" cy="914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08" name="Text Box 8"/>
            <p:cNvSpPr txBox="1">
              <a:spLocks noChangeArrowheads="1"/>
            </p:cNvSpPr>
            <p:nvPr/>
          </p:nvSpPr>
          <p:spPr bwMode="auto">
            <a:xfrm>
              <a:off x="822325" y="4083050"/>
              <a:ext cx="20732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Hospital list appears</a:t>
              </a:r>
            </a:p>
          </p:txBody>
        </p:sp>
        <p:sp>
          <p:nvSpPr>
            <p:cNvPr id="25609" name="Oval 9"/>
            <p:cNvSpPr>
              <a:spLocks noChangeArrowheads="1"/>
            </p:cNvSpPr>
            <p:nvPr/>
          </p:nvSpPr>
          <p:spPr bwMode="auto">
            <a:xfrm>
              <a:off x="823913" y="4572000"/>
              <a:ext cx="2057400" cy="914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0" name="Text Box 10"/>
            <p:cNvSpPr txBox="1">
              <a:spLocks noChangeArrowheads="1"/>
            </p:cNvSpPr>
            <p:nvPr/>
          </p:nvSpPr>
          <p:spPr bwMode="auto">
            <a:xfrm>
              <a:off x="822325" y="4752975"/>
              <a:ext cx="2073275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Select one or more hospitals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Health Topic Search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914400" y="1412875"/>
            <a:ext cx="7696200" cy="3768725"/>
            <a:chOff x="914400" y="1412875"/>
            <a:chExt cx="7696200" cy="3768725"/>
          </a:xfrm>
        </p:grpSpPr>
        <p:pic>
          <p:nvPicPr>
            <p:cNvPr id="24580" name="Picture 7"/>
            <p:cNvPicPr>
              <a:picLocks noChangeAspect="1" noChangeArrowheads="1"/>
            </p:cNvPicPr>
            <p:nvPr/>
          </p:nvPicPr>
          <p:blipFill>
            <a:blip r:embed="rId2"/>
            <a:srcRect l="49550" t="35675" r="7053" b="33899"/>
            <a:stretch>
              <a:fillRect/>
            </a:stretch>
          </p:blipFill>
          <p:spPr bwMode="auto">
            <a:xfrm>
              <a:off x="914400" y="1412875"/>
              <a:ext cx="7391400" cy="3768725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24581" name="Oval 5"/>
            <p:cNvSpPr>
              <a:spLocks noChangeArrowheads="1"/>
            </p:cNvSpPr>
            <p:nvPr/>
          </p:nvSpPr>
          <p:spPr bwMode="auto">
            <a:xfrm>
              <a:off x="6934200" y="2327275"/>
              <a:ext cx="1676400" cy="914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82" name="Text Box 6"/>
            <p:cNvSpPr txBox="1">
              <a:spLocks noChangeArrowheads="1"/>
            </p:cNvSpPr>
            <p:nvPr/>
          </p:nvSpPr>
          <p:spPr bwMode="auto">
            <a:xfrm>
              <a:off x="7072313" y="2508250"/>
              <a:ext cx="1447800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Select health topic</a:t>
              </a:r>
            </a:p>
          </p:txBody>
        </p:sp>
        <p:sp>
          <p:nvSpPr>
            <p:cNvPr id="24583" name="Oval 7"/>
            <p:cNvSpPr>
              <a:spLocks noChangeArrowheads="1"/>
            </p:cNvSpPr>
            <p:nvPr/>
          </p:nvSpPr>
          <p:spPr bwMode="auto">
            <a:xfrm>
              <a:off x="6872288" y="4035425"/>
              <a:ext cx="1676400" cy="9144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7010400" y="4038600"/>
              <a:ext cx="1447800" cy="82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Topic description appears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Search Page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57200" y="1219200"/>
            <a:ext cx="8229600" cy="5181600"/>
            <a:chOff x="457200" y="1219200"/>
            <a:chExt cx="8229600" cy="5181600"/>
          </a:xfrm>
        </p:grpSpPr>
        <p:pic>
          <p:nvPicPr>
            <p:cNvPr id="21508" name="Picture 7"/>
            <p:cNvPicPr>
              <a:picLocks noChangeAspect="1" noChangeArrowheads="1"/>
            </p:cNvPicPr>
            <p:nvPr/>
          </p:nvPicPr>
          <p:blipFill>
            <a:blip r:embed="rId2"/>
            <a:srcRect l="3600" t="26280" r="4500"/>
            <a:stretch>
              <a:fillRect/>
            </a:stretch>
          </p:blipFill>
          <p:spPr bwMode="auto">
            <a:xfrm>
              <a:off x="457200" y="1370013"/>
              <a:ext cx="8229600" cy="4799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09" name="Picture 7"/>
            <p:cNvPicPr>
              <a:picLocks noChangeAspect="1" noChangeArrowheads="1"/>
            </p:cNvPicPr>
            <p:nvPr/>
          </p:nvPicPr>
          <p:blipFill>
            <a:blip r:embed="rId2"/>
            <a:srcRect l="37125" t="61320" r="52425" b="35280"/>
            <a:stretch>
              <a:fillRect/>
            </a:stretch>
          </p:blipFill>
          <p:spPr bwMode="auto">
            <a:xfrm>
              <a:off x="2620963" y="3579813"/>
              <a:ext cx="1296987" cy="306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0" name="Picture 7"/>
            <p:cNvPicPr>
              <a:picLocks noChangeAspect="1" noChangeArrowheads="1"/>
            </p:cNvPicPr>
            <p:nvPr/>
          </p:nvPicPr>
          <p:blipFill>
            <a:blip r:embed="rId2"/>
            <a:srcRect l="37125" t="61320" r="52425" b="35280"/>
            <a:stretch>
              <a:fillRect/>
            </a:stretch>
          </p:blipFill>
          <p:spPr bwMode="auto">
            <a:xfrm>
              <a:off x="1479550" y="3581400"/>
              <a:ext cx="1296988" cy="306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1" name="Text Box 7"/>
            <p:cNvSpPr txBox="1">
              <a:spLocks noChangeArrowheads="1"/>
            </p:cNvSpPr>
            <p:nvPr/>
          </p:nvSpPr>
          <p:spPr bwMode="auto">
            <a:xfrm>
              <a:off x="1684338" y="3713163"/>
              <a:ext cx="1820862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>
                  <a:effectLst/>
                  <a:latin typeface="Calibri" charset="0"/>
                </a:rPr>
                <a:t>Select Hospitals for Comparison</a:t>
              </a:r>
            </a:p>
          </p:txBody>
        </p:sp>
        <p:sp>
          <p:nvSpPr>
            <p:cNvPr id="21512" name="Rectangle 8"/>
            <p:cNvSpPr>
              <a:spLocks noChangeArrowheads="1"/>
            </p:cNvSpPr>
            <p:nvPr/>
          </p:nvSpPr>
          <p:spPr bwMode="auto">
            <a:xfrm>
              <a:off x="457200" y="1219200"/>
              <a:ext cx="8229600" cy="49530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3" name="Oval 9"/>
            <p:cNvSpPr>
              <a:spLocks noChangeArrowheads="1"/>
            </p:cNvSpPr>
            <p:nvPr/>
          </p:nvSpPr>
          <p:spPr bwMode="auto">
            <a:xfrm>
              <a:off x="4967288" y="5181600"/>
              <a:ext cx="2119312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4" name="Text Box 10"/>
            <p:cNvSpPr txBox="1">
              <a:spLocks noChangeArrowheads="1"/>
            </p:cNvSpPr>
            <p:nvPr/>
          </p:nvSpPr>
          <p:spPr bwMode="auto">
            <a:xfrm>
              <a:off x="5014913" y="5392738"/>
              <a:ext cx="1995487" cy="82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Submit to go to classification table page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Classification Table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838200" y="1214438"/>
            <a:ext cx="7834313" cy="5432425"/>
            <a:chOff x="838200" y="1214438"/>
            <a:chExt cx="7834313" cy="5432425"/>
          </a:xfrm>
        </p:grpSpPr>
        <p:pic>
          <p:nvPicPr>
            <p:cNvPr id="20484" name="Picture 10"/>
            <p:cNvPicPr>
              <a:picLocks noChangeAspect="1" noChangeArrowheads="1"/>
            </p:cNvPicPr>
            <p:nvPr/>
          </p:nvPicPr>
          <p:blipFill>
            <a:blip r:embed="rId2"/>
            <a:srcRect l="1950" t="12840" r="3975" b="2640"/>
            <a:stretch>
              <a:fillRect/>
            </a:stretch>
          </p:blipFill>
          <p:spPr bwMode="auto">
            <a:xfrm>
              <a:off x="838200" y="1214438"/>
              <a:ext cx="7467600" cy="5110162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20485" name="Oval 5"/>
            <p:cNvSpPr>
              <a:spLocks noChangeArrowheads="1"/>
            </p:cNvSpPr>
            <p:nvPr/>
          </p:nvSpPr>
          <p:spPr bwMode="auto">
            <a:xfrm>
              <a:off x="2009775" y="5427663"/>
              <a:ext cx="2119313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86" name="Text Box 6"/>
            <p:cNvSpPr txBox="1">
              <a:spLocks noChangeArrowheads="1"/>
            </p:cNvSpPr>
            <p:nvPr/>
          </p:nvSpPr>
          <p:spPr bwMode="auto">
            <a:xfrm>
              <a:off x="2009775" y="5638800"/>
              <a:ext cx="1995488" cy="82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Consumer path:  red / yellow / green icons</a:t>
              </a:r>
            </a:p>
          </p:txBody>
        </p:sp>
        <p:sp>
          <p:nvSpPr>
            <p:cNvPr id="20487" name="Oval 7"/>
            <p:cNvSpPr>
              <a:spLocks noChangeArrowheads="1"/>
            </p:cNvSpPr>
            <p:nvPr/>
          </p:nvSpPr>
          <p:spPr bwMode="auto">
            <a:xfrm>
              <a:off x="4191000" y="5427663"/>
              <a:ext cx="2257425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88" name="Text Box 8"/>
            <p:cNvSpPr txBox="1">
              <a:spLocks noChangeArrowheads="1"/>
            </p:cNvSpPr>
            <p:nvPr/>
          </p:nvSpPr>
          <p:spPr bwMode="auto">
            <a:xfrm>
              <a:off x="4329113" y="5591175"/>
              <a:ext cx="1995487" cy="82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Professional path:  numbers with confidence intervals</a:t>
              </a:r>
            </a:p>
          </p:txBody>
        </p:sp>
        <p:sp>
          <p:nvSpPr>
            <p:cNvPr id="20489" name="Oval 9"/>
            <p:cNvSpPr>
              <a:spLocks noChangeArrowheads="1"/>
            </p:cNvSpPr>
            <p:nvPr/>
          </p:nvSpPr>
          <p:spPr bwMode="auto">
            <a:xfrm>
              <a:off x="6553200" y="5410200"/>
              <a:ext cx="2119313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0" name="Text Box 10"/>
            <p:cNvSpPr txBox="1">
              <a:spLocks noChangeArrowheads="1"/>
            </p:cNvSpPr>
            <p:nvPr/>
          </p:nvSpPr>
          <p:spPr bwMode="auto">
            <a:xfrm>
              <a:off x="6600825" y="5621338"/>
              <a:ext cx="1995488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Two-way scrolling</a:t>
              </a:r>
            </a:p>
            <a:p>
              <a:pPr algn="ctr"/>
              <a:endParaRPr lang="en-US" sz="1600"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20491" name="AutoShape 11"/>
            <p:cNvSpPr>
              <a:spLocks noChangeArrowheads="1"/>
            </p:cNvSpPr>
            <p:nvPr/>
          </p:nvSpPr>
          <p:spPr bwMode="auto">
            <a:xfrm>
              <a:off x="7315200" y="5943600"/>
              <a:ext cx="152400" cy="363538"/>
            </a:xfrm>
            <a:prstGeom prst="upDownArrow">
              <a:avLst>
                <a:gd name="adj1" fmla="val 50000"/>
                <a:gd name="adj2" fmla="val 47708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2" name="AutoShape 12"/>
            <p:cNvSpPr>
              <a:spLocks noChangeArrowheads="1"/>
            </p:cNvSpPr>
            <p:nvPr/>
          </p:nvSpPr>
          <p:spPr bwMode="auto">
            <a:xfrm rot="5400000">
              <a:off x="7573169" y="6201569"/>
              <a:ext cx="169862" cy="381000"/>
            </a:xfrm>
            <a:prstGeom prst="upDownArrow">
              <a:avLst>
                <a:gd name="adj1" fmla="val 50000"/>
                <a:gd name="adj2" fmla="val 44860"/>
              </a:avLst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Classification Table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38200" y="1066800"/>
            <a:ext cx="7315200" cy="4227513"/>
            <a:chOff x="838200" y="1066800"/>
            <a:chExt cx="7315200" cy="4227513"/>
          </a:xfrm>
        </p:grpSpPr>
        <p:sp>
          <p:nvSpPr>
            <p:cNvPr id="28676" name="Oval 4"/>
            <p:cNvSpPr>
              <a:spLocks noChangeArrowheads="1"/>
            </p:cNvSpPr>
            <p:nvPr/>
          </p:nvSpPr>
          <p:spPr bwMode="auto">
            <a:xfrm>
              <a:off x="1447800" y="1066800"/>
              <a:ext cx="2743200" cy="6858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8675" name="Picture 10"/>
            <p:cNvPicPr>
              <a:picLocks noChangeAspect="1" noChangeArrowheads="1"/>
            </p:cNvPicPr>
            <p:nvPr/>
          </p:nvPicPr>
          <p:blipFill>
            <a:blip r:embed="rId2"/>
            <a:srcRect l="3813" t="12840" r="57999" b="65150"/>
            <a:stretch>
              <a:fillRect/>
            </a:stretch>
          </p:blipFill>
          <p:spPr bwMode="auto">
            <a:xfrm>
              <a:off x="838200" y="2082800"/>
              <a:ext cx="7315200" cy="3211513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28678" name="Oval 6"/>
            <p:cNvSpPr>
              <a:spLocks noChangeArrowheads="1"/>
            </p:cNvSpPr>
            <p:nvPr/>
          </p:nvSpPr>
          <p:spPr bwMode="auto">
            <a:xfrm>
              <a:off x="2681288" y="1600200"/>
              <a:ext cx="1890712" cy="762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79" name="Text Box 7"/>
            <p:cNvSpPr txBox="1">
              <a:spLocks noChangeArrowheads="1"/>
            </p:cNvSpPr>
            <p:nvPr/>
          </p:nvSpPr>
          <p:spPr bwMode="auto">
            <a:xfrm>
              <a:off x="2652713" y="1676400"/>
              <a:ext cx="1995487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Tab for outcome measures</a:t>
              </a:r>
            </a:p>
          </p:txBody>
        </p:sp>
        <p:sp>
          <p:nvSpPr>
            <p:cNvPr id="28680" name="Oval 8"/>
            <p:cNvSpPr>
              <a:spLocks noChangeArrowheads="1"/>
            </p:cNvSpPr>
            <p:nvPr/>
          </p:nvSpPr>
          <p:spPr bwMode="auto">
            <a:xfrm>
              <a:off x="914400" y="1570038"/>
              <a:ext cx="1890713" cy="79216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81" name="Text Box 9"/>
            <p:cNvSpPr txBox="1">
              <a:spLocks noChangeArrowheads="1"/>
            </p:cNvSpPr>
            <p:nvPr/>
          </p:nvSpPr>
          <p:spPr bwMode="auto">
            <a:xfrm>
              <a:off x="838200" y="1676400"/>
              <a:ext cx="1995488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Tab for process measures</a:t>
              </a:r>
            </a:p>
          </p:txBody>
        </p:sp>
        <p:sp>
          <p:nvSpPr>
            <p:cNvPr id="28677" name="Text Box 5"/>
            <p:cNvSpPr txBox="1">
              <a:spLocks noChangeArrowheads="1"/>
            </p:cNvSpPr>
            <p:nvPr/>
          </p:nvSpPr>
          <p:spPr bwMode="auto">
            <a:xfrm>
              <a:off x="1524000" y="1219200"/>
              <a:ext cx="26193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Tab between subgroups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Classification Table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171575" y="1323975"/>
            <a:ext cx="7196138" cy="4848225"/>
            <a:chOff x="1171575" y="1323975"/>
            <a:chExt cx="7196138" cy="4848225"/>
          </a:xfrm>
        </p:grpSpPr>
        <p:pic>
          <p:nvPicPr>
            <p:cNvPr id="29699" name="Picture 10"/>
            <p:cNvPicPr>
              <a:picLocks noChangeAspect="1" noChangeArrowheads="1"/>
            </p:cNvPicPr>
            <p:nvPr/>
          </p:nvPicPr>
          <p:blipFill>
            <a:blip r:embed="rId2"/>
            <a:srcRect l="6789" t="22792" r="69902" b="40094"/>
            <a:stretch>
              <a:fillRect/>
            </a:stretch>
          </p:blipFill>
          <p:spPr bwMode="auto">
            <a:xfrm>
              <a:off x="1171575" y="1524000"/>
              <a:ext cx="3581400" cy="434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0" name="Picture 10"/>
            <p:cNvPicPr>
              <a:picLocks noChangeAspect="1" noChangeArrowheads="1"/>
            </p:cNvPicPr>
            <p:nvPr/>
          </p:nvPicPr>
          <p:blipFill>
            <a:blip r:embed="rId2"/>
            <a:srcRect l="29602" t="23442" r="58495" b="40094"/>
            <a:stretch>
              <a:fillRect/>
            </a:stretch>
          </p:blipFill>
          <p:spPr bwMode="auto">
            <a:xfrm>
              <a:off x="4524375" y="1600200"/>
              <a:ext cx="1828800" cy="426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701" name="Rectangle 5"/>
            <p:cNvSpPr>
              <a:spLocks noChangeArrowheads="1"/>
            </p:cNvSpPr>
            <p:nvPr/>
          </p:nvSpPr>
          <p:spPr bwMode="auto">
            <a:xfrm>
              <a:off x="1171575" y="1447800"/>
              <a:ext cx="5181600" cy="44196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02" name="Oval 6"/>
            <p:cNvSpPr>
              <a:spLocks noChangeArrowheads="1"/>
            </p:cNvSpPr>
            <p:nvPr/>
          </p:nvSpPr>
          <p:spPr bwMode="auto">
            <a:xfrm>
              <a:off x="6229350" y="1323975"/>
              <a:ext cx="2028825" cy="9906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03" name="Text Box 7"/>
            <p:cNvSpPr txBox="1">
              <a:spLocks noChangeArrowheads="1"/>
            </p:cNvSpPr>
            <p:nvPr/>
          </p:nvSpPr>
          <p:spPr bwMode="auto">
            <a:xfrm>
              <a:off x="6262688" y="1552575"/>
              <a:ext cx="1995487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Sortable column for each indicator</a:t>
              </a:r>
            </a:p>
          </p:txBody>
        </p:sp>
        <p:sp>
          <p:nvSpPr>
            <p:cNvPr id="29704" name="Oval 8"/>
            <p:cNvSpPr>
              <a:spLocks noChangeArrowheads="1"/>
            </p:cNvSpPr>
            <p:nvPr/>
          </p:nvSpPr>
          <p:spPr bwMode="auto">
            <a:xfrm>
              <a:off x="6243638" y="2390775"/>
              <a:ext cx="2028825" cy="9906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05" name="Text Box 9"/>
            <p:cNvSpPr txBox="1">
              <a:spLocks noChangeArrowheads="1"/>
            </p:cNvSpPr>
            <p:nvPr/>
          </p:nvSpPr>
          <p:spPr bwMode="auto">
            <a:xfrm>
              <a:off x="6276975" y="2619375"/>
              <a:ext cx="1995488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New classification icons</a:t>
              </a:r>
            </a:p>
          </p:txBody>
        </p:sp>
        <p:sp>
          <p:nvSpPr>
            <p:cNvPr id="29706" name="Text Box 10"/>
            <p:cNvSpPr txBox="1">
              <a:spLocks noChangeArrowheads="1"/>
            </p:cNvSpPr>
            <p:nvPr/>
          </p:nvSpPr>
          <p:spPr bwMode="auto">
            <a:xfrm>
              <a:off x="6505575" y="3457575"/>
              <a:ext cx="1690688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12713" indent="-112713">
                <a:buFontTx/>
                <a:buChar char="•"/>
              </a:pPr>
              <a:r>
                <a:rPr lang="en-US" sz="1400">
                  <a:solidFill>
                    <a:srgbClr val="FF0000"/>
                  </a:solidFill>
                  <a:effectLst/>
                </a:rPr>
                <a:t>Above average</a:t>
              </a:r>
            </a:p>
            <a:p>
              <a:pPr marL="112713" indent="-112713">
                <a:buFontTx/>
                <a:buChar char="•"/>
              </a:pPr>
              <a:r>
                <a:rPr lang="en-US" sz="1400">
                  <a:solidFill>
                    <a:srgbClr val="FF0000"/>
                  </a:solidFill>
                  <a:effectLst/>
                </a:rPr>
                <a:t>Average</a:t>
              </a:r>
            </a:p>
            <a:p>
              <a:pPr marL="112713" indent="-112713">
                <a:buFontTx/>
                <a:buChar char="•"/>
              </a:pPr>
              <a:r>
                <a:rPr lang="en-US" sz="1400">
                  <a:solidFill>
                    <a:srgbClr val="FF0000"/>
                  </a:solidFill>
                  <a:effectLst/>
                </a:rPr>
                <a:t>Below average</a:t>
              </a:r>
            </a:p>
          </p:txBody>
        </p:sp>
        <p:sp>
          <p:nvSpPr>
            <p:cNvPr id="29708" name="Rectangle 12"/>
            <p:cNvSpPr>
              <a:spLocks noChangeArrowheads="1"/>
            </p:cNvSpPr>
            <p:nvPr/>
          </p:nvSpPr>
          <p:spPr bwMode="auto">
            <a:xfrm>
              <a:off x="6519863" y="3457575"/>
              <a:ext cx="1447800" cy="76200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09" name="Rectangle 13"/>
            <p:cNvSpPr>
              <a:spLocks noChangeArrowheads="1"/>
            </p:cNvSpPr>
            <p:nvPr/>
          </p:nvSpPr>
          <p:spPr bwMode="auto">
            <a:xfrm>
              <a:off x="6748463" y="4191000"/>
              <a:ext cx="1447800" cy="762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07" name="Text Box 11"/>
            <p:cNvSpPr txBox="1">
              <a:spLocks noChangeArrowheads="1"/>
            </p:cNvSpPr>
            <p:nvPr/>
          </p:nvSpPr>
          <p:spPr bwMode="auto">
            <a:xfrm>
              <a:off x="6734175" y="4219575"/>
              <a:ext cx="1462088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12713" indent="-112713">
                <a:buFontTx/>
                <a:buChar char="•"/>
              </a:pPr>
              <a:r>
                <a:rPr lang="en-US" sz="1400">
                  <a:solidFill>
                    <a:srgbClr val="FF0000"/>
                  </a:solidFill>
                  <a:effectLst/>
                </a:rPr>
                <a:t>Top 10%</a:t>
              </a:r>
            </a:p>
            <a:p>
              <a:pPr marL="112713" indent="-112713">
                <a:buFontTx/>
                <a:buChar char="•"/>
              </a:pPr>
              <a:r>
                <a:rPr lang="en-US" sz="1400">
                  <a:solidFill>
                    <a:srgbClr val="FF0000"/>
                  </a:solidFill>
                  <a:effectLst/>
                </a:rPr>
                <a:t>Above median</a:t>
              </a:r>
            </a:p>
            <a:p>
              <a:pPr marL="112713" indent="-112713">
                <a:buFontTx/>
                <a:buChar char="•"/>
              </a:pPr>
              <a:r>
                <a:rPr lang="en-US" sz="1400">
                  <a:solidFill>
                    <a:srgbClr val="FF0000"/>
                  </a:solidFill>
                  <a:effectLst/>
                </a:rPr>
                <a:t>Below median</a:t>
              </a:r>
            </a:p>
          </p:txBody>
        </p:sp>
        <p:sp>
          <p:nvSpPr>
            <p:cNvPr id="29712" name="Oval 16"/>
            <p:cNvSpPr>
              <a:spLocks noChangeArrowheads="1"/>
            </p:cNvSpPr>
            <p:nvPr/>
          </p:nvSpPr>
          <p:spPr bwMode="auto">
            <a:xfrm>
              <a:off x="6276975" y="5029200"/>
              <a:ext cx="2028825" cy="1143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13" name="Text Box 17"/>
            <p:cNvSpPr txBox="1">
              <a:spLocks noChangeArrowheads="1"/>
            </p:cNvSpPr>
            <p:nvPr/>
          </p:nvSpPr>
          <p:spPr bwMode="auto">
            <a:xfrm>
              <a:off x="6248400" y="5194300"/>
              <a:ext cx="2119313" cy="82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Switch between benchmarks:  input file and national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MONAHRQs (Estimated)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714375" y="1720850"/>
            <a:ext cx="7743825" cy="4146550"/>
            <a:chOff x="714375" y="1720850"/>
            <a:chExt cx="7743825" cy="4146550"/>
          </a:xfrm>
        </p:grpSpPr>
        <p:sp>
          <p:nvSpPr>
            <p:cNvPr id="7176" name="Text Box 8"/>
            <p:cNvSpPr txBox="1">
              <a:spLocks noChangeArrowheads="1"/>
            </p:cNvSpPr>
            <p:nvPr/>
          </p:nvSpPr>
          <p:spPr bwMode="auto">
            <a:xfrm>
              <a:off x="4038600" y="5194300"/>
              <a:ext cx="367506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Jan Feb Mar Apr May Jun Jul Aug Sep</a:t>
              </a:r>
            </a:p>
          </p:txBody>
        </p:sp>
        <p:sp>
          <p:nvSpPr>
            <p:cNvPr id="7177" name="Text Box 9"/>
            <p:cNvSpPr txBox="1">
              <a:spLocks noChangeArrowheads="1"/>
            </p:cNvSpPr>
            <p:nvPr/>
          </p:nvSpPr>
          <p:spPr bwMode="auto">
            <a:xfrm>
              <a:off x="1143000" y="5194300"/>
              <a:ext cx="287178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Jun Jul Aug Sep Oct Nov Dec</a:t>
              </a:r>
            </a:p>
          </p:txBody>
        </p:sp>
        <p:sp>
          <p:nvSpPr>
            <p:cNvPr id="7178" name="AutoShape 10"/>
            <p:cNvSpPr>
              <a:spLocks noChangeArrowheads="1"/>
            </p:cNvSpPr>
            <p:nvPr/>
          </p:nvSpPr>
          <p:spPr bwMode="auto">
            <a:xfrm>
              <a:off x="838200" y="4692650"/>
              <a:ext cx="7391400" cy="533400"/>
            </a:xfrm>
            <a:prstGeom prst="rightArrow">
              <a:avLst>
                <a:gd name="adj1" fmla="val 27380"/>
                <a:gd name="adj2" fmla="val 74995"/>
              </a:avLst>
            </a:prstGeom>
            <a:solidFill>
              <a:srgbClr val="6BBDC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9" name="Text Box 11"/>
            <p:cNvSpPr txBox="1">
              <a:spLocks noChangeArrowheads="1"/>
            </p:cNvSpPr>
            <p:nvPr/>
          </p:nvSpPr>
          <p:spPr bwMode="auto">
            <a:xfrm>
              <a:off x="1828800" y="5530850"/>
              <a:ext cx="11334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  <a:latin typeface="Arial Black" charset="0"/>
                </a:rPr>
                <a:t>2  0  1  0</a:t>
              </a:r>
            </a:p>
          </p:txBody>
        </p:sp>
        <p:sp>
          <p:nvSpPr>
            <p:cNvPr id="7180" name="Text Box 12"/>
            <p:cNvSpPr txBox="1">
              <a:spLocks noChangeArrowheads="1"/>
            </p:cNvSpPr>
            <p:nvPr/>
          </p:nvSpPr>
          <p:spPr bwMode="auto">
            <a:xfrm>
              <a:off x="5257800" y="5530850"/>
              <a:ext cx="11334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  <a:latin typeface="Arial Black" charset="0"/>
                </a:rPr>
                <a:t>2  0  1  1</a:t>
              </a:r>
            </a:p>
          </p:txBody>
        </p:sp>
        <p:sp>
          <p:nvSpPr>
            <p:cNvPr id="7186" name="Rectangle 18"/>
            <p:cNvSpPr>
              <a:spLocks noChangeArrowheads="1"/>
            </p:cNvSpPr>
            <p:nvPr/>
          </p:nvSpPr>
          <p:spPr bwMode="auto">
            <a:xfrm>
              <a:off x="1295400" y="4876800"/>
              <a:ext cx="152400" cy="15240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7" name="Rectangle 19"/>
            <p:cNvSpPr>
              <a:spLocks noChangeArrowheads="1"/>
            </p:cNvSpPr>
            <p:nvPr/>
          </p:nvSpPr>
          <p:spPr bwMode="auto">
            <a:xfrm>
              <a:off x="3019425" y="4876800"/>
              <a:ext cx="152400" cy="15240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1" name="AutoShape 13"/>
            <p:cNvSpPr>
              <a:spLocks noChangeArrowheads="1"/>
            </p:cNvSpPr>
            <p:nvPr/>
          </p:nvSpPr>
          <p:spPr bwMode="auto">
            <a:xfrm flipH="1">
              <a:off x="714375" y="1752600"/>
              <a:ext cx="2209800" cy="1143000"/>
            </a:xfrm>
            <a:prstGeom prst="wedgeRectCallout">
              <a:avLst>
                <a:gd name="adj1" fmla="val 19968"/>
                <a:gd name="adj2" fmla="val 233611"/>
              </a:avLst>
            </a:prstGeom>
            <a:solidFill>
              <a:srgbClr val="D3EBE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r>
                <a:rPr lang="en-US" sz="2000" b="1">
                  <a:effectLst/>
                  <a:latin typeface="Tahoma" charset="0"/>
                </a:rPr>
                <a:t>MONAHRQ 1.0</a:t>
              </a:r>
              <a:endParaRPr lang="en-US" sz="600" b="1">
                <a:effectLst/>
                <a:latin typeface="Tahoma" charset="0"/>
              </a:endParaRPr>
            </a:p>
            <a:p>
              <a:pPr algn="ctr"/>
              <a:endParaRPr lang="en-US" sz="400">
                <a:effectLst/>
              </a:endParaRPr>
            </a:p>
            <a:p>
              <a:pPr>
                <a:buFontTx/>
                <a:buChar char="•"/>
              </a:pPr>
              <a:r>
                <a:rPr lang="en-US" sz="1400">
                  <a:effectLst/>
                </a:rPr>
                <a:t> 47 AHRQ QIs</a:t>
              </a:r>
            </a:p>
            <a:p>
              <a:pPr>
                <a:buFontTx/>
                <a:buChar char="•"/>
              </a:pPr>
              <a:r>
                <a:rPr lang="en-US" sz="1400">
                  <a:effectLst/>
                </a:rPr>
                <a:t> Hospital rates and costs</a:t>
              </a:r>
            </a:p>
            <a:p>
              <a:pPr>
                <a:buFontTx/>
                <a:buChar char="•"/>
              </a:pPr>
              <a:r>
                <a:rPr lang="en-US" sz="1400">
                  <a:effectLst/>
                </a:rPr>
                <a:t> Area rates and costs</a:t>
              </a:r>
            </a:p>
          </p:txBody>
        </p:sp>
        <p:sp>
          <p:nvSpPr>
            <p:cNvPr id="7188" name="Rectangle 20"/>
            <p:cNvSpPr>
              <a:spLocks noChangeArrowheads="1"/>
            </p:cNvSpPr>
            <p:nvPr/>
          </p:nvSpPr>
          <p:spPr bwMode="auto">
            <a:xfrm>
              <a:off x="5562600" y="4876800"/>
              <a:ext cx="152400" cy="15240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9" name="Rectangle 21"/>
            <p:cNvSpPr>
              <a:spLocks noChangeArrowheads="1"/>
            </p:cNvSpPr>
            <p:nvPr/>
          </p:nvSpPr>
          <p:spPr bwMode="auto">
            <a:xfrm>
              <a:off x="3657600" y="4876800"/>
              <a:ext cx="152400" cy="15240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0" name="Rectangle 22"/>
            <p:cNvSpPr>
              <a:spLocks noChangeArrowheads="1"/>
            </p:cNvSpPr>
            <p:nvPr/>
          </p:nvSpPr>
          <p:spPr bwMode="auto">
            <a:xfrm>
              <a:off x="7302500" y="4876800"/>
              <a:ext cx="152400" cy="152400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3" name="AutoShape 15"/>
            <p:cNvSpPr>
              <a:spLocks noChangeArrowheads="1"/>
            </p:cNvSpPr>
            <p:nvPr/>
          </p:nvSpPr>
          <p:spPr bwMode="auto">
            <a:xfrm>
              <a:off x="3352800" y="1720850"/>
              <a:ext cx="2286000" cy="1143000"/>
            </a:xfrm>
            <a:prstGeom prst="wedgeRectCallout">
              <a:avLst>
                <a:gd name="adj1" fmla="val -33750"/>
                <a:gd name="adj2" fmla="val 227083"/>
              </a:avLst>
            </a:prstGeom>
            <a:solidFill>
              <a:srgbClr val="FFFF99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r>
                <a:rPr lang="en-US" sz="2000" b="1">
                  <a:effectLst/>
                  <a:latin typeface="Tahoma" charset="0"/>
                </a:rPr>
                <a:t>MONAHRQ 2.0</a:t>
              </a:r>
              <a:endParaRPr lang="en-US" sz="400" b="1">
                <a:effectLst/>
                <a:latin typeface="Tahoma" charset="0"/>
              </a:endParaRPr>
            </a:p>
            <a:p>
              <a:pPr algn="ctr"/>
              <a:endParaRPr lang="en-US" sz="400">
                <a:effectLst/>
              </a:endParaRPr>
            </a:p>
            <a:p>
              <a:pPr>
                <a:buFontTx/>
                <a:buChar char="•"/>
              </a:pPr>
              <a:r>
                <a:rPr lang="en-US" sz="1400">
                  <a:effectLst/>
                </a:rPr>
                <a:t> More AHRQ QIs</a:t>
              </a:r>
            </a:p>
            <a:p>
              <a:pPr>
                <a:buFontTx/>
                <a:buChar char="•"/>
              </a:pPr>
              <a:r>
                <a:rPr lang="en-US" sz="1400">
                  <a:effectLst/>
                </a:rPr>
                <a:t> More measures</a:t>
              </a:r>
            </a:p>
            <a:p>
              <a:pPr>
                <a:buFontTx/>
                <a:buChar char="•"/>
              </a:pPr>
              <a:r>
                <a:rPr lang="en-US" sz="1400">
                  <a:effectLst/>
                </a:rPr>
                <a:t> Updated user interface</a:t>
              </a:r>
            </a:p>
            <a:p>
              <a:pPr>
                <a:buFontTx/>
                <a:buChar char="•"/>
              </a:pPr>
              <a:endParaRPr lang="en-US" sz="1400">
                <a:effectLst/>
              </a:endParaRPr>
            </a:p>
          </p:txBody>
        </p:sp>
        <p:sp>
          <p:nvSpPr>
            <p:cNvPr id="7185" name="AutoShape 17"/>
            <p:cNvSpPr>
              <a:spLocks noChangeArrowheads="1"/>
            </p:cNvSpPr>
            <p:nvPr/>
          </p:nvSpPr>
          <p:spPr bwMode="auto">
            <a:xfrm flipH="1">
              <a:off x="6096000" y="1752600"/>
              <a:ext cx="2362200" cy="1143000"/>
            </a:xfrm>
            <a:prstGeom prst="wedgeRectCallout">
              <a:avLst>
                <a:gd name="adj1" fmla="val -3361"/>
                <a:gd name="adj2" fmla="val 234861"/>
              </a:avLst>
            </a:prstGeom>
            <a:solidFill>
              <a:srgbClr val="D3EBE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marL="120650" indent="-120650" algn="ctr"/>
              <a:r>
                <a:rPr lang="en-US" sz="2000" b="1">
                  <a:effectLst/>
                  <a:latin typeface="Tahoma" charset="0"/>
                </a:rPr>
                <a:t>MONAHRQ 3.0</a:t>
              </a:r>
              <a:endParaRPr lang="en-US" sz="1200" b="1">
                <a:effectLst/>
                <a:latin typeface="Tahoma" charset="0"/>
              </a:endParaRPr>
            </a:p>
            <a:p>
              <a:pPr marL="120650" indent="-120650" algn="ctr"/>
              <a:endParaRPr lang="en-US" sz="400">
                <a:effectLst/>
              </a:endParaRPr>
            </a:p>
            <a:p>
              <a:pPr marL="120650" indent="-120650">
                <a:buFontTx/>
                <a:buChar char="•"/>
              </a:pPr>
              <a:r>
                <a:rPr lang="en-US" sz="1400">
                  <a:effectLst/>
                </a:rPr>
                <a:t>TBD</a:t>
              </a:r>
            </a:p>
          </p:txBody>
        </p:sp>
        <p:sp>
          <p:nvSpPr>
            <p:cNvPr id="7184" name="AutoShape 16"/>
            <p:cNvSpPr>
              <a:spLocks noChangeArrowheads="1"/>
            </p:cNvSpPr>
            <p:nvPr/>
          </p:nvSpPr>
          <p:spPr bwMode="auto">
            <a:xfrm>
              <a:off x="4511675" y="3200400"/>
              <a:ext cx="2133600" cy="990600"/>
            </a:xfrm>
            <a:prstGeom prst="wedgeRectCallout">
              <a:avLst>
                <a:gd name="adj1" fmla="val 2083"/>
                <a:gd name="adj2" fmla="val 130130"/>
              </a:avLst>
            </a:prstGeom>
            <a:solidFill>
              <a:srgbClr val="D3EBE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r>
                <a:rPr lang="en-US">
                  <a:effectLst/>
                  <a:latin typeface="Tahoma" charset="0"/>
                </a:rPr>
                <a:t>MONAHRQ 2.1</a:t>
              </a:r>
              <a:endParaRPr lang="en-US" sz="600">
                <a:effectLst/>
                <a:latin typeface="Tahoma" charset="0"/>
              </a:endParaRPr>
            </a:p>
            <a:p>
              <a:pPr algn="ctr"/>
              <a:endParaRPr lang="en-US" sz="600">
                <a:effectLst/>
                <a:latin typeface="Tahoma" charset="0"/>
              </a:endParaRPr>
            </a:p>
            <a:p>
              <a:pPr>
                <a:buFontTx/>
                <a:buChar char="•"/>
              </a:pPr>
              <a:r>
                <a:rPr lang="en-US" sz="1400">
                  <a:effectLst/>
                </a:rPr>
                <a:t> FY11 coding updates</a:t>
              </a:r>
            </a:p>
            <a:p>
              <a:pPr>
                <a:buFontTx/>
                <a:buChar char="•"/>
              </a:pPr>
              <a:r>
                <a:rPr lang="en-US" sz="1400">
                  <a:effectLst/>
                </a:rPr>
                <a:t> Even more AHRQ QIs</a:t>
              </a:r>
            </a:p>
          </p:txBody>
        </p:sp>
        <p:sp>
          <p:nvSpPr>
            <p:cNvPr id="7182" name="AutoShape 14"/>
            <p:cNvSpPr>
              <a:spLocks noChangeArrowheads="1"/>
            </p:cNvSpPr>
            <p:nvPr/>
          </p:nvSpPr>
          <p:spPr bwMode="auto">
            <a:xfrm flipH="1">
              <a:off x="2057400" y="3200400"/>
              <a:ext cx="2133600" cy="990600"/>
            </a:xfrm>
            <a:prstGeom prst="wedgeRectCallout">
              <a:avLst>
                <a:gd name="adj1" fmla="val 889"/>
                <a:gd name="adj2" fmla="val 128042"/>
              </a:avLst>
            </a:prstGeom>
            <a:solidFill>
              <a:srgbClr val="CDE9E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algn="ctr"/>
              <a:r>
                <a:rPr lang="en-US">
                  <a:effectLst/>
                  <a:latin typeface="Tahoma" charset="0"/>
                </a:rPr>
                <a:t>MONAHRQ 1.1</a:t>
              </a:r>
              <a:endParaRPr lang="en-US" sz="600">
                <a:effectLst/>
                <a:latin typeface="Tahoma" charset="0"/>
              </a:endParaRPr>
            </a:p>
            <a:p>
              <a:pPr algn="ctr"/>
              <a:endParaRPr lang="en-US" sz="600">
                <a:effectLst/>
                <a:latin typeface="Tahoma" charset="0"/>
              </a:endParaRPr>
            </a:p>
            <a:p>
              <a:pPr>
                <a:buFontTx/>
                <a:buChar char="•"/>
              </a:pPr>
              <a:r>
                <a:rPr lang="en-US" sz="1400">
                  <a:effectLst/>
                </a:rPr>
                <a:t> FY10 coding updates</a:t>
              </a:r>
            </a:p>
            <a:p>
              <a:pPr>
                <a:buFontTx/>
                <a:buChar char="•"/>
              </a:pPr>
              <a:r>
                <a:rPr lang="en-US" sz="1400">
                  <a:effectLst/>
                </a:rPr>
                <a:t> Additional AHRQ QIs</a:t>
              </a: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Classification Table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38200" y="1219200"/>
            <a:ext cx="7467600" cy="5427663"/>
            <a:chOff x="838200" y="1219200"/>
            <a:chExt cx="7467600" cy="5427663"/>
          </a:xfrm>
        </p:grpSpPr>
        <p:pic>
          <p:nvPicPr>
            <p:cNvPr id="30723" name="Picture 10"/>
            <p:cNvPicPr>
              <a:picLocks noChangeAspect="1" noChangeArrowheads="1"/>
            </p:cNvPicPr>
            <p:nvPr/>
          </p:nvPicPr>
          <p:blipFill>
            <a:blip r:embed="rId2"/>
            <a:srcRect l="1950" t="12840" r="3975" b="2640"/>
            <a:stretch>
              <a:fillRect/>
            </a:stretch>
          </p:blipFill>
          <p:spPr bwMode="auto">
            <a:xfrm>
              <a:off x="838200" y="1219200"/>
              <a:ext cx="7467600" cy="5110163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30724" name="Oval 4"/>
            <p:cNvSpPr>
              <a:spLocks noChangeArrowheads="1"/>
            </p:cNvSpPr>
            <p:nvPr/>
          </p:nvSpPr>
          <p:spPr bwMode="auto">
            <a:xfrm>
              <a:off x="5195888" y="5410200"/>
              <a:ext cx="2347912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5" name="Text Box 5"/>
            <p:cNvSpPr txBox="1">
              <a:spLocks noChangeArrowheads="1"/>
            </p:cNvSpPr>
            <p:nvPr/>
          </p:nvSpPr>
          <p:spPr bwMode="auto">
            <a:xfrm>
              <a:off x="5272088" y="5529263"/>
              <a:ext cx="2147887" cy="1069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Professional path:  drill down to either bar charts or detailed statistics</a:t>
              </a:r>
            </a:p>
          </p:txBody>
        </p:sp>
        <p:sp>
          <p:nvSpPr>
            <p:cNvPr id="30726" name="Oval 6"/>
            <p:cNvSpPr>
              <a:spLocks noChangeArrowheads="1"/>
            </p:cNvSpPr>
            <p:nvPr/>
          </p:nvSpPr>
          <p:spPr bwMode="auto">
            <a:xfrm>
              <a:off x="2466975" y="5427663"/>
              <a:ext cx="2119313" cy="12192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7" name="Text Box 7"/>
            <p:cNvSpPr txBox="1">
              <a:spLocks noChangeArrowheads="1"/>
            </p:cNvSpPr>
            <p:nvPr/>
          </p:nvSpPr>
          <p:spPr bwMode="auto">
            <a:xfrm>
              <a:off x="2514600" y="5638800"/>
              <a:ext cx="1995488" cy="82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effectLst/>
                </a:rPr>
                <a:t>Consumer path:  drill down to bar charts view</a:t>
              </a: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MONAHRQ Learning Network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Goals</a:t>
            </a:r>
          </a:p>
          <a:p>
            <a:r>
              <a:rPr lang="en-US" sz="2000" dirty="0" smtClean="0"/>
              <a:t>Facilitate MONAHRQ adoption</a:t>
            </a:r>
          </a:p>
          <a:p>
            <a:r>
              <a:rPr lang="en-US" sz="2000" dirty="0" smtClean="0"/>
              <a:t>Gather feedback</a:t>
            </a:r>
          </a:p>
          <a:p>
            <a:pPr>
              <a:buNone/>
            </a:pPr>
            <a:r>
              <a:rPr lang="en-US" sz="2400" dirty="0" smtClean="0"/>
              <a:t>Timeframe</a:t>
            </a:r>
          </a:p>
          <a:p>
            <a:r>
              <a:rPr lang="en-US" sz="2000" dirty="0" smtClean="0"/>
              <a:t>Through June 2011</a:t>
            </a:r>
          </a:p>
          <a:p>
            <a:pPr>
              <a:buNone/>
            </a:pPr>
            <a:r>
              <a:rPr lang="en-US" sz="2400" dirty="0" smtClean="0"/>
              <a:t>Participants</a:t>
            </a:r>
          </a:p>
          <a:p>
            <a:r>
              <a:rPr lang="en-US" sz="2000" dirty="0" smtClean="0"/>
              <a:t>MONAHRQ adopters and serious potential adopters</a:t>
            </a:r>
          </a:p>
          <a:p>
            <a:pPr>
              <a:buNone/>
            </a:pPr>
            <a:r>
              <a:rPr lang="en-US" sz="2400" dirty="0" smtClean="0"/>
              <a:t>Progress</a:t>
            </a:r>
          </a:p>
          <a:p>
            <a:r>
              <a:rPr lang="en-US" sz="2000" dirty="0" smtClean="0"/>
              <a:t>Recruitment complete: 32 committed participants</a:t>
            </a:r>
          </a:p>
          <a:p>
            <a:r>
              <a:rPr lang="en-US" sz="2000" dirty="0" smtClean="0"/>
              <a:t>Kickoff meeting after NAHDO conference, October 14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MONAHRQ Learning Network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051050" y="1417638"/>
            <a:ext cx="5035550" cy="3844925"/>
            <a:chOff x="2051050" y="1417638"/>
            <a:chExt cx="5035550" cy="3844925"/>
          </a:xfrm>
        </p:grpSpPr>
        <p:graphicFrame>
          <p:nvGraphicFramePr>
            <p:cNvPr id="39952" name="Object 16"/>
            <p:cNvGraphicFramePr>
              <a:graphicFrameLocks noChangeAspect="1"/>
            </p:cNvGraphicFramePr>
            <p:nvPr>
              <p:ph idx="1"/>
            </p:nvPr>
          </p:nvGraphicFramePr>
          <p:xfrm>
            <a:off x="2051050" y="1417638"/>
            <a:ext cx="4730750" cy="3844925"/>
          </p:xfrm>
          <a:graphic>
            <a:graphicData uri="http://schemas.openxmlformats.org/presentationml/2006/ole">
              <p:oleObj spid="_x0000_s39952" name="Chart" r:id="rId3" imgW="5727700" imgH="4660900" progId="Excel.Sheet.8">
                <p:embed/>
              </p:oleObj>
            </a:graphicData>
          </a:graphic>
        </p:graphicFrame>
        <p:sp>
          <p:nvSpPr>
            <p:cNvPr id="39946" name="Text Box 10"/>
            <p:cNvSpPr txBox="1">
              <a:spLocks noChangeArrowheads="1"/>
            </p:cNvSpPr>
            <p:nvPr/>
          </p:nvSpPr>
          <p:spPr bwMode="auto">
            <a:xfrm>
              <a:off x="5105400" y="2590800"/>
              <a:ext cx="1981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HCUP Partner</a:t>
              </a:r>
            </a:p>
          </p:txBody>
        </p:sp>
        <p:sp>
          <p:nvSpPr>
            <p:cNvPr id="39947" name="Text Box 11"/>
            <p:cNvSpPr txBox="1">
              <a:spLocks noChangeArrowheads="1"/>
            </p:cNvSpPr>
            <p:nvPr/>
          </p:nvSpPr>
          <p:spPr bwMode="auto">
            <a:xfrm>
              <a:off x="3727450" y="2527300"/>
              <a:ext cx="55086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CVE</a:t>
              </a:r>
            </a:p>
          </p:txBody>
        </p:sp>
        <p:sp>
          <p:nvSpPr>
            <p:cNvPr id="39948" name="Text Box 12"/>
            <p:cNvSpPr txBox="1">
              <a:spLocks noChangeArrowheads="1"/>
            </p:cNvSpPr>
            <p:nvPr/>
          </p:nvSpPr>
          <p:spPr bwMode="auto">
            <a:xfrm>
              <a:off x="4337050" y="4446588"/>
              <a:ext cx="62706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Other</a:t>
              </a:r>
            </a:p>
          </p:txBody>
        </p:sp>
        <p:sp>
          <p:nvSpPr>
            <p:cNvPr id="39949" name="Text Box 13"/>
            <p:cNvSpPr txBox="1">
              <a:spLocks noChangeArrowheads="1"/>
            </p:cNvSpPr>
            <p:nvPr/>
          </p:nvSpPr>
          <p:spPr bwMode="auto">
            <a:xfrm>
              <a:off x="2667000" y="4054475"/>
              <a:ext cx="15240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Other State Government</a:t>
              </a:r>
            </a:p>
          </p:txBody>
        </p:sp>
        <p:sp>
          <p:nvSpPr>
            <p:cNvPr id="39950" name="Text Box 14"/>
            <p:cNvSpPr txBox="1">
              <a:spLocks noChangeArrowheads="1"/>
            </p:cNvSpPr>
            <p:nvPr/>
          </p:nvSpPr>
          <p:spPr bwMode="auto">
            <a:xfrm>
              <a:off x="2209800" y="3521075"/>
              <a:ext cx="122555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Other University</a:t>
              </a:r>
            </a:p>
          </p:txBody>
        </p:sp>
        <p:sp>
          <p:nvSpPr>
            <p:cNvPr id="39951" name="Text Box 15"/>
            <p:cNvSpPr txBox="1">
              <a:spLocks noChangeArrowheads="1"/>
            </p:cNvSpPr>
            <p:nvPr/>
          </p:nvSpPr>
          <p:spPr bwMode="auto">
            <a:xfrm>
              <a:off x="2362200" y="2987675"/>
              <a:ext cx="15240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Individual Hospital</a:t>
              </a: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MONAHRQ Learning Network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914400" y="1295400"/>
            <a:ext cx="6934200" cy="5059363"/>
            <a:chOff x="914400" y="1295400"/>
            <a:chExt cx="6934200" cy="5059363"/>
          </a:xfrm>
        </p:grpSpPr>
        <p:sp>
          <p:nvSpPr>
            <p:cNvPr id="40964" name="Text Box 4"/>
            <p:cNvSpPr txBox="1">
              <a:spLocks noChangeArrowheads="1"/>
            </p:cNvSpPr>
            <p:nvPr/>
          </p:nvSpPr>
          <p:spPr bwMode="auto">
            <a:xfrm>
              <a:off x="4953000" y="3092450"/>
              <a:ext cx="19812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HCUP Partner</a:t>
              </a:r>
            </a:p>
          </p:txBody>
        </p:sp>
        <p:sp>
          <p:nvSpPr>
            <p:cNvPr id="40965" name="Text Box 5"/>
            <p:cNvSpPr txBox="1">
              <a:spLocks noChangeArrowheads="1"/>
            </p:cNvSpPr>
            <p:nvPr/>
          </p:nvSpPr>
          <p:spPr bwMode="auto">
            <a:xfrm>
              <a:off x="3352800" y="3078163"/>
              <a:ext cx="6540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CVE</a:t>
              </a:r>
            </a:p>
          </p:txBody>
        </p:sp>
        <p:sp>
          <p:nvSpPr>
            <p:cNvPr id="40966" name="Text Box 6"/>
            <p:cNvSpPr txBox="1">
              <a:spLocks noChangeArrowheads="1"/>
            </p:cNvSpPr>
            <p:nvPr/>
          </p:nvSpPr>
          <p:spPr bwMode="auto">
            <a:xfrm>
              <a:off x="3962400" y="5378450"/>
              <a:ext cx="755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Other</a:t>
              </a:r>
            </a:p>
          </p:txBody>
        </p:sp>
        <p:sp>
          <p:nvSpPr>
            <p:cNvPr id="40967" name="Text Box 7"/>
            <p:cNvSpPr txBox="1">
              <a:spLocks noChangeArrowheads="1"/>
            </p:cNvSpPr>
            <p:nvPr/>
          </p:nvSpPr>
          <p:spPr bwMode="auto">
            <a:xfrm>
              <a:off x="2133600" y="5027613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Other State Government</a:t>
              </a:r>
            </a:p>
          </p:txBody>
        </p:sp>
        <p:sp>
          <p:nvSpPr>
            <p:cNvPr id="40968" name="Text Box 8"/>
            <p:cNvSpPr txBox="1">
              <a:spLocks noChangeArrowheads="1"/>
            </p:cNvSpPr>
            <p:nvPr/>
          </p:nvSpPr>
          <p:spPr bwMode="auto">
            <a:xfrm>
              <a:off x="1676400" y="4297363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effectLst/>
                </a:rPr>
                <a:t>Other University</a:t>
              </a:r>
            </a:p>
          </p:txBody>
        </p:sp>
        <p:sp>
          <p:nvSpPr>
            <p:cNvPr id="40969" name="Text Box 9"/>
            <p:cNvSpPr txBox="1">
              <a:spLocks noChangeArrowheads="1"/>
            </p:cNvSpPr>
            <p:nvPr/>
          </p:nvSpPr>
          <p:spPr bwMode="auto">
            <a:xfrm>
              <a:off x="1828800" y="3656013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Individual Hospital</a:t>
              </a:r>
            </a:p>
          </p:txBody>
        </p:sp>
        <p:pic>
          <p:nvPicPr>
            <p:cNvPr id="40970" name="Picture 10"/>
            <p:cNvPicPr>
              <a:picLocks noGrp="1" noChangeAspect="1" noChangeArrowheads="1"/>
            </p:cNvPicPr>
            <p:nvPr>
              <p:ph idx="1"/>
            </p:nvPr>
          </p:nvPicPr>
          <p:blipFill>
            <a:blip r:embed="rId2"/>
            <a:srcRect/>
            <a:stretch>
              <a:fillRect/>
            </a:stretch>
          </p:blipFill>
          <p:spPr>
            <a:xfrm>
              <a:off x="914400" y="1295400"/>
              <a:ext cx="6858000" cy="5059363"/>
            </a:xfrm>
          </p:spPr>
        </p:pic>
        <p:sp>
          <p:nvSpPr>
            <p:cNvPr id="40971" name="Text Box 11"/>
            <p:cNvSpPr txBox="1">
              <a:spLocks noChangeArrowheads="1"/>
            </p:cNvSpPr>
            <p:nvPr/>
          </p:nvSpPr>
          <p:spPr bwMode="auto">
            <a:xfrm>
              <a:off x="1676400" y="1644650"/>
              <a:ext cx="57721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effectLst/>
                </a:rPr>
                <a:t>MONAHRQ Learning Network Participant Locations</a:t>
              </a:r>
            </a:p>
          </p:txBody>
        </p:sp>
        <p:sp>
          <p:nvSpPr>
            <p:cNvPr id="40972" name="Rectangle 12"/>
            <p:cNvSpPr>
              <a:spLocks noChangeArrowheads="1"/>
            </p:cNvSpPr>
            <p:nvPr/>
          </p:nvSpPr>
          <p:spPr bwMode="auto">
            <a:xfrm>
              <a:off x="1295400" y="1477963"/>
              <a:ext cx="6553200" cy="44958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MONAHRQ Website</a:t>
            </a:r>
            <a:br>
              <a:rPr lang="en-US" dirty="0"/>
            </a:br>
            <a:r>
              <a:rPr lang="en-US" dirty="0"/>
              <a:t> </a:t>
            </a:r>
            <a:r>
              <a:rPr lang="en-US" sz="2000" dirty="0" err="1"/>
              <a:t>www.monahrq.ahrq.gov</a:t>
            </a:r>
            <a:endParaRPr lang="en-US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990600" y="1219200"/>
            <a:ext cx="7239000" cy="5715000"/>
            <a:chOff x="990600" y="1219200"/>
            <a:chExt cx="7239000" cy="5715000"/>
          </a:xfrm>
        </p:grpSpPr>
        <p:pic>
          <p:nvPicPr>
            <p:cNvPr id="34833" name="Picture 17"/>
            <p:cNvPicPr>
              <a:picLocks noChangeAspect="1" noChangeArrowheads="1"/>
            </p:cNvPicPr>
            <p:nvPr/>
          </p:nvPicPr>
          <p:blipFill>
            <a:blip r:embed="rId2"/>
            <a:srcRect t="16843" b="5614"/>
            <a:stretch>
              <a:fillRect/>
            </a:stretch>
          </p:blipFill>
          <p:spPr bwMode="auto">
            <a:xfrm>
              <a:off x="990600" y="1219200"/>
              <a:ext cx="7239000" cy="421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835" name="Picture 19"/>
            <p:cNvPicPr>
              <a:picLocks noChangeAspect="1" noChangeArrowheads="1"/>
            </p:cNvPicPr>
            <p:nvPr/>
          </p:nvPicPr>
          <p:blipFill>
            <a:blip r:embed="rId3"/>
            <a:srcRect t="27017" b="28070"/>
            <a:stretch>
              <a:fillRect/>
            </a:stretch>
          </p:blipFill>
          <p:spPr bwMode="auto">
            <a:xfrm>
              <a:off x="990600" y="4495800"/>
              <a:ext cx="723900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4836" name="Rectangle 20"/>
            <p:cNvSpPr>
              <a:spLocks noChangeArrowheads="1"/>
            </p:cNvSpPr>
            <p:nvPr/>
          </p:nvSpPr>
          <p:spPr bwMode="auto">
            <a:xfrm>
              <a:off x="990600" y="1219200"/>
              <a:ext cx="7239000" cy="56388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MONAHRQ Website</a:t>
            </a:r>
            <a:br>
              <a:rPr lang="en-US" dirty="0"/>
            </a:br>
            <a:r>
              <a:rPr lang="en-US" dirty="0"/>
              <a:t> </a:t>
            </a:r>
            <a:r>
              <a:rPr lang="en-US" sz="2000" dirty="0" err="1"/>
              <a:t>www.monahrq.ahrq.gov</a:t>
            </a:r>
            <a:endParaRPr lang="en-US" sz="2000" dirty="0"/>
          </a:p>
        </p:txBody>
      </p:sp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2"/>
          <a:srcRect t="18872" r="1982" b="3246"/>
          <a:stretch>
            <a:fillRect/>
          </a:stretch>
        </p:blipFill>
        <p:spPr bwMode="auto">
          <a:xfrm>
            <a:off x="762000" y="1371600"/>
            <a:ext cx="7543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762000" y="1295400"/>
            <a:ext cx="7543800" cy="4419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Websites Generated Using MONAHRQ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990600" y="1219200"/>
            <a:ext cx="7239000" cy="5410200"/>
            <a:chOff x="990600" y="1219200"/>
            <a:chExt cx="7239000" cy="5410200"/>
          </a:xfrm>
        </p:grpSpPr>
        <p:pic>
          <p:nvPicPr>
            <p:cNvPr id="44036" name="Picture 4"/>
            <p:cNvPicPr>
              <a:picLocks noChangeAspect="1" noChangeArrowheads="1"/>
            </p:cNvPicPr>
            <p:nvPr/>
          </p:nvPicPr>
          <p:blipFill>
            <a:blip r:embed="rId2"/>
            <a:srcRect t="15439" b="21404"/>
            <a:stretch>
              <a:fillRect/>
            </a:stretch>
          </p:blipFill>
          <p:spPr bwMode="auto">
            <a:xfrm>
              <a:off x="990600" y="1219200"/>
              <a:ext cx="7239000" cy="3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037" name="Picture 5"/>
            <p:cNvPicPr>
              <a:picLocks noChangeAspect="1" noChangeArrowheads="1"/>
            </p:cNvPicPr>
            <p:nvPr/>
          </p:nvPicPr>
          <p:blipFill>
            <a:blip r:embed="rId3"/>
            <a:srcRect t="45264" b="18245"/>
            <a:stretch>
              <a:fillRect/>
            </a:stretch>
          </p:blipFill>
          <p:spPr bwMode="auto">
            <a:xfrm>
              <a:off x="990600" y="4648200"/>
              <a:ext cx="7239000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4038" name="Rectangle 6"/>
            <p:cNvSpPr>
              <a:spLocks noChangeArrowheads="1"/>
            </p:cNvSpPr>
            <p:nvPr/>
          </p:nvSpPr>
          <p:spPr bwMode="auto">
            <a:xfrm>
              <a:off x="990600" y="1219200"/>
              <a:ext cx="7239000" cy="54102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 l="4178" t="20164" r="4178" b="11513"/>
          <a:stretch>
            <a:fillRect/>
          </a:stretch>
        </p:blipFill>
        <p:spPr bwMode="auto">
          <a:xfrm>
            <a:off x="1066800" y="1357313"/>
            <a:ext cx="6934200" cy="4205287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</p:spPr>
      </p:pic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Websites Generated Using MONAHRQ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Websites Generated Using MONAHRQ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524000" y="1371600"/>
            <a:ext cx="5943600" cy="4648200"/>
            <a:chOff x="1524000" y="1371600"/>
            <a:chExt cx="5943600" cy="4648200"/>
          </a:xfrm>
        </p:grpSpPr>
        <p:pic>
          <p:nvPicPr>
            <p:cNvPr id="60420" name="Picture 4"/>
            <p:cNvPicPr>
              <a:picLocks noChangeAspect="1" noChangeArrowheads="1"/>
            </p:cNvPicPr>
            <p:nvPr/>
          </p:nvPicPr>
          <p:blipFill>
            <a:blip r:embed="rId2"/>
            <a:srcRect t="20557" b="14700"/>
            <a:stretch>
              <a:fillRect/>
            </a:stretch>
          </p:blipFill>
          <p:spPr bwMode="auto">
            <a:xfrm>
              <a:off x="1524000" y="1403350"/>
              <a:ext cx="5943600" cy="277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0421" name="Picture 5"/>
            <p:cNvPicPr>
              <a:picLocks noChangeAspect="1" noChangeArrowheads="1"/>
            </p:cNvPicPr>
            <p:nvPr/>
          </p:nvPicPr>
          <p:blipFill>
            <a:blip r:embed="rId3"/>
            <a:srcRect t="47856" b="7115"/>
            <a:stretch>
              <a:fillRect/>
            </a:stretch>
          </p:blipFill>
          <p:spPr bwMode="auto">
            <a:xfrm>
              <a:off x="1524000" y="4090988"/>
              <a:ext cx="5943600" cy="1928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0422" name="Rectangle 6"/>
            <p:cNvSpPr>
              <a:spLocks noChangeArrowheads="1"/>
            </p:cNvSpPr>
            <p:nvPr/>
          </p:nvSpPr>
          <p:spPr bwMode="auto">
            <a:xfrm>
              <a:off x="1524000" y="1371600"/>
              <a:ext cx="5943600" cy="46482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err="1"/>
              <a:t>monahrq.ahrq.gov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6200" y="1295400"/>
            <a:ext cx="8991600" cy="5486400"/>
            <a:chOff x="76200" y="1295400"/>
            <a:chExt cx="8991600" cy="5486400"/>
          </a:xfrm>
        </p:grpSpPr>
        <p:pic>
          <p:nvPicPr>
            <p:cNvPr id="61442" name="Picture 2"/>
            <p:cNvPicPr>
              <a:picLocks noChangeAspect="1" noChangeArrowheads="1"/>
            </p:cNvPicPr>
            <p:nvPr/>
          </p:nvPicPr>
          <p:blipFill>
            <a:blip r:embed="rId2"/>
            <a:srcRect l="4178" t="20164" r="4178" b="11513"/>
            <a:stretch>
              <a:fillRect/>
            </a:stretch>
          </p:blipFill>
          <p:spPr bwMode="auto">
            <a:xfrm>
              <a:off x="76200" y="1295400"/>
              <a:ext cx="6934200" cy="4205288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</p:pic>
        <p:pic>
          <p:nvPicPr>
            <p:cNvPr id="61444" name="Picture 4"/>
            <p:cNvPicPr>
              <a:picLocks noChangeAspect="1" noChangeArrowheads="1"/>
            </p:cNvPicPr>
            <p:nvPr/>
          </p:nvPicPr>
          <p:blipFill>
            <a:blip r:embed="rId3"/>
            <a:srcRect t="20557" b="14700"/>
            <a:stretch>
              <a:fillRect/>
            </a:stretch>
          </p:blipFill>
          <p:spPr bwMode="auto">
            <a:xfrm>
              <a:off x="3124200" y="2165350"/>
              <a:ext cx="5943600" cy="277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1445" name="Picture 5"/>
            <p:cNvPicPr>
              <a:picLocks noChangeAspect="1" noChangeArrowheads="1"/>
            </p:cNvPicPr>
            <p:nvPr/>
          </p:nvPicPr>
          <p:blipFill>
            <a:blip r:embed="rId4"/>
            <a:srcRect t="47856" b="7115"/>
            <a:stretch>
              <a:fillRect/>
            </a:stretch>
          </p:blipFill>
          <p:spPr bwMode="auto">
            <a:xfrm>
              <a:off x="3124200" y="4852988"/>
              <a:ext cx="5943600" cy="1928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1446" name="Rectangle 6"/>
            <p:cNvSpPr>
              <a:spLocks noChangeArrowheads="1"/>
            </p:cNvSpPr>
            <p:nvPr/>
          </p:nvSpPr>
          <p:spPr bwMode="auto">
            <a:xfrm>
              <a:off x="3124200" y="2133600"/>
              <a:ext cx="5943600" cy="46482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MONAHRQ 1.0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762000" y="1371600"/>
            <a:ext cx="7788275" cy="4419600"/>
            <a:chOff x="762000" y="1371600"/>
            <a:chExt cx="7788275" cy="4419600"/>
          </a:xfrm>
        </p:grpSpPr>
        <p:sp>
          <p:nvSpPr>
            <p:cNvPr id="8195" name="Text Box 3"/>
            <p:cNvSpPr txBox="1">
              <a:spLocks noChangeArrowheads="1"/>
            </p:cNvSpPr>
            <p:nvPr/>
          </p:nvSpPr>
          <p:spPr bwMode="auto">
            <a:xfrm>
              <a:off x="762000" y="2157413"/>
              <a:ext cx="184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>
                <a:effectLst/>
              </a:endParaRPr>
            </a:p>
          </p:txBody>
        </p:sp>
        <p:sp>
          <p:nvSpPr>
            <p:cNvPr id="8196" name="Rectangle 4"/>
            <p:cNvSpPr>
              <a:spLocks noChangeArrowheads="1"/>
            </p:cNvSpPr>
            <p:nvPr/>
          </p:nvSpPr>
          <p:spPr bwMode="auto">
            <a:xfrm>
              <a:off x="930275" y="1371600"/>
              <a:ext cx="7315200" cy="4419600"/>
            </a:xfrm>
            <a:prstGeom prst="rect">
              <a:avLst/>
            </a:prstGeom>
            <a:solidFill>
              <a:srgbClr val="D3EBE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97" name="Text Box 5"/>
            <p:cNvSpPr txBox="1">
              <a:spLocks noChangeArrowheads="1"/>
            </p:cNvSpPr>
            <p:nvPr/>
          </p:nvSpPr>
          <p:spPr bwMode="auto">
            <a:xfrm>
              <a:off x="2270125" y="1524000"/>
              <a:ext cx="23177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Hospital Quality Path</a:t>
              </a:r>
            </a:p>
          </p:txBody>
        </p:sp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6111875" y="1492250"/>
              <a:ext cx="213995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Hospital Utilization Path</a:t>
              </a:r>
            </a:p>
          </p:txBody>
        </p:sp>
        <p:sp>
          <p:nvSpPr>
            <p:cNvPr id="8199" name="Text Box 7"/>
            <p:cNvSpPr txBox="1">
              <a:spLocks noChangeArrowheads="1"/>
            </p:cNvSpPr>
            <p:nvPr/>
          </p:nvSpPr>
          <p:spPr bwMode="auto">
            <a:xfrm>
              <a:off x="2301875" y="3810000"/>
              <a:ext cx="25908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Area Preventable Hospitalizations Path</a:t>
              </a:r>
            </a:p>
          </p:txBody>
        </p:sp>
        <p:sp>
          <p:nvSpPr>
            <p:cNvPr id="8200" name="Text Box 8"/>
            <p:cNvSpPr txBox="1">
              <a:spLocks noChangeArrowheads="1"/>
            </p:cNvSpPr>
            <p:nvPr/>
          </p:nvSpPr>
          <p:spPr bwMode="auto">
            <a:xfrm>
              <a:off x="6111875" y="3810000"/>
              <a:ext cx="2438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Area Rates Path</a:t>
              </a:r>
            </a:p>
          </p:txBody>
        </p:sp>
        <p:sp>
          <p:nvSpPr>
            <p:cNvPr id="8201" name="Text Box 9"/>
            <p:cNvSpPr txBox="1">
              <a:spLocks noChangeArrowheads="1"/>
            </p:cNvSpPr>
            <p:nvPr/>
          </p:nvSpPr>
          <p:spPr bwMode="auto">
            <a:xfrm>
              <a:off x="1006475" y="2438400"/>
              <a:ext cx="3641725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Many AHRQ Inpatient QIs (provider level)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Many AHRQ Patient Safety QIs (provider level)</a:t>
              </a:r>
            </a:p>
            <a:p>
              <a:pPr marL="122238" indent="-122238"/>
              <a:endParaRPr lang="en-US" sz="1400" b="1">
                <a:solidFill>
                  <a:srgbClr val="FF0000"/>
                </a:solidFill>
                <a:effectLst/>
              </a:endParaRPr>
            </a:p>
          </p:txBody>
        </p:sp>
        <p:sp>
          <p:nvSpPr>
            <p:cNvPr id="8202" name="Text Box 10"/>
            <p:cNvSpPr txBox="1">
              <a:spLocks noChangeArrowheads="1"/>
            </p:cNvSpPr>
            <p:nvPr/>
          </p:nvSpPr>
          <p:spPr bwMode="auto">
            <a:xfrm>
              <a:off x="1006475" y="4756150"/>
              <a:ext cx="3489325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AHRQ Inpatient QIs (area level) 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AHRQ Patient Safety QIs (area level)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AHRQ Prevention QIs</a:t>
              </a:r>
            </a:p>
          </p:txBody>
        </p:sp>
        <p:sp>
          <p:nvSpPr>
            <p:cNvPr id="8203" name="Text Box 11"/>
            <p:cNvSpPr txBox="1">
              <a:spLocks noChangeArrowheads="1"/>
            </p:cNvSpPr>
            <p:nvPr/>
          </p:nvSpPr>
          <p:spPr bwMode="auto">
            <a:xfrm>
              <a:off x="4816475" y="4740275"/>
              <a:ext cx="2743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0650" indent="-120650">
                <a:buFontTx/>
                <a:buChar char="•"/>
              </a:pPr>
              <a:r>
                <a:rPr lang="en-US" sz="1400">
                  <a:effectLst/>
                </a:rPr>
                <a:t>Procedure and condition rates and costs by area</a:t>
              </a:r>
            </a:p>
          </p:txBody>
        </p:sp>
        <p:sp>
          <p:nvSpPr>
            <p:cNvPr id="8204" name="Text Box 12"/>
            <p:cNvSpPr txBox="1">
              <a:spLocks noChangeArrowheads="1"/>
            </p:cNvSpPr>
            <p:nvPr/>
          </p:nvSpPr>
          <p:spPr bwMode="auto">
            <a:xfrm>
              <a:off x="4876800" y="2454275"/>
              <a:ext cx="2743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0650" indent="-120650">
                <a:buFontTx/>
                <a:buChar char="•"/>
              </a:pPr>
              <a:r>
                <a:rPr lang="en-US" sz="1400">
                  <a:effectLst/>
                </a:rPr>
                <a:t>Procedure and condition rates and costs by hospital</a:t>
              </a:r>
            </a:p>
          </p:txBody>
        </p:sp>
        <p:sp>
          <p:nvSpPr>
            <p:cNvPr id="8205" name="Line 13"/>
            <p:cNvSpPr>
              <a:spLocks noChangeShapeType="1"/>
            </p:cNvSpPr>
            <p:nvPr/>
          </p:nvSpPr>
          <p:spPr bwMode="auto">
            <a:xfrm>
              <a:off x="930275" y="36576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06" name="Line 14"/>
            <p:cNvSpPr>
              <a:spLocks noChangeShapeType="1"/>
            </p:cNvSpPr>
            <p:nvPr/>
          </p:nvSpPr>
          <p:spPr bwMode="auto">
            <a:xfrm>
              <a:off x="4740275" y="1371600"/>
              <a:ext cx="0" cy="441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8207" name="Picture 1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82675" y="1524000"/>
              <a:ext cx="1143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208" name="Picture 1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92675" y="1524000"/>
              <a:ext cx="1143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209" name="Picture 17"/>
            <p:cNvPicPr>
              <a:picLocks noChangeAspect="1" noChangeArrowheads="1"/>
            </p:cNvPicPr>
            <p:nvPr/>
          </p:nvPicPr>
          <p:blipFill>
            <a:blip r:embed="rId4"/>
            <a:srcRect r="11765" b="17526"/>
            <a:stretch>
              <a:fillRect/>
            </a:stretch>
          </p:blipFill>
          <p:spPr bwMode="auto">
            <a:xfrm>
              <a:off x="1082675" y="3810000"/>
              <a:ext cx="1143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210" name="Picture 1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92675" y="3810000"/>
              <a:ext cx="1143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Websites Generated Using MONAHRQ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52400" y="1371600"/>
            <a:ext cx="8839200" cy="3662363"/>
            <a:chOff x="152400" y="1371600"/>
            <a:chExt cx="8839200" cy="3662363"/>
          </a:xfrm>
        </p:grpSpPr>
        <p:pic>
          <p:nvPicPr>
            <p:cNvPr id="43024" name="Picture 16"/>
            <p:cNvPicPr>
              <a:picLocks noChangeAspect="1" noChangeArrowheads="1"/>
            </p:cNvPicPr>
            <p:nvPr/>
          </p:nvPicPr>
          <p:blipFill>
            <a:blip r:embed="rId2"/>
            <a:srcRect l="4178" t="20164" r="4178" b="11513"/>
            <a:stretch>
              <a:fillRect/>
            </a:stretch>
          </p:blipFill>
          <p:spPr bwMode="auto">
            <a:xfrm>
              <a:off x="152400" y="1371600"/>
              <a:ext cx="5105400" cy="27432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</p:pic>
        <p:pic>
          <p:nvPicPr>
            <p:cNvPr id="43022" name="Picture 14"/>
            <p:cNvPicPr>
              <a:picLocks noChangeAspect="1" noChangeArrowheads="1"/>
            </p:cNvPicPr>
            <p:nvPr/>
          </p:nvPicPr>
          <p:blipFill>
            <a:blip r:embed="rId3"/>
            <a:srcRect t="20557" b="14700"/>
            <a:stretch>
              <a:fillRect/>
            </a:stretch>
          </p:blipFill>
          <p:spPr bwMode="auto">
            <a:xfrm>
              <a:off x="4572000" y="1371600"/>
              <a:ext cx="4419600" cy="2062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023" name="Picture 15"/>
            <p:cNvPicPr>
              <a:picLocks noChangeAspect="1" noChangeArrowheads="1"/>
            </p:cNvPicPr>
            <p:nvPr/>
          </p:nvPicPr>
          <p:blipFill>
            <a:blip r:embed="rId4"/>
            <a:srcRect t="47856"/>
            <a:stretch>
              <a:fillRect/>
            </a:stretch>
          </p:blipFill>
          <p:spPr bwMode="auto">
            <a:xfrm>
              <a:off x="4572000" y="3373438"/>
              <a:ext cx="4419600" cy="1660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3025" name="Rectangle 17"/>
            <p:cNvSpPr>
              <a:spLocks noChangeArrowheads="1"/>
            </p:cNvSpPr>
            <p:nvPr/>
          </p:nvSpPr>
          <p:spPr bwMode="auto">
            <a:xfrm>
              <a:off x="4572000" y="1371600"/>
              <a:ext cx="4419600" cy="3657600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Refresh Cycles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09600" y="1916113"/>
            <a:ext cx="2146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CMS process measures*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048000" y="1852613"/>
            <a:ext cx="2133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effectLst/>
              </a:rPr>
              <a:t>Quarterly</a:t>
            </a:r>
          </a:p>
          <a:p>
            <a:pPr algn="ctr"/>
            <a:r>
              <a:rPr lang="en-US" sz="1400">
                <a:effectLst/>
              </a:rPr>
              <a:t>(Sep, Dec, Mar, Jun)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038725" y="1900238"/>
            <a:ext cx="1011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12 months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609600" y="2619375"/>
            <a:ext cx="2438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CMS mortality and readmissions measures*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659188" y="2633663"/>
            <a:ext cx="8651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effectLst/>
              </a:rPr>
              <a:t>Annually</a:t>
            </a:r>
          </a:p>
          <a:p>
            <a:pPr algn="ctr"/>
            <a:r>
              <a:rPr lang="en-US" sz="1400">
                <a:effectLst/>
              </a:rPr>
              <a:t>(Jun)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038725" y="2654300"/>
            <a:ext cx="1011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36 months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09600" y="3457575"/>
            <a:ext cx="2286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HCAHPS patient experience measures*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5038725" y="3492500"/>
            <a:ext cx="1011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12 months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3581400" y="1443038"/>
            <a:ext cx="1158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Refresh rate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5257800" y="1443038"/>
            <a:ext cx="1100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Data period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6781800" y="1443038"/>
            <a:ext cx="844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Data lag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3168650" y="3468688"/>
            <a:ext cx="18192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effectLst/>
              </a:rPr>
              <a:t>Quarterly</a:t>
            </a:r>
          </a:p>
          <a:p>
            <a:pPr algn="ctr"/>
            <a:r>
              <a:rPr lang="en-US" sz="1400">
                <a:effectLst/>
              </a:rPr>
              <a:t>(Sep, Dec, Mar, Jun)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/>
        </p:nvSpPr>
        <p:spPr bwMode="auto">
          <a:xfrm>
            <a:off x="6705600" y="3532188"/>
            <a:ext cx="912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9 months</a:t>
            </a:r>
          </a:p>
        </p:txBody>
      </p:sp>
      <p:sp>
        <p:nvSpPr>
          <p:cNvPr id="19472" name="Text Box 16"/>
          <p:cNvSpPr txBox="1">
            <a:spLocks noChangeArrowheads="1"/>
          </p:cNvSpPr>
          <p:nvPr/>
        </p:nvSpPr>
        <p:spPr bwMode="auto">
          <a:xfrm>
            <a:off x="6675438" y="1900238"/>
            <a:ext cx="9128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9 months</a:t>
            </a:r>
          </a:p>
        </p:txBody>
      </p:sp>
      <p:sp>
        <p:nvSpPr>
          <p:cNvPr id="19473" name="Text Box 17"/>
          <p:cNvSpPr txBox="1">
            <a:spLocks noChangeArrowheads="1"/>
          </p:cNvSpPr>
          <p:nvPr/>
        </p:nvSpPr>
        <p:spPr bwMode="auto">
          <a:xfrm>
            <a:off x="6553200" y="2662238"/>
            <a:ext cx="1011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12 months</a:t>
            </a:r>
          </a:p>
        </p:txBody>
      </p:sp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609600" y="4283075"/>
            <a:ext cx="24384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Census data for population denominators in area rates and area-level AHRQ QIs 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5038725" y="4318000"/>
            <a:ext cx="10112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12 months</a:t>
            </a:r>
          </a:p>
        </p:txBody>
      </p:sp>
      <p:sp>
        <p:nvSpPr>
          <p:cNvPr id="19476" name="Text Box 20"/>
          <p:cNvSpPr txBox="1">
            <a:spLocks noChangeArrowheads="1"/>
          </p:cNvSpPr>
          <p:nvPr/>
        </p:nvSpPr>
        <p:spPr bwMode="auto">
          <a:xfrm>
            <a:off x="3646488" y="4294188"/>
            <a:ext cx="8651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effectLst/>
              </a:rPr>
              <a:t>Annually</a:t>
            </a:r>
          </a:p>
          <a:p>
            <a:pPr algn="ctr"/>
            <a:r>
              <a:rPr lang="en-US" sz="1400">
                <a:effectLst/>
              </a:rPr>
              <a:t>(?)</a:t>
            </a:r>
          </a:p>
        </p:txBody>
      </p:sp>
      <p:sp>
        <p:nvSpPr>
          <p:cNvPr id="19477" name="Text Box 21"/>
          <p:cNvSpPr txBox="1">
            <a:spLocks noChangeArrowheads="1"/>
          </p:cNvSpPr>
          <p:nvPr/>
        </p:nvSpPr>
        <p:spPr bwMode="auto">
          <a:xfrm>
            <a:off x="6705600" y="4357688"/>
            <a:ext cx="912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effectLst/>
              </a:rPr>
              <a:t>? months</a:t>
            </a:r>
          </a:p>
        </p:txBody>
      </p:sp>
      <p:sp>
        <p:nvSpPr>
          <p:cNvPr id="19478" name="Text Box 22"/>
          <p:cNvSpPr txBox="1">
            <a:spLocks noChangeArrowheads="1"/>
          </p:cNvSpPr>
          <p:nvPr/>
        </p:nvSpPr>
        <p:spPr bwMode="auto">
          <a:xfrm>
            <a:off x="685800" y="6096000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122238" indent="-122238"/>
            <a:r>
              <a:rPr lang="en-US" sz="1200">
                <a:effectLst/>
              </a:rPr>
              <a:t>* According to information in document “Hospital.pdf,” version dated 03/09/10, in the Hospital Compare downloadable database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MONAHRQ Learning Network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635125" y="1219200"/>
            <a:ext cx="5832475" cy="4740275"/>
            <a:chOff x="1635125" y="1219200"/>
            <a:chExt cx="5832475" cy="4740275"/>
          </a:xfrm>
        </p:grpSpPr>
        <p:graphicFrame>
          <p:nvGraphicFramePr>
            <p:cNvPr id="36874" name="Object 10"/>
            <p:cNvGraphicFramePr>
              <a:graphicFrameLocks noChangeAspect="1"/>
            </p:cNvGraphicFramePr>
            <p:nvPr>
              <p:ph idx="1"/>
            </p:nvPr>
          </p:nvGraphicFramePr>
          <p:xfrm>
            <a:off x="1635125" y="1219200"/>
            <a:ext cx="5832475" cy="4740275"/>
          </p:xfrm>
          <a:graphic>
            <a:graphicData uri="http://schemas.openxmlformats.org/presentationml/2006/ole">
              <p:oleObj spid="_x0000_s36874" name="Chart" r:id="rId3" imgW="5727700" imgH="4660900" progId="Excel.Sheet.8">
                <p:embed/>
              </p:oleObj>
            </a:graphicData>
          </a:graphic>
        </p:graphicFrame>
        <p:sp>
          <p:nvSpPr>
            <p:cNvPr id="36875" name="Text Box 11"/>
            <p:cNvSpPr txBox="1">
              <a:spLocks noChangeArrowheads="1"/>
            </p:cNvSpPr>
            <p:nvPr/>
          </p:nvSpPr>
          <p:spPr bwMode="auto">
            <a:xfrm>
              <a:off x="5257800" y="2819400"/>
              <a:ext cx="1644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HCUP Partner</a:t>
              </a:r>
            </a:p>
          </p:txBody>
        </p:sp>
        <p:sp>
          <p:nvSpPr>
            <p:cNvPr id="36876" name="Text Box 12"/>
            <p:cNvSpPr txBox="1">
              <a:spLocks noChangeArrowheads="1"/>
            </p:cNvSpPr>
            <p:nvPr/>
          </p:nvSpPr>
          <p:spPr bwMode="auto">
            <a:xfrm>
              <a:off x="3505200" y="2667000"/>
              <a:ext cx="6540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CVE</a:t>
              </a:r>
            </a:p>
          </p:txBody>
        </p:sp>
        <p:sp>
          <p:nvSpPr>
            <p:cNvPr id="36877" name="Text Box 13"/>
            <p:cNvSpPr txBox="1">
              <a:spLocks noChangeArrowheads="1"/>
            </p:cNvSpPr>
            <p:nvPr/>
          </p:nvSpPr>
          <p:spPr bwMode="auto">
            <a:xfrm>
              <a:off x="4191000" y="4953000"/>
              <a:ext cx="755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Other</a:t>
              </a:r>
            </a:p>
          </p:txBody>
        </p:sp>
        <p:sp>
          <p:nvSpPr>
            <p:cNvPr id="36878" name="Text Box 14"/>
            <p:cNvSpPr txBox="1">
              <a:spLocks noChangeArrowheads="1"/>
            </p:cNvSpPr>
            <p:nvPr/>
          </p:nvSpPr>
          <p:spPr bwMode="auto">
            <a:xfrm>
              <a:off x="2438400" y="4572000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Other State Government</a:t>
              </a:r>
            </a:p>
          </p:txBody>
        </p:sp>
        <p:sp>
          <p:nvSpPr>
            <p:cNvPr id="36879" name="Text Box 15"/>
            <p:cNvSpPr txBox="1">
              <a:spLocks noChangeArrowheads="1"/>
            </p:cNvSpPr>
            <p:nvPr/>
          </p:nvSpPr>
          <p:spPr bwMode="auto">
            <a:xfrm>
              <a:off x="1828800" y="3810000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Other University</a:t>
              </a:r>
            </a:p>
          </p:txBody>
        </p:sp>
        <p:sp>
          <p:nvSpPr>
            <p:cNvPr id="36880" name="Text Box 16"/>
            <p:cNvSpPr txBox="1">
              <a:spLocks noChangeArrowheads="1"/>
            </p:cNvSpPr>
            <p:nvPr/>
          </p:nvSpPr>
          <p:spPr bwMode="auto">
            <a:xfrm>
              <a:off x="1981200" y="3124200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Individual Hospital</a:t>
              </a:r>
            </a:p>
          </p:txBody>
        </p: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MONAHRQ Learning Network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787525" y="1600200"/>
            <a:ext cx="5568950" cy="4525963"/>
            <a:chOff x="1787525" y="1600200"/>
            <a:chExt cx="5568950" cy="4525963"/>
          </a:xfrm>
        </p:grpSpPr>
        <p:sp>
          <p:nvSpPr>
            <p:cNvPr id="37892" name="Text Box 4"/>
            <p:cNvSpPr txBox="1">
              <a:spLocks noChangeArrowheads="1"/>
            </p:cNvSpPr>
            <p:nvPr/>
          </p:nvSpPr>
          <p:spPr bwMode="auto">
            <a:xfrm>
              <a:off x="5257800" y="2819400"/>
              <a:ext cx="1644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HCUP Partner</a:t>
              </a:r>
            </a:p>
          </p:txBody>
        </p:sp>
        <p:sp>
          <p:nvSpPr>
            <p:cNvPr id="37893" name="Text Box 5"/>
            <p:cNvSpPr txBox="1">
              <a:spLocks noChangeArrowheads="1"/>
            </p:cNvSpPr>
            <p:nvPr/>
          </p:nvSpPr>
          <p:spPr bwMode="auto">
            <a:xfrm>
              <a:off x="3505200" y="2667000"/>
              <a:ext cx="6540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CVE</a:t>
              </a:r>
            </a:p>
          </p:txBody>
        </p:sp>
        <p:sp>
          <p:nvSpPr>
            <p:cNvPr id="37894" name="Text Box 6"/>
            <p:cNvSpPr txBox="1">
              <a:spLocks noChangeArrowheads="1"/>
            </p:cNvSpPr>
            <p:nvPr/>
          </p:nvSpPr>
          <p:spPr bwMode="auto">
            <a:xfrm>
              <a:off x="4191000" y="4953000"/>
              <a:ext cx="755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Other</a:t>
              </a:r>
            </a:p>
          </p:txBody>
        </p:sp>
        <p:sp>
          <p:nvSpPr>
            <p:cNvPr id="37895" name="Text Box 7"/>
            <p:cNvSpPr txBox="1">
              <a:spLocks noChangeArrowheads="1"/>
            </p:cNvSpPr>
            <p:nvPr/>
          </p:nvSpPr>
          <p:spPr bwMode="auto">
            <a:xfrm>
              <a:off x="2438400" y="4572000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Other State Government</a:t>
              </a:r>
            </a:p>
          </p:txBody>
        </p:sp>
        <p:sp>
          <p:nvSpPr>
            <p:cNvPr id="37896" name="Text Box 8"/>
            <p:cNvSpPr txBox="1">
              <a:spLocks noChangeArrowheads="1"/>
            </p:cNvSpPr>
            <p:nvPr/>
          </p:nvSpPr>
          <p:spPr bwMode="auto">
            <a:xfrm>
              <a:off x="1828800" y="3810000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Other University</a:t>
              </a:r>
            </a:p>
          </p:txBody>
        </p:sp>
        <p:sp>
          <p:nvSpPr>
            <p:cNvPr id="37897" name="Text Box 9"/>
            <p:cNvSpPr txBox="1">
              <a:spLocks noChangeArrowheads="1"/>
            </p:cNvSpPr>
            <p:nvPr/>
          </p:nvSpPr>
          <p:spPr bwMode="auto">
            <a:xfrm>
              <a:off x="1981200" y="3124200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Individual Hospital</a:t>
              </a:r>
            </a:p>
          </p:txBody>
        </p:sp>
        <p:graphicFrame>
          <p:nvGraphicFramePr>
            <p:cNvPr id="37898" name="Object 10"/>
            <p:cNvGraphicFramePr>
              <a:graphicFrameLocks noChangeAspect="1"/>
            </p:cNvGraphicFramePr>
            <p:nvPr>
              <p:ph idx="1"/>
            </p:nvPr>
          </p:nvGraphicFramePr>
          <p:xfrm>
            <a:off x="1787525" y="1600200"/>
            <a:ext cx="5568950" cy="4525963"/>
          </p:xfrm>
          <a:graphic>
            <a:graphicData uri="http://schemas.openxmlformats.org/presentationml/2006/ole">
              <p:oleObj spid="_x0000_s37898" name="Chart" r:id="rId3" imgW="5727700" imgH="4660900" progId="Excel.Sheet.8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MONAHRQ Learning Network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600200" y="1646238"/>
            <a:ext cx="5756275" cy="4525962"/>
            <a:chOff x="1600200" y="1646238"/>
            <a:chExt cx="5756275" cy="4525962"/>
          </a:xfrm>
        </p:grpSpPr>
        <p:sp>
          <p:nvSpPr>
            <p:cNvPr id="38915" name="Text Box 3"/>
            <p:cNvSpPr txBox="1">
              <a:spLocks noChangeArrowheads="1"/>
            </p:cNvSpPr>
            <p:nvPr/>
          </p:nvSpPr>
          <p:spPr bwMode="auto">
            <a:xfrm>
              <a:off x="5257800" y="2819400"/>
              <a:ext cx="1644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HCUP Partner</a:t>
              </a:r>
            </a:p>
          </p:txBody>
        </p:sp>
        <p:sp>
          <p:nvSpPr>
            <p:cNvPr id="38916" name="Text Box 4"/>
            <p:cNvSpPr txBox="1">
              <a:spLocks noChangeArrowheads="1"/>
            </p:cNvSpPr>
            <p:nvPr/>
          </p:nvSpPr>
          <p:spPr bwMode="auto">
            <a:xfrm>
              <a:off x="3505200" y="2667000"/>
              <a:ext cx="6540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CVE</a:t>
              </a:r>
            </a:p>
          </p:txBody>
        </p:sp>
        <p:sp>
          <p:nvSpPr>
            <p:cNvPr id="38917" name="Text Box 5"/>
            <p:cNvSpPr txBox="1">
              <a:spLocks noChangeArrowheads="1"/>
            </p:cNvSpPr>
            <p:nvPr/>
          </p:nvSpPr>
          <p:spPr bwMode="auto">
            <a:xfrm>
              <a:off x="4191000" y="4953000"/>
              <a:ext cx="755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Other</a:t>
              </a:r>
            </a:p>
          </p:txBody>
        </p:sp>
        <p:sp>
          <p:nvSpPr>
            <p:cNvPr id="38918" name="Text Box 6"/>
            <p:cNvSpPr txBox="1">
              <a:spLocks noChangeArrowheads="1"/>
            </p:cNvSpPr>
            <p:nvPr/>
          </p:nvSpPr>
          <p:spPr bwMode="auto">
            <a:xfrm>
              <a:off x="2438400" y="4572000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Other State Government</a:t>
              </a:r>
            </a:p>
          </p:txBody>
        </p:sp>
        <p:sp>
          <p:nvSpPr>
            <p:cNvPr id="38919" name="Text Box 7"/>
            <p:cNvSpPr txBox="1">
              <a:spLocks noChangeArrowheads="1"/>
            </p:cNvSpPr>
            <p:nvPr/>
          </p:nvSpPr>
          <p:spPr bwMode="auto">
            <a:xfrm>
              <a:off x="1828800" y="3810000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Other University</a:t>
              </a:r>
            </a:p>
          </p:txBody>
        </p:sp>
        <p:sp>
          <p:nvSpPr>
            <p:cNvPr id="38920" name="Text Box 8"/>
            <p:cNvSpPr txBox="1">
              <a:spLocks noChangeArrowheads="1"/>
            </p:cNvSpPr>
            <p:nvPr/>
          </p:nvSpPr>
          <p:spPr bwMode="auto">
            <a:xfrm>
              <a:off x="1981200" y="3124200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effectLst/>
                </a:rPr>
                <a:t>Individual Hospital</a:t>
              </a:r>
            </a:p>
          </p:txBody>
        </p:sp>
        <p:graphicFrame>
          <p:nvGraphicFramePr>
            <p:cNvPr id="38923" name="Object 11"/>
            <p:cNvGraphicFramePr>
              <a:graphicFrameLocks noChangeAspect="1"/>
            </p:cNvGraphicFramePr>
            <p:nvPr>
              <p:ph idx="1"/>
            </p:nvPr>
          </p:nvGraphicFramePr>
          <p:xfrm>
            <a:off x="1600200" y="1646238"/>
            <a:ext cx="5756275" cy="4525962"/>
          </p:xfrm>
          <a:graphic>
            <a:graphicData uri="http://schemas.openxmlformats.org/presentationml/2006/ole">
              <p:oleObj spid="_x0000_s38923" name="Chart" r:id="rId3" imgW="5727700" imgH="4660900" progId="Excel.Sheet.8">
                <p:embed/>
              </p:oleObj>
            </a:graphicData>
          </a:graphic>
        </p:graphicFrame>
        <p:sp>
          <p:nvSpPr>
            <p:cNvPr id="38924" name="Text Box 12"/>
            <p:cNvSpPr txBox="1">
              <a:spLocks noChangeArrowheads="1"/>
            </p:cNvSpPr>
            <p:nvPr/>
          </p:nvSpPr>
          <p:spPr bwMode="auto">
            <a:xfrm>
              <a:off x="5029200" y="2909888"/>
              <a:ext cx="19812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HCUP Partner</a:t>
              </a:r>
            </a:p>
          </p:txBody>
        </p:sp>
        <p:sp>
          <p:nvSpPr>
            <p:cNvPr id="38925" name="Text Box 13"/>
            <p:cNvSpPr txBox="1">
              <a:spLocks noChangeArrowheads="1"/>
            </p:cNvSpPr>
            <p:nvPr/>
          </p:nvSpPr>
          <p:spPr bwMode="auto">
            <a:xfrm>
              <a:off x="3429000" y="2895600"/>
              <a:ext cx="6540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CVE</a:t>
              </a:r>
            </a:p>
          </p:txBody>
        </p:sp>
        <p:sp>
          <p:nvSpPr>
            <p:cNvPr id="38926" name="Text Box 14"/>
            <p:cNvSpPr txBox="1">
              <a:spLocks noChangeArrowheads="1"/>
            </p:cNvSpPr>
            <p:nvPr/>
          </p:nvSpPr>
          <p:spPr bwMode="auto">
            <a:xfrm>
              <a:off x="4038600" y="5195888"/>
              <a:ext cx="7556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Other</a:t>
              </a:r>
            </a:p>
          </p:txBody>
        </p:sp>
        <p:sp>
          <p:nvSpPr>
            <p:cNvPr id="38927" name="Text Box 15"/>
            <p:cNvSpPr txBox="1">
              <a:spLocks noChangeArrowheads="1"/>
            </p:cNvSpPr>
            <p:nvPr/>
          </p:nvSpPr>
          <p:spPr bwMode="auto">
            <a:xfrm>
              <a:off x="2209800" y="4845050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Other State Government</a:t>
              </a:r>
            </a:p>
          </p:txBody>
        </p:sp>
        <p:sp>
          <p:nvSpPr>
            <p:cNvPr id="38928" name="Text Box 16"/>
            <p:cNvSpPr txBox="1">
              <a:spLocks noChangeArrowheads="1"/>
            </p:cNvSpPr>
            <p:nvPr/>
          </p:nvSpPr>
          <p:spPr bwMode="auto">
            <a:xfrm>
              <a:off x="1676400" y="4114800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effectLst/>
                </a:rPr>
                <a:t>Other University</a:t>
              </a:r>
            </a:p>
          </p:txBody>
        </p:sp>
        <p:sp>
          <p:nvSpPr>
            <p:cNvPr id="38929" name="Text Box 17"/>
            <p:cNvSpPr txBox="1">
              <a:spLocks noChangeArrowheads="1"/>
            </p:cNvSpPr>
            <p:nvPr/>
          </p:nvSpPr>
          <p:spPr bwMode="auto">
            <a:xfrm>
              <a:off x="1905000" y="3473450"/>
              <a:ext cx="1524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Individual Hospital</a:t>
              </a: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105400" cy="1143000"/>
          </a:xfrm>
        </p:spPr>
        <p:txBody>
          <a:bodyPr/>
          <a:lstStyle/>
          <a:p>
            <a:r>
              <a:rPr lang="en-US" sz="2400" dirty="0"/>
              <a:t>Quick Guide: AHRQ Quality Indicators in MONAHRQ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762000" y="990600"/>
            <a:ext cx="7467600" cy="5578475"/>
            <a:chOff x="762000" y="990600"/>
            <a:chExt cx="7467600" cy="5578475"/>
          </a:xfrm>
        </p:grpSpPr>
        <p:sp>
          <p:nvSpPr>
            <p:cNvPr id="10244" name="Text Box 4"/>
            <p:cNvSpPr txBox="1">
              <a:spLocks noChangeArrowheads="1"/>
            </p:cNvSpPr>
            <p:nvPr/>
          </p:nvSpPr>
          <p:spPr bwMode="auto">
            <a:xfrm>
              <a:off x="838200" y="1589088"/>
              <a:ext cx="268446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AHRQ Inpatient QIs*</a:t>
              </a:r>
            </a:p>
          </p:txBody>
        </p:sp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762000" y="4052888"/>
              <a:ext cx="283686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AHRQ Patient Safety QIs*</a:t>
              </a:r>
            </a:p>
          </p:txBody>
        </p:sp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4862513" y="990600"/>
              <a:ext cx="117475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effectLst/>
                </a:rPr>
                <a:t>1.1</a:t>
              </a:r>
              <a:r>
                <a:rPr lang="en-US">
                  <a:effectLst/>
                </a:rPr>
                <a:t> </a:t>
              </a:r>
            </a:p>
            <a:p>
              <a:pPr algn="ctr"/>
              <a:r>
                <a:rPr lang="en-US" sz="1400">
                  <a:effectLst/>
                  <a:latin typeface="Arial Narrow" charset="0"/>
                </a:rPr>
                <a:t>(Oct/Nov 2010)</a:t>
              </a:r>
            </a:p>
          </p:txBody>
        </p:sp>
        <p:sp>
          <p:nvSpPr>
            <p:cNvPr id="10247" name="Text Box 7"/>
            <p:cNvSpPr txBox="1">
              <a:spLocks noChangeArrowheads="1"/>
            </p:cNvSpPr>
            <p:nvPr/>
          </p:nvSpPr>
          <p:spPr bwMode="auto">
            <a:xfrm>
              <a:off x="5961063" y="990600"/>
              <a:ext cx="906462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effectLst/>
                </a:rPr>
                <a:t>2.0</a:t>
              </a:r>
              <a:r>
                <a:rPr lang="en-US">
                  <a:effectLst/>
                </a:rPr>
                <a:t> </a:t>
              </a:r>
            </a:p>
            <a:p>
              <a:pPr algn="ctr"/>
              <a:r>
                <a:rPr lang="en-US" sz="1400">
                  <a:effectLst/>
                  <a:latin typeface="Arial Narrow" charset="0"/>
                </a:rPr>
                <a:t>(Dec 2010)</a:t>
              </a:r>
            </a:p>
          </p:txBody>
        </p:sp>
        <p:sp>
          <p:nvSpPr>
            <p:cNvPr id="10248" name="Text Box 8"/>
            <p:cNvSpPr txBox="1">
              <a:spLocks noChangeArrowheads="1"/>
            </p:cNvSpPr>
            <p:nvPr/>
          </p:nvSpPr>
          <p:spPr bwMode="auto">
            <a:xfrm>
              <a:off x="3370263" y="1620838"/>
              <a:ext cx="666750" cy="264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IQI 2</a:t>
              </a:r>
            </a:p>
            <a:p>
              <a:r>
                <a:rPr lang="en-US" sz="1400">
                  <a:effectLst/>
                </a:rPr>
                <a:t>IQI 5</a:t>
              </a:r>
            </a:p>
            <a:p>
              <a:r>
                <a:rPr lang="en-US" sz="1400">
                  <a:effectLst/>
                </a:rPr>
                <a:t>IQI 9</a:t>
              </a:r>
            </a:p>
            <a:p>
              <a:r>
                <a:rPr lang="en-US" sz="1400">
                  <a:effectLst/>
                </a:rPr>
                <a:t>IQI 12</a:t>
              </a:r>
            </a:p>
            <a:p>
              <a:r>
                <a:rPr lang="en-US" sz="1400">
                  <a:effectLst/>
                </a:rPr>
                <a:t>IQI 13</a:t>
              </a:r>
            </a:p>
            <a:p>
              <a:r>
                <a:rPr lang="en-US" sz="1400">
                  <a:effectLst/>
                </a:rPr>
                <a:t>IQI 18</a:t>
              </a:r>
            </a:p>
            <a:p>
              <a:r>
                <a:rPr lang="en-US" sz="1400">
                  <a:effectLst/>
                </a:rPr>
                <a:t>IQI 19</a:t>
              </a:r>
            </a:p>
            <a:p>
              <a:r>
                <a:rPr lang="en-US" sz="1400">
                  <a:effectLst/>
                </a:rPr>
                <a:t>IQI 20</a:t>
              </a:r>
            </a:p>
            <a:p>
              <a:r>
                <a:rPr lang="en-US" sz="1400">
                  <a:effectLst/>
                </a:rPr>
                <a:t>IQI 21</a:t>
              </a:r>
            </a:p>
            <a:p>
              <a:r>
                <a:rPr lang="en-US" sz="1400">
                  <a:effectLst/>
                </a:rPr>
                <a:t>IQI 33</a:t>
              </a:r>
            </a:p>
            <a:p>
              <a:r>
                <a:rPr lang="en-US" sz="1400">
                  <a:effectLst/>
                </a:rPr>
                <a:t>IQI 34</a:t>
              </a:r>
            </a:p>
            <a:p>
              <a:endParaRPr lang="en-US" sz="1400">
                <a:effectLst/>
              </a:endParaRPr>
            </a:p>
          </p:txBody>
        </p:sp>
        <p:sp>
          <p:nvSpPr>
            <p:cNvPr id="10249" name="Text Box 9"/>
            <p:cNvSpPr txBox="1">
              <a:spLocks noChangeArrowheads="1"/>
            </p:cNvSpPr>
            <p:nvPr/>
          </p:nvSpPr>
          <p:spPr bwMode="auto">
            <a:xfrm>
              <a:off x="3370263" y="4097338"/>
              <a:ext cx="717550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PSI 3</a:t>
              </a:r>
            </a:p>
            <a:p>
              <a:r>
                <a:rPr lang="en-US" sz="1400">
                  <a:effectLst/>
                </a:rPr>
                <a:t>PSI 5</a:t>
              </a:r>
            </a:p>
            <a:p>
              <a:r>
                <a:rPr lang="en-US" sz="1400">
                  <a:effectLst/>
                </a:rPr>
                <a:t>PSI 7</a:t>
              </a:r>
            </a:p>
            <a:p>
              <a:r>
                <a:rPr lang="en-US" sz="1400">
                  <a:effectLst/>
                </a:rPr>
                <a:t>PSI 9</a:t>
              </a:r>
            </a:p>
            <a:p>
              <a:r>
                <a:rPr lang="en-US" sz="1400">
                  <a:effectLst/>
                </a:rPr>
                <a:t>PSI 16</a:t>
              </a:r>
            </a:p>
          </p:txBody>
        </p:sp>
        <p:sp>
          <p:nvSpPr>
            <p:cNvPr id="10250" name="Text Box 10"/>
            <p:cNvSpPr txBox="1">
              <a:spLocks noChangeArrowheads="1"/>
            </p:cNvSpPr>
            <p:nvPr/>
          </p:nvSpPr>
          <p:spPr bwMode="auto">
            <a:xfrm>
              <a:off x="5275263" y="1544638"/>
              <a:ext cx="342900" cy="2432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  <a:endParaRPr lang="en-US" sz="1400">
                <a:solidFill>
                  <a:srgbClr val="009900"/>
                </a:solidFill>
                <a:effectLst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0251" name="Text Box 11"/>
            <p:cNvSpPr txBox="1">
              <a:spLocks noChangeArrowheads="1"/>
            </p:cNvSpPr>
            <p:nvPr/>
          </p:nvSpPr>
          <p:spPr bwMode="auto">
            <a:xfrm>
              <a:off x="6264275" y="1544638"/>
              <a:ext cx="342900" cy="2432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  <a:endParaRPr lang="en-US" sz="1400">
                <a:solidFill>
                  <a:srgbClr val="009900"/>
                </a:solidFill>
                <a:effectLst/>
              </a:endParaRP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  <a:endParaRPr lang="en-US" sz="1400">
                <a:solidFill>
                  <a:srgbClr val="009900"/>
                </a:solidFill>
                <a:effectLst/>
              </a:endParaRP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5275263" y="4084638"/>
              <a:ext cx="342900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0253" name="Text Box 13"/>
            <p:cNvSpPr txBox="1">
              <a:spLocks noChangeArrowheads="1"/>
            </p:cNvSpPr>
            <p:nvPr/>
          </p:nvSpPr>
          <p:spPr bwMode="auto">
            <a:xfrm>
              <a:off x="6264275" y="4084638"/>
              <a:ext cx="342900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0254" name="Text Box 14"/>
            <p:cNvSpPr txBox="1">
              <a:spLocks noChangeArrowheads="1"/>
            </p:cNvSpPr>
            <p:nvPr/>
          </p:nvSpPr>
          <p:spPr bwMode="auto">
            <a:xfrm>
              <a:off x="779463" y="5195888"/>
              <a:ext cx="24669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AHRQ Neonatal QIs</a:t>
              </a:r>
            </a:p>
          </p:txBody>
        </p:sp>
        <p:sp>
          <p:nvSpPr>
            <p:cNvPr id="10255" name="Text Box 15"/>
            <p:cNvSpPr txBox="1">
              <a:spLocks noChangeArrowheads="1"/>
            </p:cNvSpPr>
            <p:nvPr/>
          </p:nvSpPr>
          <p:spPr bwMode="auto">
            <a:xfrm>
              <a:off x="779463" y="5468938"/>
              <a:ext cx="24669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AHRQ Pediatric QIs</a:t>
              </a:r>
            </a:p>
          </p:txBody>
        </p:sp>
        <p:sp>
          <p:nvSpPr>
            <p:cNvPr id="10256" name="Text Box 16"/>
            <p:cNvSpPr txBox="1">
              <a:spLocks noChangeArrowheads="1"/>
            </p:cNvSpPr>
            <p:nvPr/>
          </p:nvSpPr>
          <p:spPr bwMode="auto">
            <a:xfrm>
              <a:off x="3370263" y="5227638"/>
              <a:ext cx="3825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All</a:t>
              </a:r>
            </a:p>
          </p:txBody>
        </p:sp>
        <p:sp>
          <p:nvSpPr>
            <p:cNvPr id="10258" name="Text Box 18"/>
            <p:cNvSpPr txBox="1">
              <a:spLocks noChangeArrowheads="1"/>
            </p:cNvSpPr>
            <p:nvPr/>
          </p:nvSpPr>
          <p:spPr bwMode="auto">
            <a:xfrm>
              <a:off x="3370263" y="5500688"/>
              <a:ext cx="3825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All</a:t>
              </a:r>
            </a:p>
          </p:txBody>
        </p:sp>
        <p:sp>
          <p:nvSpPr>
            <p:cNvPr id="10259" name="Text Box 19"/>
            <p:cNvSpPr txBox="1">
              <a:spLocks noChangeArrowheads="1"/>
            </p:cNvSpPr>
            <p:nvPr/>
          </p:nvSpPr>
          <p:spPr bwMode="auto">
            <a:xfrm>
              <a:off x="6267450" y="5227638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0262" name="Text Box 22"/>
            <p:cNvSpPr txBox="1">
              <a:spLocks noChangeArrowheads="1"/>
            </p:cNvSpPr>
            <p:nvPr/>
          </p:nvSpPr>
          <p:spPr bwMode="auto">
            <a:xfrm>
              <a:off x="5294313" y="5500688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0263" name="Text Box 23"/>
            <p:cNvSpPr txBox="1">
              <a:spLocks noChangeArrowheads="1"/>
            </p:cNvSpPr>
            <p:nvPr/>
          </p:nvSpPr>
          <p:spPr bwMode="auto">
            <a:xfrm>
              <a:off x="5294313" y="5227638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0264" name="Text Box 24"/>
            <p:cNvSpPr txBox="1">
              <a:spLocks noChangeArrowheads="1"/>
            </p:cNvSpPr>
            <p:nvPr/>
          </p:nvSpPr>
          <p:spPr bwMode="auto">
            <a:xfrm>
              <a:off x="6762750" y="990600"/>
              <a:ext cx="1255713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effectLst/>
                </a:rPr>
                <a:t>2.1</a:t>
              </a:r>
              <a:endParaRPr lang="en-US">
                <a:effectLst/>
              </a:endParaRPr>
            </a:p>
            <a:p>
              <a:pPr algn="ctr"/>
              <a:r>
                <a:rPr lang="en-US" sz="1400">
                  <a:effectLst/>
                  <a:latin typeface="Arial Narrow" charset="0"/>
                </a:rPr>
                <a:t>(April/May 2011)</a:t>
              </a:r>
            </a:p>
          </p:txBody>
        </p:sp>
        <p:sp>
          <p:nvSpPr>
            <p:cNvPr id="10265" name="Text Box 25"/>
            <p:cNvSpPr txBox="1">
              <a:spLocks noChangeArrowheads="1"/>
            </p:cNvSpPr>
            <p:nvPr/>
          </p:nvSpPr>
          <p:spPr bwMode="auto">
            <a:xfrm>
              <a:off x="7215188" y="1544638"/>
              <a:ext cx="342900" cy="2432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  <a:endParaRPr lang="en-US" sz="1400">
                <a:solidFill>
                  <a:srgbClr val="009900"/>
                </a:solidFill>
                <a:effectLst/>
              </a:endParaRP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  <a:endParaRPr lang="en-US" sz="1400">
                <a:solidFill>
                  <a:srgbClr val="009900"/>
                </a:solidFill>
                <a:effectLst/>
              </a:endParaRP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0266" name="Text Box 26"/>
            <p:cNvSpPr txBox="1">
              <a:spLocks noChangeArrowheads="1"/>
            </p:cNvSpPr>
            <p:nvPr/>
          </p:nvSpPr>
          <p:spPr bwMode="auto">
            <a:xfrm>
              <a:off x="7215188" y="4084638"/>
              <a:ext cx="342900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0267" name="Text Box 27"/>
            <p:cNvSpPr txBox="1">
              <a:spLocks noChangeArrowheads="1"/>
            </p:cNvSpPr>
            <p:nvPr/>
          </p:nvSpPr>
          <p:spPr bwMode="auto">
            <a:xfrm>
              <a:off x="7218363" y="5227638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0268" name="Text Box 28"/>
            <p:cNvSpPr txBox="1">
              <a:spLocks noChangeArrowheads="1"/>
            </p:cNvSpPr>
            <p:nvPr/>
          </p:nvSpPr>
          <p:spPr bwMode="auto">
            <a:xfrm>
              <a:off x="7218363" y="5484813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0269" name="Text Box 29"/>
            <p:cNvSpPr txBox="1">
              <a:spLocks noChangeArrowheads="1"/>
            </p:cNvSpPr>
            <p:nvPr/>
          </p:nvSpPr>
          <p:spPr bwMode="auto">
            <a:xfrm>
              <a:off x="6280150" y="5484813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0270" name="Text Box 30"/>
            <p:cNvSpPr txBox="1">
              <a:spLocks noChangeArrowheads="1"/>
            </p:cNvSpPr>
            <p:nvPr/>
          </p:nvSpPr>
          <p:spPr bwMode="auto">
            <a:xfrm>
              <a:off x="779463" y="5729288"/>
              <a:ext cx="24669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AHRQ Prevention QIs</a:t>
              </a:r>
            </a:p>
          </p:txBody>
        </p:sp>
        <p:sp>
          <p:nvSpPr>
            <p:cNvPr id="10271" name="Text Box 31"/>
            <p:cNvSpPr txBox="1">
              <a:spLocks noChangeArrowheads="1"/>
            </p:cNvSpPr>
            <p:nvPr/>
          </p:nvSpPr>
          <p:spPr bwMode="auto">
            <a:xfrm>
              <a:off x="3370263" y="5761038"/>
              <a:ext cx="3825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All</a:t>
              </a:r>
            </a:p>
          </p:txBody>
        </p:sp>
        <p:sp>
          <p:nvSpPr>
            <p:cNvPr id="10272" name="Text Box 32"/>
            <p:cNvSpPr txBox="1">
              <a:spLocks noChangeArrowheads="1"/>
            </p:cNvSpPr>
            <p:nvPr/>
          </p:nvSpPr>
          <p:spPr bwMode="auto">
            <a:xfrm>
              <a:off x="6267450" y="5745163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0274" name="Text Box 34"/>
            <p:cNvSpPr txBox="1">
              <a:spLocks noChangeArrowheads="1"/>
            </p:cNvSpPr>
            <p:nvPr/>
          </p:nvSpPr>
          <p:spPr bwMode="auto">
            <a:xfrm>
              <a:off x="7218363" y="5745163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0275" name="Text Box 35"/>
            <p:cNvSpPr txBox="1">
              <a:spLocks noChangeArrowheads="1"/>
            </p:cNvSpPr>
            <p:nvPr/>
          </p:nvSpPr>
          <p:spPr bwMode="auto">
            <a:xfrm>
              <a:off x="5275263" y="5757863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0276" name="Text Box 36"/>
            <p:cNvSpPr txBox="1">
              <a:spLocks noChangeArrowheads="1"/>
            </p:cNvSpPr>
            <p:nvPr/>
          </p:nvSpPr>
          <p:spPr bwMode="auto">
            <a:xfrm>
              <a:off x="4084638" y="990600"/>
              <a:ext cx="88265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effectLst/>
                </a:rPr>
                <a:t>1.0</a:t>
              </a:r>
              <a:r>
                <a:rPr lang="en-US">
                  <a:effectLst/>
                </a:rPr>
                <a:t> </a:t>
              </a:r>
            </a:p>
            <a:p>
              <a:pPr algn="ctr"/>
              <a:r>
                <a:rPr lang="en-US" sz="1400">
                  <a:effectLst/>
                  <a:latin typeface="Arial Narrow" charset="0"/>
                </a:rPr>
                <a:t>(Jun 2010)</a:t>
              </a:r>
            </a:p>
          </p:txBody>
        </p:sp>
        <p:sp>
          <p:nvSpPr>
            <p:cNvPr id="10277" name="Text Box 37"/>
            <p:cNvSpPr txBox="1">
              <a:spLocks noChangeArrowheads="1"/>
            </p:cNvSpPr>
            <p:nvPr/>
          </p:nvSpPr>
          <p:spPr bwMode="auto">
            <a:xfrm>
              <a:off x="4413250" y="1547813"/>
              <a:ext cx="307975" cy="2432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0278" name="Text Box 38"/>
            <p:cNvSpPr txBox="1">
              <a:spLocks noChangeArrowheads="1"/>
            </p:cNvSpPr>
            <p:nvPr/>
          </p:nvSpPr>
          <p:spPr bwMode="auto">
            <a:xfrm>
              <a:off x="4413250" y="4087813"/>
              <a:ext cx="307975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0279" name="Text Box 39"/>
            <p:cNvSpPr txBox="1">
              <a:spLocks noChangeArrowheads="1"/>
            </p:cNvSpPr>
            <p:nvPr/>
          </p:nvSpPr>
          <p:spPr bwMode="auto">
            <a:xfrm>
              <a:off x="4398963" y="5503863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0280" name="Text Box 40"/>
            <p:cNvSpPr txBox="1">
              <a:spLocks noChangeArrowheads="1"/>
            </p:cNvSpPr>
            <p:nvPr/>
          </p:nvSpPr>
          <p:spPr bwMode="auto">
            <a:xfrm>
              <a:off x="4402138" y="5230813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0282" name="Text Box 42"/>
            <p:cNvSpPr txBox="1">
              <a:spLocks noChangeArrowheads="1"/>
            </p:cNvSpPr>
            <p:nvPr/>
          </p:nvSpPr>
          <p:spPr bwMode="auto">
            <a:xfrm>
              <a:off x="2971800" y="6096000"/>
              <a:ext cx="3352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2238" indent="-122238"/>
              <a:r>
                <a:rPr lang="en-US" sz="1200">
                  <a:effectLst/>
                </a:rPr>
                <a:t>* Any individual AHRQ QIs not listed are already included in MONAHRQ 1.0</a:t>
              </a:r>
            </a:p>
          </p:txBody>
        </p:sp>
        <p:sp>
          <p:nvSpPr>
            <p:cNvPr id="10283" name="Text Box 43"/>
            <p:cNvSpPr txBox="1">
              <a:spLocks noChangeArrowheads="1"/>
            </p:cNvSpPr>
            <p:nvPr/>
          </p:nvSpPr>
          <p:spPr bwMode="auto">
            <a:xfrm>
              <a:off x="4375150" y="576262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grpSp>
          <p:nvGrpSpPr>
            <p:cNvPr id="10291" name="Group 51"/>
            <p:cNvGrpSpPr>
              <a:grpSpLocks/>
            </p:cNvGrpSpPr>
            <p:nvPr/>
          </p:nvGrpSpPr>
          <p:grpSpPr bwMode="auto">
            <a:xfrm>
              <a:off x="5880100" y="6111875"/>
              <a:ext cx="2349500" cy="457200"/>
              <a:chOff x="528" y="3964"/>
              <a:chExt cx="1480" cy="288"/>
            </a:xfrm>
          </p:grpSpPr>
          <p:sp>
            <p:nvSpPr>
              <p:cNvPr id="10284" name="Text Box 44"/>
              <p:cNvSpPr txBox="1">
                <a:spLocks noChangeArrowheads="1"/>
              </p:cNvSpPr>
              <p:nvPr/>
            </p:nvSpPr>
            <p:spPr bwMode="auto">
              <a:xfrm>
                <a:off x="528" y="3984"/>
                <a:ext cx="21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9900"/>
                    </a:solidFill>
                    <a:effectLst/>
                    <a:sym typeface="Wingdings 2" charset="2"/>
                  </a:rPr>
                  <a:t></a:t>
                </a:r>
              </a:p>
            </p:txBody>
          </p:sp>
          <p:sp>
            <p:nvSpPr>
              <p:cNvPr id="10285" name="Text Box 45"/>
              <p:cNvSpPr txBox="1">
                <a:spLocks noChangeArrowheads="1"/>
              </p:cNvSpPr>
              <p:nvPr/>
            </p:nvSpPr>
            <p:spPr bwMode="auto">
              <a:xfrm>
                <a:off x="984" y="3984"/>
                <a:ext cx="21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FF9900"/>
                    </a:solidFill>
                    <a:effectLst/>
                    <a:sym typeface="Wingdings 2" charset="2"/>
                  </a:rPr>
                  <a:t></a:t>
                </a:r>
              </a:p>
            </p:txBody>
          </p:sp>
          <p:sp>
            <p:nvSpPr>
              <p:cNvPr id="10286" name="Text Box 46"/>
              <p:cNvSpPr txBox="1">
                <a:spLocks noChangeArrowheads="1"/>
              </p:cNvSpPr>
              <p:nvPr/>
            </p:nvSpPr>
            <p:spPr bwMode="auto">
              <a:xfrm>
                <a:off x="1440" y="3984"/>
                <a:ext cx="194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FF0000"/>
                    </a:solidFill>
                    <a:effectLst/>
                    <a:sym typeface="Wingdings 2" charset="2"/>
                  </a:rPr>
                  <a:t></a:t>
                </a:r>
              </a:p>
            </p:txBody>
          </p:sp>
          <p:sp>
            <p:nvSpPr>
              <p:cNvPr id="10287" name="Text Box 47"/>
              <p:cNvSpPr txBox="1">
                <a:spLocks noChangeArrowheads="1"/>
              </p:cNvSpPr>
              <p:nvPr/>
            </p:nvSpPr>
            <p:spPr bwMode="auto">
              <a:xfrm>
                <a:off x="647" y="3974"/>
                <a:ext cx="409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>
                    <a:effectLst/>
                    <a:latin typeface="Arial Narrow" charset="0"/>
                  </a:rPr>
                  <a:t>included</a:t>
                </a:r>
              </a:p>
            </p:txBody>
          </p:sp>
          <p:sp>
            <p:nvSpPr>
              <p:cNvPr id="10288" name="Text Box 48"/>
              <p:cNvSpPr txBox="1">
                <a:spLocks noChangeArrowheads="1"/>
              </p:cNvSpPr>
              <p:nvPr/>
            </p:nvSpPr>
            <p:spPr bwMode="auto">
              <a:xfrm>
                <a:off x="1104" y="3964"/>
                <a:ext cx="48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>
                    <a:effectLst/>
                    <a:latin typeface="Arial Narrow" charset="0"/>
                  </a:rPr>
                  <a:t>some included</a:t>
                </a:r>
              </a:p>
            </p:txBody>
          </p:sp>
          <p:sp>
            <p:nvSpPr>
              <p:cNvPr id="10289" name="Text Box 49"/>
              <p:cNvSpPr txBox="1">
                <a:spLocks noChangeArrowheads="1"/>
              </p:cNvSpPr>
              <p:nvPr/>
            </p:nvSpPr>
            <p:spPr bwMode="auto">
              <a:xfrm>
                <a:off x="1528" y="3964"/>
                <a:ext cx="48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200">
                    <a:effectLst/>
                    <a:latin typeface="Arial Narrow" charset="0"/>
                  </a:rPr>
                  <a:t>not included</a:t>
                </a:r>
              </a:p>
            </p:txBody>
          </p:sp>
          <p:sp>
            <p:nvSpPr>
              <p:cNvPr id="10290" name="Rectangle 50"/>
              <p:cNvSpPr>
                <a:spLocks noChangeArrowheads="1"/>
              </p:cNvSpPr>
              <p:nvPr/>
            </p:nvSpPr>
            <p:spPr bwMode="auto">
              <a:xfrm>
                <a:off x="566" y="3984"/>
                <a:ext cx="1354" cy="24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76200"/>
            <a:ext cx="5562600" cy="1143000"/>
          </a:xfrm>
        </p:spPr>
        <p:txBody>
          <a:bodyPr/>
          <a:lstStyle/>
          <a:p>
            <a:r>
              <a:rPr lang="en-US" sz="2400" dirty="0"/>
              <a:t>Quick Guide: Hospital Compare Measures in MONAHRQ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598488" y="1173163"/>
            <a:ext cx="7021512" cy="4770437"/>
            <a:chOff x="598488" y="1173163"/>
            <a:chExt cx="7021512" cy="4770437"/>
          </a:xfrm>
        </p:grpSpPr>
        <p:sp>
          <p:nvSpPr>
            <p:cNvPr id="17413" name="Text Box 5"/>
            <p:cNvSpPr txBox="1">
              <a:spLocks noChangeArrowheads="1"/>
            </p:cNvSpPr>
            <p:nvPr/>
          </p:nvSpPr>
          <p:spPr bwMode="auto">
            <a:xfrm>
              <a:off x="609600" y="1466850"/>
              <a:ext cx="326866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CMS Process Measures, Inpatient</a:t>
              </a:r>
            </a:p>
          </p:txBody>
        </p:sp>
        <p:sp>
          <p:nvSpPr>
            <p:cNvPr id="17414" name="Text Box 6"/>
            <p:cNvSpPr txBox="1">
              <a:spLocks noChangeArrowheads="1"/>
            </p:cNvSpPr>
            <p:nvPr/>
          </p:nvSpPr>
          <p:spPr bwMode="auto">
            <a:xfrm>
              <a:off x="598488" y="2882900"/>
              <a:ext cx="5865812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CMS Outcome Measures (30-Day Mortality and Readmissions)</a:t>
              </a:r>
            </a:p>
          </p:txBody>
        </p:sp>
        <p:sp>
          <p:nvSpPr>
            <p:cNvPr id="17415" name="Text Box 7"/>
            <p:cNvSpPr txBox="1">
              <a:spLocks noChangeArrowheads="1"/>
            </p:cNvSpPr>
            <p:nvPr/>
          </p:nvSpPr>
          <p:spPr bwMode="auto">
            <a:xfrm>
              <a:off x="609600" y="5607050"/>
              <a:ext cx="41989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CMS Hospital Acquired Conditions (</a:t>
              </a:r>
              <a:r>
                <a:rPr lang="en-US" sz="1600">
                  <a:effectLst/>
                  <a:latin typeface="Arial Narrow" charset="0"/>
                </a:rPr>
                <a:t>Sep 2010</a:t>
              </a:r>
              <a:r>
                <a:rPr lang="en-US" sz="1600">
                  <a:effectLst/>
                </a:rPr>
                <a:t>)</a:t>
              </a:r>
            </a:p>
          </p:txBody>
        </p:sp>
        <p:sp>
          <p:nvSpPr>
            <p:cNvPr id="17416" name="Text Box 8"/>
            <p:cNvSpPr txBox="1">
              <a:spLocks noChangeArrowheads="1"/>
            </p:cNvSpPr>
            <p:nvPr/>
          </p:nvSpPr>
          <p:spPr bwMode="auto">
            <a:xfrm>
              <a:off x="879475" y="1711325"/>
              <a:ext cx="2292350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Surgical care improvement</a:t>
              </a:r>
            </a:p>
            <a:p>
              <a:r>
                <a:rPr lang="en-US" sz="1400">
                  <a:effectLst/>
                </a:rPr>
                <a:t>Heart attack</a:t>
              </a:r>
            </a:p>
            <a:p>
              <a:r>
                <a:rPr lang="en-US" sz="1400">
                  <a:effectLst/>
                </a:rPr>
                <a:t>Heart failure</a:t>
              </a:r>
            </a:p>
            <a:p>
              <a:r>
                <a:rPr lang="en-US" sz="1400">
                  <a:effectLst/>
                </a:rPr>
                <a:t>Pneumonia</a:t>
              </a:r>
            </a:p>
            <a:p>
              <a:r>
                <a:rPr lang="en-US" sz="1400">
                  <a:effectLst/>
                </a:rPr>
                <a:t>Children’s asthma care</a:t>
              </a:r>
            </a:p>
          </p:txBody>
        </p:sp>
        <p:sp>
          <p:nvSpPr>
            <p:cNvPr id="17418" name="Text Box 10"/>
            <p:cNvSpPr txBox="1">
              <a:spLocks noChangeArrowheads="1"/>
            </p:cNvSpPr>
            <p:nvPr/>
          </p:nvSpPr>
          <p:spPr bwMode="auto">
            <a:xfrm>
              <a:off x="863600" y="3143250"/>
              <a:ext cx="1149350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Heart attack</a:t>
              </a:r>
            </a:p>
            <a:p>
              <a:r>
                <a:rPr lang="en-US" sz="1400">
                  <a:effectLst/>
                </a:rPr>
                <a:t>Heart failure</a:t>
              </a:r>
            </a:p>
            <a:p>
              <a:r>
                <a:rPr lang="en-US" sz="1400">
                  <a:effectLst/>
                </a:rPr>
                <a:t>Pneumonia</a:t>
              </a:r>
            </a:p>
          </p:txBody>
        </p:sp>
        <p:sp>
          <p:nvSpPr>
            <p:cNvPr id="17419" name="Text Box 11"/>
            <p:cNvSpPr txBox="1">
              <a:spLocks noChangeArrowheads="1"/>
            </p:cNvSpPr>
            <p:nvPr/>
          </p:nvSpPr>
          <p:spPr bwMode="auto">
            <a:xfrm>
              <a:off x="612775" y="3886200"/>
              <a:ext cx="2511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CMS Structural Measures</a:t>
              </a:r>
            </a:p>
          </p:txBody>
        </p:sp>
        <p:sp>
          <p:nvSpPr>
            <p:cNvPr id="17420" name="Text Box 12"/>
            <p:cNvSpPr txBox="1">
              <a:spLocks noChangeArrowheads="1"/>
            </p:cNvSpPr>
            <p:nvPr/>
          </p:nvSpPr>
          <p:spPr bwMode="auto">
            <a:xfrm>
              <a:off x="838200" y="4133850"/>
              <a:ext cx="31908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Cardiac Surgery Registry Participation</a:t>
              </a:r>
            </a:p>
          </p:txBody>
        </p:sp>
        <p:sp>
          <p:nvSpPr>
            <p:cNvPr id="17421" name="Text Box 13"/>
            <p:cNvSpPr txBox="1">
              <a:spLocks noChangeArrowheads="1"/>
            </p:cNvSpPr>
            <p:nvPr/>
          </p:nvSpPr>
          <p:spPr bwMode="auto">
            <a:xfrm>
              <a:off x="609600" y="4692650"/>
              <a:ext cx="428466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CMS Outpatient Imaging Efficiency Measures</a:t>
              </a:r>
            </a:p>
          </p:txBody>
        </p:sp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609600" y="4997450"/>
              <a:ext cx="40925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Medicare Payment and Volume Information</a:t>
              </a:r>
            </a:p>
          </p:txBody>
        </p:sp>
        <p:sp>
          <p:nvSpPr>
            <p:cNvPr id="17423" name="Text Box 15"/>
            <p:cNvSpPr txBox="1">
              <a:spLocks noChangeArrowheads="1"/>
            </p:cNvSpPr>
            <p:nvPr/>
          </p:nvSpPr>
          <p:spPr bwMode="auto">
            <a:xfrm>
              <a:off x="5751513" y="1173163"/>
              <a:ext cx="906462" cy="579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effectLst/>
                </a:rPr>
                <a:t>2.0</a:t>
              </a:r>
              <a:endParaRPr lang="en-US" sz="1400" b="1">
                <a:effectLst/>
              </a:endParaRPr>
            </a:p>
            <a:p>
              <a:pPr algn="ctr"/>
              <a:r>
                <a:rPr lang="en-US" sz="1400">
                  <a:effectLst/>
                  <a:latin typeface="Arial Narrow" charset="0"/>
                </a:rPr>
                <a:t>(Dec 2010)</a:t>
              </a:r>
            </a:p>
          </p:txBody>
        </p:sp>
        <p:sp>
          <p:nvSpPr>
            <p:cNvPr id="17424" name="Text Box 16"/>
            <p:cNvSpPr txBox="1">
              <a:spLocks noChangeArrowheads="1"/>
            </p:cNvSpPr>
            <p:nvPr/>
          </p:nvSpPr>
          <p:spPr bwMode="auto">
            <a:xfrm>
              <a:off x="6713538" y="1173163"/>
              <a:ext cx="906462" cy="579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effectLst/>
                </a:rPr>
                <a:t>3.0</a:t>
              </a:r>
              <a:endParaRPr lang="en-US" sz="1400" b="1">
                <a:effectLst/>
              </a:endParaRPr>
            </a:p>
            <a:p>
              <a:pPr algn="ctr"/>
              <a:r>
                <a:rPr lang="en-US" sz="1400">
                  <a:effectLst/>
                  <a:latin typeface="Arial Narrow" charset="0"/>
                </a:rPr>
                <a:t>(Sep 2011)</a:t>
              </a:r>
            </a:p>
          </p:txBody>
        </p:sp>
        <p:sp>
          <p:nvSpPr>
            <p:cNvPr id="17426" name="Text Box 18"/>
            <p:cNvSpPr txBox="1">
              <a:spLocks noChangeArrowheads="1"/>
            </p:cNvSpPr>
            <p:nvPr/>
          </p:nvSpPr>
          <p:spPr bwMode="auto">
            <a:xfrm>
              <a:off x="5027613" y="1173163"/>
              <a:ext cx="5016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effectLst/>
                </a:rPr>
                <a:t>1.x</a:t>
              </a:r>
              <a:endParaRPr lang="en-US" sz="1400">
                <a:effectLst/>
                <a:latin typeface="Arial Narrow" charset="0"/>
              </a:endParaRPr>
            </a:p>
          </p:txBody>
        </p:sp>
        <p:sp>
          <p:nvSpPr>
            <p:cNvPr id="17427" name="Text Box 19"/>
            <p:cNvSpPr txBox="1">
              <a:spLocks noChangeArrowheads="1"/>
            </p:cNvSpPr>
            <p:nvPr/>
          </p:nvSpPr>
          <p:spPr bwMode="auto">
            <a:xfrm>
              <a:off x="5130800" y="1695450"/>
              <a:ext cx="307975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7428" name="Text Box 20"/>
            <p:cNvSpPr txBox="1">
              <a:spLocks noChangeArrowheads="1"/>
            </p:cNvSpPr>
            <p:nvPr/>
          </p:nvSpPr>
          <p:spPr bwMode="auto">
            <a:xfrm>
              <a:off x="5130800" y="3130550"/>
              <a:ext cx="307975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7429" name="Text Box 21"/>
            <p:cNvSpPr txBox="1">
              <a:spLocks noChangeArrowheads="1"/>
            </p:cNvSpPr>
            <p:nvPr/>
          </p:nvSpPr>
          <p:spPr bwMode="auto">
            <a:xfrm>
              <a:off x="5130800" y="4184650"/>
              <a:ext cx="307975" cy="1733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7430" name="Text Box 22"/>
            <p:cNvSpPr txBox="1">
              <a:spLocks noChangeArrowheads="1"/>
            </p:cNvSpPr>
            <p:nvPr/>
          </p:nvSpPr>
          <p:spPr bwMode="auto">
            <a:xfrm>
              <a:off x="6024563" y="1695450"/>
              <a:ext cx="342900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7431" name="Text Box 23"/>
            <p:cNvSpPr txBox="1">
              <a:spLocks noChangeArrowheads="1"/>
            </p:cNvSpPr>
            <p:nvPr/>
          </p:nvSpPr>
          <p:spPr bwMode="auto">
            <a:xfrm>
              <a:off x="6024563" y="3130550"/>
              <a:ext cx="342900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7432" name="Text Box 24"/>
            <p:cNvSpPr txBox="1">
              <a:spLocks noChangeArrowheads="1"/>
            </p:cNvSpPr>
            <p:nvPr/>
          </p:nvSpPr>
          <p:spPr bwMode="auto">
            <a:xfrm>
              <a:off x="6022975" y="4184650"/>
              <a:ext cx="342900" cy="1733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  <a:endParaRPr lang="en-US" sz="1400"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7433" name="Text Box 25"/>
            <p:cNvSpPr txBox="1">
              <a:spLocks noChangeArrowheads="1"/>
            </p:cNvSpPr>
            <p:nvPr/>
          </p:nvSpPr>
          <p:spPr bwMode="auto">
            <a:xfrm>
              <a:off x="6997700" y="1695450"/>
              <a:ext cx="342900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7434" name="Text Box 26"/>
            <p:cNvSpPr txBox="1">
              <a:spLocks noChangeArrowheads="1"/>
            </p:cNvSpPr>
            <p:nvPr/>
          </p:nvSpPr>
          <p:spPr bwMode="auto">
            <a:xfrm>
              <a:off x="6997700" y="3130550"/>
              <a:ext cx="342900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7435" name="Text Box 27"/>
            <p:cNvSpPr txBox="1">
              <a:spLocks noChangeArrowheads="1"/>
            </p:cNvSpPr>
            <p:nvPr/>
          </p:nvSpPr>
          <p:spPr bwMode="auto">
            <a:xfrm>
              <a:off x="6999288" y="4184650"/>
              <a:ext cx="342900" cy="1733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7436" name="Text Box 28"/>
            <p:cNvSpPr txBox="1">
              <a:spLocks noChangeArrowheads="1"/>
            </p:cNvSpPr>
            <p:nvPr/>
          </p:nvSpPr>
          <p:spPr bwMode="auto">
            <a:xfrm>
              <a:off x="609600" y="4387850"/>
              <a:ext cx="19764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HCAHPS Measures</a:t>
              </a:r>
            </a:p>
          </p:txBody>
        </p:sp>
        <p:sp>
          <p:nvSpPr>
            <p:cNvPr id="17437" name="Text Box 29"/>
            <p:cNvSpPr txBox="1">
              <a:spLocks noChangeArrowheads="1"/>
            </p:cNvSpPr>
            <p:nvPr/>
          </p:nvSpPr>
          <p:spPr bwMode="auto">
            <a:xfrm>
              <a:off x="609600" y="5302250"/>
              <a:ext cx="427831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CMS Process Measures, Outpatient </a:t>
              </a:r>
              <a:r>
                <a:rPr lang="en-US" sz="1600">
                  <a:effectLst/>
                  <a:latin typeface="Arial Narrow" charset="0"/>
                </a:rPr>
                <a:t>(Jun 2010)</a:t>
              </a:r>
              <a:endParaRPr lang="en-US" sz="1600">
                <a:effectLst/>
              </a:endParaRPr>
            </a:p>
          </p:txBody>
        </p:sp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Data Update Cycles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38200" y="1295400"/>
            <a:ext cx="7467600" cy="5257800"/>
            <a:chOff x="838200" y="1295400"/>
            <a:chExt cx="7467600" cy="5257800"/>
          </a:xfrm>
        </p:grpSpPr>
        <p:sp>
          <p:nvSpPr>
            <p:cNvPr id="16388" name="Text Box 4"/>
            <p:cNvSpPr txBox="1">
              <a:spLocks noChangeArrowheads="1"/>
            </p:cNvSpPr>
            <p:nvPr/>
          </p:nvSpPr>
          <p:spPr bwMode="auto">
            <a:xfrm>
              <a:off x="838200" y="1916113"/>
              <a:ext cx="33480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CMS inpatient process measure results*</a:t>
              </a:r>
            </a:p>
          </p:txBody>
        </p:sp>
        <p:sp>
          <p:nvSpPr>
            <p:cNvPr id="16390" name="Text Box 6"/>
            <p:cNvSpPr txBox="1">
              <a:spLocks noChangeArrowheads="1"/>
            </p:cNvSpPr>
            <p:nvPr/>
          </p:nvSpPr>
          <p:spPr bwMode="auto">
            <a:xfrm>
              <a:off x="6172200" y="1905000"/>
              <a:ext cx="10112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12 months</a:t>
              </a:r>
            </a:p>
          </p:txBody>
        </p:sp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>
              <a:off x="838200" y="2362200"/>
              <a:ext cx="3505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CMS inpatient outcome measure results*</a:t>
              </a:r>
            </a:p>
          </p:txBody>
        </p:sp>
        <p:sp>
          <p:nvSpPr>
            <p:cNvPr id="16393" name="Text Box 9"/>
            <p:cNvSpPr txBox="1">
              <a:spLocks noChangeArrowheads="1"/>
            </p:cNvSpPr>
            <p:nvPr/>
          </p:nvSpPr>
          <p:spPr bwMode="auto">
            <a:xfrm>
              <a:off x="6172200" y="2362200"/>
              <a:ext cx="10112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36 months</a:t>
              </a:r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838200" y="2819400"/>
              <a:ext cx="2743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HCAHPS results*</a:t>
              </a:r>
            </a:p>
          </p:txBody>
        </p:sp>
        <p:sp>
          <p:nvSpPr>
            <p:cNvPr id="16396" name="Text Box 12"/>
            <p:cNvSpPr txBox="1">
              <a:spLocks noChangeArrowheads="1"/>
            </p:cNvSpPr>
            <p:nvPr/>
          </p:nvSpPr>
          <p:spPr bwMode="auto">
            <a:xfrm>
              <a:off x="6172200" y="2819400"/>
              <a:ext cx="10112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12 months</a:t>
              </a:r>
            </a:p>
          </p:txBody>
        </p:sp>
        <p:sp>
          <p:nvSpPr>
            <p:cNvPr id="16397" name="Text Box 13"/>
            <p:cNvSpPr txBox="1">
              <a:spLocks noChangeArrowheads="1"/>
            </p:cNvSpPr>
            <p:nvPr/>
          </p:nvSpPr>
          <p:spPr bwMode="auto">
            <a:xfrm>
              <a:off x="4191000" y="1295400"/>
              <a:ext cx="18192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Annual refresh dates</a:t>
              </a:r>
            </a:p>
          </p:txBody>
        </p:sp>
        <p:sp>
          <p:nvSpPr>
            <p:cNvPr id="16398" name="Text Box 14"/>
            <p:cNvSpPr txBox="1">
              <a:spLocks noChangeArrowheads="1"/>
            </p:cNvSpPr>
            <p:nvPr/>
          </p:nvSpPr>
          <p:spPr bwMode="auto">
            <a:xfrm>
              <a:off x="6248400" y="1295400"/>
              <a:ext cx="9144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Data period</a:t>
              </a:r>
            </a:p>
          </p:txBody>
        </p:sp>
        <p:sp>
          <p:nvSpPr>
            <p:cNvPr id="16399" name="Text Box 15"/>
            <p:cNvSpPr txBox="1">
              <a:spLocks noChangeArrowheads="1"/>
            </p:cNvSpPr>
            <p:nvPr/>
          </p:nvSpPr>
          <p:spPr bwMode="auto">
            <a:xfrm>
              <a:off x="7467600" y="1295400"/>
              <a:ext cx="6096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Data lag</a:t>
              </a:r>
            </a:p>
          </p:txBody>
        </p:sp>
        <p:sp>
          <p:nvSpPr>
            <p:cNvPr id="16401" name="Text Box 17"/>
            <p:cNvSpPr txBox="1">
              <a:spLocks noChangeArrowheads="1"/>
            </p:cNvSpPr>
            <p:nvPr/>
          </p:nvSpPr>
          <p:spPr bwMode="auto">
            <a:xfrm>
              <a:off x="7315200" y="2819400"/>
              <a:ext cx="9128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9 months</a:t>
              </a:r>
            </a:p>
          </p:txBody>
        </p:sp>
        <p:sp>
          <p:nvSpPr>
            <p:cNvPr id="16402" name="Text Box 18"/>
            <p:cNvSpPr txBox="1">
              <a:spLocks noChangeArrowheads="1"/>
            </p:cNvSpPr>
            <p:nvPr/>
          </p:nvSpPr>
          <p:spPr bwMode="auto">
            <a:xfrm>
              <a:off x="7316788" y="1905000"/>
              <a:ext cx="91281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9 months</a:t>
              </a:r>
            </a:p>
          </p:txBody>
        </p:sp>
        <p:sp>
          <p:nvSpPr>
            <p:cNvPr id="16403" name="Text Box 19"/>
            <p:cNvSpPr txBox="1">
              <a:spLocks noChangeArrowheads="1"/>
            </p:cNvSpPr>
            <p:nvPr/>
          </p:nvSpPr>
          <p:spPr bwMode="auto">
            <a:xfrm>
              <a:off x="7218363" y="2362200"/>
              <a:ext cx="101123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12 months</a:t>
              </a:r>
            </a:p>
          </p:txBody>
        </p:sp>
        <p:sp>
          <p:nvSpPr>
            <p:cNvPr id="16404" name="Text Box 20"/>
            <p:cNvSpPr txBox="1">
              <a:spLocks noChangeArrowheads="1"/>
            </p:cNvSpPr>
            <p:nvPr/>
          </p:nvSpPr>
          <p:spPr bwMode="auto">
            <a:xfrm>
              <a:off x="838200" y="3295650"/>
              <a:ext cx="2590800" cy="2006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2238" indent="-122238"/>
              <a:r>
                <a:rPr lang="en-US" sz="1400">
                  <a:effectLst/>
                </a:rPr>
                <a:t>MONAHRQ software updates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FY coding updates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Census data </a:t>
              </a:r>
            </a:p>
            <a:p>
              <a:pPr marL="350838" lvl="1" indent="-114300">
                <a:buFontTx/>
                <a:buChar char="•"/>
              </a:pPr>
              <a:r>
                <a:rPr lang="en-US" sz="1400">
                  <a:effectLst/>
                </a:rPr>
                <a:t>area rates</a:t>
              </a:r>
            </a:p>
            <a:p>
              <a:pPr marL="350838" lvl="1" indent="-114300">
                <a:buFontTx/>
                <a:buChar char="•"/>
              </a:pPr>
              <a:r>
                <a:rPr lang="en-US" sz="1400">
                  <a:effectLst/>
                </a:rPr>
                <a:t>area-level AHRQ QIs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Risk-adjustment data</a:t>
              </a:r>
            </a:p>
            <a:p>
              <a:pPr marL="350838" lvl="1" indent="-114300">
                <a:buFontTx/>
                <a:buChar char="•"/>
              </a:pPr>
              <a:r>
                <a:rPr lang="en-US" sz="1400">
                  <a:effectLst/>
                </a:rPr>
                <a:t>provider-level AHRQ QIs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FIPS data</a:t>
              </a:r>
            </a:p>
            <a:p>
              <a:pPr marL="350838" lvl="1" indent="-114300">
                <a:buFontTx/>
                <a:buChar char="•"/>
              </a:pPr>
              <a:r>
                <a:rPr lang="en-US" sz="1400">
                  <a:effectLst/>
                </a:rPr>
                <a:t>areas and maps</a:t>
              </a:r>
            </a:p>
          </p:txBody>
        </p:sp>
        <p:sp>
          <p:nvSpPr>
            <p:cNvPr id="16405" name="Text Box 21"/>
            <p:cNvSpPr txBox="1">
              <a:spLocks noChangeArrowheads="1"/>
            </p:cNvSpPr>
            <p:nvPr/>
          </p:nvSpPr>
          <p:spPr bwMode="auto">
            <a:xfrm>
              <a:off x="5999163" y="3279775"/>
              <a:ext cx="1239837" cy="136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12 months, including yearly historical data since 1996</a:t>
              </a:r>
            </a:p>
          </p:txBody>
        </p:sp>
        <p:sp>
          <p:nvSpPr>
            <p:cNvPr id="16407" name="Text Box 23"/>
            <p:cNvSpPr txBox="1">
              <a:spLocks noChangeArrowheads="1"/>
            </p:cNvSpPr>
            <p:nvPr/>
          </p:nvSpPr>
          <p:spPr bwMode="auto">
            <a:xfrm>
              <a:off x="7315200" y="3276600"/>
              <a:ext cx="9128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? months</a:t>
              </a:r>
            </a:p>
          </p:txBody>
        </p:sp>
        <p:sp>
          <p:nvSpPr>
            <p:cNvPr id="16408" name="Text Box 24"/>
            <p:cNvSpPr txBox="1">
              <a:spLocks noChangeArrowheads="1"/>
            </p:cNvSpPr>
            <p:nvPr/>
          </p:nvSpPr>
          <p:spPr bwMode="auto">
            <a:xfrm>
              <a:off x="914400" y="6096000"/>
              <a:ext cx="7391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2238" indent="-122238"/>
              <a:r>
                <a:rPr lang="en-US" sz="1200">
                  <a:effectLst/>
                </a:rPr>
                <a:t>* According to information in document “Hospital.pdf,” version dated 03/09/10, in the Hospital Compare downloadable database</a:t>
              </a:r>
            </a:p>
          </p:txBody>
        </p:sp>
        <p:sp>
          <p:nvSpPr>
            <p:cNvPr id="16410" name="Text Box 26"/>
            <p:cNvSpPr txBox="1">
              <a:spLocks noChangeArrowheads="1"/>
            </p:cNvSpPr>
            <p:nvPr/>
          </p:nvSpPr>
          <p:spPr bwMode="auto">
            <a:xfrm>
              <a:off x="4267200" y="1524000"/>
              <a:ext cx="1701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Mar  Jun  Sep  Dec</a:t>
              </a:r>
            </a:p>
          </p:txBody>
        </p:sp>
        <p:sp>
          <p:nvSpPr>
            <p:cNvPr id="16411" name="Text Box 27"/>
            <p:cNvSpPr txBox="1">
              <a:spLocks noChangeArrowheads="1"/>
            </p:cNvSpPr>
            <p:nvPr/>
          </p:nvSpPr>
          <p:spPr bwMode="auto">
            <a:xfrm>
              <a:off x="4324350" y="32766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6412" name="Text Box 28"/>
            <p:cNvSpPr txBox="1">
              <a:spLocks noChangeArrowheads="1"/>
            </p:cNvSpPr>
            <p:nvPr/>
          </p:nvSpPr>
          <p:spPr bwMode="auto">
            <a:xfrm>
              <a:off x="4724400" y="32766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6413" name="Text Box 29"/>
            <p:cNvSpPr txBox="1">
              <a:spLocks noChangeArrowheads="1"/>
            </p:cNvSpPr>
            <p:nvPr/>
          </p:nvSpPr>
          <p:spPr bwMode="auto">
            <a:xfrm>
              <a:off x="4724400" y="23622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6414" name="Text Box 30"/>
            <p:cNvSpPr txBox="1">
              <a:spLocks noChangeArrowheads="1"/>
            </p:cNvSpPr>
            <p:nvPr/>
          </p:nvSpPr>
          <p:spPr bwMode="auto">
            <a:xfrm>
              <a:off x="4305300" y="19050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6415" name="Text Box 31"/>
            <p:cNvSpPr txBox="1">
              <a:spLocks noChangeArrowheads="1"/>
            </p:cNvSpPr>
            <p:nvPr/>
          </p:nvSpPr>
          <p:spPr bwMode="auto">
            <a:xfrm>
              <a:off x="4730750" y="19050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6416" name="Text Box 32"/>
            <p:cNvSpPr txBox="1">
              <a:spLocks noChangeArrowheads="1"/>
            </p:cNvSpPr>
            <p:nvPr/>
          </p:nvSpPr>
          <p:spPr bwMode="auto">
            <a:xfrm>
              <a:off x="5127625" y="19050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6417" name="Text Box 33"/>
            <p:cNvSpPr txBox="1">
              <a:spLocks noChangeArrowheads="1"/>
            </p:cNvSpPr>
            <p:nvPr/>
          </p:nvSpPr>
          <p:spPr bwMode="auto">
            <a:xfrm>
              <a:off x="5534025" y="19050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6418" name="Text Box 34"/>
            <p:cNvSpPr txBox="1">
              <a:spLocks noChangeArrowheads="1"/>
            </p:cNvSpPr>
            <p:nvPr/>
          </p:nvSpPr>
          <p:spPr bwMode="auto">
            <a:xfrm>
              <a:off x="4327525" y="23622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6419" name="Text Box 35"/>
            <p:cNvSpPr txBox="1">
              <a:spLocks noChangeArrowheads="1"/>
            </p:cNvSpPr>
            <p:nvPr/>
          </p:nvSpPr>
          <p:spPr bwMode="auto">
            <a:xfrm>
              <a:off x="5146675" y="23622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6420" name="Text Box 36"/>
            <p:cNvSpPr txBox="1">
              <a:spLocks noChangeArrowheads="1"/>
            </p:cNvSpPr>
            <p:nvPr/>
          </p:nvSpPr>
          <p:spPr bwMode="auto">
            <a:xfrm>
              <a:off x="5559425" y="23622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6421" name="Text Box 37"/>
            <p:cNvSpPr txBox="1">
              <a:spLocks noChangeArrowheads="1"/>
            </p:cNvSpPr>
            <p:nvPr/>
          </p:nvSpPr>
          <p:spPr bwMode="auto">
            <a:xfrm>
              <a:off x="4295775" y="28194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6422" name="Text Box 38"/>
            <p:cNvSpPr txBox="1">
              <a:spLocks noChangeArrowheads="1"/>
            </p:cNvSpPr>
            <p:nvPr/>
          </p:nvSpPr>
          <p:spPr bwMode="auto">
            <a:xfrm>
              <a:off x="4721225" y="28194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6423" name="Text Box 39"/>
            <p:cNvSpPr txBox="1">
              <a:spLocks noChangeArrowheads="1"/>
            </p:cNvSpPr>
            <p:nvPr/>
          </p:nvSpPr>
          <p:spPr bwMode="auto">
            <a:xfrm>
              <a:off x="5118100" y="28194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6424" name="Text Box 40"/>
            <p:cNvSpPr txBox="1">
              <a:spLocks noChangeArrowheads="1"/>
            </p:cNvSpPr>
            <p:nvPr/>
          </p:nvSpPr>
          <p:spPr bwMode="auto">
            <a:xfrm>
              <a:off x="5524500" y="28194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16425" name="Text Box 41"/>
            <p:cNvSpPr txBox="1">
              <a:spLocks noChangeArrowheads="1"/>
            </p:cNvSpPr>
            <p:nvPr/>
          </p:nvSpPr>
          <p:spPr bwMode="auto">
            <a:xfrm>
              <a:off x="5146675" y="32766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16426" name="Text Box 42"/>
            <p:cNvSpPr txBox="1">
              <a:spLocks noChangeArrowheads="1"/>
            </p:cNvSpPr>
            <p:nvPr/>
          </p:nvSpPr>
          <p:spPr bwMode="auto">
            <a:xfrm>
              <a:off x="5559425" y="32766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Cycles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838200" y="1295400"/>
            <a:ext cx="7467600" cy="5257800"/>
            <a:chOff x="838200" y="1295400"/>
            <a:chExt cx="7467600" cy="5257800"/>
          </a:xfrm>
        </p:grpSpPr>
        <p:sp>
          <p:nvSpPr>
            <p:cNvPr id="59395" name="Text Box 3"/>
            <p:cNvSpPr txBox="1">
              <a:spLocks noChangeArrowheads="1"/>
            </p:cNvSpPr>
            <p:nvPr/>
          </p:nvSpPr>
          <p:spPr bwMode="auto">
            <a:xfrm>
              <a:off x="838200" y="1916113"/>
              <a:ext cx="33480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CMS inpatient process measure results*</a:t>
              </a:r>
            </a:p>
          </p:txBody>
        </p:sp>
        <p:sp>
          <p:nvSpPr>
            <p:cNvPr id="59396" name="Text Box 4"/>
            <p:cNvSpPr txBox="1">
              <a:spLocks noChangeArrowheads="1"/>
            </p:cNvSpPr>
            <p:nvPr/>
          </p:nvSpPr>
          <p:spPr bwMode="auto">
            <a:xfrm>
              <a:off x="6172200" y="1905000"/>
              <a:ext cx="10112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12 months</a:t>
              </a:r>
            </a:p>
          </p:txBody>
        </p:sp>
        <p:sp>
          <p:nvSpPr>
            <p:cNvPr id="59397" name="Text Box 5"/>
            <p:cNvSpPr txBox="1">
              <a:spLocks noChangeArrowheads="1"/>
            </p:cNvSpPr>
            <p:nvPr/>
          </p:nvSpPr>
          <p:spPr bwMode="auto">
            <a:xfrm>
              <a:off x="838200" y="2362200"/>
              <a:ext cx="3505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CMS inpatient outcome measure results*</a:t>
              </a:r>
            </a:p>
          </p:txBody>
        </p:sp>
        <p:sp>
          <p:nvSpPr>
            <p:cNvPr id="59398" name="Text Box 6"/>
            <p:cNvSpPr txBox="1">
              <a:spLocks noChangeArrowheads="1"/>
            </p:cNvSpPr>
            <p:nvPr/>
          </p:nvSpPr>
          <p:spPr bwMode="auto">
            <a:xfrm>
              <a:off x="6172200" y="2362200"/>
              <a:ext cx="10112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36 months</a:t>
              </a:r>
            </a:p>
          </p:txBody>
        </p:sp>
        <p:sp>
          <p:nvSpPr>
            <p:cNvPr id="59399" name="Text Box 7"/>
            <p:cNvSpPr txBox="1">
              <a:spLocks noChangeArrowheads="1"/>
            </p:cNvSpPr>
            <p:nvPr/>
          </p:nvSpPr>
          <p:spPr bwMode="auto">
            <a:xfrm>
              <a:off x="838200" y="2819400"/>
              <a:ext cx="27432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HCAHPS results*</a:t>
              </a:r>
            </a:p>
          </p:txBody>
        </p:sp>
        <p:sp>
          <p:nvSpPr>
            <p:cNvPr id="59400" name="Text Box 8"/>
            <p:cNvSpPr txBox="1">
              <a:spLocks noChangeArrowheads="1"/>
            </p:cNvSpPr>
            <p:nvPr/>
          </p:nvSpPr>
          <p:spPr bwMode="auto">
            <a:xfrm>
              <a:off x="6172200" y="2819400"/>
              <a:ext cx="101123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12 months</a:t>
              </a:r>
            </a:p>
          </p:txBody>
        </p:sp>
        <p:sp>
          <p:nvSpPr>
            <p:cNvPr id="59401" name="Text Box 9"/>
            <p:cNvSpPr txBox="1">
              <a:spLocks noChangeArrowheads="1"/>
            </p:cNvSpPr>
            <p:nvPr/>
          </p:nvSpPr>
          <p:spPr bwMode="auto">
            <a:xfrm>
              <a:off x="4191000" y="1295400"/>
              <a:ext cx="18192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Annual refresh dates</a:t>
              </a:r>
            </a:p>
          </p:txBody>
        </p:sp>
        <p:sp>
          <p:nvSpPr>
            <p:cNvPr id="59402" name="Text Box 10"/>
            <p:cNvSpPr txBox="1">
              <a:spLocks noChangeArrowheads="1"/>
            </p:cNvSpPr>
            <p:nvPr/>
          </p:nvSpPr>
          <p:spPr bwMode="auto">
            <a:xfrm>
              <a:off x="6248400" y="1295400"/>
              <a:ext cx="9144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Data period</a:t>
              </a:r>
            </a:p>
          </p:txBody>
        </p:sp>
        <p:sp>
          <p:nvSpPr>
            <p:cNvPr id="59403" name="Text Box 11"/>
            <p:cNvSpPr txBox="1">
              <a:spLocks noChangeArrowheads="1"/>
            </p:cNvSpPr>
            <p:nvPr/>
          </p:nvSpPr>
          <p:spPr bwMode="auto">
            <a:xfrm>
              <a:off x="7467600" y="1295400"/>
              <a:ext cx="6096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Data lag</a:t>
              </a:r>
            </a:p>
          </p:txBody>
        </p:sp>
        <p:sp>
          <p:nvSpPr>
            <p:cNvPr id="59404" name="Text Box 12"/>
            <p:cNvSpPr txBox="1">
              <a:spLocks noChangeArrowheads="1"/>
            </p:cNvSpPr>
            <p:nvPr/>
          </p:nvSpPr>
          <p:spPr bwMode="auto">
            <a:xfrm>
              <a:off x="7315200" y="2819400"/>
              <a:ext cx="9128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9 months</a:t>
              </a:r>
            </a:p>
          </p:txBody>
        </p:sp>
        <p:sp>
          <p:nvSpPr>
            <p:cNvPr id="59405" name="Text Box 13"/>
            <p:cNvSpPr txBox="1">
              <a:spLocks noChangeArrowheads="1"/>
            </p:cNvSpPr>
            <p:nvPr/>
          </p:nvSpPr>
          <p:spPr bwMode="auto">
            <a:xfrm>
              <a:off x="7316788" y="1905000"/>
              <a:ext cx="91281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9 months</a:t>
              </a:r>
            </a:p>
          </p:txBody>
        </p:sp>
        <p:sp>
          <p:nvSpPr>
            <p:cNvPr id="59406" name="Text Box 14"/>
            <p:cNvSpPr txBox="1">
              <a:spLocks noChangeArrowheads="1"/>
            </p:cNvSpPr>
            <p:nvPr/>
          </p:nvSpPr>
          <p:spPr bwMode="auto">
            <a:xfrm>
              <a:off x="7218363" y="2362200"/>
              <a:ext cx="101123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12 months</a:t>
              </a:r>
            </a:p>
          </p:txBody>
        </p:sp>
        <p:sp>
          <p:nvSpPr>
            <p:cNvPr id="59407" name="Text Box 15"/>
            <p:cNvSpPr txBox="1">
              <a:spLocks noChangeArrowheads="1"/>
            </p:cNvSpPr>
            <p:nvPr/>
          </p:nvSpPr>
          <p:spPr bwMode="auto">
            <a:xfrm>
              <a:off x="838200" y="3295650"/>
              <a:ext cx="2590800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2238" indent="-122238"/>
              <a:r>
                <a:rPr lang="en-US" sz="1400">
                  <a:effectLst/>
                </a:rPr>
                <a:t>MONAHRQ software updates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FY coding updates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Updates to internal supplemental files</a:t>
              </a:r>
            </a:p>
          </p:txBody>
        </p:sp>
        <p:sp>
          <p:nvSpPr>
            <p:cNvPr id="59408" name="Text Box 16"/>
            <p:cNvSpPr txBox="1">
              <a:spLocks noChangeArrowheads="1"/>
            </p:cNvSpPr>
            <p:nvPr/>
          </p:nvSpPr>
          <p:spPr bwMode="auto">
            <a:xfrm>
              <a:off x="5999163" y="3279775"/>
              <a:ext cx="1239837" cy="136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12 months, including yearly historical data since 1996</a:t>
              </a:r>
            </a:p>
          </p:txBody>
        </p:sp>
        <p:sp>
          <p:nvSpPr>
            <p:cNvPr id="59409" name="Text Box 17"/>
            <p:cNvSpPr txBox="1">
              <a:spLocks noChangeArrowheads="1"/>
            </p:cNvSpPr>
            <p:nvPr/>
          </p:nvSpPr>
          <p:spPr bwMode="auto">
            <a:xfrm>
              <a:off x="7315200" y="3276600"/>
              <a:ext cx="9128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r"/>
              <a:r>
                <a:rPr lang="en-US" sz="1400">
                  <a:effectLst/>
                </a:rPr>
                <a:t>? months</a:t>
              </a:r>
            </a:p>
          </p:txBody>
        </p:sp>
        <p:sp>
          <p:nvSpPr>
            <p:cNvPr id="59410" name="Text Box 18"/>
            <p:cNvSpPr txBox="1">
              <a:spLocks noChangeArrowheads="1"/>
            </p:cNvSpPr>
            <p:nvPr/>
          </p:nvSpPr>
          <p:spPr bwMode="auto">
            <a:xfrm>
              <a:off x="914400" y="6096000"/>
              <a:ext cx="7391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2238" indent="-122238"/>
              <a:r>
                <a:rPr lang="en-US" sz="1200">
                  <a:effectLst/>
                </a:rPr>
                <a:t>* According to information in document “Hospital.pdf,” version dated 03/09/10, in the Hospital Compare downloadable database</a:t>
              </a:r>
            </a:p>
          </p:txBody>
        </p:sp>
        <p:sp>
          <p:nvSpPr>
            <p:cNvPr id="59411" name="Text Box 19"/>
            <p:cNvSpPr txBox="1">
              <a:spLocks noChangeArrowheads="1"/>
            </p:cNvSpPr>
            <p:nvPr/>
          </p:nvSpPr>
          <p:spPr bwMode="auto">
            <a:xfrm>
              <a:off x="4267200" y="1524000"/>
              <a:ext cx="1701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Mar  Jun  Sep  Dec</a:t>
              </a:r>
            </a:p>
          </p:txBody>
        </p:sp>
        <p:sp>
          <p:nvSpPr>
            <p:cNvPr id="59412" name="Text Box 20"/>
            <p:cNvSpPr txBox="1">
              <a:spLocks noChangeArrowheads="1"/>
            </p:cNvSpPr>
            <p:nvPr/>
          </p:nvSpPr>
          <p:spPr bwMode="auto">
            <a:xfrm>
              <a:off x="4324350" y="32766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9413" name="Text Box 21"/>
            <p:cNvSpPr txBox="1">
              <a:spLocks noChangeArrowheads="1"/>
            </p:cNvSpPr>
            <p:nvPr/>
          </p:nvSpPr>
          <p:spPr bwMode="auto">
            <a:xfrm>
              <a:off x="4724400" y="32766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9414" name="Text Box 22"/>
            <p:cNvSpPr txBox="1">
              <a:spLocks noChangeArrowheads="1"/>
            </p:cNvSpPr>
            <p:nvPr/>
          </p:nvSpPr>
          <p:spPr bwMode="auto">
            <a:xfrm>
              <a:off x="4724400" y="23622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9415" name="Text Box 23"/>
            <p:cNvSpPr txBox="1">
              <a:spLocks noChangeArrowheads="1"/>
            </p:cNvSpPr>
            <p:nvPr/>
          </p:nvSpPr>
          <p:spPr bwMode="auto">
            <a:xfrm>
              <a:off x="4305300" y="19050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9416" name="Text Box 24"/>
            <p:cNvSpPr txBox="1">
              <a:spLocks noChangeArrowheads="1"/>
            </p:cNvSpPr>
            <p:nvPr/>
          </p:nvSpPr>
          <p:spPr bwMode="auto">
            <a:xfrm>
              <a:off x="4730750" y="19050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9417" name="Text Box 25"/>
            <p:cNvSpPr txBox="1">
              <a:spLocks noChangeArrowheads="1"/>
            </p:cNvSpPr>
            <p:nvPr/>
          </p:nvSpPr>
          <p:spPr bwMode="auto">
            <a:xfrm>
              <a:off x="5127625" y="19050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9418" name="Text Box 26"/>
            <p:cNvSpPr txBox="1">
              <a:spLocks noChangeArrowheads="1"/>
            </p:cNvSpPr>
            <p:nvPr/>
          </p:nvSpPr>
          <p:spPr bwMode="auto">
            <a:xfrm>
              <a:off x="5534025" y="19050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9419" name="Text Box 27"/>
            <p:cNvSpPr txBox="1">
              <a:spLocks noChangeArrowheads="1"/>
            </p:cNvSpPr>
            <p:nvPr/>
          </p:nvSpPr>
          <p:spPr bwMode="auto">
            <a:xfrm>
              <a:off x="4327525" y="23622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9420" name="Text Box 28"/>
            <p:cNvSpPr txBox="1">
              <a:spLocks noChangeArrowheads="1"/>
            </p:cNvSpPr>
            <p:nvPr/>
          </p:nvSpPr>
          <p:spPr bwMode="auto">
            <a:xfrm>
              <a:off x="5146675" y="23622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9421" name="Text Box 29"/>
            <p:cNvSpPr txBox="1">
              <a:spLocks noChangeArrowheads="1"/>
            </p:cNvSpPr>
            <p:nvPr/>
          </p:nvSpPr>
          <p:spPr bwMode="auto">
            <a:xfrm>
              <a:off x="5559425" y="23622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9422" name="Text Box 30"/>
            <p:cNvSpPr txBox="1">
              <a:spLocks noChangeArrowheads="1"/>
            </p:cNvSpPr>
            <p:nvPr/>
          </p:nvSpPr>
          <p:spPr bwMode="auto">
            <a:xfrm>
              <a:off x="4295775" y="28194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9423" name="Text Box 31"/>
            <p:cNvSpPr txBox="1">
              <a:spLocks noChangeArrowheads="1"/>
            </p:cNvSpPr>
            <p:nvPr/>
          </p:nvSpPr>
          <p:spPr bwMode="auto">
            <a:xfrm>
              <a:off x="4721225" y="28194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9424" name="Text Box 32"/>
            <p:cNvSpPr txBox="1">
              <a:spLocks noChangeArrowheads="1"/>
            </p:cNvSpPr>
            <p:nvPr/>
          </p:nvSpPr>
          <p:spPr bwMode="auto">
            <a:xfrm>
              <a:off x="5118100" y="28194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9425" name="Text Box 33"/>
            <p:cNvSpPr txBox="1">
              <a:spLocks noChangeArrowheads="1"/>
            </p:cNvSpPr>
            <p:nvPr/>
          </p:nvSpPr>
          <p:spPr bwMode="auto">
            <a:xfrm>
              <a:off x="5524500" y="28194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9426" name="Text Box 34"/>
            <p:cNvSpPr txBox="1">
              <a:spLocks noChangeArrowheads="1"/>
            </p:cNvSpPr>
            <p:nvPr/>
          </p:nvSpPr>
          <p:spPr bwMode="auto">
            <a:xfrm>
              <a:off x="5146675" y="32766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9427" name="Text Box 35"/>
            <p:cNvSpPr txBox="1">
              <a:spLocks noChangeArrowheads="1"/>
            </p:cNvSpPr>
            <p:nvPr/>
          </p:nvSpPr>
          <p:spPr bwMode="auto">
            <a:xfrm>
              <a:off x="5559425" y="32766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MONAHRQ 2.0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762000" y="1371600"/>
            <a:ext cx="7772400" cy="4419600"/>
            <a:chOff x="762000" y="1371600"/>
            <a:chExt cx="7772400" cy="4419600"/>
          </a:xfrm>
        </p:grpSpPr>
        <p:sp>
          <p:nvSpPr>
            <p:cNvPr id="18435" name="Text Box 3"/>
            <p:cNvSpPr txBox="1">
              <a:spLocks noChangeArrowheads="1"/>
            </p:cNvSpPr>
            <p:nvPr/>
          </p:nvSpPr>
          <p:spPr bwMode="auto">
            <a:xfrm>
              <a:off x="762000" y="2157413"/>
              <a:ext cx="184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>
                <a:effectLst/>
              </a:endParaRPr>
            </a:p>
          </p:txBody>
        </p:sp>
        <p:sp>
          <p:nvSpPr>
            <p:cNvPr id="18436" name="Rectangle 4"/>
            <p:cNvSpPr>
              <a:spLocks noChangeArrowheads="1"/>
            </p:cNvSpPr>
            <p:nvPr/>
          </p:nvSpPr>
          <p:spPr bwMode="auto">
            <a:xfrm>
              <a:off x="930275" y="1371600"/>
              <a:ext cx="7315200" cy="4419600"/>
            </a:xfrm>
            <a:prstGeom prst="rect">
              <a:avLst/>
            </a:prstGeom>
            <a:solidFill>
              <a:srgbClr val="D3EBE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38" name="Text Box 6"/>
            <p:cNvSpPr txBox="1">
              <a:spLocks noChangeArrowheads="1"/>
            </p:cNvSpPr>
            <p:nvPr/>
          </p:nvSpPr>
          <p:spPr bwMode="auto">
            <a:xfrm>
              <a:off x="6105525" y="1492250"/>
              <a:ext cx="229235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Hospital Utilization Path</a:t>
              </a:r>
            </a:p>
          </p:txBody>
        </p:sp>
        <p:sp>
          <p:nvSpPr>
            <p:cNvPr id="18439" name="Text Box 7"/>
            <p:cNvSpPr txBox="1">
              <a:spLocks noChangeArrowheads="1"/>
            </p:cNvSpPr>
            <p:nvPr/>
          </p:nvSpPr>
          <p:spPr bwMode="auto">
            <a:xfrm>
              <a:off x="2301875" y="3810000"/>
              <a:ext cx="26670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Area Preventable Hospitalizations Path</a:t>
              </a:r>
            </a:p>
          </p:txBody>
        </p:sp>
        <p:sp>
          <p:nvSpPr>
            <p:cNvPr id="18440" name="Text Box 8"/>
            <p:cNvSpPr txBox="1">
              <a:spLocks noChangeArrowheads="1"/>
            </p:cNvSpPr>
            <p:nvPr/>
          </p:nvSpPr>
          <p:spPr bwMode="auto">
            <a:xfrm>
              <a:off x="6096000" y="3824288"/>
              <a:ext cx="243840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Area Rates Path</a:t>
              </a:r>
            </a:p>
          </p:txBody>
        </p:sp>
        <p:sp>
          <p:nvSpPr>
            <p:cNvPr id="18445" name="Line 13"/>
            <p:cNvSpPr>
              <a:spLocks noChangeShapeType="1"/>
            </p:cNvSpPr>
            <p:nvPr/>
          </p:nvSpPr>
          <p:spPr bwMode="auto">
            <a:xfrm>
              <a:off x="930275" y="3657600"/>
              <a:ext cx="7315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46" name="Line 14"/>
            <p:cNvSpPr>
              <a:spLocks noChangeShapeType="1"/>
            </p:cNvSpPr>
            <p:nvPr/>
          </p:nvSpPr>
          <p:spPr bwMode="auto">
            <a:xfrm>
              <a:off x="4740275" y="1371600"/>
              <a:ext cx="0" cy="4419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8449" name="Picture 1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892675" y="1524000"/>
              <a:ext cx="1143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50" name="Picture 18"/>
            <p:cNvPicPr>
              <a:picLocks noChangeAspect="1" noChangeArrowheads="1"/>
            </p:cNvPicPr>
            <p:nvPr/>
          </p:nvPicPr>
          <p:blipFill>
            <a:blip r:embed="rId3"/>
            <a:srcRect r="11765" b="17526"/>
            <a:stretch>
              <a:fillRect/>
            </a:stretch>
          </p:blipFill>
          <p:spPr bwMode="auto">
            <a:xfrm>
              <a:off x="1082675" y="3810000"/>
              <a:ext cx="1143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451" name="Picture 1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92675" y="3810000"/>
              <a:ext cx="1143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452" name="Rectangle 20"/>
            <p:cNvSpPr>
              <a:spLocks noChangeArrowheads="1"/>
            </p:cNvSpPr>
            <p:nvPr/>
          </p:nvSpPr>
          <p:spPr bwMode="auto">
            <a:xfrm>
              <a:off x="930275" y="1371600"/>
              <a:ext cx="3810000" cy="22860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8448" name="Picture 1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082675" y="1524000"/>
              <a:ext cx="11430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2270125" y="1524000"/>
              <a:ext cx="23177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effectLst/>
                </a:rPr>
                <a:t>Hospital Quality Path</a:t>
              </a:r>
            </a:p>
          </p:txBody>
        </p:sp>
        <p:sp>
          <p:nvSpPr>
            <p:cNvPr id="18447" name="Text Box 15"/>
            <p:cNvSpPr txBox="1">
              <a:spLocks noChangeArrowheads="1"/>
            </p:cNvSpPr>
            <p:nvPr/>
          </p:nvSpPr>
          <p:spPr bwMode="auto">
            <a:xfrm>
              <a:off x="914400" y="2420938"/>
              <a:ext cx="4038600" cy="855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0650" indent="-120650">
                <a:buFontTx/>
                <a:buChar char="•"/>
              </a:pPr>
              <a:r>
                <a:rPr lang="en-US" sz="1600" b="1">
                  <a:solidFill>
                    <a:srgbClr val="FF0000"/>
                  </a:solidFill>
                  <a:effectLst/>
                </a:rPr>
                <a:t>All</a:t>
              </a:r>
              <a:r>
                <a:rPr lang="en-US" sz="1400" b="1">
                  <a:solidFill>
                    <a:srgbClr val="FF0000"/>
                  </a:solidFill>
                  <a:effectLst/>
                </a:rPr>
                <a:t> </a:t>
              </a:r>
              <a:r>
                <a:rPr lang="en-US" sz="1400">
                  <a:effectLst/>
                </a:rPr>
                <a:t>AHRQ Inpatient QIs (provider level)</a:t>
              </a:r>
            </a:p>
            <a:p>
              <a:pPr marL="120650" indent="-120650">
                <a:buFontTx/>
                <a:buChar char="•"/>
              </a:pPr>
              <a:r>
                <a:rPr lang="en-US" sz="1600" b="1">
                  <a:solidFill>
                    <a:srgbClr val="FF0000"/>
                  </a:solidFill>
                  <a:effectLst/>
                </a:rPr>
                <a:t>All</a:t>
              </a:r>
              <a:r>
                <a:rPr lang="en-US" sz="1400" b="1">
                  <a:solidFill>
                    <a:srgbClr val="FF0000"/>
                  </a:solidFill>
                  <a:effectLst/>
                </a:rPr>
                <a:t> </a:t>
              </a:r>
              <a:r>
                <a:rPr lang="en-US" sz="1400">
                  <a:effectLst/>
                </a:rPr>
                <a:t>AHRQ Patient Safety QIs (provider level)</a:t>
              </a:r>
            </a:p>
            <a:p>
              <a:pPr marL="120650" indent="-120650">
                <a:buFontTx/>
                <a:buChar char="•"/>
              </a:pPr>
              <a:r>
                <a:rPr lang="en-US" b="1">
                  <a:solidFill>
                    <a:srgbClr val="FF0000"/>
                  </a:solidFill>
                  <a:effectLst/>
                  <a:latin typeface="Arial Narrow" charset="0"/>
                </a:rPr>
                <a:t>Hospital Compare inpatient measures</a:t>
              </a:r>
            </a:p>
          </p:txBody>
        </p:sp>
        <p:sp>
          <p:nvSpPr>
            <p:cNvPr id="18453" name="Text Box 21"/>
            <p:cNvSpPr txBox="1">
              <a:spLocks noChangeArrowheads="1"/>
            </p:cNvSpPr>
            <p:nvPr/>
          </p:nvSpPr>
          <p:spPr bwMode="auto">
            <a:xfrm>
              <a:off x="1006475" y="4756150"/>
              <a:ext cx="3489325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AHRQ Inpatient QIs (area level) 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AHRQ Patient Safety QIs (area level)</a:t>
              </a:r>
            </a:p>
            <a:p>
              <a:pPr marL="122238" indent="-122238">
                <a:buFontTx/>
                <a:buChar char="•"/>
              </a:pPr>
              <a:r>
                <a:rPr lang="en-US" sz="1400">
                  <a:effectLst/>
                </a:rPr>
                <a:t>AHRQ Prevention QIs</a:t>
              </a:r>
            </a:p>
          </p:txBody>
        </p:sp>
        <p:sp>
          <p:nvSpPr>
            <p:cNvPr id="18454" name="Text Box 22"/>
            <p:cNvSpPr txBox="1">
              <a:spLocks noChangeArrowheads="1"/>
            </p:cNvSpPr>
            <p:nvPr/>
          </p:nvSpPr>
          <p:spPr bwMode="auto">
            <a:xfrm>
              <a:off x="4816475" y="4740275"/>
              <a:ext cx="2743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0650" indent="-120650">
                <a:buFontTx/>
                <a:buChar char="•"/>
              </a:pPr>
              <a:r>
                <a:rPr lang="en-US" sz="1400">
                  <a:effectLst/>
                </a:rPr>
                <a:t>Procedure and condition rates and costs by area</a:t>
              </a:r>
            </a:p>
          </p:txBody>
        </p:sp>
        <p:sp>
          <p:nvSpPr>
            <p:cNvPr id="18455" name="Text Box 23"/>
            <p:cNvSpPr txBox="1">
              <a:spLocks noChangeArrowheads="1"/>
            </p:cNvSpPr>
            <p:nvPr/>
          </p:nvSpPr>
          <p:spPr bwMode="auto">
            <a:xfrm>
              <a:off x="4876800" y="2454275"/>
              <a:ext cx="2743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20650" indent="-120650">
                <a:buFontTx/>
                <a:buChar char="•"/>
              </a:pPr>
              <a:r>
                <a:rPr lang="en-US" sz="1400">
                  <a:effectLst/>
                </a:rPr>
                <a:t>Procedure and condition rates and costs by hospital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"/>
            <a:ext cx="5105400" cy="1143000"/>
          </a:xfrm>
        </p:spPr>
        <p:txBody>
          <a:bodyPr/>
          <a:lstStyle/>
          <a:p>
            <a:r>
              <a:rPr lang="en-US" sz="2400" dirty="0"/>
              <a:t>Quick Guide: AHRQ Quality Indicators in MONAHRQ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752600" y="1447800"/>
            <a:ext cx="5486400" cy="3810000"/>
            <a:chOff x="1752600" y="1447800"/>
            <a:chExt cx="5486400" cy="3810000"/>
          </a:xfrm>
        </p:grpSpPr>
        <p:sp>
          <p:nvSpPr>
            <p:cNvPr id="53251" name="Text Box 3"/>
            <p:cNvSpPr txBox="1">
              <a:spLocks noChangeArrowheads="1"/>
            </p:cNvSpPr>
            <p:nvPr/>
          </p:nvSpPr>
          <p:spPr bwMode="auto">
            <a:xfrm>
              <a:off x="2068513" y="2176463"/>
              <a:ext cx="2684462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AHRQ Inpatient QIs</a:t>
              </a:r>
            </a:p>
          </p:txBody>
        </p:sp>
        <p:sp>
          <p:nvSpPr>
            <p:cNvPr id="53252" name="Text Box 4"/>
            <p:cNvSpPr txBox="1">
              <a:spLocks noChangeArrowheads="1"/>
            </p:cNvSpPr>
            <p:nvPr/>
          </p:nvSpPr>
          <p:spPr bwMode="auto">
            <a:xfrm>
              <a:off x="2068513" y="2555875"/>
              <a:ext cx="2836862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AHRQ Patient Safety QIs</a:t>
              </a:r>
            </a:p>
          </p:txBody>
        </p:sp>
        <p:sp>
          <p:nvSpPr>
            <p:cNvPr id="53254" name="Text Box 6"/>
            <p:cNvSpPr txBox="1">
              <a:spLocks noChangeArrowheads="1"/>
            </p:cNvSpPr>
            <p:nvPr/>
          </p:nvSpPr>
          <p:spPr bwMode="auto">
            <a:xfrm>
              <a:off x="5286375" y="1522413"/>
              <a:ext cx="606425" cy="579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effectLst/>
                </a:rPr>
                <a:t>2.0</a:t>
              </a:r>
              <a:endParaRPr lang="en-US" sz="1400">
                <a:effectLst/>
                <a:latin typeface="Arial Narrow" charset="0"/>
              </a:endParaRPr>
            </a:p>
            <a:p>
              <a:pPr algn="ctr"/>
              <a:r>
                <a:rPr lang="en-US" sz="1400">
                  <a:effectLst/>
                  <a:latin typeface="Arial Narrow" charset="0"/>
                </a:rPr>
                <a:t>(2010)</a:t>
              </a:r>
            </a:p>
          </p:txBody>
        </p:sp>
        <p:sp>
          <p:nvSpPr>
            <p:cNvPr id="53256" name="Text Box 8"/>
            <p:cNvSpPr txBox="1">
              <a:spLocks noChangeArrowheads="1"/>
            </p:cNvSpPr>
            <p:nvPr/>
          </p:nvSpPr>
          <p:spPr bwMode="auto">
            <a:xfrm>
              <a:off x="5411788" y="22098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3258" name="Text Box 10"/>
            <p:cNvSpPr txBox="1">
              <a:spLocks noChangeArrowheads="1"/>
            </p:cNvSpPr>
            <p:nvPr/>
          </p:nvSpPr>
          <p:spPr bwMode="auto">
            <a:xfrm>
              <a:off x="5414963" y="25908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3259" name="Text Box 11"/>
            <p:cNvSpPr txBox="1">
              <a:spLocks noChangeArrowheads="1"/>
            </p:cNvSpPr>
            <p:nvPr/>
          </p:nvSpPr>
          <p:spPr bwMode="auto">
            <a:xfrm>
              <a:off x="2057400" y="2938463"/>
              <a:ext cx="24669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AHRQ Neonatal QIs</a:t>
              </a:r>
            </a:p>
          </p:txBody>
        </p:sp>
        <p:sp>
          <p:nvSpPr>
            <p:cNvPr id="53260" name="Text Box 12"/>
            <p:cNvSpPr txBox="1">
              <a:spLocks noChangeArrowheads="1"/>
            </p:cNvSpPr>
            <p:nvPr/>
          </p:nvSpPr>
          <p:spPr bwMode="auto">
            <a:xfrm>
              <a:off x="2057400" y="3319463"/>
              <a:ext cx="24669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AHRQ Pediatric QIs</a:t>
              </a:r>
            </a:p>
          </p:txBody>
        </p:sp>
        <p:sp>
          <p:nvSpPr>
            <p:cNvPr id="53261" name="Text Box 13"/>
            <p:cNvSpPr txBox="1">
              <a:spLocks noChangeArrowheads="1"/>
            </p:cNvSpPr>
            <p:nvPr/>
          </p:nvSpPr>
          <p:spPr bwMode="auto">
            <a:xfrm>
              <a:off x="5413375" y="29718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3264" name="Text Box 16"/>
            <p:cNvSpPr txBox="1">
              <a:spLocks noChangeArrowheads="1"/>
            </p:cNvSpPr>
            <p:nvPr/>
          </p:nvSpPr>
          <p:spPr bwMode="auto">
            <a:xfrm>
              <a:off x="6113463" y="1524000"/>
              <a:ext cx="606425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effectLst/>
                </a:rPr>
                <a:t>3.0</a:t>
              </a:r>
              <a:endParaRPr lang="en-US">
                <a:effectLst/>
              </a:endParaRPr>
            </a:p>
            <a:p>
              <a:pPr algn="ctr"/>
              <a:r>
                <a:rPr lang="en-US" sz="1400">
                  <a:effectLst/>
                  <a:latin typeface="Arial Narrow" charset="0"/>
                </a:rPr>
                <a:t>(2011)</a:t>
              </a:r>
            </a:p>
          </p:txBody>
        </p:sp>
        <p:sp>
          <p:nvSpPr>
            <p:cNvPr id="53265" name="Text Box 17"/>
            <p:cNvSpPr txBox="1">
              <a:spLocks noChangeArrowheads="1"/>
            </p:cNvSpPr>
            <p:nvPr/>
          </p:nvSpPr>
          <p:spPr bwMode="auto">
            <a:xfrm>
              <a:off x="6257925" y="22098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3266" name="Text Box 18"/>
            <p:cNvSpPr txBox="1">
              <a:spLocks noChangeArrowheads="1"/>
            </p:cNvSpPr>
            <p:nvPr/>
          </p:nvSpPr>
          <p:spPr bwMode="auto">
            <a:xfrm>
              <a:off x="6261100" y="25908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3267" name="Text Box 19"/>
            <p:cNvSpPr txBox="1">
              <a:spLocks noChangeArrowheads="1"/>
            </p:cNvSpPr>
            <p:nvPr/>
          </p:nvSpPr>
          <p:spPr bwMode="auto">
            <a:xfrm>
              <a:off x="6261100" y="29718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3268" name="Text Box 20"/>
            <p:cNvSpPr txBox="1">
              <a:spLocks noChangeArrowheads="1"/>
            </p:cNvSpPr>
            <p:nvPr/>
          </p:nvSpPr>
          <p:spPr bwMode="auto">
            <a:xfrm>
              <a:off x="6261100" y="33528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3269" name="Text Box 21"/>
            <p:cNvSpPr txBox="1">
              <a:spLocks noChangeArrowheads="1"/>
            </p:cNvSpPr>
            <p:nvPr/>
          </p:nvSpPr>
          <p:spPr bwMode="auto">
            <a:xfrm>
              <a:off x="5438775" y="33528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3270" name="Text Box 22"/>
            <p:cNvSpPr txBox="1">
              <a:spLocks noChangeArrowheads="1"/>
            </p:cNvSpPr>
            <p:nvPr/>
          </p:nvSpPr>
          <p:spPr bwMode="auto">
            <a:xfrm>
              <a:off x="2057400" y="3700463"/>
              <a:ext cx="24669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AHRQ Prevention QIs</a:t>
              </a:r>
            </a:p>
          </p:txBody>
        </p:sp>
        <p:sp>
          <p:nvSpPr>
            <p:cNvPr id="53271" name="Text Box 23"/>
            <p:cNvSpPr txBox="1">
              <a:spLocks noChangeArrowheads="1"/>
            </p:cNvSpPr>
            <p:nvPr/>
          </p:nvSpPr>
          <p:spPr bwMode="auto">
            <a:xfrm>
              <a:off x="5413375" y="37338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3272" name="Text Box 24"/>
            <p:cNvSpPr txBox="1">
              <a:spLocks noChangeArrowheads="1"/>
            </p:cNvSpPr>
            <p:nvPr/>
          </p:nvSpPr>
          <p:spPr bwMode="auto">
            <a:xfrm>
              <a:off x="6261100" y="37338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3274" name="Text Box 26"/>
            <p:cNvSpPr txBox="1">
              <a:spLocks noChangeArrowheads="1"/>
            </p:cNvSpPr>
            <p:nvPr/>
          </p:nvSpPr>
          <p:spPr bwMode="auto">
            <a:xfrm>
              <a:off x="4479925" y="1522413"/>
              <a:ext cx="606425" cy="579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effectLst/>
                </a:rPr>
                <a:t>1.0</a:t>
              </a:r>
              <a:endParaRPr lang="en-US" sz="1400">
                <a:effectLst/>
                <a:latin typeface="Arial Narrow" charset="0"/>
              </a:endParaRPr>
            </a:p>
            <a:p>
              <a:pPr algn="ctr"/>
              <a:r>
                <a:rPr lang="en-US" sz="1400">
                  <a:effectLst/>
                  <a:latin typeface="Arial Narrow" charset="0"/>
                </a:rPr>
                <a:t>(2010)</a:t>
              </a:r>
            </a:p>
          </p:txBody>
        </p:sp>
        <p:sp>
          <p:nvSpPr>
            <p:cNvPr id="53275" name="Text Box 27"/>
            <p:cNvSpPr txBox="1">
              <a:spLocks noChangeArrowheads="1"/>
            </p:cNvSpPr>
            <p:nvPr/>
          </p:nvSpPr>
          <p:spPr bwMode="auto">
            <a:xfrm>
              <a:off x="4610100" y="22098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9900"/>
                  </a:solidFill>
                  <a:effectLst/>
                  <a:sym typeface="Wingdings 2" charset="2"/>
                </a:rPr>
                <a:t></a:t>
              </a: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</p:txBody>
        </p:sp>
        <p:sp>
          <p:nvSpPr>
            <p:cNvPr id="53276" name="Text Box 28"/>
            <p:cNvSpPr txBox="1">
              <a:spLocks noChangeArrowheads="1"/>
            </p:cNvSpPr>
            <p:nvPr/>
          </p:nvSpPr>
          <p:spPr bwMode="auto">
            <a:xfrm>
              <a:off x="4610100" y="2606675"/>
              <a:ext cx="3429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</p:txBody>
        </p:sp>
        <p:sp>
          <p:nvSpPr>
            <p:cNvPr id="53277" name="Text Box 29"/>
            <p:cNvSpPr txBox="1">
              <a:spLocks noChangeArrowheads="1"/>
            </p:cNvSpPr>
            <p:nvPr/>
          </p:nvSpPr>
          <p:spPr bwMode="auto">
            <a:xfrm>
              <a:off x="4616450" y="33528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3278" name="Text Box 30"/>
            <p:cNvSpPr txBox="1">
              <a:spLocks noChangeArrowheads="1"/>
            </p:cNvSpPr>
            <p:nvPr/>
          </p:nvSpPr>
          <p:spPr bwMode="auto">
            <a:xfrm>
              <a:off x="4616450" y="29718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3279" name="Text Box 31"/>
            <p:cNvSpPr txBox="1">
              <a:spLocks noChangeArrowheads="1"/>
            </p:cNvSpPr>
            <p:nvPr/>
          </p:nvSpPr>
          <p:spPr bwMode="auto">
            <a:xfrm>
              <a:off x="4610100" y="37338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3280" name="Text Box 32"/>
            <p:cNvSpPr txBox="1">
              <a:spLocks noChangeArrowheads="1"/>
            </p:cNvSpPr>
            <p:nvPr/>
          </p:nvSpPr>
          <p:spPr bwMode="auto">
            <a:xfrm>
              <a:off x="3200400" y="451167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3281" name="Text Box 33"/>
            <p:cNvSpPr txBox="1">
              <a:spLocks noChangeArrowheads="1"/>
            </p:cNvSpPr>
            <p:nvPr/>
          </p:nvSpPr>
          <p:spPr bwMode="auto">
            <a:xfrm>
              <a:off x="4165600" y="44831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3282" name="Text Box 34"/>
            <p:cNvSpPr txBox="1">
              <a:spLocks noChangeArrowheads="1"/>
            </p:cNvSpPr>
            <p:nvPr/>
          </p:nvSpPr>
          <p:spPr bwMode="auto">
            <a:xfrm>
              <a:off x="5226050" y="44831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3283" name="Text Box 35"/>
            <p:cNvSpPr txBox="1">
              <a:spLocks noChangeArrowheads="1"/>
            </p:cNvSpPr>
            <p:nvPr/>
          </p:nvSpPr>
          <p:spPr bwMode="auto">
            <a:xfrm>
              <a:off x="3429000" y="4468813"/>
              <a:ext cx="72548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  <a:latin typeface="Arial Narrow" charset="0"/>
                </a:rPr>
                <a:t>included</a:t>
              </a:r>
            </a:p>
          </p:txBody>
        </p:sp>
        <p:sp>
          <p:nvSpPr>
            <p:cNvPr id="53284" name="Text Box 36"/>
            <p:cNvSpPr txBox="1">
              <a:spLocks noChangeArrowheads="1"/>
            </p:cNvSpPr>
            <p:nvPr/>
          </p:nvSpPr>
          <p:spPr bwMode="auto">
            <a:xfrm>
              <a:off x="4419600" y="4451350"/>
              <a:ext cx="7620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  <a:latin typeface="Arial Narrow" charset="0"/>
                </a:rPr>
                <a:t>some included</a:t>
              </a:r>
            </a:p>
          </p:txBody>
        </p:sp>
        <p:sp>
          <p:nvSpPr>
            <p:cNvPr id="53285" name="Text Box 37"/>
            <p:cNvSpPr txBox="1">
              <a:spLocks noChangeArrowheads="1"/>
            </p:cNvSpPr>
            <p:nvPr/>
          </p:nvSpPr>
          <p:spPr bwMode="auto">
            <a:xfrm>
              <a:off x="5410200" y="4451350"/>
              <a:ext cx="7620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  <a:latin typeface="Arial Narrow" charset="0"/>
                </a:rPr>
                <a:t>not included</a:t>
              </a:r>
            </a:p>
          </p:txBody>
        </p:sp>
        <p:sp>
          <p:nvSpPr>
            <p:cNvPr id="53286" name="Rectangle 38"/>
            <p:cNvSpPr>
              <a:spLocks noChangeArrowheads="1"/>
            </p:cNvSpPr>
            <p:nvPr/>
          </p:nvSpPr>
          <p:spPr bwMode="auto">
            <a:xfrm>
              <a:off x="3200400" y="4419600"/>
              <a:ext cx="2971800" cy="5778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87" name="Rectangle 39"/>
            <p:cNvSpPr>
              <a:spLocks noChangeArrowheads="1"/>
            </p:cNvSpPr>
            <p:nvPr/>
          </p:nvSpPr>
          <p:spPr bwMode="auto">
            <a:xfrm>
              <a:off x="1752600" y="1447800"/>
              <a:ext cx="5486400" cy="381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76200"/>
            <a:ext cx="4800600" cy="1143000"/>
          </a:xfrm>
        </p:spPr>
        <p:txBody>
          <a:bodyPr/>
          <a:lstStyle/>
          <a:p>
            <a:r>
              <a:rPr lang="en-US" sz="2400"/>
              <a:t>Quick Guide: Hospital Compare Measures in MONAHRQ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371600" y="1281113"/>
            <a:ext cx="6248400" cy="5410200"/>
            <a:chOff x="1371600" y="1281113"/>
            <a:chExt cx="6248400" cy="5410200"/>
          </a:xfrm>
        </p:grpSpPr>
        <p:sp>
          <p:nvSpPr>
            <p:cNvPr id="51203" name="Text Box 3"/>
            <p:cNvSpPr txBox="1">
              <a:spLocks noChangeArrowheads="1"/>
            </p:cNvSpPr>
            <p:nvPr/>
          </p:nvSpPr>
          <p:spPr bwMode="auto">
            <a:xfrm>
              <a:off x="1460500" y="1589088"/>
              <a:ext cx="326866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CMS Process Measures, Inpatient</a:t>
              </a:r>
            </a:p>
          </p:txBody>
        </p:sp>
        <p:sp>
          <p:nvSpPr>
            <p:cNvPr id="51204" name="Text Box 4"/>
            <p:cNvSpPr txBox="1">
              <a:spLocks noChangeArrowheads="1"/>
            </p:cNvSpPr>
            <p:nvPr/>
          </p:nvSpPr>
          <p:spPr bwMode="auto">
            <a:xfrm>
              <a:off x="1449388" y="3005138"/>
              <a:ext cx="5865812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CMS Outcome Measures (30-Day Mortality and Readmissions)</a:t>
              </a:r>
            </a:p>
          </p:txBody>
        </p:sp>
        <p:sp>
          <p:nvSpPr>
            <p:cNvPr id="51205" name="Text Box 5"/>
            <p:cNvSpPr txBox="1">
              <a:spLocks noChangeArrowheads="1"/>
            </p:cNvSpPr>
            <p:nvPr/>
          </p:nvSpPr>
          <p:spPr bwMode="auto">
            <a:xfrm>
              <a:off x="1447800" y="5226050"/>
              <a:ext cx="41989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CMS Hospital Acquired Conditions (</a:t>
              </a:r>
              <a:r>
                <a:rPr lang="en-US" sz="1600">
                  <a:effectLst/>
                  <a:latin typeface="Arial Narrow" charset="0"/>
                </a:rPr>
                <a:t>Sep 2010</a:t>
              </a:r>
              <a:r>
                <a:rPr lang="en-US" sz="1600">
                  <a:effectLst/>
                </a:rPr>
                <a:t>)</a:t>
              </a:r>
            </a:p>
          </p:txBody>
        </p:sp>
        <p:sp>
          <p:nvSpPr>
            <p:cNvPr id="51206" name="Text Box 6"/>
            <p:cNvSpPr txBox="1">
              <a:spLocks noChangeArrowheads="1"/>
            </p:cNvSpPr>
            <p:nvPr/>
          </p:nvSpPr>
          <p:spPr bwMode="auto">
            <a:xfrm>
              <a:off x="1730375" y="1833563"/>
              <a:ext cx="2292350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Surgical care improvement</a:t>
              </a:r>
            </a:p>
            <a:p>
              <a:r>
                <a:rPr lang="en-US" sz="1400">
                  <a:effectLst/>
                </a:rPr>
                <a:t>Heart attack</a:t>
              </a:r>
            </a:p>
            <a:p>
              <a:r>
                <a:rPr lang="en-US" sz="1400">
                  <a:effectLst/>
                </a:rPr>
                <a:t>Heart failure</a:t>
              </a:r>
            </a:p>
            <a:p>
              <a:r>
                <a:rPr lang="en-US" sz="1400">
                  <a:effectLst/>
                </a:rPr>
                <a:t>Pneumonia</a:t>
              </a:r>
            </a:p>
            <a:p>
              <a:r>
                <a:rPr lang="en-US" sz="1400">
                  <a:effectLst/>
                </a:rPr>
                <a:t>Children’s asthma care</a:t>
              </a:r>
            </a:p>
          </p:txBody>
        </p:sp>
        <p:sp>
          <p:nvSpPr>
            <p:cNvPr id="51207" name="Text Box 7"/>
            <p:cNvSpPr txBox="1">
              <a:spLocks noChangeArrowheads="1"/>
            </p:cNvSpPr>
            <p:nvPr/>
          </p:nvSpPr>
          <p:spPr bwMode="auto">
            <a:xfrm>
              <a:off x="1714500" y="3265488"/>
              <a:ext cx="1149350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Heart attack</a:t>
              </a:r>
            </a:p>
            <a:p>
              <a:r>
                <a:rPr lang="en-US" sz="1400">
                  <a:effectLst/>
                </a:rPr>
                <a:t>Heart failure</a:t>
              </a:r>
            </a:p>
            <a:p>
              <a:r>
                <a:rPr lang="en-US" sz="1400">
                  <a:effectLst/>
                </a:rPr>
                <a:t>Pneumonia</a:t>
              </a:r>
            </a:p>
          </p:txBody>
        </p:sp>
        <p:sp>
          <p:nvSpPr>
            <p:cNvPr id="51208" name="Text Box 8"/>
            <p:cNvSpPr txBox="1">
              <a:spLocks noChangeArrowheads="1"/>
            </p:cNvSpPr>
            <p:nvPr/>
          </p:nvSpPr>
          <p:spPr bwMode="auto">
            <a:xfrm>
              <a:off x="1463675" y="4008438"/>
              <a:ext cx="25114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CMS Structural Measures</a:t>
              </a:r>
            </a:p>
          </p:txBody>
        </p:sp>
        <p:sp>
          <p:nvSpPr>
            <p:cNvPr id="51210" name="Text Box 10"/>
            <p:cNvSpPr txBox="1">
              <a:spLocks noChangeArrowheads="1"/>
            </p:cNvSpPr>
            <p:nvPr/>
          </p:nvSpPr>
          <p:spPr bwMode="auto">
            <a:xfrm>
              <a:off x="1447800" y="4616450"/>
              <a:ext cx="428466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CMS Outpatient Imaging Efficiency Measures</a:t>
              </a:r>
            </a:p>
          </p:txBody>
        </p:sp>
        <p:sp>
          <p:nvSpPr>
            <p:cNvPr id="51211" name="Text Box 11"/>
            <p:cNvSpPr txBox="1">
              <a:spLocks noChangeArrowheads="1"/>
            </p:cNvSpPr>
            <p:nvPr/>
          </p:nvSpPr>
          <p:spPr bwMode="auto">
            <a:xfrm>
              <a:off x="1470025" y="5530850"/>
              <a:ext cx="40925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Medicare Payment and Volume Information</a:t>
              </a:r>
            </a:p>
          </p:txBody>
        </p:sp>
        <p:sp>
          <p:nvSpPr>
            <p:cNvPr id="51212" name="Text Box 12"/>
            <p:cNvSpPr txBox="1">
              <a:spLocks noChangeArrowheads="1"/>
            </p:cNvSpPr>
            <p:nvPr/>
          </p:nvSpPr>
          <p:spPr bwMode="auto">
            <a:xfrm>
              <a:off x="6804025" y="1295400"/>
              <a:ext cx="501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effectLst/>
                </a:rPr>
                <a:t>2.0</a:t>
              </a:r>
              <a:endParaRPr lang="en-US" sz="1400">
                <a:effectLst/>
                <a:latin typeface="Arial Narrow" charset="0"/>
              </a:endParaRPr>
            </a:p>
          </p:txBody>
        </p:sp>
        <p:sp>
          <p:nvSpPr>
            <p:cNvPr id="51214" name="Text Box 14"/>
            <p:cNvSpPr txBox="1">
              <a:spLocks noChangeArrowheads="1"/>
            </p:cNvSpPr>
            <p:nvPr/>
          </p:nvSpPr>
          <p:spPr bwMode="auto">
            <a:xfrm>
              <a:off x="5878513" y="1295400"/>
              <a:ext cx="5016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b="1">
                  <a:effectLst/>
                </a:rPr>
                <a:t>1.0</a:t>
              </a:r>
              <a:endParaRPr lang="en-US" sz="1400">
                <a:effectLst/>
                <a:latin typeface="Arial Narrow" charset="0"/>
              </a:endParaRPr>
            </a:p>
          </p:txBody>
        </p:sp>
        <p:sp>
          <p:nvSpPr>
            <p:cNvPr id="51215" name="Text Box 15"/>
            <p:cNvSpPr txBox="1">
              <a:spLocks noChangeArrowheads="1"/>
            </p:cNvSpPr>
            <p:nvPr/>
          </p:nvSpPr>
          <p:spPr bwMode="auto">
            <a:xfrm>
              <a:off x="5981700" y="1817688"/>
              <a:ext cx="307975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1216" name="Text Box 16"/>
            <p:cNvSpPr txBox="1">
              <a:spLocks noChangeArrowheads="1"/>
            </p:cNvSpPr>
            <p:nvPr/>
          </p:nvSpPr>
          <p:spPr bwMode="auto">
            <a:xfrm>
              <a:off x="5981700" y="3252788"/>
              <a:ext cx="307975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1217" name="Text Box 17"/>
            <p:cNvSpPr txBox="1">
              <a:spLocks noChangeArrowheads="1"/>
            </p:cNvSpPr>
            <p:nvPr/>
          </p:nvSpPr>
          <p:spPr bwMode="auto">
            <a:xfrm>
              <a:off x="5981700" y="4103688"/>
              <a:ext cx="307975" cy="1733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1218" name="Text Box 18"/>
            <p:cNvSpPr txBox="1">
              <a:spLocks noChangeArrowheads="1"/>
            </p:cNvSpPr>
            <p:nvPr/>
          </p:nvSpPr>
          <p:spPr bwMode="auto">
            <a:xfrm>
              <a:off x="6875463" y="1817688"/>
              <a:ext cx="342900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1219" name="Text Box 19"/>
            <p:cNvSpPr txBox="1">
              <a:spLocks noChangeArrowheads="1"/>
            </p:cNvSpPr>
            <p:nvPr/>
          </p:nvSpPr>
          <p:spPr bwMode="auto">
            <a:xfrm>
              <a:off x="6875463" y="3252788"/>
              <a:ext cx="342900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1220" name="Text Box 20"/>
            <p:cNvSpPr txBox="1">
              <a:spLocks noChangeArrowheads="1"/>
            </p:cNvSpPr>
            <p:nvPr/>
          </p:nvSpPr>
          <p:spPr bwMode="auto">
            <a:xfrm>
              <a:off x="6873875" y="4103688"/>
              <a:ext cx="342900" cy="1733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  <a:endParaRPr lang="en-US" sz="1400"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0099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  <a:p>
              <a:pPr algn="ctr">
                <a:lnSpc>
                  <a:spcPct val="70000"/>
                </a:lnSpc>
              </a:pPr>
              <a:endParaRPr lang="en-US" sz="1400">
                <a:solidFill>
                  <a:srgbClr val="FF0000"/>
                </a:solidFill>
                <a:effectLst/>
                <a:sym typeface="Wingdings 2" charset="2"/>
              </a:endParaRPr>
            </a:p>
            <a:p>
              <a:pPr algn="ctr">
                <a:lnSpc>
                  <a:spcPct val="70000"/>
                </a:lnSpc>
              </a:pPr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1224" name="Text Box 24"/>
            <p:cNvSpPr txBox="1">
              <a:spLocks noChangeArrowheads="1"/>
            </p:cNvSpPr>
            <p:nvPr/>
          </p:nvSpPr>
          <p:spPr bwMode="auto">
            <a:xfrm>
              <a:off x="1460500" y="4313238"/>
              <a:ext cx="1976438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HCAHPS Measures</a:t>
              </a:r>
            </a:p>
          </p:txBody>
        </p:sp>
        <p:sp>
          <p:nvSpPr>
            <p:cNvPr id="51225" name="Text Box 25"/>
            <p:cNvSpPr txBox="1">
              <a:spLocks noChangeArrowheads="1"/>
            </p:cNvSpPr>
            <p:nvPr/>
          </p:nvSpPr>
          <p:spPr bwMode="auto">
            <a:xfrm>
              <a:off x="1447800" y="4935538"/>
              <a:ext cx="342741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CMS Process Measures, Outpatient</a:t>
              </a:r>
            </a:p>
          </p:txBody>
        </p:sp>
        <p:sp>
          <p:nvSpPr>
            <p:cNvPr id="51226" name="Text Box 26"/>
            <p:cNvSpPr txBox="1">
              <a:spLocks noChangeArrowheads="1"/>
            </p:cNvSpPr>
            <p:nvPr/>
          </p:nvSpPr>
          <p:spPr bwMode="auto">
            <a:xfrm>
              <a:off x="3200400" y="6111875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00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1227" name="Text Box 27"/>
            <p:cNvSpPr txBox="1">
              <a:spLocks noChangeArrowheads="1"/>
            </p:cNvSpPr>
            <p:nvPr/>
          </p:nvSpPr>
          <p:spPr bwMode="auto">
            <a:xfrm>
              <a:off x="4165600" y="6083300"/>
              <a:ext cx="342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9900"/>
                  </a:solidFill>
                  <a:effectLst/>
                  <a:sym typeface="Wingdings 2" charset="2"/>
                </a:rPr>
                <a:t></a:t>
              </a:r>
            </a:p>
          </p:txBody>
        </p:sp>
        <p:sp>
          <p:nvSpPr>
            <p:cNvPr id="51228" name="Text Box 28"/>
            <p:cNvSpPr txBox="1">
              <a:spLocks noChangeArrowheads="1"/>
            </p:cNvSpPr>
            <p:nvPr/>
          </p:nvSpPr>
          <p:spPr bwMode="auto">
            <a:xfrm>
              <a:off x="5226050" y="6083300"/>
              <a:ext cx="3079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solidFill>
                    <a:srgbClr val="FF0000"/>
                  </a:solidFill>
                  <a:effectLst/>
                  <a:sym typeface="Wingdings 2" charset="2"/>
                </a:rPr>
                <a:t></a:t>
              </a:r>
            </a:p>
          </p:txBody>
        </p:sp>
        <p:sp>
          <p:nvSpPr>
            <p:cNvPr id="51229" name="Text Box 29"/>
            <p:cNvSpPr txBox="1">
              <a:spLocks noChangeArrowheads="1"/>
            </p:cNvSpPr>
            <p:nvPr/>
          </p:nvSpPr>
          <p:spPr bwMode="auto">
            <a:xfrm>
              <a:off x="3429000" y="6069013"/>
              <a:ext cx="72548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  <a:latin typeface="Arial Narrow" charset="0"/>
                </a:rPr>
                <a:t>included</a:t>
              </a:r>
            </a:p>
          </p:txBody>
        </p:sp>
        <p:sp>
          <p:nvSpPr>
            <p:cNvPr id="51230" name="Text Box 30"/>
            <p:cNvSpPr txBox="1">
              <a:spLocks noChangeArrowheads="1"/>
            </p:cNvSpPr>
            <p:nvPr/>
          </p:nvSpPr>
          <p:spPr bwMode="auto">
            <a:xfrm>
              <a:off x="4419600" y="6051550"/>
              <a:ext cx="7620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  <a:latin typeface="Arial Narrow" charset="0"/>
                </a:rPr>
                <a:t>some included</a:t>
              </a:r>
            </a:p>
          </p:txBody>
        </p:sp>
        <p:sp>
          <p:nvSpPr>
            <p:cNvPr id="51231" name="Text Box 31"/>
            <p:cNvSpPr txBox="1">
              <a:spLocks noChangeArrowheads="1"/>
            </p:cNvSpPr>
            <p:nvPr/>
          </p:nvSpPr>
          <p:spPr bwMode="auto">
            <a:xfrm>
              <a:off x="5410200" y="6051550"/>
              <a:ext cx="7620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  <a:latin typeface="Arial Narrow" charset="0"/>
                </a:rPr>
                <a:t>not included</a:t>
              </a:r>
            </a:p>
          </p:txBody>
        </p:sp>
        <p:sp>
          <p:nvSpPr>
            <p:cNvPr id="51232" name="Rectangle 32"/>
            <p:cNvSpPr>
              <a:spLocks noChangeArrowheads="1"/>
            </p:cNvSpPr>
            <p:nvPr/>
          </p:nvSpPr>
          <p:spPr bwMode="auto">
            <a:xfrm>
              <a:off x="3200400" y="6096000"/>
              <a:ext cx="2971800" cy="457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33" name="Rectangle 33"/>
            <p:cNvSpPr>
              <a:spLocks noChangeArrowheads="1"/>
            </p:cNvSpPr>
            <p:nvPr/>
          </p:nvSpPr>
          <p:spPr bwMode="auto">
            <a:xfrm>
              <a:off x="1371600" y="1281113"/>
              <a:ext cx="6248400" cy="5410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Hospital Compare Measure Results and MONAHRQ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38200" y="1309688"/>
            <a:ext cx="7477125" cy="2805112"/>
            <a:chOff x="838200" y="1309688"/>
            <a:chExt cx="7477125" cy="2805112"/>
          </a:xfrm>
        </p:grpSpPr>
        <p:sp>
          <p:nvSpPr>
            <p:cNvPr id="13340" name="Oval 28"/>
            <p:cNvSpPr>
              <a:spLocks noChangeArrowheads="1"/>
            </p:cNvSpPr>
            <p:nvPr/>
          </p:nvSpPr>
          <p:spPr bwMode="auto">
            <a:xfrm>
              <a:off x="2486025" y="2971800"/>
              <a:ext cx="1295400" cy="11430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41" name="Oval 29"/>
            <p:cNvSpPr>
              <a:spLocks noChangeArrowheads="1"/>
            </p:cNvSpPr>
            <p:nvPr/>
          </p:nvSpPr>
          <p:spPr bwMode="auto">
            <a:xfrm>
              <a:off x="4148138" y="2971800"/>
              <a:ext cx="1295400" cy="11430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42" name="Oval 30"/>
            <p:cNvSpPr>
              <a:spLocks noChangeArrowheads="1"/>
            </p:cNvSpPr>
            <p:nvPr/>
          </p:nvSpPr>
          <p:spPr bwMode="auto">
            <a:xfrm>
              <a:off x="5795963" y="2971800"/>
              <a:ext cx="1295400" cy="11430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39" name="Oval 27"/>
            <p:cNvSpPr>
              <a:spLocks noChangeArrowheads="1"/>
            </p:cNvSpPr>
            <p:nvPr/>
          </p:nvSpPr>
          <p:spPr bwMode="auto">
            <a:xfrm>
              <a:off x="838200" y="2971800"/>
              <a:ext cx="1295400" cy="11430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16" name="Text Box 4"/>
            <p:cNvSpPr txBox="1">
              <a:spLocks noChangeArrowheads="1"/>
            </p:cNvSpPr>
            <p:nvPr/>
          </p:nvSpPr>
          <p:spPr bwMode="auto">
            <a:xfrm>
              <a:off x="3282950" y="1309688"/>
              <a:ext cx="25082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effectLst/>
                </a:rPr>
                <a:t>MOHAHRQ 1.0 model:</a:t>
              </a:r>
            </a:p>
          </p:txBody>
        </p:sp>
        <p:sp>
          <p:nvSpPr>
            <p:cNvPr id="13321" name="Text Box 9"/>
            <p:cNvSpPr txBox="1">
              <a:spLocks noChangeArrowheads="1"/>
            </p:cNvSpPr>
            <p:nvPr/>
          </p:nvSpPr>
          <p:spPr bwMode="auto">
            <a:xfrm>
              <a:off x="838200" y="2590800"/>
              <a:ext cx="1314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effectLst/>
                </a:rPr>
                <a:t>Step 1</a:t>
              </a:r>
            </a:p>
          </p:txBody>
        </p:sp>
        <p:sp>
          <p:nvSpPr>
            <p:cNvPr id="13322" name="Text Box 10"/>
            <p:cNvSpPr txBox="1">
              <a:spLocks noChangeArrowheads="1"/>
            </p:cNvSpPr>
            <p:nvPr/>
          </p:nvSpPr>
          <p:spPr bwMode="auto">
            <a:xfrm>
              <a:off x="838200" y="3079750"/>
              <a:ext cx="1295400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You download MONAHRQ</a:t>
              </a:r>
            </a:p>
          </p:txBody>
        </p:sp>
        <p:sp>
          <p:nvSpPr>
            <p:cNvPr id="13323" name="Text Box 11"/>
            <p:cNvSpPr txBox="1">
              <a:spLocks noChangeArrowheads="1"/>
            </p:cNvSpPr>
            <p:nvPr/>
          </p:nvSpPr>
          <p:spPr bwMode="auto">
            <a:xfrm>
              <a:off x="2486025" y="2590800"/>
              <a:ext cx="1314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effectLst/>
                </a:rPr>
                <a:t>Step 2</a:t>
              </a:r>
            </a:p>
          </p:txBody>
        </p:sp>
        <p:sp>
          <p:nvSpPr>
            <p:cNvPr id="13324" name="Text Box 12"/>
            <p:cNvSpPr txBox="1">
              <a:spLocks noChangeArrowheads="1"/>
            </p:cNvSpPr>
            <p:nvPr/>
          </p:nvSpPr>
          <p:spPr bwMode="auto">
            <a:xfrm>
              <a:off x="2514600" y="3232150"/>
              <a:ext cx="1219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You load your data</a:t>
              </a:r>
            </a:p>
          </p:txBody>
        </p:sp>
        <p:sp>
          <p:nvSpPr>
            <p:cNvPr id="13325" name="Text Box 13"/>
            <p:cNvSpPr txBox="1">
              <a:spLocks noChangeArrowheads="1"/>
            </p:cNvSpPr>
            <p:nvPr/>
          </p:nvSpPr>
          <p:spPr bwMode="auto">
            <a:xfrm>
              <a:off x="4191000" y="3048000"/>
              <a:ext cx="1219200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You calculate measure results</a:t>
              </a:r>
            </a:p>
          </p:txBody>
        </p:sp>
        <p:sp>
          <p:nvSpPr>
            <p:cNvPr id="13326" name="Text Box 14"/>
            <p:cNvSpPr txBox="1">
              <a:spLocks noChangeArrowheads="1"/>
            </p:cNvSpPr>
            <p:nvPr/>
          </p:nvSpPr>
          <p:spPr bwMode="auto">
            <a:xfrm>
              <a:off x="4148138" y="2590800"/>
              <a:ext cx="1314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effectLst/>
                </a:rPr>
                <a:t>Step 3</a:t>
              </a:r>
            </a:p>
          </p:txBody>
        </p:sp>
        <p:sp>
          <p:nvSpPr>
            <p:cNvPr id="13327" name="Text Box 15"/>
            <p:cNvSpPr txBox="1">
              <a:spLocks noChangeArrowheads="1"/>
            </p:cNvSpPr>
            <p:nvPr/>
          </p:nvSpPr>
          <p:spPr bwMode="auto">
            <a:xfrm>
              <a:off x="5872163" y="3155950"/>
              <a:ext cx="1143000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You generate a Website</a:t>
              </a:r>
            </a:p>
          </p:txBody>
        </p:sp>
        <p:sp>
          <p:nvSpPr>
            <p:cNvPr id="13328" name="Text Box 16"/>
            <p:cNvSpPr txBox="1">
              <a:spLocks noChangeArrowheads="1"/>
            </p:cNvSpPr>
            <p:nvPr/>
          </p:nvSpPr>
          <p:spPr bwMode="auto">
            <a:xfrm>
              <a:off x="5795963" y="2590800"/>
              <a:ext cx="1314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effectLst/>
                </a:rPr>
                <a:t>Step 4</a:t>
              </a:r>
            </a:p>
          </p:txBody>
        </p:sp>
        <p:sp>
          <p:nvSpPr>
            <p:cNvPr id="13338" name="Text Box 26"/>
            <p:cNvSpPr txBox="1">
              <a:spLocks noChangeArrowheads="1"/>
            </p:cNvSpPr>
            <p:nvPr/>
          </p:nvSpPr>
          <p:spPr bwMode="auto">
            <a:xfrm>
              <a:off x="2809875" y="1752600"/>
              <a:ext cx="34131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effectLst/>
                </a:rPr>
                <a:t>Calculate your own measure results</a:t>
              </a:r>
            </a:p>
          </p:txBody>
        </p:sp>
        <p:sp>
          <p:nvSpPr>
            <p:cNvPr id="13343" name="AutoShape 31"/>
            <p:cNvSpPr>
              <a:spLocks noChangeArrowheads="1"/>
            </p:cNvSpPr>
            <p:nvPr/>
          </p:nvSpPr>
          <p:spPr bwMode="auto">
            <a:xfrm>
              <a:off x="2124075" y="3429000"/>
              <a:ext cx="381000" cy="228600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67BBC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44" name="AutoShape 32"/>
            <p:cNvSpPr>
              <a:spLocks noChangeArrowheads="1"/>
            </p:cNvSpPr>
            <p:nvPr/>
          </p:nvSpPr>
          <p:spPr bwMode="auto">
            <a:xfrm>
              <a:off x="3781425" y="3429000"/>
              <a:ext cx="381000" cy="228600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67BBC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45" name="AutoShape 33"/>
            <p:cNvSpPr>
              <a:spLocks noChangeArrowheads="1"/>
            </p:cNvSpPr>
            <p:nvPr/>
          </p:nvSpPr>
          <p:spPr bwMode="auto">
            <a:xfrm>
              <a:off x="5434013" y="3429000"/>
              <a:ext cx="381000" cy="228600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67BBC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3346" name="Picture 798" descr="MPj04018150000[1]"/>
            <p:cNvPicPr>
              <a:picLocks noChangeAspect="1" noChangeArrowheads="1"/>
            </p:cNvPicPr>
            <p:nvPr/>
          </p:nvPicPr>
          <p:blipFill>
            <a:blip r:embed="rId2"/>
            <a:srcRect r="26666"/>
            <a:stretch>
              <a:fillRect/>
            </a:stretch>
          </p:blipFill>
          <p:spPr bwMode="auto">
            <a:xfrm>
              <a:off x="7477125" y="3124200"/>
              <a:ext cx="838200" cy="87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47" name="AutoShape 35"/>
            <p:cNvSpPr>
              <a:spLocks noChangeArrowheads="1"/>
            </p:cNvSpPr>
            <p:nvPr/>
          </p:nvSpPr>
          <p:spPr bwMode="auto">
            <a:xfrm>
              <a:off x="7086600" y="3429000"/>
              <a:ext cx="381000" cy="228600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67BBC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Hospital Compare Measure Results and MONAHRQ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685800" y="1295400"/>
            <a:ext cx="7734300" cy="5029200"/>
            <a:chOff x="685800" y="1295400"/>
            <a:chExt cx="7734300" cy="5029200"/>
          </a:xfrm>
        </p:grpSpPr>
        <p:sp>
          <p:nvSpPr>
            <p:cNvPr id="49194" name="Rectangle 42"/>
            <p:cNvSpPr>
              <a:spLocks noChangeArrowheads="1"/>
            </p:cNvSpPr>
            <p:nvPr/>
          </p:nvSpPr>
          <p:spPr bwMode="auto">
            <a:xfrm rot="5400000">
              <a:off x="2357438" y="4610100"/>
              <a:ext cx="1752600" cy="152400"/>
            </a:xfrm>
            <a:prstGeom prst="rect">
              <a:avLst/>
            </a:prstGeom>
            <a:solidFill>
              <a:srgbClr val="6BBDC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2" name="Oval 20"/>
            <p:cNvSpPr>
              <a:spLocks noChangeArrowheads="1"/>
            </p:cNvSpPr>
            <p:nvPr/>
          </p:nvSpPr>
          <p:spPr bwMode="auto">
            <a:xfrm>
              <a:off x="685800" y="5105400"/>
              <a:ext cx="1676400" cy="12192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3" name="Oval 21"/>
            <p:cNvSpPr>
              <a:spLocks noChangeArrowheads="1"/>
            </p:cNvSpPr>
            <p:nvPr/>
          </p:nvSpPr>
          <p:spPr bwMode="auto">
            <a:xfrm>
              <a:off x="2590800" y="5181600"/>
              <a:ext cx="1295400" cy="11430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4" name="Oval 22"/>
            <p:cNvSpPr>
              <a:spLocks noChangeArrowheads="1"/>
            </p:cNvSpPr>
            <p:nvPr/>
          </p:nvSpPr>
          <p:spPr bwMode="auto">
            <a:xfrm>
              <a:off x="2590800" y="4191000"/>
              <a:ext cx="1295400" cy="9144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59" name="Text Box 7"/>
            <p:cNvSpPr txBox="1">
              <a:spLocks noChangeArrowheads="1"/>
            </p:cNvSpPr>
            <p:nvPr/>
          </p:nvSpPr>
          <p:spPr bwMode="auto">
            <a:xfrm>
              <a:off x="3282950" y="1295400"/>
              <a:ext cx="25082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effectLst/>
                </a:rPr>
                <a:t>MOHAHRQ 2.0 model:</a:t>
              </a:r>
            </a:p>
          </p:txBody>
        </p:sp>
        <p:sp>
          <p:nvSpPr>
            <p:cNvPr id="49168" name="Text Box 16"/>
            <p:cNvSpPr txBox="1">
              <a:spLocks noChangeArrowheads="1"/>
            </p:cNvSpPr>
            <p:nvPr/>
          </p:nvSpPr>
          <p:spPr bwMode="auto">
            <a:xfrm>
              <a:off x="2809875" y="1676400"/>
              <a:ext cx="34131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>
                  <a:effectLst/>
                </a:rPr>
                <a:t>Calculate your own measure results</a:t>
              </a:r>
            </a:p>
          </p:txBody>
        </p:sp>
        <p:sp>
          <p:nvSpPr>
            <p:cNvPr id="49169" name="Text Box 17"/>
            <p:cNvSpPr txBox="1">
              <a:spLocks noChangeArrowheads="1"/>
            </p:cNvSpPr>
            <p:nvPr/>
          </p:nvSpPr>
          <p:spPr bwMode="auto">
            <a:xfrm>
              <a:off x="700088" y="5365750"/>
              <a:ext cx="1676400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You download CMS measure results</a:t>
              </a:r>
            </a:p>
          </p:txBody>
        </p:sp>
        <p:sp>
          <p:nvSpPr>
            <p:cNvPr id="49170" name="Text Box 18"/>
            <p:cNvSpPr txBox="1">
              <a:spLocks noChangeArrowheads="1"/>
            </p:cNvSpPr>
            <p:nvPr/>
          </p:nvSpPr>
          <p:spPr bwMode="auto">
            <a:xfrm>
              <a:off x="2700338" y="5286375"/>
              <a:ext cx="1066800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You load CMS measure results</a:t>
              </a:r>
            </a:p>
          </p:txBody>
        </p:sp>
        <p:sp>
          <p:nvSpPr>
            <p:cNvPr id="49171" name="Text Box 19"/>
            <p:cNvSpPr txBox="1">
              <a:spLocks noChangeArrowheads="1"/>
            </p:cNvSpPr>
            <p:nvPr/>
          </p:nvSpPr>
          <p:spPr bwMode="auto">
            <a:xfrm>
              <a:off x="2590800" y="4387850"/>
              <a:ext cx="12954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You link hospitals</a:t>
              </a:r>
            </a:p>
          </p:txBody>
        </p:sp>
        <p:sp>
          <p:nvSpPr>
            <p:cNvPr id="49175" name="Text Box 23"/>
            <p:cNvSpPr txBox="1">
              <a:spLocks noChangeArrowheads="1"/>
            </p:cNvSpPr>
            <p:nvPr/>
          </p:nvSpPr>
          <p:spPr bwMode="auto">
            <a:xfrm>
              <a:off x="2819400" y="2057400"/>
              <a:ext cx="340201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>
                  <a:effectLst/>
                </a:rPr>
                <a:t>Load precalculated measure results</a:t>
              </a:r>
              <a:endParaRPr lang="en-US" sz="1600" i="1">
                <a:effectLst/>
              </a:endParaRPr>
            </a:p>
          </p:txBody>
        </p:sp>
        <p:sp>
          <p:nvSpPr>
            <p:cNvPr id="49176" name="Oval 24"/>
            <p:cNvSpPr>
              <a:spLocks noChangeArrowheads="1"/>
            </p:cNvSpPr>
            <p:nvPr/>
          </p:nvSpPr>
          <p:spPr bwMode="auto">
            <a:xfrm>
              <a:off x="2600325" y="2971800"/>
              <a:ext cx="1295400" cy="11430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7" name="Oval 25"/>
            <p:cNvSpPr>
              <a:spLocks noChangeArrowheads="1"/>
            </p:cNvSpPr>
            <p:nvPr/>
          </p:nvSpPr>
          <p:spPr bwMode="auto">
            <a:xfrm>
              <a:off x="4262438" y="2971800"/>
              <a:ext cx="1295400" cy="11430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8" name="Oval 26"/>
            <p:cNvSpPr>
              <a:spLocks noChangeArrowheads="1"/>
            </p:cNvSpPr>
            <p:nvPr/>
          </p:nvSpPr>
          <p:spPr bwMode="auto">
            <a:xfrm>
              <a:off x="5910263" y="2971800"/>
              <a:ext cx="1295400" cy="11430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79" name="Oval 27"/>
            <p:cNvSpPr>
              <a:spLocks noChangeArrowheads="1"/>
            </p:cNvSpPr>
            <p:nvPr/>
          </p:nvSpPr>
          <p:spPr bwMode="auto">
            <a:xfrm>
              <a:off x="952500" y="2971800"/>
              <a:ext cx="1295400" cy="114300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80" name="Text Box 28"/>
            <p:cNvSpPr txBox="1">
              <a:spLocks noChangeArrowheads="1"/>
            </p:cNvSpPr>
            <p:nvPr/>
          </p:nvSpPr>
          <p:spPr bwMode="auto">
            <a:xfrm>
              <a:off x="952500" y="2590800"/>
              <a:ext cx="1314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effectLst/>
                </a:rPr>
                <a:t>Step 1</a:t>
              </a:r>
            </a:p>
          </p:txBody>
        </p:sp>
        <p:sp>
          <p:nvSpPr>
            <p:cNvPr id="49181" name="Text Box 29"/>
            <p:cNvSpPr txBox="1">
              <a:spLocks noChangeArrowheads="1"/>
            </p:cNvSpPr>
            <p:nvPr/>
          </p:nvSpPr>
          <p:spPr bwMode="auto">
            <a:xfrm>
              <a:off x="952500" y="3079750"/>
              <a:ext cx="1295400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You download MONAHRQ</a:t>
              </a:r>
            </a:p>
          </p:txBody>
        </p:sp>
        <p:sp>
          <p:nvSpPr>
            <p:cNvPr id="49182" name="Text Box 30"/>
            <p:cNvSpPr txBox="1">
              <a:spLocks noChangeArrowheads="1"/>
            </p:cNvSpPr>
            <p:nvPr/>
          </p:nvSpPr>
          <p:spPr bwMode="auto">
            <a:xfrm>
              <a:off x="2600325" y="2590800"/>
              <a:ext cx="1314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effectLst/>
                </a:rPr>
                <a:t>Step 2</a:t>
              </a:r>
            </a:p>
          </p:txBody>
        </p:sp>
        <p:sp>
          <p:nvSpPr>
            <p:cNvPr id="49183" name="Text Box 31"/>
            <p:cNvSpPr txBox="1">
              <a:spLocks noChangeArrowheads="1"/>
            </p:cNvSpPr>
            <p:nvPr/>
          </p:nvSpPr>
          <p:spPr bwMode="auto">
            <a:xfrm>
              <a:off x="2633663" y="3232150"/>
              <a:ext cx="12192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You load your data</a:t>
              </a:r>
            </a:p>
          </p:txBody>
        </p:sp>
        <p:sp>
          <p:nvSpPr>
            <p:cNvPr id="49184" name="Text Box 32"/>
            <p:cNvSpPr txBox="1">
              <a:spLocks noChangeArrowheads="1"/>
            </p:cNvSpPr>
            <p:nvPr/>
          </p:nvSpPr>
          <p:spPr bwMode="auto">
            <a:xfrm>
              <a:off x="4262438" y="3048000"/>
              <a:ext cx="1219200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You calculate measure results</a:t>
              </a:r>
            </a:p>
          </p:txBody>
        </p:sp>
        <p:sp>
          <p:nvSpPr>
            <p:cNvPr id="49185" name="Text Box 33"/>
            <p:cNvSpPr txBox="1">
              <a:spLocks noChangeArrowheads="1"/>
            </p:cNvSpPr>
            <p:nvPr/>
          </p:nvSpPr>
          <p:spPr bwMode="auto">
            <a:xfrm>
              <a:off x="4262438" y="2590800"/>
              <a:ext cx="1314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effectLst/>
                </a:rPr>
                <a:t>Step 3</a:t>
              </a:r>
            </a:p>
          </p:txBody>
        </p:sp>
        <p:sp>
          <p:nvSpPr>
            <p:cNvPr id="49186" name="Text Box 34"/>
            <p:cNvSpPr txBox="1">
              <a:spLocks noChangeArrowheads="1"/>
            </p:cNvSpPr>
            <p:nvPr/>
          </p:nvSpPr>
          <p:spPr bwMode="auto">
            <a:xfrm>
              <a:off x="5986463" y="3155950"/>
              <a:ext cx="1143000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>
                  <a:effectLst/>
                </a:rPr>
                <a:t>You generate a Website</a:t>
              </a:r>
            </a:p>
          </p:txBody>
        </p:sp>
        <p:sp>
          <p:nvSpPr>
            <p:cNvPr id="49187" name="Text Box 35"/>
            <p:cNvSpPr txBox="1">
              <a:spLocks noChangeArrowheads="1"/>
            </p:cNvSpPr>
            <p:nvPr/>
          </p:nvSpPr>
          <p:spPr bwMode="auto">
            <a:xfrm>
              <a:off x="5910263" y="2590800"/>
              <a:ext cx="1314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effectLst/>
                </a:rPr>
                <a:t>Step 4</a:t>
              </a:r>
            </a:p>
          </p:txBody>
        </p:sp>
        <p:sp>
          <p:nvSpPr>
            <p:cNvPr id="49188" name="AutoShape 36"/>
            <p:cNvSpPr>
              <a:spLocks noChangeArrowheads="1"/>
            </p:cNvSpPr>
            <p:nvPr/>
          </p:nvSpPr>
          <p:spPr bwMode="auto">
            <a:xfrm>
              <a:off x="2238375" y="3429000"/>
              <a:ext cx="381000" cy="228600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67BBC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89" name="AutoShape 37"/>
            <p:cNvSpPr>
              <a:spLocks noChangeArrowheads="1"/>
            </p:cNvSpPr>
            <p:nvPr/>
          </p:nvSpPr>
          <p:spPr bwMode="auto">
            <a:xfrm>
              <a:off x="3895725" y="3429000"/>
              <a:ext cx="381000" cy="228600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67BBC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90" name="AutoShape 38"/>
            <p:cNvSpPr>
              <a:spLocks noChangeArrowheads="1"/>
            </p:cNvSpPr>
            <p:nvPr/>
          </p:nvSpPr>
          <p:spPr bwMode="auto">
            <a:xfrm>
              <a:off x="5548313" y="3429000"/>
              <a:ext cx="381000" cy="228600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67BBC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93" name="AutoShape 41"/>
            <p:cNvSpPr>
              <a:spLocks noChangeArrowheads="1"/>
            </p:cNvSpPr>
            <p:nvPr/>
          </p:nvSpPr>
          <p:spPr bwMode="auto">
            <a:xfrm>
              <a:off x="2333625" y="5638800"/>
              <a:ext cx="304800" cy="228600"/>
            </a:xfrm>
            <a:prstGeom prst="rightArrow">
              <a:avLst>
                <a:gd name="adj1" fmla="val 50000"/>
                <a:gd name="adj2" fmla="val 33333"/>
              </a:avLst>
            </a:prstGeom>
            <a:solidFill>
              <a:srgbClr val="67BBC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9195" name="AutoShape 43"/>
            <p:cNvCxnSpPr>
              <a:cxnSpLocks noChangeShapeType="1"/>
              <a:stCxn id="49173" idx="6"/>
              <a:endCxn id="49178" idx="3"/>
            </p:cNvCxnSpPr>
            <p:nvPr/>
          </p:nvCxnSpPr>
          <p:spPr bwMode="auto">
            <a:xfrm flipV="1">
              <a:off x="3886200" y="3948113"/>
              <a:ext cx="2212975" cy="1804987"/>
            </a:xfrm>
            <a:prstGeom prst="curvedConnector2">
              <a:avLst/>
            </a:prstGeom>
            <a:noFill/>
            <a:ln w="95250">
              <a:solidFill>
                <a:srgbClr val="6BBDC3"/>
              </a:solidFill>
              <a:round/>
              <a:headEnd/>
              <a:tailEnd type="triangle" w="sm" len="sm"/>
            </a:ln>
            <a:effectLst/>
          </p:spPr>
        </p:cxnSp>
        <p:pic>
          <p:nvPicPr>
            <p:cNvPr id="49198" name="Picture 798" descr="MPj04018150000[1]"/>
            <p:cNvPicPr>
              <a:picLocks noChangeAspect="1" noChangeArrowheads="1"/>
            </p:cNvPicPr>
            <p:nvPr/>
          </p:nvPicPr>
          <p:blipFill>
            <a:blip r:embed="rId2"/>
            <a:srcRect r="26666"/>
            <a:stretch>
              <a:fillRect/>
            </a:stretch>
          </p:blipFill>
          <p:spPr bwMode="auto">
            <a:xfrm>
              <a:off x="7581900" y="3124200"/>
              <a:ext cx="838200" cy="87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199" name="AutoShape 47"/>
            <p:cNvSpPr>
              <a:spLocks noChangeArrowheads="1"/>
            </p:cNvSpPr>
            <p:nvPr/>
          </p:nvSpPr>
          <p:spPr bwMode="auto">
            <a:xfrm>
              <a:off x="7191375" y="3429000"/>
              <a:ext cx="381000" cy="228600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67BBC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00" name="Text Box 48"/>
            <p:cNvSpPr txBox="1">
              <a:spLocks noChangeArrowheads="1"/>
            </p:cNvSpPr>
            <p:nvPr/>
          </p:nvSpPr>
          <p:spPr bwMode="auto">
            <a:xfrm>
              <a:off x="4191000" y="1905000"/>
              <a:ext cx="685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i="1">
                  <a:effectLst/>
                </a:rPr>
                <a:t>and/or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76200"/>
            <a:ext cx="5638800" cy="1143000"/>
          </a:xfrm>
        </p:spPr>
        <p:txBody>
          <a:bodyPr/>
          <a:lstStyle/>
          <a:p>
            <a:r>
              <a:rPr lang="en-US" dirty="0"/>
              <a:t>Handling Hospital Compare Measure Results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447800" y="1752600"/>
            <a:ext cx="6781800" cy="4356100"/>
            <a:chOff x="1447800" y="1752600"/>
            <a:chExt cx="6781800" cy="4356100"/>
          </a:xfrm>
        </p:grpSpPr>
        <p:sp>
          <p:nvSpPr>
            <p:cNvPr id="15366" name="Text Box 6"/>
            <p:cNvSpPr txBox="1">
              <a:spLocks noChangeArrowheads="1"/>
            </p:cNvSpPr>
            <p:nvPr/>
          </p:nvSpPr>
          <p:spPr bwMode="auto">
            <a:xfrm>
              <a:off x="1676400" y="1752600"/>
              <a:ext cx="2286000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 i="1">
                  <a:effectLst/>
                </a:rPr>
                <a:t>We download the publicly available Hospital Compare measure results file from CMS</a:t>
              </a:r>
            </a:p>
          </p:txBody>
        </p:sp>
        <p:sp>
          <p:nvSpPr>
            <p:cNvPr id="15368" name="Text Box 8"/>
            <p:cNvSpPr txBox="1">
              <a:spLocks noChangeArrowheads="1"/>
            </p:cNvSpPr>
            <p:nvPr/>
          </p:nvSpPr>
          <p:spPr bwMode="auto">
            <a:xfrm>
              <a:off x="4038600" y="1752600"/>
              <a:ext cx="1828800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 i="1">
                  <a:effectLst/>
                </a:rPr>
                <a:t>We clean, format, and test the file to make sure it works with MONAHRQ</a:t>
              </a:r>
            </a:p>
          </p:txBody>
        </p:sp>
        <p:sp>
          <p:nvSpPr>
            <p:cNvPr id="15370" name="Text Box 10"/>
            <p:cNvSpPr txBox="1">
              <a:spLocks noChangeArrowheads="1"/>
            </p:cNvSpPr>
            <p:nvPr/>
          </p:nvSpPr>
          <p:spPr bwMode="auto">
            <a:xfrm>
              <a:off x="6019800" y="2173288"/>
              <a:ext cx="1752600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 i="1">
                  <a:effectLst/>
                </a:rPr>
                <a:t>We post the cleaned file to the MONAHRQ site</a:t>
              </a:r>
            </a:p>
          </p:txBody>
        </p:sp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5791200" y="4772025"/>
              <a:ext cx="2438400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You go to the MONAHRQ site and download the cleaned CMS measure results file</a:t>
              </a:r>
            </a:p>
          </p:txBody>
        </p:sp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3124200" y="4953000"/>
              <a:ext cx="2609850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>
                  <a:effectLst/>
                </a:rPr>
                <a:t>You load the CMS measure results file and/or your own administrative data into MONAHRQ and generate a website</a:t>
              </a:r>
            </a:p>
          </p:txBody>
        </p:sp>
        <p:sp>
          <p:nvSpPr>
            <p:cNvPr id="15380" name="Rectangle 20"/>
            <p:cNvSpPr>
              <a:spLocks noChangeArrowheads="1"/>
            </p:cNvSpPr>
            <p:nvPr/>
          </p:nvSpPr>
          <p:spPr bwMode="auto">
            <a:xfrm>
              <a:off x="1447800" y="2824163"/>
              <a:ext cx="4191000" cy="2286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81" name="AutoShape 21"/>
            <p:cNvSpPr>
              <a:spLocks noChangeArrowheads="1"/>
            </p:cNvSpPr>
            <p:nvPr/>
          </p:nvSpPr>
          <p:spPr bwMode="auto">
            <a:xfrm rot="1691303">
              <a:off x="4745038" y="2795588"/>
              <a:ext cx="1676400" cy="1981200"/>
            </a:xfrm>
            <a:custGeom>
              <a:avLst/>
              <a:gdLst>
                <a:gd name="G0" fmla="+- 8260 0 0"/>
                <a:gd name="G1" fmla="+- -8061902 0 0"/>
                <a:gd name="G2" fmla="+- 0 0 -8061902"/>
                <a:gd name="T0" fmla="*/ 0 256 1"/>
                <a:gd name="T1" fmla="*/ 180 256 1"/>
                <a:gd name="G3" fmla="+- -8061902 T0 T1"/>
                <a:gd name="T2" fmla="*/ 0 256 1"/>
                <a:gd name="T3" fmla="*/ 90 256 1"/>
                <a:gd name="G4" fmla="+- -8061902 T2 T3"/>
                <a:gd name="G5" fmla="*/ G4 2 1"/>
                <a:gd name="T4" fmla="*/ 90 256 1"/>
                <a:gd name="T5" fmla="*/ 0 256 1"/>
                <a:gd name="G6" fmla="+- -8061902 T4 T5"/>
                <a:gd name="G7" fmla="*/ G6 2 1"/>
                <a:gd name="G8" fmla="abs -806190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260"/>
                <a:gd name="G18" fmla="*/ 8260 1 2"/>
                <a:gd name="G19" fmla="+- G18 5400 0"/>
                <a:gd name="G20" fmla="cos G19 -8061902"/>
                <a:gd name="G21" fmla="sin G19 -8061902"/>
                <a:gd name="G22" fmla="+- G20 10800 0"/>
                <a:gd name="G23" fmla="+- G21 10800 0"/>
                <a:gd name="G24" fmla="+- 10800 0 G20"/>
                <a:gd name="G25" fmla="+- 8260 10800 0"/>
                <a:gd name="G26" fmla="?: G9 G17 G25"/>
                <a:gd name="G27" fmla="?: G9 0 21600"/>
                <a:gd name="G28" fmla="cos 10800 -8061902"/>
                <a:gd name="G29" fmla="sin 10800 -8061902"/>
                <a:gd name="G30" fmla="sin 8260 -8061902"/>
                <a:gd name="G31" fmla="+- G28 10800 0"/>
                <a:gd name="G32" fmla="+- G29 10800 0"/>
                <a:gd name="G33" fmla="+- G30 10800 0"/>
                <a:gd name="G34" fmla="?: G4 0 G31"/>
                <a:gd name="G35" fmla="?: -8061902 G34 0"/>
                <a:gd name="G36" fmla="?: G6 G35 G31"/>
                <a:gd name="G37" fmla="+- 21600 0 G36"/>
                <a:gd name="G38" fmla="?: G4 0 G33"/>
                <a:gd name="G39" fmla="?: -806190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607 w 21600"/>
                <a:gd name="T15" fmla="*/ 2808 h 21600"/>
                <a:gd name="T16" fmla="*/ 10800 w 21600"/>
                <a:gd name="T17" fmla="*/ 2540 h 21600"/>
                <a:gd name="T18" fmla="*/ 15993 w 21600"/>
                <a:gd name="T19" fmla="*/ 280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299" y="3873"/>
                  </a:moveTo>
                  <a:cubicBezTo>
                    <a:pt x="7639" y="3003"/>
                    <a:pt x="9202" y="2539"/>
                    <a:pt x="10800" y="2539"/>
                  </a:cubicBezTo>
                  <a:cubicBezTo>
                    <a:pt x="12397" y="2539"/>
                    <a:pt x="13960" y="3003"/>
                    <a:pt x="15300" y="3873"/>
                  </a:cubicBezTo>
                  <a:lnTo>
                    <a:pt x="16684" y="1743"/>
                  </a:lnTo>
                  <a:cubicBezTo>
                    <a:pt x="14932" y="605"/>
                    <a:pt x="12888" y="0"/>
                    <a:pt x="10799" y="0"/>
                  </a:cubicBezTo>
                  <a:cubicBezTo>
                    <a:pt x="8711" y="0"/>
                    <a:pt x="6667" y="605"/>
                    <a:pt x="4915" y="174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82" name="AutoShape 22"/>
            <p:cNvSpPr>
              <a:spLocks noChangeArrowheads="1"/>
            </p:cNvSpPr>
            <p:nvPr/>
          </p:nvSpPr>
          <p:spPr bwMode="auto">
            <a:xfrm rot="8684618">
              <a:off x="6096000" y="3281363"/>
              <a:ext cx="533400" cy="22860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393" name="Group 33"/>
            <p:cNvGrpSpPr>
              <a:grpSpLocks/>
            </p:cNvGrpSpPr>
            <p:nvPr/>
          </p:nvGrpSpPr>
          <p:grpSpPr bwMode="auto">
            <a:xfrm>
              <a:off x="2895600" y="2559050"/>
              <a:ext cx="3505200" cy="2165350"/>
              <a:chOff x="1824" y="1612"/>
              <a:chExt cx="2208" cy="1364"/>
            </a:xfrm>
          </p:grpSpPr>
          <p:grpSp>
            <p:nvGrpSpPr>
              <p:cNvPr id="15392" name="Group 32"/>
              <p:cNvGrpSpPr>
                <a:grpSpLocks/>
              </p:cNvGrpSpPr>
              <p:nvPr/>
            </p:nvGrpSpPr>
            <p:grpSpPr bwMode="auto">
              <a:xfrm>
                <a:off x="1971" y="1612"/>
                <a:ext cx="2061" cy="1298"/>
                <a:chOff x="1884" y="1612"/>
                <a:chExt cx="2061" cy="1298"/>
              </a:xfrm>
            </p:grpSpPr>
            <p:sp>
              <p:nvSpPr>
                <p:cNvPr id="15385" name="Rectangle 25"/>
                <p:cNvSpPr>
                  <a:spLocks noChangeArrowheads="1"/>
                </p:cNvSpPr>
                <p:nvPr/>
              </p:nvSpPr>
              <p:spPr bwMode="auto">
                <a:xfrm flipV="1">
                  <a:off x="1884" y="2733"/>
                  <a:ext cx="1680" cy="147"/>
                </a:xfrm>
                <a:prstGeom prst="rect">
                  <a:avLst/>
                </a:prstGeom>
                <a:solidFill>
                  <a:srgbClr val="67BBC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86" name="AutoShape 26"/>
                <p:cNvSpPr>
                  <a:spLocks noChangeArrowheads="1"/>
                </p:cNvSpPr>
                <p:nvPr/>
              </p:nvSpPr>
              <p:spPr bwMode="auto">
                <a:xfrm rot="19776133" flipV="1">
                  <a:off x="2889" y="1612"/>
                  <a:ext cx="1056" cy="1298"/>
                </a:xfrm>
                <a:custGeom>
                  <a:avLst/>
                  <a:gdLst>
                    <a:gd name="G0" fmla="+- 8260 0 0"/>
                    <a:gd name="G1" fmla="+- -8061902 0 0"/>
                    <a:gd name="G2" fmla="+- 0 0 -8061902"/>
                    <a:gd name="T0" fmla="*/ 0 256 1"/>
                    <a:gd name="T1" fmla="*/ 180 256 1"/>
                    <a:gd name="G3" fmla="+- -8061902 T0 T1"/>
                    <a:gd name="T2" fmla="*/ 0 256 1"/>
                    <a:gd name="T3" fmla="*/ 90 256 1"/>
                    <a:gd name="G4" fmla="+- -8061902 T2 T3"/>
                    <a:gd name="G5" fmla="*/ G4 2 1"/>
                    <a:gd name="T4" fmla="*/ 90 256 1"/>
                    <a:gd name="T5" fmla="*/ 0 256 1"/>
                    <a:gd name="G6" fmla="+- -8061902 T4 T5"/>
                    <a:gd name="G7" fmla="*/ G6 2 1"/>
                    <a:gd name="G8" fmla="abs -8061902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8260"/>
                    <a:gd name="G18" fmla="*/ 8260 1 2"/>
                    <a:gd name="G19" fmla="+- G18 5400 0"/>
                    <a:gd name="G20" fmla="cos G19 -8061902"/>
                    <a:gd name="G21" fmla="sin G19 -8061902"/>
                    <a:gd name="G22" fmla="+- G20 10800 0"/>
                    <a:gd name="G23" fmla="+- G21 10800 0"/>
                    <a:gd name="G24" fmla="+- 10800 0 G20"/>
                    <a:gd name="G25" fmla="+- 8260 10800 0"/>
                    <a:gd name="G26" fmla="?: G9 G17 G25"/>
                    <a:gd name="G27" fmla="?: G9 0 21600"/>
                    <a:gd name="G28" fmla="cos 10800 -8061902"/>
                    <a:gd name="G29" fmla="sin 10800 -8061902"/>
                    <a:gd name="G30" fmla="sin 8260 -8061902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8061902 G34 0"/>
                    <a:gd name="G36" fmla="?: G6 G35 G31"/>
                    <a:gd name="G37" fmla="+- 21600 0 G36"/>
                    <a:gd name="G38" fmla="?: G4 0 G33"/>
                    <a:gd name="G39" fmla="?: -8061902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5607 w 21600"/>
                    <a:gd name="T15" fmla="*/ 2808 h 21600"/>
                    <a:gd name="T16" fmla="*/ 10800 w 21600"/>
                    <a:gd name="T17" fmla="*/ 2540 h 21600"/>
                    <a:gd name="T18" fmla="*/ 15993 w 21600"/>
                    <a:gd name="T19" fmla="*/ 2808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6299" y="3873"/>
                      </a:moveTo>
                      <a:cubicBezTo>
                        <a:pt x="7639" y="3003"/>
                        <a:pt x="9202" y="2539"/>
                        <a:pt x="10800" y="2539"/>
                      </a:cubicBezTo>
                      <a:cubicBezTo>
                        <a:pt x="12397" y="2539"/>
                        <a:pt x="13960" y="3003"/>
                        <a:pt x="15300" y="3873"/>
                      </a:cubicBezTo>
                      <a:lnTo>
                        <a:pt x="16684" y="1743"/>
                      </a:lnTo>
                      <a:cubicBezTo>
                        <a:pt x="14932" y="605"/>
                        <a:pt x="12888" y="0"/>
                        <a:pt x="10799" y="0"/>
                      </a:cubicBezTo>
                      <a:cubicBezTo>
                        <a:pt x="8711" y="0"/>
                        <a:pt x="6667" y="605"/>
                        <a:pt x="4915" y="1743"/>
                      </a:cubicBezTo>
                      <a:close/>
                    </a:path>
                  </a:pathLst>
                </a:custGeom>
                <a:solidFill>
                  <a:srgbClr val="67BBC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387" name="AutoShape 27"/>
              <p:cNvSpPr>
                <a:spLocks noChangeArrowheads="1"/>
              </p:cNvSpPr>
              <p:nvPr/>
            </p:nvSpPr>
            <p:spPr bwMode="auto">
              <a:xfrm rot="5493978" flipV="1">
                <a:off x="1728" y="2736"/>
                <a:ext cx="336" cy="144"/>
              </a:xfrm>
              <a:prstGeom prst="triangle">
                <a:avLst>
                  <a:gd name="adj" fmla="val 50000"/>
                </a:avLst>
              </a:prstGeom>
              <a:solidFill>
                <a:srgbClr val="67BBC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15390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21295039">
              <a:off x="6477000" y="3200400"/>
              <a:ext cx="1219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91" name="Picture 798" descr="MPj04018150000[1]"/>
            <p:cNvPicPr>
              <a:picLocks noChangeAspect="1" noChangeArrowheads="1"/>
            </p:cNvPicPr>
            <p:nvPr/>
          </p:nvPicPr>
          <p:blipFill>
            <a:blip r:embed="rId3"/>
            <a:srcRect r="26666"/>
            <a:stretch>
              <a:fillRect/>
            </a:stretch>
          </p:blipFill>
          <p:spPr bwMode="auto">
            <a:xfrm>
              <a:off x="1905000" y="4003675"/>
              <a:ext cx="838200" cy="873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5507</TotalTime>
  <Words>1617</Words>
  <Application>Microsoft Macintosh PowerPoint</Application>
  <PresentationFormat>On-screen Show (4:3)</PresentationFormat>
  <Paragraphs>613</Paragraphs>
  <Slides>39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Default Design</vt:lpstr>
      <vt:lpstr>Custom Design</vt:lpstr>
      <vt:lpstr>Chart</vt:lpstr>
      <vt:lpstr>2.0</vt:lpstr>
      <vt:lpstr>Future MONAHRQs (Estimated)</vt:lpstr>
      <vt:lpstr>MONAHRQ 1.0</vt:lpstr>
      <vt:lpstr>MONAHRQ 2.0</vt:lpstr>
      <vt:lpstr>Quick Guide: AHRQ Quality Indicators in MONAHRQ</vt:lpstr>
      <vt:lpstr>Quick Guide: Hospital Compare Measures in MONAHRQ</vt:lpstr>
      <vt:lpstr>Hospital Compare Measure Results and MONAHRQ</vt:lpstr>
      <vt:lpstr>Hospital Compare Measure Results and MONAHRQ</vt:lpstr>
      <vt:lpstr>Handling Hospital Compare Measure Results</vt:lpstr>
      <vt:lpstr>Update Cycles</vt:lpstr>
      <vt:lpstr>New Look and Feel:  Home Page</vt:lpstr>
      <vt:lpstr>New Search Page</vt:lpstr>
      <vt:lpstr>New Hospital Search</vt:lpstr>
      <vt:lpstr>New Hospital Search</vt:lpstr>
      <vt:lpstr>New Health Topic Search</vt:lpstr>
      <vt:lpstr>New Search Page</vt:lpstr>
      <vt:lpstr>New Classification Table</vt:lpstr>
      <vt:lpstr>New Classification Table</vt:lpstr>
      <vt:lpstr>New Classification Table</vt:lpstr>
      <vt:lpstr>New Classification Table</vt:lpstr>
      <vt:lpstr>MONAHRQ Learning Network</vt:lpstr>
      <vt:lpstr>MONAHRQ Learning Network</vt:lpstr>
      <vt:lpstr>MONAHRQ Learning Network</vt:lpstr>
      <vt:lpstr>MONAHRQ Website  www.monahrq.ahrq.gov</vt:lpstr>
      <vt:lpstr>MONAHRQ Website  www.monahrq.ahrq.gov</vt:lpstr>
      <vt:lpstr>Websites Generated Using MONAHRQ</vt:lpstr>
      <vt:lpstr>Websites Generated Using MONAHRQ</vt:lpstr>
      <vt:lpstr>Websites Generated Using MONAHRQ</vt:lpstr>
      <vt:lpstr>Questions? monahrq.ahrq.gov</vt:lpstr>
      <vt:lpstr>Questions?</vt:lpstr>
      <vt:lpstr>Websites Generated Using MONAHRQ</vt:lpstr>
      <vt:lpstr>Data Refresh Cycles</vt:lpstr>
      <vt:lpstr>MONAHRQ Learning Network</vt:lpstr>
      <vt:lpstr>MONAHRQ Learning Network</vt:lpstr>
      <vt:lpstr>MONAHRQ Learning Network</vt:lpstr>
      <vt:lpstr>Quick Guide: AHRQ Quality Indicators in MONAHRQ</vt:lpstr>
      <vt:lpstr>Quick Guide: Hospital Compare Measures in MONAHRQ</vt:lpstr>
      <vt:lpstr>Data Update Cycles</vt:lpstr>
      <vt:lpstr>Update Cycles</vt:lpstr>
    </vt:vector>
  </TitlesOfParts>
  <Company>DHHS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Sneak Peek:  MONAHRQ 2.0</dc:title>
  <dc:creator>DHHS</dc:creator>
  <cp:lastModifiedBy>Graham</cp:lastModifiedBy>
  <cp:revision>42</cp:revision>
  <dcterms:created xsi:type="dcterms:W3CDTF">2010-10-22T17:07:58Z</dcterms:created>
  <dcterms:modified xsi:type="dcterms:W3CDTF">2010-10-22T17:12:01Z</dcterms:modified>
</cp:coreProperties>
</file>