
<file path=[Content_Types].xml><?xml version="1.0" encoding="utf-8"?>
<Types xmlns="http://schemas.openxmlformats.org/package/2006/content-types">
  <Override PartName="/ppt/slides/slide18.xml" ContentType="application/vnd.openxmlformats-officedocument.presentationml.slide+xml"/>
  <Default Extension="pict" ContentType="image/pict"/>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ppt/notesSlides/notesSlide12.xml" ContentType="application/vnd.openxmlformats-officedocument.presentationml.notesSlide+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Default Extension="doc" ContentType="application/msword"/>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ppt/slides/slide15.xml" ContentType="application/vnd.openxmlformats-officedocument.presentationml.slide+xml"/>
  <Override PartName="/ppt/notesSlides/notesSlide17.xml" ContentType="application/vnd.openxmlformats-officedocument.presentationml.notes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notesSlides/notesSlide14.xml" ContentType="application/vnd.openxmlformats-officedocument.presentationml.notesSlide+xml"/>
  <Override PartName="/ppt/slideLayouts/slideLayout3.xml" ContentType="application/vnd.openxmlformats-officedocument.presentationml.slideLayout+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19.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autoCompressPictures="0">
  <p:sldMasterIdLst>
    <p:sldMasterId id="2147483675" r:id="rId1"/>
  </p:sldMasterIdLst>
  <p:notesMasterIdLst>
    <p:notesMasterId r:id="rId21"/>
  </p:notesMasterIdLst>
  <p:sldIdLst>
    <p:sldId id="256" r:id="rId2"/>
    <p:sldId id="257" r:id="rId3"/>
    <p:sldId id="258" r:id="rId4"/>
    <p:sldId id="259" r:id="rId5"/>
    <p:sldId id="260" r:id="rId6"/>
    <p:sldId id="266" r:id="rId7"/>
    <p:sldId id="261" r:id="rId8"/>
    <p:sldId id="262" r:id="rId9"/>
    <p:sldId id="263" r:id="rId10"/>
    <p:sldId id="268" r:id="rId11"/>
    <p:sldId id="267" r:id="rId12"/>
    <p:sldId id="269" r:id="rId13"/>
    <p:sldId id="264" r:id="rId14"/>
    <p:sldId id="265" r:id="rId15"/>
    <p:sldId id="270" r:id="rId16"/>
    <p:sldId id="271" r:id="rId17"/>
    <p:sldId id="272" r:id="rId18"/>
    <p:sldId id="273" r:id="rId19"/>
    <p:sldId id="274" r:id="rId20"/>
  </p:sldIdLst>
  <p:sldSz cx="9144000" cy="6858000" type="screen4x3"/>
  <p:notesSz cx="6858000" cy="9144000"/>
  <p:defaultTextStyle>
    <a:defPPr>
      <a:defRPr lang="en-US"/>
    </a:defPPr>
    <a:lvl1pPr algn="l" rtl="0" eaLnBrk="0" fontAlgn="base" hangingPunct="0">
      <a:spcBef>
        <a:spcPct val="0"/>
      </a:spcBef>
      <a:spcAft>
        <a:spcPct val="0"/>
      </a:spcAft>
      <a:defRPr sz="3200"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sz="3200"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sz="3200"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sz="3200"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sz="32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32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32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32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32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E23C"/>
    <a:srgbClr val="E9C814"/>
    <a:srgbClr val="B28619"/>
    <a:srgbClr val="FFD838"/>
    <a:srgbClr val="FFD25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outlineView">
  <p:normalViewPr showOutlineIcons="0">
    <p:restoredLeft sz="34551" autoAdjust="0"/>
    <p:restoredTop sz="86456" autoAdjust="0"/>
  </p:normalViewPr>
  <p:slideViewPr>
    <p:cSldViewPr>
      <p:cViewPr varScale="1">
        <p:scale>
          <a:sx n="122" d="100"/>
          <a:sy n="122" d="100"/>
        </p:scale>
        <p:origin x="-800" y="-120"/>
      </p:cViewPr>
      <p:guideLst>
        <p:guide orient="horz" pos="2160"/>
        <p:guide pos="2880"/>
      </p:guideLst>
    </p:cSldViewPr>
  </p:slideViewPr>
  <p:outlineViewPr>
    <p:cViewPr>
      <p:scale>
        <a:sx n="33" d="100"/>
        <a:sy n="33" d="100"/>
      </p:scale>
      <p:origin x="0" y="1389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2" d="100"/>
          <a:sy n="72" d="100"/>
        </p:scale>
        <p:origin x="-1920" y="-12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ict"/></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12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1268"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12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2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12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6568D354-592F-184D-A9B9-DDA43A329A12}"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fontAlgn="base">
      <a:spcBef>
        <a:spcPct val="30000"/>
      </a:spcBef>
      <a:spcAft>
        <a:spcPct val="0"/>
      </a:spcAft>
      <a:defRPr sz="1200" kern="1200">
        <a:solidFill>
          <a:schemeClr val="tx1"/>
        </a:solidFill>
        <a:latin typeface="Arial" charset="0"/>
        <a:ea typeface="ＭＳ Ｐゴシック"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971315-0C1E-C245-9168-A28D58374117}" type="slidenum">
              <a:rPr lang="en-US"/>
              <a:pPr/>
              <a:t>1</a:t>
            </a:fld>
            <a:endParaRPr lang="en-US"/>
          </a:p>
        </p:txBody>
      </p:sp>
      <p:sp>
        <p:nvSpPr>
          <p:cNvPr id="12290" name="Rectangle 2"/>
          <p:cNvSpPr>
            <a:spLocks noChangeArrowheads="1" noTextEdit="1"/>
          </p:cNvSpPr>
          <p:nvPr>
            <p:ph type="sldImg"/>
          </p:nvPr>
        </p:nvSpPr>
        <p:spPr>
          <a:ln/>
        </p:spPr>
      </p:sp>
      <p:sp>
        <p:nvSpPr>
          <p:cNvPr id="12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1E4F9C-ABA5-384E-82D5-28B36F2E4F06}" type="slidenum">
              <a:rPr lang="en-US"/>
              <a:pPr/>
              <a:t>10</a:t>
            </a:fld>
            <a:endParaRPr lang="en-US"/>
          </a:p>
        </p:txBody>
      </p:sp>
      <p:sp>
        <p:nvSpPr>
          <p:cNvPr id="56322" name="Rectangle 2"/>
          <p:cNvSpPr>
            <a:spLocks noChangeArrowheads="1" noTextEdit="1"/>
          </p:cNvSpPr>
          <p:nvPr>
            <p:ph type="sldImg"/>
          </p:nvPr>
        </p:nvSpPr>
        <p:spPr>
          <a:ln/>
        </p:spPr>
      </p:sp>
      <p:sp>
        <p:nvSpPr>
          <p:cNvPr id="56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E4159A-B411-984E-9DAE-6A0E63D8C645}" type="slidenum">
              <a:rPr lang="en-US"/>
              <a:pPr/>
              <a:t>11</a:t>
            </a:fld>
            <a:endParaRPr lang="en-US"/>
          </a:p>
        </p:txBody>
      </p:sp>
      <p:sp>
        <p:nvSpPr>
          <p:cNvPr id="57346" name="Rectangle 2"/>
          <p:cNvSpPr>
            <a:spLocks noChangeArrowheads="1" noTextEdit="1"/>
          </p:cNvSpPr>
          <p:nvPr>
            <p:ph type="sldImg"/>
          </p:nvPr>
        </p:nvSpPr>
        <p:spPr>
          <a:ln/>
        </p:spPr>
      </p:sp>
      <p:sp>
        <p:nvSpPr>
          <p:cNvPr id="57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C66FC7-3A5F-2941-A7A3-9898F64A4C5F}" type="slidenum">
              <a:rPr lang="en-US"/>
              <a:pPr/>
              <a:t>12</a:t>
            </a:fld>
            <a:endParaRPr lang="en-US"/>
          </a:p>
        </p:txBody>
      </p:sp>
      <p:sp>
        <p:nvSpPr>
          <p:cNvPr id="58370" name="Rectangle 2"/>
          <p:cNvSpPr>
            <a:spLocks noChangeArrowheads="1" noTextEdit="1"/>
          </p:cNvSpPr>
          <p:nvPr>
            <p:ph type="sldImg"/>
          </p:nvPr>
        </p:nvSpPr>
        <p:spPr>
          <a:ln/>
        </p:spPr>
      </p:sp>
      <p:sp>
        <p:nvSpPr>
          <p:cNvPr id="58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29831D-D179-734B-9AF3-F3C387B7EBFF}" type="slidenum">
              <a:rPr lang="en-US"/>
              <a:pPr/>
              <a:t>13</a:t>
            </a:fld>
            <a:endParaRPr lang="en-US"/>
          </a:p>
        </p:txBody>
      </p:sp>
      <p:sp>
        <p:nvSpPr>
          <p:cNvPr id="59394" name="Rectangle 2"/>
          <p:cNvSpPr>
            <a:spLocks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E8DF91-6B85-DF47-A68C-21C230B7CCA5}" type="slidenum">
              <a:rPr lang="en-US"/>
              <a:pPr/>
              <a:t>14</a:t>
            </a:fld>
            <a:endParaRPr lang="en-US"/>
          </a:p>
        </p:txBody>
      </p:sp>
      <p:sp>
        <p:nvSpPr>
          <p:cNvPr id="60418" name="Rectangle 2"/>
          <p:cNvSpPr>
            <a:spLocks noChangeArrowheads="1" noTextEdit="1"/>
          </p:cNvSpPr>
          <p:nvPr>
            <p:ph type="sldImg"/>
          </p:nvPr>
        </p:nvSpPr>
        <p:spPr>
          <a:ln/>
        </p:spPr>
      </p:sp>
      <p:sp>
        <p:nvSpPr>
          <p:cNvPr id="604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566FDD-26BF-1046-BB30-8497DFA24287}" type="slidenum">
              <a:rPr lang="en-US"/>
              <a:pPr/>
              <a:t>15</a:t>
            </a:fld>
            <a:endParaRPr lang="en-US"/>
          </a:p>
        </p:txBody>
      </p:sp>
      <p:sp>
        <p:nvSpPr>
          <p:cNvPr id="61442" name="Rectangle 2"/>
          <p:cNvSpPr>
            <a:spLocks noChangeArrowheads="1" noTextEdit="1"/>
          </p:cNvSpPr>
          <p:nvPr>
            <p:ph type="sldImg"/>
          </p:nvPr>
        </p:nvSpPr>
        <p:spPr>
          <a:ln/>
        </p:spPr>
      </p:sp>
      <p:sp>
        <p:nvSpPr>
          <p:cNvPr id="61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912077-35F0-A34F-93FE-D86B9E31BBDE}" type="slidenum">
              <a:rPr lang="en-US"/>
              <a:pPr/>
              <a:t>16</a:t>
            </a:fld>
            <a:endParaRPr lang="en-US"/>
          </a:p>
        </p:txBody>
      </p:sp>
      <p:sp>
        <p:nvSpPr>
          <p:cNvPr id="62466" name="Rectangle 2"/>
          <p:cNvSpPr>
            <a:spLocks noChangeArrowheads="1" noTextEdit="1"/>
          </p:cNvSpPr>
          <p:nvPr>
            <p:ph type="sldImg"/>
          </p:nvPr>
        </p:nvSpPr>
        <p:spPr>
          <a:ln/>
        </p:spPr>
      </p:sp>
      <p:sp>
        <p:nvSpPr>
          <p:cNvPr id="624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BB669A-B09D-D848-A892-F137D556AD17}" type="slidenum">
              <a:rPr lang="en-US"/>
              <a:pPr/>
              <a:t>17</a:t>
            </a:fld>
            <a:endParaRPr lang="en-US"/>
          </a:p>
        </p:txBody>
      </p:sp>
      <p:sp>
        <p:nvSpPr>
          <p:cNvPr id="63490" name="Rectangle 2"/>
          <p:cNvSpPr>
            <a:spLocks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1C5283-98B1-5C4B-8C18-956C11171713}" type="slidenum">
              <a:rPr lang="en-US"/>
              <a:pPr/>
              <a:t>18</a:t>
            </a:fld>
            <a:endParaRPr lang="en-US"/>
          </a:p>
        </p:txBody>
      </p:sp>
      <p:sp>
        <p:nvSpPr>
          <p:cNvPr id="64514" name="Rectangle 2"/>
          <p:cNvSpPr>
            <a:spLocks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4E8086-65BB-3D41-917A-107F11C7F669}" type="slidenum">
              <a:rPr lang="en-US"/>
              <a:pPr/>
              <a:t>19</a:t>
            </a:fld>
            <a:endParaRPr lang="en-US"/>
          </a:p>
        </p:txBody>
      </p:sp>
      <p:sp>
        <p:nvSpPr>
          <p:cNvPr id="65538" name="Rectangle 2"/>
          <p:cNvSpPr>
            <a:spLocks noChangeArrowheads="1" noTextEdit="1"/>
          </p:cNvSpPr>
          <p:nvPr>
            <p:ph type="sldImg"/>
          </p:nvPr>
        </p:nvSpPr>
        <p:spPr>
          <a:ln/>
        </p:spPr>
      </p:sp>
      <p:sp>
        <p:nvSpPr>
          <p:cNvPr id="65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F857C8-21A0-5040-A5A2-CDF0ADEC1485}" type="slidenum">
              <a:rPr lang="en-US"/>
              <a:pPr/>
              <a:t>2</a:t>
            </a:fld>
            <a:endParaRPr lang="en-US"/>
          </a:p>
        </p:txBody>
      </p:sp>
      <p:sp>
        <p:nvSpPr>
          <p:cNvPr id="48130" name="Rectangle 2"/>
          <p:cNvSpPr>
            <a:spLocks noChangeArrowheads="1" noTextEdit="1"/>
          </p:cNvSpPr>
          <p:nvPr>
            <p:ph type="sldImg"/>
          </p:nvPr>
        </p:nvSpPr>
        <p:spPr>
          <a:ln/>
        </p:spPr>
      </p:sp>
      <p:sp>
        <p:nvSpPr>
          <p:cNvPr id="48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D99BC1-2AFC-8746-8A11-688810CA62C9}" type="slidenum">
              <a:rPr lang="en-US"/>
              <a:pPr/>
              <a:t>3</a:t>
            </a:fld>
            <a:endParaRPr lang="en-US"/>
          </a:p>
        </p:txBody>
      </p:sp>
      <p:sp>
        <p:nvSpPr>
          <p:cNvPr id="49154" name="Rectangle 2"/>
          <p:cNvSpPr>
            <a:spLocks noChangeArrowheads="1" noTextEdit="1"/>
          </p:cNvSpPr>
          <p:nvPr>
            <p:ph type="sldImg"/>
          </p:nvPr>
        </p:nvSpPr>
        <p:spPr>
          <a:ln/>
        </p:spPr>
      </p:sp>
      <p:sp>
        <p:nvSpPr>
          <p:cNvPr id="49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E5F199-B932-774F-B726-5DD09392AE5B}" type="slidenum">
              <a:rPr lang="en-US"/>
              <a:pPr/>
              <a:t>4</a:t>
            </a:fld>
            <a:endParaRPr lang="en-US"/>
          </a:p>
        </p:txBody>
      </p:sp>
      <p:sp>
        <p:nvSpPr>
          <p:cNvPr id="50178" name="Rectangle 2"/>
          <p:cNvSpPr>
            <a:spLocks noChangeArrowheads="1" noTextEdit="1"/>
          </p:cNvSpPr>
          <p:nvPr>
            <p:ph type="sldImg"/>
          </p:nvPr>
        </p:nvSpPr>
        <p:spPr>
          <a:ln/>
        </p:spPr>
      </p:sp>
      <p:sp>
        <p:nvSpPr>
          <p:cNvPr id="50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CECC57-DEB0-B94D-BD7A-FF2A0D286F4A}" type="slidenum">
              <a:rPr lang="en-US"/>
              <a:pPr/>
              <a:t>5</a:t>
            </a:fld>
            <a:endParaRPr lang="en-US"/>
          </a:p>
        </p:txBody>
      </p:sp>
      <p:sp>
        <p:nvSpPr>
          <p:cNvPr id="51202" name="Rectangle 2"/>
          <p:cNvSpPr>
            <a:spLocks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C77700-280C-8C44-9633-D477899806AA}" type="slidenum">
              <a:rPr lang="en-US"/>
              <a:pPr/>
              <a:t>6</a:t>
            </a:fld>
            <a:endParaRPr lang="en-US"/>
          </a:p>
        </p:txBody>
      </p:sp>
      <p:sp>
        <p:nvSpPr>
          <p:cNvPr id="55298" name="Rectangle 2"/>
          <p:cNvSpPr>
            <a:spLocks noChangeArrowheads="1" noTextEdit="1"/>
          </p:cNvSpPr>
          <p:nvPr>
            <p:ph type="sldImg"/>
          </p:nvPr>
        </p:nvSpPr>
        <p:spPr>
          <a:ln/>
        </p:spPr>
      </p:sp>
      <p:sp>
        <p:nvSpPr>
          <p:cNvPr id="55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F89670-2272-F047-99B2-6AEDAC4637C5}" type="slidenum">
              <a:rPr lang="en-US"/>
              <a:pPr/>
              <a:t>7</a:t>
            </a:fld>
            <a:endParaRPr lang="en-US"/>
          </a:p>
        </p:txBody>
      </p:sp>
      <p:sp>
        <p:nvSpPr>
          <p:cNvPr id="52226" name="Rectangle 2"/>
          <p:cNvSpPr>
            <a:spLocks noChangeArrowheads="1" noTextEdit="1"/>
          </p:cNvSpPr>
          <p:nvPr>
            <p:ph type="sldImg"/>
          </p:nvPr>
        </p:nvSpPr>
        <p:spPr>
          <a:ln/>
        </p:spPr>
      </p:sp>
      <p:sp>
        <p:nvSpPr>
          <p:cNvPr id="52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DC3438-1122-8C41-8F05-08DC6C86DAFD}" type="slidenum">
              <a:rPr lang="en-US"/>
              <a:pPr/>
              <a:t>8</a:t>
            </a:fld>
            <a:endParaRPr lang="en-US"/>
          </a:p>
        </p:txBody>
      </p:sp>
      <p:sp>
        <p:nvSpPr>
          <p:cNvPr id="53250" name="Rectangle 1026"/>
          <p:cNvSpPr>
            <a:spLocks noChangeArrowheads="1" noTextEdit="1"/>
          </p:cNvSpPr>
          <p:nvPr>
            <p:ph type="sldImg"/>
          </p:nvPr>
        </p:nvSpPr>
        <p:spPr>
          <a:ln/>
        </p:spPr>
      </p:sp>
      <p:sp>
        <p:nvSpPr>
          <p:cNvPr id="53251" name="Rectangle 1027"/>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16BCA5-5B19-F348-B56F-8380D2721E1E}" type="slidenum">
              <a:rPr lang="en-US"/>
              <a:pPr/>
              <a:t>9</a:t>
            </a:fld>
            <a:endParaRPr lang="en-US"/>
          </a:p>
        </p:txBody>
      </p:sp>
      <p:sp>
        <p:nvSpPr>
          <p:cNvPr id="54274" name="Rectangle 1026"/>
          <p:cNvSpPr>
            <a:spLocks noChangeArrowheads="1" noTextEdit="1"/>
          </p:cNvSpPr>
          <p:nvPr>
            <p:ph type="sldImg"/>
          </p:nvPr>
        </p:nvSpPr>
        <p:spPr>
          <a:ln/>
        </p:spPr>
      </p:sp>
      <p:sp>
        <p:nvSpPr>
          <p:cNvPr id="54275" name="Rectangle 1027"/>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72706" name="Rectangle 1026"/>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72707" name="Rectangle 1027"/>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72708" name="Rectangle 1028"/>
          <p:cNvSpPr>
            <a:spLocks noGrp="1" noChangeArrowheads="1"/>
          </p:cNvSpPr>
          <p:nvPr>
            <p:ph type="dt" sz="half" idx="2"/>
          </p:nvPr>
        </p:nvSpPr>
        <p:spPr/>
        <p:txBody>
          <a:bodyPr/>
          <a:lstStyle>
            <a:lvl1pPr>
              <a:defRPr>
                <a:solidFill>
                  <a:schemeClr val="tx1"/>
                </a:solidFill>
                <a:latin typeface="Arial" charset="0"/>
              </a:defRPr>
            </a:lvl1pPr>
          </a:lstStyle>
          <a:p>
            <a:endParaRPr lang="en-US"/>
          </a:p>
        </p:txBody>
      </p:sp>
      <p:sp>
        <p:nvSpPr>
          <p:cNvPr id="72709" name="Rectangle 1029"/>
          <p:cNvSpPr>
            <a:spLocks noGrp="1" noChangeArrowheads="1"/>
          </p:cNvSpPr>
          <p:nvPr>
            <p:ph type="ftr" sz="quarter" idx="3"/>
          </p:nvPr>
        </p:nvSpPr>
        <p:spPr/>
        <p:txBody>
          <a:bodyPr/>
          <a:lstStyle>
            <a:lvl1pPr>
              <a:defRPr>
                <a:solidFill>
                  <a:schemeClr val="tx1"/>
                </a:solidFill>
                <a:latin typeface="Arial" charset="0"/>
              </a:defRPr>
            </a:lvl1pPr>
          </a:lstStyle>
          <a:p>
            <a:endParaRPr lang="en-US"/>
          </a:p>
        </p:txBody>
      </p:sp>
      <p:sp>
        <p:nvSpPr>
          <p:cNvPr id="72710" name="Rectangle 1030"/>
          <p:cNvSpPr>
            <a:spLocks noGrp="1" noChangeArrowheads="1"/>
          </p:cNvSpPr>
          <p:nvPr>
            <p:ph type="sldNum" sz="quarter" idx="4"/>
          </p:nvPr>
        </p:nvSpPr>
        <p:spPr/>
        <p:txBody>
          <a:bodyPr/>
          <a:lstStyle>
            <a:lvl1pPr>
              <a:defRPr>
                <a:solidFill>
                  <a:schemeClr val="tx1"/>
                </a:solidFill>
                <a:latin typeface="Arial" charset="0"/>
              </a:defRPr>
            </a:lvl1pPr>
          </a:lstStyle>
          <a:p>
            <a:fld id="{2416B5B5-FE4A-944D-9431-1D7868FB69F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D1E2A196-C7D1-254A-A372-EA6B3D1695A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00800" y="0"/>
            <a:ext cx="213360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2484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8F4FF0FE-2EFA-1C41-89A1-570F3033207A}"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62000" y="1219200"/>
            <a:ext cx="3810000" cy="4876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724400" y="1219200"/>
            <a:ext cx="3810000" cy="4876800"/>
          </a:xfrm>
        </p:spPr>
        <p:txBody>
          <a:bodyPr/>
          <a:lstStyle/>
          <a:p>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smtClean="0"/>
            </a:lvl1pPr>
          </a:lstStyle>
          <a:p>
            <a:fld id="{CFC5A761-89A5-3A49-AE7F-FE1EE1919A2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C42CB084-EC8D-A24A-BC92-0558D1562BE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3A71BC8B-80ED-A045-965A-5F94E1B22790}"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219200"/>
            <a:ext cx="38100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219200"/>
            <a:ext cx="38100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983B41D9-B4DA-6F40-A9A0-C22FFFED68C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smtClean="0"/>
            </a:lvl1pPr>
          </a:lstStyle>
          <a:p>
            <a:fld id="{8D19D5CA-2D19-604E-A089-DFD138273F1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smtClean="0"/>
            </a:lvl1pPr>
          </a:lstStyle>
          <a:p>
            <a:fld id="{03BB318B-33DB-7242-A24C-FCB18960E6C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smtClean="0"/>
            </a:lvl1pPr>
          </a:lstStyle>
          <a:p>
            <a:fld id="{CB4AA0DE-19A9-3C4D-965F-33C832EEFC8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3A422F6A-9600-2E4F-B80B-A266C246A3E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1D7D3C50-98B8-5F4D-AE51-51229A898C63}"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tx1"/>
        </a:solidFill>
        <a:effectLst/>
      </p:bgPr>
    </p:bg>
    <p:spTree>
      <p:nvGrpSpPr>
        <p:cNvPr id="1" name=""/>
        <p:cNvGrpSpPr/>
        <p:nvPr/>
      </p:nvGrpSpPr>
      <p:grpSpPr>
        <a:xfrm>
          <a:off x="0" y="0"/>
          <a:ext cx="0" cy="0"/>
          <a:chOff x="0" y="0"/>
          <a:chExt cx="0" cy="0"/>
        </a:xfrm>
      </p:grpSpPr>
      <p:pic>
        <p:nvPicPr>
          <p:cNvPr id="71682" name="Picture 1026" descr="VCU medcenter"/>
          <p:cNvPicPr>
            <a:picLocks noChangeAspect="1" noChangeArrowheads="1"/>
          </p:cNvPicPr>
          <p:nvPr/>
        </p:nvPicPr>
        <p:blipFill>
          <a:blip r:embed="rId14">
            <a:alphaModFix amt="23000"/>
          </a:blip>
          <a:srcRect t="-16551" b="-16551"/>
          <a:stretch>
            <a:fillRect/>
          </a:stretch>
        </p:blipFill>
        <p:spPr bwMode="auto">
          <a:xfrm>
            <a:off x="7312025" y="5316538"/>
            <a:ext cx="1590675" cy="1389062"/>
          </a:xfrm>
          <a:prstGeom prst="rect">
            <a:avLst/>
          </a:prstGeom>
          <a:noFill/>
          <a:ln w="9525">
            <a:noFill/>
            <a:miter lim="800000"/>
            <a:headEnd/>
            <a:tailEnd/>
          </a:ln>
        </p:spPr>
      </p:pic>
      <p:sp>
        <p:nvSpPr>
          <p:cNvPr id="71683" name="Rectangle 1027"/>
          <p:cNvSpPr>
            <a:spLocks noGrp="1" noChangeArrowheads="1"/>
          </p:cNvSpPr>
          <p:nvPr>
            <p:ph type="title"/>
          </p:nvPr>
        </p:nvSpPr>
        <p:spPr bwMode="auto">
          <a:xfrm>
            <a:off x="0" y="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71684" name="Rectangle 1028"/>
          <p:cNvSpPr>
            <a:spLocks noGrp="1" noChangeArrowheads="1"/>
          </p:cNvSpPr>
          <p:nvPr>
            <p:ph type="body" idx="1"/>
          </p:nvPr>
        </p:nvSpPr>
        <p:spPr bwMode="auto">
          <a:xfrm>
            <a:off x="762000" y="1219200"/>
            <a:ext cx="7772400" cy="4876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1685" name="Rectangle 1029"/>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latin typeface="+mn-lt"/>
                <a:ea typeface="+mn-ea"/>
                <a:cs typeface="+mn-cs"/>
              </a:defRPr>
            </a:lvl1pPr>
          </a:lstStyle>
          <a:p>
            <a:endParaRPr lang="en-US"/>
          </a:p>
        </p:txBody>
      </p:sp>
      <p:sp>
        <p:nvSpPr>
          <p:cNvPr id="71686" name="Rectangle 103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latin typeface="+mn-lt"/>
                <a:ea typeface="+mn-ea"/>
                <a:cs typeface="+mn-cs"/>
              </a:defRPr>
            </a:lvl1pPr>
          </a:lstStyle>
          <a:p>
            <a:endParaRPr lang="en-US"/>
          </a:p>
        </p:txBody>
      </p:sp>
      <p:sp>
        <p:nvSpPr>
          <p:cNvPr id="71687" name="Rectangle 1031"/>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latin typeface="+mn-lt"/>
                <a:ea typeface="+mn-ea"/>
                <a:cs typeface="+mn-cs"/>
              </a:defRPr>
            </a:lvl1pPr>
          </a:lstStyle>
          <a:p>
            <a:fld id="{01456072-D9D5-D249-ADEB-E999B64D3B45}" type="slidenum">
              <a:rPr lang="en-US"/>
              <a:pPr/>
              <a:t>‹#›</a:t>
            </a:fld>
            <a:endParaRPr lang="en-US"/>
          </a:p>
        </p:txBody>
      </p:sp>
      <p:pic>
        <p:nvPicPr>
          <p:cNvPr id="104458" name="Picture 10" descr="VCUMC_LogotypeCW"/>
          <p:cNvPicPr>
            <a:picLocks noChangeAspect="1" noChangeArrowheads="1"/>
          </p:cNvPicPr>
          <p:nvPr/>
        </p:nvPicPr>
        <p:blipFill>
          <a:blip r:embed="rId15"/>
          <a:srcRect/>
          <a:stretch>
            <a:fillRect/>
          </a:stretch>
        </p:blipFill>
        <p:spPr bwMode="auto">
          <a:xfrm>
            <a:off x="7413625" y="6553200"/>
            <a:ext cx="1425575" cy="219075"/>
          </a:xfrm>
          <a:prstGeom prst="rect">
            <a:avLst/>
          </a:prstGeom>
          <a:noFill/>
          <a:ln w="9525">
            <a:solidFill>
              <a:schemeClr val="bg2"/>
            </a:solidFill>
            <a:miter lim="800000"/>
            <a:headEnd/>
            <a:tailEnd/>
          </a:ln>
        </p:spPr>
      </p:pic>
      <p:sp>
        <p:nvSpPr>
          <p:cNvPr id="71689" name="Line 1033"/>
          <p:cNvSpPr>
            <a:spLocks noChangeShapeType="1"/>
          </p:cNvSpPr>
          <p:nvPr/>
        </p:nvSpPr>
        <p:spPr bwMode="auto">
          <a:xfrm>
            <a:off x="0" y="24384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690" name="Line 1034"/>
          <p:cNvSpPr>
            <a:spLocks noChangeShapeType="1"/>
          </p:cNvSpPr>
          <p:nvPr/>
        </p:nvSpPr>
        <p:spPr bwMode="auto">
          <a:xfrm>
            <a:off x="0" y="25908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691" name="Line 1035"/>
          <p:cNvSpPr>
            <a:spLocks noChangeShapeType="1"/>
          </p:cNvSpPr>
          <p:nvPr/>
        </p:nvSpPr>
        <p:spPr bwMode="auto">
          <a:xfrm>
            <a:off x="0" y="27432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692" name="Line 1036"/>
          <p:cNvSpPr>
            <a:spLocks noChangeShapeType="1"/>
          </p:cNvSpPr>
          <p:nvPr/>
        </p:nvSpPr>
        <p:spPr bwMode="auto">
          <a:xfrm>
            <a:off x="0" y="28956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693" name="Line 1037"/>
          <p:cNvSpPr>
            <a:spLocks noChangeShapeType="1"/>
          </p:cNvSpPr>
          <p:nvPr/>
        </p:nvSpPr>
        <p:spPr bwMode="auto">
          <a:xfrm>
            <a:off x="0" y="30480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694" name="Line 1038"/>
          <p:cNvSpPr>
            <a:spLocks noChangeShapeType="1"/>
          </p:cNvSpPr>
          <p:nvPr/>
        </p:nvSpPr>
        <p:spPr bwMode="auto">
          <a:xfrm>
            <a:off x="0" y="22860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695" name="Line 1039"/>
          <p:cNvSpPr>
            <a:spLocks noChangeShapeType="1"/>
          </p:cNvSpPr>
          <p:nvPr/>
        </p:nvSpPr>
        <p:spPr bwMode="auto">
          <a:xfrm>
            <a:off x="0" y="21336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696" name="Line 1040"/>
          <p:cNvSpPr>
            <a:spLocks noChangeShapeType="1"/>
          </p:cNvSpPr>
          <p:nvPr/>
        </p:nvSpPr>
        <p:spPr bwMode="auto">
          <a:xfrm>
            <a:off x="0" y="19812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697" name="Line 1041"/>
          <p:cNvSpPr>
            <a:spLocks noChangeShapeType="1"/>
          </p:cNvSpPr>
          <p:nvPr/>
        </p:nvSpPr>
        <p:spPr bwMode="auto">
          <a:xfrm>
            <a:off x="0" y="32004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698" name="Line 1042"/>
          <p:cNvSpPr>
            <a:spLocks noChangeShapeType="1"/>
          </p:cNvSpPr>
          <p:nvPr/>
        </p:nvSpPr>
        <p:spPr bwMode="auto">
          <a:xfrm>
            <a:off x="0" y="33528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699" name="Line 1043"/>
          <p:cNvSpPr>
            <a:spLocks noChangeShapeType="1"/>
          </p:cNvSpPr>
          <p:nvPr/>
        </p:nvSpPr>
        <p:spPr bwMode="auto">
          <a:xfrm>
            <a:off x="0" y="35052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700" name="Line 1044"/>
          <p:cNvSpPr>
            <a:spLocks noChangeShapeType="1"/>
          </p:cNvSpPr>
          <p:nvPr/>
        </p:nvSpPr>
        <p:spPr bwMode="auto">
          <a:xfrm>
            <a:off x="0" y="36576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701" name="Line 1045"/>
          <p:cNvSpPr>
            <a:spLocks noChangeShapeType="1"/>
          </p:cNvSpPr>
          <p:nvPr/>
        </p:nvSpPr>
        <p:spPr bwMode="auto">
          <a:xfrm>
            <a:off x="0" y="38100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702" name="Line 1046"/>
          <p:cNvSpPr>
            <a:spLocks noChangeShapeType="1"/>
          </p:cNvSpPr>
          <p:nvPr/>
        </p:nvSpPr>
        <p:spPr bwMode="auto">
          <a:xfrm>
            <a:off x="0" y="39624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703" name="Line 1047"/>
          <p:cNvSpPr>
            <a:spLocks noChangeShapeType="1"/>
          </p:cNvSpPr>
          <p:nvPr/>
        </p:nvSpPr>
        <p:spPr bwMode="auto">
          <a:xfrm>
            <a:off x="0" y="41148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704" name="Line 1048"/>
          <p:cNvSpPr>
            <a:spLocks noChangeShapeType="1"/>
          </p:cNvSpPr>
          <p:nvPr/>
        </p:nvSpPr>
        <p:spPr bwMode="auto">
          <a:xfrm>
            <a:off x="0" y="42672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705" name="Line 1049"/>
          <p:cNvSpPr>
            <a:spLocks noChangeShapeType="1"/>
          </p:cNvSpPr>
          <p:nvPr/>
        </p:nvSpPr>
        <p:spPr bwMode="auto">
          <a:xfrm>
            <a:off x="0" y="44196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706" name="Line 1050"/>
          <p:cNvSpPr>
            <a:spLocks noChangeShapeType="1"/>
          </p:cNvSpPr>
          <p:nvPr/>
        </p:nvSpPr>
        <p:spPr bwMode="auto">
          <a:xfrm>
            <a:off x="0" y="45720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707" name="Line 1051"/>
          <p:cNvSpPr>
            <a:spLocks noChangeShapeType="1"/>
          </p:cNvSpPr>
          <p:nvPr/>
        </p:nvSpPr>
        <p:spPr bwMode="auto">
          <a:xfrm>
            <a:off x="0" y="47244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708" name="Line 1052"/>
          <p:cNvSpPr>
            <a:spLocks noChangeShapeType="1"/>
          </p:cNvSpPr>
          <p:nvPr/>
        </p:nvSpPr>
        <p:spPr bwMode="auto">
          <a:xfrm>
            <a:off x="0" y="48768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709" name="Line 1053"/>
          <p:cNvSpPr>
            <a:spLocks noChangeShapeType="1"/>
          </p:cNvSpPr>
          <p:nvPr/>
        </p:nvSpPr>
        <p:spPr bwMode="auto">
          <a:xfrm>
            <a:off x="0" y="50292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710" name="Line 1054"/>
          <p:cNvSpPr>
            <a:spLocks noChangeShapeType="1"/>
          </p:cNvSpPr>
          <p:nvPr/>
        </p:nvSpPr>
        <p:spPr bwMode="auto">
          <a:xfrm>
            <a:off x="0" y="51816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711" name="Line 1055"/>
          <p:cNvSpPr>
            <a:spLocks noChangeShapeType="1"/>
          </p:cNvSpPr>
          <p:nvPr/>
        </p:nvSpPr>
        <p:spPr bwMode="auto">
          <a:xfrm>
            <a:off x="0" y="53340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712" name="Line 1056"/>
          <p:cNvSpPr>
            <a:spLocks noChangeShapeType="1"/>
          </p:cNvSpPr>
          <p:nvPr/>
        </p:nvSpPr>
        <p:spPr bwMode="auto">
          <a:xfrm>
            <a:off x="0" y="54864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713" name="Line 1057"/>
          <p:cNvSpPr>
            <a:spLocks noChangeShapeType="1"/>
          </p:cNvSpPr>
          <p:nvPr/>
        </p:nvSpPr>
        <p:spPr bwMode="auto">
          <a:xfrm>
            <a:off x="0" y="56388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714" name="Line 1058"/>
          <p:cNvSpPr>
            <a:spLocks noChangeShapeType="1"/>
          </p:cNvSpPr>
          <p:nvPr/>
        </p:nvSpPr>
        <p:spPr bwMode="auto">
          <a:xfrm>
            <a:off x="0" y="57912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715" name="Line 1059"/>
          <p:cNvSpPr>
            <a:spLocks noChangeShapeType="1"/>
          </p:cNvSpPr>
          <p:nvPr/>
        </p:nvSpPr>
        <p:spPr bwMode="auto">
          <a:xfrm>
            <a:off x="0" y="59436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716" name="Line 1060"/>
          <p:cNvSpPr>
            <a:spLocks noChangeShapeType="1"/>
          </p:cNvSpPr>
          <p:nvPr/>
        </p:nvSpPr>
        <p:spPr bwMode="auto">
          <a:xfrm>
            <a:off x="0" y="60960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717" name="Line 1061"/>
          <p:cNvSpPr>
            <a:spLocks noChangeShapeType="1"/>
          </p:cNvSpPr>
          <p:nvPr/>
        </p:nvSpPr>
        <p:spPr bwMode="auto">
          <a:xfrm>
            <a:off x="0" y="18288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718" name="Line 1062"/>
          <p:cNvSpPr>
            <a:spLocks noChangeShapeType="1"/>
          </p:cNvSpPr>
          <p:nvPr/>
        </p:nvSpPr>
        <p:spPr bwMode="auto">
          <a:xfrm>
            <a:off x="0" y="16764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719" name="Line 1063"/>
          <p:cNvSpPr>
            <a:spLocks noChangeShapeType="1"/>
          </p:cNvSpPr>
          <p:nvPr/>
        </p:nvSpPr>
        <p:spPr bwMode="auto">
          <a:xfrm>
            <a:off x="0" y="15240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720" name="Line 1064"/>
          <p:cNvSpPr>
            <a:spLocks noChangeShapeType="1"/>
          </p:cNvSpPr>
          <p:nvPr/>
        </p:nvSpPr>
        <p:spPr bwMode="auto">
          <a:xfrm>
            <a:off x="0" y="13716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
        <p:nvSpPr>
          <p:cNvPr id="71721" name="Line 1065"/>
          <p:cNvSpPr>
            <a:spLocks noChangeShapeType="1"/>
          </p:cNvSpPr>
          <p:nvPr/>
        </p:nvSpPr>
        <p:spPr bwMode="auto">
          <a:xfrm>
            <a:off x="0" y="1219200"/>
            <a:ext cx="685800" cy="0"/>
          </a:xfrm>
          <a:prstGeom prst="line">
            <a:avLst/>
          </a:prstGeom>
          <a:noFill/>
          <a:ln w="76200">
            <a:solidFill>
              <a:srgbClr val="FFE23C"/>
            </a:solidFill>
            <a:round/>
            <a:headEnd/>
            <a:tailEnd/>
          </a:ln>
        </p:spPr>
        <p:txBody>
          <a:bodyPr wrap="none" anchor="ctr">
            <a:prstTxWarp prst="textNoShape">
              <a:avLst/>
            </a:prstTxWarp>
          </a:bodyPr>
          <a:lstStyle/>
          <a:p>
            <a:endParaRPr lang="en-US"/>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04458"/>
                                        </p:tgtEl>
                                        <p:attrNameLst>
                                          <p:attrName>style.visibility</p:attrName>
                                        </p:attrNameLst>
                                      </p:cBhvr>
                                      <p:to>
                                        <p:strVal val="visible"/>
                                      </p:to>
                                    </p:set>
                                    <p:animEffect transition="in" filter="dissolve">
                                      <p:cBhvr>
                                        <p:cTn id="7" dur="500"/>
                                        <p:tgtEl>
                                          <p:spTgt spid="104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fontAlgn="base">
        <a:spcBef>
          <a:spcPct val="0"/>
        </a:spcBef>
        <a:spcAft>
          <a:spcPct val="0"/>
        </a:spcAft>
        <a:defRPr sz="4400">
          <a:solidFill>
            <a:srgbClr val="FFE23C"/>
          </a:solidFill>
          <a:latin typeface="+mj-lt"/>
          <a:ea typeface="+mj-ea"/>
          <a:cs typeface="+mj-cs"/>
        </a:defRPr>
      </a:lvl1pPr>
      <a:lvl2pPr algn="l" rtl="0" fontAlgn="base">
        <a:spcBef>
          <a:spcPct val="0"/>
        </a:spcBef>
        <a:spcAft>
          <a:spcPct val="0"/>
        </a:spcAft>
        <a:defRPr sz="4400">
          <a:solidFill>
            <a:srgbClr val="FFE23C"/>
          </a:solidFill>
          <a:latin typeface="Futura" charset="0"/>
          <a:ea typeface="Osaka" charset="-128"/>
          <a:cs typeface="Osaka" charset="-128"/>
        </a:defRPr>
      </a:lvl2pPr>
      <a:lvl3pPr algn="l" rtl="0" fontAlgn="base">
        <a:spcBef>
          <a:spcPct val="0"/>
        </a:spcBef>
        <a:spcAft>
          <a:spcPct val="0"/>
        </a:spcAft>
        <a:defRPr sz="4400">
          <a:solidFill>
            <a:srgbClr val="FFE23C"/>
          </a:solidFill>
          <a:latin typeface="Futura" charset="0"/>
          <a:ea typeface="Osaka" charset="-128"/>
          <a:cs typeface="Osaka" charset="-128"/>
        </a:defRPr>
      </a:lvl3pPr>
      <a:lvl4pPr algn="l" rtl="0" fontAlgn="base">
        <a:spcBef>
          <a:spcPct val="0"/>
        </a:spcBef>
        <a:spcAft>
          <a:spcPct val="0"/>
        </a:spcAft>
        <a:defRPr sz="4400">
          <a:solidFill>
            <a:srgbClr val="FFE23C"/>
          </a:solidFill>
          <a:latin typeface="Futura" charset="0"/>
          <a:ea typeface="Osaka" charset="-128"/>
          <a:cs typeface="Osaka" charset="-128"/>
        </a:defRPr>
      </a:lvl4pPr>
      <a:lvl5pPr algn="l" rtl="0" fontAlgn="base">
        <a:spcBef>
          <a:spcPct val="0"/>
        </a:spcBef>
        <a:spcAft>
          <a:spcPct val="0"/>
        </a:spcAft>
        <a:defRPr sz="4400">
          <a:solidFill>
            <a:srgbClr val="FFE23C"/>
          </a:solidFill>
          <a:latin typeface="Futura" charset="0"/>
          <a:ea typeface="Osaka" charset="-128"/>
          <a:cs typeface="Osaka" charset="-128"/>
        </a:defRPr>
      </a:lvl5pPr>
      <a:lvl6pPr marL="457200" algn="l" rtl="0" fontAlgn="base">
        <a:spcBef>
          <a:spcPct val="0"/>
        </a:spcBef>
        <a:spcAft>
          <a:spcPct val="0"/>
        </a:spcAft>
        <a:defRPr sz="4400">
          <a:solidFill>
            <a:srgbClr val="FFE23C"/>
          </a:solidFill>
          <a:latin typeface="Futura" charset="0"/>
          <a:ea typeface="Osaka" charset="-128"/>
          <a:cs typeface="Osaka" charset="-128"/>
        </a:defRPr>
      </a:lvl6pPr>
      <a:lvl7pPr marL="914400" algn="l" rtl="0" fontAlgn="base">
        <a:spcBef>
          <a:spcPct val="0"/>
        </a:spcBef>
        <a:spcAft>
          <a:spcPct val="0"/>
        </a:spcAft>
        <a:defRPr sz="4400">
          <a:solidFill>
            <a:srgbClr val="FFE23C"/>
          </a:solidFill>
          <a:latin typeface="Futura" charset="0"/>
          <a:ea typeface="Osaka" charset="-128"/>
          <a:cs typeface="Osaka" charset="-128"/>
        </a:defRPr>
      </a:lvl7pPr>
      <a:lvl8pPr marL="1371600" algn="l" rtl="0" fontAlgn="base">
        <a:spcBef>
          <a:spcPct val="0"/>
        </a:spcBef>
        <a:spcAft>
          <a:spcPct val="0"/>
        </a:spcAft>
        <a:defRPr sz="4400">
          <a:solidFill>
            <a:srgbClr val="FFE23C"/>
          </a:solidFill>
          <a:latin typeface="Futura" charset="0"/>
          <a:ea typeface="Osaka" charset="-128"/>
          <a:cs typeface="Osaka" charset="-128"/>
        </a:defRPr>
      </a:lvl8pPr>
      <a:lvl9pPr marL="1828800" algn="l" rtl="0" fontAlgn="base">
        <a:spcBef>
          <a:spcPct val="0"/>
        </a:spcBef>
        <a:spcAft>
          <a:spcPct val="0"/>
        </a:spcAft>
        <a:defRPr sz="4400">
          <a:solidFill>
            <a:srgbClr val="FFE23C"/>
          </a:solidFill>
          <a:latin typeface="Futura" charset="0"/>
          <a:ea typeface="Osaka" charset="-128"/>
          <a:cs typeface="Osaka" charset="-128"/>
        </a:defRPr>
      </a:lvl9pPr>
    </p:titleStyle>
    <p:bodyStyle>
      <a:lvl1pPr marL="342900" indent="-342900" algn="l" rtl="0" fontAlgn="base">
        <a:spcBef>
          <a:spcPct val="20000"/>
        </a:spcBef>
        <a:spcAft>
          <a:spcPct val="0"/>
        </a:spcAft>
        <a:buChar char="•"/>
        <a:defRPr sz="3200">
          <a:solidFill>
            <a:schemeClr val="bg1"/>
          </a:solidFill>
          <a:latin typeface="+mn-lt"/>
          <a:ea typeface="+mn-ea"/>
          <a:cs typeface="+mn-cs"/>
        </a:defRPr>
      </a:lvl1pPr>
      <a:lvl2pPr marL="742950" indent="-285750" algn="l" rtl="0" fontAlgn="base">
        <a:spcBef>
          <a:spcPct val="20000"/>
        </a:spcBef>
        <a:spcAft>
          <a:spcPct val="0"/>
        </a:spcAft>
        <a:buChar char="–"/>
        <a:defRPr sz="2800">
          <a:solidFill>
            <a:schemeClr val="bg1"/>
          </a:solidFill>
          <a:latin typeface="+mn-lt"/>
          <a:ea typeface="+mn-ea"/>
          <a:cs typeface="+mn-cs"/>
        </a:defRPr>
      </a:lvl2pPr>
      <a:lvl3pPr marL="1143000" indent="-228600" algn="l" rtl="0" fontAlgn="base">
        <a:spcBef>
          <a:spcPct val="20000"/>
        </a:spcBef>
        <a:spcAft>
          <a:spcPct val="0"/>
        </a:spcAft>
        <a:buChar char="•"/>
        <a:defRPr sz="2400">
          <a:solidFill>
            <a:schemeClr val="bg1"/>
          </a:solidFill>
          <a:latin typeface="+mn-lt"/>
          <a:ea typeface="+mn-ea"/>
          <a:cs typeface="+mn-cs"/>
        </a:defRPr>
      </a:lvl3pPr>
      <a:lvl4pPr marL="1600200" indent="-228600" algn="l" rtl="0" fontAlgn="base">
        <a:spcBef>
          <a:spcPct val="20000"/>
        </a:spcBef>
        <a:spcAft>
          <a:spcPct val="0"/>
        </a:spcAft>
        <a:buChar char="–"/>
        <a:defRPr sz="2000">
          <a:solidFill>
            <a:schemeClr val="bg1"/>
          </a:solidFill>
          <a:latin typeface="+mn-lt"/>
          <a:ea typeface="+mn-ea"/>
          <a:cs typeface="+mn-cs"/>
        </a:defRPr>
      </a:lvl4pPr>
      <a:lvl5pPr marL="2057400" indent="-228600" algn="l" rtl="0" fontAlgn="base">
        <a:spcBef>
          <a:spcPct val="20000"/>
        </a:spcBef>
        <a:spcAft>
          <a:spcPct val="0"/>
        </a:spcAft>
        <a:buChar char="»"/>
        <a:defRPr sz="2000">
          <a:solidFill>
            <a:schemeClr val="bg1"/>
          </a:solidFill>
          <a:latin typeface="+mn-lt"/>
          <a:ea typeface="+mn-ea"/>
          <a:cs typeface="+mn-cs"/>
        </a:defRPr>
      </a:lvl5pPr>
      <a:lvl6pPr marL="2514600" indent="-228600" algn="l" rtl="0" fontAlgn="base">
        <a:spcBef>
          <a:spcPct val="20000"/>
        </a:spcBef>
        <a:spcAft>
          <a:spcPct val="0"/>
        </a:spcAft>
        <a:buChar char="»"/>
        <a:defRPr sz="2000">
          <a:solidFill>
            <a:schemeClr val="bg1"/>
          </a:solidFill>
          <a:latin typeface="+mn-lt"/>
          <a:ea typeface="+mn-ea"/>
          <a:cs typeface="+mn-cs"/>
        </a:defRPr>
      </a:lvl6pPr>
      <a:lvl7pPr marL="2971800" indent="-228600" algn="l" rtl="0" fontAlgn="base">
        <a:spcBef>
          <a:spcPct val="20000"/>
        </a:spcBef>
        <a:spcAft>
          <a:spcPct val="0"/>
        </a:spcAft>
        <a:buChar char="»"/>
        <a:defRPr sz="2000">
          <a:solidFill>
            <a:schemeClr val="bg1"/>
          </a:solidFill>
          <a:latin typeface="+mn-lt"/>
          <a:ea typeface="+mn-ea"/>
          <a:cs typeface="+mn-cs"/>
        </a:defRPr>
      </a:lvl7pPr>
      <a:lvl8pPr marL="3429000" indent="-228600" algn="l" rtl="0" fontAlgn="base">
        <a:spcBef>
          <a:spcPct val="20000"/>
        </a:spcBef>
        <a:spcAft>
          <a:spcPct val="0"/>
        </a:spcAft>
        <a:buChar char="»"/>
        <a:defRPr sz="2000">
          <a:solidFill>
            <a:schemeClr val="bg1"/>
          </a:solidFill>
          <a:latin typeface="+mn-lt"/>
          <a:ea typeface="+mn-ea"/>
          <a:cs typeface="+mn-cs"/>
        </a:defRPr>
      </a:lvl8pPr>
      <a:lvl9pPr marL="3886200" indent="-228600" algn="l" rtl="0" fontAlgn="base">
        <a:spcBef>
          <a:spcPct val="20000"/>
        </a:spcBef>
        <a:spcAft>
          <a:spcPct val="0"/>
        </a:spcAft>
        <a:buChar char="»"/>
        <a:defRPr sz="2000">
          <a:solidFill>
            <a:schemeClr val="bg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oleObject" Target="../embeddings/Microsoft_Word_97_-_2004_Document1.doc"/><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pic>
        <p:nvPicPr>
          <p:cNvPr id="2055" name="Picture 7" descr="Aerial VCUMCcropped"/>
          <p:cNvPicPr>
            <a:picLocks noChangeAspect="1" noChangeArrowheads="1"/>
          </p:cNvPicPr>
          <p:nvPr/>
        </p:nvPicPr>
        <p:blipFill>
          <a:blip r:embed="rId3">
            <a:alphaModFix amt="68000"/>
          </a:blip>
          <a:srcRect/>
          <a:stretch>
            <a:fillRect/>
          </a:stretch>
        </p:blipFill>
        <p:spPr bwMode="auto">
          <a:xfrm>
            <a:off x="0" y="0"/>
            <a:ext cx="9144000" cy="6169025"/>
          </a:xfrm>
          <a:prstGeom prst="rect">
            <a:avLst/>
          </a:prstGeom>
          <a:noFill/>
        </p:spPr>
      </p:pic>
      <p:sp>
        <p:nvSpPr>
          <p:cNvPr id="9" name="Title 8"/>
          <p:cNvSpPr>
            <a:spLocks noGrp="1"/>
          </p:cNvSpPr>
          <p:nvPr>
            <p:ph type="ctrTitle"/>
          </p:nvPr>
        </p:nvSpPr>
        <p:spPr>
          <a:xfrm>
            <a:off x="0" y="0"/>
            <a:ext cx="9144000" cy="2057400"/>
          </a:xfrm>
          <a:solidFill>
            <a:schemeClr val="tx1">
              <a:alpha val="69000"/>
            </a:schemeClr>
          </a:solidFill>
        </p:spPr>
        <p:txBody>
          <a:bodyPr anchor="t"/>
          <a:lstStyle/>
          <a:p>
            <a:r>
              <a:rPr lang="en-GB" sz="4000" dirty="0" smtClean="0">
                <a:effectLst>
                  <a:outerShdw blurRad="38100" dist="38100" dir="2700000" algn="tl">
                    <a:srgbClr val="FFFFFF"/>
                  </a:outerShdw>
                </a:effectLst>
                <a:latin typeface="Futura" charset="0"/>
                <a:ea typeface="Osaka" charset="-128"/>
                <a:cs typeface="Osaka" charset="-128"/>
              </a:rPr>
              <a:t>Comparative Effectiveness of Virginia Coordinated Care versus the Traditional Safety Net Delivery System</a:t>
            </a:r>
            <a:r>
              <a:rPr lang="en-US" sz="4000" dirty="0" smtClean="0">
                <a:effectLst>
                  <a:outerShdw blurRad="38100" dist="38100" dir="2700000" algn="tl">
                    <a:srgbClr val="FFFFFF"/>
                  </a:outerShdw>
                </a:effectLst>
                <a:latin typeface="Futura" charset="0"/>
                <a:ea typeface="Osaka" charset="-128"/>
                <a:cs typeface="Osaka" charset="-128"/>
              </a:rPr>
              <a:t/>
            </a:r>
            <a:br>
              <a:rPr lang="en-US" sz="4000" dirty="0" smtClean="0">
                <a:effectLst>
                  <a:outerShdw blurRad="38100" dist="38100" dir="2700000" algn="tl">
                    <a:srgbClr val="FFFFFF"/>
                  </a:outerShdw>
                </a:effectLst>
                <a:latin typeface="Futura" charset="0"/>
                <a:ea typeface="Osaka" charset="-128"/>
                <a:cs typeface="Osaka" charset="-128"/>
              </a:rPr>
            </a:br>
            <a:endParaRPr lang="en-US" sz="4000" dirty="0"/>
          </a:p>
        </p:txBody>
      </p:sp>
      <p:sp>
        <p:nvSpPr>
          <p:cNvPr id="2051" name="Rectangle 3"/>
          <p:cNvSpPr>
            <a:spLocks noGrp="1" noChangeArrowheads="1"/>
          </p:cNvSpPr>
          <p:nvPr>
            <p:ph type="subTitle" idx="1"/>
          </p:nvPr>
        </p:nvSpPr>
        <p:spPr>
          <a:xfrm>
            <a:off x="1371600" y="3124200"/>
            <a:ext cx="6400800" cy="1752600"/>
          </a:xfrm>
        </p:spPr>
        <p:txBody>
          <a:bodyPr/>
          <a:lstStyle/>
          <a:p>
            <a:r>
              <a:rPr lang="en-US" sz="2800" dirty="0" smtClean="0"/>
              <a:t>Wally R. Smith, MD, Principal Investigator</a:t>
            </a:r>
          </a:p>
          <a:p>
            <a:r>
              <a:rPr lang="en-US" sz="2800" dirty="0" smtClean="0"/>
              <a:t>On behalf of</a:t>
            </a:r>
          </a:p>
          <a:p>
            <a:r>
              <a:rPr lang="en-US" sz="2800" dirty="0" smtClean="0"/>
              <a:t>Virginia Commonwealth University </a:t>
            </a:r>
          </a:p>
          <a:p>
            <a:r>
              <a:rPr lang="en-US" sz="2800" dirty="0" smtClean="0"/>
              <a:t>Medical Center</a:t>
            </a:r>
          </a:p>
          <a:p>
            <a:r>
              <a:rPr lang="en-GB" sz="2800" dirty="0" smtClean="0"/>
              <a:t>AHRQ MD-10-012</a:t>
            </a:r>
            <a:endParaRPr lang="en-US" sz="2800" dirty="0"/>
          </a:p>
        </p:txBody>
      </p:sp>
      <p:pic>
        <p:nvPicPr>
          <p:cNvPr id="104458" name="Picture 10" descr="VCUMC_LogotypeCW"/>
          <p:cNvPicPr>
            <a:picLocks noChangeAspect="1" noChangeArrowheads="1"/>
          </p:cNvPicPr>
          <p:nvPr/>
        </p:nvPicPr>
        <p:blipFill>
          <a:blip r:embed="rId4"/>
          <a:srcRect/>
          <a:stretch>
            <a:fillRect/>
          </a:stretch>
        </p:blipFill>
        <p:spPr bwMode="auto">
          <a:xfrm>
            <a:off x="6324600" y="6199188"/>
            <a:ext cx="2797175" cy="430212"/>
          </a:xfrm>
          <a:prstGeom prst="rect">
            <a:avLst/>
          </a:prstGeom>
          <a:noFill/>
          <a:ln w="9525">
            <a:solidFill>
              <a:schemeClr val="bg2"/>
            </a:solid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051">
                                            <p:txEl>
                                              <p:pRg st="0" end="0"/>
                                            </p:txEl>
                                          </p:spTgt>
                                        </p:tgtEl>
                                        <p:attrNameLst>
                                          <p:attrName>style.visibility</p:attrName>
                                        </p:attrNameLst>
                                      </p:cBhvr>
                                      <p:to>
                                        <p:strVal val="visible"/>
                                      </p:to>
                                    </p:set>
                                    <p:animEffect transition="in" filter="dissolve">
                                      <p:cBhvr>
                                        <p:cTn id="7" dur="500"/>
                                        <p:tgtEl>
                                          <p:spTgt spid="2051">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2051">
                                            <p:txEl>
                                              <p:pRg st="1" end="1"/>
                                            </p:txEl>
                                          </p:spTgt>
                                        </p:tgtEl>
                                        <p:attrNameLst>
                                          <p:attrName>style.visibility</p:attrName>
                                        </p:attrNameLst>
                                      </p:cBhvr>
                                      <p:to>
                                        <p:strVal val="visible"/>
                                      </p:to>
                                    </p:set>
                                    <p:animEffect transition="in" filter="dissolve">
                                      <p:cBhvr>
                                        <p:cTn id="11" dur="500"/>
                                        <p:tgtEl>
                                          <p:spTgt spid="2051">
                                            <p:txEl>
                                              <p:pRg st="1" end="1"/>
                                            </p:txEl>
                                          </p:spTgt>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2051">
                                            <p:txEl>
                                              <p:pRg st="2" end="2"/>
                                            </p:txEl>
                                          </p:spTgt>
                                        </p:tgtEl>
                                        <p:attrNameLst>
                                          <p:attrName>style.visibility</p:attrName>
                                        </p:attrNameLst>
                                      </p:cBhvr>
                                      <p:to>
                                        <p:strVal val="visible"/>
                                      </p:to>
                                    </p:set>
                                    <p:animEffect transition="in" filter="dissolve">
                                      <p:cBhvr>
                                        <p:cTn id="15" dur="500"/>
                                        <p:tgtEl>
                                          <p:spTgt spid="2051">
                                            <p:txEl>
                                              <p:pRg st="2" end="2"/>
                                            </p:txEl>
                                          </p:spTgt>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2051">
                                            <p:txEl>
                                              <p:pRg st="3" end="3"/>
                                            </p:txEl>
                                          </p:spTgt>
                                        </p:tgtEl>
                                        <p:attrNameLst>
                                          <p:attrName>style.visibility</p:attrName>
                                        </p:attrNameLst>
                                      </p:cBhvr>
                                      <p:to>
                                        <p:strVal val="visible"/>
                                      </p:to>
                                    </p:set>
                                    <p:animEffect transition="in" filter="dissolve">
                                      <p:cBhvr>
                                        <p:cTn id="19" dur="500"/>
                                        <p:tgtEl>
                                          <p:spTgt spid="2051">
                                            <p:txEl>
                                              <p:pRg st="3" end="3"/>
                                            </p:txEl>
                                          </p:spTgt>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2051">
                                            <p:txEl>
                                              <p:pRg st="4" end="4"/>
                                            </p:txEl>
                                          </p:spTgt>
                                        </p:tgtEl>
                                        <p:attrNameLst>
                                          <p:attrName>style.visibility</p:attrName>
                                        </p:attrNameLst>
                                      </p:cBhvr>
                                      <p:to>
                                        <p:strVal val="visible"/>
                                      </p:to>
                                    </p:set>
                                    <p:animEffect transition="in" filter="dissolve">
                                      <p:cBhvr>
                                        <p:cTn id="23" dur="500"/>
                                        <p:tgtEl>
                                          <p:spTgt spid="205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GB" sz="4800" dirty="0"/>
              <a:t>Patient Selection Aim 1</a:t>
            </a:r>
          </a:p>
        </p:txBody>
      </p:sp>
      <p:sp>
        <p:nvSpPr>
          <p:cNvPr id="40963" name="Rectangle 3"/>
          <p:cNvSpPr>
            <a:spLocks noGrp="1" noChangeArrowheads="1"/>
          </p:cNvSpPr>
          <p:nvPr>
            <p:ph type="body" idx="1"/>
          </p:nvPr>
        </p:nvSpPr>
        <p:spPr/>
        <p:txBody>
          <a:bodyPr/>
          <a:lstStyle/>
          <a:p>
            <a:r>
              <a:rPr lang="en-GB" dirty="0"/>
              <a:t>Age 18 to 63 years</a:t>
            </a:r>
          </a:p>
          <a:p>
            <a:r>
              <a:rPr lang="en-GB" dirty="0"/>
              <a:t>2003-2009 utilization or </a:t>
            </a:r>
            <a:r>
              <a:rPr lang="en-GB" dirty="0" err="1"/>
              <a:t>enrollment</a:t>
            </a:r>
            <a:endParaRPr lang="en-GB" dirty="0"/>
          </a:p>
          <a:p>
            <a:r>
              <a:rPr lang="en-GB" dirty="0"/>
              <a:t>Live in VCC-eligible geographic areas during analysis </a:t>
            </a:r>
            <a:r>
              <a:rPr lang="en-GB" dirty="0" err="1"/>
              <a:t>period(s</a:t>
            </a:r>
            <a:r>
              <a:rPr lang="en-GB" dirty="0"/>
              <a:t>)</a:t>
            </a:r>
          </a:p>
          <a:p>
            <a:r>
              <a:rPr lang="en-GB" dirty="0"/>
              <a:t>Uninsured for at least a part of the study period</a:t>
            </a:r>
          </a:p>
          <a:p>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fade">
                                      <p:cBhvr>
                                        <p:cTn id="7" dur="500"/>
                                        <p:tgtEl>
                                          <p:spTgt spid="409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63">
                                            <p:txEl>
                                              <p:pRg st="1" end="1"/>
                                            </p:txEl>
                                          </p:spTgt>
                                        </p:tgtEl>
                                        <p:attrNameLst>
                                          <p:attrName>style.visibility</p:attrName>
                                        </p:attrNameLst>
                                      </p:cBhvr>
                                      <p:to>
                                        <p:strVal val="visible"/>
                                      </p:to>
                                    </p:set>
                                    <p:animEffect transition="in" filter="fade">
                                      <p:cBhvr>
                                        <p:cTn id="12" dur="500"/>
                                        <p:tgtEl>
                                          <p:spTgt spid="409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0963">
                                            <p:txEl>
                                              <p:pRg st="2" end="2"/>
                                            </p:txEl>
                                          </p:spTgt>
                                        </p:tgtEl>
                                        <p:attrNameLst>
                                          <p:attrName>style.visibility</p:attrName>
                                        </p:attrNameLst>
                                      </p:cBhvr>
                                      <p:to>
                                        <p:strVal val="visible"/>
                                      </p:to>
                                    </p:set>
                                    <p:animEffect transition="in" filter="fade">
                                      <p:cBhvr>
                                        <p:cTn id="17" dur="500"/>
                                        <p:tgtEl>
                                          <p:spTgt spid="4096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0963">
                                            <p:txEl>
                                              <p:pRg st="3" end="3"/>
                                            </p:txEl>
                                          </p:spTgt>
                                        </p:tgtEl>
                                        <p:attrNameLst>
                                          <p:attrName>style.visibility</p:attrName>
                                        </p:attrNameLst>
                                      </p:cBhvr>
                                      <p:to>
                                        <p:strVal val="visible"/>
                                      </p:to>
                                    </p:set>
                                    <p:animEffect transition="in" filter="fade">
                                      <p:cBhvr>
                                        <p:cTn id="22" dur="500"/>
                                        <p:tgtEl>
                                          <p:spTgt spid="409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autoUpdateAnimBg="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8914" name="Rectangle 1026"/>
          <p:cNvSpPr>
            <a:spLocks noGrp="1" noChangeArrowheads="1"/>
          </p:cNvSpPr>
          <p:nvPr>
            <p:ph type="title"/>
          </p:nvPr>
        </p:nvSpPr>
        <p:spPr/>
        <p:txBody>
          <a:bodyPr/>
          <a:lstStyle/>
          <a:p>
            <a:r>
              <a:rPr lang="en-US" dirty="0"/>
              <a:t>Comparisons, Aim 1</a:t>
            </a:r>
          </a:p>
        </p:txBody>
      </p:sp>
      <p:sp>
        <p:nvSpPr>
          <p:cNvPr id="38915" name="Rectangle 1027"/>
          <p:cNvSpPr>
            <a:spLocks noGrp="1" noChangeArrowheads="1"/>
          </p:cNvSpPr>
          <p:nvPr>
            <p:ph type="body" idx="1"/>
          </p:nvPr>
        </p:nvSpPr>
        <p:spPr>
          <a:xfrm>
            <a:off x="685800" y="1066800"/>
            <a:ext cx="7772400" cy="4876800"/>
          </a:xfrm>
        </p:spPr>
        <p:txBody>
          <a:bodyPr/>
          <a:lstStyle/>
          <a:p>
            <a:r>
              <a:rPr lang="en-US" dirty="0"/>
              <a:t>Comparative analyses</a:t>
            </a:r>
            <a:r>
              <a:rPr lang="en-GB" dirty="0"/>
              <a:t> of </a:t>
            </a:r>
            <a:r>
              <a:rPr lang="en-US" dirty="0"/>
              <a:t>utilization and </a:t>
            </a:r>
            <a:r>
              <a:rPr lang="en-GB" dirty="0"/>
              <a:t>adverse</a:t>
            </a:r>
            <a:r>
              <a:rPr lang="en-US" dirty="0"/>
              <a:t> outcomes</a:t>
            </a:r>
            <a:r>
              <a:rPr lang="en-US" dirty="0">
                <a:solidFill>
                  <a:schemeClr val="tx1"/>
                </a:solidFill>
                <a:latin typeface="Times New Roman" charset="0"/>
              </a:rPr>
              <a:t> </a:t>
            </a:r>
            <a:r>
              <a:rPr lang="en-US" dirty="0"/>
              <a:t>among various cohorts</a:t>
            </a:r>
          </a:p>
          <a:p>
            <a:r>
              <a:rPr lang="en-GB" dirty="0"/>
              <a:t>Comparisons between </a:t>
            </a:r>
            <a:r>
              <a:rPr lang="en-GB" dirty="0" err="1"/>
              <a:t>PCMHs</a:t>
            </a:r>
            <a:r>
              <a:rPr lang="en-GB" dirty="0"/>
              <a:t> (group practices) within the VCC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fade">
                                      <p:cBhvr>
                                        <p:cTn id="7" dur="500"/>
                                        <p:tgtEl>
                                          <p:spTgt spid="389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915">
                                            <p:txEl>
                                              <p:pRg st="1" end="1"/>
                                            </p:txEl>
                                          </p:spTgt>
                                        </p:tgtEl>
                                        <p:attrNameLst>
                                          <p:attrName>style.visibility</p:attrName>
                                        </p:attrNameLst>
                                      </p:cBhvr>
                                      <p:to>
                                        <p:strVal val="visible"/>
                                      </p:to>
                                    </p:set>
                                    <p:animEffect transition="in" filter="fade">
                                      <p:cBhvr>
                                        <p:cTn id="12" dur="500"/>
                                        <p:tgtEl>
                                          <p:spTgt spid="389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autoUpdateAnimBg="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1986" name="Rectangle 1026"/>
          <p:cNvSpPr>
            <a:spLocks noGrp="1" noChangeArrowheads="1"/>
          </p:cNvSpPr>
          <p:nvPr>
            <p:ph type="title"/>
          </p:nvPr>
        </p:nvSpPr>
        <p:spPr/>
        <p:txBody>
          <a:bodyPr/>
          <a:lstStyle/>
          <a:p>
            <a:r>
              <a:rPr lang="en-GB" dirty="0"/>
              <a:t>Analytic Methods, Aim 1</a:t>
            </a:r>
          </a:p>
        </p:txBody>
      </p:sp>
      <p:sp>
        <p:nvSpPr>
          <p:cNvPr id="41987" name="Rectangle 1027"/>
          <p:cNvSpPr>
            <a:spLocks noGrp="1" noChangeArrowheads="1"/>
          </p:cNvSpPr>
          <p:nvPr>
            <p:ph type="body" idx="1"/>
          </p:nvPr>
        </p:nvSpPr>
        <p:spPr/>
        <p:txBody>
          <a:bodyPr/>
          <a:lstStyle/>
          <a:p>
            <a:pPr>
              <a:lnSpc>
                <a:spcPct val="90000"/>
              </a:lnSpc>
            </a:pPr>
            <a:r>
              <a:rPr lang="en-GB" sz="2800" dirty="0"/>
              <a:t>Assemble several 2-year claims data cohorts (year prior and year after </a:t>
            </a:r>
            <a:r>
              <a:rPr lang="en-GB" sz="2800" dirty="0" err="1"/>
              <a:t>enrollment</a:t>
            </a:r>
            <a:r>
              <a:rPr lang="en-GB" sz="2800" dirty="0"/>
              <a:t> opportunities) grouped by VCC exposure</a:t>
            </a:r>
          </a:p>
          <a:p>
            <a:pPr>
              <a:lnSpc>
                <a:spcPct val="90000"/>
              </a:lnSpc>
            </a:pPr>
            <a:r>
              <a:rPr lang="en-GB" sz="2800" dirty="0"/>
              <a:t>repeated measures methods to assess changes over time pre-post VCC enrolment.  </a:t>
            </a:r>
          </a:p>
          <a:p>
            <a:pPr>
              <a:lnSpc>
                <a:spcPct val="90000"/>
              </a:lnSpc>
            </a:pPr>
            <a:r>
              <a:rPr lang="en-GB" sz="2800" dirty="0"/>
              <a:t>analysis of covariance to compare charge differences between males and females, various racial/ethnic groups, age groups and </a:t>
            </a:r>
            <a:r>
              <a:rPr lang="en-GB" sz="2800" dirty="0" err="1"/>
              <a:t>comorbidity</a:t>
            </a:r>
            <a:r>
              <a:rPr lang="en-GB" sz="2800" dirty="0"/>
              <a:t>, by exposure to VCC.  </a:t>
            </a:r>
          </a:p>
          <a:p>
            <a:pPr lvl="1">
              <a:lnSpc>
                <a:spcPct val="90000"/>
              </a:lnSpc>
            </a:pPr>
            <a:r>
              <a:rPr lang="en-GB" sz="2400" dirty="0"/>
              <a:t>consider models</a:t>
            </a:r>
            <a:r>
              <a:rPr lang="en-GB" sz="2400" dirty="0">
                <a:solidFill>
                  <a:schemeClr val="tx1"/>
                </a:solidFill>
                <a:latin typeface="Arial" charset="0"/>
              </a:rPr>
              <a:t> </a:t>
            </a:r>
            <a:r>
              <a:rPr lang="en-GB" sz="2400" dirty="0"/>
              <a:t>with interactions between these covariates and enrolee status</a:t>
            </a:r>
          </a:p>
          <a:p>
            <a:pPr>
              <a:lnSpc>
                <a:spcPct val="90000"/>
              </a:lnSpc>
            </a:pPr>
            <a:r>
              <a:rPr lang="en-GB" sz="2800" dirty="0"/>
              <a:t>logistic or Poisson regression </a:t>
            </a:r>
            <a:r>
              <a:rPr lang="en-US" sz="2800" dirty="0"/>
              <a:t>for </a:t>
            </a:r>
            <a:r>
              <a:rPr lang="en-GB" sz="2800" dirty="0"/>
              <a:t>ED visits, hospitalizations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Effect transition="in" filter="fade">
                                      <p:cBhvr>
                                        <p:cTn id="7" dur="500"/>
                                        <p:tgtEl>
                                          <p:spTgt spid="41987">
                                            <p:txEl>
                                              <p:pRg st="0" end="0"/>
                                            </p:txEl>
                                          </p:spTgt>
                                        </p:tgtEl>
                                      </p:cBhvr>
                                    </p:animEffect>
                                  </p:childTnLst>
                                  <p:subTnLst>
                                    <p:animClr clrSpc="rgb" dir="cw">
                                      <p:cBhvr override="childStyle">
                                        <p:cTn dur="1" fill="hold" display="0" masterRel="nextClick" afterEffect="1"/>
                                        <p:tgtEl>
                                          <p:spTgt spid="41987">
                                            <p:txEl>
                                              <p:pRg st="0" end="0"/>
                                            </p:txEl>
                                          </p:spTgt>
                                        </p:tgtEl>
                                        <p:attrNameLst>
                                          <p:attrName>ppt_c</p:attrName>
                                        </p:attrNameLst>
                                      </p:cBhvr>
                                      <p:to>
                                        <a:srgbClr val="B28619"/>
                                      </p:to>
                                    </p:animClr>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1987">
                                            <p:txEl>
                                              <p:pRg st="1" end="1"/>
                                            </p:txEl>
                                          </p:spTgt>
                                        </p:tgtEl>
                                        <p:attrNameLst>
                                          <p:attrName>style.visibility</p:attrName>
                                        </p:attrNameLst>
                                      </p:cBhvr>
                                      <p:to>
                                        <p:strVal val="visible"/>
                                      </p:to>
                                    </p:set>
                                    <p:animEffect transition="in" filter="fade">
                                      <p:cBhvr>
                                        <p:cTn id="12" dur="500"/>
                                        <p:tgtEl>
                                          <p:spTgt spid="41987">
                                            <p:txEl>
                                              <p:pRg st="1" end="1"/>
                                            </p:txEl>
                                          </p:spTgt>
                                        </p:tgtEl>
                                      </p:cBhvr>
                                    </p:animEffect>
                                  </p:childTnLst>
                                  <p:subTnLst>
                                    <p:animClr clrSpc="rgb" dir="cw">
                                      <p:cBhvr override="childStyle">
                                        <p:cTn dur="1" fill="hold" display="0" masterRel="nextClick" afterEffect="1"/>
                                        <p:tgtEl>
                                          <p:spTgt spid="41987">
                                            <p:txEl>
                                              <p:pRg st="1" end="1"/>
                                            </p:txEl>
                                          </p:spTgt>
                                        </p:tgtEl>
                                        <p:attrNameLst>
                                          <p:attrName>ppt_c</p:attrName>
                                        </p:attrNameLst>
                                      </p:cBhvr>
                                      <p:to>
                                        <a:srgbClr val="B28619"/>
                                      </p:to>
                                    </p:animClr>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1987">
                                            <p:txEl>
                                              <p:pRg st="2" end="2"/>
                                            </p:txEl>
                                          </p:spTgt>
                                        </p:tgtEl>
                                        <p:attrNameLst>
                                          <p:attrName>style.visibility</p:attrName>
                                        </p:attrNameLst>
                                      </p:cBhvr>
                                      <p:to>
                                        <p:strVal val="visible"/>
                                      </p:to>
                                    </p:set>
                                    <p:animEffect transition="in" filter="fade">
                                      <p:cBhvr>
                                        <p:cTn id="17" dur="500"/>
                                        <p:tgtEl>
                                          <p:spTgt spid="41987">
                                            <p:txEl>
                                              <p:pRg st="2" end="2"/>
                                            </p:txEl>
                                          </p:spTgt>
                                        </p:tgtEl>
                                      </p:cBhvr>
                                    </p:animEffect>
                                  </p:childTnLst>
                                  <p:subTnLst>
                                    <p:animClr clrSpc="rgb" dir="cw">
                                      <p:cBhvr override="childStyle">
                                        <p:cTn dur="1" fill="hold" display="0" masterRel="nextClick" afterEffect="1"/>
                                        <p:tgtEl>
                                          <p:spTgt spid="41987">
                                            <p:txEl>
                                              <p:pRg st="2" end="2"/>
                                            </p:txEl>
                                          </p:spTgt>
                                        </p:tgtEl>
                                        <p:attrNameLst>
                                          <p:attrName>ppt_c</p:attrName>
                                        </p:attrNameLst>
                                      </p:cBhvr>
                                      <p:to>
                                        <a:srgbClr val="B28619"/>
                                      </p:to>
                                    </p:animClr>
                                  </p:subTnLst>
                                </p:cTn>
                              </p:par>
                              <p:par>
                                <p:cTn id="18" presetID="10" presetClass="entr" presetSubtype="0" fill="hold" grpId="0" nodeType="withEffect">
                                  <p:stCondLst>
                                    <p:cond delay="0"/>
                                  </p:stCondLst>
                                  <p:childTnLst>
                                    <p:set>
                                      <p:cBhvr>
                                        <p:cTn id="19" dur="1" fill="hold">
                                          <p:stCondLst>
                                            <p:cond delay="0"/>
                                          </p:stCondLst>
                                        </p:cTn>
                                        <p:tgtEl>
                                          <p:spTgt spid="41987">
                                            <p:txEl>
                                              <p:pRg st="3" end="3"/>
                                            </p:txEl>
                                          </p:spTgt>
                                        </p:tgtEl>
                                        <p:attrNameLst>
                                          <p:attrName>style.visibility</p:attrName>
                                        </p:attrNameLst>
                                      </p:cBhvr>
                                      <p:to>
                                        <p:strVal val="visible"/>
                                      </p:to>
                                    </p:set>
                                    <p:animEffect transition="in" filter="fade">
                                      <p:cBhvr>
                                        <p:cTn id="20" dur="500"/>
                                        <p:tgtEl>
                                          <p:spTgt spid="41987">
                                            <p:txEl>
                                              <p:pRg st="3" end="3"/>
                                            </p:txEl>
                                          </p:spTgt>
                                        </p:tgtEl>
                                      </p:cBhvr>
                                    </p:animEffect>
                                  </p:childTnLst>
                                  <p:subTnLst>
                                    <p:animClr clrSpc="rgb" dir="cw">
                                      <p:cBhvr override="childStyle">
                                        <p:cTn dur="1" fill="hold" display="0" masterRel="nextClick" afterEffect="1"/>
                                        <p:tgtEl>
                                          <p:spTgt spid="41987">
                                            <p:txEl>
                                              <p:pRg st="3" end="3"/>
                                            </p:txEl>
                                          </p:spTgt>
                                        </p:tgtEl>
                                        <p:attrNameLst>
                                          <p:attrName>ppt_c</p:attrName>
                                        </p:attrNameLst>
                                      </p:cBhvr>
                                      <p:to>
                                        <a:srgbClr val="B28619"/>
                                      </p:to>
                                    </p:animClr>
                                  </p:sub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1987">
                                            <p:txEl>
                                              <p:pRg st="4" end="4"/>
                                            </p:txEl>
                                          </p:spTgt>
                                        </p:tgtEl>
                                        <p:attrNameLst>
                                          <p:attrName>style.visibility</p:attrName>
                                        </p:attrNameLst>
                                      </p:cBhvr>
                                      <p:to>
                                        <p:strVal val="visible"/>
                                      </p:to>
                                    </p:set>
                                    <p:animEffect transition="in" filter="fade">
                                      <p:cBhvr>
                                        <p:cTn id="25" dur="500"/>
                                        <p:tgtEl>
                                          <p:spTgt spid="419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autoUpdateAnimBg="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z="4800" dirty="0"/>
              <a:t>Specific Aim 2</a:t>
            </a:r>
          </a:p>
        </p:txBody>
      </p:sp>
      <p:sp>
        <p:nvSpPr>
          <p:cNvPr id="34819" name="Rectangle 3"/>
          <p:cNvSpPr>
            <a:spLocks noGrp="1" noChangeArrowheads="1"/>
          </p:cNvSpPr>
          <p:nvPr>
            <p:ph type="body" idx="1"/>
          </p:nvPr>
        </p:nvSpPr>
        <p:spPr/>
        <p:txBody>
          <a:bodyPr/>
          <a:lstStyle/>
          <a:p>
            <a:r>
              <a:rPr lang="en-US" sz="2800" dirty="0"/>
              <a:t>Identify the successful and replicable elements of primary care case management, care coordination, and other attributes of the patient-centered primary care model that make the VCC program effective, with attention to understanding how and why these elements are critical for different patient populations.</a:t>
            </a:r>
            <a:endParaRPr lang="en-US" dirty="0">
              <a:latin typeface="Arial"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Effect transition="in" filter="fade">
                                      <p:cBhvr>
                                        <p:cTn id="7" dur="500"/>
                                        <p:tgtEl>
                                          <p:spTgt spid="348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autoUpdateAnimBg="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GB" sz="4800" dirty="0"/>
              <a:t>Hypotheses, Aim 2</a:t>
            </a:r>
            <a:endParaRPr lang="en-GB" sz="5400" dirty="0">
              <a:latin typeface="Arial" charset="0"/>
            </a:endParaRPr>
          </a:p>
        </p:txBody>
      </p:sp>
      <p:sp>
        <p:nvSpPr>
          <p:cNvPr id="35843" name="Rectangle 3"/>
          <p:cNvSpPr>
            <a:spLocks noGrp="1" noChangeArrowheads="1"/>
          </p:cNvSpPr>
          <p:nvPr>
            <p:ph type="body" idx="1"/>
          </p:nvPr>
        </p:nvSpPr>
        <p:spPr/>
        <p:txBody>
          <a:bodyPr/>
          <a:lstStyle/>
          <a:p>
            <a:pPr>
              <a:lnSpc>
                <a:spcPct val="90000"/>
              </a:lnSpc>
            </a:pPr>
            <a:r>
              <a:rPr lang="en-GB" sz="2400" dirty="0"/>
              <a:t>1)	VCC administration, providers, case-workers, and patients perceive particular elements of VCC implementation, especially engagement with primary care providers, as important to the effectiveness of the program, and to improving its potential to be replicated in other settings.</a:t>
            </a:r>
          </a:p>
          <a:p>
            <a:pPr>
              <a:lnSpc>
                <a:spcPct val="90000"/>
              </a:lnSpc>
              <a:spcBef>
                <a:spcPts val="500"/>
              </a:spcBef>
            </a:pPr>
            <a:r>
              <a:rPr lang="en-GB" sz="2400" dirty="0"/>
              <a:t>2)	Particular attitudes, program designs and other actions by VCC administration may be important to the effectiveness of the program, and to the potential for replication.</a:t>
            </a:r>
          </a:p>
          <a:p>
            <a:pPr>
              <a:lnSpc>
                <a:spcPct val="90000"/>
              </a:lnSpc>
            </a:pPr>
            <a:r>
              <a:rPr lang="en-GB" sz="2400" dirty="0"/>
              <a:t>3)	Patients with the most positive opinions about VCC and its program elements are those engaged with a primary care provider as well as those reporting the most medical need.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Effect transition="in" filter="fade">
                                      <p:cBhvr>
                                        <p:cTn id="7" dur="500"/>
                                        <p:tgtEl>
                                          <p:spTgt spid="35843">
                                            <p:txEl>
                                              <p:pRg st="0" end="0"/>
                                            </p:txEl>
                                          </p:spTgt>
                                        </p:tgtEl>
                                      </p:cBhvr>
                                    </p:animEffect>
                                  </p:childTnLst>
                                  <p:subTnLst>
                                    <p:animClr clrSpc="rgb" dir="cw">
                                      <p:cBhvr override="childStyle">
                                        <p:cTn dur="1" fill="hold" display="0" masterRel="nextClick" afterEffect="1"/>
                                        <p:tgtEl>
                                          <p:spTgt spid="35843">
                                            <p:txEl>
                                              <p:pRg st="0" end="0"/>
                                            </p:txEl>
                                          </p:spTgt>
                                        </p:tgtEl>
                                        <p:attrNameLst>
                                          <p:attrName>ppt_c</p:attrName>
                                        </p:attrNameLst>
                                      </p:cBhvr>
                                      <p:to>
                                        <a:srgbClr val="B28619"/>
                                      </p:to>
                                    </p:animClr>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843">
                                            <p:txEl>
                                              <p:pRg st="1" end="1"/>
                                            </p:txEl>
                                          </p:spTgt>
                                        </p:tgtEl>
                                        <p:attrNameLst>
                                          <p:attrName>style.visibility</p:attrName>
                                        </p:attrNameLst>
                                      </p:cBhvr>
                                      <p:to>
                                        <p:strVal val="visible"/>
                                      </p:to>
                                    </p:set>
                                    <p:animEffect transition="in" filter="fade">
                                      <p:cBhvr>
                                        <p:cTn id="12" dur="500"/>
                                        <p:tgtEl>
                                          <p:spTgt spid="35843">
                                            <p:txEl>
                                              <p:pRg st="1" end="1"/>
                                            </p:txEl>
                                          </p:spTgt>
                                        </p:tgtEl>
                                      </p:cBhvr>
                                    </p:animEffect>
                                  </p:childTnLst>
                                  <p:subTnLst>
                                    <p:animClr clrSpc="rgb" dir="cw">
                                      <p:cBhvr override="childStyle">
                                        <p:cTn dur="1" fill="hold" display="0" masterRel="nextClick" afterEffect="1"/>
                                        <p:tgtEl>
                                          <p:spTgt spid="35843">
                                            <p:txEl>
                                              <p:pRg st="1" end="1"/>
                                            </p:txEl>
                                          </p:spTgt>
                                        </p:tgtEl>
                                        <p:attrNameLst>
                                          <p:attrName>ppt_c</p:attrName>
                                        </p:attrNameLst>
                                      </p:cBhvr>
                                      <p:to>
                                        <a:srgbClr val="B28619"/>
                                      </p:to>
                                    </p:animClr>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5843">
                                            <p:txEl>
                                              <p:pRg st="2" end="2"/>
                                            </p:txEl>
                                          </p:spTgt>
                                        </p:tgtEl>
                                        <p:attrNameLst>
                                          <p:attrName>style.visibility</p:attrName>
                                        </p:attrNameLst>
                                      </p:cBhvr>
                                      <p:to>
                                        <p:strVal val="visible"/>
                                      </p:to>
                                    </p:set>
                                    <p:animEffect transition="in" filter="fade">
                                      <p:cBhvr>
                                        <p:cTn id="17" dur="500"/>
                                        <p:tgtEl>
                                          <p:spTgt spid="358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autoUpdateAnimBg="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GB" sz="4000" dirty="0"/>
              <a:t>Data Collection and Analytic Plan, Aim 2</a:t>
            </a:r>
          </a:p>
        </p:txBody>
      </p:sp>
      <p:sp>
        <p:nvSpPr>
          <p:cNvPr id="43011" name="Rectangle 3"/>
          <p:cNvSpPr>
            <a:spLocks noGrp="1" noChangeArrowheads="1"/>
          </p:cNvSpPr>
          <p:nvPr>
            <p:ph type="body" idx="1"/>
          </p:nvPr>
        </p:nvSpPr>
        <p:spPr/>
        <p:txBody>
          <a:bodyPr/>
          <a:lstStyle/>
          <a:p>
            <a:r>
              <a:rPr lang="en-US" sz="2800" dirty="0"/>
              <a:t>Qualitative </a:t>
            </a:r>
            <a:r>
              <a:rPr lang="en-US" sz="2800" dirty="0" err="1"/>
              <a:t>analys</a:t>
            </a:r>
            <a:r>
              <a:rPr lang="en-GB" sz="2800" dirty="0" err="1"/>
              <a:t>e</a:t>
            </a:r>
            <a:r>
              <a:rPr lang="en-US" sz="2800" dirty="0" err="1"/>
              <a:t>s</a:t>
            </a:r>
            <a:r>
              <a:rPr lang="en-US" sz="2800" dirty="0"/>
              <a:t> </a:t>
            </a:r>
          </a:p>
          <a:p>
            <a:pPr lvl="1"/>
            <a:r>
              <a:rPr lang="en-GB" sz="2400" dirty="0"/>
              <a:t>environmental scan</a:t>
            </a:r>
          </a:p>
          <a:p>
            <a:pPr lvl="1"/>
            <a:r>
              <a:rPr lang="en-GB" sz="2400" dirty="0"/>
              <a:t>key informant interviews</a:t>
            </a:r>
            <a:endParaRPr lang="en-US" sz="2400" dirty="0"/>
          </a:p>
          <a:p>
            <a:pPr lvl="1"/>
            <a:r>
              <a:rPr lang="en-US" sz="2400" dirty="0"/>
              <a:t>focus groups</a:t>
            </a:r>
          </a:p>
          <a:p>
            <a:pPr lvl="2"/>
            <a:r>
              <a:rPr lang="en-GB" sz="2000" dirty="0"/>
              <a:t>informed</a:t>
            </a:r>
            <a:r>
              <a:rPr lang="en-US" sz="2000" dirty="0"/>
              <a:t> </a:t>
            </a:r>
            <a:r>
              <a:rPr lang="en-GB" sz="2000" dirty="0"/>
              <a:t>by</a:t>
            </a:r>
            <a:r>
              <a:rPr lang="en-US" sz="2000" dirty="0"/>
              <a:t> </a:t>
            </a:r>
            <a:r>
              <a:rPr lang="en-GB" sz="2000" dirty="0"/>
              <a:t>quantitative analyses</a:t>
            </a:r>
          </a:p>
          <a:p>
            <a:r>
              <a:rPr lang="en-GB" sz="2800" dirty="0"/>
              <a:t>Survey draft</a:t>
            </a:r>
          </a:p>
          <a:p>
            <a:pPr lvl="1"/>
            <a:r>
              <a:rPr lang="en-GB" sz="2400" dirty="0"/>
              <a:t>for patients </a:t>
            </a:r>
          </a:p>
          <a:p>
            <a:pPr lvl="1"/>
            <a:r>
              <a:rPr lang="en-GB" sz="2400" dirty="0"/>
              <a:t>based on Aim 1 results and Aim 2 key informant and focus groups results</a:t>
            </a:r>
          </a:p>
          <a:p>
            <a:pPr lvl="1"/>
            <a:r>
              <a:rPr lang="en-GB" sz="2400" dirty="0"/>
              <a:t>Draft for use in future surveys of program effectiveness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Effect transition="in" filter="fade">
                                      <p:cBhvr>
                                        <p:cTn id="7" dur="500"/>
                                        <p:tgtEl>
                                          <p:spTgt spid="43011">
                                            <p:txEl>
                                              <p:pRg st="0" end="0"/>
                                            </p:txEl>
                                          </p:spTgt>
                                        </p:tgtEl>
                                      </p:cBhvr>
                                    </p:animEffect>
                                  </p:childTnLst>
                                  <p:subTnLst>
                                    <p:animClr clrSpc="rgb" dir="cw">
                                      <p:cBhvr override="childStyle">
                                        <p:cTn dur="1" fill="hold" display="0" masterRel="nextClick" afterEffect="1"/>
                                        <p:tgtEl>
                                          <p:spTgt spid="43011">
                                            <p:txEl>
                                              <p:pRg st="0" end="0"/>
                                            </p:txEl>
                                          </p:spTgt>
                                        </p:tgtEl>
                                        <p:attrNameLst>
                                          <p:attrName>ppt_c</p:attrName>
                                        </p:attrNameLst>
                                      </p:cBhvr>
                                      <p:to>
                                        <a:srgbClr val="B28619"/>
                                      </p:to>
                                    </p:animClr>
                                  </p:subTnLst>
                                </p:cTn>
                              </p:par>
                              <p:par>
                                <p:cTn id="8" presetID="10" presetClass="entr" presetSubtype="0" fill="hold" grpId="0" nodeType="withEffect">
                                  <p:stCondLst>
                                    <p:cond delay="0"/>
                                  </p:stCondLst>
                                  <p:childTnLst>
                                    <p:set>
                                      <p:cBhvr>
                                        <p:cTn id="9" dur="1" fill="hold">
                                          <p:stCondLst>
                                            <p:cond delay="0"/>
                                          </p:stCondLst>
                                        </p:cTn>
                                        <p:tgtEl>
                                          <p:spTgt spid="43011">
                                            <p:txEl>
                                              <p:pRg st="1" end="1"/>
                                            </p:txEl>
                                          </p:spTgt>
                                        </p:tgtEl>
                                        <p:attrNameLst>
                                          <p:attrName>style.visibility</p:attrName>
                                        </p:attrNameLst>
                                      </p:cBhvr>
                                      <p:to>
                                        <p:strVal val="visible"/>
                                      </p:to>
                                    </p:set>
                                    <p:animEffect transition="in" filter="fade">
                                      <p:cBhvr>
                                        <p:cTn id="10" dur="500"/>
                                        <p:tgtEl>
                                          <p:spTgt spid="43011">
                                            <p:txEl>
                                              <p:pRg st="1" end="1"/>
                                            </p:txEl>
                                          </p:spTgt>
                                        </p:tgtEl>
                                      </p:cBhvr>
                                    </p:animEffect>
                                  </p:childTnLst>
                                  <p:subTnLst>
                                    <p:animClr clrSpc="rgb" dir="cw">
                                      <p:cBhvr override="childStyle">
                                        <p:cTn dur="1" fill="hold" display="0" masterRel="nextClick" afterEffect="1"/>
                                        <p:tgtEl>
                                          <p:spTgt spid="43011">
                                            <p:txEl>
                                              <p:pRg st="1" end="1"/>
                                            </p:txEl>
                                          </p:spTgt>
                                        </p:tgtEl>
                                        <p:attrNameLst>
                                          <p:attrName>ppt_c</p:attrName>
                                        </p:attrNameLst>
                                      </p:cBhvr>
                                      <p:to>
                                        <a:srgbClr val="B28619"/>
                                      </p:to>
                                    </p:animClr>
                                  </p:subTnLst>
                                </p:cTn>
                              </p:par>
                              <p:par>
                                <p:cTn id="11" presetID="10" presetClass="entr" presetSubtype="0" fill="hold" grpId="0" nodeType="withEffect">
                                  <p:stCondLst>
                                    <p:cond delay="0"/>
                                  </p:stCondLst>
                                  <p:childTnLst>
                                    <p:set>
                                      <p:cBhvr>
                                        <p:cTn id="12" dur="1" fill="hold">
                                          <p:stCondLst>
                                            <p:cond delay="0"/>
                                          </p:stCondLst>
                                        </p:cTn>
                                        <p:tgtEl>
                                          <p:spTgt spid="43011">
                                            <p:txEl>
                                              <p:pRg st="2" end="2"/>
                                            </p:txEl>
                                          </p:spTgt>
                                        </p:tgtEl>
                                        <p:attrNameLst>
                                          <p:attrName>style.visibility</p:attrName>
                                        </p:attrNameLst>
                                      </p:cBhvr>
                                      <p:to>
                                        <p:strVal val="visible"/>
                                      </p:to>
                                    </p:set>
                                    <p:animEffect transition="in" filter="fade">
                                      <p:cBhvr>
                                        <p:cTn id="13" dur="500"/>
                                        <p:tgtEl>
                                          <p:spTgt spid="43011">
                                            <p:txEl>
                                              <p:pRg st="2" end="2"/>
                                            </p:txEl>
                                          </p:spTgt>
                                        </p:tgtEl>
                                      </p:cBhvr>
                                    </p:animEffect>
                                  </p:childTnLst>
                                  <p:subTnLst>
                                    <p:animClr clrSpc="rgb" dir="cw">
                                      <p:cBhvr override="childStyle">
                                        <p:cTn dur="1" fill="hold" display="0" masterRel="nextClick" afterEffect="1"/>
                                        <p:tgtEl>
                                          <p:spTgt spid="43011">
                                            <p:txEl>
                                              <p:pRg st="2" end="2"/>
                                            </p:txEl>
                                          </p:spTgt>
                                        </p:tgtEl>
                                        <p:attrNameLst>
                                          <p:attrName>ppt_c</p:attrName>
                                        </p:attrNameLst>
                                      </p:cBhvr>
                                      <p:to>
                                        <a:srgbClr val="B28619"/>
                                      </p:to>
                                    </p:animClr>
                                  </p:subTnLst>
                                </p:cTn>
                              </p:par>
                              <p:par>
                                <p:cTn id="14" presetID="10" presetClass="entr" presetSubtype="0" fill="hold" grpId="0" nodeType="withEffect">
                                  <p:stCondLst>
                                    <p:cond delay="0"/>
                                  </p:stCondLst>
                                  <p:childTnLst>
                                    <p:set>
                                      <p:cBhvr>
                                        <p:cTn id="15" dur="1" fill="hold">
                                          <p:stCondLst>
                                            <p:cond delay="0"/>
                                          </p:stCondLst>
                                        </p:cTn>
                                        <p:tgtEl>
                                          <p:spTgt spid="43011">
                                            <p:txEl>
                                              <p:pRg st="3" end="3"/>
                                            </p:txEl>
                                          </p:spTgt>
                                        </p:tgtEl>
                                        <p:attrNameLst>
                                          <p:attrName>style.visibility</p:attrName>
                                        </p:attrNameLst>
                                      </p:cBhvr>
                                      <p:to>
                                        <p:strVal val="visible"/>
                                      </p:to>
                                    </p:set>
                                    <p:animEffect transition="in" filter="fade">
                                      <p:cBhvr>
                                        <p:cTn id="16" dur="500"/>
                                        <p:tgtEl>
                                          <p:spTgt spid="43011">
                                            <p:txEl>
                                              <p:pRg st="3" end="3"/>
                                            </p:txEl>
                                          </p:spTgt>
                                        </p:tgtEl>
                                      </p:cBhvr>
                                    </p:animEffect>
                                  </p:childTnLst>
                                  <p:subTnLst>
                                    <p:animClr clrSpc="rgb" dir="cw">
                                      <p:cBhvr override="childStyle">
                                        <p:cTn dur="1" fill="hold" display="0" masterRel="nextClick" afterEffect="1"/>
                                        <p:tgtEl>
                                          <p:spTgt spid="43011">
                                            <p:txEl>
                                              <p:pRg st="3" end="3"/>
                                            </p:txEl>
                                          </p:spTgt>
                                        </p:tgtEl>
                                        <p:attrNameLst>
                                          <p:attrName>ppt_c</p:attrName>
                                        </p:attrNameLst>
                                      </p:cBhvr>
                                      <p:to>
                                        <a:srgbClr val="B28619"/>
                                      </p:to>
                                    </p:animClr>
                                  </p:subTnLst>
                                </p:cTn>
                              </p:par>
                              <p:par>
                                <p:cTn id="17" presetID="10" presetClass="entr" presetSubtype="0" fill="hold" grpId="0" nodeType="withEffect">
                                  <p:stCondLst>
                                    <p:cond delay="0"/>
                                  </p:stCondLst>
                                  <p:childTnLst>
                                    <p:set>
                                      <p:cBhvr>
                                        <p:cTn id="18" dur="1" fill="hold">
                                          <p:stCondLst>
                                            <p:cond delay="0"/>
                                          </p:stCondLst>
                                        </p:cTn>
                                        <p:tgtEl>
                                          <p:spTgt spid="43011">
                                            <p:txEl>
                                              <p:pRg st="4" end="4"/>
                                            </p:txEl>
                                          </p:spTgt>
                                        </p:tgtEl>
                                        <p:attrNameLst>
                                          <p:attrName>style.visibility</p:attrName>
                                        </p:attrNameLst>
                                      </p:cBhvr>
                                      <p:to>
                                        <p:strVal val="visible"/>
                                      </p:to>
                                    </p:set>
                                    <p:animEffect transition="in" filter="fade">
                                      <p:cBhvr>
                                        <p:cTn id="19" dur="500"/>
                                        <p:tgtEl>
                                          <p:spTgt spid="43011">
                                            <p:txEl>
                                              <p:pRg st="4" end="4"/>
                                            </p:txEl>
                                          </p:spTgt>
                                        </p:tgtEl>
                                      </p:cBhvr>
                                    </p:animEffect>
                                  </p:childTnLst>
                                  <p:subTnLst>
                                    <p:animClr clrSpc="rgb" dir="cw">
                                      <p:cBhvr override="childStyle">
                                        <p:cTn dur="1" fill="hold" display="0" masterRel="nextClick" afterEffect="1"/>
                                        <p:tgtEl>
                                          <p:spTgt spid="43011">
                                            <p:txEl>
                                              <p:pRg st="4" end="4"/>
                                            </p:txEl>
                                          </p:spTgt>
                                        </p:tgtEl>
                                        <p:attrNameLst>
                                          <p:attrName>ppt_c</p:attrName>
                                        </p:attrNameLst>
                                      </p:cBhvr>
                                      <p:to>
                                        <a:srgbClr val="B28619"/>
                                      </p:to>
                                    </p:animClr>
                                  </p:sub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3011">
                                            <p:txEl>
                                              <p:pRg st="5" end="5"/>
                                            </p:txEl>
                                          </p:spTgt>
                                        </p:tgtEl>
                                        <p:attrNameLst>
                                          <p:attrName>style.visibility</p:attrName>
                                        </p:attrNameLst>
                                      </p:cBhvr>
                                      <p:to>
                                        <p:strVal val="visible"/>
                                      </p:to>
                                    </p:set>
                                    <p:animEffect transition="in" filter="fade">
                                      <p:cBhvr>
                                        <p:cTn id="24" dur="500"/>
                                        <p:tgtEl>
                                          <p:spTgt spid="43011">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3011">
                                            <p:txEl>
                                              <p:pRg st="6" end="6"/>
                                            </p:txEl>
                                          </p:spTgt>
                                        </p:tgtEl>
                                        <p:attrNameLst>
                                          <p:attrName>style.visibility</p:attrName>
                                        </p:attrNameLst>
                                      </p:cBhvr>
                                      <p:to>
                                        <p:strVal val="visible"/>
                                      </p:to>
                                    </p:set>
                                    <p:animEffect transition="in" filter="fade">
                                      <p:cBhvr>
                                        <p:cTn id="27" dur="500"/>
                                        <p:tgtEl>
                                          <p:spTgt spid="43011">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3011">
                                            <p:txEl>
                                              <p:pRg st="7" end="7"/>
                                            </p:txEl>
                                          </p:spTgt>
                                        </p:tgtEl>
                                        <p:attrNameLst>
                                          <p:attrName>style.visibility</p:attrName>
                                        </p:attrNameLst>
                                      </p:cBhvr>
                                      <p:to>
                                        <p:strVal val="visible"/>
                                      </p:to>
                                    </p:set>
                                    <p:animEffect transition="in" filter="fade">
                                      <p:cBhvr>
                                        <p:cTn id="30" dur="500"/>
                                        <p:tgtEl>
                                          <p:spTgt spid="43011">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3011">
                                            <p:txEl>
                                              <p:pRg st="8" end="8"/>
                                            </p:txEl>
                                          </p:spTgt>
                                        </p:tgtEl>
                                        <p:attrNameLst>
                                          <p:attrName>style.visibility</p:attrName>
                                        </p:attrNameLst>
                                      </p:cBhvr>
                                      <p:to>
                                        <p:strVal val="visible"/>
                                      </p:to>
                                    </p:set>
                                    <p:animEffect transition="in" filter="fade">
                                      <p:cBhvr>
                                        <p:cTn id="33" dur="500"/>
                                        <p:tgtEl>
                                          <p:spTgt spid="4301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autoUpdateAnimBg="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0" y="0"/>
            <a:ext cx="8382000" cy="1143000"/>
          </a:xfrm>
        </p:spPr>
        <p:txBody>
          <a:bodyPr/>
          <a:lstStyle/>
          <a:p>
            <a:r>
              <a:rPr lang="en-US" dirty="0"/>
              <a:t>Subject Inclusion Criteria, Aim 2</a:t>
            </a:r>
          </a:p>
        </p:txBody>
      </p:sp>
      <p:sp>
        <p:nvSpPr>
          <p:cNvPr id="44035" name="Rectangle 3"/>
          <p:cNvSpPr>
            <a:spLocks noGrp="1" noChangeArrowheads="1"/>
          </p:cNvSpPr>
          <p:nvPr>
            <p:ph type="body" idx="1"/>
          </p:nvPr>
        </p:nvSpPr>
        <p:spPr/>
        <p:txBody>
          <a:bodyPr/>
          <a:lstStyle/>
          <a:p>
            <a:r>
              <a:rPr lang="en-GB" dirty="0"/>
              <a:t>VCC administration and leaders</a:t>
            </a:r>
          </a:p>
          <a:p>
            <a:r>
              <a:rPr lang="en-GB" dirty="0"/>
              <a:t>key VCC providers</a:t>
            </a:r>
          </a:p>
          <a:p>
            <a:r>
              <a:rPr lang="en-GB" dirty="0"/>
              <a:t>VCC case workers</a:t>
            </a:r>
          </a:p>
          <a:p>
            <a:r>
              <a:rPr lang="en-GB" dirty="0"/>
              <a:t>patients</a:t>
            </a:r>
          </a:p>
          <a:p>
            <a:pPr lvl="1"/>
            <a:r>
              <a:rPr lang="en-GB" dirty="0"/>
              <a:t>VCC enrolees</a:t>
            </a:r>
          </a:p>
          <a:p>
            <a:pPr lvl="1"/>
            <a:r>
              <a:rPr lang="en-GB" dirty="0"/>
              <a:t>VCC non-enrolees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animEffect transition="in" filter="fade">
                                      <p:cBhvr>
                                        <p:cTn id="7" dur="500"/>
                                        <p:tgtEl>
                                          <p:spTgt spid="440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4035">
                                            <p:txEl>
                                              <p:pRg st="1" end="1"/>
                                            </p:txEl>
                                          </p:spTgt>
                                        </p:tgtEl>
                                        <p:attrNameLst>
                                          <p:attrName>style.visibility</p:attrName>
                                        </p:attrNameLst>
                                      </p:cBhvr>
                                      <p:to>
                                        <p:strVal val="visible"/>
                                      </p:to>
                                    </p:set>
                                    <p:animEffect transition="in" filter="fade">
                                      <p:cBhvr>
                                        <p:cTn id="12" dur="500"/>
                                        <p:tgtEl>
                                          <p:spTgt spid="440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4035">
                                            <p:txEl>
                                              <p:pRg st="2" end="2"/>
                                            </p:txEl>
                                          </p:spTgt>
                                        </p:tgtEl>
                                        <p:attrNameLst>
                                          <p:attrName>style.visibility</p:attrName>
                                        </p:attrNameLst>
                                      </p:cBhvr>
                                      <p:to>
                                        <p:strVal val="visible"/>
                                      </p:to>
                                    </p:set>
                                    <p:animEffect transition="in" filter="fade">
                                      <p:cBhvr>
                                        <p:cTn id="17" dur="500"/>
                                        <p:tgtEl>
                                          <p:spTgt spid="4403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4035">
                                            <p:txEl>
                                              <p:pRg st="3" end="3"/>
                                            </p:txEl>
                                          </p:spTgt>
                                        </p:tgtEl>
                                        <p:attrNameLst>
                                          <p:attrName>style.visibility</p:attrName>
                                        </p:attrNameLst>
                                      </p:cBhvr>
                                      <p:to>
                                        <p:strVal val="visible"/>
                                      </p:to>
                                    </p:set>
                                    <p:animEffect transition="in" filter="fade">
                                      <p:cBhvr>
                                        <p:cTn id="22" dur="500"/>
                                        <p:tgtEl>
                                          <p:spTgt spid="44035">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4035">
                                            <p:txEl>
                                              <p:pRg st="4" end="4"/>
                                            </p:txEl>
                                          </p:spTgt>
                                        </p:tgtEl>
                                        <p:attrNameLst>
                                          <p:attrName>style.visibility</p:attrName>
                                        </p:attrNameLst>
                                      </p:cBhvr>
                                      <p:to>
                                        <p:strVal val="visible"/>
                                      </p:to>
                                    </p:set>
                                    <p:animEffect transition="in" filter="fade">
                                      <p:cBhvr>
                                        <p:cTn id="25" dur="500"/>
                                        <p:tgtEl>
                                          <p:spTgt spid="44035">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4035">
                                            <p:txEl>
                                              <p:pRg st="5" end="5"/>
                                            </p:txEl>
                                          </p:spTgt>
                                        </p:tgtEl>
                                        <p:attrNameLst>
                                          <p:attrName>style.visibility</p:attrName>
                                        </p:attrNameLst>
                                      </p:cBhvr>
                                      <p:to>
                                        <p:strVal val="visible"/>
                                      </p:to>
                                    </p:set>
                                    <p:animEffect transition="in" filter="fade">
                                      <p:cBhvr>
                                        <p:cTn id="28" dur="500"/>
                                        <p:tgtEl>
                                          <p:spTgt spid="4403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autoUpdateAnimBg="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z="5400" dirty="0"/>
              <a:t>Personnel</a:t>
            </a:r>
            <a:endParaRPr lang="en-US" sz="5400" dirty="0">
              <a:latin typeface="Times New Roman" charset="0"/>
            </a:endParaRPr>
          </a:p>
        </p:txBody>
      </p:sp>
      <p:sp>
        <p:nvSpPr>
          <p:cNvPr id="45059" name="Rectangle 3"/>
          <p:cNvSpPr>
            <a:spLocks noGrp="1" noChangeArrowheads="1"/>
          </p:cNvSpPr>
          <p:nvPr>
            <p:ph type="body" idx="1"/>
          </p:nvPr>
        </p:nvSpPr>
        <p:spPr/>
        <p:txBody>
          <a:bodyPr/>
          <a:lstStyle/>
          <a:p>
            <a:pPr>
              <a:lnSpc>
                <a:spcPct val="90000"/>
              </a:lnSpc>
            </a:pPr>
            <a:r>
              <a:rPr lang="en-GB" sz="2800" dirty="0"/>
              <a:t>Aim 1</a:t>
            </a:r>
          </a:p>
          <a:p>
            <a:pPr lvl="1">
              <a:lnSpc>
                <a:spcPct val="90000"/>
              </a:lnSpc>
            </a:pPr>
            <a:r>
              <a:rPr lang="en-GB" sz="2400" dirty="0"/>
              <a:t>Wally R. Smith, MD</a:t>
            </a:r>
          </a:p>
          <a:p>
            <a:pPr lvl="2">
              <a:lnSpc>
                <a:spcPct val="90000"/>
              </a:lnSpc>
            </a:pPr>
            <a:r>
              <a:rPr lang="en-GB" sz="2000" dirty="0"/>
              <a:t>Boling, Bohannon, Garland, </a:t>
            </a:r>
            <a:r>
              <a:rPr lang="en-GB" sz="2000" dirty="0" err="1"/>
              <a:t>Carcaise-Edinboro</a:t>
            </a:r>
            <a:r>
              <a:rPr lang="en-GB" sz="2000" dirty="0"/>
              <a:t>, </a:t>
            </a:r>
            <a:r>
              <a:rPr lang="en-GB" sz="2000" dirty="0" err="1"/>
              <a:t>Retchin</a:t>
            </a:r>
            <a:r>
              <a:rPr lang="en-GB" sz="2000" dirty="0"/>
              <a:t>, </a:t>
            </a:r>
            <a:r>
              <a:rPr lang="en-GB" sz="2000" dirty="0" err="1"/>
              <a:t>Bazzoli</a:t>
            </a:r>
            <a:r>
              <a:rPr lang="en-GB" sz="2000" dirty="0"/>
              <a:t> (economic </a:t>
            </a:r>
            <a:r>
              <a:rPr lang="en-GB" sz="2000" dirty="0" err="1"/>
              <a:t>eval</a:t>
            </a:r>
            <a:r>
              <a:rPr lang="en-GB" sz="2000" dirty="0"/>
              <a:t>), </a:t>
            </a:r>
            <a:r>
              <a:rPr lang="en-GB" sz="2000" dirty="0" err="1"/>
              <a:t>McClish</a:t>
            </a:r>
            <a:endParaRPr lang="en-GB" sz="2000" dirty="0"/>
          </a:p>
          <a:p>
            <a:pPr>
              <a:lnSpc>
                <a:spcPct val="90000"/>
              </a:lnSpc>
            </a:pPr>
            <a:r>
              <a:rPr lang="en-GB" sz="2800" dirty="0"/>
              <a:t>Aim 2</a:t>
            </a:r>
          </a:p>
          <a:p>
            <a:pPr lvl="1">
              <a:lnSpc>
                <a:spcPct val="90000"/>
              </a:lnSpc>
            </a:pPr>
            <a:r>
              <a:rPr lang="en-GB" sz="2400" dirty="0"/>
              <a:t>Alton Hart, MD, MPH</a:t>
            </a:r>
          </a:p>
          <a:p>
            <a:pPr lvl="1">
              <a:lnSpc>
                <a:spcPct val="90000"/>
              </a:lnSpc>
            </a:pPr>
            <a:r>
              <a:rPr lang="en-GB" sz="2400" dirty="0"/>
              <a:t>The National Public Health and Hospital Institute (NPHHI)</a:t>
            </a:r>
          </a:p>
          <a:p>
            <a:pPr lvl="2">
              <a:lnSpc>
                <a:spcPct val="90000"/>
              </a:lnSpc>
            </a:pPr>
            <a:r>
              <a:rPr lang="en-US" sz="2000" dirty="0"/>
              <a:t>Linda Cummings, Sari Siegel-</a:t>
            </a:r>
            <a:r>
              <a:rPr lang="en-US" sz="2000" dirty="0" err="1"/>
              <a:t>Spieler</a:t>
            </a:r>
            <a:endParaRPr lang="en-US" sz="2000" dirty="0"/>
          </a:p>
          <a:p>
            <a:pPr lvl="3">
              <a:lnSpc>
                <a:spcPct val="90000"/>
              </a:lnSpc>
            </a:pPr>
            <a:r>
              <a:rPr lang="en-US" sz="1800" dirty="0"/>
              <a:t>Marshall, </a:t>
            </a:r>
            <a:r>
              <a:rPr lang="en-US" sz="1800" dirty="0" err="1"/>
              <a:t>Aurich</a:t>
            </a:r>
            <a:r>
              <a:rPr lang="en-US" sz="1800" dirty="0"/>
              <a:t>, Bernardo, </a:t>
            </a:r>
            <a:r>
              <a:rPr lang="en-US" sz="1800" dirty="0" err="1"/>
              <a:t>Linson</a:t>
            </a:r>
            <a:endParaRPr lang="en-US" sz="1800" dirty="0"/>
          </a:p>
          <a:p>
            <a:pPr>
              <a:lnSpc>
                <a:spcPct val="90000"/>
              </a:lnSpc>
            </a:pPr>
            <a:r>
              <a:rPr lang="en-US" sz="2800" dirty="0"/>
              <a:t>Dissemination</a:t>
            </a:r>
          </a:p>
          <a:p>
            <a:pPr lvl="1">
              <a:lnSpc>
                <a:spcPct val="90000"/>
              </a:lnSpc>
            </a:pPr>
            <a:r>
              <a:rPr lang="en-US" sz="2400" dirty="0"/>
              <a:t>NPHHI</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Effect transition="in" filter="fade">
                                      <p:cBhvr>
                                        <p:cTn id="7" dur="500"/>
                                        <p:tgtEl>
                                          <p:spTgt spid="45059">
                                            <p:txEl>
                                              <p:pRg st="0" end="0"/>
                                            </p:txEl>
                                          </p:spTgt>
                                        </p:tgtEl>
                                      </p:cBhvr>
                                    </p:animEffect>
                                  </p:childTnLst>
                                  <p:subTnLst>
                                    <p:animClr clrSpc="rgb" dir="cw">
                                      <p:cBhvr override="childStyle">
                                        <p:cTn dur="1" fill="hold" display="0" masterRel="nextClick" afterEffect="1"/>
                                        <p:tgtEl>
                                          <p:spTgt spid="45059">
                                            <p:txEl>
                                              <p:pRg st="0" end="0"/>
                                            </p:txEl>
                                          </p:spTgt>
                                        </p:tgtEl>
                                        <p:attrNameLst>
                                          <p:attrName>ppt_c</p:attrName>
                                        </p:attrNameLst>
                                      </p:cBhvr>
                                      <p:to>
                                        <a:srgbClr val="B28619"/>
                                      </p:to>
                                    </p:animClr>
                                  </p:subTnLst>
                                </p:cTn>
                              </p:par>
                              <p:par>
                                <p:cTn id="8" presetID="10" presetClass="entr" presetSubtype="0" fill="hold" grpId="0" nodeType="withEffect">
                                  <p:stCondLst>
                                    <p:cond delay="0"/>
                                  </p:stCondLst>
                                  <p:childTnLst>
                                    <p:set>
                                      <p:cBhvr>
                                        <p:cTn id="9" dur="1" fill="hold">
                                          <p:stCondLst>
                                            <p:cond delay="0"/>
                                          </p:stCondLst>
                                        </p:cTn>
                                        <p:tgtEl>
                                          <p:spTgt spid="45059">
                                            <p:txEl>
                                              <p:pRg st="1" end="1"/>
                                            </p:txEl>
                                          </p:spTgt>
                                        </p:tgtEl>
                                        <p:attrNameLst>
                                          <p:attrName>style.visibility</p:attrName>
                                        </p:attrNameLst>
                                      </p:cBhvr>
                                      <p:to>
                                        <p:strVal val="visible"/>
                                      </p:to>
                                    </p:set>
                                    <p:animEffect transition="in" filter="fade">
                                      <p:cBhvr>
                                        <p:cTn id="10" dur="500"/>
                                        <p:tgtEl>
                                          <p:spTgt spid="45059">
                                            <p:txEl>
                                              <p:pRg st="1" end="1"/>
                                            </p:txEl>
                                          </p:spTgt>
                                        </p:tgtEl>
                                      </p:cBhvr>
                                    </p:animEffect>
                                  </p:childTnLst>
                                  <p:subTnLst>
                                    <p:animClr clrSpc="rgb" dir="cw">
                                      <p:cBhvr override="childStyle">
                                        <p:cTn dur="1" fill="hold" display="0" masterRel="nextClick" afterEffect="1"/>
                                        <p:tgtEl>
                                          <p:spTgt spid="45059">
                                            <p:txEl>
                                              <p:pRg st="1" end="1"/>
                                            </p:txEl>
                                          </p:spTgt>
                                        </p:tgtEl>
                                        <p:attrNameLst>
                                          <p:attrName>ppt_c</p:attrName>
                                        </p:attrNameLst>
                                      </p:cBhvr>
                                      <p:to>
                                        <a:srgbClr val="B28619"/>
                                      </p:to>
                                    </p:animClr>
                                  </p:subTnLst>
                                </p:cTn>
                              </p:par>
                              <p:par>
                                <p:cTn id="11" presetID="10" presetClass="entr" presetSubtype="0" fill="hold" grpId="0" nodeType="withEffect">
                                  <p:stCondLst>
                                    <p:cond delay="0"/>
                                  </p:stCondLst>
                                  <p:childTnLst>
                                    <p:set>
                                      <p:cBhvr>
                                        <p:cTn id="12" dur="1" fill="hold">
                                          <p:stCondLst>
                                            <p:cond delay="0"/>
                                          </p:stCondLst>
                                        </p:cTn>
                                        <p:tgtEl>
                                          <p:spTgt spid="45059">
                                            <p:txEl>
                                              <p:pRg st="2" end="2"/>
                                            </p:txEl>
                                          </p:spTgt>
                                        </p:tgtEl>
                                        <p:attrNameLst>
                                          <p:attrName>style.visibility</p:attrName>
                                        </p:attrNameLst>
                                      </p:cBhvr>
                                      <p:to>
                                        <p:strVal val="visible"/>
                                      </p:to>
                                    </p:set>
                                    <p:animEffect transition="in" filter="fade">
                                      <p:cBhvr>
                                        <p:cTn id="13" dur="500"/>
                                        <p:tgtEl>
                                          <p:spTgt spid="45059">
                                            <p:txEl>
                                              <p:pRg st="2" end="2"/>
                                            </p:txEl>
                                          </p:spTgt>
                                        </p:tgtEl>
                                      </p:cBhvr>
                                    </p:animEffect>
                                  </p:childTnLst>
                                  <p:subTnLst>
                                    <p:animClr clrSpc="rgb" dir="cw">
                                      <p:cBhvr override="childStyle">
                                        <p:cTn dur="1" fill="hold" display="0" masterRel="nextClick" afterEffect="1"/>
                                        <p:tgtEl>
                                          <p:spTgt spid="45059">
                                            <p:txEl>
                                              <p:pRg st="2" end="2"/>
                                            </p:txEl>
                                          </p:spTgt>
                                        </p:tgtEl>
                                        <p:attrNameLst>
                                          <p:attrName>ppt_c</p:attrName>
                                        </p:attrNameLst>
                                      </p:cBhvr>
                                      <p:to>
                                        <a:srgbClr val="B28619"/>
                                      </p:to>
                                    </p:animClr>
                                  </p:sub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5059">
                                            <p:txEl>
                                              <p:pRg st="3" end="3"/>
                                            </p:txEl>
                                          </p:spTgt>
                                        </p:tgtEl>
                                        <p:attrNameLst>
                                          <p:attrName>style.visibility</p:attrName>
                                        </p:attrNameLst>
                                      </p:cBhvr>
                                      <p:to>
                                        <p:strVal val="visible"/>
                                      </p:to>
                                    </p:set>
                                    <p:animEffect transition="in" filter="fade">
                                      <p:cBhvr>
                                        <p:cTn id="18" dur="500"/>
                                        <p:tgtEl>
                                          <p:spTgt spid="45059">
                                            <p:txEl>
                                              <p:pRg st="3" end="3"/>
                                            </p:txEl>
                                          </p:spTgt>
                                        </p:tgtEl>
                                      </p:cBhvr>
                                    </p:animEffect>
                                  </p:childTnLst>
                                  <p:subTnLst>
                                    <p:animClr clrSpc="rgb" dir="cw">
                                      <p:cBhvr override="childStyle">
                                        <p:cTn dur="1" fill="hold" display="0" masterRel="nextClick" afterEffect="1"/>
                                        <p:tgtEl>
                                          <p:spTgt spid="45059">
                                            <p:txEl>
                                              <p:pRg st="3" end="3"/>
                                            </p:txEl>
                                          </p:spTgt>
                                        </p:tgtEl>
                                        <p:attrNameLst>
                                          <p:attrName>ppt_c</p:attrName>
                                        </p:attrNameLst>
                                      </p:cBhvr>
                                      <p:to>
                                        <a:srgbClr val="B28619"/>
                                      </p:to>
                                    </p:animClr>
                                  </p:subTnLst>
                                </p:cTn>
                              </p:par>
                              <p:par>
                                <p:cTn id="19" presetID="10" presetClass="entr" presetSubtype="0" fill="hold" grpId="0" nodeType="withEffect">
                                  <p:stCondLst>
                                    <p:cond delay="0"/>
                                  </p:stCondLst>
                                  <p:childTnLst>
                                    <p:set>
                                      <p:cBhvr>
                                        <p:cTn id="20" dur="1" fill="hold">
                                          <p:stCondLst>
                                            <p:cond delay="0"/>
                                          </p:stCondLst>
                                        </p:cTn>
                                        <p:tgtEl>
                                          <p:spTgt spid="45059">
                                            <p:txEl>
                                              <p:pRg st="4" end="4"/>
                                            </p:txEl>
                                          </p:spTgt>
                                        </p:tgtEl>
                                        <p:attrNameLst>
                                          <p:attrName>style.visibility</p:attrName>
                                        </p:attrNameLst>
                                      </p:cBhvr>
                                      <p:to>
                                        <p:strVal val="visible"/>
                                      </p:to>
                                    </p:set>
                                    <p:animEffect transition="in" filter="fade">
                                      <p:cBhvr>
                                        <p:cTn id="21" dur="500"/>
                                        <p:tgtEl>
                                          <p:spTgt spid="45059">
                                            <p:txEl>
                                              <p:pRg st="4" end="4"/>
                                            </p:txEl>
                                          </p:spTgt>
                                        </p:tgtEl>
                                      </p:cBhvr>
                                    </p:animEffect>
                                  </p:childTnLst>
                                  <p:subTnLst>
                                    <p:animClr clrSpc="rgb" dir="cw">
                                      <p:cBhvr override="childStyle">
                                        <p:cTn dur="1" fill="hold" display="0" masterRel="nextClick" afterEffect="1"/>
                                        <p:tgtEl>
                                          <p:spTgt spid="45059">
                                            <p:txEl>
                                              <p:pRg st="4" end="4"/>
                                            </p:txEl>
                                          </p:spTgt>
                                        </p:tgtEl>
                                        <p:attrNameLst>
                                          <p:attrName>ppt_c</p:attrName>
                                        </p:attrNameLst>
                                      </p:cBhvr>
                                      <p:to>
                                        <a:srgbClr val="B28619"/>
                                      </p:to>
                                    </p:animClr>
                                  </p:subTnLst>
                                </p:cTn>
                              </p:par>
                              <p:par>
                                <p:cTn id="22" presetID="10" presetClass="entr" presetSubtype="0" fill="hold" grpId="0" nodeType="withEffect">
                                  <p:stCondLst>
                                    <p:cond delay="0"/>
                                  </p:stCondLst>
                                  <p:childTnLst>
                                    <p:set>
                                      <p:cBhvr>
                                        <p:cTn id="23" dur="1" fill="hold">
                                          <p:stCondLst>
                                            <p:cond delay="0"/>
                                          </p:stCondLst>
                                        </p:cTn>
                                        <p:tgtEl>
                                          <p:spTgt spid="45059">
                                            <p:txEl>
                                              <p:pRg st="5" end="5"/>
                                            </p:txEl>
                                          </p:spTgt>
                                        </p:tgtEl>
                                        <p:attrNameLst>
                                          <p:attrName>style.visibility</p:attrName>
                                        </p:attrNameLst>
                                      </p:cBhvr>
                                      <p:to>
                                        <p:strVal val="visible"/>
                                      </p:to>
                                    </p:set>
                                    <p:animEffect transition="in" filter="fade">
                                      <p:cBhvr>
                                        <p:cTn id="24" dur="500"/>
                                        <p:tgtEl>
                                          <p:spTgt spid="45059">
                                            <p:txEl>
                                              <p:pRg st="5" end="5"/>
                                            </p:txEl>
                                          </p:spTgt>
                                        </p:tgtEl>
                                      </p:cBhvr>
                                    </p:animEffect>
                                  </p:childTnLst>
                                  <p:subTnLst>
                                    <p:animClr clrSpc="rgb" dir="cw">
                                      <p:cBhvr override="childStyle">
                                        <p:cTn dur="1" fill="hold" display="0" masterRel="nextClick" afterEffect="1"/>
                                        <p:tgtEl>
                                          <p:spTgt spid="45059">
                                            <p:txEl>
                                              <p:pRg st="5" end="5"/>
                                            </p:txEl>
                                          </p:spTgt>
                                        </p:tgtEl>
                                        <p:attrNameLst>
                                          <p:attrName>ppt_c</p:attrName>
                                        </p:attrNameLst>
                                      </p:cBhvr>
                                      <p:to>
                                        <a:srgbClr val="B28619"/>
                                      </p:to>
                                    </p:animClr>
                                  </p:subTnLst>
                                </p:cTn>
                              </p:par>
                              <p:par>
                                <p:cTn id="25" presetID="10" presetClass="entr" presetSubtype="0" fill="hold" grpId="0" nodeType="withEffect">
                                  <p:stCondLst>
                                    <p:cond delay="0"/>
                                  </p:stCondLst>
                                  <p:childTnLst>
                                    <p:set>
                                      <p:cBhvr>
                                        <p:cTn id="26" dur="1" fill="hold">
                                          <p:stCondLst>
                                            <p:cond delay="0"/>
                                          </p:stCondLst>
                                        </p:cTn>
                                        <p:tgtEl>
                                          <p:spTgt spid="45059">
                                            <p:txEl>
                                              <p:pRg st="6" end="6"/>
                                            </p:txEl>
                                          </p:spTgt>
                                        </p:tgtEl>
                                        <p:attrNameLst>
                                          <p:attrName>style.visibility</p:attrName>
                                        </p:attrNameLst>
                                      </p:cBhvr>
                                      <p:to>
                                        <p:strVal val="visible"/>
                                      </p:to>
                                    </p:set>
                                    <p:animEffect transition="in" filter="fade">
                                      <p:cBhvr>
                                        <p:cTn id="27" dur="500"/>
                                        <p:tgtEl>
                                          <p:spTgt spid="45059">
                                            <p:txEl>
                                              <p:pRg st="6" end="6"/>
                                            </p:txEl>
                                          </p:spTgt>
                                        </p:tgtEl>
                                      </p:cBhvr>
                                    </p:animEffect>
                                  </p:childTnLst>
                                  <p:subTnLst>
                                    <p:animClr clrSpc="rgb" dir="cw">
                                      <p:cBhvr override="childStyle">
                                        <p:cTn dur="1" fill="hold" display="0" masterRel="nextClick" afterEffect="1"/>
                                        <p:tgtEl>
                                          <p:spTgt spid="45059">
                                            <p:txEl>
                                              <p:pRg st="6" end="6"/>
                                            </p:txEl>
                                          </p:spTgt>
                                        </p:tgtEl>
                                        <p:attrNameLst>
                                          <p:attrName>ppt_c</p:attrName>
                                        </p:attrNameLst>
                                      </p:cBhvr>
                                      <p:to>
                                        <a:srgbClr val="B28619"/>
                                      </p:to>
                                    </p:animClr>
                                  </p:subTnLst>
                                </p:cTn>
                              </p:par>
                              <p:par>
                                <p:cTn id="28" presetID="10" presetClass="entr" presetSubtype="0" fill="hold" grpId="0" nodeType="withEffect">
                                  <p:stCondLst>
                                    <p:cond delay="0"/>
                                  </p:stCondLst>
                                  <p:childTnLst>
                                    <p:set>
                                      <p:cBhvr>
                                        <p:cTn id="29" dur="1" fill="hold">
                                          <p:stCondLst>
                                            <p:cond delay="0"/>
                                          </p:stCondLst>
                                        </p:cTn>
                                        <p:tgtEl>
                                          <p:spTgt spid="45059">
                                            <p:txEl>
                                              <p:pRg st="7" end="7"/>
                                            </p:txEl>
                                          </p:spTgt>
                                        </p:tgtEl>
                                        <p:attrNameLst>
                                          <p:attrName>style.visibility</p:attrName>
                                        </p:attrNameLst>
                                      </p:cBhvr>
                                      <p:to>
                                        <p:strVal val="visible"/>
                                      </p:to>
                                    </p:set>
                                    <p:animEffect transition="in" filter="fade">
                                      <p:cBhvr>
                                        <p:cTn id="30" dur="500"/>
                                        <p:tgtEl>
                                          <p:spTgt spid="45059">
                                            <p:txEl>
                                              <p:pRg st="7" end="7"/>
                                            </p:txEl>
                                          </p:spTgt>
                                        </p:tgtEl>
                                      </p:cBhvr>
                                    </p:animEffect>
                                  </p:childTnLst>
                                  <p:subTnLst>
                                    <p:animClr clrSpc="rgb" dir="cw">
                                      <p:cBhvr override="childStyle">
                                        <p:cTn dur="1" fill="hold" display="0" masterRel="nextClick" afterEffect="1"/>
                                        <p:tgtEl>
                                          <p:spTgt spid="45059">
                                            <p:txEl>
                                              <p:pRg st="7" end="7"/>
                                            </p:txEl>
                                          </p:spTgt>
                                        </p:tgtEl>
                                        <p:attrNameLst>
                                          <p:attrName>ppt_c</p:attrName>
                                        </p:attrNameLst>
                                      </p:cBhvr>
                                      <p:to>
                                        <a:srgbClr val="B28619"/>
                                      </p:to>
                                    </p:animClr>
                                  </p:sub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45059">
                                            <p:txEl>
                                              <p:pRg st="8" end="8"/>
                                            </p:txEl>
                                          </p:spTgt>
                                        </p:tgtEl>
                                        <p:attrNameLst>
                                          <p:attrName>style.visibility</p:attrName>
                                        </p:attrNameLst>
                                      </p:cBhvr>
                                      <p:to>
                                        <p:strVal val="visible"/>
                                      </p:to>
                                    </p:set>
                                    <p:animEffect transition="in" filter="fade">
                                      <p:cBhvr>
                                        <p:cTn id="35" dur="500"/>
                                        <p:tgtEl>
                                          <p:spTgt spid="45059">
                                            <p:txEl>
                                              <p:pRg st="8" end="8"/>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5059">
                                            <p:txEl>
                                              <p:pRg st="9" end="9"/>
                                            </p:txEl>
                                          </p:spTgt>
                                        </p:tgtEl>
                                        <p:attrNameLst>
                                          <p:attrName>style.visibility</p:attrName>
                                        </p:attrNameLst>
                                      </p:cBhvr>
                                      <p:to>
                                        <p:strVal val="visible"/>
                                      </p:to>
                                    </p:set>
                                    <p:animEffect transition="in" filter="fade">
                                      <p:cBhvr>
                                        <p:cTn id="38" dur="500"/>
                                        <p:tgtEl>
                                          <p:spTgt spid="4505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autoUpdateAnimBg="0"/>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dirty="0"/>
              <a:t>Importance and Impact</a:t>
            </a:r>
          </a:p>
        </p:txBody>
      </p:sp>
      <p:sp>
        <p:nvSpPr>
          <p:cNvPr id="46083" name="Rectangle 3"/>
          <p:cNvSpPr>
            <a:spLocks noGrp="1" noChangeArrowheads="1"/>
          </p:cNvSpPr>
          <p:nvPr>
            <p:ph type="body" idx="1"/>
          </p:nvPr>
        </p:nvSpPr>
        <p:spPr/>
        <p:txBody>
          <a:bodyPr/>
          <a:lstStyle/>
          <a:p>
            <a:r>
              <a:rPr lang="en-US" sz="2400" dirty="0"/>
              <a:t>examines “whether a promising system design, strategy, and intervention have actually improved the quality and efficiency of care and have affected related features of organizational or delivery system performance, including cost, access to care, reduction of disparities, and population-based health.” </a:t>
            </a:r>
          </a:p>
          <a:p>
            <a:r>
              <a:rPr lang="en-US" sz="2400" dirty="0"/>
              <a:t> “compares a design, strategy, and intervention that is likely to promote sustainable improvement in these desirable outcomes and is likely to improve performance on one or more dimensions of care quality…”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Effect transition="in" filter="fade">
                                      <p:cBhvr>
                                        <p:cTn id="7" dur="500"/>
                                        <p:tgtEl>
                                          <p:spTgt spid="46083">
                                            <p:txEl>
                                              <p:pRg st="0" end="0"/>
                                            </p:txEl>
                                          </p:spTgt>
                                        </p:tgtEl>
                                      </p:cBhvr>
                                    </p:animEffect>
                                  </p:childTnLst>
                                  <p:subTnLst>
                                    <p:animClr clrSpc="rgb" dir="cw">
                                      <p:cBhvr override="childStyle">
                                        <p:cTn dur="1" fill="hold" display="0" masterRel="nextClick" afterEffect="1"/>
                                        <p:tgtEl>
                                          <p:spTgt spid="46083">
                                            <p:txEl>
                                              <p:pRg st="0" end="0"/>
                                            </p:txEl>
                                          </p:spTgt>
                                        </p:tgtEl>
                                        <p:attrNameLst>
                                          <p:attrName>ppt_c</p:attrName>
                                        </p:attrNameLst>
                                      </p:cBhvr>
                                      <p:to>
                                        <a:srgbClr val="B28619"/>
                                      </p:to>
                                    </p:animClr>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6083">
                                            <p:txEl>
                                              <p:pRg st="1" end="1"/>
                                            </p:txEl>
                                          </p:spTgt>
                                        </p:tgtEl>
                                        <p:attrNameLst>
                                          <p:attrName>style.visibility</p:attrName>
                                        </p:attrNameLst>
                                      </p:cBhvr>
                                      <p:to>
                                        <p:strVal val="visible"/>
                                      </p:to>
                                    </p:set>
                                    <p:animEffect transition="in" filter="fade">
                                      <p:cBhvr>
                                        <p:cTn id="12" dur="500"/>
                                        <p:tgtEl>
                                          <p:spTgt spid="4608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autoUpdateAnimBg="0"/>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0" y="0"/>
            <a:ext cx="8839200" cy="1143000"/>
          </a:xfrm>
        </p:spPr>
        <p:txBody>
          <a:bodyPr/>
          <a:lstStyle/>
          <a:p>
            <a:r>
              <a:rPr lang="en-US" sz="4000" dirty="0"/>
              <a:t>Relationship to IOM dimensions, AHRQ Priorities</a:t>
            </a:r>
          </a:p>
        </p:txBody>
      </p:sp>
      <p:sp>
        <p:nvSpPr>
          <p:cNvPr id="47107" name="Rectangle 3"/>
          <p:cNvSpPr>
            <a:spLocks noGrp="1" noChangeArrowheads="1"/>
          </p:cNvSpPr>
          <p:nvPr>
            <p:ph type="body" idx="1"/>
          </p:nvPr>
        </p:nvSpPr>
        <p:spPr/>
        <p:txBody>
          <a:bodyPr/>
          <a:lstStyle/>
          <a:p>
            <a:pPr>
              <a:lnSpc>
                <a:spcPct val="90000"/>
              </a:lnSpc>
            </a:pPr>
            <a:r>
              <a:rPr lang="en-US" sz="2800" dirty="0"/>
              <a:t>Level of analysis </a:t>
            </a:r>
            <a:endParaRPr lang="en-GB" sz="2800" dirty="0"/>
          </a:p>
          <a:p>
            <a:pPr lvl="1">
              <a:lnSpc>
                <a:spcPct val="90000"/>
              </a:lnSpc>
            </a:pPr>
            <a:r>
              <a:rPr lang="en-US" sz="2400" dirty="0"/>
              <a:t> organization </a:t>
            </a:r>
            <a:endParaRPr lang="en-GB" sz="2400" dirty="0"/>
          </a:p>
          <a:p>
            <a:pPr>
              <a:lnSpc>
                <a:spcPct val="90000"/>
              </a:lnSpc>
            </a:pPr>
            <a:r>
              <a:rPr lang="en-US" sz="2800" dirty="0"/>
              <a:t>Tests a </a:t>
            </a:r>
            <a:r>
              <a:rPr lang="en-GB" sz="2800" dirty="0" err="1"/>
              <a:t>s</a:t>
            </a:r>
            <a:r>
              <a:rPr lang="en-US" sz="2800" dirty="0" err="1"/>
              <a:t>ystem</a:t>
            </a:r>
            <a:r>
              <a:rPr lang="en-US" sz="2800" dirty="0"/>
              <a:t> redesign </a:t>
            </a:r>
          </a:p>
          <a:p>
            <a:pPr>
              <a:lnSpc>
                <a:spcPct val="90000"/>
              </a:lnSpc>
            </a:pPr>
            <a:r>
              <a:rPr lang="en-US" sz="2800" dirty="0"/>
              <a:t>Answers the</a:t>
            </a:r>
            <a:r>
              <a:rPr lang="en-GB" sz="2800" dirty="0"/>
              <a:t> IOM</a:t>
            </a:r>
            <a:r>
              <a:rPr lang="en-US" sz="2800" dirty="0"/>
              <a:t> </a:t>
            </a:r>
            <a:r>
              <a:rPr lang="en-GB" sz="2800" dirty="0"/>
              <a:t>Initial Priorities for </a:t>
            </a:r>
            <a:r>
              <a:rPr lang="en-US" sz="2800" dirty="0"/>
              <a:t>Comparative Effectiveness Research call for research on health care </a:t>
            </a:r>
          </a:p>
          <a:p>
            <a:pPr>
              <a:lnSpc>
                <a:spcPct val="90000"/>
              </a:lnSpc>
            </a:pPr>
            <a:r>
              <a:rPr lang="en-GB" sz="2800" dirty="0"/>
              <a:t>AHRQ priority populations including minorities and women constitute the bulk of the patients analyzed. </a:t>
            </a:r>
          </a:p>
          <a:p>
            <a:pPr lvl="1">
              <a:lnSpc>
                <a:spcPct val="90000"/>
              </a:lnSpc>
            </a:pPr>
            <a:r>
              <a:rPr lang="en-US" sz="2000" dirty="0"/>
              <a:t>Initial national priorities for comparative effectiveness research. Institute of Medicine Web site. . Accessed August 31, 2009.</a:t>
            </a:r>
            <a:endParaRPr lang="en-US" sz="2400" dirty="0"/>
          </a:p>
          <a:p>
            <a:pPr>
              <a:lnSpc>
                <a:spcPct val="90000"/>
              </a:lnSpc>
            </a:pPr>
            <a:endParaRPr lang="en-US" sz="2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animEffect transition="in" filter="fade">
                                      <p:cBhvr>
                                        <p:cTn id="7" dur="500"/>
                                        <p:tgtEl>
                                          <p:spTgt spid="4710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7107">
                                            <p:txEl>
                                              <p:pRg st="1" end="1"/>
                                            </p:txEl>
                                          </p:spTgt>
                                        </p:tgtEl>
                                        <p:attrNameLst>
                                          <p:attrName>style.visibility</p:attrName>
                                        </p:attrNameLst>
                                      </p:cBhvr>
                                      <p:to>
                                        <p:strVal val="visible"/>
                                      </p:to>
                                    </p:set>
                                    <p:animEffect transition="in" filter="fade">
                                      <p:cBhvr>
                                        <p:cTn id="10" dur="500"/>
                                        <p:tgtEl>
                                          <p:spTgt spid="4710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7107">
                                            <p:txEl>
                                              <p:pRg st="2" end="2"/>
                                            </p:txEl>
                                          </p:spTgt>
                                        </p:tgtEl>
                                        <p:attrNameLst>
                                          <p:attrName>style.visibility</p:attrName>
                                        </p:attrNameLst>
                                      </p:cBhvr>
                                      <p:to>
                                        <p:strVal val="visible"/>
                                      </p:to>
                                    </p:set>
                                    <p:animEffect transition="in" filter="fade">
                                      <p:cBhvr>
                                        <p:cTn id="15" dur="500"/>
                                        <p:tgtEl>
                                          <p:spTgt spid="47107">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7107">
                                            <p:txEl>
                                              <p:pRg st="3" end="3"/>
                                            </p:txEl>
                                          </p:spTgt>
                                        </p:tgtEl>
                                        <p:attrNameLst>
                                          <p:attrName>style.visibility</p:attrName>
                                        </p:attrNameLst>
                                      </p:cBhvr>
                                      <p:to>
                                        <p:strVal val="visible"/>
                                      </p:to>
                                    </p:set>
                                    <p:animEffect transition="in" filter="fade">
                                      <p:cBhvr>
                                        <p:cTn id="20" dur="500"/>
                                        <p:tgtEl>
                                          <p:spTgt spid="47107">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7107">
                                            <p:txEl>
                                              <p:pRg st="4" end="4"/>
                                            </p:txEl>
                                          </p:spTgt>
                                        </p:tgtEl>
                                        <p:attrNameLst>
                                          <p:attrName>style.visibility</p:attrName>
                                        </p:attrNameLst>
                                      </p:cBhvr>
                                      <p:to>
                                        <p:strVal val="visible"/>
                                      </p:to>
                                    </p:set>
                                    <p:animEffect transition="in" filter="fade">
                                      <p:cBhvr>
                                        <p:cTn id="25" dur="500"/>
                                        <p:tgtEl>
                                          <p:spTgt spid="47107">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7107">
                                            <p:txEl>
                                              <p:pRg st="5" end="5"/>
                                            </p:txEl>
                                          </p:spTgt>
                                        </p:tgtEl>
                                        <p:attrNameLst>
                                          <p:attrName>style.visibility</p:attrName>
                                        </p:attrNameLst>
                                      </p:cBhvr>
                                      <p:to>
                                        <p:strVal val="visible"/>
                                      </p:to>
                                    </p:set>
                                    <p:animEffect transition="in" filter="fade">
                                      <p:cBhvr>
                                        <p:cTn id="28" dur="500"/>
                                        <p:tgtEl>
                                          <p:spTgt spid="4710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autoUpdateAnimBg="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Background</a:t>
            </a:r>
          </a:p>
        </p:txBody>
      </p:sp>
      <p:sp>
        <p:nvSpPr>
          <p:cNvPr id="13315" name="Rectangle 3"/>
          <p:cNvSpPr>
            <a:spLocks noGrp="1" noChangeArrowheads="1"/>
          </p:cNvSpPr>
          <p:nvPr>
            <p:ph type="body" idx="1"/>
          </p:nvPr>
        </p:nvSpPr>
        <p:spPr/>
        <p:txBody>
          <a:bodyPr/>
          <a:lstStyle/>
          <a:p>
            <a:r>
              <a:rPr lang="en-US" sz="2800" dirty="0"/>
              <a:t>Uninsured</a:t>
            </a:r>
          </a:p>
          <a:p>
            <a:pPr lvl="1"/>
            <a:r>
              <a:rPr lang="en-US" sz="2400" dirty="0"/>
              <a:t>Utilization patterns similar to Medicaid, underinsured</a:t>
            </a:r>
          </a:p>
          <a:p>
            <a:pPr lvl="2"/>
            <a:r>
              <a:rPr lang="en-US" sz="2000" dirty="0"/>
              <a:t>Poor</a:t>
            </a:r>
          </a:p>
          <a:p>
            <a:pPr lvl="2"/>
            <a:r>
              <a:rPr lang="en-US" sz="2000" dirty="0"/>
              <a:t>Lower social support</a:t>
            </a:r>
          </a:p>
          <a:p>
            <a:pPr lvl="2"/>
            <a:r>
              <a:rPr lang="en-US" sz="2000" dirty="0"/>
              <a:t>Less transportation, education, delayed gratification</a:t>
            </a:r>
          </a:p>
          <a:p>
            <a:pPr lvl="2"/>
            <a:r>
              <a:rPr lang="en-US" sz="2000" dirty="0"/>
              <a:t>May use ED rather than PCP</a:t>
            </a:r>
          </a:p>
          <a:p>
            <a:r>
              <a:rPr lang="en-US" sz="2800" dirty="0"/>
              <a:t>Health Care Reform</a:t>
            </a:r>
          </a:p>
          <a:p>
            <a:pPr lvl="1">
              <a:lnSpc>
                <a:spcPct val="80000"/>
              </a:lnSpc>
            </a:pPr>
            <a:r>
              <a:rPr lang="en-US" sz="2000" dirty="0"/>
              <a:t>Reduces the number of uninsured, underinsured </a:t>
            </a:r>
          </a:p>
          <a:p>
            <a:pPr lvl="2">
              <a:lnSpc>
                <a:spcPct val="80000"/>
              </a:lnSpc>
            </a:pPr>
            <a:r>
              <a:rPr lang="en-US" sz="1800" i="1" dirty="0"/>
              <a:t>Of the 46 million uninsured, estimated 32 million will soon be covered</a:t>
            </a:r>
            <a:endParaRPr lang="en-US" sz="1800" dirty="0"/>
          </a:p>
          <a:p>
            <a:pPr lvl="1">
              <a:lnSpc>
                <a:spcPct val="80000"/>
              </a:lnSpc>
            </a:pPr>
            <a:r>
              <a:rPr lang="en-US" sz="2000" dirty="0"/>
              <a:t>Expands Medicaid program to approximately 16 million newly insured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dissolve">
                                      <p:cBhvr>
                                        <p:cTn id="7" dur="1000"/>
                                        <p:tgtEl>
                                          <p:spTgt spid="13315">
                                            <p:txEl>
                                              <p:pRg st="0" end="0"/>
                                            </p:txEl>
                                          </p:spTgt>
                                        </p:tgtEl>
                                      </p:cBhvr>
                                    </p:animEffect>
                                  </p:childTnLst>
                                  <p:subTnLst>
                                    <p:animClr clrSpc="rgb" dir="cw">
                                      <p:cBhvr override="childStyle">
                                        <p:cTn dur="1" fill="hold" display="0" masterRel="nextClick" afterEffect="1"/>
                                        <p:tgtEl>
                                          <p:spTgt spid="13315">
                                            <p:txEl>
                                              <p:pRg st="0" end="0"/>
                                            </p:txEl>
                                          </p:spTgt>
                                        </p:tgtEl>
                                        <p:attrNameLst>
                                          <p:attrName>ppt_c</p:attrName>
                                        </p:attrNameLst>
                                      </p:cBhvr>
                                      <p:to>
                                        <a:srgbClr val="B28619"/>
                                      </p:to>
                                    </p:animClr>
                                  </p:subTnLst>
                                </p:cTn>
                              </p:par>
                              <p:par>
                                <p:cTn id="8" presetID="9" presetClass="entr" presetSubtype="0" fill="hold" grpId="0" nodeType="withEffect">
                                  <p:stCondLst>
                                    <p:cond delay="0"/>
                                  </p:stCondLst>
                                  <p:childTnLst>
                                    <p:set>
                                      <p:cBhvr>
                                        <p:cTn id="9" dur="1" fill="hold">
                                          <p:stCondLst>
                                            <p:cond delay="0"/>
                                          </p:stCondLst>
                                        </p:cTn>
                                        <p:tgtEl>
                                          <p:spTgt spid="13315">
                                            <p:txEl>
                                              <p:pRg st="1" end="1"/>
                                            </p:txEl>
                                          </p:spTgt>
                                        </p:tgtEl>
                                        <p:attrNameLst>
                                          <p:attrName>style.visibility</p:attrName>
                                        </p:attrNameLst>
                                      </p:cBhvr>
                                      <p:to>
                                        <p:strVal val="visible"/>
                                      </p:to>
                                    </p:set>
                                    <p:animEffect transition="in" filter="dissolve">
                                      <p:cBhvr>
                                        <p:cTn id="10" dur="1000"/>
                                        <p:tgtEl>
                                          <p:spTgt spid="13315">
                                            <p:txEl>
                                              <p:pRg st="1" end="1"/>
                                            </p:txEl>
                                          </p:spTgt>
                                        </p:tgtEl>
                                      </p:cBhvr>
                                    </p:animEffect>
                                  </p:childTnLst>
                                  <p:subTnLst>
                                    <p:animClr clrSpc="rgb" dir="cw">
                                      <p:cBhvr override="childStyle">
                                        <p:cTn dur="1" fill="hold" display="0" masterRel="nextClick" afterEffect="1"/>
                                        <p:tgtEl>
                                          <p:spTgt spid="13315">
                                            <p:txEl>
                                              <p:pRg st="1" end="1"/>
                                            </p:txEl>
                                          </p:spTgt>
                                        </p:tgtEl>
                                        <p:attrNameLst>
                                          <p:attrName>ppt_c</p:attrName>
                                        </p:attrNameLst>
                                      </p:cBhvr>
                                      <p:to>
                                        <a:srgbClr val="B28619"/>
                                      </p:to>
                                    </p:animClr>
                                  </p:subTnLst>
                                </p:cTn>
                              </p:par>
                              <p:par>
                                <p:cTn id="11" presetID="9" presetClass="entr" presetSubtype="0" fill="hold" grpId="0" nodeType="withEffect">
                                  <p:stCondLst>
                                    <p:cond delay="0"/>
                                  </p:stCondLst>
                                  <p:childTnLst>
                                    <p:set>
                                      <p:cBhvr>
                                        <p:cTn id="12" dur="1" fill="hold">
                                          <p:stCondLst>
                                            <p:cond delay="0"/>
                                          </p:stCondLst>
                                        </p:cTn>
                                        <p:tgtEl>
                                          <p:spTgt spid="13315">
                                            <p:txEl>
                                              <p:pRg st="2" end="2"/>
                                            </p:txEl>
                                          </p:spTgt>
                                        </p:tgtEl>
                                        <p:attrNameLst>
                                          <p:attrName>style.visibility</p:attrName>
                                        </p:attrNameLst>
                                      </p:cBhvr>
                                      <p:to>
                                        <p:strVal val="visible"/>
                                      </p:to>
                                    </p:set>
                                    <p:animEffect transition="in" filter="dissolve">
                                      <p:cBhvr>
                                        <p:cTn id="13" dur="1000"/>
                                        <p:tgtEl>
                                          <p:spTgt spid="13315">
                                            <p:txEl>
                                              <p:pRg st="2" end="2"/>
                                            </p:txEl>
                                          </p:spTgt>
                                        </p:tgtEl>
                                      </p:cBhvr>
                                    </p:animEffect>
                                  </p:childTnLst>
                                  <p:subTnLst>
                                    <p:animClr clrSpc="rgb" dir="cw">
                                      <p:cBhvr override="childStyle">
                                        <p:cTn dur="1" fill="hold" display="0" masterRel="nextClick" afterEffect="1"/>
                                        <p:tgtEl>
                                          <p:spTgt spid="13315">
                                            <p:txEl>
                                              <p:pRg st="2" end="2"/>
                                            </p:txEl>
                                          </p:spTgt>
                                        </p:tgtEl>
                                        <p:attrNameLst>
                                          <p:attrName>ppt_c</p:attrName>
                                        </p:attrNameLst>
                                      </p:cBhvr>
                                      <p:to>
                                        <a:srgbClr val="B28619"/>
                                      </p:to>
                                    </p:animClr>
                                  </p:subTnLst>
                                </p:cTn>
                              </p:par>
                              <p:par>
                                <p:cTn id="14" presetID="9" presetClass="entr" presetSubtype="0" fill="hold" grpId="0" nodeType="withEffect">
                                  <p:stCondLst>
                                    <p:cond delay="0"/>
                                  </p:stCondLst>
                                  <p:childTnLst>
                                    <p:set>
                                      <p:cBhvr>
                                        <p:cTn id="15" dur="1" fill="hold">
                                          <p:stCondLst>
                                            <p:cond delay="0"/>
                                          </p:stCondLst>
                                        </p:cTn>
                                        <p:tgtEl>
                                          <p:spTgt spid="13315">
                                            <p:txEl>
                                              <p:pRg st="3" end="3"/>
                                            </p:txEl>
                                          </p:spTgt>
                                        </p:tgtEl>
                                        <p:attrNameLst>
                                          <p:attrName>style.visibility</p:attrName>
                                        </p:attrNameLst>
                                      </p:cBhvr>
                                      <p:to>
                                        <p:strVal val="visible"/>
                                      </p:to>
                                    </p:set>
                                    <p:animEffect transition="in" filter="dissolve">
                                      <p:cBhvr>
                                        <p:cTn id="16" dur="1000"/>
                                        <p:tgtEl>
                                          <p:spTgt spid="13315">
                                            <p:txEl>
                                              <p:pRg st="3" end="3"/>
                                            </p:txEl>
                                          </p:spTgt>
                                        </p:tgtEl>
                                      </p:cBhvr>
                                    </p:animEffect>
                                  </p:childTnLst>
                                  <p:subTnLst>
                                    <p:animClr clrSpc="rgb" dir="cw">
                                      <p:cBhvr override="childStyle">
                                        <p:cTn dur="1" fill="hold" display="0" masterRel="nextClick" afterEffect="1"/>
                                        <p:tgtEl>
                                          <p:spTgt spid="13315">
                                            <p:txEl>
                                              <p:pRg st="3" end="3"/>
                                            </p:txEl>
                                          </p:spTgt>
                                        </p:tgtEl>
                                        <p:attrNameLst>
                                          <p:attrName>ppt_c</p:attrName>
                                        </p:attrNameLst>
                                      </p:cBhvr>
                                      <p:to>
                                        <a:srgbClr val="B28619"/>
                                      </p:to>
                                    </p:animClr>
                                  </p:subTnLst>
                                </p:cTn>
                              </p:par>
                              <p:par>
                                <p:cTn id="17" presetID="9" presetClass="entr" presetSubtype="0" fill="hold" grpId="0" nodeType="withEffect">
                                  <p:stCondLst>
                                    <p:cond delay="0"/>
                                  </p:stCondLst>
                                  <p:childTnLst>
                                    <p:set>
                                      <p:cBhvr>
                                        <p:cTn id="18" dur="1" fill="hold">
                                          <p:stCondLst>
                                            <p:cond delay="0"/>
                                          </p:stCondLst>
                                        </p:cTn>
                                        <p:tgtEl>
                                          <p:spTgt spid="13315">
                                            <p:txEl>
                                              <p:pRg st="4" end="4"/>
                                            </p:txEl>
                                          </p:spTgt>
                                        </p:tgtEl>
                                        <p:attrNameLst>
                                          <p:attrName>style.visibility</p:attrName>
                                        </p:attrNameLst>
                                      </p:cBhvr>
                                      <p:to>
                                        <p:strVal val="visible"/>
                                      </p:to>
                                    </p:set>
                                    <p:animEffect transition="in" filter="dissolve">
                                      <p:cBhvr>
                                        <p:cTn id="19" dur="1000"/>
                                        <p:tgtEl>
                                          <p:spTgt spid="13315">
                                            <p:txEl>
                                              <p:pRg st="4" end="4"/>
                                            </p:txEl>
                                          </p:spTgt>
                                        </p:tgtEl>
                                      </p:cBhvr>
                                    </p:animEffect>
                                  </p:childTnLst>
                                  <p:subTnLst>
                                    <p:animClr clrSpc="rgb" dir="cw">
                                      <p:cBhvr override="childStyle">
                                        <p:cTn dur="1" fill="hold" display="0" masterRel="nextClick" afterEffect="1"/>
                                        <p:tgtEl>
                                          <p:spTgt spid="13315">
                                            <p:txEl>
                                              <p:pRg st="4" end="4"/>
                                            </p:txEl>
                                          </p:spTgt>
                                        </p:tgtEl>
                                        <p:attrNameLst>
                                          <p:attrName>ppt_c</p:attrName>
                                        </p:attrNameLst>
                                      </p:cBhvr>
                                      <p:to>
                                        <a:srgbClr val="B28619"/>
                                      </p:to>
                                    </p:animClr>
                                  </p:subTnLst>
                                </p:cTn>
                              </p:par>
                              <p:par>
                                <p:cTn id="20" presetID="9" presetClass="entr" presetSubtype="0" fill="hold" grpId="0" nodeType="withEffect">
                                  <p:stCondLst>
                                    <p:cond delay="0"/>
                                  </p:stCondLst>
                                  <p:childTnLst>
                                    <p:set>
                                      <p:cBhvr>
                                        <p:cTn id="21" dur="1" fill="hold">
                                          <p:stCondLst>
                                            <p:cond delay="0"/>
                                          </p:stCondLst>
                                        </p:cTn>
                                        <p:tgtEl>
                                          <p:spTgt spid="13315">
                                            <p:txEl>
                                              <p:pRg st="5" end="5"/>
                                            </p:txEl>
                                          </p:spTgt>
                                        </p:tgtEl>
                                        <p:attrNameLst>
                                          <p:attrName>style.visibility</p:attrName>
                                        </p:attrNameLst>
                                      </p:cBhvr>
                                      <p:to>
                                        <p:strVal val="visible"/>
                                      </p:to>
                                    </p:set>
                                    <p:animEffect transition="in" filter="dissolve">
                                      <p:cBhvr>
                                        <p:cTn id="22" dur="1000"/>
                                        <p:tgtEl>
                                          <p:spTgt spid="13315">
                                            <p:txEl>
                                              <p:pRg st="5" end="5"/>
                                            </p:txEl>
                                          </p:spTgt>
                                        </p:tgtEl>
                                      </p:cBhvr>
                                    </p:animEffect>
                                  </p:childTnLst>
                                  <p:subTnLst>
                                    <p:animClr clrSpc="rgb" dir="cw">
                                      <p:cBhvr override="childStyle">
                                        <p:cTn dur="1" fill="hold" display="0" masterRel="nextClick" afterEffect="1"/>
                                        <p:tgtEl>
                                          <p:spTgt spid="13315">
                                            <p:txEl>
                                              <p:pRg st="5" end="5"/>
                                            </p:txEl>
                                          </p:spTgt>
                                        </p:tgtEl>
                                        <p:attrNameLst>
                                          <p:attrName>ppt_c</p:attrName>
                                        </p:attrNameLst>
                                      </p:cBhvr>
                                      <p:to>
                                        <a:srgbClr val="B28619"/>
                                      </p:to>
                                    </p:animClr>
                                  </p:sub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315">
                                            <p:txEl>
                                              <p:pRg st="6" end="6"/>
                                            </p:txEl>
                                          </p:spTgt>
                                        </p:tgtEl>
                                        <p:attrNameLst>
                                          <p:attrName>style.visibility</p:attrName>
                                        </p:attrNameLst>
                                      </p:cBhvr>
                                      <p:to>
                                        <p:strVal val="visible"/>
                                      </p:to>
                                    </p:set>
                                    <p:animEffect transition="in" filter="dissolve">
                                      <p:cBhvr>
                                        <p:cTn id="27" dur="1000"/>
                                        <p:tgtEl>
                                          <p:spTgt spid="13315">
                                            <p:txEl>
                                              <p:pRg st="6" end="6"/>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3315">
                                            <p:txEl>
                                              <p:pRg st="7" end="7"/>
                                            </p:txEl>
                                          </p:spTgt>
                                        </p:tgtEl>
                                        <p:attrNameLst>
                                          <p:attrName>style.visibility</p:attrName>
                                        </p:attrNameLst>
                                      </p:cBhvr>
                                      <p:to>
                                        <p:strVal val="visible"/>
                                      </p:to>
                                    </p:set>
                                    <p:animEffect transition="in" filter="dissolve">
                                      <p:cBhvr>
                                        <p:cTn id="30" dur="1000"/>
                                        <p:tgtEl>
                                          <p:spTgt spid="13315">
                                            <p:txEl>
                                              <p:pRg st="7" end="7"/>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3315">
                                            <p:txEl>
                                              <p:pRg st="8" end="8"/>
                                            </p:txEl>
                                          </p:spTgt>
                                        </p:tgtEl>
                                        <p:attrNameLst>
                                          <p:attrName>style.visibility</p:attrName>
                                        </p:attrNameLst>
                                      </p:cBhvr>
                                      <p:to>
                                        <p:strVal val="visible"/>
                                      </p:to>
                                    </p:set>
                                    <p:animEffect transition="in" filter="dissolve">
                                      <p:cBhvr>
                                        <p:cTn id="33" dur="1000"/>
                                        <p:tgtEl>
                                          <p:spTgt spid="13315">
                                            <p:txEl>
                                              <p:pRg st="8" end="8"/>
                                            </p:txEl>
                                          </p:spTgt>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13315">
                                            <p:txEl>
                                              <p:pRg st="9" end="9"/>
                                            </p:txEl>
                                          </p:spTgt>
                                        </p:tgtEl>
                                        <p:attrNameLst>
                                          <p:attrName>style.visibility</p:attrName>
                                        </p:attrNameLst>
                                      </p:cBhvr>
                                      <p:to>
                                        <p:strVal val="visible"/>
                                      </p:to>
                                    </p:set>
                                    <p:animEffect transition="in" filter="dissolve">
                                      <p:cBhvr>
                                        <p:cTn id="36" dur="1000"/>
                                        <p:tgtEl>
                                          <p:spTgt spid="1331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4000" dirty="0"/>
              <a:t>Do the Newly Insured Poor Change Utilization Patterns?</a:t>
            </a:r>
          </a:p>
        </p:txBody>
      </p:sp>
      <p:sp>
        <p:nvSpPr>
          <p:cNvPr id="16387" name="Rectangle 3"/>
          <p:cNvSpPr>
            <a:spLocks noGrp="1" noChangeArrowheads="1"/>
          </p:cNvSpPr>
          <p:nvPr>
            <p:ph type="body" idx="1"/>
          </p:nvPr>
        </p:nvSpPr>
        <p:spPr/>
        <p:txBody>
          <a:bodyPr/>
          <a:lstStyle/>
          <a:p>
            <a:r>
              <a:rPr lang="en-US" sz="2800" dirty="0"/>
              <a:t>Not in some studies of providing managed care insurance-like programs to uninsured</a:t>
            </a:r>
          </a:p>
          <a:p>
            <a:r>
              <a:rPr lang="en-US" sz="2800" dirty="0"/>
              <a:t>Barriers and Weaknesses of previous programs</a:t>
            </a:r>
          </a:p>
          <a:p>
            <a:pPr lvl="1"/>
            <a:r>
              <a:rPr lang="en-US" sz="2400" dirty="0"/>
              <a:t>Short duration</a:t>
            </a:r>
          </a:p>
          <a:p>
            <a:pPr lvl="1"/>
            <a:r>
              <a:rPr lang="en-US" sz="2400" dirty="0"/>
              <a:t>Dose of managed care variable</a:t>
            </a:r>
          </a:p>
          <a:p>
            <a:pPr lvl="2"/>
            <a:r>
              <a:rPr lang="en-US" sz="2000" dirty="0"/>
              <a:t>Little case management</a:t>
            </a:r>
          </a:p>
          <a:p>
            <a:pPr lvl="2"/>
            <a:r>
              <a:rPr lang="en-US" sz="2000" dirty="0"/>
              <a:t>Poor PCP (geographic or time) availability</a:t>
            </a:r>
          </a:p>
          <a:p>
            <a:pPr lvl="2"/>
            <a:r>
              <a:rPr lang="en-US" sz="2000" dirty="0"/>
              <a:t>Few barriers to ED access</a:t>
            </a:r>
          </a:p>
          <a:p>
            <a:pPr lvl="2"/>
            <a:r>
              <a:rPr lang="en-US" sz="2000" dirty="0" err="1"/>
              <a:t>Comorbidity</a:t>
            </a:r>
            <a:r>
              <a:rPr lang="en-US" sz="2000" dirty="0"/>
              <a:t> mix unfavorable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fade">
                                      <p:cBhvr>
                                        <p:cTn id="7" dur="500"/>
                                        <p:tgtEl>
                                          <p:spTgt spid="163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387">
                                            <p:txEl>
                                              <p:pRg st="1" end="1"/>
                                            </p:txEl>
                                          </p:spTgt>
                                        </p:tgtEl>
                                        <p:attrNameLst>
                                          <p:attrName>style.visibility</p:attrName>
                                        </p:attrNameLst>
                                      </p:cBhvr>
                                      <p:to>
                                        <p:strVal val="visible"/>
                                      </p:to>
                                    </p:set>
                                    <p:animEffect transition="in" filter="fade">
                                      <p:cBhvr>
                                        <p:cTn id="12" dur="500"/>
                                        <p:tgtEl>
                                          <p:spTgt spid="16387">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387">
                                            <p:txEl>
                                              <p:pRg st="2" end="2"/>
                                            </p:txEl>
                                          </p:spTgt>
                                        </p:tgtEl>
                                        <p:attrNameLst>
                                          <p:attrName>style.visibility</p:attrName>
                                        </p:attrNameLst>
                                      </p:cBhvr>
                                      <p:to>
                                        <p:strVal val="visible"/>
                                      </p:to>
                                    </p:set>
                                    <p:animEffect transition="in" filter="fade">
                                      <p:cBhvr>
                                        <p:cTn id="15" dur="500"/>
                                        <p:tgtEl>
                                          <p:spTgt spid="16387">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387">
                                            <p:txEl>
                                              <p:pRg st="3" end="3"/>
                                            </p:txEl>
                                          </p:spTgt>
                                        </p:tgtEl>
                                        <p:attrNameLst>
                                          <p:attrName>style.visibility</p:attrName>
                                        </p:attrNameLst>
                                      </p:cBhvr>
                                      <p:to>
                                        <p:strVal val="visible"/>
                                      </p:to>
                                    </p:set>
                                    <p:animEffect transition="in" filter="fade">
                                      <p:cBhvr>
                                        <p:cTn id="18" dur="500"/>
                                        <p:tgtEl>
                                          <p:spTgt spid="16387">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387">
                                            <p:txEl>
                                              <p:pRg st="4" end="4"/>
                                            </p:txEl>
                                          </p:spTgt>
                                        </p:tgtEl>
                                        <p:attrNameLst>
                                          <p:attrName>style.visibility</p:attrName>
                                        </p:attrNameLst>
                                      </p:cBhvr>
                                      <p:to>
                                        <p:strVal val="visible"/>
                                      </p:to>
                                    </p:set>
                                    <p:animEffect transition="in" filter="fade">
                                      <p:cBhvr>
                                        <p:cTn id="21" dur="500"/>
                                        <p:tgtEl>
                                          <p:spTgt spid="16387">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387">
                                            <p:txEl>
                                              <p:pRg st="5" end="5"/>
                                            </p:txEl>
                                          </p:spTgt>
                                        </p:tgtEl>
                                        <p:attrNameLst>
                                          <p:attrName>style.visibility</p:attrName>
                                        </p:attrNameLst>
                                      </p:cBhvr>
                                      <p:to>
                                        <p:strVal val="visible"/>
                                      </p:to>
                                    </p:set>
                                    <p:animEffect transition="in" filter="fade">
                                      <p:cBhvr>
                                        <p:cTn id="24" dur="500"/>
                                        <p:tgtEl>
                                          <p:spTgt spid="16387">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6387">
                                            <p:txEl>
                                              <p:pRg st="6" end="6"/>
                                            </p:txEl>
                                          </p:spTgt>
                                        </p:tgtEl>
                                        <p:attrNameLst>
                                          <p:attrName>style.visibility</p:attrName>
                                        </p:attrNameLst>
                                      </p:cBhvr>
                                      <p:to>
                                        <p:strVal val="visible"/>
                                      </p:to>
                                    </p:set>
                                    <p:animEffect transition="in" filter="fade">
                                      <p:cBhvr>
                                        <p:cTn id="27" dur="500"/>
                                        <p:tgtEl>
                                          <p:spTgt spid="16387">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6387">
                                            <p:txEl>
                                              <p:pRg st="7" end="7"/>
                                            </p:txEl>
                                          </p:spTgt>
                                        </p:tgtEl>
                                        <p:attrNameLst>
                                          <p:attrName>style.visibility</p:attrName>
                                        </p:attrNameLst>
                                      </p:cBhvr>
                                      <p:to>
                                        <p:strVal val="visible"/>
                                      </p:to>
                                    </p:set>
                                    <p:animEffect transition="in" filter="fade">
                                      <p:cBhvr>
                                        <p:cTn id="30" dur="500"/>
                                        <p:tgtEl>
                                          <p:spTgt spid="1638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0" y="0"/>
            <a:ext cx="8915400" cy="1143000"/>
          </a:xfrm>
        </p:spPr>
        <p:txBody>
          <a:bodyPr/>
          <a:lstStyle/>
          <a:p>
            <a:r>
              <a:rPr lang="en-US" sz="4000" dirty="0"/>
              <a:t>Virginia Coordinated Care </a:t>
            </a:r>
            <a:r>
              <a:rPr lang="en-US" sz="2800" dirty="0"/>
              <a:t>2000-present</a:t>
            </a:r>
            <a:endParaRPr lang="en-US" sz="4000" dirty="0"/>
          </a:p>
        </p:txBody>
      </p:sp>
      <p:sp>
        <p:nvSpPr>
          <p:cNvPr id="25603" name="Rectangle 3"/>
          <p:cNvSpPr>
            <a:spLocks noGrp="1" noChangeArrowheads="1"/>
          </p:cNvSpPr>
          <p:nvPr>
            <p:ph type="body" idx="1"/>
          </p:nvPr>
        </p:nvSpPr>
        <p:spPr/>
        <p:txBody>
          <a:bodyPr/>
          <a:lstStyle/>
          <a:p>
            <a:pPr>
              <a:lnSpc>
                <a:spcPct val="90000"/>
              </a:lnSpc>
            </a:pPr>
            <a:r>
              <a:rPr lang="en-US" sz="2400" dirty="0"/>
              <a:t>Patient-Centered Medical Home Insurance-like program for uninsured</a:t>
            </a:r>
            <a:endParaRPr lang="en-US" sz="2800" dirty="0"/>
          </a:p>
          <a:p>
            <a:pPr lvl="1">
              <a:lnSpc>
                <a:spcPct val="90000"/>
              </a:lnSpc>
            </a:pPr>
            <a:r>
              <a:rPr lang="en-US" sz="2000" dirty="0"/>
              <a:t>Uses managed care principles</a:t>
            </a:r>
          </a:p>
          <a:p>
            <a:pPr>
              <a:lnSpc>
                <a:spcPct val="90000"/>
              </a:lnSpc>
            </a:pPr>
            <a:r>
              <a:rPr lang="en-US" sz="2400" dirty="0"/>
              <a:t>All patients qualify for the Indigent care program supported by federal DSH and State General funds</a:t>
            </a:r>
          </a:p>
          <a:p>
            <a:pPr>
              <a:lnSpc>
                <a:spcPct val="90000"/>
              </a:lnSpc>
            </a:pPr>
            <a:r>
              <a:rPr lang="en-US" sz="2400" dirty="0"/>
              <a:t>Primary care provided by community PCP’s funded by VCUHS profits from commercial plans</a:t>
            </a:r>
          </a:p>
          <a:p>
            <a:pPr>
              <a:lnSpc>
                <a:spcPct val="90000"/>
              </a:lnSpc>
            </a:pPr>
            <a:r>
              <a:rPr lang="en-US" sz="2400" dirty="0"/>
              <a:t>FFS and Management fee paid to PCPs in urban communities surrounding VCU</a:t>
            </a:r>
          </a:p>
          <a:p>
            <a:pPr lvl="1">
              <a:lnSpc>
                <a:spcPct val="90000"/>
              </a:lnSpc>
            </a:pPr>
            <a:r>
              <a:rPr lang="en-US" sz="2000" dirty="0"/>
              <a:t>Catchment area within 30 miles of VCU</a:t>
            </a:r>
          </a:p>
          <a:p>
            <a:pPr>
              <a:lnSpc>
                <a:spcPct val="90000"/>
              </a:lnSpc>
            </a:pPr>
            <a:r>
              <a:rPr lang="en-US" sz="2400" dirty="0"/>
              <a:t>Patients given card with PCP’s name</a:t>
            </a:r>
          </a:p>
          <a:p>
            <a:pPr>
              <a:lnSpc>
                <a:spcPct val="90000"/>
              </a:lnSpc>
            </a:pPr>
            <a:r>
              <a:rPr lang="en-US" sz="2400" dirty="0"/>
              <a:t>Case managers support, assist with ∆’</a:t>
            </a:r>
            <a:r>
              <a:rPr lang="en-US" sz="2400" dirty="0" err="1"/>
              <a:t>s</a:t>
            </a:r>
            <a:r>
              <a:rPr lang="en-US" sz="2400" dirty="0"/>
              <a:t>, </a:t>
            </a:r>
          </a:p>
          <a:p>
            <a:pPr>
              <a:lnSpc>
                <a:spcPct val="90000"/>
              </a:lnSpc>
            </a:pPr>
            <a:r>
              <a:rPr lang="en-US" sz="2400" dirty="0"/>
              <a:t>Enrollment files managed by Medicaid HMO owned by VCU Health System</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Effect transition="in" filter="dissolve">
                                      <p:cBhvr>
                                        <p:cTn id="7" dur="1000"/>
                                        <p:tgtEl>
                                          <p:spTgt spid="2560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5603">
                                            <p:txEl>
                                              <p:pRg st="1" end="1"/>
                                            </p:txEl>
                                          </p:spTgt>
                                        </p:tgtEl>
                                        <p:attrNameLst>
                                          <p:attrName>style.visibility</p:attrName>
                                        </p:attrNameLst>
                                      </p:cBhvr>
                                      <p:to>
                                        <p:strVal val="visible"/>
                                      </p:to>
                                    </p:set>
                                    <p:animEffect transition="in" filter="dissolve">
                                      <p:cBhvr>
                                        <p:cTn id="10" dur="1000"/>
                                        <p:tgtEl>
                                          <p:spTgt spid="2560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25603">
                                            <p:txEl>
                                              <p:pRg st="2" end="2"/>
                                            </p:txEl>
                                          </p:spTgt>
                                        </p:tgtEl>
                                        <p:attrNameLst>
                                          <p:attrName>style.visibility</p:attrName>
                                        </p:attrNameLst>
                                      </p:cBhvr>
                                      <p:to>
                                        <p:strVal val="visible"/>
                                      </p:to>
                                    </p:set>
                                    <p:animEffect transition="in" filter="dissolve">
                                      <p:cBhvr>
                                        <p:cTn id="15" dur="1000"/>
                                        <p:tgtEl>
                                          <p:spTgt spid="2560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25603">
                                            <p:txEl>
                                              <p:pRg st="3" end="3"/>
                                            </p:txEl>
                                          </p:spTgt>
                                        </p:tgtEl>
                                        <p:attrNameLst>
                                          <p:attrName>style.visibility</p:attrName>
                                        </p:attrNameLst>
                                      </p:cBhvr>
                                      <p:to>
                                        <p:strVal val="visible"/>
                                      </p:to>
                                    </p:set>
                                    <p:animEffect transition="in" filter="dissolve">
                                      <p:cBhvr>
                                        <p:cTn id="20" dur="1000"/>
                                        <p:tgtEl>
                                          <p:spTgt spid="2560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25603">
                                            <p:txEl>
                                              <p:pRg st="4" end="4"/>
                                            </p:txEl>
                                          </p:spTgt>
                                        </p:tgtEl>
                                        <p:attrNameLst>
                                          <p:attrName>style.visibility</p:attrName>
                                        </p:attrNameLst>
                                      </p:cBhvr>
                                      <p:to>
                                        <p:strVal val="visible"/>
                                      </p:to>
                                    </p:set>
                                    <p:animEffect transition="in" filter="dissolve">
                                      <p:cBhvr>
                                        <p:cTn id="25" dur="1000"/>
                                        <p:tgtEl>
                                          <p:spTgt spid="25603">
                                            <p:txEl>
                                              <p:pRg st="4" end="4"/>
                                            </p:txEl>
                                          </p:spTgt>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25603">
                                            <p:txEl>
                                              <p:pRg st="5" end="5"/>
                                            </p:txEl>
                                          </p:spTgt>
                                        </p:tgtEl>
                                        <p:attrNameLst>
                                          <p:attrName>style.visibility</p:attrName>
                                        </p:attrNameLst>
                                      </p:cBhvr>
                                      <p:to>
                                        <p:strVal val="visible"/>
                                      </p:to>
                                    </p:set>
                                    <p:animEffect transition="in" filter="dissolve">
                                      <p:cBhvr>
                                        <p:cTn id="28" dur="1000"/>
                                        <p:tgtEl>
                                          <p:spTgt spid="2560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25603">
                                            <p:txEl>
                                              <p:pRg st="6" end="6"/>
                                            </p:txEl>
                                          </p:spTgt>
                                        </p:tgtEl>
                                        <p:attrNameLst>
                                          <p:attrName>style.visibility</p:attrName>
                                        </p:attrNameLst>
                                      </p:cBhvr>
                                      <p:to>
                                        <p:strVal val="visible"/>
                                      </p:to>
                                    </p:set>
                                    <p:animEffect transition="in" filter="dissolve">
                                      <p:cBhvr>
                                        <p:cTn id="33" dur="1000"/>
                                        <p:tgtEl>
                                          <p:spTgt spid="25603">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25603">
                                            <p:txEl>
                                              <p:pRg st="7" end="7"/>
                                            </p:txEl>
                                          </p:spTgt>
                                        </p:tgtEl>
                                        <p:attrNameLst>
                                          <p:attrName>style.visibility</p:attrName>
                                        </p:attrNameLst>
                                      </p:cBhvr>
                                      <p:to>
                                        <p:strVal val="visible"/>
                                      </p:to>
                                    </p:set>
                                    <p:animEffect transition="in" filter="dissolve">
                                      <p:cBhvr>
                                        <p:cTn id="38" dur="1000"/>
                                        <p:tgtEl>
                                          <p:spTgt spid="25603">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25603">
                                            <p:txEl>
                                              <p:pRg st="8" end="8"/>
                                            </p:txEl>
                                          </p:spTgt>
                                        </p:tgtEl>
                                        <p:attrNameLst>
                                          <p:attrName>style.visibility</p:attrName>
                                        </p:attrNameLst>
                                      </p:cBhvr>
                                      <p:to>
                                        <p:strVal val="visible"/>
                                      </p:to>
                                    </p:set>
                                    <p:animEffect transition="in" filter="dissolve">
                                      <p:cBhvr>
                                        <p:cTn id="43" dur="1000"/>
                                        <p:tgtEl>
                                          <p:spTgt spid="2560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a:t>Initial Evaluation of VCC</a:t>
            </a:r>
          </a:p>
        </p:txBody>
      </p:sp>
      <p:sp>
        <p:nvSpPr>
          <p:cNvPr id="30723" name="Rectangle 3"/>
          <p:cNvSpPr>
            <a:spLocks noGrp="1" noChangeArrowheads="1"/>
          </p:cNvSpPr>
          <p:nvPr>
            <p:ph type="body" idx="1"/>
          </p:nvPr>
        </p:nvSpPr>
        <p:spPr/>
        <p:txBody>
          <a:bodyPr/>
          <a:lstStyle/>
          <a:p>
            <a:r>
              <a:rPr lang="en-US" dirty="0"/>
              <a:t>Lower ED visit rates</a:t>
            </a:r>
          </a:p>
          <a:p>
            <a:r>
              <a:rPr lang="en-US" dirty="0"/>
              <a:t>Patients saw PCP</a:t>
            </a:r>
          </a:p>
          <a:p>
            <a:r>
              <a:rPr lang="en-US" dirty="0"/>
              <a:t>VCC off-loaded patients to community physicians</a:t>
            </a:r>
          </a:p>
          <a:p>
            <a:r>
              <a:rPr lang="en-US" dirty="0"/>
              <a:t>Community physicians happy with management fees</a:t>
            </a:r>
          </a:p>
          <a:p>
            <a:r>
              <a:rPr lang="en-US" dirty="0"/>
              <a:t>Case management dose small</a:t>
            </a:r>
          </a:p>
          <a:p>
            <a:r>
              <a:rPr lang="en-US" dirty="0"/>
              <a:t>Short-term evaluation only</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Effect transition="in" filter="fade">
                                      <p:cBhvr>
                                        <p:cTn id="7" dur="500"/>
                                        <p:tgtEl>
                                          <p:spTgt spid="307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23">
                                            <p:txEl>
                                              <p:pRg st="1" end="1"/>
                                            </p:txEl>
                                          </p:spTgt>
                                        </p:tgtEl>
                                        <p:attrNameLst>
                                          <p:attrName>style.visibility</p:attrName>
                                        </p:attrNameLst>
                                      </p:cBhvr>
                                      <p:to>
                                        <p:strVal val="visible"/>
                                      </p:to>
                                    </p:set>
                                    <p:animEffect transition="in" filter="fade">
                                      <p:cBhvr>
                                        <p:cTn id="12" dur="500"/>
                                        <p:tgtEl>
                                          <p:spTgt spid="307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23">
                                            <p:txEl>
                                              <p:pRg st="2" end="2"/>
                                            </p:txEl>
                                          </p:spTgt>
                                        </p:tgtEl>
                                        <p:attrNameLst>
                                          <p:attrName>style.visibility</p:attrName>
                                        </p:attrNameLst>
                                      </p:cBhvr>
                                      <p:to>
                                        <p:strVal val="visible"/>
                                      </p:to>
                                    </p:set>
                                    <p:animEffect transition="in" filter="fade">
                                      <p:cBhvr>
                                        <p:cTn id="17" dur="500"/>
                                        <p:tgtEl>
                                          <p:spTgt spid="3072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723">
                                            <p:txEl>
                                              <p:pRg st="3" end="3"/>
                                            </p:txEl>
                                          </p:spTgt>
                                        </p:tgtEl>
                                        <p:attrNameLst>
                                          <p:attrName>style.visibility</p:attrName>
                                        </p:attrNameLst>
                                      </p:cBhvr>
                                      <p:to>
                                        <p:strVal val="visible"/>
                                      </p:to>
                                    </p:set>
                                    <p:animEffect transition="in" filter="fade">
                                      <p:cBhvr>
                                        <p:cTn id="22" dur="500"/>
                                        <p:tgtEl>
                                          <p:spTgt spid="3072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0723">
                                            <p:txEl>
                                              <p:pRg st="4" end="4"/>
                                            </p:txEl>
                                          </p:spTgt>
                                        </p:tgtEl>
                                        <p:attrNameLst>
                                          <p:attrName>style.visibility</p:attrName>
                                        </p:attrNameLst>
                                      </p:cBhvr>
                                      <p:to>
                                        <p:strVal val="visible"/>
                                      </p:to>
                                    </p:set>
                                    <p:animEffect transition="in" filter="fade">
                                      <p:cBhvr>
                                        <p:cTn id="27" dur="500"/>
                                        <p:tgtEl>
                                          <p:spTgt spid="3072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0723">
                                            <p:txEl>
                                              <p:pRg st="5" end="5"/>
                                            </p:txEl>
                                          </p:spTgt>
                                        </p:tgtEl>
                                        <p:attrNameLst>
                                          <p:attrName>style.visibility</p:attrName>
                                        </p:attrNameLst>
                                      </p:cBhvr>
                                      <p:to>
                                        <p:strVal val="visible"/>
                                      </p:to>
                                    </p:set>
                                    <p:animEffect transition="in" filter="fade">
                                      <p:cBhvr>
                                        <p:cTn id="32" dur="500"/>
                                        <p:tgtEl>
                                          <p:spTgt spid="3072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build="p" autoUpdateAnimBg="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0" y="0"/>
            <a:ext cx="7772400" cy="838200"/>
          </a:xfrm>
        </p:spPr>
        <p:txBody>
          <a:bodyPr/>
          <a:lstStyle/>
          <a:p>
            <a:r>
              <a:rPr lang="en-GB" sz="4000" dirty="0"/>
              <a:t>VCC Preliminary Data</a:t>
            </a:r>
          </a:p>
        </p:txBody>
      </p:sp>
      <p:graphicFrame>
        <p:nvGraphicFramePr>
          <p:cNvPr id="36868" name="Object 4"/>
          <p:cNvGraphicFramePr>
            <a:graphicFrameLocks noChangeAspect="1"/>
          </p:cNvGraphicFramePr>
          <p:nvPr/>
        </p:nvGraphicFramePr>
        <p:xfrm>
          <a:off x="1143000" y="685800"/>
          <a:ext cx="8382000" cy="5995988"/>
        </p:xfrm>
        <a:graphic>
          <a:graphicData uri="http://schemas.openxmlformats.org/presentationml/2006/ole">
            <p:oleObj spid="_x0000_s36868" name="Document" r:id="rId4" imgW="6818376" imgH="4328160" progId="Word.Document.8">
              <p:embed/>
            </p:oleObj>
          </a:graphicData>
        </a:graphic>
      </p:graphicFrame>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a:t>VCC-Like Programs</a:t>
            </a:r>
          </a:p>
        </p:txBody>
      </p:sp>
      <p:sp>
        <p:nvSpPr>
          <p:cNvPr id="31747" name="Rectangle 3"/>
          <p:cNvSpPr>
            <a:spLocks noGrp="1" noChangeArrowheads="1"/>
          </p:cNvSpPr>
          <p:nvPr>
            <p:ph type="body" idx="1"/>
          </p:nvPr>
        </p:nvSpPr>
        <p:spPr>
          <a:xfrm>
            <a:off x="762000" y="1143000"/>
            <a:ext cx="7772400" cy="4876800"/>
          </a:xfrm>
        </p:spPr>
        <p:txBody>
          <a:bodyPr/>
          <a:lstStyle/>
          <a:p>
            <a:pPr>
              <a:lnSpc>
                <a:spcPct val="90000"/>
              </a:lnSpc>
            </a:pPr>
            <a:r>
              <a:rPr lang="en-US" sz="2800" dirty="0"/>
              <a:t>NAPH national survey of </a:t>
            </a:r>
            <a:r>
              <a:rPr lang="en-GB" sz="2800" dirty="0"/>
              <a:t>safety net facilities </a:t>
            </a:r>
            <a:endParaRPr lang="en-US" sz="2800" dirty="0"/>
          </a:p>
          <a:p>
            <a:pPr lvl="1">
              <a:lnSpc>
                <a:spcPct val="90000"/>
              </a:lnSpc>
            </a:pPr>
            <a:r>
              <a:rPr lang="en-GB" sz="2400" dirty="0"/>
              <a:t>46 such</a:t>
            </a:r>
            <a:r>
              <a:rPr lang="en-GB" sz="2400" dirty="0">
                <a:solidFill>
                  <a:srgbClr val="000000"/>
                </a:solidFill>
                <a:latin typeface="Arial" charset="0"/>
              </a:rPr>
              <a:t> </a:t>
            </a:r>
            <a:r>
              <a:rPr lang="en-GB" sz="2400" dirty="0"/>
              <a:t>programs at 37 facilities</a:t>
            </a:r>
          </a:p>
          <a:p>
            <a:pPr lvl="1">
              <a:lnSpc>
                <a:spcPct val="90000"/>
              </a:lnSpc>
            </a:pPr>
            <a:r>
              <a:rPr lang="en-GB" sz="2400" dirty="0"/>
              <a:t>Most common motivation was to improve health and increase access (33%)</a:t>
            </a:r>
            <a:endParaRPr lang="en-US" sz="2400" dirty="0"/>
          </a:p>
          <a:p>
            <a:pPr lvl="1">
              <a:lnSpc>
                <a:spcPct val="90000"/>
              </a:lnSpc>
            </a:pPr>
            <a:r>
              <a:rPr lang="en-US" sz="2400" dirty="0"/>
              <a:t>Many intended to reduce unnecessary care, improve satisfaction, offload clogged </a:t>
            </a:r>
            <a:r>
              <a:rPr lang="en-US" sz="2400" dirty="0" err="1"/>
              <a:t>ED’s</a:t>
            </a:r>
            <a:r>
              <a:rPr lang="en-US" sz="2400" dirty="0"/>
              <a:t>, </a:t>
            </a:r>
          </a:p>
          <a:p>
            <a:pPr lvl="1">
              <a:lnSpc>
                <a:spcPct val="90000"/>
              </a:lnSpc>
            </a:pPr>
            <a:r>
              <a:rPr lang="en-US" sz="2400" dirty="0"/>
              <a:t>Often urban academic medical centers</a:t>
            </a:r>
          </a:p>
          <a:p>
            <a:pPr lvl="1">
              <a:lnSpc>
                <a:spcPct val="90000"/>
              </a:lnSpc>
            </a:pPr>
            <a:r>
              <a:rPr lang="en-US" sz="2400" dirty="0"/>
              <a:t>Various catchment areas, target groups, structure</a:t>
            </a:r>
          </a:p>
          <a:p>
            <a:pPr>
              <a:lnSpc>
                <a:spcPct val="90000"/>
              </a:lnSpc>
              <a:spcAft>
                <a:spcPts val="1200"/>
              </a:spcAft>
            </a:pPr>
            <a:r>
              <a:rPr lang="en-GB" sz="2400" dirty="0"/>
              <a:t>In 2010, Medicare plans evaluation of existing multi-payer PCMH pilots </a:t>
            </a:r>
          </a:p>
          <a:p>
            <a:pPr lvl="1">
              <a:lnSpc>
                <a:spcPct val="90000"/>
              </a:lnSpc>
              <a:spcAft>
                <a:spcPts val="1200"/>
              </a:spcAft>
            </a:pPr>
            <a:r>
              <a:rPr lang="en-GB" sz="2000" dirty="0"/>
              <a:t>Multi-Payer Advanced Primary Care Demonstration</a:t>
            </a:r>
            <a:endParaRPr lang="en-US" sz="2400" dirty="0"/>
          </a:p>
          <a:p>
            <a:pPr>
              <a:lnSpc>
                <a:spcPct val="90000"/>
              </a:lnSpc>
            </a:pPr>
            <a:r>
              <a:rPr lang="en-US" sz="2800" dirty="0"/>
              <a:t>Do these programs work?  If so, how?</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Effect transition="in" filter="fade">
                                      <p:cBhvr>
                                        <p:cTn id="7" dur="500"/>
                                        <p:tgtEl>
                                          <p:spTgt spid="31747">
                                            <p:txEl>
                                              <p:pRg st="0" end="0"/>
                                            </p:txEl>
                                          </p:spTgt>
                                        </p:tgtEl>
                                      </p:cBhvr>
                                    </p:animEffect>
                                  </p:childTnLst>
                                  <p:subTnLst>
                                    <p:animClr clrSpc="rgb" dir="cw">
                                      <p:cBhvr override="childStyle">
                                        <p:cTn dur="1" fill="hold" display="0" masterRel="nextClick" afterEffect="1"/>
                                        <p:tgtEl>
                                          <p:spTgt spid="31747">
                                            <p:txEl>
                                              <p:pRg st="0" end="0"/>
                                            </p:txEl>
                                          </p:spTgt>
                                        </p:tgtEl>
                                        <p:attrNameLst>
                                          <p:attrName>ppt_c</p:attrName>
                                        </p:attrNameLst>
                                      </p:cBhvr>
                                      <p:to>
                                        <a:srgbClr val="B28619"/>
                                      </p:to>
                                    </p:animClr>
                                  </p:subTnLst>
                                </p:cTn>
                              </p:par>
                              <p:par>
                                <p:cTn id="8" presetID="10" presetClass="entr" presetSubtype="0" fill="hold" grpId="0" nodeType="withEffect">
                                  <p:stCondLst>
                                    <p:cond delay="0"/>
                                  </p:stCondLst>
                                  <p:childTnLst>
                                    <p:set>
                                      <p:cBhvr>
                                        <p:cTn id="9" dur="1" fill="hold">
                                          <p:stCondLst>
                                            <p:cond delay="0"/>
                                          </p:stCondLst>
                                        </p:cTn>
                                        <p:tgtEl>
                                          <p:spTgt spid="31747">
                                            <p:txEl>
                                              <p:pRg st="1" end="1"/>
                                            </p:txEl>
                                          </p:spTgt>
                                        </p:tgtEl>
                                        <p:attrNameLst>
                                          <p:attrName>style.visibility</p:attrName>
                                        </p:attrNameLst>
                                      </p:cBhvr>
                                      <p:to>
                                        <p:strVal val="visible"/>
                                      </p:to>
                                    </p:set>
                                    <p:animEffect transition="in" filter="fade">
                                      <p:cBhvr>
                                        <p:cTn id="10" dur="500"/>
                                        <p:tgtEl>
                                          <p:spTgt spid="31747">
                                            <p:txEl>
                                              <p:pRg st="1" end="1"/>
                                            </p:txEl>
                                          </p:spTgt>
                                        </p:tgtEl>
                                      </p:cBhvr>
                                    </p:animEffect>
                                  </p:childTnLst>
                                  <p:subTnLst>
                                    <p:animClr clrSpc="rgb" dir="cw">
                                      <p:cBhvr override="childStyle">
                                        <p:cTn dur="1" fill="hold" display="0" masterRel="nextClick" afterEffect="1"/>
                                        <p:tgtEl>
                                          <p:spTgt spid="31747">
                                            <p:txEl>
                                              <p:pRg st="1" end="1"/>
                                            </p:txEl>
                                          </p:spTgt>
                                        </p:tgtEl>
                                        <p:attrNameLst>
                                          <p:attrName>ppt_c</p:attrName>
                                        </p:attrNameLst>
                                      </p:cBhvr>
                                      <p:to>
                                        <a:srgbClr val="B28619"/>
                                      </p:to>
                                    </p:animClr>
                                  </p:subTnLst>
                                </p:cTn>
                              </p:par>
                              <p:par>
                                <p:cTn id="11" presetID="10" presetClass="entr" presetSubtype="0" fill="hold" grpId="0" nodeType="withEffect">
                                  <p:stCondLst>
                                    <p:cond delay="0"/>
                                  </p:stCondLst>
                                  <p:childTnLst>
                                    <p:set>
                                      <p:cBhvr>
                                        <p:cTn id="12" dur="1" fill="hold">
                                          <p:stCondLst>
                                            <p:cond delay="0"/>
                                          </p:stCondLst>
                                        </p:cTn>
                                        <p:tgtEl>
                                          <p:spTgt spid="31747">
                                            <p:txEl>
                                              <p:pRg st="2" end="2"/>
                                            </p:txEl>
                                          </p:spTgt>
                                        </p:tgtEl>
                                        <p:attrNameLst>
                                          <p:attrName>style.visibility</p:attrName>
                                        </p:attrNameLst>
                                      </p:cBhvr>
                                      <p:to>
                                        <p:strVal val="visible"/>
                                      </p:to>
                                    </p:set>
                                    <p:animEffect transition="in" filter="fade">
                                      <p:cBhvr>
                                        <p:cTn id="13" dur="500"/>
                                        <p:tgtEl>
                                          <p:spTgt spid="31747">
                                            <p:txEl>
                                              <p:pRg st="2" end="2"/>
                                            </p:txEl>
                                          </p:spTgt>
                                        </p:tgtEl>
                                      </p:cBhvr>
                                    </p:animEffect>
                                  </p:childTnLst>
                                  <p:subTnLst>
                                    <p:animClr clrSpc="rgb" dir="cw">
                                      <p:cBhvr override="childStyle">
                                        <p:cTn dur="1" fill="hold" display="0" masterRel="nextClick" afterEffect="1"/>
                                        <p:tgtEl>
                                          <p:spTgt spid="31747">
                                            <p:txEl>
                                              <p:pRg st="2" end="2"/>
                                            </p:txEl>
                                          </p:spTgt>
                                        </p:tgtEl>
                                        <p:attrNameLst>
                                          <p:attrName>ppt_c</p:attrName>
                                        </p:attrNameLst>
                                      </p:cBhvr>
                                      <p:to>
                                        <a:srgbClr val="B28619"/>
                                      </p:to>
                                    </p:animClr>
                                  </p:subTnLst>
                                </p:cTn>
                              </p:par>
                              <p:par>
                                <p:cTn id="14" presetID="10" presetClass="entr" presetSubtype="0" fill="hold" grpId="0" nodeType="withEffect">
                                  <p:stCondLst>
                                    <p:cond delay="0"/>
                                  </p:stCondLst>
                                  <p:childTnLst>
                                    <p:set>
                                      <p:cBhvr>
                                        <p:cTn id="15" dur="1" fill="hold">
                                          <p:stCondLst>
                                            <p:cond delay="0"/>
                                          </p:stCondLst>
                                        </p:cTn>
                                        <p:tgtEl>
                                          <p:spTgt spid="31747">
                                            <p:txEl>
                                              <p:pRg st="3" end="3"/>
                                            </p:txEl>
                                          </p:spTgt>
                                        </p:tgtEl>
                                        <p:attrNameLst>
                                          <p:attrName>style.visibility</p:attrName>
                                        </p:attrNameLst>
                                      </p:cBhvr>
                                      <p:to>
                                        <p:strVal val="visible"/>
                                      </p:to>
                                    </p:set>
                                    <p:animEffect transition="in" filter="fade">
                                      <p:cBhvr>
                                        <p:cTn id="16" dur="500"/>
                                        <p:tgtEl>
                                          <p:spTgt spid="31747">
                                            <p:txEl>
                                              <p:pRg st="3" end="3"/>
                                            </p:txEl>
                                          </p:spTgt>
                                        </p:tgtEl>
                                      </p:cBhvr>
                                    </p:animEffect>
                                  </p:childTnLst>
                                  <p:subTnLst>
                                    <p:animClr clrSpc="rgb" dir="cw">
                                      <p:cBhvr override="childStyle">
                                        <p:cTn dur="1" fill="hold" display="0" masterRel="nextClick" afterEffect="1"/>
                                        <p:tgtEl>
                                          <p:spTgt spid="31747">
                                            <p:txEl>
                                              <p:pRg st="3" end="3"/>
                                            </p:txEl>
                                          </p:spTgt>
                                        </p:tgtEl>
                                        <p:attrNameLst>
                                          <p:attrName>ppt_c</p:attrName>
                                        </p:attrNameLst>
                                      </p:cBhvr>
                                      <p:to>
                                        <a:srgbClr val="B28619"/>
                                      </p:to>
                                    </p:animClr>
                                  </p:subTnLst>
                                </p:cTn>
                              </p:par>
                              <p:par>
                                <p:cTn id="17" presetID="10" presetClass="entr" presetSubtype="0" fill="hold" grpId="0" nodeType="withEffect">
                                  <p:stCondLst>
                                    <p:cond delay="0"/>
                                  </p:stCondLst>
                                  <p:childTnLst>
                                    <p:set>
                                      <p:cBhvr>
                                        <p:cTn id="18" dur="1" fill="hold">
                                          <p:stCondLst>
                                            <p:cond delay="0"/>
                                          </p:stCondLst>
                                        </p:cTn>
                                        <p:tgtEl>
                                          <p:spTgt spid="31747">
                                            <p:txEl>
                                              <p:pRg st="4" end="4"/>
                                            </p:txEl>
                                          </p:spTgt>
                                        </p:tgtEl>
                                        <p:attrNameLst>
                                          <p:attrName>style.visibility</p:attrName>
                                        </p:attrNameLst>
                                      </p:cBhvr>
                                      <p:to>
                                        <p:strVal val="visible"/>
                                      </p:to>
                                    </p:set>
                                    <p:animEffect transition="in" filter="fade">
                                      <p:cBhvr>
                                        <p:cTn id="19" dur="500"/>
                                        <p:tgtEl>
                                          <p:spTgt spid="31747">
                                            <p:txEl>
                                              <p:pRg st="4" end="4"/>
                                            </p:txEl>
                                          </p:spTgt>
                                        </p:tgtEl>
                                      </p:cBhvr>
                                    </p:animEffect>
                                  </p:childTnLst>
                                  <p:subTnLst>
                                    <p:animClr clrSpc="rgb" dir="cw">
                                      <p:cBhvr override="childStyle">
                                        <p:cTn dur="1" fill="hold" display="0" masterRel="nextClick" afterEffect="1"/>
                                        <p:tgtEl>
                                          <p:spTgt spid="31747">
                                            <p:txEl>
                                              <p:pRg st="4" end="4"/>
                                            </p:txEl>
                                          </p:spTgt>
                                        </p:tgtEl>
                                        <p:attrNameLst>
                                          <p:attrName>ppt_c</p:attrName>
                                        </p:attrNameLst>
                                      </p:cBhvr>
                                      <p:to>
                                        <a:srgbClr val="B28619"/>
                                      </p:to>
                                    </p:animClr>
                                  </p:subTnLst>
                                </p:cTn>
                              </p:par>
                              <p:par>
                                <p:cTn id="20" presetID="10" presetClass="entr" presetSubtype="0" fill="hold" grpId="0" nodeType="withEffect">
                                  <p:stCondLst>
                                    <p:cond delay="0"/>
                                  </p:stCondLst>
                                  <p:childTnLst>
                                    <p:set>
                                      <p:cBhvr>
                                        <p:cTn id="21" dur="1" fill="hold">
                                          <p:stCondLst>
                                            <p:cond delay="0"/>
                                          </p:stCondLst>
                                        </p:cTn>
                                        <p:tgtEl>
                                          <p:spTgt spid="31747">
                                            <p:txEl>
                                              <p:pRg st="5" end="5"/>
                                            </p:txEl>
                                          </p:spTgt>
                                        </p:tgtEl>
                                        <p:attrNameLst>
                                          <p:attrName>style.visibility</p:attrName>
                                        </p:attrNameLst>
                                      </p:cBhvr>
                                      <p:to>
                                        <p:strVal val="visible"/>
                                      </p:to>
                                    </p:set>
                                    <p:animEffect transition="in" filter="fade">
                                      <p:cBhvr>
                                        <p:cTn id="22" dur="500"/>
                                        <p:tgtEl>
                                          <p:spTgt spid="31747">
                                            <p:txEl>
                                              <p:pRg st="5" end="5"/>
                                            </p:txEl>
                                          </p:spTgt>
                                        </p:tgtEl>
                                      </p:cBhvr>
                                    </p:animEffect>
                                  </p:childTnLst>
                                  <p:subTnLst>
                                    <p:animClr clrSpc="rgb" dir="cw">
                                      <p:cBhvr override="childStyle">
                                        <p:cTn dur="1" fill="hold" display="0" masterRel="nextClick" afterEffect="1"/>
                                        <p:tgtEl>
                                          <p:spTgt spid="31747">
                                            <p:txEl>
                                              <p:pRg st="5" end="5"/>
                                            </p:txEl>
                                          </p:spTgt>
                                        </p:tgtEl>
                                        <p:attrNameLst>
                                          <p:attrName>ppt_c</p:attrName>
                                        </p:attrNameLst>
                                      </p:cBhvr>
                                      <p:to>
                                        <a:srgbClr val="B28619"/>
                                      </p:to>
                                    </p:animClr>
                                  </p:sub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1747">
                                            <p:txEl>
                                              <p:pRg st="6" end="6"/>
                                            </p:txEl>
                                          </p:spTgt>
                                        </p:tgtEl>
                                        <p:attrNameLst>
                                          <p:attrName>style.visibility</p:attrName>
                                        </p:attrNameLst>
                                      </p:cBhvr>
                                      <p:to>
                                        <p:strVal val="visible"/>
                                      </p:to>
                                    </p:set>
                                    <p:animEffect transition="in" filter="fade">
                                      <p:cBhvr>
                                        <p:cTn id="27" dur="500"/>
                                        <p:tgtEl>
                                          <p:spTgt spid="31747">
                                            <p:txEl>
                                              <p:pRg st="6" end="6"/>
                                            </p:txEl>
                                          </p:spTgt>
                                        </p:tgtEl>
                                      </p:cBhvr>
                                    </p:animEffect>
                                  </p:childTnLst>
                                  <p:subTnLst>
                                    <p:animClr clrSpc="rgb" dir="cw">
                                      <p:cBhvr override="childStyle">
                                        <p:cTn dur="1" fill="hold" display="0" masterRel="nextClick" afterEffect="1"/>
                                        <p:tgtEl>
                                          <p:spTgt spid="31747">
                                            <p:txEl>
                                              <p:pRg st="6" end="6"/>
                                            </p:txEl>
                                          </p:spTgt>
                                        </p:tgtEl>
                                        <p:attrNameLst>
                                          <p:attrName>ppt_c</p:attrName>
                                        </p:attrNameLst>
                                      </p:cBhvr>
                                      <p:to>
                                        <a:srgbClr val="B28619"/>
                                      </p:to>
                                    </p:animClr>
                                  </p:subTnLst>
                                </p:cTn>
                              </p:par>
                              <p:par>
                                <p:cTn id="28" presetID="10" presetClass="entr" presetSubtype="0" fill="hold" grpId="0" nodeType="withEffect">
                                  <p:stCondLst>
                                    <p:cond delay="0"/>
                                  </p:stCondLst>
                                  <p:childTnLst>
                                    <p:set>
                                      <p:cBhvr>
                                        <p:cTn id="29" dur="1" fill="hold">
                                          <p:stCondLst>
                                            <p:cond delay="0"/>
                                          </p:stCondLst>
                                        </p:cTn>
                                        <p:tgtEl>
                                          <p:spTgt spid="31747">
                                            <p:txEl>
                                              <p:pRg st="7" end="7"/>
                                            </p:txEl>
                                          </p:spTgt>
                                        </p:tgtEl>
                                        <p:attrNameLst>
                                          <p:attrName>style.visibility</p:attrName>
                                        </p:attrNameLst>
                                      </p:cBhvr>
                                      <p:to>
                                        <p:strVal val="visible"/>
                                      </p:to>
                                    </p:set>
                                    <p:animEffect transition="in" filter="fade">
                                      <p:cBhvr>
                                        <p:cTn id="30" dur="500"/>
                                        <p:tgtEl>
                                          <p:spTgt spid="31747">
                                            <p:txEl>
                                              <p:pRg st="7" end="7"/>
                                            </p:txEl>
                                          </p:spTgt>
                                        </p:tgtEl>
                                      </p:cBhvr>
                                    </p:animEffect>
                                  </p:childTnLst>
                                  <p:subTnLst>
                                    <p:animClr clrSpc="rgb" dir="cw">
                                      <p:cBhvr override="childStyle">
                                        <p:cTn dur="1" fill="hold" display="0" masterRel="nextClick" afterEffect="1"/>
                                        <p:tgtEl>
                                          <p:spTgt spid="31747">
                                            <p:txEl>
                                              <p:pRg st="7" end="7"/>
                                            </p:txEl>
                                          </p:spTgt>
                                        </p:tgtEl>
                                        <p:attrNameLst>
                                          <p:attrName>ppt_c</p:attrName>
                                        </p:attrNameLst>
                                      </p:cBhvr>
                                      <p:to>
                                        <a:srgbClr val="B28619"/>
                                      </p:to>
                                    </p:animClr>
                                  </p:sub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1747">
                                            <p:txEl>
                                              <p:pRg st="8" end="8"/>
                                            </p:txEl>
                                          </p:spTgt>
                                        </p:tgtEl>
                                        <p:attrNameLst>
                                          <p:attrName>style.visibility</p:attrName>
                                        </p:attrNameLst>
                                      </p:cBhvr>
                                      <p:to>
                                        <p:strVal val="visible"/>
                                      </p:to>
                                    </p:set>
                                    <p:animEffect transition="in" filter="fade">
                                      <p:cBhvr>
                                        <p:cTn id="35" dur="500"/>
                                        <p:tgtEl>
                                          <p:spTgt spid="3174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autoUpdateAnimBg="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a:t>Specific Aim 1</a:t>
            </a:r>
          </a:p>
        </p:txBody>
      </p:sp>
      <p:sp>
        <p:nvSpPr>
          <p:cNvPr id="32771" name="Rectangle 3"/>
          <p:cNvSpPr>
            <a:spLocks noGrp="1" noChangeArrowheads="1"/>
          </p:cNvSpPr>
          <p:nvPr>
            <p:ph type="body" sz="half" idx="1"/>
          </p:nvPr>
        </p:nvSpPr>
        <p:spPr>
          <a:xfrm>
            <a:off x="762000" y="1219200"/>
            <a:ext cx="3808413" cy="4876800"/>
          </a:xfrm>
        </p:spPr>
        <p:txBody>
          <a:bodyPr/>
          <a:lstStyle/>
          <a:p>
            <a:pPr>
              <a:lnSpc>
                <a:spcPct val="90000"/>
              </a:lnSpc>
            </a:pPr>
            <a:r>
              <a:rPr lang="en-GB" sz="1800" dirty="0"/>
              <a:t>Compare the effectiveness of the VCC program, particularly when there is active engagement with a VCC primary care provider, to the traditional safety net delivery system for reducing the frequency of emergency department utilization, hospital utilization, and adverse health outcomes, among indigent uninsured persons who used VCUHS from January 2003-December 2009, with attention to understanding the conditions and the types of patients for which the program was most effective.</a:t>
            </a:r>
          </a:p>
        </p:txBody>
      </p:sp>
      <p:grpSp>
        <p:nvGrpSpPr>
          <p:cNvPr id="26" name="Group 25"/>
          <p:cNvGrpSpPr/>
          <p:nvPr/>
        </p:nvGrpSpPr>
        <p:grpSpPr>
          <a:xfrm>
            <a:off x="4495800" y="990600"/>
            <a:ext cx="4419600" cy="4800600"/>
            <a:chOff x="4495800" y="990600"/>
            <a:chExt cx="4419600" cy="4800600"/>
          </a:xfrm>
        </p:grpSpPr>
        <p:sp>
          <p:nvSpPr>
            <p:cNvPr id="32783" name="Text Box 15"/>
            <p:cNvSpPr txBox="1">
              <a:spLocks noChangeArrowheads="1"/>
            </p:cNvSpPr>
            <p:nvPr/>
          </p:nvSpPr>
          <p:spPr bwMode="auto">
            <a:xfrm>
              <a:off x="4724400" y="1371600"/>
              <a:ext cx="4191000" cy="1017588"/>
            </a:xfrm>
            <a:prstGeom prst="rect">
              <a:avLst/>
            </a:prstGeom>
            <a:solidFill>
              <a:srgbClr val="B28619"/>
            </a:solidFill>
            <a:ln w="12700">
              <a:solidFill>
                <a:schemeClr val="tx1"/>
              </a:solidFill>
              <a:miter lim="800000"/>
              <a:headEnd/>
              <a:tailEnd/>
            </a:ln>
          </p:spPr>
          <p:txBody>
            <a:bodyPr>
              <a:prstTxWarp prst="textNoShape">
                <a:avLst/>
              </a:prstTxWarp>
              <a:spAutoFit/>
            </a:bodyPr>
            <a:lstStyle/>
            <a:p>
              <a:pPr>
                <a:spcBef>
                  <a:spcPct val="50000"/>
                </a:spcBef>
              </a:pPr>
              <a:r>
                <a:rPr lang="en-US" sz="2400">
                  <a:solidFill>
                    <a:schemeClr val="bg1"/>
                  </a:solidFill>
                  <a:latin typeface="Futura" charset="0"/>
                </a:rPr>
                <a:t>2003 VCUMC users</a:t>
              </a:r>
            </a:p>
            <a:p>
              <a:pPr>
                <a:spcBef>
                  <a:spcPct val="50000"/>
                </a:spcBef>
              </a:pPr>
              <a:endParaRPr lang="en-US" sz="2400">
                <a:solidFill>
                  <a:schemeClr val="bg1"/>
                </a:solidFill>
                <a:latin typeface="Futura" charset="0"/>
              </a:endParaRPr>
            </a:p>
          </p:txBody>
        </p:sp>
        <p:sp>
          <p:nvSpPr>
            <p:cNvPr id="32774" name="Text Box 6"/>
            <p:cNvSpPr txBox="1">
              <a:spLocks noChangeArrowheads="1"/>
            </p:cNvSpPr>
            <p:nvPr/>
          </p:nvSpPr>
          <p:spPr bwMode="auto">
            <a:xfrm>
              <a:off x="4770437" y="1784350"/>
              <a:ext cx="1325563" cy="349250"/>
            </a:xfrm>
            <a:prstGeom prst="rect">
              <a:avLst/>
            </a:prstGeom>
            <a:solidFill>
              <a:srgbClr val="B28619"/>
            </a:solidFill>
            <a:ln w="12700">
              <a:solidFill>
                <a:schemeClr val="tx1"/>
              </a:solidFill>
              <a:miter lim="800000"/>
              <a:headEnd/>
              <a:tailEnd/>
            </a:ln>
          </p:spPr>
          <p:txBody>
            <a:bodyPr>
              <a:prstTxWarp prst="textNoShape">
                <a:avLst/>
              </a:prstTxWarp>
              <a:spAutoFit/>
            </a:bodyPr>
            <a:lstStyle/>
            <a:p>
              <a:pPr>
                <a:spcBef>
                  <a:spcPct val="50000"/>
                </a:spcBef>
              </a:pPr>
              <a:r>
                <a:rPr lang="en-US" sz="1600">
                  <a:solidFill>
                    <a:schemeClr val="bg1"/>
                  </a:solidFill>
                  <a:latin typeface="Futura" charset="0"/>
                </a:rPr>
                <a:t> VCC</a:t>
              </a:r>
              <a:r>
                <a:rPr lang="en-US" sz="1600" baseline="-25000">
                  <a:solidFill>
                    <a:schemeClr val="bg1"/>
                  </a:solidFill>
                  <a:latin typeface="Futura" charset="0"/>
                </a:rPr>
                <a:t>pre</a:t>
              </a:r>
              <a:endParaRPr lang="en-US" sz="1600">
                <a:solidFill>
                  <a:schemeClr val="bg1"/>
                </a:solidFill>
                <a:latin typeface="Futura" charset="0"/>
              </a:endParaRPr>
            </a:p>
          </p:txBody>
        </p:sp>
        <p:sp>
          <p:nvSpPr>
            <p:cNvPr id="32775" name="Text Box 7"/>
            <p:cNvSpPr txBox="1">
              <a:spLocks noChangeArrowheads="1"/>
            </p:cNvSpPr>
            <p:nvPr/>
          </p:nvSpPr>
          <p:spPr bwMode="auto">
            <a:xfrm>
              <a:off x="6126163" y="1784350"/>
              <a:ext cx="1371600" cy="349250"/>
            </a:xfrm>
            <a:prstGeom prst="rect">
              <a:avLst/>
            </a:prstGeom>
            <a:solidFill>
              <a:srgbClr val="B28619"/>
            </a:solidFill>
            <a:ln w="12700">
              <a:solidFill>
                <a:schemeClr val="tx1"/>
              </a:solidFill>
              <a:miter lim="800000"/>
              <a:headEnd/>
              <a:tailEnd/>
            </a:ln>
          </p:spPr>
          <p:txBody>
            <a:bodyPr>
              <a:prstTxWarp prst="textNoShape">
                <a:avLst/>
              </a:prstTxWarp>
              <a:spAutoFit/>
            </a:bodyPr>
            <a:lstStyle/>
            <a:p>
              <a:pPr>
                <a:spcBef>
                  <a:spcPct val="50000"/>
                </a:spcBef>
              </a:pPr>
              <a:r>
                <a:rPr lang="en-US" sz="1600">
                  <a:solidFill>
                    <a:schemeClr val="bg1"/>
                  </a:solidFill>
                  <a:latin typeface="Futura" charset="0"/>
                </a:rPr>
                <a:t>Tradit’l</a:t>
              </a:r>
              <a:r>
                <a:rPr lang="en-US" sz="1600" baseline="-25000">
                  <a:solidFill>
                    <a:schemeClr val="bg1"/>
                  </a:solidFill>
                  <a:latin typeface="Futura" charset="0"/>
                </a:rPr>
                <a:t>pre</a:t>
              </a:r>
              <a:endParaRPr lang="en-US" sz="1600">
                <a:solidFill>
                  <a:schemeClr val="bg1"/>
                </a:solidFill>
                <a:latin typeface="Futura" charset="0"/>
              </a:endParaRPr>
            </a:p>
          </p:txBody>
        </p:sp>
        <p:sp>
          <p:nvSpPr>
            <p:cNvPr id="32778" name="Text Box 10"/>
            <p:cNvSpPr txBox="1">
              <a:spLocks noChangeArrowheads="1"/>
            </p:cNvSpPr>
            <p:nvPr/>
          </p:nvSpPr>
          <p:spPr bwMode="auto">
            <a:xfrm>
              <a:off x="4724400" y="2012950"/>
              <a:ext cx="1325563" cy="349250"/>
            </a:xfrm>
            <a:prstGeom prst="rect">
              <a:avLst/>
            </a:prstGeom>
            <a:solidFill>
              <a:srgbClr val="B28619"/>
            </a:solidFill>
            <a:ln w="12700">
              <a:solidFill>
                <a:schemeClr val="tx1"/>
              </a:solidFill>
              <a:miter lim="800000"/>
              <a:headEnd/>
              <a:tailEnd/>
            </a:ln>
          </p:spPr>
          <p:txBody>
            <a:bodyPr>
              <a:prstTxWarp prst="textNoShape">
                <a:avLst/>
              </a:prstTxWarp>
              <a:spAutoFit/>
            </a:bodyPr>
            <a:lstStyle/>
            <a:p>
              <a:pPr>
                <a:spcBef>
                  <a:spcPct val="50000"/>
                </a:spcBef>
              </a:pPr>
              <a:r>
                <a:rPr lang="en-US" sz="1600">
                  <a:solidFill>
                    <a:schemeClr val="bg1"/>
                  </a:solidFill>
                  <a:latin typeface="Futura" charset="0"/>
                </a:rPr>
                <a:t> VCC</a:t>
              </a:r>
              <a:r>
                <a:rPr lang="en-US" sz="1600" baseline="-25000">
                  <a:solidFill>
                    <a:schemeClr val="bg1"/>
                  </a:solidFill>
                  <a:latin typeface="Futura" charset="0"/>
                </a:rPr>
                <a:t>post</a:t>
              </a:r>
              <a:endParaRPr lang="en-US" sz="1600">
                <a:solidFill>
                  <a:schemeClr val="bg1"/>
                </a:solidFill>
                <a:latin typeface="Futura" charset="0"/>
              </a:endParaRPr>
            </a:p>
          </p:txBody>
        </p:sp>
        <p:sp>
          <p:nvSpPr>
            <p:cNvPr id="32779" name="Text Box 11"/>
            <p:cNvSpPr txBox="1">
              <a:spLocks noChangeArrowheads="1"/>
            </p:cNvSpPr>
            <p:nvPr/>
          </p:nvSpPr>
          <p:spPr bwMode="auto">
            <a:xfrm>
              <a:off x="6126163" y="2012950"/>
              <a:ext cx="1371600" cy="349250"/>
            </a:xfrm>
            <a:prstGeom prst="rect">
              <a:avLst/>
            </a:prstGeom>
            <a:solidFill>
              <a:srgbClr val="B28619"/>
            </a:solidFill>
            <a:ln w="12700">
              <a:solidFill>
                <a:schemeClr val="tx1"/>
              </a:solidFill>
              <a:miter lim="800000"/>
              <a:headEnd/>
              <a:tailEnd/>
            </a:ln>
          </p:spPr>
          <p:txBody>
            <a:bodyPr>
              <a:prstTxWarp prst="textNoShape">
                <a:avLst/>
              </a:prstTxWarp>
              <a:spAutoFit/>
            </a:bodyPr>
            <a:lstStyle/>
            <a:p>
              <a:pPr>
                <a:spcBef>
                  <a:spcPct val="50000"/>
                </a:spcBef>
              </a:pPr>
              <a:r>
                <a:rPr lang="en-US" sz="1600">
                  <a:solidFill>
                    <a:schemeClr val="bg1"/>
                  </a:solidFill>
                  <a:latin typeface="Futura" charset="0"/>
                </a:rPr>
                <a:t>Tradit’l</a:t>
              </a:r>
              <a:r>
                <a:rPr lang="en-US" sz="1600" baseline="-25000">
                  <a:solidFill>
                    <a:schemeClr val="bg1"/>
                  </a:solidFill>
                  <a:latin typeface="Futura" charset="0"/>
                </a:rPr>
                <a:t>post</a:t>
              </a:r>
              <a:endParaRPr lang="en-US" sz="1600">
                <a:solidFill>
                  <a:schemeClr val="bg1"/>
                </a:solidFill>
                <a:latin typeface="Futura" charset="0"/>
              </a:endParaRPr>
            </a:p>
          </p:txBody>
        </p:sp>
        <p:sp>
          <p:nvSpPr>
            <p:cNvPr id="32780" name="Text Box 12"/>
            <p:cNvSpPr txBox="1">
              <a:spLocks noChangeArrowheads="1"/>
            </p:cNvSpPr>
            <p:nvPr/>
          </p:nvSpPr>
          <p:spPr bwMode="auto">
            <a:xfrm>
              <a:off x="5059363" y="2030413"/>
              <a:ext cx="990600" cy="241300"/>
            </a:xfrm>
            <a:prstGeom prst="rect">
              <a:avLst/>
            </a:prstGeom>
            <a:solidFill>
              <a:srgbClr val="B28619"/>
            </a:solidFill>
            <a:ln w="12700">
              <a:solidFill>
                <a:schemeClr val="tx1"/>
              </a:solidFill>
              <a:miter lim="800000"/>
              <a:headEnd/>
              <a:tailEnd/>
            </a:ln>
          </p:spPr>
          <p:txBody>
            <a:bodyPr>
              <a:prstTxWarp prst="textNoShape">
                <a:avLst/>
              </a:prstTxWarp>
              <a:spAutoFit/>
            </a:bodyPr>
            <a:lstStyle/>
            <a:p>
              <a:pPr>
                <a:spcBef>
                  <a:spcPct val="50000"/>
                </a:spcBef>
              </a:pPr>
              <a:r>
                <a:rPr lang="en-US" sz="900">
                  <a:solidFill>
                    <a:schemeClr val="bg1"/>
                  </a:solidFill>
                  <a:latin typeface="Futura" charset="0"/>
                </a:rPr>
                <a:t> VCC</a:t>
              </a:r>
              <a:r>
                <a:rPr lang="en-US" sz="900" baseline="-25000">
                  <a:solidFill>
                    <a:schemeClr val="bg1"/>
                  </a:solidFill>
                  <a:latin typeface="Futura" charset="0"/>
                </a:rPr>
                <a:t>engaged</a:t>
              </a:r>
              <a:endParaRPr lang="en-US" sz="900">
                <a:solidFill>
                  <a:schemeClr val="bg1"/>
                </a:solidFill>
                <a:latin typeface="Futura" charset="0"/>
              </a:endParaRPr>
            </a:p>
          </p:txBody>
        </p:sp>
        <p:sp>
          <p:nvSpPr>
            <p:cNvPr id="32782" name="Line 14"/>
            <p:cNvSpPr>
              <a:spLocks noChangeShapeType="1"/>
            </p:cNvSpPr>
            <p:nvPr/>
          </p:nvSpPr>
          <p:spPr bwMode="auto">
            <a:xfrm flipH="1">
              <a:off x="4495800" y="1371600"/>
              <a:ext cx="0" cy="4038600"/>
            </a:xfrm>
            <a:prstGeom prst="line">
              <a:avLst/>
            </a:prstGeom>
            <a:noFill/>
            <a:ln w="31750">
              <a:solidFill>
                <a:schemeClr val="bg1"/>
              </a:solidFill>
              <a:round/>
              <a:headEnd/>
              <a:tailEnd type="stealth" w="med" len="med"/>
            </a:ln>
          </p:spPr>
          <p:txBody>
            <a:bodyPr wrap="none" anchor="ctr">
              <a:prstTxWarp prst="textNoShape">
                <a:avLst/>
              </a:prstTxWarp>
            </a:bodyPr>
            <a:lstStyle/>
            <a:p>
              <a:endParaRPr lang="en-US"/>
            </a:p>
          </p:txBody>
        </p:sp>
        <p:sp>
          <p:nvSpPr>
            <p:cNvPr id="32786" name="Text Box 18"/>
            <p:cNvSpPr txBox="1">
              <a:spLocks noChangeArrowheads="1"/>
            </p:cNvSpPr>
            <p:nvPr/>
          </p:nvSpPr>
          <p:spPr bwMode="auto">
            <a:xfrm>
              <a:off x="4724400" y="1828800"/>
              <a:ext cx="4191000" cy="1017588"/>
            </a:xfrm>
            <a:prstGeom prst="rect">
              <a:avLst/>
            </a:prstGeom>
            <a:solidFill>
              <a:srgbClr val="B28619"/>
            </a:solidFill>
            <a:ln w="12700">
              <a:solidFill>
                <a:schemeClr val="tx1"/>
              </a:solidFill>
              <a:miter lim="800000"/>
              <a:headEnd/>
              <a:tailEnd/>
            </a:ln>
          </p:spPr>
          <p:txBody>
            <a:bodyPr>
              <a:prstTxWarp prst="textNoShape">
                <a:avLst/>
              </a:prstTxWarp>
              <a:spAutoFit/>
            </a:bodyPr>
            <a:lstStyle/>
            <a:p>
              <a:pPr>
                <a:spcBef>
                  <a:spcPct val="50000"/>
                </a:spcBef>
              </a:pPr>
              <a:r>
                <a:rPr lang="en-US" sz="2400">
                  <a:solidFill>
                    <a:schemeClr val="bg1"/>
                  </a:solidFill>
                  <a:latin typeface="Futura" charset="0"/>
                </a:rPr>
                <a:t>2004 VCUMC users</a:t>
              </a:r>
            </a:p>
            <a:p>
              <a:pPr>
                <a:spcBef>
                  <a:spcPct val="50000"/>
                </a:spcBef>
              </a:pPr>
              <a:endParaRPr lang="en-US" sz="2400">
                <a:solidFill>
                  <a:schemeClr val="bg1"/>
                </a:solidFill>
                <a:latin typeface="Futura" charset="0"/>
              </a:endParaRPr>
            </a:p>
          </p:txBody>
        </p:sp>
        <p:sp>
          <p:nvSpPr>
            <p:cNvPr id="32787" name="Text Box 19"/>
            <p:cNvSpPr txBox="1">
              <a:spLocks noChangeArrowheads="1"/>
            </p:cNvSpPr>
            <p:nvPr/>
          </p:nvSpPr>
          <p:spPr bwMode="auto">
            <a:xfrm>
              <a:off x="4724400" y="2409825"/>
              <a:ext cx="4191000" cy="1017588"/>
            </a:xfrm>
            <a:prstGeom prst="rect">
              <a:avLst/>
            </a:prstGeom>
            <a:solidFill>
              <a:srgbClr val="B28619"/>
            </a:solidFill>
            <a:ln w="12700">
              <a:solidFill>
                <a:schemeClr val="tx1"/>
              </a:solidFill>
              <a:miter lim="800000"/>
              <a:headEnd/>
              <a:tailEnd/>
            </a:ln>
          </p:spPr>
          <p:txBody>
            <a:bodyPr>
              <a:prstTxWarp prst="textNoShape">
                <a:avLst/>
              </a:prstTxWarp>
              <a:spAutoFit/>
            </a:bodyPr>
            <a:lstStyle/>
            <a:p>
              <a:pPr>
                <a:spcBef>
                  <a:spcPct val="50000"/>
                </a:spcBef>
              </a:pPr>
              <a:r>
                <a:rPr lang="en-US" sz="2400">
                  <a:solidFill>
                    <a:schemeClr val="bg1"/>
                  </a:solidFill>
                  <a:latin typeface="Futura" charset="0"/>
                </a:rPr>
                <a:t>2005 VCUMC users</a:t>
              </a:r>
            </a:p>
            <a:p>
              <a:pPr>
                <a:spcBef>
                  <a:spcPct val="50000"/>
                </a:spcBef>
              </a:pPr>
              <a:endParaRPr lang="en-US" sz="2400">
                <a:solidFill>
                  <a:schemeClr val="bg1"/>
                </a:solidFill>
                <a:latin typeface="Futura" charset="0"/>
              </a:endParaRPr>
            </a:p>
          </p:txBody>
        </p:sp>
        <p:sp>
          <p:nvSpPr>
            <p:cNvPr id="32788" name="Text Box 20"/>
            <p:cNvSpPr txBox="1">
              <a:spLocks noChangeArrowheads="1"/>
            </p:cNvSpPr>
            <p:nvPr/>
          </p:nvSpPr>
          <p:spPr bwMode="auto">
            <a:xfrm>
              <a:off x="4724400" y="2943225"/>
              <a:ext cx="4191000" cy="1017588"/>
            </a:xfrm>
            <a:prstGeom prst="rect">
              <a:avLst/>
            </a:prstGeom>
            <a:solidFill>
              <a:srgbClr val="B28619"/>
            </a:solidFill>
            <a:ln w="12700">
              <a:solidFill>
                <a:schemeClr val="tx1"/>
              </a:solidFill>
              <a:miter lim="800000"/>
              <a:headEnd/>
              <a:tailEnd/>
            </a:ln>
          </p:spPr>
          <p:txBody>
            <a:bodyPr>
              <a:prstTxWarp prst="textNoShape">
                <a:avLst/>
              </a:prstTxWarp>
              <a:spAutoFit/>
            </a:bodyPr>
            <a:lstStyle/>
            <a:p>
              <a:pPr>
                <a:spcBef>
                  <a:spcPct val="50000"/>
                </a:spcBef>
              </a:pPr>
              <a:r>
                <a:rPr lang="en-US" sz="2400">
                  <a:solidFill>
                    <a:schemeClr val="bg1"/>
                  </a:solidFill>
                  <a:latin typeface="Futura" charset="0"/>
                </a:rPr>
                <a:t>2006 VCUMC users</a:t>
              </a:r>
            </a:p>
            <a:p>
              <a:pPr>
                <a:spcBef>
                  <a:spcPct val="50000"/>
                </a:spcBef>
              </a:pPr>
              <a:endParaRPr lang="en-US" sz="2400">
                <a:solidFill>
                  <a:schemeClr val="bg1"/>
                </a:solidFill>
                <a:latin typeface="Futura" charset="0"/>
              </a:endParaRPr>
            </a:p>
          </p:txBody>
        </p:sp>
        <p:sp>
          <p:nvSpPr>
            <p:cNvPr id="32789" name="Text Box 21"/>
            <p:cNvSpPr txBox="1">
              <a:spLocks noChangeArrowheads="1"/>
            </p:cNvSpPr>
            <p:nvPr/>
          </p:nvSpPr>
          <p:spPr bwMode="auto">
            <a:xfrm>
              <a:off x="4724400" y="3505200"/>
              <a:ext cx="4191000" cy="1017588"/>
            </a:xfrm>
            <a:prstGeom prst="rect">
              <a:avLst/>
            </a:prstGeom>
            <a:solidFill>
              <a:srgbClr val="B28619"/>
            </a:solidFill>
            <a:ln w="12700">
              <a:solidFill>
                <a:schemeClr val="tx1"/>
              </a:solidFill>
              <a:miter lim="800000"/>
              <a:headEnd/>
              <a:tailEnd/>
            </a:ln>
          </p:spPr>
          <p:txBody>
            <a:bodyPr>
              <a:prstTxWarp prst="textNoShape">
                <a:avLst/>
              </a:prstTxWarp>
              <a:spAutoFit/>
            </a:bodyPr>
            <a:lstStyle/>
            <a:p>
              <a:pPr>
                <a:spcBef>
                  <a:spcPct val="50000"/>
                </a:spcBef>
              </a:pPr>
              <a:r>
                <a:rPr lang="en-US" sz="2400">
                  <a:solidFill>
                    <a:schemeClr val="bg1"/>
                  </a:solidFill>
                  <a:latin typeface="Futura" charset="0"/>
                </a:rPr>
                <a:t>2007 VCUMC users</a:t>
              </a:r>
            </a:p>
            <a:p>
              <a:pPr>
                <a:spcBef>
                  <a:spcPct val="50000"/>
                </a:spcBef>
              </a:pPr>
              <a:endParaRPr lang="en-US" sz="2400">
                <a:solidFill>
                  <a:schemeClr val="bg1"/>
                </a:solidFill>
                <a:latin typeface="Futura" charset="0"/>
              </a:endParaRPr>
            </a:p>
          </p:txBody>
        </p:sp>
        <p:sp>
          <p:nvSpPr>
            <p:cNvPr id="32790" name="Text Box 22"/>
            <p:cNvSpPr txBox="1">
              <a:spLocks noChangeArrowheads="1"/>
            </p:cNvSpPr>
            <p:nvPr/>
          </p:nvSpPr>
          <p:spPr bwMode="auto">
            <a:xfrm>
              <a:off x="4724400" y="4038600"/>
              <a:ext cx="4191000" cy="1017588"/>
            </a:xfrm>
            <a:prstGeom prst="rect">
              <a:avLst/>
            </a:prstGeom>
            <a:solidFill>
              <a:srgbClr val="B28619"/>
            </a:solidFill>
            <a:ln w="12700">
              <a:solidFill>
                <a:schemeClr val="tx1"/>
              </a:solidFill>
              <a:miter lim="800000"/>
              <a:headEnd/>
              <a:tailEnd/>
            </a:ln>
          </p:spPr>
          <p:txBody>
            <a:bodyPr>
              <a:prstTxWarp prst="textNoShape">
                <a:avLst/>
              </a:prstTxWarp>
              <a:spAutoFit/>
            </a:bodyPr>
            <a:lstStyle/>
            <a:p>
              <a:pPr>
                <a:spcBef>
                  <a:spcPct val="50000"/>
                </a:spcBef>
              </a:pPr>
              <a:r>
                <a:rPr lang="en-US" sz="2400">
                  <a:solidFill>
                    <a:schemeClr val="bg1"/>
                  </a:solidFill>
                  <a:latin typeface="Futura" charset="0"/>
                </a:rPr>
                <a:t>2008 VCUMC users</a:t>
              </a:r>
            </a:p>
            <a:p>
              <a:pPr>
                <a:spcBef>
                  <a:spcPct val="50000"/>
                </a:spcBef>
              </a:pPr>
              <a:endParaRPr lang="en-US" sz="2400">
                <a:solidFill>
                  <a:schemeClr val="bg1"/>
                </a:solidFill>
                <a:latin typeface="Futura" charset="0"/>
              </a:endParaRPr>
            </a:p>
          </p:txBody>
        </p:sp>
        <p:sp>
          <p:nvSpPr>
            <p:cNvPr id="32791" name="Text Box 23"/>
            <p:cNvSpPr txBox="1">
              <a:spLocks noChangeArrowheads="1"/>
            </p:cNvSpPr>
            <p:nvPr/>
          </p:nvSpPr>
          <p:spPr bwMode="auto">
            <a:xfrm>
              <a:off x="4495800" y="990600"/>
              <a:ext cx="1219200" cy="457200"/>
            </a:xfrm>
            <a:prstGeom prst="rect">
              <a:avLst/>
            </a:prstGeom>
            <a:noFill/>
            <a:ln w="12700">
              <a:noFill/>
              <a:miter lim="800000"/>
              <a:headEnd/>
              <a:tailEnd/>
            </a:ln>
          </p:spPr>
          <p:txBody>
            <a:bodyPr>
              <a:prstTxWarp prst="textNoShape">
                <a:avLst/>
              </a:prstTxWarp>
              <a:spAutoFit/>
            </a:bodyPr>
            <a:lstStyle/>
            <a:p>
              <a:pPr>
                <a:spcBef>
                  <a:spcPct val="50000"/>
                </a:spcBef>
              </a:pPr>
              <a:r>
                <a:rPr lang="en-US" sz="2400">
                  <a:solidFill>
                    <a:schemeClr val="bg1"/>
                  </a:solidFill>
                  <a:latin typeface="Futura" charset="0"/>
                </a:rPr>
                <a:t>2003</a:t>
              </a:r>
            </a:p>
          </p:txBody>
        </p:sp>
        <p:sp>
          <p:nvSpPr>
            <p:cNvPr id="32792" name="Text Box 24"/>
            <p:cNvSpPr txBox="1">
              <a:spLocks noChangeArrowheads="1"/>
            </p:cNvSpPr>
            <p:nvPr/>
          </p:nvSpPr>
          <p:spPr bwMode="auto">
            <a:xfrm>
              <a:off x="4495800" y="5334000"/>
              <a:ext cx="1219200" cy="457200"/>
            </a:xfrm>
            <a:prstGeom prst="rect">
              <a:avLst/>
            </a:prstGeom>
            <a:noFill/>
            <a:ln w="12700">
              <a:noFill/>
              <a:miter lim="800000"/>
              <a:headEnd/>
              <a:tailEnd/>
            </a:ln>
          </p:spPr>
          <p:txBody>
            <a:bodyPr>
              <a:prstTxWarp prst="textNoShape">
                <a:avLst/>
              </a:prstTxWarp>
              <a:spAutoFit/>
            </a:bodyPr>
            <a:lstStyle/>
            <a:p>
              <a:pPr>
                <a:spcBef>
                  <a:spcPct val="50000"/>
                </a:spcBef>
              </a:pPr>
              <a:r>
                <a:rPr lang="en-US" sz="2400">
                  <a:solidFill>
                    <a:schemeClr val="bg1"/>
                  </a:solidFill>
                  <a:latin typeface="Futura" charset="0"/>
                </a:rPr>
                <a:t>2010</a:t>
              </a:r>
            </a:p>
          </p:txBody>
        </p:sp>
        <p:sp>
          <p:nvSpPr>
            <p:cNvPr id="32793" name="Line 25"/>
            <p:cNvSpPr>
              <a:spLocks noChangeShapeType="1"/>
            </p:cNvSpPr>
            <p:nvPr/>
          </p:nvSpPr>
          <p:spPr bwMode="auto">
            <a:xfrm>
              <a:off x="4495800" y="1905000"/>
              <a:ext cx="152400" cy="0"/>
            </a:xfrm>
            <a:prstGeom prst="line">
              <a:avLst/>
            </a:prstGeom>
            <a:noFill/>
            <a:ln w="28575">
              <a:solidFill>
                <a:schemeClr val="bg1"/>
              </a:solidFill>
              <a:round/>
              <a:headEnd/>
              <a:tailEnd/>
            </a:ln>
          </p:spPr>
          <p:txBody>
            <a:bodyPr wrap="none" anchor="ctr">
              <a:prstTxWarp prst="textNoShape">
                <a:avLst/>
              </a:prstTxWarp>
            </a:bodyPr>
            <a:lstStyle/>
            <a:p>
              <a:endParaRPr lang="en-US"/>
            </a:p>
          </p:txBody>
        </p:sp>
        <p:sp>
          <p:nvSpPr>
            <p:cNvPr id="32794" name="Line 26"/>
            <p:cNvSpPr>
              <a:spLocks noChangeShapeType="1"/>
            </p:cNvSpPr>
            <p:nvPr/>
          </p:nvSpPr>
          <p:spPr bwMode="auto">
            <a:xfrm>
              <a:off x="4495800" y="2438400"/>
              <a:ext cx="152400" cy="0"/>
            </a:xfrm>
            <a:prstGeom prst="line">
              <a:avLst/>
            </a:prstGeom>
            <a:noFill/>
            <a:ln w="28575">
              <a:solidFill>
                <a:schemeClr val="bg1"/>
              </a:solidFill>
              <a:round/>
              <a:headEnd/>
              <a:tailEnd/>
            </a:ln>
          </p:spPr>
          <p:txBody>
            <a:bodyPr wrap="none" anchor="ctr">
              <a:prstTxWarp prst="textNoShape">
                <a:avLst/>
              </a:prstTxWarp>
            </a:bodyPr>
            <a:lstStyle/>
            <a:p>
              <a:endParaRPr lang="en-US"/>
            </a:p>
          </p:txBody>
        </p:sp>
        <p:sp>
          <p:nvSpPr>
            <p:cNvPr id="32795" name="Line 27"/>
            <p:cNvSpPr>
              <a:spLocks noChangeShapeType="1"/>
            </p:cNvSpPr>
            <p:nvPr/>
          </p:nvSpPr>
          <p:spPr bwMode="auto">
            <a:xfrm>
              <a:off x="4495800" y="2971800"/>
              <a:ext cx="152400" cy="0"/>
            </a:xfrm>
            <a:prstGeom prst="line">
              <a:avLst/>
            </a:prstGeom>
            <a:noFill/>
            <a:ln w="28575">
              <a:solidFill>
                <a:schemeClr val="bg1"/>
              </a:solidFill>
              <a:round/>
              <a:headEnd/>
              <a:tailEnd/>
            </a:ln>
          </p:spPr>
          <p:txBody>
            <a:bodyPr wrap="none" anchor="ctr">
              <a:prstTxWarp prst="textNoShape">
                <a:avLst/>
              </a:prstTxWarp>
            </a:bodyPr>
            <a:lstStyle/>
            <a:p>
              <a:endParaRPr lang="en-US"/>
            </a:p>
          </p:txBody>
        </p:sp>
        <p:sp>
          <p:nvSpPr>
            <p:cNvPr id="32796" name="Line 28"/>
            <p:cNvSpPr>
              <a:spLocks noChangeShapeType="1"/>
            </p:cNvSpPr>
            <p:nvPr/>
          </p:nvSpPr>
          <p:spPr bwMode="auto">
            <a:xfrm>
              <a:off x="4495800" y="3505200"/>
              <a:ext cx="152400" cy="0"/>
            </a:xfrm>
            <a:prstGeom prst="line">
              <a:avLst/>
            </a:prstGeom>
            <a:noFill/>
            <a:ln w="28575">
              <a:solidFill>
                <a:schemeClr val="bg1"/>
              </a:solidFill>
              <a:round/>
              <a:headEnd/>
              <a:tailEnd/>
            </a:ln>
          </p:spPr>
          <p:txBody>
            <a:bodyPr wrap="none" anchor="ctr">
              <a:prstTxWarp prst="textNoShape">
                <a:avLst/>
              </a:prstTxWarp>
            </a:bodyPr>
            <a:lstStyle/>
            <a:p>
              <a:endParaRPr lang="en-US"/>
            </a:p>
          </p:txBody>
        </p:sp>
        <p:sp>
          <p:nvSpPr>
            <p:cNvPr id="32797" name="Line 29"/>
            <p:cNvSpPr>
              <a:spLocks noChangeShapeType="1"/>
            </p:cNvSpPr>
            <p:nvPr/>
          </p:nvSpPr>
          <p:spPr bwMode="auto">
            <a:xfrm>
              <a:off x="4495800" y="4038600"/>
              <a:ext cx="152400" cy="0"/>
            </a:xfrm>
            <a:prstGeom prst="line">
              <a:avLst/>
            </a:prstGeom>
            <a:noFill/>
            <a:ln w="28575">
              <a:solidFill>
                <a:schemeClr val="bg1"/>
              </a:solidFill>
              <a:round/>
              <a:headEnd/>
              <a:tailEnd/>
            </a:ln>
          </p:spPr>
          <p:txBody>
            <a:bodyPr wrap="none" anchor="ctr">
              <a:prstTxWarp prst="textNoShape">
                <a:avLst/>
              </a:prstTxWarp>
            </a:bodyPr>
            <a:lstStyle/>
            <a:p>
              <a:endParaRPr lang="en-US"/>
            </a:p>
          </p:txBody>
        </p:sp>
        <p:sp>
          <p:nvSpPr>
            <p:cNvPr id="32798" name="Line 30"/>
            <p:cNvSpPr>
              <a:spLocks noChangeShapeType="1"/>
            </p:cNvSpPr>
            <p:nvPr/>
          </p:nvSpPr>
          <p:spPr bwMode="auto">
            <a:xfrm>
              <a:off x="4495800" y="4648200"/>
              <a:ext cx="152400" cy="0"/>
            </a:xfrm>
            <a:prstGeom prst="line">
              <a:avLst/>
            </a:prstGeom>
            <a:noFill/>
            <a:ln w="28575">
              <a:solidFill>
                <a:schemeClr val="bg1"/>
              </a:solidFill>
              <a:round/>
              <a:headEnd/>
              <a:tailEnd/>
            </a:ln>
          </p:spPr>
          <p:txBody>
            <a:bodyPr wrap="none" anchor="ctr">
              <a:prstTxWarp prst="textNoShape">
                <a:avLst/>
              </a:prstTxWarp>
            </a:bodyPr>
            <a:lstStyle/>
            <a:p>
              <a:endParaRPr lang="en-US"/>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Effect transition="in" filter="fade">
                                      <p:cBhvr>
                                        <p:cTn id="7" dur="500"/>
                                        <p:tgtEl>
                                          <p:spTgt spid="327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autoUpdateAnimBg="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a:t>Hypotheses, Aim 1</a:t>
            </a:r>
          </a:p>
        </p:txBody>
      </p:sp>
      <p:sp>
        <p:nvSpPr>
          <p:cNvPr id="33795" name="Rectangle 3"/>
          <p:cNvSpPr>
            <a:spLocks noGrp="1" noChangeArrowheads="1"/>
          </p:cNvSpPr>
          <p:nvPr>
            <p:ph type="body" idx="1"/>
          </p:nvPr>
        </p:nvSpPr>
        <p:spPr>
          <a:xfrm>
            <a:off x="838200" y="1066800"/>
            <a:ext cx="7772400" cy="4876800"/>
          </a:xfrm>
        </p:spPr>
        <p:txBody>
          <a:bodyPr/>
          <a:lstStyle/>
          <a:p>
            <a:pPr>
              <a:lnSpc>
                <a:spcPct val="90000"/>
              </a:lnSpc>
            </a:pPr>
            <a:r>
              <a:rPr lang="en-GB" sz="2400" dirty="0"/>
              <a:t>Outcomes =ED utilization rates, hospitalization rates, charges, rates of ICU use, intubation, mortality</a:t>
            </a:r>
            <a:endParaRPr lang="en-GB" sz="2000" dirty="0"/>
          </a:p>
          <a:p>
            <a:pPr lvl="1">
              <a:lnSpc>
                <a:spcPct val="90000"/>
              </a:lnSpc>
            </a:pPr>
            <a:r>
              <a:rPr lang="en-GB" sz="2400" dirty="0"/>
              <a:t>1)</a:t>
            </a:r>
            <a:r>
              <a:rPr lang="en-GB" sz="1800" dirty="0"/>
              <a:t> new VCC </a:t>
            </a:r>
            <a:r>
              <a:rPr lang="en-GB" sz="1800" dirty="0" err="1"/>
              <a:t>enrollees</a:t>
            </a:r>
            <a:r>
              <a:rPr lang="en-GB" sz="1800" dirty="0"/>
              <a:t> year following &lt; year prior to </a:t>
            </a:r>
            <a:r>
              <a:rPr lang="en-GB" sz="1800" dirty="0" err="1"/>
              <a:t>enrollment</a:t>
            </a:r>
            <a:r>
              <a:rPr lang="en-GB" sz="1800" dirty="0"/>
              <a:t> </a:t>
            </a:r>
          </a:p>
          <a:p>
            <a:pPr lvl="1">
              <a:lnSpc>
                <a:spcPct val="90000"/>
              </a:lnSpc>
            </a:pPr>
            <a:r>
              <a:rPr lang="en-GB" sz="2400" dirty="0"/>
              <a:t>2) </a:t>
            </a:r>
            <a:r>
              <a:rPr lang="en-GB" sz="1800" dirty="0"/>
              <a:t>new VCC </a:t>
            </a:r>
            <a:r>
              <a:rPr lang="en-GB" sz="1800" dirty="0" err="1"/>
              <a:t>enrollees</a:t>
            </a:r>
            <a:r>
              <a:rPr lang="en-GB" sz="1800" dirty="0"/>
              <a:t> year following &lt; uninsured not in VCC</a:t>
            </a:r>
            <a:r>
              <a:rPr lang="en-GB" sz="2400" dirty="0"/>
              <a:t> </a:t>
            </a:r>
          </a:p>
          <a:p>
            <a:pPr lvl="1">
              <a:lnSpc>
                <a:spcPct val="90000"/>
              </a:lnSpc>
            </a:pPr>
            <a:r>
              <a:rPr lang="en-GB" sz="2400" dirty="0"/>
              <a:t>3) </a:t>
            </a:r>
            <a:r>
              <a:rPr lang="en-GB" sz="1800" dirty="0"/>
              <a:t>inversely correlated to # of visits to PCP:</a:t>
            </a:r>
          </a:p>
          <a:p>
            <a:pPr lvl="2">
              <a:lnSpc>
                <a:spcPct val="90000"/>
              </a:lnSpc>
            </a:pPr>
            <a:r>
              <a:rPr lang="en-GB" sz="1800" dirty="0"/>
              <a:t>a) year following enrolment; </a:t>
            </a:r>
          </a:p>
          <a:p>
            <a:pPr lvl="2">
              <a:lnSpc>
                <a:spcPct val="90000"/>
              </a:lnSpc>
            </a:pPr>
            <a:r>
              <a:rPr lang="en-GB" sz="1800" dirty="0" err="1"/>
              <a:t>b</a:t>
            </a:r>
            <a:r>
              <a:rPr lang="en-GB" sz="1800" dirty="0"/>
              <a:t>) three years following enrolment; </a:t>
            </a:r>
          </a:p>
          <a:p>
            <a:pPr lvl="2">
              <a:lnSpc>
                <a:spcPct val="90000"/>
              </a:lnSpc>
            </a:pPr>
            <a:r>
              <a:rPr lang="en-GB" sz="1800" dirty="0" err="1"/>
              <a:t>c</a:t>
            </a:r>
            <a:r>
              <a:rPr lang="en-GB" sz="1800" dirty="0"/>
              <a:t>) entire enrolment period (among intermittently enrolled).</a:t>
            </a:r>
            <a:endParaRPr lang="en-GB" dirty="0"/>
          </a:p>
          <a:p>
            <a:pPr>
              <a:lnSpc>
                <a:spcPct val="90000"/>
              </a:lnSpc>
            </a:pPr>
            <a:r>
              <a:rPr lang="en-GB" sz="2400" dirty="0"/>
              <a:t>Control variables =</a:t>
            </a:r>
            <a:r>
              <a:rPr lang="en-GB" sz="2400" dirty="0" err="1"/>
              <a:t>comorbidity</a:t>
            </a:r>
            <a:r>
              <a:rPr lang="en-GB" sz="2400" dirty="0"/>
              <a:t>, age, gender, race</a:t>
            </a:r>
          </a:p>
          <a:p>
            <a:pPr>
              <a:lnSpc>
                <a:spcPct val="90000"/>
              </a:lnSpc>
            </a:pPr>
            <a:r>
              <a:rPr lang="en-GB" sz="2400" dirty="0" err="1"/>
              <a:t>Subanalyze</a:t>
            </a:r>
            <a:r>
              <a:rPr lang="en-GB" sz="2400" dirty="0"/>
              <a:t> for AHRQ priority conditions of cardiovascular disease, diabetes, pulmonary disease/asthma.</a:t>
            </a:r>
          </a:p>
          <a:p>
            <a:pPr>
              <a:lnSpc>
                <a:spcPct val="90000"/>
              </a:lnSpc>
            </a:pPr>
            <a:r>
              <a:rPr lang="en-GB" sz="2400" dirty="0"/>
              <a:t>Economic evaluation (costs, costs of program)</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animEffect transition="in" filter="fade">
                                      <p:cBhvr>
                                        <p:cTn id="7" dur="500"/>
                                        <p:tgtEl>
                                          <p:spTgt spid="33795">
                                            <p:txEl>
                                              <p:pRg st="0" end="0"/>
                                            </p:txEl>
                                          </p:spTgt>
                                        </p:tgtEl>
                                      </p:cBhvr>
                                    </p:animEffect>
                                  </p:childTnLst>
                                  <p:subTnLst>
                                    <p:animClr clrSpc="rgb" dir="cw">
                                      <p:cBhvr override="childStyle">
                                        <p:cTn dur="1" fill="hold" display="0" masterRel="nextClick" afterEffect="1"/>
                                        <p:tgtEl>
                                          <p:spTgt spid="33795">
                                            <p:txEl>
                                              <p:pRg st="0" end="0"/>
                                            </p:txEl>
                                          </p:spTgt>
                                        </p:tgtEl>
                                        <p:attrNameLst>
                                          <p:attrName>ppt_c</p:attrName>
                                        </p:attrNameLst>
                                      </p:cBhvr>
                                      <p:to>
                                        <a:srgbClr val="B28619"/>
                                      </p:to>
                                    </p:animClr>
                                  </p:subTnLst>
                                </p:cTn>
                              </p:par>
                              <p:par>
                                <p:cTn id="8" presetID="10" presetClass="entr" presetSubtype="0" fill="hold" grpId="0" nodeType="withEffect">
                                  <p:stCondLst>
                                    <p:cond delay="0"/>
                                  </p:stCondLst>
                                  <p:childTnLst>
                                    <p:set>
                                      <p:cBhvr>
                                        <p:cTn id="9" dur="1" fill="hold">
                                          <p:stCondLst>
                                            <p:cond delay="0"/>
                                          </p:stCondLst>
                                        </p:cTn>
                                        <p:tgtEl>
                                          <p:spTgt spid="33795">
                                            <p:txEl>
                                              <p:pRg st="1" end="1"/>
                                            </p:txEl>
                                          </p:spTgt>
                                        </p:tgtEl>
                                        <p:attrNameLst>
                                          <p:attrName>style.visibility</p:attrName>
                                        </p:attrNameLst>
                                      </p:cBhvr>
                                      <p:to>
                                        <p:strVal val="visible"/>
                                      </p:to>
                                    </p:set>
                                    <p:animEffect transition="in" filter="fade">
                                      <p:cBhvr>
                                        <p:cTn id="10" dur="500"/>
                                        <p:tgtEl>
                                          <p:spTgt spid="33795">
                                            <p:txEl>
                                              <p:pRg st="1" end="1"/>
                                            </p:txEl>
                                          </p:spTgt>
                                        </p:tgtEl>
                                      </p:cBhvr>
                                    </p:animEffect>
                                  </p:childTnLst>
                                  <p:subTnLst>
                                    <p:animClr clrSpc="rgb" dir="cw">
                                      <p:cBhvr override="childStyle">
                                        <p:cTn dur="1" fill="hold" display="0" masterRel="nextClick" afterEffect="1"/>
                                        <p:tgtEl>
                                          <p:spTgt spid="33795">
                                            <p:txEl>
                                              <p:pRg st="1" end="1"/>
                                            </p:txEl>
                                          </p:spTgt>
                                        </p:tgtEl>
                                        <p:attrNameLst>
                                          <p:attrName>ppt_c</p:attrName>
                                        </p:attrNameLst>
                                      </p:cBhvr>
                                      <p:to>
                                        <a:srgbClr val="B28619"/>
                                      </p:to>
                                    </p:animClr>
                                  </p:subTnLst>
                                </p:cTn>
                              </p:par>
                              <p:par>
                                <p:cTn id="11" presetID="10" presetClass="entr" presetSubtype="0" fill="hold" grpId="0" nodeType="withEffect">
                                  <p:stCondLst>
                                    <p:cond delay="0"/>
                                  </p:stCondLst>
                                  <p:childTnLst>
                                    <p:set>
                                      <p:cBhvr>
                                        <p:cTn id="12" dur="1" fill="hold">
                                          <p:stCondLst>
                                            <p:cond delay="0"/>
                                          </p:stCondLst>
                                        </p:cTn>
                                        <p:tgtEl>
                                          <p:spTgt spid="33795">
                                            <p:txEl>
                                              <p:pRg st="2" end="2"/>
                                            </p:txEl>
                                          </p:spTgt>
                                        </p:tgtEl>
                                        <p:attrNameLst>
                                          <p:attrName>style.visibility</p:attrName>
                                        </p:attrNameLst>
                                      </p:cBhvr>
                                      <p:to>
                                        <p:strVal val="visible"/>
                                      </p:to>
                                    </p:set>
                                    <p:animEffect transition="in" filter="fade">
                                      <p:cBhvr>
                                        <p:cTn id="13" dur="500"/>
                                        <p:tgtEl>
                                          <p:spTgt spid="33795">
                                            <p:txEl>
                                              <p:pRg st="2" end="2"/>
                                            </p:txEl>
                                          </p:spTgt>
                                        </p:tgtEl>
                                      </p:cBhvr>
                                    </p:animEffect>
                                  </p:childTnLst>
                                  <p:subTnLst>
                                    <p:animClr clrSpc="rgb" dir="cw">
                                      <p:cBhvr override="childStyle">
                                        <p:cTn dur="1" fill="hold" display="0" masterRel="nextClick" afterEffect="1"/>
                                        <p:tgtEl>
                                          <p:spTgt spid="33795">
                                            <p:txEl>
                                              <p:pRg st="2" end="2"/>
                                            </p:txEl>
                                          </p:spTgt>
                                        </p:tgtEl>
                                        <p:attrNameLst>
                                          <p:attrName>ppt_c</p:attrName>
                                        </p:attrNameLst>
                                      </p:cBhvr>
                                      <p:to>
                                        <a:srgbClr val="B28619"/>
                                      </p:to>
                                    </p:animClr>
                                  </p:subTnLst>
                                </p:cTn>
                              </p:par>
                              <p:par>
                                <p:cTn id="14" presetID="10" presetClass="entr" presetSubtype="0" fill="hold" grpId="0" nodeType="withEffect">
                                  <p:stCondLst>
                                    <p:cond delay="0"/>
                                  </p:stCondLst>
                                  <p:childTnLst>
                                    <p:set>
                                      <p:cBhvr>
                                        <p:cTn id="15" dur="1" fill="hold">
                                          <p:stCondLst>
                                            <p:cond delay="0"/>
                                          </p:stCondLst>
                                        </p:cTn>
                                        <p:tgtEl>
                                          <p:spTgt spid="33795">
                                            <p:txEl>
                                              <p:pRg st="3" end="3"/>
                                            </p:txEl>
                                          </p:spTgt>
                                        </p:tgtEl>
                                        <p:attrNameLst>
                                          <p:attrName>style.visibility</p:attrName>
                                        </p:attrNameLst>
                                      </p:cBhvr>
                                      <p:to>
                                        <p:strVal val="visible"/>
                                      </p:to>
                                    </p:set>
                                    <p:animEffect transition="in" filter="fade">
                                      <p:cBhvr>
                                        <p:cTn id="16" dur="500"/>
                                        <p:tgtEl>
                                          <p:spTgt spid="33795">
                                            <p:txEl>
                                              <p:pRg st="3" end="3"/>
                                            </p:txEl>
                                          </p:spTgt>
                                        </p:tgtEl>
                                      </p:cBhvr>
                                    </p:animEffect>
                                  </p:childTnLst>
                                  <p:subTnLst>
                                    <p:animClr clrSpc="rgb" dir="cw">
                                      <p:cBhvr override="childStyle">
                                        <p:cTn dur="1" fill="hold" display="0" masterRel="nextClick" afterEffect="1"/>
                                        <p:tgtEl>
                                          <p:spTgt spid="33795">
                                            <p:txEl>
                                              <p:pRg st="3" end="3"/>
                                            </p:txEl>
                                          </p:spTgt>
                                        </p:tgtEl>
                                        <p:attrNameLst>
                                          <p:attrName>ppt_c</p:attrName>
                                        </p:attrNameLst>
                                      </p:cBhvr>
                                      <p:to>
                                        <a:srgbClr val="B28619"/>
                                      </p:to>
                                    </p:animClr>
                                  </p:subTnLst>
                                </p:cTn>
                              </p:par>
                              <p:par>
                                <p:cTn id="17" presetID="10" presetClass="entr" presetSubtype="0" fill="hold" grpId="0" nodeType="withEffect">
                                  <p:stCondLst>
                                    <p:cond delay="0"/>
                                  </p:stCondLst>
                                  <p:childTnLst>
                                    <p:set>
                                      <p:cBhvr>
                                        <p:cTn id="18" dur="1" fill="hold">
                                          <p:stCondLst>
                                            <p:cond delay="0"/>
                                          </p:stCondLst>
                                        </p:cTn>
                                        <p:tgtEl>
                                          <p:spTgt spid="33795">
                                            <p:txEl>
                                              <p:pRg st="4" end="4"/>
                                            </p:txEl>
                                          </p:spTgt>
                                        </p:tgtEl>
                                        <p:attrNameLst>
                                          <p:attrName>style.visibility</p:attrName>
                                        </p:attrNameLst>
                                      </p:cBhvr>
                                      <p:to>
                                        <p:strVal val="visible"/>
                                      </p:to>
                                    </p:set>
                                    <p:animEffect transition="in" filter="fade">
                                      <p:cBhvr>
                                        <p:cTn id="19" dur="500"/>
                                        <p:tgtEl>
                                          <p:spTgt spid="33795">
                                            <p:txEl>
                                              <p:pRg st="4" end="4"/>
                                            </p:txEl>
                                          </p:spTgt>
                                        </p:tgtEl>
                                      </p:cBhvr>
                                    </p:animEffect>
                                  </p:childTnLst>
                                  <p:subTnLst>
                                    <p:animClr clrSpc="rgb" dir="cw">
                                      <p:cBhvr override="childStyle">
                                        <p:cTn dur="1" fill="hold" display="0" masterRel="nextClick" afterEffect="1"/>
                                        <p:tgtEl>
                                          <p:spTgt spid="33795">
                                            <p:txEl>
                                              <p:pRg st="4" end="4"/>
                                            </p:txEl>
                                          </p:spTgt>
                                        </p:tgtEl>
                                        <p:attrNameLst>
                                          <p:attrName>ppt_c</p:attrName>
                                        </p:attrNameLst>
                                      </p:cBhvr>
                                      <p:to>
                                        <a:srgbClr val="B28619"/>
                                      </p:to>
                                    </p:animClr>
                                  </p:subTnLst>
                                </p:cTn>
                              </p:par>
                              <p:par>
                                <p:cTn id="20" presetID="10" presetClass="entr" presetSubtype="0" fill="hold" grpId="0" nodeType="withEffect">
                                  <p:stCondLst>
                                    <p:cond delay="0"/>
                                  </p:stCondLst>
                                  <p:childTnLst>
                                    <p:set>
                                      <p:cBhvr>
                                        <p:cTn id="21" dur="1" fill="hold">
                                          <p:stCondLst>
                                            <p:cond delay="0"/>
                                          </p:stCondLst>
                                        </p:cTn>
                                        <p:tgtEl>
                                          <p:spTgt spid="33795">
                                            <p:txEl>
                                              <p:pRg st="5" end="5"/>
                                            </p:txEl>
                                          </p:spTgt>
                                        </p:tgtEl>
                                        <p:attrNameLst>
                                          <p:attrName>style.visibility</p:attrName>
                                        </p:attrNameLst>
                                      </p:cBhvr>
                                      <p:to>
                                        <p:strVal val="visible"/>
                                      </p:to>
                                    </p:set>
                                    <p:animEffect transition="in" filter="fade">
                                      <p:cBhvr>
                                        <p:cTn id="22" dur="500"/>
                                        <p:tgtEl>
                                          <p:spTgt spid="33795">
                                            <p:txEl>
                                              <p:pRg st="5" end="5"/>
                                            </p:txEl>
                                          </p:spTgt>
                                        </p:tgtEl>
                                      </p:cBhvr>
                                    </p:animEffect>
                                  </p:childTnLst>
                                  <p:subTnLst>
                                    <p:animClr clrSpc="rgb" dir="cw">
                                      <p:cBhvr override="childStyle">
                                        <p:cTn dur="1" fill="hold" display="0" masterRel="nextClick" afterEffect="1"/>
                                        <p:tgtEl>
                                          <p:spTgt spid="33795">
                                            <p:txEl>
                                              <p:pRg st="5" end="5"/>
                                            </p:txEl>
                                          </p:spTgt>
                                        </p:tgtEl>
                                        <p:attrNameLst>
                                          <p:attrName>ppt_c</p:attrName>
                                        </p:attrNameLst>
                                      </p:cBhvr>
                                      <p:to>
                                        <a:srgbClr val="B28619"/>
                                      </p:to>
                                    </p:animClr>
                                  </p:subTnLst>
                                </p:cTn>
                              </p:par>
                              <p:par>
                                <p:cTn id="23" presetID="10" presetClass="entr" presetSubtype="0" fill="hold" grpId="0" nodeType="withEffect">
                                  <p:stCondLst>
                                    <p:cond delay="0"/>
                                  </p:stCondLst>
                                  <p:childTnLst>
                                    <p:set>
                                      <p:cBhvr>
                                        <p:cTn id="24" dur="1" fill="hold">
                                          <p:stCondLst>
                                            <p:cond delay="0"/>
                                          </p:stCondLst>
                                        </p:cTn>
                                        <p:tgtEl>
                                          <p:spTgt spid="33795">
                                            <p:txEl>
                                              <p:pRg st="6" end="6"/>
                                            </p:txEl>
                                          </p:spTgt>
                                        </p:tgtEl>
                                        <p:attrNameLst>
                                          <p:attrName>style.visibility</p:attrName>
                                        </p:attrNameLst>
                                      </p:cBhvr>
                                      <p:to>
                                        <p:strVal val="visible"/>
                                      </p:to>
                                    </p:set>
                                    <p:animEffect transition="in" filter="fade">
                                      <p:cBhvr>
                                        <p:cTn id="25" dur="500"/>
                                        <p:tgtEl>
                                          <p:spTgt spid="33795">
                                            <p:txEl>
                                              <p:pRg st="6" end="6"/>
                                            </p:txEl>
                                          </p:spTgt>
                                        </p:tgtEl>
                                      </p:cBhvr>
                                    </p:animEffect>
                                  </p:childTnLst>
                                  <p:subTnLst>
                                    <p:animClr clrSpc="rgb" dir="cw">
                                      <p:cBhvr override="childStyle">
                                        <p:cTn dur="1" fill="hold" display="0" masterRel="nextClick" afterEffect="1"/>
                                        <p:tgtEl>
                                          <p:spTgt spid="33795">
                                            <p:txEl>
                                              <p:pRg st="6" end="6"/>
                                            </p:txEl>
                                          </p:spTgt>
                                        </p:tgtEl>
                                        <p:attrNameLst>
                                          <p:attrName>ppt_c</p:attrName>
                                        </p:attrNameLst>
                                      </p:cBhvr>
                                      <p:to>
                                        <a:srgbClr val="B28619"/>
                                      </p:to>
                                    </p:animClr>
                                  </p:sub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3795">
                                            <p:txEl>
                                              <p:pRg st="7" end="7"/>
                                            </p:txEl>
                                          </p:spTgt>
                                        </p:tgtEl>
                                        <p:attrNameLst>
                                          <p:attrName>style.visibility</p:attrName>
                                        </p:attrNameLst>
                                      </p:cBhvr>
                                      <p:to>
                                        <p:strVal val="visible"/>
                                      </p:to>
                                    </p:set>
                                    <p:animEffect transition="in" filter="fade">
                                      <p:cBhvr>
                                        <p:cTn id="30" dur="500"/>
                                        <p:tgtEl>
                                          <p:spTgt spid="33795">
                                            <p:txEl>
                                              <p:pRg st="7" end="7"/>
                                            </p:txEl>
                                          </p:spTgt>
                                        </p:tgtEl>
                                      </p:cBhvr>
                                    </p:animEffect>
                                  </p:childTnLst>
                                  <p:subTnLst>
                                    <p:animClr clrSpc="rgb" dir="cw">
                                      <p:cBhvr override="childStyle">
                                        <p:cTn dur="1" fill="hold" display="0" masterRel="nextClick" afterEffect="1"/>
                                        <p:tgtEl>
                                          <p:spTgt spid="33795">
                                            <p:txEl>
                                              <p:pRg st="7" end="7"/>
                                            </p:txEl>
                                          </p:spTgt>
                                        </p:tgtEl>
                                        <p:attrNameLst>
                                          <p:attrName>ppt_c</p:attrName>
                                        </p:attrNameLst>
                                      </p:cBhvr>
                                      <p:to>
                                        <a:srgbClr val="B28619"/>
                                      </p:to>
                                    </p:animClr>
                                  </p:sub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3795">
                                            <p:txEl>
                                              <p:pRg st="8" end="8"/>
                                            </p:txEl>
                                          </p:spTgt>
                                        </p:tgtEl>
                                        <p:attrNameLst>
                                          <p:attrName>style.visibility</p:attrName>
                                        </p:attrNameLst>
                                      </p:cBhvr>
                                      <p:to>
                                        <p:strVal val="visible"/>
                                      </p:to>
                                    </p:set>
                                    <p:animEffect transition="in" filter="fade">
                                      <p:cBhvr>
                                        <p:cTn id="35" dur="500"/>
                                        <p:tgtEl>
                                          <p:spTgt spid="33795">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3795">
                                            <p:txEl>
                                              <p:pRg st="9" end="9"/>
                                            </p:txEl>
                                          </p:spTgt>
                                        </p:tgtEl>
                                        <p:attrNameLst>
                                          <p:attrName>style.visibility</p:attrName>
                                        </p:attrNameLst>
                                      </p:cBhvr>
                                      <p:to>
                                        <p:strVal val="visible"/>
                                      </p:to>
                                    </p:set>
                                    <p:animEffect transition="in" filter="fade">
                                      <p:cBhvr>
                                        <p:cTn id="40" dur="500"/>
                                        <p:tgtEl>
                                          <p:spTgt spid="3379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autoUpdateAnimBg="0"/>
    </p:bldLst>
  </p:timing>
</p:sld>
</file>

<file path=ppt/theme/theme1.xml><?xml version="1.0" encoding="utf-8"?>
<a:theme xmlns:a="http://schemas.openxmlformats.org/drawingml/2006/main" name="VCU Med Ctr2">
  <a:themeElements>
    <a:clrScheme name="VCU Med Ctr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CU Med Ctr2">
      <a:majorFont>
        <a:latin typeface="Futura"/>
        <a:ea typeface="Osaka"/>
        <a:cs typeface="Osaka"/>
      </a:majorFont>
      <a:minorFont>
        <a:latin typeface="Futura"/>
        <a:ea typeface="Osaka"/>
        <a:cs typeface="Osak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VCU Med Ctr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CU Med Ctr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CU Med Ctr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CU Med Ctr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CU Med Ctr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CU Med Ctr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CU Med Ctr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CU Med Ctr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CU Med Ctr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CU Med Ctr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CU Med Ctr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CU Med Ctr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HD:Applications:Microsoft Office 2004:Templates:My Templates:VCU Med Ctr2.pot</Template>
  <TotalTime>682</TotalTime>
  <Words>1225</Words>
  <Application>Microsoft Macintosh PowerPoint</Application>
  <PresentationFormat>On-screen Show (4:3)</PresentationFormat>
  <Paragraphs>157</Paragraphs>
  <Slides>19</Slides>
  <Notes>19</Notes>
  <HiddenSlides>0</HiddenSlides>
  <MMClips>0</MMClips>
  <ScaleCrop>false</ScaleCrop>
  <HeadingPairs>
    <vt:vector size="8" baseType="variant">
      <vt:variant>
        <vt:lpstr>Fonts Used</vt:lpstr>
      </vt:variant>
      <vt:variant>
        <vt:i4>6</vt:i4>
      </vt:variant>
      <vt:variant>
        <vt:lpstr>Design Template</vt:lpstr>
      </vt:variant>
      <vt:variant>
        <vt:i4>1</vt:i4>
      </vt:variant>
      <vt:variant>
        <vt:lpstr>Embedded OLE Servers</vt:lpstr>
      </vt:variant>
      <vt:variant>
        <vt:i4>1</vt:i4>
      </vt:variant>
      <vt:variant>
        <vt:lpstr>Slide Titles</vt:lpstr>
      </vt:variant>
      <vt:variant>
        <vt:i4>19</vt:i4>
      </vt:variant>
    </vt:vector>
  </HeadingPairs>
  <TitlesOfParts>
    <vt:vector size="27" baseType="lpstr">
      <vt:lpstr>Arial</vt:lpstr>
      <vt:lpstr>ＭＳ Ｐゴシック</vt:lpstr>
      <vt:lpstr>Futura</vt:lpstr>
      <vt:lpstr>Osaka</vt:lpstr>
      <vt:lpstr>Times</vt:lpstr>
      <vt:lpstr>Times New Roman</vt:lpstr>
      <vt:lpstr>VCU Med Ctr2</vt:lpstr>
      <vt:lpstr>Microsoft Word Document</vt:lpstr>
      <vt:lpstr>Comparative Effectiveness of Virginia Coordinated Care versus the Traditional Safety Net Delivery System </vt:lpstr>
      <vt:lpstr>Background</vt:lpstr>
      <vt:lpstr>Do the Newly Insured Poor Change Utilization Patterns?</vt:lpstr>
      <vt:lpstr>Virginia Coordinated Care 2000-present</vt:lpstr>
      <vt:lpstr>Initial Evaluation of VCC</vt:lpstr>
      <vt:lpstr>VCC Preliminary Data</vt:lpstr>
      <vt:lpstr>VCC-Like Programs</vt:lpstr>
      <vt:lpstr>Specific Aim 1</vt:lpstr>
      <vt:lpstr>Hypotheses, Aim 1</vt:lpstr>
      <vt:lpstr>Patient Selection Aim 1</vt:lpstr>
      <vt:lpstr>Comparisons, Aim 1</vt:lpstr>
      <vt:lpstr>Analytic Methods, Aim 1</vt:lpstr>
      <vt:lpstr>Specific Aim 2</vt:lpstr>
      <vt:lpstr>Hypotheses, Aim 2</vt:lpstr>
      <vt:lpstr>Data Collection and Analytic Plan, Aim 2</vt:lpstr>
      <vt:lpstr>Subject Inclusion Criteria, Aim 2</vt:lpstr>
      <vt:lpstr>Personnel</vt:lpstr>
      <vt:lpstr>Importance and Impact</vt:lpstr>
      <vt:lpstr>Relationship to IOM dimensions, AHRQ Priorities</vt:lpstr>
    </vt:vector>
  </TitlesOfParts>
  <Company>Virginia Commonwealth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Wally Smith User</dc:creator>
  <cp:lastModifiedBy>Graham</cp:lastModifiedBy>
  <cp:revision>46</cp:revision>
  <dcterms:created xsi:type="dcterms:W3CDTF">2010-10-28T15:43:22Z</dcterms:created>
  <dcterms:modified xsi:type="dcterms:W3CDTF">2010-10-28T15:46:44Z</dcterms:modified>
</cp:coreProperties>
</file>