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38"/>
  </p:notesMasterIdLst>
  <p:sldIdLst>
    <p:sldId id="307" r:id="rId2"/>
    <p:sldId id="323" r:id="rId3"/>
    <p:sldId id="308" r:id="rId4"/>
    <p:sldId id="309" r:id="rId5"/>
    <p:sldId id="318" r:id="rId6"/>
    <p:sldId id="311" r:id="rId7"/>
    <p:sldId id="312" r:id="rId8"/>
    <p:sldId id="313" r:id="rId9"/>
    <p:sldId id="319" r:id="rId10"/>
    <p:sldId id="292" r:id="rId11"/>
    <p:sldId id="257" r:id="rId12"/>
    <p:sldId id="291" r:id="rId13"/>
    <p:sldId id="280" r:id="rId14"/>
    <p:sldId id="281" r:id="rId15"/>
    <p:sldId id="282" r:id="rId16"/>
    <p:sldId id="283" r:id="rId17"/>
    <p:sldId id="284" r:id="rId18"/>
    <p:sldId id="285" r:id="rId19"/>
    <p:sldId id="286" r:id="rId20"/>
    <p:sldId id="287" r:id="rId21"/>
    <p:sldId id="289" r:id="rId22"/>
    <p:sldId id="290" r:id="rId23"/>
    <p:sldId id="315" r:id="rId24"/>
    <p:sldId id="321" r:id="rId25"/>
    <p:sldId id="296" r:id="rId26"/>
    <p:sldId id="297" r:id="rId27"/>
    <p:sldId id="298" r:id="rId28"/>
    <p:sldId id="299" r:id="rId29"/>
    <p:sldId id="300" r:id="rId30"/>
    <p:sldId id="301" r:id="rId31"/>
    <p:sldId id="302" r:id="rId32"/>
    <p:sldId id="303" r:id="rId33"/>
    <p:sldId id="304" r:id="rId34"/>
    <p:sldId id="306" r:id="rId35"/>
    <p:sldId id="322" r:id="rId36"/>
    <p:sldId id="325" r:id="rId3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BBB59"/>
    <a:srgbClr val="E6FF9F"/>
    <a:srgbClr val="B5C32F"/>
    <a:srgbClr val="74B31F"/>
    <a:srgbClr val="5A8C18"/>
    <a:srgbClr val="FDEDB1"/>
    <a:srgbClr val="42532B"/>
    <a:srgbClr val="FBD031"/>
    <a:srgbClr val="BAC929"/>
    <a:srgbClr val="FCE1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p:cViewPr varScale="1">
        <p:scale>
          <a:sx n="122" d="100"/>
          <a:sy n="122" d="100"/>
        </p:scale>
        <p:origin x="-800" y="-120"/>
      </p:cViewPr>
      <p:guideLst>
        <p:guide orient="horz" pos="2160"/>
        <p:guide pos="2880"/>
      </p:guideLst>
    </p:cSldViewPr>
  </p:slideViewPr>
  <p:outlineViewPr>
    <p:cViewPr>
      <p:scale>
        <a:sx n="33" d="100"/>
        <a:sy n="33" d="100"/>
      </p:scale>
      <p:origin x="0" y="21512"/>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wrap="square" lIns="93175" tIns="46587" rIns="93175" bIns="46587"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5" tIns="46587" rIns="93175" bIns="46587" numCol="1" anchor="t" anchorCtr="0" compatLnSpc="1">
            <a:prstTxWarp prst="textNoShape">
              <a:avLst/>
            </a:prstTxWarp>
          </a:bodyPr>
          <a:lstStyle>
            <a:lvl1pPr algn="r">
              <a:defRPr sz="1200">
                <a:latin typeface="Calibri" charset="0"/>
              </a:defRPr>
            </a:lvl1pPr>
          </a:lstStyle>
          <a:p>
            <a:fld id="{0075A0D4-C1A9-4BCC-82C1-3CADC1A7CE6D}" type="datetime1">
              <a:rPr lang="en-US"/>
              <a:pPr/>
              <a:t>10/26/10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wrap="square" lIns="93175" tIns="46587" rIns="93175" bIns="46587"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wrap="square" lIns="93175" tIns="46587" rIns="93175" bIns="46587"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wrap="square" lIns="93175" tIns="46587" rIns="93175" bIns="46587"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5" tIns="46587" rIns="93175" bIns="46587" numCol="1" anchor="b" anchorCtr="0" compatLnSpc="1">
            <a:prstTxWarp prst="textNoShape">
              <a:avLst/>
            </a:prstTxWarp>
          </a:bodyPr>
          <a:lstStyle>
            <a:lvl1pPr algn="r">
              <a:defRPr sz="1200">
                <a:latin typeface="Calibri" charset="0"/>
              </a:defRPr>
            </a:lvl1pPr>
          </a:lstStyle>
          <a:p>
            <a:fld id="{7639FF2A-C278-4329-B5FC-4A1A5EE39DB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128"/>
        <a:cs typeface="+mn-cs"/>
      </a:defRPr>
    </a:lvl1pPr>
    <a:lvl2pPr marL="457200" algn="l" rtl="0" fontAlgn="base">
      <a:spcBef>
        <a:spcPct val="30000"/>
      </a:spcBef>
      <a:spcAft>
        <a:spcPct val="0"/>
      </a:spcAft>
      <a:defRPr sz="1200" kern="1200">
        <a:solidFill>
          <a:schemeClr val="tx1"/>
        </a:solidFill>
        <a:latin typeface="+mn-lt"/>
        <a:ea typeface="ＭＳ Ｐゴシック" charset="-128"/>
        <a:cs typeface="+mn-cs"/>
      </a:defRPr>
    </a:lvl2pPr>
    <a:lvl3pPr marL="914400" algn="l" rtl="0" fontAlgn="base">
      <a:spcBef>
        <a:spcPct val="30000"/>
      </a:spcBef>
      <a:spcAft>
        <a:spcPct val="0"/>
      </a:spcAft>
      <a:defRPr sz="1200" kern="1200">
        <a:solidFill>
          <a:schemeClr val="tx1"/>
        </a:solidFill>
        <a:latin typeface="+mn-lt"/>
        <a:ea typeface="ＭＳ Ｐゴシック" charset="-128"/>
        <a:cs typeface="+mn-cs"/>
      </a:defRPr>
    </a:lvl3pPr>
    <a:lvl4pPr marL="1371600" algn="l" rtl="0" fontAlgn="base">
      <a:spcBef>
        <a:spcPct val="30000"/>
      </a:spcBef>
      <a:spcAft>
        <a:spcPct val="0"/>
      </a:spcAft>
      <a:defRPr sz="1200" kern="1200">
        <a:solidFill>
          <a:schemeClr val="tx1"/>
        </a:solidFill>
        <a:latin typeface="+mn-lt"/>
        <a:ea typeface="ＭＳ Ｐゴシック" charset="-128"/>
        <a:cs typeface="+mn-cs"/>
      </a:defRPr>
    </a:lvl4pPr>
    <a:lvl5pPr marL="1828800" algn="l" rtl="0" fontAlgn="base">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3" name="Rectangle 3"/>
          <p:cNvSpPr>
            <a:spLocks noGrp="1" noChangeArrowheads="1"/>
          </p:cNvSpPr>
          <p:nvPr>
            <p:ph type="body" idx="1"/>
          </p:nvPr>
        </p:nvSpPr>
        <p:spPr bwMode="auto">
          <a:noFill/>
        </p:spPr>
        <p:txBody>
          <a:bodyPr/>
          <a:lstStyle/>
          <a:p>
            <a:pPr>
              <a:spcBef>
                <a:spcPct val="0"/>
              </a:spcBef>
            </a:pPr>
            <a:endParaRPr lang="en-US" smtClean="0">
              <a:ea typeface="ヒラギノ角ゴ Pro W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1" name="Rectangle 3"/>
          <p:cNvSpPr>
            <a:spLocks noGrp="1" noChangeArrowheads="1"/>
          </p:cNvSpPr>
          <p:nvPr>
            <p:ph type="body" idx="1"/>
          </p:nvPr>
        </p:nvSpPr>
        <p:spPr bwMode="auto">
          <a:noFill/>
        </p:spPr>
        <p:txBody>
          <a:bodyPr/>
          <a:lstStyle/>
          <a:p>
            <a:pPr>
              <a:spcBef>
                <a:spcPct val="0"/>
              </a:spcBef>
            </a:pPr>
            <a:endParaRPr lang="en-US" smtClean="0">
              <a:ea typeface="ヒラギノ角ゴ Pro W3"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pPr>
              <a:spcBef>
                <a:spcPct val="0"/>
              </a:spcBef>
            </a:pPr>
            <a:r>
              <a:rPr lang="en-US" smtClean="0">
                <a:ea typeface="ヒラギノ角ゴ Pro W3" charset="-128"/>
              </a:rPr>
              <a:t>This is the basic framework we use to understand adverse events in medicine.  If a patient is injured, one can think of the root causes as reflecting one of two possible problems (or both):  the provider erred, usually a cognitive mistake or slip, or there were inherent flaws in the healthcare system that contributed to the error.  System-related problems include communications breakdowns, problems coordinating care, insufficient training, weak policies, problems in the work environment, and many other factors.  So the solutions to diagnostic errors could focus on the cognitive skills of the provider, on the characteristics of the healthcare system, or conceivable on the patient as a possible collaborator in reducing error.</a:t>
            </a:r>
          </a:p>
          <a:p>
            <a:pPr>
              <a:spcBef>
                <a:spcPct val="0"/>
              </a:spcBef>
            </a:pPr>
            <a:endParaRPr lang="en-US" smtClean="0">
              <a:ea typeface="ヒラギノ角ゴ Pro W3" charset="-128"/>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F2D4DF64-3538-4993-8238-589033211789}" type="slidenum">
              <a:rPr lang="en-US"/>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pPr>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a:lstStyle/>
          <a:p>
            <a:fld id="{0159D1C8-4DC6-47E8-8CD0-A1B5DACCABDC}" type="slidenum">
              <a:rPr lang="en-US"/>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Slide Image Placeholder 1"/>
          <p:cNvSpPr>
            <a:spLocks noGrp="1" noRot="1" noChangeAspec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pPr>
              <a:spcBef>
                <a:spcPct val="0"/>
              </a:spcBef>
            </a:pPr>
            <a:endParaRPr lang="en-US" smtClean="0"/>
          </a:p>
        </p:txBody>
      </p:sp>
      <p:sp>
        <p:nvSpPr>
          <p:cNvPr id="29700" name="Slide Number Placeholder 3"/>
          <p:cNvSpPr>
            <a:spLocks noGrp="1"/>
          </p:cNvSpPr>
          <p:nvPr>
            <p:ph type="sldNum" sz="quarter" idx="5"/>
          </p:nvPr>
        </p:nvSpPr>
        <p:spPr bwMode="auto">
          <a:noFill/>
          <a:ln>
            <a:miter lim="800000"/>
            <a:headEnd/>
            <a:tailEnd/>
          </a:ln>
        </p:spPr>
        <p:txBody>
          <a:bodyPr/>
          <a:lstStyle/>
          <a:p>
            <a:fld id="{77787E9B-E24D-4A2E-ADAF-DC861E7F6FBC}" type="slidenum">
              <a:rPr lang="en-US"/>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Slide Image Placeholder 1"/>
          <p:cNvSpPr>
            <a:spLocks noGrp="1" noRot="1" noChangeAspec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pPr>
              <a:spcBef>
                <a:spcPct val="0"/>
              </a:spcBef>
            </a:pPr>
            <a:endParaRPr lang="en-US" smtClean="0"/>
          </a:p>
        </p:txBody>
      </p:sp>
      <p:sp>
        <p:nvSpPr>
          <p:cNvPr id="43012" name="Slide Number Placeholder 3"/>
          <p:cNvSpPr>
            <a:spLocks noGrp="1"/>
          </p:cNvSpPr>
          <p:nvPr>
            <p:ph type="sldNum" sz="quarter" idx="5"/>
          </p:nvPr>
        </p:nvSpPr>
        <p:spPr bwMode="auto">
          <a:noFill/>
          <a:ln>
            <a:miter lim="800000"/>
            <a:headEnd/>
            <a:tailEnd/>
          </a:ln>
        </p:spPr>
        <p:txBody>
          <a:bodyPr/>
          <a:lstStyle/>
          <a:p>
            <a:fld id="{F52CEB5C-5939-4720-B196-6DC4D78FD9CA}" type="slidenum">
              <a:rPr lang="en-US"/>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 name="Freeform 3"/>
          <p:cNvSpPr/>
          <p:nvPr/>
        </p:nvSpPr>
        <p:spPr>
          <a:xfrm>
            <a:off x="0" y="5292725"/>
            <a:ext cx="9144000"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b="1">
              <a:solidFill>
                <a:srgbClr val="FFFFFF"/>
              </a:solidFill>
              <a:ea typeface="ＭＳ Ｐゴシック" charset="-128"/>
            </a:endParaRPr>
          </a:p>
        </p:txBody>
      </p:sp>
      <p:sp>
        <p:nvSpPr>
          <p:cNvPr id="5" name="Freeform 4"/>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b="1">
              <a:solidFill>
                <a:srgbClr val="FFFFFF"/>
              </a:solidFill>
              <a:ea typeface="ＭＳ Ｐゴシック" charset="-128"/>
            </a:endParaRPr>
          </a:p>
        </p:txBody>
      </p:sp>
      <p:sp>
        <p:nvSpPr>
          <p:cNvPr id="6" name="Freeform 5"/>
          <p:cNvSpPr/>
          <p:nvPr/>
        </p:nvSpPr>
        <p:spPr>
          <a:xfrm>
            <a:off x="0" y="5546725"/>
            <a:ext cx="9147175" cy="1312863"/>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b="1">
              <a:solidFill>
                <a:srgbClr val="FFFFFF"/>
              </a:solidFill>
              <a:ea typeface="ＭＳ Ｐゴシック" charset="-128"/>
            </a:endParaRPr>
          </a:p>
        </p:txBody>
      </p:sp>
      <p:sp>
        <p:nvSpPr>
          <p:cNvPr id="7" name="Rectangle 6"/>
          <p:cNvSpPr/>
          <p:nvPr/>
        </p:nvSpPr>
        <p:spPr>
          <a:xfrm>
            <a:off x="0" y="5262563"/>
            <a:ext cx="9144000" cy="746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8" name="Freeform 7"/>
          <p:cNvSpPr/>
          <p:nvPr/>
        </p:nvSpPr>
        <p:spPr>
          <a:xfrm>
            <a:off x="0" y="5502275"/>
            <a:ext cx="9144000" cy="1271588"/>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2" name="Title 1"/>
          <p:cNvSpPr>
            <a:spLocks noGrp="1"/>
          </p:cNvSpPr>
          <p:nvPr>
            <p:ph type="ctrTitle"/>
          </p:nvPr>
        </p:nvSpPr>
        <p:spPr>
          <a:xfrm>
            <a:off x="4572000" y="1676400"/>
            <a:ext cx="3886200" cy="1524000"/>
          </a:xfrm>
        </p:spPr>
        <p:txBody>
          <a:bodyPr anchor="b"/>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Date Placeholder 3"/>
          <p:cNvSpPr>
            <a:spLocks noGrp="1"/>
          </p:cNvSpPr>
          <p:nvPr>
            <p:ph type="dt" sz="half" idx="10"/>
          </p:nvPr>
        </p:nvSpPr>
        <p:spPr/>
        <p:txBody>
          <a:bodyPr/>
          <a:lstStyle>
            <a:lvl1pPr>
              <a:defRPr/>
            </a:lvl1pPr>
          </a:lstStyle>
          <a:p>
            <a:fld id="{05CBAE5D-5DDF-4C4F-BD42-083ADAA82C07}" type="datetime1">
              <a:rPr lang="en-US"/>
              <a:pPr/>
              <a:t>10/26/10</a:t>
            </a:fld>
            <a:endParaRPr lang="en-US"/>
          </a:p>
        </p:txBody>
      </p:sp>
      <p:sp>
        <p:nvSpPr>
          <p:cNvPr id="10" name="Footer Placeholder 4"/>
          <p:cNvSpPr>
            <a:spLocks noGrp="1"/>
          </p:cNvSpPr>
          <p:nvPr>
            <p:ph type="ftr" sz="quarter" idx="11"/>
          </p:nvPr>
        </p:nvSpPr>
        <p:spPr/>
        <p:txBody>
          <a:bodyPr/>
          <a:lstStyle>
            <a:lvl1pPr>
              <a:defRPr/>
            </a:lvl1pPr>
          </a:lstStyle>
          <a:p>
            <a:endParaRPr lang="en-US"/>
          </a:p>
        </p:txBody>
      </p:sp>
      <p:sp>
        <p:nvSpPr>
          <p:cNvPr id="11" name="Slide Number Placeholder 5"/>
          <p:cNvSpPr>
            <a:spLocks noGrp="1"/>
          </p:cNvSpPr>
          <p:nvPr>
            <p:ph type="sldNum" sz="quarter" idx="12"/>
          </p:nvPr>
        </p:nvSpPr>
        <p:spPr/>
        <p:txBody>
          <a:bodyPr>
            <a:normAutofit/>
          </a:bodyPr>
          <a:lstStyle>
            <a:lvl1pPr>
              <a:defRPr/>
            </a:lvl1pPr>
          </a:lstStyle>
          <a:p>
            <a:fld id="{6FD86398-E50C-40CD-A822-F95943D226C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4" name="Freeform 3"/>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5" name="Freeform 4"/>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6" name="Freeform 5"/>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7" name="Freeform 6"/>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p:txBody>
          <a:bodyPr/>
          <a:lstStyle>
            <a:lvl1pPr>
              <a:defRPr/>
            </a:lvl1pPr>
          </a:lstStyle>
          <a:p>
            <a:fld id="{05A13CEF-5CF7-4206-B00C-75C56C40E829}" type="datetime1">
              <a:rPr lang="en-US"/>
              <a:pPr/>
              <a:t>10/26/10</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a:lvl1pPr>
          </a:lstStyle>
          <a:p>
            <a:fld id="{A459EFBD-F2DA-4A7D-89D7-E7184B9ACD3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4" name="Freeform 3"/>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5" name="Freeform 4"/>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6" name="Freeform 5"/>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7" name="Freeform 6"/>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p:txBody>
          <a:bodyPr/>
          <a:lstStyle>
            <a:lvl1pPr>
              <a:defRPr/>
            </a:lvl1pPr>
          </a:lstStyle>
          <a:p>
            <a:fld id="{58E6813E-151E-4D37-80B1-8BC3E81A69CE}" type="datetime1">
              <a:rPr lang="en-US"/>
              <a:pPr/>
              <a:t>10/26/10</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a:lvl1pPr>
          </a:lstStyle>
          <a:p>
            <a:fld id="{A00B29BF-01B6-4A1C-96E7-2BFE7BC877F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4" name="Freeform 3"/>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5" name="Freeform 4"/>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6" name="Freeform 5"/>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7" name="Freeform 6"/>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p:txBody>
          <a:bodyPr/>
          <a:lstStyle>
            <a:lvl1pPr>
              <a:defRPr/>
            </a:lvl1pPr>
          </a:lstStyle>
          <a:p>
            <a:fld id="{0CAA9EC3-E169-4584-B690-14C45EFABA26}" type="datetime1">
              <a:rPr lang="en-US"/>
              <a:pPr/>
              <a:t>10/26/10</a:t>
            </a:fld>
            <a:endParaRPr lang="en-US"/>
          </a:p>
        </p:txBody>
      </p:sp>
      <p:sp>
        <p:nvSpPr>
          <p:cNvPr id="9" name="Footer Placeholder 4"/>
          <p:cNvSpPr>
            <a:spLocks noGrp="1"/>
          </p:cNvSpPr>
          <p:nvPr>
            <p:ph type="ftr" sz="quarter" idx="11"/>
          </p:nvPr>
        </p:nvSpPr>
        <p:spPr/>
        <p:txBody>
          <a:bodyPr/>
          <a:lstStyle>
            <a:lvl1pPr>
              <a:defRPr/>
            </a:lvl1pPr>
          </a:lstStyle>
          <a:p>
            <a:endParaRPr lang="en-US"/>
          </a:p>
        </p:txBody>
      </p:sp>
      <p:sp>
        <p:nvSpPr>
          <p:cNvPr id="10" name="Slide Number Placeholder 5"/>
          <p:cNvSpPr>
            <a:spLocks noGrp="1"/>
          </p:cNvSpPr>
          <p:nvPr>
            <p:ph type="sldNum" sz="quarter" idx="12"/>
          </p:nvPr>
        </p:nvSpPr>
        <p:spPr/>
        <p:txBody>
          <a:bodyPr/>
          <a:lstStyle>
            <a:lvl1pPr>
              <a:defRPr/>
            </a:lvl1pPr>
          </a:lstStyle>
          <a:p>
            <a:fld id="{36E00B98-91DB-4762-91B0-B74F890100A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4" name="Freeform 3"/>
          <p:cNvSpPr/>
          <p:nvPr/>
        </p:nvSpPr>
        <p:spPr>
          <a:xfrm>
            <a:off x="0" y="5546725"/>
            <a:ext cx="9147175" cy="1312863"/>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5" name="Freeform 4"/>
          <p:cNvSpPr/>
          <p:nvPr/>
        </p:nvSpPr>
        <p:spPr>
          <a:xfrm>
            <a:off x="0" y="5292725"/>
            <a:ext cx="9144000"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6" name="Freeform 5"/>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7" name="Rectangle 6"/>
          <p:cNvSpPr/>
          <p:nvPr/>
        </p:nvSpPr>
        <p:spPr>
          <a:xfrm>
            <a:off x="0" y="5262563"/>
            <a:ext cx="9144000" cy="746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8" name="Freeform 7"/>
          <p:cNvSpPr/>
          <p:nvPr/>
        </p:nvSpPr>
        <p:spPr>
          <a:xfrm>
            <a:off x="0" y="5502275"/>
            <a:ext cx="9144000" cy="1271588"/>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fld id="{D00732D6-F2C8-490D-88A0-49F8ECE57960}" type="datetime1">
              <a:rPr lang="en-US"/>
              <a:pPr/>
              <a:t>10/26/10</a:t>
            </a:fld>
            <a:endParaRPr lang="en-US"/>
          </a:p>
        </p:txBody>
      </p:sp>
      <p:sp>
        <p:nvSpPr>
          <p:cNvPr id="10" name="Footer Placeholder 4"/>
          <p:cNvSpPr>
            <a:spLocks noGrp="1"/>
          </p:cNvSpPr>
          <p:nvPr>
            <p:ph type="ftr" sz="quarter" idx="11"/>
          </p:nvPr>
        </p:nvSpPr>
        <p:spPr/>
        <p:txBody>
          <a:bodyPr/>
          <a:lstStyle>
            <a:lvl1pPr>
              <a:defRPr/>
            </a:lvl1pPr>
          </a:lstStyle>
          <a:p>
            <a:endParaRPr lang="en-US"/>
          </a:p>
        </p:txBody>
      </p:sp>
      <p:sp>
        <p:nvSpPr>
          <p:cNvPr id="11" name="Slide Number Placeholder 5"/>
          <p:cNvSpPr>
            <a:spLocks noGrp="1"/>
          </p:cNvSpPr>
          <p:nvPr>
            <p:ph type="sldNum" sz="quarter" idx="12"/>
          </p:nvPr>
        </p:nvSpPr>
        <p:spPr/>
        <p:txBody>
          <a:bodyPr/>
          <a:lstStyle>
            <a:lvl1pPr>
              <a:defRPr/>
            </a:lvl1pPr>
          </a:lstStyle>
          <a:p>
            <a:fld id="{BF402379-EA57-4DEF-A569-1E9E2936248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Freeform 4"/>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6" name="Freeform 5"/>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7" name="Freeform 6"/>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8" name="Freeform 7"/>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4"/>
          <p:cNvSpPr>
            <a:spLocks noGrp="1"/>
          </p:cNvSpPr>
          <p:nvPr>
            <p:ph type="dt" sz="half" idx="15"/>
          </p:nvPr>
        </p:nvSpPr>
        <p:spPr/>
        <p:txBody>
          <a:bodyPr/>
          <a:lstStyle>
            <a:lvl1pPr>
              <a:defRPr/>
            </a:lvl1pPr>
          </a:lstStyle>
          <a:p>
            <a:fld id="{95D74DE2-C910-48DD-BD0F-917147CD7173}" type="datetime1">
              <a:rPr lang="en-US"/>
              <a:pPr/>
              <a:t>10/26/10</a:t>
            </a:fld>
            <a:endParaRPr lang="en-US"/>
          </a:p>
        </p:txBody>
      </p:sp>
      <p:sp>
        <p:nvSpPr>
          <p:cNvPr id="10" name="Footer Placeholder 5"/>
          <p:cNvSpPr>
            <a:spLocks noGrp="1"/>
          </p:cNvSpPr>
          <p:nvPr>
            <p:ph type="ftr" sz="quarter" idx="16"/>
          </p:nvPr>
        </p:nvSpPr>
        <p:spPr/>
        <p:txBody>
          <a:bodyPr/>
          <a:lstStyle>
            <a:lvl1pPr>
              <a:defRPr/>
            </a:lvl1pPr>
          </a:lstStyle>
          <a:p>
            <a:endParaRPr lang="en-US"/>
          </a:p>
        </p:txBody>
      </p:sp>
      <p:sp>
        <p:nvSpPr>
          <p:cNvPr id="11" name="Slide Number Placeholder 6"/>
          <p:cNvSpPr>
            <a:spLocks noGrp="1"/>
          </p:cNvSpPr>
          <p:nvPr>
            <p:ph type="sldNum" sz="quarter" idx="17"/>
          </p:nvPr>
        </p:nvSpPr>
        <p:spPr/>
        <p:txBody>
          <a:bodyPr/>
          <a:lstStyle>
            <a:lvl1pPr>
              <a:defRPr/>
            </a:lvl1pPr>
          </a:lstStyle>
          <a:p>
            <a:fld id="{323952BD-01CF-484F-BA28-D3156809ADB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7" name="Freeform 6"/>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8" name="Freeform 7"/>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9" name="Freeform 8"/>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10" name="Freeform 9"/>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Date Placeholder 6"/>
          <p:cNvSpPr>
            <a:spLocks noGrp="1"/>
          </p:cNvSpPr>
          <p:nvPr>
            <p:ph type="dt" sz="half" idx="15"/>
          </p:nvPr>
        </p:nvSpPr>
        <p:spPr/>
        <p:txBody>
          <a:bodyPr/>
          <a:lstStyle>
            <a:lvl1pPr>
              <a:defRPr/>
            </a:lvl1pPr>
          </a:lstStyle>
          <a:p>
            <a:fld id="{E1496309-45CE-4004-BF10-C67142B84CBA}" type="datetime1">
              <a:rPr lang="en-US"/>
              <a:pPr/>
              <a:t>10/26/10</a:t>
            </a:fld>
            <a:endParaRPr lang="en-US"/>
          </a:p>
        </p:txBody>
      </p:sp>
      <p:sp>
        <p:nvSpPr>
          <p:cNvPr id="12" name="Footer Placeholder 7"/>
          <p:cNvSpPr>
            <a:spLocks noGrp="1"/>
          </p:cNvSpPr>
          <p:nvPr>
            <p:ph type="ftr" sz="quarter" idx="16"/>
          </p:nvPr>
        </p:nvSpPr>
        <p:spPr/>
        <p:txBody>
          <a:bodyPr/>
          <a:lstStyle>
            <a:lvl1pPr>
              <a:defRPr/>
            </a:lvl1pPr>
          </a:lstStyle>
          <a:p>
            <a:endParaRPr lang="en-US"/>
          </a:p>
        </p:txBody>
      </p:sp>
      <p:sp>
        <p:nvSpPr>
          <p:cNvPr id="13" name="Slide Number Placeholder 8"/>
          <p:cNvSpPr>
            <a:spLocks noGrp="1"/>
          </p:cNvSpPr>
          <p:nvPr>
            <p:ph type="sldNum" sz="quarter" idx="17"/>
          </p:nvPr>
        </p:nvSpPr>
        <p:spPr/>
        <p:txBody>
          <a:bodyPr/>
          <a:lstStyle>
            <a:lvl1pPr>
              <a:defRPr/>
            </a:lvl1pPr>
          </a:lstStyle>
          <a:p>
            <a:fld id="{AB8BF2D4-168B-426C-8915-142618D10E4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Freeform 2"/>
          <p:cNvSpPr/>
          <p:nvPr/>
        </p:nvSpPr>
        <p:spPr>
          <a:xfrm>
            <a:off x="0" y="5010150"/>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4" name="Freeform 3"/>
          <p:cNvSpPr/>
          <p:nvPr/>
        </p:nvSpPr>
        <p:spPr>
          <a:xfrm>
            <a:off x="0" y="5730875"/>
            <a:ext cx="9147175" cy="1127125"/>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5" name="Freeform 4"/>
          <p:cNvSpPr/>
          <p:nvPr/>
        </p:nvSpPr>
        <p:spPr>
          <a:xfrm>
            <a:off x="0" y="4973638"/>
            <a:ext cx="7675563" cy="928687"/>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6" name="Freeform 5"/>
          <p:cNvSpPr/>
          <p:nvPr/>
        </p:nvSpPr>
        <p:spPr>
          <a:xfrm>
            <a:off x="-3175" y="5695950"/>
            <a:ext cx="9147175" cy="930275"/>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Date Placeholder 2"/>
          <p:cNvSpPr>
            <a:spLocks noGrp="1"/>
          </p:cNvSpPr>
          <p:nvPr>
            <p:ph type="dt" sz="half" idx="10"/>
          </p:nvPr>
        </p:nvSpPr>
        <p:spPr/>
        <p:txBody>
          <a:bodyPr/>
          <a:lstStyle>
            <a:lvl1pPr>
              <a:defRPr/>
            </a:lvl1pPr>
          </a:lstStyle>
          <a:p>
            <a:fld id="{F60D937A-5DE6-4199-AE22-B7CB543CC371}" type="datetime1">
              <a:rPr lang="en-US"/>
              <a:pPr/>
              <a:t>10/26/10</a:t>
            </a:fld>
            <a:endParaRPr lang="en-US"/>
          </a:p>
        </p:txBody>
      </p:sp>
      <p:sp>
        <p:nvSpPr>
          <p:cNvPr id="8" name="Footer Placeholder 3"/>
          <p:cNvSpPr>
            <a:spLocks noGrp="1"/>
          </p:cNvSpPr>
          <p:nvPr>
            <p:ph type="ftr" sz="quarter" idx="11"/>
          </p:nvPr>
        </p:nvSpPr>
        <p:spPr/>
        <p:txBody>
          <a:bodyPr/>
          <a:lstStyle>
            <a:lvl1pPr>
              <a:defRPr/>
            </a:lvl1pPr>
          </a:lstStyle>
          <a:p>
            <a:endParaRPr lang="en-US"/>
          </a:p>
        </p:txBody>
      </p:sp>
      <p:sp>
        <p:nvSpPr>
          <p:cNvPr id="9" name="Slide Number Placeholder 4"/>
          <p:cNvSpPr>
            <a:spLocks noGrp="1"/>
          </p:cNvSpPr>
          <p:nvPr>
            <p:ph type="sldNum" sz="quarter" idx="12"/>
          </p:nvPr>
        </p:nvSpPr>
        <p:spPr/>
        <p:txBody>
          <a:bodyPr/>
          <a:lstStyle>
            <a:lvl1pPr>
              <a:defRPr/>
            </a:lvl1pPr>
          </a:lstStyle>
          <a:p>
            <a:fld id="{E510F208-6D84-412A-978A-55E83673649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Freeform 1"/>
          <p:cNvSpPr/>
          <p:nvPr/>
        </p:nvSpPr>
        <p:spPr>
          <a:xfrm>
            <a:off x="0" y="5730875"/>
            <a:ext cx="9147175" cy="1127125"/>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3" name="Freeform 2"/>
          <p:cNvSpPr/>
          <p:nvPr/>
        </p:nvSpPr>
        <p:spPr>
          <a:xfrm>
            <a:off x="0" y="5381625"/>
            <a:ext cx="3286125" cy="1208088"/>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4" name="Freeform 3"/>
          <p:cNvSpPr/>
          <p:nvPr/>
        </p:nvSpPr>
        <p:spPr>
          <a:xfrm>
            <a:off x="-3175" y="5695950"/>
            <a:ext cx="9147175" cy="930275"/>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5" name="Freeform 4"/>
          <p:cNvSpPr/>
          <p:nvPr/>
        </p:nvSpPr>
        <p:spPr>
          <a:xfrm>
            <a:off x="0" y="5346700"/>
            <a:ext cx="3425825" cy="944563"/>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6" name="Date Placeholder 1"/>
          <p:cNvSpPr>
            <a:spLocks noGrp="1"/>
          </p:cNvSpPr>
          <p:nvPr>
            <p:ph type="dt" sz="half" idx="10"/>
          </p:nvPr>
        </p:nvSpPr>
        <p:spPr/>
        <p:txBody>
          <a:bodyPr/>
          <a:lstStyle>
            <a:lvl1pPr>
              <a:defRPr/>
            </a:lvl1pPr>
          </a:lstStyle>
          <a:p>
            <a:fld id="{DD758E70-0182-45BA-9C76-B3F6B6E46D2A}" type="datetime1">
              <a:rPr lang="en-US"/>
              <a:pPr/>
              <a:t>10/26/10</a:t>
            </a:fld>
            <a:endParaRPr lang="en-US"/>
          </a:p>
        </p:txBody>
      </p:sp>
      <p:sp>
        <p:nvSpPr>
          <p:cNvPr id="7" name="Footer Placeholder 2"/>
          <p:cNvSpPr>
            <a:spLocks noGrp="1"/>
          </p:cNvSpPr>
          <p:nvPr>
            <p:ph type="ftr" sz="quarter" idx="11"/>
          </p:nvPr>
        </p:nvSpPr>
        <p:spPr/>
        <p:txBody>
          <a:bodyPr/>
          <a:lstStyle>
            <a:lvl1pPr>
              <a:defRPr/>
            </a:lvl1pPr>
          </a:lstStyle>
          <a:p>
            <a:endParaRPr lang="en-US"/>
          </a:p>
        </p:txBody>
      </p:sp>
      <p:sp>
        <p:nvSpPr>
          <p:cNvPr id="8" name="Slide Number Placeholder 3"/>
          <p:cNvSpPr>
            <a:spLocks noGrp="1"/>
          </p:cNvSpPr>
          <p:nvPr>
            <p:ph type="sldNum" sz="quarter" idx="12"/>
          </p:nvPr>
        </p:nvSpPr>
        <p:spPr/>
        <p:txBody>
          <a:bodyPr/>
          <a:lstStyle>
            <a:lvl1pPr>
              <a:defRPr/>
            </a:lvl1pPr>
          </a:lstStyle>
          <a:p>
            <a:fld id="{E3CB1926-C740-4A5D-9C67-F3C181C0C9A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5" name="Freeform 4"/>
          <p:cNvSpPr/>
          <p:nvPr/>
        </p:nvSpPr>
        <p:spPr>
          <a:xfrm>
            <a:off x="0" y="5010150"/>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6" name="Freeform 5"/>
          <p:cNvSpPr/>
          <p:nvPr/>
        </p:nvSpPr>
        <p:spPr>
          <a:xfrm>
            <a:off x="0" y="5730875"/>
            <a:ext cx="9147175" cy="1127125"/>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7" name="Freeform 6"/>
          <p:cNvSpPr/>
          <p:nvPr/>
        </p:nvSpPr>
        <p:spPr>
          <a:xfrm>
            <a:off x="0" y="4973638"/>
            <a:ext cx="7675563" cy="928687"/>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8" name="Freeform 7"/>
          <p:cNvSpPr/>
          <p:nvPr/>
        </p:nvSpPr>
        <p:spPr>
          <a:xfrm>
            <a:off x="-3175" y="5695950"/>
            <a:ext cx="9147175" cy="930275"/>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9" name="Date Placeholder 4"/>
          <p:cNvSpPr>
            <a:spLocks noGrp="1"/>
          </p:cNvSpPr>
          <p:nvPr>
            <p:ph type="dt" sz="half" idx="15"/>
          </p:nvPr>
        </p:nvSpPr>
        <p:spPr/>
        <p:txBody>
          <a:bodyPr/>
          <a:lstStyle>
            <a:lvl1pPr>
              <a:defRPr/>
            </a:lvl1pPr>
          </a:lstStyle>
          <a:p>
            <a:fld id="{DA2A2403-7F49-411B-90CA-3B3166B2ADDF}" type="datetime1">
              <a:rPr lang="en-US"/>
              <a:pPr/>
              <a:t>10/26/10</a:t>
            </a:fld>
            <a:endParaRPr lang="en-US"/>
          </a:p>
        </p:txBody>
      </p:sp>
      <p:sp>
        <p:nvSpPr>
          <p:cNvPr id="10" name="Footer Placeholder 5"/>
          <p:cNvSpPr>
            <a:spLocks noGrp="1"/>
          </p:cNvSpPr>
          <p:nvPr>
            <p:ph type="ftr" sz="quarter" idx="16"/>
          </p:nvPr>
        </p:nvSpPr>
        <p:spPr/>
        <p:txBody>
          <a:bodyPr/>
          <a:lstStyle>
            <a:lvl1pPr>
              <a:defRPr/>
            </a:lvl1pPr>
          </a:lstStyle>
          <a:p>
            <a:endParaRPr lang="en-US"/>
          </a:p>
        </p:txBody>
      </p:sp>
      <p:sp>
        <p:nvSpPr>
          <p:cNvPr id="11" name="Slide Number Placeholder 6"/>
          <p:cNvSpPr>
            <a:spLocks noGrp="1"/>
          </p:cNvSpPr>
          <p:nvPr>
            <p:ph type="sldNum" sz="quarter" idx="17"/>
          </p:nvPr>
        </p:nvSpPr>
        <p:spPr/>
        <p:txBody>
          <a:bodyPr/>
          <a:lstStyle>
            <a:lvl1pPr>
              <a:defRPr/>
            </a:lvl1pPr>
          </a:lstStyle>
          <a:p>
            <a:fld id="{33BF4072-89BC-4BFD-95D0-8DA5B69AF61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5" name="Freeform 4"/>
          <p:cNvSpPr/>
          <p:nvPr/>
        </p:nvSpPr>
        <p:spPr>
          <a:xfrm>
            <a:off x="1808163" y="6148388"/>
            <a:ext cx="7337425" cy="711200"/>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6" name="Freeform 5"/>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7" name="Freeform 6"/>
          <p:cNvSpPr/>
          <p:nvPr/>
        </p:nvSpPr>
        <p:spPr>
          <a:xfrm>
            <a:off x="0" y="5411788"/>
            <a:ext cx="7605713" cy="928687"/>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8" name="Freeform 7"/>
          <p:cNvSpPr/>
          <p:nvPr/>
        </p:nvSpPr>
        <p:spPr>
          <a:xfrm>
            <a:off x="1681163" y="6116638"/>
            <a:ext cx="7464425" cy="741362"/>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rtlCol="0">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
        <p:nvSpPr>
          <p:cNvPr id="9" name="Date Placeholder 4"/>
          <p:cNvSpPr>
            <a:spLocks noGrp="1"/>
          </p:cNvSpPr>
          <p:nvPr>
            <p:ph type="dt" sz="half" idx="15"/>
          </p:nvPr>
        </p:nvSpPr>
        <p:spPr/>
        <p:txBody>
          <a:bodyPr/>
          <a:lstStyle>
            <a:lvl1pPr>
              <a:defRPr/>
            </a:lvl1pPr>
          </a:lstStyle>
          <a:p>
            <a:fld id="{0B13F951-45E3-4EC4-83AB-503E17172710}" type="datetime1">
              <a:rPr lang="en-US"/>
              <a:pPr/>
              <a:t>10/26/10</a:t>
            </a:fld>
            <a:endParaRPr lang="en-US"/>
          </a:p>
        </p:txBody>
      </p:sp>
      <p:sp>
        <p:nvSpPr>
          <p:cNvPr id="10" name="Footer Placeholder 5"/>
          <p:cNvSpPr>
            <a:spLocks noGrp="1"/>
          </p:cNvSpPr>
          <p:nvPr>
            <p:ph type="ftr" sz="quarter" idx="16"/>
          </p:nvPr>
        </p:nvSpPr>
        <p:spPr/>
        <p:txBody>
          <a:bodyPr/>
          <a:lstStyle>
            <a:lvl1pPr>
              <a:defRPr/>
            </a:lvl1pPr>
          </a:lstStyle>
          <a:p>
            <a:endParaRPr lang="en-US"/>
          </a:p>
        </p:txBody>
      </p:sp>
      <p:sp>
        <p:nvSpPr>
          <p:cNvPr id="11" name="Slide Number Placeholder 6"/>
          <p:cNvSpPr>
            <a:spLocks noGrp="1"/>
          </p:cNvSpPr>
          <p:nvPr>
            <p:ph type="sldNum" sz="quarter" idx="17"/>
          </p:nvPr>
        </p:nvSpPr>
        <p:spPr/>
        <p:txBody>
          <a:bodyPr/>
          <a:lstStyle>
            <a:lvl1pPr>
              <a:defRPr/>
            </a:lvl1pPr>
          </a:lstStyle>
          <a:p>
            <a:fld id="{1266F773-71CC-4D39-94B3-A5EA7177883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cstate="print">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charset="-128"/>
            </a:endParaRPr>
          </a:p>
        </p:txBody>
      </p:sp>
      <p:sp>
        <p:nvSpPr>
          <p:cNvPr id="2" name="Title Placeholder 1"/>
          <p:cNvSpPr>
            <a:spLocks noGrp="1"/>
          </p:cNvSpPr>
          <p:nvPr>
            <p:ph type="title"/>
          </p:nvPr>
        </p:nvSpPr>
        <p:spPr>
          <a:xfrm>
            <a:off x="685800" y="274638"/>
            <a:ext cx="7772400" cy="1143000"/>
          </a:xfrm>
          <a:prstGeom prst="rect">
            <a:avLst/>
          </a:prstGeom>
        </p:spPr>
        <p:txBody>
          <a:bodyPr vert="horz" wrap="square" lIns="0" tIns="45720" rIns="0" bIns="45720" numCol="1" anchor="ctr" anchorCtr="0" compatLnSpc="1">
            <a:prstTxWarp prst="textNoShape">
              <a:avLst/>
            </a:prstTxWarp>
            <a:normAutofit/>
          </a:bodyPr>
          <a:lstStyle/>
          <a:p>
            <a:pPr lvl="0"/>
            <a:r>
              <a:rPr lang="en-US" smtClean="0"/>
              <a:t>Click to edit Master title style</a:t>
            </a:r>
          </a:p>
        </p:txBody>
      </p:sp>
      <p:sp>
        <p:nvSpPr>
          <p:cNvPr id="1030" name="Text Placeholder 2"/>
          <p:cNvSpPr>
            <a:spLocks noGrp="1"/>
          </p:cNvSpPr>
          <p:nvPr>
            <p:ph type="body" idx="1"/>
          </p:nvPr>
        </p:nvSpPr>
        <p:spPr bwMode="auto">
          <a:xfrm>
            <a:off x="685800" y="1600200"/>
            <a:ext cx="7772400" cy="4525963"/>
          </a:xfrm>
          <a:prstGeom prst="rect">
            <a:avLst/>
          </a:prstGeom>
          <a:noFill/>
          <a:ln w="9525">
            <a:noFill/>
            <a:miter lim="800000"/>
            <a:headEnd/>
            <a:tailEnd/>
          </a:ln>
        </p:spPr>
        <p:txBody>
          <a:bodyPr vert="horz" wrap="square" lIns="0" tIns="45720" rIns="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400800" y="6416675"/>
            <a:ext cx="1981200" cy="365125"/>
          </a:xfrm>
          <a:prstGeom prst="rect">
            <a:avLst/>
          </a:prstGeom>
        </p:spPr>
        <p:txBody>
          <a:bodyPr vert="horz" wrap="square" lIns="0" tIns="45720" rIns="0" bIns="0" numCol="1" anchor="b" anchorCtr="0" compatLnSpc="1">
            <a:prstTxWarp prst="textNoShape">
              <a:avLst/>
            </a:prstTxWarp>
          </a:bodyPr>
          <a:lstStyle>
            <a:lvl1pPr algn="r">
              <a:defRPr sz="900">
                <a:solidFill>
                  <a:srgbClr val="4D4D4D"/>
                </a:solidFill>
                <a:latin typeface="Gill Sans MT" charset="-18"/>
              </a:defRPr>
            </a:lvl1pPr>
          </a:lstStyle>
          <a:p>
            <a:fld id="{8FE5B823-BACD-4BEB-815B-8623BD308A56}" type="datetime1">
              <a:rPr lang="en-US"/>
              <a:pPr/>
              <a:t>10/26/10</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wrap="square" lIns="0" tIns="45720" rIns="0" bIns="0" numCol="1" anchor="b" anchorCtr="0" compatLnSpc="1">
            <a:prstTxWarp prst="textNoShape">
              <a:avLst/>
            </a:prstTxWarp>
          </a:bodyPr>
          <a:lstStyle>
            <a:lvl1pPr>
              <a:defRPr sz="900">
                <a:solidFill>
                  <a:srgbClr val="4D4D4D"/>
                </a:solidFill>
                <a:latin typeface="Gill Sans MT" charset="-18"/>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wrap="square" lIns="0" tIns="45720" rIns="0" bIns="0" numCol="1" anchor="b" anchorCtr="0" compatLnSpc="1">
            <a:prstTxWarp prst="textNoShape">
              <a:avLst/>
            </a:prstTxWarp>
          </a:bodyPr>
          <a:lstStyle>
            <a:lvl1pPr algn="r">
              <a:defRPr sz="1100" b="1">
                <a:solidFill>
                  <a:srgbClr val="4D4D4D"/>
                </a:solidFill>
                <a:latin typeface="Gill Sans MT" charset="-18"/>
              </a:defRPr>
            </a:lvl1pPr>
          </a:lstStyle>
          <a:p>
            <a:fld id="{7C10096D-2F6D-47C4-ADC6-6B0711E105F9}" type="slidenum">
              <a:rPr lang="en-US"/>
              <a:pPr/>
              <a:t>‹#›</a:t>
            </a:fld>
            <a:endParaRPr lang="en-US"/>
          </a:p>
        </p:txBody>
      </p:sp>
    </p:spTree>
  </p:cSld>
  <p:clrMap bg1="dk1" tx1="lt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sldNum="0" hdr="0" ftr="0" dt="0"/>
  <p:txStyles>
    <p:titleStyle>
      <a:lvl1pPr algn="l" rtl="0" fontAlgn="base">
        <a:spcBef>
          <a:spcPct val="0"/>
        </a:spcBef>
        <a:spcAft>
          <a:spcPct val="0"/>
        </a:spcAft>
        <a:defRPr sz="3600" kern="1200" cap="all">
          <a:solidFill>
            <a:schemeClr val="tx1"/>
          </a:solidFill>
          <a:latin typeface="+mj-lt"/>
          <a:ea typeface="ＭＳ Ｐゴシック" charset="-128"/>
          <a:cs typeface="+mj-cs"/>
        </a:defRPr>
      </a:lvl1pPr>
      <a:lvl2pPr algn="l" rtl="0" fontAlgn="base">
        <a:spcBef>
          <a:spcPct val="0"/>
        </a:spcBef>
        <a:spcAft>
          <a:spcPct val="0"/>
        </a:spcAft>
        <a:defRPr sz="3600">
          <a:solidFill>
            <a:schemeClr val="tx1"/>
          </a:solidFill>
          <a:latin typeface="Gill Sans MT" charset="-18"/>
          <a:ea typeface="ＭＳ Ｐゴシック" charset="-128"/>
        </a:defRPr>
      </a:lvl2pPr>
      <a:lvl3pPr algn="l" rtl="0" fontAlgn="base">
        <a:spcBef>
          <a:spcPct val="0"/>
        </a:spcBef>
        <a:spcAft>
          <a:spcPct val="0"/>
        </a:spcAft>
        <a:defRPr sz="3600">
          <a:solidFill>
            <a:schemeClr val="tx1"/>
          </a:solidFill>
          <a:latin typeface="Gill Sans MT" charset="-18"/>
          <a:ea typeface="ＭＳ Ｐゴシック" charset="-128"/>
        </a:defRPr>
      </a:lvl3pPr>
      <a:lvl4pPr algn="l" rtl="0" fontAlgn="base">
        <a:spcBef>
          <a:spcPct val="0"/>
        </a:spcBef>
        <a:spcAft>
          <a:spcPct val="0"/>
        </a:spcAft>
        <a:defRPr sz="3600">
          <a:solidFill>
            <a:schemeClr val="tx1"/>
          </a:solidFill>
          <a:latin typeface="Gill Sans MT" charset="-18"/>
          <a:ea typeface="ＭＳ Ｐゴシック" charset="-128"/>
        </a:defRPr>
      </a:lvl4pPr>
      <a:lvl5pPr algn="l" rtl="0" fontAlgn="base">
        <a:spcBef>
          <a:spcPct val="0"/>
        </a:spcBef>
        <a:spcAft>
          <a:spcPct val="0"/>
        </a:spcAft>
        <a:defRPr sz="3600">
          <a:solidFill>
            <a:schemeClr val="tx1"/>
          </a:solidFill>
          <a:latin typeface="Gill Sans MT" charset="-18"/>
          <a:ea typeface="ＭＳ Ｐゴシック" charset="-128"/>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fontAlgn="base">
        <a:spcBef>
          <a:spcPts val="700"/>
        </a:spcBef>
        <a:spcAft>
          <a:spcPct val="0"/>
        </a:spcAft>
        <a:buClr>
          <a:schemeClr val="accent1"/>
        </a:buClr>
        <a:buSzPct val="85000"/>
        <a:buFont typeface="Wingdings 3" charset="2"/>
        <a:buChar char=""/>
        <a:defRPr sz="2000" kern="1200">
          <a:solidFill>
            <a:schemeClr val="tx1"/>
          </a:solidFill>
          <a:latin typeface="+mn-lt"/>
          <a:ea typeface="ＭＳ Ｐゴシック" charset="-128"/>
          <a:cs typeface="+mn-cs"/>
        </a:defRPr>
      </a:lvl1pPr>
      <a:lvl2pPr marL="742950" indent="-273050" algn="l" rtl="0" fontAlgn="base">
        <a:spcBef>
          <a:spcPts val="700"/>
        </a:spcBef>
        <a:spcAft>
          <a:spcPct val="0"/>
        </a:spcAft>
        <a:buClr>
          <a:schemeClr val="accent1"/>
        </a:buClr>
        <a:buSzPct val="85000"/>
        <a:buFont typeface="Wingdings 3" charset="2"/>
        <a:buChar char=""/>
        <a:defRPr sz="1600" kern="1200">
          <a:solidFill>
            <a:schemeClr val="tx1"/>
          </a:solidFill>
          <a:latin typeface="+mn-lt"/>
          <a:ea typeface="ＭＳ Ｐゴシック" charset="-128"/>
          <a:cs typeface="+mn-cs"/>
        </a:defRPr>
      </a:lvl2pPr>
      <a:lvl3pPr marL="1143000" indent="-273050" algn="l" rtl="0" fontAlgn="base">
        <a:spcBef>
          <a:spcPts val="700"/>
        </a:spcBef>
        <a:spcAft>
          <a:spcPct val="0"/>
        </a:spcAft>
        <a:buClr>
          <a:schemeClr val="accent1"/>
        </a:buClr>
        <a:buSzPct val="85000"/>
        <a:buFont typeface="Wingdings 3" charset="2"/>
        <a:buChar char=""/>
        <a:defRPr sz="1400" kern="1200">
          <a:solidFill>
            <a:schemeClr val="tx1"/>
          </a:solidFill>
          <a:latin typeface="+mn-lt"/>
          <a:ea typeface="ＭＳ Ｐゴシック" charset="-128"/>
          <a:cs typeface="+mn-cs"/>
        </a:defRPr>
      </a:lvl3pPr>
      <a:lvl4pPr marL="1600200" indent="-273050" algn="l" rtl="0" fontAlgn="base">
        <a:spcBef>
          <a:spcPts val="700"/>
        </a:spcBef>
        <a:spcAft>
          <a:spcPct val="0"/>
        </a:spcAft>
        <a:buClr>
          <a:schemeClr val="accent1"/>
        </a:buClr>
        <a:buSzPct val="85000"/>
        <a:buFont typeface="Wingdings 3" charset="2"/>
        <a:buChar char=""/>
        <a:defRPr sz="1400" kern="1200">
          <a:solidFill>
            <a:schemeClr val="tx1"/>
          </a:solidFill>
          <a:latin typeface="+mn-lt"/>
          <a:ea typeface="ＭＳ Ｐゴシック" charset="-128"/>
          <a:cs typeface="+mn-cs"/>
        </a:defRPr>
      </a:lvl4pPr>
      <a:lvl5pPr marL="2057400" indent="-273050" algn="l" rtl="0" fontAlgn="base">
        <a:spcBef>
          <a:spcPts val="700"/>
        </a:spcBef>
        <a:spcAft>
          <a:spcPct val="0"/>
        </a:spcAft>
        <a:buClr>
          <a:schemeClr val="accent1"/>
        </a:buClr>
        <a:buSzPct val="85000"/>
        <a:buFont typeface="Wingdings 3" charset="2"/>
        <a:buChar char=""/>
        <a:defRPr sz="1400" kern="1200">
          <a:solidFill>
            <a:schemeClr val="tx1"/>
          </a:solidFill>
          <a:latin typeface="+mn-lt"/>
          <a:ea typeface="ＭＳ Ｐゴシック" charset="-128"/>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4"/>
          <p:cNvSpPr>
            <a:spLocks noGrp="1" noChangeArrowheads="1"/>
          </p:cNvSpPr>
          <p:nvPr>
            <p:ph type="ctrTitle"/>
          </p:nvPr>
        </p:nvSpPr>
        <p:spPr>
          <a:xfrm>
            <a:off x="228600" y="533400"/>
            <a:ext cx="7924800" cy="1524000"/>
          </a:xfrm>
        </p:spPr>
        <p:txBody>
          <a:bodyPr>
            <a:normAutofit fontScale="90000"/>
          </a:bodyPr>
          <a:lstStyle/>
          <a:p>
            <a:pPr algn="ctr"/>
            <a:r>
              <a:rPr lang="en-US" sz="3200" b="1" cap="none" dirty="0" smtClean="0"/>
              <a:t>INTERVENTIONS TO </a:t>
            </a:r>
            <a:br>
              <a:rPr lang="en-US" sz="3200" b="1" cap="none" dirty="0" smtClean="0"/>
            </a:br>
            <a:r>
              <a:rPr lang="en-US" sz="3200" b="1" cap="none" dirty="0" smtClean="0"/>
              <a:t>REDUCE DIAGNOSTIC ERRORS IN AMBULATORY CARE</a:t>
            </a:r>
          </a:p>
        </p:txBody>
      </p:sp>
      <p:sp>
        <p:nvSpPr>
          <p:cNvPr id="5123" name="Rectangle 5"/>
          <p:cNvSpPr>
            <a:spLocks noGrp="1" noChangeArrowheads="1"/>
          </p:cNvSpPr>
          <p:nvPr>
            <p:ph type="subTitle" idx="1"/>
          </p:nvPr>
        </p:nvSpPr>
        <p:spPr>
          <a:xfrm>
            <a:off x="914400" y="3048000"/>
            <a:ext cx="7542213" cy="1447800"/>
          </a:xfrm>
        </p:spPr>
        <p:txBody>
          <a:bodyPr/>
          <a:lstStyle/>
          <a:p>
            <a:pPr algn="ctr">
              <a:buFont typeface="Wingdings" charset="2"/>
              <a:buNone/>
            </a:pPr>
            <a:r>
              <a:rPr lang="en-US" dirty="0" smtClean="0"/>
              <a:t>Mark Graber, MD, Stephanie </a:t>
            </a:r>
            <a:r>
              <a:rPr lang="en-US" dirty="0" err="1" smtClean="0"/>
              <a:t>Kissam</a:t>
            </a:r>
            <a:r>
              <a:rPr lang="en-US" dirty="0" smtClean="0"/>
              <a:t>, MPH, Hardeep Singh, MD, MPH, </a:t>
            </a:r>
          </a:p>
          <a:p>
            <a:pPr algn="ctr">
              <a:buFont typeface="Wingdings" charset="2"/>
              <a:buNone/>
            </a:pPr>
            <a:r>
              <a:rPr lang="en-US" dirty="0" smtClean="0"/>
              <a:t>Asta Sorensen, MA, Nancy Lenfestey, MHA, Elizabeth Tant, BA, </a:t>
            </a:r>
          </a:p>
          <a:p>
            <a:pPr algn="ctr">
              <a:buFont typeface="Wingdings" charset="2"/>
              <a:buNone/>
            </a:pPr>
            <a:r>
              <a:rPr lang="en-US" dirty="0" smtClean="0"/>
              <a:t>Ken </a:t>
            </a:r>
            <a:r>
              <a:rPr lang="en-US" dirty="0" err="1" smtClean="0"/>
              <a:t>LaBresh</a:t>
            </a:r>
            <a:r>
              <a:rPr lang="en-US" dirty="0" smtClean="0"/>
              <a:t>, MD, and </a:t>
            </a:r>
            <a:r>
              <a:rPr lang="en-US" dirty="0" err="1" smtClean="0"/>
              <a:t>Kerm</a:t>
            </a:r>
            <a:r>
              <a:rPr lang="en-US" dirty="0" smtClean="0"/>
              <a:t> </a:t>
            </a:r>
            <a:r>
              <a:rPr lang="en-US" dirty="0" err="1" smtClean="0"/>
              <a:t>Henriksen</a:t>
            </a:r>
            <a:r>
              <a:rPr lang="en-US" dirty="0" smtClean="0"/>
              <a:t>, PhD</a:t>
            </a:r>
          </a:p>
          <a:p>
            <a:pPr>
              <a:buFont typeface="Wingdings" charset="2"/>
              <a:buNone/>
            </a:pPr>
            <a:endParaRPr lang="en-US" sz="2400" dirty="0" smtClean="0"/>
          </a:p>
        </p:txBody>
      </p:sp>
      <p:sp>
        <p:nvSpPr>
          <p:cNvPr id="14340" name="Text Box 6"/>
          <p:cNvSpPr txBox="1">
            <a:spLocks noChangeArrowheads="1"/>
          </p:cNvSpPr>
          <p:nvPr/>
        </p:nvSpPr>
        <p:spPr bwMode="auto">
          <a:xfrm>
            <a:off x="2057400" y="5410200"/>
            <a:ext cx="6653212" cy="830263"/>
          </a:xfrm>
          <a:prstGeom prst="rect">
            <a:avLst/>
          </a:prstGeom>
          <a:noFill/>
          <a:ln w="9525">
            <a:noFill/>
            <a:miter lim="800000"/>
            <a:headEnd/>
            <a:tailEnd/>
          </a:ln>
        </p:spPr>
        <p:txBody>
          <a:bodyPr>
            <a:spAutoFit/>
          </a:bodyPr>
          <a:lstStyle/>
          <a:p>
            <a:pPr algn="ctr">
              <a:spcBef>
                <a:spcPct val="50000"/>
              </a:spcBef>
            </a:pPr>
            <a:r>
              <a:rPr lang="en-US" sz="1600" dirty="0">
                <a:solidFill>
                  <a:srgbClr val="282828"/>
                </a:solidFill>
                <a:latin typeface="Gill Sans MT" charset="-18"/>
                <a:ea typeface="ヒラギノ角ゴ Pro W3" charset="-128"/>
              </a:rPr>
              <a:t>Collaborators:  RTI International, Northport Veterans Affairs Medical Center, Michael  E. </a:t>
            </a:r>
            <a:r>
              <a:rPr lang="en-US" sz="1600" dirty="0" err="1">
                <a:solidFill>
                  <a:srgbClr val="282828"/>
                </a:solidFill>
                <a:latin typeface="Gill Sans MT" charset="-18"/>
                <a:ea typeface="ヒラギノ角ゴ Pro W3" charset="-128"/>
              </a:rPr>
              <a:t>DeBakey</a:t>
            </a:r>
            <a:r>
              <a:rPr lang="en-US" sz="1600" dirty="0">
                <a:solidFill>
                  <a:srgbClr val="282828"/>
                </a:solidFill>
                <a:latin typeface="Gill Sans MT" charset="-18"/>
                <a:ea typeface="ヒラギノ角ゴ Pro W3" charset="-128"/>
              </a:rPr>
              <a:t> Veterans Affairs Medical Center and the </a:t>
            </a:r>
            <a:r>
              <a:rPr lang="en-US" sz="1600" dirty="0" smtClean="0">
                <a:solidFill>
                  <a:srgbClr val="282828"/>
                </a:solidFill>
                <a:latin typeface="Gill Sans MT" charset="-18"/>
                <a:ea typeface="ヒラギノ角ゴ Pro W3" charset="-128"/>
              </a:rPr>
              <a:t/>
            </a:r>
            <a:br>
              <a:rPr lang="en-US" sz="1600" dirty="0" smtClean="0">
                <a:solidFill>
                  <a:srgbClr val="282828"/>
                </a:solidFill>
                <a:latin typeface="Gill Sans MT" charset="-18"/>
                <a:ea typeface="ヒラギノ角ゴ Pro W3" charset="-128"/>
              </a:rPr>
            </a:br>
            <a:r>
              <a:rPr lang="en-US" sz="1600" dirty="0" smtClean="0">
                <a:solidFill>
                  <a:srgbClr val="282828"/>
                </a:solidFill>
                <a:latin typeface="Gill Sans MT" charset="-18"/>
                <a:ea typeface="ヒラギノ角ゴ Pro W3" charset="-128"/>
              </a:rPr>
              <a:t>Houston </a:t>
            </a:r>
            <a:r>
              <a:rPr lang="en-US" sz="1600" dirty="0">
                <a:solidFill>
                  <a:srgbClr val="282828"/>
                </a:solidFill>
                <a:latin typeface="Gill Sans MT" charset="-18"/>
                <a:ea typeface="ヒラギノ角ゴ Pro W3" charset="-128"/>
              </a:rPr>
              <a:t>VA HSR&amp;D Center of Excellence </a:t>
            </a:r>
          </a:p>
        </p:txBody>
      </p:sp>
      <p:sp>
        <p:nvSpPr>
          <p:cNvPr id="14341" name="TextBox 5"/>
          <p:cNvSpPr txBox="1">
            <a:spLocks noChangeArrowheads="1"/>
          </p:cNvSpPr>
          <p:nvPr/>
        </p:nvSpPr>
        <p:spPr bwMode="auto">
          <a:xfrm>
            <a:off x="152400" y="6396038"/>
            <a:ext cx="3505200" cy="461962"/>
          </a:xfrm>
          <a:prstGeom prst="rect">
            <a:avLst/>
          </a:prstGeom>
          <a:noFill/>
          <a:ln w="9525">
            <a:noFill/>
            <a:miter lim="800000"/>
            <a:headEnd/>
            <a:tailEnd/>
          </a:ln>
        </p:spPr>
        <p:txBody>
          <a:bodyPr>
            <a:spAutoFit/>
          </a:bodyPr>
          <a:lstStyle/>
          <a:p>
            <a:r>
              <a:rPr lang="en-US" sz="1200">
                <a:solidFill>
                  <a:schemeClr val="bg2"/>
                </a:solidFill>
                <a:latin typeface="Gill Sans MT" charset="-18"/>
                <a:ea typeface="ヒラギノ角ゴ Pro W3" charset="-128"/>
              </a:rPr>
              <a:t>AHRQ Action I Master Task Order Mechanism, Contract Number HHSA290200600001 Task 8</a:t>
            </a:r>
            <a:endParaRPr lang="en-US" sz="1200">
              <a:solidFill>
                <a:schemeClr val="bg2"/>
              </a:solidFill>
              <a:latin typeface="Gill Sans MT" charset="-1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5"/>
          <p:cNvSpPr>
            <a:spLocks noChangeArrowheads="1"/>
          </p:cNvSpPr>
          <p:nvPr/>
        </p:nvSpPr>
        <p:spPr bwMode="auto">
          <a:xfrm>
            <a:off x="2209800" y="5029200"/>
            <a:ext cx="6553200" cy="1295400"/>
          </a:xfrm>
          <a:prstGeom prst="rect">
            <a:avLst/>
          </a:prstGeom>
          <a:noFill/>
          <a:ln w="9525">
            <a:noFill/>
            <a:miter lim="800000"/>
            <a:headEnd/>
            <a:tailEnd/>
          </a:ln>
        </p:spPr>
        <p:txBody>
          <a:bodyPr/>
          <a:lstStyle/>
          <a:p>
            <a:pPr algn="ctr">
              <a:spcBef>
                <a:spcPct val="20000"/>
              </a:spcBef>
              <a:buClr>
                <a:srgbClr val="3C605F"/>
              </a:buClr>
              <a:buSzPct val="75000"/>
              <a:buFont typeface="Wingdings" charset="2"/>
              <a:buNone/>
            </a:pPr>
            <a:endParaRPr lang="en-US" sz="1500" b="1">
              <a:solidFill>
                <a:schemeClr val="bg2"/>
              </a:solidFill>
            </a:endParaRPr>
          </a:p>
          <a:p>
            <a:pPr algn="ctr">
              <a:spcBef>
                <a:spcPct val="20000"/>
              </a:spcBef>
              <a:buClr>
                <a:srgbClr val="3C605F"/>
              </a:buClr>
              <a:buSzPct val="75000"/>
              <a:buFont typeface="Wingdings" charset="2"/>
              <a:buNone/>
            </a:pPr>
            <a:r>
              <a:rPr lang="en-US" sz="2000" b="1">
                <a:solidFill>
                  <a:schemeClr val="bg2"/>
                </a:solidFill>
              </a:rPr>
              <a:t>Hardeep Singh, MD MPH </a:t>
            </a:r>
          </a:p>
          <a:p>
            <a:pPr algn="ctr">
              <a:spcBef>
                <a:spcPct val="20000"/>
              </a:spcBef>
              <a:buClr>
                <a:srgbClr val="3C605F"/>
              </a:buClr>
              <a:buSzPct val="75000"/>
              <a:buFont typeface="Wingdings" charset="2"/>
              <a:buNone/>
            </a:pPr>
            <a:r>
              <a:rPr lang="en-US" sz="1500" b="1">
                <a:solidFill>
                  <a:schemeClr val="bg2"/>
                </a:solidFill>
              </a:rPr>
              <a:t>Houston HSR&amp;D Center of Excellence, </a:t>
            </a:r>
          </a:p>
          <a:p>
            <a:pPr algn="ctr">
              <a:spcBef>
                <a:spcPct val="20000"/>
              </a:spcBef>
              <a:buClr>
                <a:srgbClr val="3C605F"/>
              </a:buClr>
              <a:buSzPct val="75000"/>
              <a:buFont typeface="Wingdings" charset="2"/>
              <a:buNone/>
            </a:pPr>
            <a:r>
              <a:rPr lang="en-US" sz="1500" b="1">
                <a:solidFill>
                  <a:schemeClr val="bg2"/>
                </a:solidFill>
              </a:rPr>
              <a:t>Michael E. DeBakey VA Medical Center</a:t>
            </a:r>
          </a:p>
        </p:txBody>
      </p:sp>
      <p:sp>
        <p:nvSpPr>
          <p:cNvPr id="6" name="Rectangle 4"/>
          <p:cNvSpPr>
            <a:spLocks noGrp="1" noChangeArrowheads="1"/>
          </p:cNvSpPr>
          <p:nvPr>
            <p:ph type="ctrTitle"/>
          </p:nvPr>
        </p:nvSpPr>
        <p:spPr>
          <a:xfrm>
            <a:off x="685800" y="381000"/>
            <a:ext cx="7772400" cy="381000"/>
          </a:xfrm>
        </p:spPr>
        <p:txBody>
          <a:bodyPr>
            <a:normAutofit/>
          </a:bodyPr>
          <a:lstStyle/>
          <a:p>
            <a:pPr algn="ctr"/>
            <a:r>
              <a:rPr lang="en-US" sz="1800" dirty="0" smtClean="0"/>
              <a:t>INTERVENTIONS TO REDUCE DIAGNOSTIC ERRORS IN AMBULATORY CARE</a:t>
            </a:r>
            <a:endParaRPr lang="en-US" sz="1800" dirty="0" smtClean="0"/>
          </a:p>
        </p:txBody>
      </p:sp>
      <p:sp>
        <p:nvSpPr>
          <p:cNvPr id="13" name="Subtitle 12"/>
          <p:cNvSpPr>
            <a:spLocks noGrp="1"/>
          </p:cNvSpPr>
          <p:nvPr>
            <p:ph type="subTitle" idx="1"/>
          </p:nvPr>
        </p:nvSpPr>
        <p:spPr>
          <a:xfrm>
            <a:off x="685800" y="2362200"/>
            <a:ext cx="7772400" cy="1825625"/>
          </a:xfrm>
        </p:spPr>
        <p:txBody>
          <a:bodyPr/>
          <a:lstStyle/>
          <a:p>
            <a:pPr algn="ctr"/>
            <a:r>
              <a:rPr lang="en-US" sz="5000" dirty="0" smtClean="0">
                <a:solidFill>
                  <a:srgbClr val="FFFFFF"/>
                </a:solidFill>
                <a:latin typeface="Gill Sans MT" charset="-18"/>
              </a:rPr>
              <a:t>SYSTEMS INTERVENTIONS</a:t>
            </a:r>
            <a:endParaRPr lang="en-US" sz="5000" dirty="0" smtClean="0">
              <a:latin typeface="Gill Sans MT" charset="-18"/>
            </a:endParaRPr>
          </a:p>
          <a:p>
            <a:endParaRPr lang="en-US" dirty="0"/>
          </a:p>
        </p:txBody>
      </p:sp>
      <p:sp>
        <p:nvSpPr>
          <p:cNvPr id="10" name="Text Box 6"/>
          <p:cNvSpPr txBox="1">
            <a:spLocks noChangeArrowheads="1"/>
          </p:cNvSpPr>
          <p:nvPr/>
        </p:nvSpPr>
        <p:spPr bwMode="auto">
          <a:xfrm>
            <a:off x="0" y="6149975"/>
            <a:ext cx="3071813" cy="708025"/>
          </a:xfrm>
          <a:prstGeom prst="rect">
            <a:avLst/>
          </a:prstGeom>
          <a:noFill/>
          <a:ln w="9525">
            <a:noFill/>
            <a:miter lim="800000"/>
            <a:headEnd/>
            <a:tailEnd/>
          </a:ln>
        </p:spPr>
        <p:txBody>
          <a:bodyPr>
            <a:spAutoFit/>
          </a:bodyPr>
          <a:lstStyle/>
          <a:p>
            <a:pPr>
              <a:spcBef>
                <a:spcPct val="50000"/>
              </a:spcBef>
            </a:pPr>
            <a:r>
              <a:rPr lang="en-US" sz="1000">
                <a:solidFill>
                  <a:srgbClr val="000000"/>
                </a:solidFill>
                <a:latin typeface="Gill Sans MT" charset="-18"/>
              </a:rPr>
              <a:t>Result of collaboration between RTI International, Northport Veterans Affairs Medical Center, Michael  E. DeBakey Veterans Affairs Medical Center and the Houston VA HSR&amp;D Center of Excellence </a:t>
            </a:r>
          </a:p>
        </p:txBody>
      </p:sp>
      <p:sp>
        <p:nvSpPr>
          <p:cNvPr id="11" name="Text Box 6"/>
          <p:cNvSpPr txBox="1">
            <a:spLocks noChangeArrowheads="1"/>
          </p:cNvSpPr>
          <p:nvPr/>
        </p:nvSpPr>
        <p:spPr bwMode="auto">
          <a:xfrm>
            <a:off x="7215188" y="6350000"/>
            <a:ext cx="1928812" cy="508000"/>
          </a:xfrm>
          <a:prstGeom prst="rect">
            <a:avLst/>
          </a:prstGeom>
          <a:noFill/>
          <a:ln w="9525">
            <a:noFill/>
            <a:miter lim="800000"/>
            <a:headEnd/>
            <a:tailEnd/>
          </a:ln>
        </p:spPr>
        <p:txBody>
          <a:bodyPr>
            <a:spAutoFit/>
          </a:bodyPr>
          <a:lstStyle/>
          <a:p>
            <a:pPr>
              <a:spcBef>
                <a:spcPct val="50000"/>
              </a:spcBef>
            </a:pPr>
            <a:r>
              <a:rPr lang="en-US" sz="900">
                <a:solidFill>
                  <a:srgbClr val="000000"/>
                </a:solidFill>
                <a:latin typeface="Gill Sans MT" charset="-18"/>
              </a:rPr>
              <a:t>AHRQ Action I Master Task Order Mechanism, Contract Number HHSA290200600001 Task 8.</a:t>
            </a:r>
          </a:p>
        </p:txBody>
      </p:sp>
      <p:sp>
        <p:nvSpPr>
          <p:cNvPr id="12" name="Rectangle 11"/>
          <p:cNvSpPr/>
          <p:nvPr/>
        </p:nvSpPr>
        <p:spPr>
          <a:xfrm>
            <a:off x="2895600" y="6642100"/>
            <a:ext cx="3048000" cy="215900"/>
          </a:xfrm>
          <a:prstGeom prst="rect">
            <a:avLst/>
          </a:prstGeom>
        </p:spPr>
        <p:txBody>
          <a:bodyPr>
            <a:spAutoFit/>
          </a:bodyPr>
          <a:lstStyle/>
          <a:p>
            <a:pPr>
              <a:spcBef>
                <a:spcPct val="50000"/>
              </a:spcBef>
            </a:pPr>
            <a:r>
              <a:rPr lang="en-US" sz="800">
                <a:solidFill>
                  <a:srgbClr val="000000"/>
                </a:solidFill>
                <a:latin typeface="Gill Sans MT" charset="-18"/>
              </a:rPr>
              <a:t>RTI International is a trade name of Research Triangle Institute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latin typeface="Gill Sans MT" charset="-18"/>
              </a:rPr>
              <a:t>SYSTEMS FACTORS</a:t>
            </a:r>
            <a:r>
              <a:rPr lang="en-US" dirty="0" smtClean="0">
                <a:latin typeface="Gill Sans MT" charset="-18"/>
              </a:rPr>
              <a:t> </a:t>
            </a:r>
            <a:endParaRPr lang="en-US" dirty="0"/>
          </a:p>
        </p:txBody>
      </p:sp>
      <p:sp>
        <p:nvSpPr>
          <p:cNvPr id="6" name="Vertical Text Placeholder 5"/>
          <p:cNvSpPr>
            <a:spLocks noGrp="1"/>
          </p:cNvSpPr>
          <p:nvPr>
            <p:ph type="body" orient="vert" idx="1"/>
          </p:nvPr>
        </p:nvSpPr>
        <p:spPr/>
        <p:txBody>
          <a:bodyPr vert="horz"/>
          <a:lstStyle/>
          <a:p>
            <a:pPr marL="457200" indent="-457200">
              <a:lnSpc>
                <a:spcPct val="80000"/>
              </a:lnSpc>
            </a:pPr>
            <a:r>
              <a:rPr lang="en-US" sz="2400" dirty="0" smtClean="0">
                <a:latin typeface="Gill Sans MT" charset="-18"/>
              </a:rPr>
              <a:t>Communication and coordination of care issues (transitions)</a:t>
            </a:r>
          </a:p>
          <a:p>
            <a:pPr marL="457200" indent="-457200">
              <a:lnSpc>
                <a:spcPct val="80000"/>
              </a:lnSpc>
              <a:spcBef>
                <a:spcPts val="1800"/>
              </a:spcBef>
            </a:pPr>
            <a:r>
              <a:rPr lang="en-US" sz="2400" dirty="0" smtClean="0">
                <a:latin typeface="Gill Sans MT" charset="-18"/>
              </a:rPr>
              <a:t>Teamwork/Supervision</a:t>
            </a:r>
          </a:p>
          <a:p>
            <a:pPr marL="457200" indent="-457200">
              <a:lnSpc>
                <a:spcPct val="80000"/>
              </a:lnSpc>
              <a:spcBef>
                <a:spcPts val="1800"/>
              </a:spcBef>
            </a:pPr>
            <a:r>
              <a:rPr lang="en-US" sz="2400" dirty="0" smtClean="0">
                <a:latin typeface="Gill Sans MT" charset="-18"/>
              </a:rPr>
              <a:t>Technology/equipment related issues</a:t>
            </a:r>
          </a:p>
          <a:p>
            <a:pPr marL="457200" indent="-457200">
              <a:lnSpc>
                <a:spcPct val="80000"/>
              </a:lnSpc>
              <a:spcBef>
                <a:spcPts val="1800"/>
              </a:spcBef>
            </a:pPr>
            <a:r>
              <a:rPr lang="en-US" sz="2400" dirty="0" smtClean="0">
                <a:latin typeface="Gill Sans MT" charset="-18"/>
              </a:rPr>
              <a:t>Organizational features</a:t>
            </a:r>
          </a:p>
          <a:p>
            <a:pPr marL="974725" lvl="1" indent="-504825">
              <a:lnSpc>
                <a:spcPct val="80000"/>
              </a:lnSpc>
              <a:spcBef>
                <a:spcPts val="600"/>
              </a:spcBef>
            </a:pPr>
            <a:r>
              <a:rPr lang="en-US" sz="2100" dirty="0" smtClean="0">
                <a:latin typeface="Gill Sans MT" charset="-18"/>
              </a:rPr>
              <a:t>Safety culture</a:t>
            </a:r>
          </a:p>
          <a:p>
            <a:pPr marL="974725" lvl="1" indent="-504825">
              <a:lnSpc>
                <a:spcPct val="80000"/>
              </a:lnSpc>
            </a:pPr>
            <a:r>
              <a:rPr lang="en-US" sz="2100" dirty="0" smtClean="0">
                <a:latin typeface="Gill Sans MT" charset="-18"/>
              </a:rPr>
              <a:t>Policy, processes and procedure related issues</a:t>
            </a:r>
          </a:p>
          <a:p>
            <a:pPr marL="974725" lvl="1" indent="-504825">
              <a:lnSpc>
                <a:spcPct val="80000"/>
              </a:lnSpc>
            </a:pPr>
            <a:r>
              <a:rPr lang="en-US" sz="2100" dirty="0" smtClean="0">
                <a:latin typeface="Gill Sans MT" charset="-18"/>
              </a:rPr>
              <a:t>Leadership, management, or personnel problems</a:t>
            </a:r>
          </a:p>
          <a:p>
            <a:pPr marL="974725" lvl="1" indent="-504825">
              <a:lnSpc>
                <a:spcPct val="80000"/>
              </a:lnSpc>
            </a:pPr>
            <a:r>
              <a:rPr lang="en-US" sz="2100" dirty="0" smtClean="0">
                <a:latin typeface="Gill Sans MT" charset="-18"/>
              </a:rPr>
              <a:t>Inadequate resources or available expertise</a:t>
            </a:r>
          </a:p>
          <a:p>
            <a:pPr marL="974725" lvl="1" indent="-504825">
              <a:lnSpc>
                <a:spcPct val="80000"/>
              </a:lnSpc>
            </a:pPr>
            <a:r>
              <a:rPr lang="en-US" sz="2100" dirty="0" smtClean="0">
                <a:latin typeface="Gill Sans MT" charset="-18"/>
              </a:rPr>
              <a:t>Training issues</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Freeform 5"/>
          <p:cNvSpPr/>
          <p:nvPr/>
        </p:nvSpPr>
        <p:spPr>
          <a:xfrm>
            <a:off x="3484563" y="1673225"/>
            <a:ext cx="4973637" cy="574675"/>
          </a:xfrm>
          <a:custGeom>
            <a:avLst/>
            <a:gdLst>
              <a:gd name="connsiteX0" fmla="*/ 95656 w 573925"/>
              <a:gd name="connsiteY0" fmla="*/ 0 h 4974336"/>
              <a:gd name="connsiteX1" fmla="*/ 478269 w 573925"/>
              <a:gd name="connsiteY1" fmla="*/ 0 h 4974336"/>
              <a:gd name="connsiteX2" fmla="*/ 545908 w 573925"/>
              <a:gd name="connsiteY2" fmla="*/ 28017 h 4974336"/>
              <a:gd name="connsiteX3" fmla="*/ 573925 w 573925"/>
              <a:gd name="connsiteY3" fmla="*/ 95656 h 4974336"/>
              <a:gd name="connsiteX4" fmla="*/ 573925 w 573925"/>
              <a:gd name="connsiteY4" fmla="*/ 4974336 h 4974336"/>
              <a:gd name="connsiteX5" fmla="*/ 573925 w 573925"/>
              <a:gd name="connsiteY5" fmla="*/ 4974336 h 4974336"/>
              <a:gd name="connsiteX6" fmla="*/ 573925 w 573925"/>
              <a:gd name="connsiteY6" fmla="*/ 4974336 h 4974336"/>
              <a:gd name="connsiteX7" fmla="*/ 0 w 573925"/>
              <a:gd name="connsiteY7" fmla="*/ 4974336 h 4974336"/>
              <a:gd name="connsiteX8" fmla="*/ 0 w 573925"/>
              <a:gd name="connsiteY8" fmla="*/ 4974336 h 4974336"/>
              <a:gd name="connsiteX9" fmla="*/ 0 w 573925"/>
              <a:gd name="connsiteY9" fmla="*/ 4974336 h 4974336"/>
              <a:gd name="connsiteX10" fmla="*/ 0 w 573925"/>
              <a:gd name="connsiteY10" fmla="*/ 95656 h 4974336"/>
              <a:gd name="connsiteX11" fmla="*/ 28017 w 573925"/>
              <a:gd name="connsiteY11" fmla="*/ 28017 h 4974336"/>
              <a:gd name="connsiteX12" fmla="*/ 95656 w 573925"/>
              <a:gd name="connsiteY12" fmla="*/ 0 h 497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3925" h="4974336">
                <a:moveTo>
                  <a:pt x="573925" y="829075"/>
                </a:moveTo>
                <a:lnTo>
                  <a:pt x="573925" y="4145261"/>
                </a:lnTo>
                <a:cubicBezTo>
                  <a:pt x="573925" y="4365148"/>
                  <a:pt x="572762" y="4576021"/>
                  <a:pt x="570692" y="4731503"/>
                </a:cubicBezTo>
                <a:cubicBezTo>
                  <a:pt x="568623" y="4886984"/>
                  <a:pt x="565815" y="4974332"/>
                  <a:pt x="562888" y="4974332"/>
                </a:cubicBezTo>
                <a:lnTo>
                  <a:pt x="0" y="4974332"/>
                </a:lnTo>
                <a:lnTo>
                  <a:pt x="0" y="4974332"/>
                </a:lnTo>
                <a:lnTo>
                  <a:pt x="0" y="4974332"/>
                </a:lnTo>
                <a:lnTo>
                  <a:pt x="0" y="4"/>
                </a:lnTo>
                <a:lnTo>
                  <a:pt x="0" y="4"/>
                </a:lnTo>
                <a:lnTo>
                  <a:pt x="0" y="4"/>
                </a:lnTo>
                <a:lnTo>
                  <a:pt x="562888" y="4"/>
                </a:lnTo>
                <a:cubicBezTo>
                  <a:pt x="565816" y="4"/>
                  <a:pt x="568623" y="87352"/>
                  <a:pt x="570692" y="242833"/>
                </a:cubicBezTo>
                <a:cubicBezTo>
                  <a:pt x="572762" y="398315"/>
                  <a:pt x="573925" y="609196"/>
                  <a:pt x="573925" y="829075"/>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3341" tIns="54687" rIns="81357" bIns="54688" anchor="ctr"/>
          <a:lstStyle/>
          <a:p>
            <a:pPr marL="166688" lvl="1" defTabSz="622300">
              <a:lnSpc>
                <a:spcPct val="90000"/>
              </a:lnSpc>
              <a:spcAft>
                <a:spcPct val="15000"/>
              </a:spcAft>
            </a:pPr>
            <a:r>
              <a:rPr lang="en-US" sz="1400">
                <a:solidFill>
                  <a:srgbClr val="000000"/>
                </a:solidFill>
                <a:ea typeface="ＭＳ Ｐゴシック" charset="-128"/>
              </a:rPr>
              <a:t>History, exam or ordering diagnostic tests for further work-up</a:t>
            </a:r>
          </a:p>
        </p:txBody>
      </p:sp>
      <p:sp>
        <p:nvSpPr>
          <p:cNvPr id="7" name="Freeform 6"/>
          <p:cNvSpPr/>
          <p:nvPr/>
        </p:nvSpPr>
        <p:spPr>
          <a:xfrm>
            <a:off x="685800" y="1601840"/>
            <a:ext cx="2798064" cy="717407"/>
          </a:xfrm>
          <a:custGeom>
            <a:avLst/>
            <a:gdLst>
              <a:gd name="connsiteX0" fmla="*/ 0 w 2798064"/>
              <a:gd name="connsiteY0" fmla="*/ 119570 h 717407"/>
              <a:gd name="connsiteX1" fmla="*/ 35021 w 2798064"/>
              <a:gd name="connsiteY1" fmla="*/ 35021 h 717407"/>
              <a:gd name="connsiteX2" fmla="*/ 119570 w 2798064"/>
              <a:gd name="connsiteY2" fmla="*/ 0 h 717407"/>
              <a:gd name="connsiteX3" fmla="*/ 2678494 w 2798064"/>
              <a:gd name="connsiteY3" fmla="*/ 0 h 717407"/>
              <a:gd name="connsiteX4" fmla="*/ 2763043 w 2798064"/>
              <a:gd name="connsiteY4" fmla="*/ 35021 h 717407"/>
              <a:gd name="connsiteX5" fmla="*/ 2798064 w 2798064"/>
              <a:gd name="connsiteY5" fmla="*/ 119570 h 717407"/>
              <a:gd name="connsiteX6" fmla="*/ 2798064 w 2798064"/>
              <a:gd name="connsiteY6" fmla="*/ 597837 h 717407"/>
              <a:gd name="connsiteX7" fmla="*/ 2763043 w 2798064"/>
              <a:gd name="connsiteY7" fmla="*/ 682386 h 717407"/>
              <a:gd name="connsiteX8" fmla="*/ 2678494 w 2798064"/>
              <a:gd name="connsiteY8" fmla="*/ 717407 h 717407"/>
              <a:gd name="connsiteX9" fmla="*/ 119570 w 2798064"/>
              <a:gd name="connsiteY9" fmla="*/ 717407 h 717407"/>
              <a:gd name="connsiteX10" fmla="*/ 35021 w 2798064"/>
              <a:gd name="connsiteY10" fmla="*/ 682386 h 717407"/>
              <a:gd name="connsiteX11" fmla="*/ 0 w 2798064"/>
              <a:gd name="connsiteY11" fmla="*/ 597837 h 717407"/>
              <a:gd name="connsiteX12" fmla="*/ 0 w 2798064"/>
              <a:gd name="connsiteY12" fmla="*/ 119570 h 71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064" h="717407">
                <a:moveTo>
                  <a:pt x="0" y="119570"/>
                </a:moveTo>
                <a:cubicBezTo>
                  <a:pt x="0" y="87858"/>
                  <a:pt x="12598" y="57445"/>
                  <a:pt x="35021" y="35021"/>
                </a:cubicBezTo>
                <a:cubicBezTo>
                  <a:pt x="57445" y="12597"/>
                  <a:pt x="87858" y="0"/>
                  <a:pt x="119570" y="0"/>
                </a:cubicBezTo>
                <a:lnTo>
                  <a:pt x="2678494" y="0"/>
                </a:lnTo>
                <a:cubicBezTo>
                  <a:pt x="2710206" y="0"/>
                  <a:pt x="2740619" y="12598"/>
                  <a:pt x="2763043" y="35021"/>
                </a:cubicBezTo>
                <a:cubicBezTo>
                  <a:pt x="2785467" y="57445"/>
                  <a:pt x="2798064" y="87858"/>
                  <a:pt x="2798064" y="119570"/>
                </a:cubicBezTo>
                <a:lnTo>
                  <a:pt x="2798064" y="597837"/>
                </a:lnTo>
                <a:cubicBezTo>
                  <a:pt x="2798064" y="629549"/>
                  <a:pt x="2785466" y="659962"/>
                  <a:pt x="2763043" y="682386"/>
                </a:cubicBezTo>
                <a:cubicBezTo>
                  <a:pt x="2740619" y="704810"/>
                  <a:pt x="2710206" y="717407"/>
                  <a:pt x="2678494" y="717407"/>
                </a:cubicBezTo>
                <a:lnTo>
                  <a:pt x="119570" y="717407"/>
                </a:lnTo>
                <a:cubicBezTo>
                  <a:pt x="87858" y="717407"/>
                  <a:pt x="57445" y="704809"/>
                  <a:pt x="35021" y="682386"/>
                </a:cubicBezTo>
                <a:cubicBezTo>
                  <a:pt x="12597" y="659962"/>
                  <a:pt x="0" y="629549"/>
                  <a:pt x="0" y="597837"/>
                </a:cubicBezTo>
                <a:lnTo>
                  <a:pt x="0" y="119570"/>
                </a:lnTo>
                <a:close/>
              </a:path>
            </a:pathLst>
          </a:custGeom>
          <a:gradFill flip="none"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path path="circle">
              <a:fillToRect l="100000" t="100000"/>
            </a:path>
            <a:tileRect r="-100000" b="-100000"/>
          </a:gradFill>
        </p:spPr>
        <p:style>
          <a:lnRef idx="0">
            <a:schemeClr val="accent1"/>
          </a:lnRef>
          <a:fillRef idx="3">
            <a:schemeClr val="accent1"/>
          </a:fillRef>
          <a:effectRef idx="3">
            <a:schemeClr val="accent1"/>
          </a:effectRef>
          <a:fontRef idx="minor">
            <a:schemeClr val="lt1"/>
          </a:fontRef>
        </p:style>
        <p:txBody>
          <a:bodyPr lIns="115031" tIns="75026" rIns="115031" bIns="75026" anchor="ctr"/>
          <a:lstStyle/>
          <a:p>
            <a:pPr algn="ctr" defTabSz="933450">
              <a:lnSpc>
                <a:spcPct val="90000"/>
              </a:lnSpc>
              <a:spcAft>
                <a:spcPct val="35000"/>
              </a:spcAft>
            </a:pPr>
            <a:r>
              <a:rPr lang="en-US" sz="2100">
                <a:solidFill>
                  <a:srgbClr val="353535"/>
                </a:solidFill>
                <a:ea typeface="ＭＳ Ｐゴシック" charset="-128"/>
              </a:rPr>
              <a:t>Patient-Provider Encounter</a:t>
            </a:r>
          </a:p>
        </p:txBody>
      </p:sp>
      <p:sp>
        <p:nvSpPr>
          <p:cNvPr id="8" name="Freeform 7"/>
          <p:cNvSpPr/>
          <p:nvPr/>
        </p:nvSpPr>
        <p:spPr>
          <a:xfrm>
            <a:off x="3484563" y="2427288"/>
            <a:ext cx="4973637" cy="573087"/>
          </a:xfrm>
          <a:custGeom>
            <a:avLst/>
            <a:gdLst>
              <a:gd name="connsiteX0" fmla="*/ 95656 w 573925"/>
              <a:gd name="connsiteY0" fmla="*/ 0 h 4974336"/>
              <a:gd name="connsiteX1" fmla="*/ 478269 w 573925"/>
              <a:gd name="connsiteY1" fmla="*/ 0 h 4974336"/>
              <a:gd name="connsiteX2" fmla="*/ 545908 w 573925"/>
              <a:gd name="connsiteY2" fmla="*/ 28017 h 4974336"/>
              <a:gd name="connsiteX3" fmla="*/ 573925 w 573925"/>
              <a:gd name="connsiteY3" fmla="*/ 95656 h 4974336"/>
              <a:gd name="connsiteX4" fmla="*/ 573925 w 573925"/>
              <a:gd name="connsiteY4" fmla="*/ 4974336 h 4974336"/>
              <a:gd name="connsiteX5" fmla="*/ 573925 w 573925"/>
              <a:gd name="connsiteY5" fmla="*/ 4974336 h 4974336"/>
              <a:gd name="connsiteX6" fmla="*/ 573925 w 573925"/>
              <a:gd name="connsiteY6" fmla="*/ 4974336 h 4974336"/>
              <a:gd name="connsiteX7" fmla="*/ 0 w 573925"/>
              <a:gd name="connsiteY7" fmla="*/ 4974336 h 4974336"/>
              <a:gd name="connsiteX8" fmla="*/ 0 w 573925"/>
              <a:gd name="connsiteY8" fmla="*/ 4974336 h 4974336"/>
              <a:gd name="connsiteX9" fmla="*/ 0 w 573925"/>
              <a:gd name="connsiteY9" fmla="*/ 4974336 h 4974336"/>
              <a:gd name="connsiteX10" fmla="*/ 0 w 573925"/>
              <a:gd name="connsiteY10" fmla="*/ 95656 h 4974336"/>
              <a:gd name="connsiteX11" fmla="*/ 28017 w 573925"/>
              <a:gd name="connsiteY11" fmla="*/ 28017 h 4974336"/>
              <a:gd name="connsiteX12" fmla="*/ 95656 w 573925"/>
              <a:gd name="connsiteY12" fmla="*/ 0 h 497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3925" h="4974336">
                <a:moveTo>
                  <a:pt x="573925" y="829075"/>
                </a:moveTo>
                <a:lnTo>
                  <a:pt x="573925" y="4145261"/>
                </a:lnTo>
                <a:cubicBezTo>
                  <a:pt x="573925" y="4365148"/>
                  <a:pt x="572762" y="4576021"/>
                  <a:pt x="570692" y="4731503"/>
                </a:cubicBezTo>
                <a:cubicBezTo>
                  <a:pt x="568623" y="4886984"/>
                  <a:pt x="565815" y="4974332"/>
                  <a:pt x="562888" y="4974332"/>
                </a:cubicBezTo>
                <a:lnTo>
                  <a:pt x="0" y="4974332"/>
                </a:lnTo>
                <a:lnTo>
                  <a:pt x="0" y="4974332"/>
                </a:lnTo>
                <a:lnTo>
                  <a:pt x="0" y="4974332"/>
                </a:lnTo>
                <a:lnTo>
                  <a:pt x="0" y="4"/>
                </a:lnTo>
                <a:lnTo>
                  <a:pt x="0" y="4"/>
                </a:lnTo>
                <a:lnTo>
                  <a:pt x="0" y="4"/>
                </a:lnTo>
                <a:lnTo>
                  <a:pt x="562888" y="4"/>
                </a:lnTo>
                <a:cubicBezTo>
                  <a:pt x="565816" y="4"/>
                  <a:pt x="568623" y="87352"/>
                  <a:pt x="570692" y="242833"/>
                </a:cubicBezTo>
                <a:cubicBezTo>
                  <a:pt x="572762" y="398315"/>
                  <a:pt x="573925" y="609196"/>
                  <a:pt x="573925" y="829075"/>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3341" tIns="54687" rIns="81357" bIns="54688" anchor="ctr"/>
          <a:lstStyle/>
          <a:p>
            <a:pPr marL="166688" lvl="1" defTabSz="622300">
              <a:lnSpc>
                <a:spcPct val="90000"/>
              </a:lnSpc>
              <a:spcAft>
                <a:spcPct val="15000"/>
              </a:spcAft>
            </a:pPr>
            <a:r>
              <a:rPr lang="en-US" sz="1400">
                <a:solidFill>
                  <a:srgbClr val="000000"/>
                </a:solidFill>
                <a:ea typeface="ＭＳ Ｐゴシック" charset="-128"/>
              </a:rPr>
              <a:t>Ordered tests either not performed or performed/interpreted incorrectly </a:t>
            </a:r>
          </a:p>
        </p:txBody>
      </p:sp>
      <p:sp>
        <p:nvSpPr>
          <p:cNvPr id="9" name="Freeform 8"/>
          <p:cNvSpPr/>
          <p:nvPr/>
        </p:nvSpPr>
        <p:spPr>
          <a:xfrm>
            <a:off x="685800" y="2355118"/>
            <a:ext cx="2798064" cy="717407"/>
          </a:xfrm>
          <a:custGeom>
            <a:avLst/>
            <a:gdLst>
              <a:gd name="connsiteX0" fmla="*/ 0 w 2798064"/>
              <a:gd name="connsiteY0" fmla="*/ 119570 h 717407"/>
              <a:gd name="connsiteX1" fmla="*/ 35021 w 2798064"/>
              <a:gd name="connsiteY1" fmla="*/ 35021 h 717407"/>
              <a:gd name="connsiteX2" fmla="*/ 119570 w 2798064"/>
              <a:gd name="connsiteY2" fmla="*/ 0 h 717407"/>
              <a:gd name="connsiteX3" fmla="*/ 2678494 w 2798064"/>
              <a:gd name="connsiteY3" fmla="*/ 0 h 717407"/>
              <a:gd name="connsiteX4" fmla="*/ 2763043 w 2798064"/>
              <a:gd name="connsiteY4" fmla="*/ 35021 h 717407"/>
              <a:gd name="connsiteX5" fmla="*/ 2798064 w 2798064"/>
              <a:gd name="connsiteY5" fmla="*/ 119570 h 717407"/>
              <a:gd name="connsiteX6" fmla="*/ 2798064 w 2798064"/>
              <a:gd name="connsiteY6" fmla="*/ 597837 h 717407"/>
              <a:gd name="connsiteX7" fmla="*/ 2763043 w 2798064"/>
              <a:gd name="connsiteY7" fmla="*/ 682386 h 717407"/>
              <a:gd name="connsiteX8" fmla="*/ 2678494 w 2798064"/>
              <a:gd name="connsiteY8" fmla="*/ 717407 h 717407"/>
              <a:gd name="connsiteX9" fmla="*/ 119570 w 2798064"/>
              <a:gd name="connsiteY9" fmla="*/ 717407 h 717407"/>
              <a:gd name="connsiteX10" fmla="*/ 35021 w 2798064"/>
              <a:gd name="connsiteY10" fmla="*/ 682386 h 717407"/>
              <a:gd name="connsiteX11" fmla="*/ 0 w 2798064"/>
              <a:gd name="connsiteY11" fmla="*/ 597837 h 717407"/>
              <a:gd name="connsiteX12" fmla="*/ 0 w 2798064"/>
              <a:gd name="connsiteY12" fmla="*/ 119570 h 71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064" h="717407">
                <a:moveTo>
                  <a:pt x="0" y="119570"/>
                </a:moveTo>
                <a:cubicBezTo>
                  <a:pt x="0" y="87858"/>
                  <a:pt x="12598" y="57445"/>
                  <a:pt x="35021" y="35021"/>
                </a:cubicBezTo>
                <a:cubicBezTo>
                  <a:pt x="57445" y="12597"/>
                  <a:pt x="87858" y="0"/>
                  <a:pt x="119570" y="0"/>
                </a:cubicBezTo>
                <a:lnTo>
                  <a:pt x="2678494" y="0"/>
                </a:lnTo>
                <a:cubicBezTo>
                  <a:pt x="2710206" y="0"/>
                  <a:pt x="2740619" y="12598"/>
                  <a:pt x="2763043" y="35021"/>
                </a:cubicBezTo>
                <a:cubicBezTo>
                  <a:pt x="2785467" y="57445"/>
                  <a:pt x="2798064" y="87858"/>
                  <a:pt x="2798064" y="119570"/>
                </a:cubicBezTo>
                <a:lnTo>
                  <a:pt x="2798064" y="597837"/>
                </a:lnTo>
                <a:cubicBezTo>
                  <a:pt x="2798064" y="629549"/>
                  <a:pt x="2785466" y="659962"/>
                  <a:pt x="2763043" y="682386"/>
                </a:cubicBezTo>
                <a:cubicBezTo>
                  <a:pt x="2740619" y="704810"/>
                  <a:pt x="2710206" y="717407"/>
                  <a:pt x="2678494" y="717407"/>
                </a:cubicBezTo>
                <a:lnTo>
                  <a:pt x="119570" y="717407"/>
                </a:lnTo>
                <a:cubicBezTo>
                  <a:pt x="87858" y="717407"/>
                  <a:pt x="57445" y="704809"/>
                  <a:pt x="35021" y="682386"/>
                </a:cubicBezTo>
                <a:cubicBezTo>
                  <a:pt x="12597" y="659962"/>
                  <a:pt x="0" y="629549"/>
                  <a:pt x="0" y="597837"/>
                </a:cubicBezTo>
                <a:lnTo>
                  <a:pt x="0" y="119570"/>
                </a:lnTo>
                <a:close/>
              </a:path>
            </a:pathLst>
          </a:custGeom>
          <a:gradFill flip="none"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path path="circle">
              <a:fillToRect l="100000" t="100000"/>
            </a:path>
            <a:tileRect r="-100000" b="-100000"/>
          </a:gradFill>
        </p:spPr>
        <p:style>
          <a:lnRef idx="0">
            <a:schemeClr val="accent1"/>
          </a:lnRef>
          <a:fillRef idx="3">
            <a:schemeClr val="accent1"/>
          </a:fillRef>
          <a:effectRef idx="3">
            <a:schemeClr val="accent1"/>
          </a:effectRef>
          <a:fontRef idx="minor">
            <a:schemeClr val="lt1"/>
          </a:fontRef>
        </p:style>
        <p:txBody>
          <a:bodyPr lIns="115031" tIns="75026" rIns="115031" bIns="75026" anchor="ctr"/>
          <a:lstStyle/>
          <a:p>
            <a:pPr algn="ctr" defTabSz="933450">
              <a:lnSpc>
                <a:spcPct val="90000"/>
              </a:lnSpc>
              <a:spcAft>
                <a:spcPct val="35000"/>
              </a:spcAft>
            </a:pPr>
            <a:r>
              <a:rPr lang="en-US" sz="2100">
                <a:solidFill>
                  <a:srgbClr val="353535"/>
                </a:solidFill>
                <a:ea typeface="ＭＳ Ｐゴシック" charset="-128"/>
              </a:rPr>
              <a:t>Diagnostic Tests</a:t>
            </a:r>
          </a:p>
        </p:txBody>
      </p:sp>
      <p:sp>
        <p:nvSpPr>
          <p:cNvPr id="10" name="Freeform 9"/>
          <p:cNvSpPr/>
          <p:nvPr/>
        </p:nvSpPr>
        <p:spPr>
          <a:xfrm>
            <a:off x="3484563" y="3179763"/>
            <a:ext cx="4973637" cy="574675"/>
          </a:xfrm>
          <a:custGeom>
            <a:avLst/>
            <a:gdLst>
              <a:gd name="connsiteX0" fmla="*/ 95656 w 573925"/>
              <a:gd name="connsiteY0" fmla="*/ 0 h 4974336"/>
              <a:gd name="connsiteX1" fmla="*/ 478269 w 573925"/>
              <a:gd name="connsiteY1" fmla="*/ 0 h 4974336"/>
              <a:gd name="connsiteX2" fmla="*/ 545908 w 573925"/>
              <a:gd name="connsiteY2" fmla="*/ 28017 h 4974336"/>
              <a:gd name="connsiteX3" fmla="*/ 573925 w 573925"/>
              <a:gd name="connsiteY3" fmla="*/ 95656 h 4974336"/>
              <a:gd name="connsiteX4" fmla="*/ 573925 w 573925"/>
              <a:gd name="connsiteY4" fmla="*/ 4974336 h 4974336"/>
              <a:gd name="connsiteX5" fmla="*/ 573925 w 573925"/>
              <a:gd name="connsiteY5" fmla="*/ 4974336 h 4974336"/>
              <a:gd name="connsiteX6" fmla="*/ 573925 w 573925"/>
              <a:gd name="connsiteY6" fmla="*/ 4974336 h 4974336"/>
              <a:gd name="connsiteX7" fmla="*/ 0 w 573925"/>
              <a:gd name="connsiteY7" fmla="*/ 4974336 h 4974336"/>
              <a:gd name="connsiteX8" fmla="*/ 0 w 573925"/>
              <a:gd name="connsiteY8" fmla="*/ 4974336 h 4974336"/>
              <a:gd name="connsiteX9" fmla="*/ 0 w 573925"/>
              <a:gd name="connsiteY9" fmla="*/ 4974336 h 4974336"/>
              <a:gd name="connsiteX10" fmla="*/ 0 w 573925"/>
              <a:gd name="connsiteY10" fmla="*/ 95656 h 4974336"/>
              <a:gd name="connsiteX11" fmla="*/ 28017 w 573925"/>
              <a:gd name="connsiteY11" fmla="*/ 28017 h 4974336"/>
              <a:gd name="connsiteX12" fmla="*/ 95656 w 573925"/>
              <a:gd name="connsiteY12" fmla="*/ 0 h 497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3925" h="4974336">
                <a:moveTo>
                  <a:pt x="573925" y="829075"/>
                </a:moveTo>
                <a:lnTo>
                  <a:pt x="573925" y="4145261"/>
                </a:lnTo>
                <a:cubicBezTo>
                  <a:pt x="573925" y="4365148"/>
                  <a:pt x="572762" y="4576021"/>
                  <a:pt x="570692" y="4731503"/>
                </a:cubicBezTo>
                <a:cubicBezTo>
                  <a:pt x="568623" y="4886984"/>
                  <a:pt x="565815" y="4974332"/>
                  <a:pt x="562888" y="4974332"/>
                </a:cubicBezTo>
                <a:lnTo>
                  <a:pt x="0" y="4974332"/>
                </a:lnTo>
                <a:lnTo>
                  <a:pt x="0" y="4974332"/>
                </a:lnTo>
                <a:lnTo>
                  <a:pt x="0" y="4974332"/>
                </a:lnTo>
                <a:lnTo>
                  <a:pt x="0" y="4"/>
                </a:lnTo>
                <a:lnTo>
                  <a:pt x="0" y="4"/>
                </a:lnTo>
                <a:lnTo>
                  <a:pt x="0" y="4"/>
                </a:lnTo>
                <a:lnTo>
                  <a:pt x="562888" y="4"/>
                </a:lnTo>
                <a:cubicBezTo>
                  <a:pt x="565816" y="4"/>
                  <a:pt x="568623" y="87352"/>
                  <a:pt x="570692" y="242833"/>
                </a:cubicBezTo>
                <a:cubicBezTo>
                  <a:pt x="572762" y="398315"/>
                  <a:pt x="573925" y="609196"/>
                  <a:pt x="573925" y="829075"/>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3341" tIns="54687" rIns="81357" bIns="54688" anchor="ctr"/>
          <a:lstStyle/>
          <a:p>
            <a:pPr marL="166688" lvl="1" defTabSz="622300">
              <a:lnSpc>
                <a:spcPct val="90000"/>
              </a:lnSpc>
              <a:spcAft>
                <a:spcPct val="15000"/>
              </a:spcAft>
            </a:pPr>
            <a:r>
              <a:rPr lang="en-US" sz="1400">
                <a:solidFill>
                  <a:srgbClr val="000000"/>
                </a:solidFill>
                <a:ea typeface="ＭＳ Ｐゴシック" charset="-128"/>
              </a:rPr>
              <a:t>Problems with follow-up of abnormal test results or scheduling of follow-up visits</a:t>
            </a:r>
          </a:p>
        </p:txBody>
      </p:sp>
      <p:sp>
        <p:nvSpPr>
          <p:cNvPr id="11" name="Freeform 10"/>
          <p:cNvSpPr/>
          <p:nvPr/>
        </p:nvSpPr>
        <p:spPr>
          <a:xfrm>
            <a:off x="685800" y="3108396"/>
            <a:ext cx="2798064" cy="717407"/>
          </a:xfrm>
          <a:custGeom>
            <a:avLst/>
            <a:gdLst>
              <a:gd name="connsiteX0" fmla="*/ 0 w 2798064"/>
              <a:gd name="connsiteY0" fmla="*/ 119570 h 717407"/>
              <a:gd name="connsiteX1" fmla="*/ 35021 w 2798064"/>
              <a:gd name="connsiteY1" fmla="*/ 35021 h 717407"/>
              <a:gd name="connsiteX2" fmla="*/ 119570 w 2798064"/>
              <a:gd name="connsiteY2" fmla="*/ 0 h 717407"/>
              <a:gd name="connsiteX3" fmla="*/ 2678494 w 2798064"/>
              <a:gd name="connsiteY3" fmla="*/ 0 h 717407"/>
              <a:gd name="connsiteX4" fmla="*/ 2763043 w 2798064"/>
              <a:gd name="connsiteY4" fmla="*/ 35021 h 717407"/>
              <a:gd name="connsiteX5" fmla="*/ 2798064 w 2798064"/>
              <a:gd name="connsiteY5" fmla="*/ 119570 h 717407"/>
              <a:gd name="connsiteX6" fmla="*/ 2798064 w 2798064"/>
              <a:gd name="connsiteY6" fmla="*/ 597837 h 717407"/>
              <a:gd name="connsiteX7" fmla="*/ 2763043 w 2798064"/>
              <a:gd name="connsiteY7" fmla="*/ 682386 h 717407"/>
              <a:gd name="connsiteX8" fmla="*/ 2678494 w 2798064"/>
              <a:gd name="connsiteY8" fmla="*/ 717407 h 717407"/>
              <a:gd name="connsiteX9" fmla="*/ 119570 w 2798064"/>
              <a:gd name="connsiteY9" fmla="*/ 717407 h 717407"/>
              <a:gd name="connsiteX10" fmla="*/ 35021 w 2798064"/>
              <a:gd name="connsiteY10" fmla="*/ 682386 h 717407"/>
              <a:gd name="connsiteX11" fmla="*/ 0 w 2798064"/>
              <a:gd name="connsiteY11" fmla="*/ 597837 h 717407"/>
              <a:gd name="connsiteX12" fmla="*/ 0 w 2798064"/>
              <a:gd name="connsiteY12" fmla="*/ 119570 h 71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064" h="717407">
                <a:moveTo>
                  <a:pt x="0" y="119570"/>
                </a:moveTo>
                <a:cubicBezTo>
                  <a:pt x="0" y="87858"/>
                  <a:pt x="12598" y="57445"/>
                  <a:pt x="35021" y="35021"/>
                </a:cubicBezTo>
                <a:cubicBezTo>
                  <a:pt x="57445" y="12597"/>
                  <a:pt x="87858" y="0"/>
                  <a:pt x="119570" y="0"/>
                </a:cubicBezTo>
                <a:lnTo>
                  <a:pt x="2678494" y="0"/>
                </a:lnTo>
                <a:cubicBezTo>
                  <a:pt x="2710206" y="0"/>
                  <a:pt x="2740619" y="12598"/>
                  <a:pt x="2763043" y="35021"/>
                </a:cubicBezTo>
                <a:cubicBezTo>
                  <a:pt x="2785467" y="57445"/>
                  <a:pt x="2798064" y="87858"/>
                  <a:pt x="2798064" y="119570"/>
                </a:cubicBezTo>
                <a:lnTo>
                  <a:pt x="2798064" y="597837"/>
                </a:lnTo>
                <a:cubicBezTo>
                  <a:pt x="2798064" y="629549"/>
                  <a:pt x="2785466" y="659962"/>
                  <a:pt x="2763043" y="682386"/>
                </a:cubicBezTo>
                <a:cubicBezTo>
                  <a:pt x="2740619" y="704810"/>
                  <a:pt x="2710206" y="717407"/>
                  <a:pt x="2678494" y="717407"/>
                </a:cubicBezTo>
                <a:lnTo>
                  <a:pt x="119570" y="717407"/>
                </a:lnTo>
                <a:cubicBezTo>
                  <a:pt x="87858" y="717407"/>
                  <a:pt x="57445" y="704809"/>
                  <a:pt x="35021" y="682386"/>
                </a:cubicBezTo>
                <a:cubicBezTo>
                  <a:pt x="12597" y="659962"/>
                  <a:pt x="0" y="629549"/>
                  <a:pt x="0" y="597837"/>
                </a:cubicBezTo>
                <a:lnTo>
                  <a:pt x="0" y="119570"/>
                </a:lnTo>
                <a:close/>
              </a:path>
            </a:pathLst>
          </a:custGeom>
          <a:gradFill flip="none"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path path="circle">
              <a:fillToRect l="100000" t="100000"/>
            </a:path>
            <a:tileRect r="-100000" b="-100000"/>
          </a:gradFill>
        </p:spPr>
        <p:style>
          <a:lnRef idx="0">
            <a:schemeClr val="accent1"/>
          </a:lnRef>
          <a:fillRef idx="3">
            <a:schemeClr val="accent1"/>
          </a:fillRef>
          <a:effectRef idx="3">
            <a:schemeClr val="accent1"/>
          </a:effectRef>
          <a:fontRef idx="minor">
            <a:schemeClr val="lt1"/>
          </a:fontRef>
        </p:style>
        <p:txBody>
          <a:bodyPr lIns="115031" tIns="75026" rIns="115031" bIns="75026" anchor="ctr"/>
          <a:lstStyle/>
          <a:p>
            <a:pPr algn="ctr" defTabSz="933450">
              <a:lnSpc>
                <a:spcPct val="90000"/>
              </a:lnSpc>
              <a:spcAft>
                <a:spcPct val="35000"/>
              </a:spcAft>
            </a:pPr>
            <a:r>
              <a:rPr lang="en-US" sz="2100">
                <a:solidFill>
                  <a:srgbClr val="353535"/>
                </a:solidFill>
                <a:ea typeface="ＭＳ Ｐゴシック" charset="-128"/>
              </a:rPr>
              <a:t>Follow-up and Tracking</a:t>
            </a:r>
          </a:p>
        </p:txBody>
      </p:sp>
      <p:sp>
        <p:nvSpPr>
          <p:cNvPr id="12" name="Freeform 11"/>
          <p:cNvSpPr/>
          <p:nvPr/>
        </p:nvSpPr>
        <p:spPr>
          <a:xfrm>
            <a:off x="3484563" y="3933825"/>
            <a:ext cx="4973637" cy="573088"/>
          </a:xfrm>
          <a:custGeom>
            <a:avLst/>
            <a:gdLst>
              <a:gd name="connsiteX0" fmla="*/ 95656 w 573925"/>
              <a:gd name="connsiteY0" fmla="*/ 0 h 4974336"/>
              <a:gd name="connsiteX1" fmla="*/ 478269 w 573925"/>
              <a:gd name="connsiteY1" fmla="*/ 0 h 4974336"/>
              <a:gd name="connsiteX2" fmla="*/ 545908 w 573925"/>
              <a:gd name="connsiteY2" fmla="*/ 28017 h 4974336"/>
              <a:gd name="connsiteX3" fmla="*/ 573925 w 573925"/>
              <a:gd name="connsiteY3" fmla="*/ 95656 h 4974336"/>
              <a:gd name="connsiteX4" fmla="*/ 573925 w 573925"/>
              <a:gd name="connsiteY4" fmla="*/ 4974336 h 4974336"/>
              <a:gd name="connsiteX5" fmla="*/ 573925 w 573925"/>
              <a:gd name="connsiteY5" fmla="*/ 4974336 h 4974336"/>
              <a:gd name="connsiteX6" fmla="*/ 573925 w 573925"/>
              <a:gd name="connsiteY6" fmla="*/ 4974336 h 4974336"/>
              <a:gd name="connsiteX7" fmla="*/ 0 w 573925"/>
              <a:gd name="connsiteY7" fmla="*/ 4974336 h 4974336"/>
              <a:gd name="connsiteX8" fmla="*/ 0 w 573925"/>
              <a:gd name="connsiteY8" fmla="*/ 4974336 h 4974336"/>
              <a:gd name="connsiteX9" fmla="*/ 0 w 573925"/>
              <a:gd name="connsiteY9" fmla="*/ 4974336 h 4974336"/>
              <a:gd name="connsiteX10" fmla="*/ 0 w 573925"/>
              <a:gd name="connsiteY10" fmla="*/ 95656 h 4974336"/>
              <a:gd name="connsiteX11" fmla="*/ 28017 w 573925"/>
              <a:gd name="connsiteY11" fmla="*/ 28017 h 4974336"/>
              <a:gd name="connsiteX12" fmla="*/ 95656 w 573925"/>
              <a:gd name="connsiteY12" fmla="*/ 0 h 497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3925" h="4974336">
                <a:moveTo>
                  <a:pt x="573925" y="829075"/>
                </a:moveTo>
                <a:lnTo>
                  <a:pt x="573925" y="4145261"/>
                </a:lnTo>
                <a:cubicBezTo>
                  <a:pt x="573925" y="4365148"/>
                  <a:pt x="572762" y="4576021"/>
                  <a:pt x="570692" y="4731503"/>
                </a:cubicBezTo>
                <a:cubicBezTo>
                  <a:pt x="568623" y="4886984"/>
                  <a:pt x="565815" y="4974332"/>
                  <a:pt x="562888" y="4974332"/>
                </a:cubicBezTo>
                <a:lnTo>
                  <a:pt x="0" y="4974332"/>
                </a:lnTo>
                <a:lnTo>
                  <a:pt x="0" y="4974332"/>
                </a:lnTo>
                <a:lnTo>
                  <a:pt x="0" y="4974332"/>
                </a:lnTo>
                <a:lnTo>
                  <a:pt x="0" y="4"/>
                </a:lnTo>
                <a:lnTo>
                  <a:pt x="0" y="4"/>
                </a:lnTo>
                <a:lnTo>
                  <a:pt x="0" y="4"/>
                </a:lnTo>
                <a:lnTo>
                  <a:pt x="562888" y="4"/>
                </a:lnTo>
                <a:cubicBezTo>
                  <a:pt x="565816" y="4"/>
                  <a:pt x="568623" y="87352"/>
                  <a:pt x="570692" y="242833"/>
                </a:cubicBezTo>
                <a:cubicBezTo>
                  <a:pt x="572762" y="398315"/>
                  <a:pt x="573925" y="609196"/>
                  <a:pt x="573925" y="829075"/>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3341" tIns="54688" rIns="81357" bIns="54687" anchor="ctr"/>
          <a:lstStyle/>
          <a:p>
            <a:pPr marL="166688" lvl="1" defTabSz="622300">
              <a:lnSpc>
                <a:spcPct val="90000"/>
              </a:lnSpc>
              <a:spcAft>
                <a:spcPct val="15000"/>
              </a:spcAft>
            </a:pPr>
            <a:r>
              <a:rPr lang="en-US" sz="1400">
                <a:solidFill>
                  <a:srgbClr val="000000"/>
                </a:solidFill>
                <a:ea typeface="ＭＳ Ｐゴシック" charset="-128"/>
              </a:rPr>
              <a:t>Lack of appropriate actions on requested consultation or communication breakdown from consultant to referring provider</a:t>
            </a:r>
          </a:p>
        </p:txBody>
      </p:sp>
      <p:sp>
        <p:nvSpPr>
          <p:cNvPr id="13" name="Freeform 12"/>
          <p:cNvSpPr/>
          <p:nvPr/>
        </p:nvSpPr>
        <p:spPr>
          <a:xfrm>
            <a:off x="685800" y="3861674"/>
            <a:ext cx="2798064" cy="717407"/>
          </a:xfrm>
          <a:custGeom>
            <a:avLst/>
            <a:gdLst>
              <a:gd name="connsiteX0" fmla="*/ 0 w 2798064"/>
              <a:gd name="connsiteY0" fmla="*/ 119570 h 717407"/>
              <a:gd name="connsiteX1" fmla="*/ 35021 w 2798064"/>
              <a:gd name="connsiteY1" fmla="*/ 35021 h 717407"/>
              <a:gd name="connsiteX2" fmla="*/ 119570 w 2798064"/>
              <a:gd name="connsiteY2" fmla="*/ 0 h 717407"/>
              <a:gd name="connsiteX3" fmla="*/ 2678494 w 2798064"/>
              <a:gd name="connsiteY3" fmla="*/ 0 h 717407"/>
              <a:gd name="connsiteX4" fmla="*/ 2763043 w 2798064"/>
              <a:gd name="connsiteY4" fmla="*/ 35021 h 717407"/>
              <a:gd name="connsiteX5" fmla="*/ 2798064 w 2798064"/>
              <a:gd name="connsiteY5" fmla="*/ 119570 h 717407"/>
              <a:gd name="connsiteX6" fmla="*/ 2798064 w 2798064"/>
              <a:gd name="connsiteY6" fmla="*/ 597837 h 717407"/>
              <a:gd name="connsiteX7" fmla="*/ 2763043 w 2798064"/>
              <a:gd name="connsiteY7" fmla="*/ 682386 h 717407"/>
              <a:gd name="connsiteX8" fmla="*/ 2678494 w 2798064"/>
              <a:gd name="connsiteY8" fmla="*/ 717407 h 717407"/>
              <a:gd name="connsiteX9" fmla="*/ 119570 w 2798064"/>
              <a:gd name="connsiteY9" fmla="*/ 717407 h 717407"/>
              <a:gd name="connsiteX10" fmla="*/ 35021 w 2798064"/>
              <a:gd name="connsiteY10" fmla="*/ 682386 h 717407"/>
              <a:gd name="connsiteX11" fmla="*/ 0 w 2798064"/>
              <a:gd name="connsiteY11" fmla="*/ 597837 h 717407"/>
              <a:gd name="connsiteX12" fmla="*/ 0 w 2798064"/>
              <a:gd name="connsiteY12" fmla="*/ 119570 h 71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064" h="717407">
                <a:moveTo>
                  <a:pt x="0" y="119570"/>
                </a:moveTo>
                <a:cubicBezTo>
                  <a:pt x="0" y="87858"/>
                  <a:pt x="12598" y="57445"/>
                  <a:pt x="35021" y="35021"/>
                </a:cubicBezTo>
                <a:cubicBezTo>
                  <a:pt x="57445" y="12597"/>
                  <a:pt x="87858" y="0"/>
                  <a:pt x="119570" y="0"/>
                </a:cubicBezTo>
                <a:lnTo>
                  <a:pt x="2678494" y="0"/>
                </a:lnTo>
                <a:cubicBezTo>
                  <a:pt x="2710206" y="0"/>
                  <a:pt x="2740619" y="12598"/>
                  <a:pt x="2763043" y="35021"/>
                </a:cubicBezTo>
                <a:cubicBezTo>
                  <a:pt x="2785467" y="57445"/>
                  <a:pt x="2798064" y="87858"/>
                  <a:pt x="2798064" y="119570"/>
                </a:cubicBezTo>
                <a:lnTo>
                  <a:pt x="2798064" y="597837"/>
                </a:lnTo>
                <a:cubicBezTo>
                  <a:pt x="2798064" y="629549"/>
                  <a:pt x="2785466" y="659962"/>
                  <a:pt x="2763043" y="682386"/>
                </a:cubicBezTo>
                <a:cubicBezTo>
                  <a:pt x="2740619" y="704810"/>
                  <a:pt x="2710206" y="717407"/>
                  <a:pt x="2678494" y="717407"/>
                </a:cubicBezTo>
                <a:lnTo>
                  <a:pt x="119570" y="717407"/>
                </a:lnTo>
                <a:cubicBezTo>
                  <a:pt x="87858" y="717407"/>
                  <a:pt x="57445" y="704809"/>
                  <a:pt x="35021" y="682386"/>
                </a:cubicBezTo>
                <a:cubicBezTo>
                  <a:pt x="12597" y="659962"/>
                  <a:pt x="0" y="629549"/>
                  <a:pt x="0" y="597837"/>
                </a:cubicBezTo>
                <a:lnTo>
                  <a:pt x="0" y="119570"/>
                </a:lnTo>
                <a:close/>
              </a:path>
            </a:pathLst>
          </a:custGeom>
          <a:gradFill flip="none"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path path="circle">
              <a:fillToRect l="100000" t="100000"/>
            </a:path>
            <a:tileRect r="-100000" b="-100000"/>
          </a:gradFill>
        </p:spPr>
        <p:style>
          <a:lnRef idx="0">
            <a:schemeClr val="accent1"/>
          </a:lnRef>
          <a:fillRef idx="3">
            <a:schemeClr val="accent1"/>
          </a:fillRef>
          <a:effectRef idx="3">
            <a:schemeClr val="accent1"/>
          </a:effectRef>
          <a:fontRef idx="minor">
            <a:schemeClr val="lt1"/>
          </a:fontRef>
        </p:style>
        <p:txBody>
          <a:bodyPr lIns="115031" tIns="75026" rIns="115031" bIns="75026" anchor="ctr"/>
          <a:lstStyle/>
          <a:p>
            <a:pPr algn="ctr" defTabSz="933450">
              <a:lnSpc>
                <a:spcPct val="90000"/>
              </a:lnSpc>
              <a:spcAft>
                <a:spcPct val="35000"/>
              </a:spcAft>
            </a:pPr>
            <a:r>
              <a:rPr lang="en-US" sz="2100">
                <a:solidFill>
                  <a:srgbClr val="353535"/>
                </a:solidFill>
                <a:ea typeface="ＭＳ Ｐゴシック" charset="-128"/>
              </a:rPr>
              <a:t>Referrals</a:t>
            </a:r>
          </a:p>
        </p:txBody>
      </p:sp>
      <p:sp>
        <p:nvSpPr>
          <p:cNvPr id="14" name="Freeform 13"/>
          <p:cNvSpPr/>
          <p:nvPr/>
        </p:nvSpPr>
        <p:spPr>
          <a:xfrm>
            <a:off x="3484563" y="4686300"/>
            <a:ext cx="4973637" cy="574675"/>
          </a:xfrm>
          <a:custGeom>
            <a:avLst/>
            <a:gdLst>
              <a:gd name="connsiteX0" fmla="*/ 95656 w 573925"/>
              <a:gd name="connsiteY0" fmla="*/ 0 h 4974336"/>
              <a:gd name="connsiteX1" fmla="*/ 478269 w 573925"/>
              <a:gd name="connsiteY1" fmla="*/ 0 h 4974336"/>
              <a:gd name="connsiteX2" fmla="*/ 545908 w 573925"/>
              <a:gd name="connsiteY2" fmla="*/ 28017 h 4974336"/>
              <a:gd name="connsiteX3" fmla="*/ 573925 w 573925"/>
              <a:gd name="connsiteY3" fmla="*/ 95656 h 4974336"/>
              <a:gd name="connsiteX4" fmla="*/ 573925 w 573925"/>
              <a:gd name="connsiteY4" fmla="*/ 4974336 h 4974336"/>
              <a:gd name="connsiteX5" fmla="*/ 573925 w 573925"/>
              <a:gd name="connsiteY5" fmla="*/ 4974336 h 4974336"/>
              <a:gd name="connsiteX6" fmla="*/ 573925 w 573925"/>
              <a:gd name="connsiteY6" fmla="*/ 4974336 h 4974336"/>
              <a:gd name="connsiteX7" fmla="*/ 0 w 573925"/>
              <a:gd name="connsiteY7" fmla="*/ 4974336 h 4974336"/>
              <a:gd name="connsiteX8" fmla="*/ 0 w 573925"/>
              <a:gd name="connsiteY8" fmla="*/ 4974336 h 4974336"/>
              <a:gd name="connsiteX9" fmla="*/ 0 w 573925"/>
              <a:gd name="connsiteY9" fmla="*/ 4974336 h 4974336"/>
              <a:gd name="connsiteX10" fmla="*/ 0 w 573925"/>
              <a:gd name="connsiteY10" fmla="*/ 95656 h 4974336"/>
              <a:gd name="connsiteX11" fmla="*/ 28017 w 573925"/>
              <a:gd name="connsiteY11" fmla="*/ 28017 h 4974336"/>
              <a:gd name="connsiteX12" fmla="*/ 95656 w 573925"/>
              <a:gd name="connsiteY12" fmla="*/ 0 h 497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3925" h="4974336">
                <a:moveTo>
                  <a:pt x="573925" y="829075"/>
                </a:moveTo>
                <a:lnTo>
                  <a:pt x="573925" y="4145261"/>
                </a:lnTo>
                <a:cubicBezTo>
                  <a:pt x="573925" y="4365148"/>
                  <a:pt x="572762" y="4576021"/>
                  <a:pt x="570692" y="4731503"/>
                </a:cubicBezTo>
                <a:cubicBezTo>
                  <a:pt x="568623" y="4886984"/>
                  <a:pt x="565815" y="4974332"/>
                  <a:pt x="562888" y="4974332"/>
                </a:cubicBezTo>
                <a:lnTo>
                  <a:pt x="0" y="4974332"/>
                </a:lnTo>
                <a:lnTo>
                  <a:pt x="0" y="4974332"/>
                </a:lnTo>
                <a:lnTo>
                  <a:pt x="0" y="4974332"/>
                </a:lnTo>
                <a:lnTo>
                  <a:pt x="0" y="4"/>
                </a:lnTo>
                <a:lnTo>
                  <a:pt x="0" y="4"/>
                </a:lnTo>
                <a:lnTo>
                  <a:pt x="0" y="4"/>
                </a:lnTo>
                <a:lnTo>
                  <a:pt x="562888" y="4"/>
                </a:lnTo>
                <a:cubicBezTo>
                  <a:pt x="565816" y="4"/>
                  <a:pt x="568623" y="87352"/>
                  <a:pt x="570692" y="242833"/>
                </a:cubicBezTo>
                <a:cubicBezTo>
                  <a:pt x="572762" y="398315"/>
                  <a:pt x="573925" y="609196"/>
                  <a:pt x="573925" y="829075"/>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3341" tIns="54688" rIns="81357" bIns="54687" anchor="ctr"/>
          <a:lstStyle/>
          <a:p>
            <a:pPr marL="166688" lvl="1" defTabSz="622300">
              <a:lnSpc>
                <a:spcPct val="90000"/>
              </a:lnSpc>
              <a:spcAft>
                <a:spcPct val="15000"/>
              </a:spcAft>
            </a:pPr>
            <a:r>
              <a:rPr lang="en-US" sz="1400">
                <a:solidFill>
                  <a:srgbClr val="000000"/>
                </a:solidFill>
                <a:ea typeface="ＭＳ Ｐゴシック" charset="-128"/>
              </a:rPr>
              <a:t>Delay in seeking care or adherence to appointments</a:t>
            </a:r>
          </a:p>
        </p:txBody>
      </p:sp>
      <p:sp>
        <p:nvSpPr>
          <p:cNvPr id="15" name="Freeform 14"/>
          <p:cNvSpPr/>
          <p:nvPr/>
        </p:nvSpPr>
        <p:spPr>
          <a:xfrm>
            <a:off x="685800" y="4614951"/>
            <a:ext cx="2798064" cy="717407"/>
          </a:xfrm>
          <a:custGeom>
            <a:avLst/>
            <a:gdLst>
              <a:gd name="connsiteX0" fmla="*/ 0 w 2798064"/>
              <a:gd name="connsiteY0" fmla="*/ 119570 h 717407"/>
              <a:gd name="connsiteX1" fmla="*/ 35021 w 2798064"/>
              <a:gd name="connsiteY1" fmla="*/ 35021 h 717407"/>
              <a:gd name="connsiteX2" fmla="*/ 119570 w 2798064"/>
              <a:gd name="connsiteY2" fmla="*/ 0 h 717407"/>
              <a:gd name="connsiteX3" fmla="*/ 2678494 w 2798064"/>
              <a:gd name="connsiteY3" fmla="*/ 0 h 717407"/>
              <a:gd name="connsiteX4" fmla="*/ 2763043 w 2798064"/>
              <a:gd name="connsiteY4" fmla="*/ 35021 h 717407"/>
              <a:gd name="connsiteX5" fmla="*/ 2798064 w 2798064"/>
              <a:gd name="connsiteY5" fmla="*/ 119570 h 717407"/>
              <a:gd name="connsiteX6" fmla="*/ 2798064 w 2798064"/>
              <a:gd name="connsiteY6" fmla="*/ 597837 h 717407"/>
              <a:gd name="connsiteX7" fmla="*/ 2763043 w 2798064"/>
              <a:gd name="connsiteY7" fmla="*/ 682386 h 717407"/>
              <a:gd name="connsiteX8" fmla="*/ 2678494 w 2798064"/>
              <a:gd name="connsiteY8" fmla="*/ 717407 h 717407"/>
              <a:gd name="connsiteX9" fmla="*/ 119570 w 2798064"/>
              <a:gd name="connsiteY9" fmla="*/ 717407 h 717407"/>
              <a:gd name="connsiteX10" fmla="*/ 35021 w 2798064"/>
              <a:gd name="connsiteY10" fmla="*/ 682386 h 717407"/>
              <a:gd name="connsiteX11" fmla="*/ 0 w 2798064"/>
              <a:gd name="connsiteY11" fmla="*/ 597837 h 717407"/>
              <a:gd name="connsiteX12" fmla="*/ 0 w 2798064"/>
              <a:gd name="connsiteY12" fmla="*/ 119570 h 71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064" h="717407">
                <a:moveTo>
                  <a:pt x="0" y="119570"/>
                </a:moveTo>
                <a:cubicBezTo>
                  <a:pt x="0" y="87858"/>
                  <a:pt x="12598" y="57445"/>
                  <a:pt x="35021" y="35021"/>
                </a:cubicBezTo>
                <a:cubicBezTo>
                  <a:pt x="57445" y="12597"/>
                  <a:pt x="87858" y="0"/>
                  <a:pt x="119570" y="0"/>
                </a:cubicBezTo>
                <a:lnTo>
                  <a:pt x="2678494" y="0"/>
                </a:lnTo>
                <a:cubicBezTo>
                  <a:pt x="2710206" y="0"/>
                  <a:pt x="2740619" y="12598"/>
                  <a:pt x="2763043" y="35021"/>
                </a:cubicBezTo>
                <a:cubicBezTo>
                  <a:pt x="2785467" y="57445"/>
                  <a:pt x="2798064" y="87858"/>
                  <a:pt x="2798064" y="119570"/>
                </a:cubicBezTo>
                <a:lnTo>
                  <a:pt x="2798064" y="597837"/>
                </a:lnTo>
                <a:cubicBezTo>
                  <a:pt x="2798064" y="629549"/>
                  <a:pt x="2785466" y="659962"/>
                  <a:pt x="2763043" y="682386"/>
                </a:cubicBezTo>
                <a:cubicBezTo>
                  <a:pt x="2740619" y="704810"/>
                  <a:pt x="2710206" y="717407"/>
                  <a:pt x="2678494" y="717407"/>
                </a:cubicBezTo>
                <a:lnTo>
                  <a:pt x="119570" y="717407"/>
                </a:lnTo>
                <a:cubicBezTo>
                  <a:pt x="87858" y="717407"/>
                  <a:pt x="57445" y="704809"/>
                  <a:pt x="35021" y="682386"/>
                </a:cubicBezTo>
                <a:cubicBezTo>
                  <a:pt x="12597" y="659962"/>
                  <a:pt x="0" y="629549"/>
                  <a:pt x="0" y="597837"/>
                </a:cubicBezTo>
                <a:lnTo>
                  <a:pt x="0" y="119570"/>
                </a:lnTo>
                <a:close/>
              </a:path>
            </a:pathLst>
          </a:custGeom>
          <a:gradFill flip="none"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path path="circle">
              <a:fillToRect l="100000" t="100000"/>
            </a:path>
            <a:tileRect r="-100000" b="-100000"/>
          </a:gradFill>
        </p:spPr>
        <p:style>
          <a:lnRef idx="0">
            <a:schemeClr val="accent1"/>
          </a:lnRef>
          <a:fillRef idx="3">
            <a:schemeClr val="accent1"/>
          </a:fillRef>
          <a:effectRef idx="3">
            <a:schemeClr val="accent1"/>
          </a:effectRef>
          <a:fontRef idx="minor">
            <a:schemeClr val="lt1"/>
          </a:fontRef>
        </p:style>
        <p:txBody>
          <a:bodyPr lIns="115031" tIns="75026" rIns="115031" bIns="75026" anchor="ctr"/>
          <a:lstStyle/>
          <a:p>
            <a:pPr algn="ctr" defTabSz="933450">
              <a:lnSpc>
                <a:spcPct val="90000"/>
              </a:lnSpc>
              <a:spcAft>
                <a:spcPct val="35000"/>
              </a:spcAft>
            </a:pPr>
            <a:r>
              <a:rPr lang="en-US" sz="2100">
                <a:solidFill>
                  <a:srgbClr val="353535"/>
                </a:solidFill>
                <a:ea typeface="ＭＳ Ｐゴシック" charset="-128"/>
              </a:rPr>
              <a:t>Patient Related</a:t>
            </a:r>
          </a:p>
        </p:txBody>
      </p:sp>
      <p:sp>
        <p:nvSpPr>
          <p:cNvPr id="17" name="Title 16"/>
          <p:cNvSpPr>
            <a:spLocks noGrp="1"/>
          </p:cNvSpPr>
          <p:nvPr>
            <p:ph type="title"/>
          </p:nvPr>
        </p:nvSpPr>
        <p:spPr/>
        <p:txBody>
          <a:bodyPr>
            <a:normAutofit fontScale="90000"/>
          </a:bodyPr>
          <a:lstStyle/>
          <a:p>
            <a:r>
              <a:rPr lang="en-US" dirty="0" smtClean="0">
                <a:latin typeface="Gill Sans MT" charset="-18"/>
              </a:rPr>
              <a:t>LOOKING  FOR  INTERVENTIONS  IN THESE  “PROCESS” </a:t>
            </a:r>
            <a:r>
              <a:rPr lang="en-US" dirty="0" smtClean="0">
                <a:latin typeface="Gill Sans MT" charset="-18"/>
              </a:rPr>
              <a:t>DIMENSIONS…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4" grpId="0" animBg="1"/>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cap="none" dirty="0" smtClean="0"/>
              <a:t>GENERAL  RESULTS</a:t>
            </a:r>
          </a:p>
        </p:txBody>
      </p:sp>
      <p:sp>
        <p:nvSpPr>
          <p:cNvPr id="15363" name="Content Placeholder 2"/>
          <p:cNvSpPr>
            <a:spLocks noGrp="1"/>
          </p:cNvSpPr>
          <p:nvPr>
            <p:ph idx="1"/>
          </p:nvPr>
        </p:nvSpPr>
        <p:spPr>
          <a:xfrm>
            <a:off x="685800" y="1600200"/>
            <a:ext cx="7772400" cy="3733800"/>
          </a:xfrm>
        </p:spPr>
        <p:txBody>
          <a:bodyPr/>
          <a:lstStyle/>
          <a:p>
            <a:pPr marL="746125" indent="-676275"/>
            <a:r>
              <a:rPr lang="en-US" sz="2800" dirty="0" smtClean="0"/>
              <a:t>Only 1 of 5 controlled study; </a:t>
            </a:r>
          </a:p>
          <a:p>
            <a:pPr marL="1603375" lvl="3" indent="-676275">
              <a:spcBef>
                <a:spcPct val="0"/>
              </a:spcBef>
            </a:pPr>
            <a:r>
              <a:rPr lang="en-US" sz="2600" dirty="0" smtClean="0"/>
              <a:t>2 were only post-test evaluations</a:t>
            </a:r>
          </a:p>
          <a:p>
            <a:pPr marL="1603375" lvl="3" indent="-676275">
              <a:spcBef>
                <a:spcPct val="0"/>
              </a:spcBef>
            </a:pPr>
            <a:r>
              <a:rPr lang="en-US" sz="2600" dirty="0" smtClean="0"/>
              <a:t>All effective</a:t>
            </a:r>
          </a:p>
          <a:p>
            <a:pPr marL="746125" indent="-676275">
              <a:spcBef>
                <a:spcPts val="1800"/>
              </a:spcBef>
            </a:pPr>
            <a:r>
              <a:rPr lang="en-US" sz="2800" dirty="0" smtClean="0"/>
              <a:t>Most interventions in the literature were “conceptual”</a:t>
            </a:r>
          </a:p>
          <a:p>
            <a:pPr marL="746125" indent="-676275">
              <a:spcBef>
                <a:spcPts val="1800"/>
              </a:spcBef>
            </a:pPr>
            <a:r>
              <a:rPr lang="en-US" sz="2800" dirty="0" smtClean="0"/>
              <a:t>Lack of standardization in process or outcome measures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7772400" cy="1143000"/>
          </a:xfrm>
        </p:spPr>
        <p:txBody>
          <a:bodyPr/>
          <a:lstStyle/>
          <a:p>
            <a:r>
              <a:rPr lang="en-US" cap="none" dirty="0" smtClean="0"/>
              <a:t>PATIENT–PROVIDER  ENCOUNTER</a:t>
            </a:r>
          </a:p>
        </p:txBody>
      </p:sp>
      <p:sp>
        <p:nvSpPr>
          <p:cNvPr id="16387" name="Content Placeholder 2"/>
          <p:cNvSpPr>
            <a:spLocks noGrp="1"/>
          </p:cNvSpPr>
          <p:nvPr>
            <p:ph idx="1"/>
          </p:nvPr>
        </p:nvSpPr>
        <p:spPr>
          <a:xfrm>
            <a:off x="1371600" y="1562100"/>
            <a:ext cx="7772400" cy="3733800"/>
          </a:xfrm>
        </p:spPr>
        <p:txBody>
          <a:bodyPr/>
          <a:lstStyle/>
          <a:p>
            <a:endParaRPr lang="en-US" u="sng" dirty="0" smtClean="0"/>
          </a:p>
          <a:p>
            <a:pPr>
              <a:buFont typeface="Wingdings" charset="2"/>
              <a:buNone/>
            </a:pPr>
            <a:r>
              <a:rPr lang="en-US" sz="2400" b="1" dirty="0" smtClean="0"/>
              <a:t>Change the process of care delivery</a:t>
            </a:r>
            <a:endParaRPr lang="en-US" sz="2400" dirty="0" smtClean="0"/>
          </a:p>
          <a:p>
            <a:pPr marL="1082675" lvl="1" indent="-336550"/>
            <a:r>
              <a:rPr lang="en-US" sz="2000" dirty="0" smtClean="0"/>
              <a:t>Form designated trauma response team in ER</a:t>
            </a:r>
          </a:p>
          <a:p>
            <a:pPr marL="1082675" lvl="1" indent="-336550"/>
            <a:r>
              <a:rPr lang="en-US" sz="2000" dirty="0" smtClean="0"/>
              <a:t>Conduct comprehensive reexamination in ER</a:t>
            </a:r>
          </a:p>
          <a:p>
            <a:pPr>
              <a:spcBef>
                <a:spcPts val="3000"/>
              </a:spcBef>
              <a:buFont typeface="Wingdings" charset="2"/>
              <a:buNone/>
            </a:pPr>
            <a:r>
              <a:rPr lang="en-US" sz="2400" b="1" dirty="0" smtClean="0"/>
              <a:t>Establish educational programs </a:t>
            </a:r>
            <a:r>
              <a:rPr lang="en-US" sz="2400" i="1" dirty="0" smtClean="0"/>
              <a:t>(suggested only)</a:t>
            </a:r>
            <a:endParaRPr lang="en-US" sz="2400" dirty="0" smtClean="0"/>
          </a:p>
          <a:p>
            <a:pPr marL="1082675" lvl="1" indent="-336550"/>
            <a:r>
              <a:rPr lang="en-US" sz="2000" dirty="0" smtClean="0"/>
              <a:t>Reinforce history-taking skills</a:t>
            </a:r>
          </a:p>
          <a:p>
            <a:pPr marL="1082675" lvl="1" indent="-336550"/>
            <a:r>
              <a:rPr lang="en-US" sz="2000" dirty="0" smtClean="0"/>
              <a:t>Provide teamwork training in medical setting</a:t>
            </a:r>
          </a:p>
          <a:p>
            <a:endParaRPr lang="en-US" dirty="0" smtClean="0"/>
          </a:p>
        </p:txBody>
      </p:sp>
      <p:sp>
        <p:nvSpPr>
          <p:cNvPr id="4" name="TextBox 3"/>
          <p:cNvSpPr txBox="1">
            <a:spLocks noChangeArrowheads="1"/>
          </p:cNvSpPr>
          <p:nvPr/>
        </p:nvSpPr>
        <p:spPr bwMode="auto">
          <a:xfrm>
            <a:off x="304800" y="6172200"/>
            <a:ext cx="2362200" cy="461963"/>
          </a:xfrm>
          <a:prstGeom prst="rect">
            <a:avLst/>
          </a:prstGeom>
          <a:noFill/>
          <a:ln w="9525">
            <a:noFill/>
            <a:miter lim="800000"/>
            <a:headEnd/>
            <a:tailEnd/>
          </a:ln>
        </p:spPr>
        <p:txBody>
          <a:bodyPr>
            <a:spAutoFit/>
          </a:bodyPr>
          <a:lstStyle/>
          <a:p>
            <a:r>
              <a:rPr lang="en-US" sz="1200" b="1" i="1">
                <a:solidFill>
                  <a:schemeClr val="bg2"/>
                </a:solidFill>
                <a:cs typeface="Arial" charset="0"/>
              </a:rPr>
              <a:t>Perno JF, et al. (2005)</a:t>
            </a:r>
          </a:p>
          <a:p>
            <a:r>
              <a:rPr lang="en-US" sz="1200" b="1" i="1">
                <a:solidFill>
                  <a:schemeClr val="bg2"/>
                </a:solidFill>
                <a:cs typeface="Arial" charset="0"/>
              </a:rPr>
              <a:t>Howard J, et al. (2006)</a:t>
            </a:r>
          </a:p>
        </p:txBody>
      </p:sp>
      <p:sp>
        <p:nvSpPr>
          <p:cNvPr id="5" name="Wave 4"/>
          <p:cNvSpPr/>
          <p:nvPr/>
        </p:nvSpPr>
        <p:spPr>
          <a:xfrm>
            <a:off x="533400" y="1219200"/>
            <a:ext cx="2590800" cy="6096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b="1" i="1">
                <a:solidFill>
                  <a:srgbClr val="353535"/>
                </a:solidFill>
                <a:ea typeface="ＭＳ Ｐゴシック" charset="-128"/>
              </a:rPr>
              <a:t>2 tested interventions</a:t>
            </a:r>
            <a:endParaRPr lang="en-US" b="1">
              <a:solidFill>
                <a:srgbClr val="353535"/>
              </a:solidFill>
              <a:ea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fade">
                                      <p:cBhvr>
                                        <p:cTn id="12" dur="1000"/>
                                        <p:tgtEl>
                                          <p:spTgt spid="1638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animEffect transition="in" filter="fade">
                                      <p:cBhvr>
                                        <p:cTn id="15" dur="1000"/>
                                        <p:tgtEl>
                                          <p:spTgt spid="1638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387">
                                            <p:txEl>
                                              <p:pRg st="3" end="3"/>
                                            </p:txEl>
                                          </p:spTgt>
                                        </p:tgtEl>
                                        <p:attrNameLst>
                                          <p:attrName>style.visibility</p:attrName>
                                        </p:attrNameLst>
                                      </p:cBhvr>
                                      <p:to>
                                        <p:strVal val="visible"/>
                                      </p:to>
                                    </p:set>
                                    <p:animEffect transition="in" filter="fade">
                                      <p:cBhvr>
                                        <p:cTn id="18" dur="1000"/>
                                        <p:tgtEl>
                                          <p:spTgt spid="16387">
                                            <p:txEl>
                                              <p:pRg st="3" end="3"/>
                                            </p:txEl>
                                          </p:spTgt>
                                        </p:tgtEl>
                                      </p:cBhvr>
                                    </p:animEffect>
                                  </p:childTnLst>
                                </p:cTn>
                              </p:par>
                            </p:childTnLst>
                          </p:cTn>
                        </p:par>
                        <p:par>
                          <p:cTn id="19" fill="hold">
                            <p:stCondLst>
                              <p:cond delay="1000"/>
                            </p:stCondLst>
                            <p:childTnLst>
                              <p:par>
                                <p:cTn id="20" presetID="1" presetClass="entr" presetSubtype="0" fill="hold" grpId="0" nodeType="afterEffect">
                                  <p:stCondLst>
                                    <p:cond delay="50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6387">
                                            <p:txEl>
                                              <p:pRg st="4" end="4"/>
                                            </p:txEl>
                                          </p:spTgt>
                                        </p:tgtEl>
                                        <p:attrNameLst>
                                          <p:attrName>style.visibility</p:attrName>
                                        </p:attrNameLst>
                                      </p:cBhvr>
                                      <p:to>
                                        <p:strVal val="visible"/>
                                      </p:to>
                                    </p:set>
                                    <p:animEffect transition="in" filter="fade">
                                      <p:cBhvr>
                                        <p:cTn id="26" dur="1000"/>
                                        <p:tgtEl>
                                          <p:spTgt spid="16387">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387">
                                            <p:txEl>
                                              <p:pRg st="5" end="5"/>
                                            </p:txEl>
                                          </p:spTgt>
                                        </p:tgtEl>
                                        <p:attrNameLst>
                                          <p:attrName>style.visibility</p:attrName>
                                        </p:attrNameLst>
                                      </p:cBhvr>
                                      <p:to>
                                        <p:strVal val="visible"/>
                                      </p:to>
                                    </p:set>
                                    <p:animEffect transition="in" filter="fade">
                                      <p:cBhvr>
                                        <p:cTn id="29" dur="1000"/>
                                        <p:tgtEl>
                                          <p:spTgt spid="16387">
                                            <p:txEl>
                                              <p:pRg st="5" end="5"/>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387">
                                            <p:txEl>
                                              <p:pRg st="6" end="6"/>
                                            </p:txEl>
                                          </p:spTgt>
                                        </p:tgtEl>
                                        <p:attrNameLst>
                                          <p:attrName>style.visibility</p:attrName>
                                        </p:attrNameLst>
                                      </p:cBhvr>
                                      <p:to>
                                        <p:strVal val="visible"/>
                                      </p:to>
                                    </p:set>
                                    <p:animEffect transition="in" filter="fade">
                                      <p:cBhvr>
                                        <p:cTn id="32" dur="1000"/>
                                        <p:tgtEl>
                                          <p:spTgt spid="16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P spid="4" grpId="0"/>
      <p:bldP spid="5" grpId="0" animBg="1"/>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cap="none" dirty="0" smtClean="0"/>
              <a:t>DIAGNOSTIC  TESTS</a:t>
            </a:r>
          </a:p>
        </p:txBody>
      </p:sp>
      <p:sp>
        <p:nvSpPr>
          <p:cNvPr id="17411" name="Content Placeholder 2"/>
          <p:cNvSpPr>
            <a:spLocks noGrp="1"/>
          </p:cNvSpPr>
          <p:nvPr>
            <p:ph idx="1"/>
          </p:nvPr>
        </p:nvSpPr>
        <p:spPr>
          <a:xfrm>
            <a:off x="1295400" y="2667000"/>
            <a:ext cx="7162800" cy="2667000"/>
          </a:xfrm>
        </p:spPr>
        <p:txBody>
          <a:bodyPr/>
          <a:lstStyle/>
          <a:p>
            <a:pPr marL="515938" indent="-446088"/>
            <a:r>
              <a:rPr lang="en-US" sz="2800" dirty="0" smtClean="0"/>
              <a:t>Implementation of Picture Archiving and Communication System (PACS) for radiology images</a:t>
            </a:r>
          </a:p>
        </p:txBody>
      </p:sp>
      <p:sp>
        <p:nvSpPr>
          <p:cNvPr id="4" name="TextBox 3"/>
          <p:cNvSpPr txBox="1">
            <a:spLocks noChangeArrowheads="1"/>
          </p:cNvSpPr>
          <p:nvPr/>
        </p:nvSpPr>
        <p:spPr bwMode="auto">
          <a:xfrm>
            <a:off x="304800" y="6172200"/>
            <a:ext cx="2362200" cy="276225"/>
          </a:xfrm>
          <a:prstGeom prst="rect">
            <a:avLst/>
          </a:prstGeom>
          <a:noFill/>
          <a:ln w="9525">
            <a:noFill/>
            <a:miter lim="800000"/>
            <a:headEnd/>
            <a:tailEnd/>
          </a:ln>
        </p:spPr>
        <p:txBody>
          <a:bodyPr>
            <a:spAutoFit/>
          </a:bodyPr>
          <a:lstStyle/>
          <a:p>
            <a:r>
              <a:rPr lang="en-US" sz="1200" b="1" i="1">
                <a:solidFill>
                  <a:schemeClr val="bg2"/>
                </a:solidFill>
                <a:cs typeface="Arial" charset="0"/>
              </a:rPr>
              <a:t>Weatherburn, G et al. (2000)</a:t>
            </a:r>
          </a:p>
        </p:txBody>
      </p:sp>
      <p:sp>
        <p:nvSpPr>
          <p:cNvPr id="5" name="Wave 4"/>
          <p:cNvSpPr/>
          <p:nvPr/>
        </p:nvSpPr>
        <p:spPr>
          <a:xfrm>
            <a:off x="685800" y="1447800"/>
            <a:ext cx="2590800" cy="6096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b="1" i="1">
                <a:solidFill>
                  <a:srgbClr val="353535"/>
                </a:solidFill>
                <a:ea typeface="ＭＳ Ｐゴシック" charset="-128"/>
              </a:rPr>
              <a:t>One tested intervention</a:t>
            </a:r>
            <a:endParaRPr lang="en-US" b="1">
              <a:solidFill>
                <a:srgbClr val="353535"/>
              </a:solidFill>
              <a:ea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411">
                                            <p:txEl>
                                              <p:pRg st="0" end="0"/>
                                            </p:txEl>
                                          </p:spTgt>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grpId="0" nodeType="afterEffect">
                                  <p:stCondLst>
                                    <p:cond delay="50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P spid="4" grpId="0"/>
      <p:bldP spid="5" grpId="0" animBg="1"/>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a:xfrm>
            <a:off x="152400" y="152400"/>
            <a:ext cx="7772400" cy="1143000"/>
          </a:xfrm>
        </p:spPr>
        <p:txBody>
          <a:bodyPr/>
          <a:lstStyle/>
          <a:p>
            <a:r>
              <a:rPr lang="en-US" cap="none" dirty="0" smtClean="0"/>
              <a:t>  FOLLOW-UP  AND  TRACKING</a:t>
            </a:r>
          </a:p>
        </p:txBody>
      </p:sp>
      <p:sp>
        <p:nvSpPr>
          <p:cNvPr id="18435" name="Content Placeholder 2"/>
          <p:cNvSpPr>
            <a:spLocks noGrp="1"/>
          </p:cNvSpPr>
          <p:nvPr>
            <p:ph idx="1"/>
          </p:nvPr>
        </p:nvSpPr>
        <p:spPr>
          <a:xfrm>
            <a:off x="685800" y="1219200"/>
            <a:ext cx="7772400" cy="4267200"/>
          </a:xfrm>
        </p:spPr>
        <p:txBody>
          <a:bodyPr>
            <a:noAutofit/>
          </a:bodyPr>
          <a:lstStyle/>
          <a:p>
            <a:pPr marL="0" indent="0">
              <a:lnSpc>
                <a:spcPct val="110000"/>
              </a:lnSpc>
              <a:spcBef>
                <a:spcPct val="0"/>
              </a:spcBef>
              <a:buFont typeface="Wingdings" charset="2"/>
              <a:buNone/>
            </a:pPr>
            <a:r>
              <a:rPr lang="en-US" sz="2400" dirty="0" smtClean="0"/>
              <a:t>Improving delivery of test results through electronic means  </a:t>
            </a:r>
            <a:br>
              <a:rPr lang="en-US" sz="2400" dirty="0" smtClean="0"/>
            </a:br>
            <a:endParaRPr lang="en-US" dirty="0" smtClean="0"/>
          </a:p>
          <a:p>
            <a:pPr marL="0" indent="0">
              <a:lnSpc>
                <a:spcPct val="110000"/>
              </a:lnSpc>
              <a:spcBef>
                <a:spcPct val="0"/>
              </a:spcBef>
              <a:buFont typeface="Wingdings" charset="2"/>
              <a:buNone/>
            </a:pPr>
            <a:endParaRPr lang="en-US" sz="2400" dirty="0" smtClean="0"/>
          </a:p>
          <a:p>
            <a:pPr marL="0" indent="0">
              <a:spcBef>
                <a:spcPts val="1200"/>
              </a:spcBef>
              <a:buFont typeface="Wingdings" charset="2"/>
              <a:buNone/>
            </a:pPr>
            <a:r>
              <a:rPr lang="en-US" sz="2400" dirty="0" smtClean="0"/>
              <a:t>Other suggested interventions: </a:t>
            </a:r>
          </a:p>
          <a:p>
            <a:pPr marL="396875" indent="-396875">
              <a:lnSpc>
                <a:spcPct val="110000"/>
              </a:lnSpc>
              <a:spcBef>
                <a:spcPct val="0"/>
              </a:spcBef>
            </a:pPr>
            <a:r>
              <a:rPr lang="en-US" dirty="0" smtClean="0"/>
              <a:t>Establish criteria for communication of abnormal test results</a:t>
            </a:r>
          </a:p>
          <a:p>
            <a:pPr marL="396875" indent="-396875">
              <a:lnSpc>
                <a:spcPct val="110000"/>
              </a:lnSpc>
              <a:spcBef>
                <a:spcPct val="0"/>
              </a:spcBef>
            </a:pPr>
            <a:r>
              <a:rPr lang="en-US" dirty="0" smtClean="0"/>
              <a:t>Standardize steps involved in the flow of test result information</a:t>
            </a:r>
          </a:p>
          <a:p>
            <a:pPr marL="396875" indent="-396875">
              <a:lnSpc>
                <a:spcPct val="110000"/>
              </a:lnSpc>
              <a:spcBef>
                <a:spcPct val="0"/>
              </a:spcBef>
            </a:pPr>
            <a:r>
              <a:rPr lang="en-US" dirty="0" smtClean="0"/>
              <a:t>Improve management and presentation of test result data</a:t>
            </a:r>
          </a:p>
          <a:p>
            <a:pPr marL="396875" indent="-396875">
              <a:lnSpc>
                <a:spcPct val="110000"/>
              </a:lnSpc>
              <a:spcBef>
                <a:spcPct val="0"/>
              </a:spcBef>
            </a:pPr>
            <a:r>
              <a:rPr lang="en-US" dirty="0" smtClean="0"/>
              <a:t>Use an ER manager to monitor radiology test results reporting</a:t>
            </a:r>
          </a:p>
          <a:p>
            <a:pPr marL="396875" indent="-396875">
              <a:lnSpc>
                <a:spcPct val="110000"/>
              </a:lnSpc>
              <a:spcBef>
                <a:spcPct val="0"/>
              </a:spcBef>
            </a:pPr>
            <a:r>
              <a:rPr lang="en-US" dirty="0" smtClean="0"/>
              <a:t>Create processes to ensure easy retrieval of test result information </a:t>
            </a:r>
          </a:p>
          <a:p>
            <a:pPr marL="396875" indent="-396875">
              <a:lnSpc>
                <a:spcPct val="110000"/>
              </a:lnSpc>
              <a:spcBef>
                <a:spcPct val="0"/>
              </a:spcBef>
            </a:pPr>
            <a:r>
              <a:rPr lang="en-US" dirty="0" smtClean="0"/>
              <a:t>Develop highly structured hand-off processes that are performed systematically</a:t>
            </a:r>
          </a:p>
          <a:p>
            <a:pPr marL="0" indent="0"/>
            <a:endParaRPr lang="en-US" sz="1600" dirty="0" smtClean="0"/>
          </a:p>
        </p:txBody>
      </p:sp>
      <p:sp>
        <p:nvSpPr>
          <p:cNvPr id="4" name="Wave 3"/>
          <p:cNvSpPr/>
          <p:nvPr/>
        </p:nvSpPr>
        <p:spPr>
          <a:xfrm>
            <a:off x="1219200" y="1752600"/>
            <a:ext cx="2590800" cy="6096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b="1" i="1">
                <a:solidFill>
                  <a:srgbClr val="353535"/>
                </a:solidFill>
                <a:ea typeface="ＭＳ Ｐゴシック" charset="-128"/>
              </a:rPr>
              <a:t>2 tested interventions</a:t>
            </a:r>
            <a:endParaRPr lang="en-US" b="1">
              <a:solidFill>
                <a:srgbClr val="353535"/>
              </a:solidFill>
              <a:ea typeface="ＭＳ Ｐゴシック" charset="-128"/>
            </a:endParaRPr>
          </a:p>
        </p:txBody>
      </p:sp>
      <p:sp>
        <p:nvSpPr>
          <p:cNvPr id="5" name="TextBox 4"/>
          <p:cNvSpPr txBox="1">
            <a:spLocks noChangeArrowheads="1"/>
          </p:cNvSpPr>
          <p:nvPr/>
        </p:nvSpPr>
        <p:spPr bwMode="auto">
          <a:xfrm>
            <a:off x="304800" y="6172200"/>
            <a:ext cx="2362200" cy="461963"/>
          </a:xfrm>
          <a:prstGeom prst="rect">
            <a:avLst/>
          </a:prstGeom>
          <a:noFill/>
          <a:ln w="9525">
            <a:noFill/>
            <a:miter lim="800000"/>
            <a:headEnd/>
            <a:tailEnd/>
          </a:ln>
        </p:spPr>
        <p:txBody>
          <a:bodyPr>
            <a:spAutoFit/>
          </a:bodyPr>
          <a:lstStyle/>
          <a:p>
            <a:r>
              <a:rPr lang="en-US" sz="1200" b="1" i="1">
                <a:solidFill>
                  <a:schemeClr val="bg2"/>
                </a:solidFill>
                <a:cs typeface="Arial" charset="0"/>
              </a:rPr>
              <a:t>Singh, H,et al. (2009)</a:t>
            </a:r>
          </a:p>
          <a:p>
            <a:r>
              <a:rPr lang="en-US" sz="1200" b="1" i="1">
                <a:solidFill>
                  <a:schemeClr val="bg2"/>
                </a:solidFill>
                <a:cs typeface="Arial" charset="0"/>
              </a:rPr>
              <a:t>Poon, EG, et al. (2002)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par>
                          <p:cTn id="11" fill="hold">
                            <p:stCondLst>
                              <p:cond delay="3000"/>
                            </p:stCondLst>
                            <p:childTnLst>
                              <p:par>
                                <p:cTn id="12" presetID="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8435">
                                            <p:txEl>
                                              <p:pRg st="2" end="2"/>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8435">
                                            <p:txEl>
                                              <p:pRg st="3" end="3"/>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8435">
                                            <p:txEl>
                                              <p:pRg st="4" end="4"/>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8435">
                                            <p:txEl>
                                              <p:pRg st="5" end="5"/>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8435">
                                            <p:txEl>
                                              <p:pRg st="6" end="6"/>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8435">
                                            <p:txEl>
                                              <p:pRg st="7" end="7"/>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1843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Freeform 5"/>
          <p:cNvSpPr/>
          <p:nvPr/>
        </p:nvSpPr>
        <p:spPr>
          <a:xfrm>
            <a:off x="4191000" y="1752600"/>
            <a:ext cx="1849438" cy="457200"/>
          </a:xfrm>
          <a:custGeom>
            <a:avLst/>
            <a:gdLst>
              <a:gd name="connsiteX0" fmla="*/ 95656 w 573925"/>
              <a:gd name="connsiteY0" fmla="*/ 0 h 4974336"/>
              <a:gd name="connsiteX1" fmla="*/ 478269 w 573925"/>
              <a:gd name="connsiteY1" fmla="*/ 0 h 4974336"/>
              <a:gd name="connsiteX2" fmla="*/ 545908 w 573925"/>
              <a:gd name="connsiteY2" fmla="*/ 28017 h 4974336"/>
              <a:gd name="connsiteX3" fmla="*/ 573925 w 573925"/>
              <a:gd name="connsiteY3" fmla="*/ 95656 h 4974336"/>
              <a:gd name="connsiteX4" fmla="*/ 573925 w 573925"/>
              <a:gd name="connsiteY4" fmla="*/ 4974336 h 4974336"/>
              <a:gd name="connsiteX5" fmla="*/ 573925 w 573925"/>
              <a:gd name="connsiteY5" fmla="*/ 4974336 h 4974336"/>
              <a:gd name="connsiteX6" fmla="*/ 573925 w 573925"/>
              <a:gd name="connsiteY6" fmla="*/ 4974336 h 4974336"/>
              <a:gd name="connsiteX7" fmla="*/ 0 w 573925"/>
              <a:gd name="connsiteY7" fmla="*/ 4974336 h 4974336"/>
              <a:gd name="connsiteX8" fmla="*/ 0 w 573925"/>
              <a:gd name="connsiteY8" fmla="*/ 4974336 h 4974336"/>
              <a:gd name="connsiteX9" fmla="*/ 0 w 573925"/>
              <a:gd name="connsiteY9" fmla="*/ 4974336 h 4974336"/>
              <a:gd name="connsiteX10" fmla="*/ 0 w 573925"/>
              <a:gd name="connsiteY10" fmla="*/ 95656 h 4974336"/>
              <a:gd name="connsiteX11" fmla="*/ 28017 w 573925"/>
              <a:gd name="connsiteY11" fmla="*/ 28017 h 4974336"/>
              <a:gd name="connsiteX12" fmla="*/ 95656 w 573925"/>
              <a:gd name="connsiteY12" fmla="*/ 0 h 497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3925" h="4974336">
                <a:moveTo>
                  <a:pt x="573925" y="829075"/>
                </a:moveTo>
                <a:lnTo>
                  <a:pt x="573925" y="4145261"/>
                </a:lnTo>
                <a:cubicBezTo>
                  <a:pt x="573925" y="4365148"/>
                  <a:pt x="572762" y="4576021"/>
                  <a:pt x="570692" y="4731503"/>
                </a:cubicBezTo>
                <a:cubicBezTo>
                  <a:pt x="568623" y="4886984"/>
                  <a:pt x="565815" y="4974332"/>
                  <a:pt x="562888" y="4974332"/>
                </a:cubicBezTo>
                <a:lnTo>
                  <a:pt x="0" y="4974332"/>
                </a:lnTo>
                <a:lnTo>
                  <a:pt x="0" y="4974332"/>
                </a:lnTo>
                <a:lnTo>
                  <a:pt x="0" y="4974332"/>
                </a:lnTo>
                <a:lnTo>
                  <a:pt x="0" y="4"/>
                </a:lnTo>
                <a:lnTo>
                  <a:pt x="0" y="4"/>
                </a:lnTo>
                <a:lnTo>
                  <a:pt x="0" y="4"/>
                </a:lnTo>
                <a:lnTo>
                  <a:pt x="562888" y="4"/>
                </a:lnTo>
                <a:cubicBezTo>
                  <a:pt x="565816" y="4"/>
                  <a:pt x="568623" y="87352"/>
                  <a:pt x="570692" y="242833"/>
                </a:cubicBezTo>
                <a:cubicBezTo>
                  <a:pt x="572762" y="398315"/>
                  <a:pt x="573925" y="609196"/>
                  <a:pt x="573925" y="829075"/>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3341" tIns="54687" rIns="81357" bIns="54688" anchor="ctr"/>
          <a:lstStyle/>
          <a:p>
            <a:pPr marL="288925" lvl="1" indent="-120650" defTabSz="622300">
              <a:lnSpc>
                <a:spcPct val="90000"/>
              </a:lnSpc>
              <a:spcAft>
                <a:spcPct val="15000"/>
              </a:spcAft>
            </a:pPr>
            <a:r>
              <a:rPr lang="en-US" sz="2000" i="1">
                <a:solidFill>
                  <a:srgbClr val="000000"/>
                </a:solidFill>
                <a:ea typeface="ＭＳ Ｐゴシック" charset="-128"/>
              </a:rPr>
              <a:t>suggested only</a:t>
            </a:r>
          </a:p>
        </p:txBody>
      </p:sp>
      <p:sp>
        <p:nvSpPr>
          <p:cNvPr id="19458" name="Title 1"/>
          <p:cNvSpPr>
            <a:spLocks noGrp="1"/>
          </p:cNvSpPr>
          <p:nvPr>
            <p:ph type="title"/>
          </p:nvPr>
        </p:nvSpPr>
        <p:spPr>
          <a:xfrm>
            <a:off x="304800" y="228600"/>
            <a:ext cx="6783388" cy="992188"/>
          </a:xfrm>
        </p:spPr>
        <p:txBody>
          <a:bodyPr/>
          <a:lstStyle/>
          <a:p>
            <a:r>
              <a:rPr lang="en-US" cap="none" dirty="0" smtClean="0"/>
              <a:t>PATIENTS</a:t>
            </a:r>
          </a:p>
        </p:txBody>
      </p:sp>
      <p:sp>
        <p:nvSpPr>
          <p:cNvPr id="19459" name="Content Placeholder 2"/>
          <p:cNvSpPr>
            <a:spLocks noGrp="1"/>
          </p:cNvSpPr>
          <p:nvPr>
            <p:ph idx="1"/>
          </p:nvPr>
        </p:nvSpPr>
        <p:spPr>
          <a:xfrm>
            <a:off x="1676400" y="2743200"/>
            <a:ext cx="7467600" cy="2362200"/>
          </a:xfrm>
        </p:spPr>
        <p:txBody>
          <a:bodyPr>
            <a:normAutofit/>
          </a:bodyPr>
          <a:lstStyle/>
          <a:p>
            <a:pPr>
              <a:buFontTx/>
              <a:buNone/>
            </a:pPr>
            <a:r>
              <a:rPr lang="en-US" sz="2400" b="1" dirty="0" smtClean="0"/>
              <a:t>Notify patients of test results </a:t>
            </a:r>
            <a:endParaRPr lang="en-US" sz="2400" i="1" dirty="0" smtClean="0"/>
          </a:p>
          <a:p>
            <a:r>
              <a:rPr lang="en-US" dirty="0" smtClean="0"/>
              <a:t>Address patient preferences for receiving test results</a:t>
            </a:r>
          </a:p>
          <a:p>
            <a:r>
              <a:rPr lang="en-US" dirty="0" smtClean="0"/>
              <a:t>Communicate normal test results</a:t>
            </a:r>
          </a:p>
          <a:p>
            <a:r>
              <a:rPr lang="en-US" dirty="0" smtClean="0"/>
              <a:t>Use computerized test results management tool</a:t>
            </a:r>
          </a:p>
          <a:p>
            <a:r>
              <a:rPr lang="en-US" dirty="0" smtClean="0"/>
              <a:t>Designate patient navigator</a:t>
            </a:r>
          </a:p>
          <a:p>
            <a:pPr>
              <a:buFont typeface="Wingdings" charset="2"/>
              <a:buNone/>
            </a:pPr>
            <a:endParaRPr lang="en-US" dirty="0" smtClean="0"/>
          </a:p>
        </p:txBody>
      </p:sp>
      <p:sp>
        <p:nvSpPr>
          <p:cNvPr id="4" name="Wave 3"/>
          <p:cNvSpPr/>
          <p:nvPr/>
        </p:nvSpPr>
        <p:spPr>
          <a:xfrm>
            <a:off x="609600" y="1447800"/>
            <a:ext cx="3657600" cy="9906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2400" b="1" i="1" dirty="0">
                <a:solidFill>
                  <a:srgbClr val="353535"/>
                </a:solidFill>
                <a:ea typeface="ＭＳ Ｐゴシック" charset="-128"/>
              </a:rPr>
              <a:t>No tested interventions</a:t>
            </a:r>
            <a:endParaRPr lang="en-US" sz="2400" b="1" dirty="0">
              <a:solidFill>
                <a:srgbClr val="353535"/>
              </a:solidFill>
              <a:ea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59">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459">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459">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4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304800" y="304800"/>
            <a:ext cx="6854825" cy="914400"/>
          </a:xfrm>
        </p:spPr>
        <p:txBody>
          <a:bodyPr/>
          <a:lstStyle/>
          <a:p>
            <a:pPr>
              <a:lnSpc>
                <a:spcPct val="80000"/>
              </a:lnSpc>
            </a:pPr>
            <a:r>
              <a:rPr lang="en-US" cap="none" dirty="0" smtClean="0"/>
              <a:t>PATIENTS</a:t>
            </a:r>
          </a:p>
        </p:txBody>
      </p:sp>
      <p:sp>
        <p:nvSpPr>
          <p:cNvPr id="20483" name="Content Placeholder 2"/>
          <p:cNvSpPr>
            <a:spLocks noGrp="1"/>
          </p:cNvSpPr>
          <p:nvPr>
            <p:ph idx="1"/>
          </p:nvPr>
        </p:nvSpPr>
        <p:spPr>
          <a:xfrm>
            <a:off x="1295400" y="1524000"/>
            <a:ext cx="7086600" cy="4297363"/>
          </a:xfrm>
        </p:spPr>
        <p:txBody>
          <a:bodyPr>
            <a:normAutofit/>
          </a:bodyPr>
          <a:lstStyle/>
          <a:p>
            <a:pPr>
              <a:lnSpc>
                <a:spcPct val="80000"/>
              </a:lnSpc>
              <a:buFontTx/>
              <a:buNone/>
            </a:pPr>
            <a:r>
              <a:rPr lang="en-US" sz="2400" dirty="0" smtClean="0"/>
              <a:t>Provide patient access to test results</a:t>
            </a:r>
          </a:p>
          <a:p>
            <a:pPr>
              <a:lnSpc>
                <a:spcPct val="80000"/>
              </a:lnSpc>
            </a:pPr>
            <a:r>
              <a:rPr lang="en-US" dirty="0" smtClean="0"/>
              <a:t>Use online portal </a:t>
            </a:r>
          </a:p>
          <a:p>
            <a:pPr>
              <a:lnSpc>
                <a:spcPct val="80000"/>
              </a:lnSpc>
            </a:pPr>
            <a:r>
              <a:rPr lang="en-US" dirty="0" smtClean="0"/>
              <a:t>Provide access to entire medical record</a:t>
            </a:r>
            <a:endParaRPr lang="en-US" b="1" i="1" dirty="0" smtClean="0"/>
          </a:p>
          <a:p>
            <a:pPr>
              <a:lnSpc>
                <a:spcPct val="80000"/>
              </a:lnSpc>
              <a:buFontTx/>
              <a:buNone/>
            </a:pPr>
            <a:endParaRPr lang="en-US" b="1" dirty="0" smtClean="0"/>
          </a:p>
          <a:p>
            <a:pPr>
              <a:lnSpc>
                <a:spcPct val="80000"/>
              </a:lnSpc>
              <a:buFontTx/>
              <a:buNone/>
            </a:pPr>
            <a:r>
              <a:rPr lang="en-US" sz="2400" dirty="0" smtClean="0"/>
              <a:t>Improve patient-clinician communication</a:t>
            </a:r>
          </a:p>
          <a:p>
            <a:pPr>
              <a:lnSpc>
                <a:spcPct val="80000"/>
              </a:lnSpc>
            </a:pPr>
            <a:r>
              <a:rPr lang="en-US" dirty="0" smtClean="0"/>
              <a:t>Consider cognitive limitations when taking patient history</a:t>
            </a:r>
          </a:p>
          <a:p>
            <a:pPr>
              <a:lnSpc>
                <a:spcPct val="80000"/>
              </a:lnSpc>
            </a:pPr>
            <a:r>
              <a:rPr lang="en-US" dirty="0" smtClean="0"/>
              <a:t>Consider communication strategies to optimize patient understanding of medical information</a:t>
            </a:r>
            <a:endParaRPr lang="en-US" b="1" i="1" dirty="0" smtClean="0"/>
          </a:p>
          <a:p>
            <a:pPr>
              <a:lnSpc>
                <a:spcPct val="80000"/>
              </a:lnSpc>
              <a:buFontTx/>
              <a:buNone/>
            </a:pPr>
            <a:endParaRPr lang="en-US" dirty="0" smtClean="0"/>
          </a:p>
          <a:p>
            <a:pPr>
              <a:lnSpc>
                <a:spcPct val="80000"/>
              </a:lnSpc>
              <a:buFontTx/>
              <a:buNone/>
            </a:pPr>
            <a:r>
              <a:rPr lang="en-US" sz="2400" dirty="0" smtClean="0"/>
              <a:t>Increase patient engagement in health care</a:t>
            </a:r>
          </a:p>
          <a:p>
            <a:pPr>
              <a:lnSpc>
                <a:spcPct val="80000"/>
              </a:lnSpc>
            </a:pPr>
            <a:r>
              <a:rPr lang="en-US" dirty="0" smtClean="0"/>
              <a:t>Involve patients to ensure the follow-up of test results</a:t>
            </a:r>
          </a:p>
          <a:p>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a:xfrm>
            <a:off x="304800" y="381000"/>
            <a:ext cx="8153400" cy="992188"/>
          </a:xfrm>
        </p:spPr>
        <p:txBody>
          <a:bodyPr>
            <a:noAutofit/>
          </a:bodyPr>
          <a:lstStyle/>
          <a:p>
            <a:r>
              <a:rPr lang="en-US" cap="none" dirty="0" smtClean="0"/>
              <a:t>GENERAL  INTERVENTIONS  </a:t>
            </a:r>
            <a:r>
              <a:rPr lang="en-US" i="1" cap="none" dirty="0" smtClean="0"/>
              <a:t>(NO SPECIFIC DIMENSION)</a:t>
            </a:r>
          </a:p>
        </p:txBody>
      </p:sp>
      <p:sp>
        <p:nvSpPr>
          <p:cNvPr id="21507" name="Content Placeholder 2"/>
          <p:cNvSpPr>
            <a:spLocks noGrp="1"/>
          </p:cNvSpPr>
          <p:nvPr>
            <p:ph idx="1"/>
          </p:nvPr>
        </p:nvSpPr>
        <p:spPr>
          <a:xfrm>
            <a:off x="1066800" y="2057400"/>
            <a:ext cx="7620000" cy="4221163"/>
          </a:xfrm>
        </p:spPr>
        <p:txBody>
          <a:bodyPr>
            <a:normAutofit/>
          </a:bodyPr>
          <a:lstStyle/>
          <a:p>
            <a:pPr marL="0" indent="347663"/>
            <a:r>
              <a:rPr lang="en-US" sz="2800" dirty="0" smtClean="0"/>
              <a:t>Manage</a:t>
            </a:r>
            <a:r>
              <a:rPr lang="en-US" sz="2400" b="1" dirty="0" smtClean="0"/>
              <a:t> </a:t>
            </a:r>
            <a:r>
              <a:rPr lang="en-US" sz="2800" dirty="0" smtClean="0"/>
              <a:t>error-producing conditions </a:t>
            </a:r>
            <a:r>
              <a:rPr lang="en-US" sz="2400" i="1" dirty="0" smtClean="0"/>
              <a:t>(suggested only)</a:t>
            </a:r>
            <a:endParaRPr lang="en-US" sz="2400" dirty="0" smtClean="0"/>
          </a:p>
          <a:p>
            <a:pPr marL="746125" indent="-288925">
              <a:spcBef>
                <a:spcPts val="1200"/>
              </a:spcBef>
            </a:pPr>
            <a:r>
              <a:rPr lang="en-US" dirty="0" smtClean="0"/>
              <a:t>Provide education on error-producing conditions like fatigue</a:t>
            </a:r>
          </a:p>
          <a:p>
            <a:pPr marL="746125" indent="-288925"/>
            <a:r>
              <a:rPr lang="en-US" dirty="0" smtClean="0"/>
              <a:t>Address work–related conditions that could produce boredom, time pressure, etc.</a:t>
            </a:r>
            <a:endParaRPr lang="en-US" b="1" i="1" dirty="0" smtClean="0"/>
          </a:p>
          <a:p>
            <a:pPr marL="350838" indent="-350838">
              <a:spcBef>
                <a:spcPts val="2400"/>
              </a:spcBef>
            </a:pPr>
            <a:r>
              <a:rPr lang="en-US" sz="2800" dirty="0" smtClean="0"/>
              <a:t>Establish systematic tracking of diagnostic error in organization </a:t>
            </a:r>
            <a:r>
              <a:rPr lang="en-US" sz="2400" i="1" dirty="0" smtClean="0"/>
              <a:t>(suggested only)</a:t>
            </a:r>
          </a:p>
          <a:p>
            <a:pPr marL="747713" lvl="1" indent="-296863">
              <a:spcBef>
                <a:spcPts val="2400"/>
              </a:spcBef>
            </a:pPr>
            <a:r>
              <a:rPr lang="en-US" sz="2000" dirty="0" smtClean="0"/>
              <a:t>Downstream feedback</a:t>
            </a:r>
          </a:p>
          <a:p>
            <a:pPr marL="0" indent="347663">
              <a:buFont typeface="Wingdings" charset="2"/>
              <a:buNone/>
            </a:pP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5" name="Picture 1" descr="http://www.smdm.org/images/dem2010.png"/>
          <p:cNvPicPr>
            <a:picLocks noChangeAspect="1" noChangeArrowheads="1"/>
          </p:cNvPicPr>
          <p:nvPr/>
        </p:nvPicPr>
        <p:blipFill>
          <a:blip r:embed="rId2" cstate="print"/>
          <a:srcRect/>
          <a:stretch>
            <a:fillRect/>
          </a:stretch>
        </p:blipFill>
        <p:spPr bwMode="auto">
          <a:xfrm>
            <a:off x="381000" y="2057400"/>
            <a:ext cx="8435430" cy="1923429"/>
          </a:xfrm>
          <a:prstGeom prst="rect">
            <a:avLst/>
          </a:prstGeom>
          <a:noFill/>
        </p:spPr>
      </p:pic>
      <p:sp>
        <p:nvSpPr>
          <p:cNvPr id="5" name="Title 4"/>
          <p:cNvSpPr>
            <a:spLocks noGrp="1"/>
          </p:cNvSpPr>
          <p:nvPr>
            <p:ph type="title"/>
          </p:nvPr>
        </p:nvSpPr>
        <p:spPr>
          <a:xfrm>
            <a:off x="685800" y="4114800"/>
            <a:ext cx="7772400" cy="1143000"/>
          </a:xfrm>
        </p:spPr>
        <p:txBody>
          <a:bodyPr>
            <a:normAutofit fontScale="90000"/>
          </a:bodyPr>
          <a:lstStyle/>
          <a:p>
            <a:pPr algn="ctr"/>
            <a:r>
              <a:rPr lang="en-US" dirty="0" smtClean="0"/>
              <a:t>Sponsored by AHRQ</a:t>
            </a:r>
            <a:br>
              <a:rPr lang="en-US" dirty="0" smtClean="0"/>
            </a:b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cap="none" dirty="0" smtClean="0"/>
              <a:t>CONCLUSIONS – SYSTEM ISSUES</a:t>
            </a:r>
          </a:p>
        </p:txBody>
      </p:sp>
      <p:sp>
        <p:nvSpPr>
          <p:cNvPr id="22531" name="Content Placeholder 2"/>
          <p:cNvSpPr>
            <a:spLocks noGrp="1"/>
          </p:cNvSpPr>
          <p:nvPr>
            <p:ph idx="1"/>
          </p:nvPr>
        </p:nvSpPr>
        <p:spPr>
          <a:xfrm>
            <a:off x="685800" y="1371600"/>
            <a:ext cx="7772400" cy="3962400"/>
          </a:xfrm>
        </p:spPr>
        <p:txBody>
          <a:bodyPr>
            <a:normAutofit/>
          </a:bodyPr>
          <a:lstStyle/>
          <a:p>
            <a:pPr>
              <a:buFont typeface="Wingdings 3" charset="2"/>
              <a:buNone/>
            </a:pPr>
            <a:endParaRPr lang="en-US" sz="2200" b="1" dirty="0" smtClean="0"/>
          </a:p>
          <a:p>
            <a:pPr marL="517525" indent="-447675"/>
            <a:r>
              <a:rPr lang="en-US" sz="2800" dirty="0" smtClean="0"/>
              <a:t>Limited literature on systems interventions that reduced diagnostic error in ambulatory care </a:t>
            </a:r>
          </a:p>
          <a:p>
            <a:pPr marL="808038" lvl="1" indent="-338138"/>
            <a:r>
              <a:rPr lang="en-US" sz="2200" dirty="0" smtClean="0"/>
              <a:t>Empiric data only for 3/5 dimensions of diagnostic process </a:t>
            </a:r>
          </a:p>
          <a:p>
            <a:pPr marL="808038" lvl="1" indent="-338138"/>
            <a:r>
              <a:rPr lang="en-US" sz="2200" dirty="0" smtClean="0"/>
              <a:t>Many interventions well conceptualized but poorly </a:t>
            </a:r>
            <a:r>
              <a:rPr lang="en-US" sz="2200" dirty="0" err="1" smtClean="0"/>
              <a:t>operationalized</a:t>
            </a:r>
            <a:r>
              <a:rPr lang="en-US" sz="2200" dirty="0" smtClean="0"/>
              <a:t> as “testable” interventions </a:t>
            </a:r>
          </a:p>
          <a:p>
            <a:pPr marL="808038" lvl="1" indent="-338138"/>
            <a:r>
              <a:rPr lang="en-US" sz="2200" dirty="0" smtClean="0"/>
              <a:t>Much discussion of methods to notify patients of test results, but little focused on abnormal results</a:t>
            </a:r>
          </a:p>
          <a:p>
            <a:pPr marL="808038" lvl="1" indent="-338138"/>
            <a:r>
              <a:rPr lang="en-US" sz="2200" dirty="0" smtClean="0"/>
              <a:t>Health IT potential and workflow related issues </a:t>
            </a:r>
          </a:p>
          <a:p>
            <a:endParaRPr lang="en-US" sz="19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cap="none" dirty="0" smtClean="0"/>
              <a:t>CONCLUSIONS – SYSTEM ISSUES</a:t>
            </a:r>
          </a:p>
        </p:txBody>
      </p:sp>
      <p:sp>
        <p:nvSpPr>
          <p:cNvPr id="39939" name="Content Placeholder 2"/>
          <p:cNvSpPr>
            <a:spLocks noGrp="1"/>
          </p:cNvSpPr>
          <p:nvPr>
            <p:ph idx="1"/>
          </p:nvPr>
        </p:nvSpPr>
        <p:spPr>
          <a:xfrm>
            <a:off x="685800" y="1600200"/>
            <a:ext cx="7772400" cy="3733800"/>
          </a:xfrm>
        </p:spPr>
        <p:txBody>
          <a:bodyPr/>
          <a:lstStyle/>
          <a:p>
            <a:pPr marL="515938" indent="-446088"/>
            <a:r>
              <a:rPr lang="en-US" sz="2800" dirty="0" smtClean="0"/>
              <a:t>Gaps in tested interventions aimed at patients</a:t>
            </a:r>
          </a:p>
          <a:p>
            <a:pPr marL="863600" lvl="1" indent="-393700">
              <a:spcBef>
                <a:spcPts val="2400"/>
              </a:spcBef>
            </a:pPr>
            <a:r>
              <a:rPr lang="en-US" sz="2000" dirty="0" smtClean="0"/>
              <a:t>Efficacy of patient and family engagement in preventing or reducing diagnostic error?</a:t>
            </a:r>
          </a:p>
          <a:p>
            <a:pPr marL="863600" lvl="1" indent="-393700">
              <a:spcBef>
                <a:spcPts val="2400"/>
              </a:spcBef>
            </a:pPr>
            <a:r>
              <a:rPr lang="en-US" sz="2000" dirty="0" smtClean="0"/>
              <a:t>Multiple organizations and experts advocate for patient engagement in patient safety, yet limited studies successfully do so </a:t>
            </a:r>
          </a:p>
          <a:p>
            <a:pPr marL="863600" lvl="1" indent="-393700">
              <a:spcBef>
                <a:spcPts val="2400"/>
              </a:spcBef>
            </a:pPr>
            <a:r>
              <a:rPr lang="en-US" sz="2000" dirty="0" smtClean="0"/>
              <a:t>No studies report actual interventions engaging patients and families in the process of making medical diagnoses. </a:t>
            </a:r>
            <a:endParaRPr lang="en-US" sz="2000" b="1"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a:xfrm>
            <a:off x="381000" y="152400"/>
            <a:ext cx="7772400" cy="1143000"/>
          </a:xfrm>
        </p:spPr>
        <p:txBody>
          <a:bodyPr/>
          <a:lstStyle/>
          <a:p>
            <a:r>
              <a:rPr lang="en-US" cap="none" dirty="0" smtClean="0"/>
              <a:t>OPEN DISCUSSION – SYSTEM ISSUES</a:t>
            </a:r>
          </a:p>
        </p:txBody>
      </p:sp>
      <p:sp>
        <p:nvSpPr>
          <p:cNvPr id="7" name="Freeform 6"/>
          <p:cNvSpPr/>
          <p:nvPr/>
        </p:nvSpPr>
        <p:spPr>
          <a:xfrm>
            <a:off x="990600" y="2097088"/>
            <a:ext cx="1039813" cy="1484312"/>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0160" tIns="529670" rIns="10161" bIns="529669" anchor="ctr"/>
          <a:lstStyle/>
          <a:p>
            <a:pPr algn="ctr" defTabSz="711200">
              <a:lnSpc>
                <a:spcPct val="90000"/>
              </a:lnSpc>
              <a:spcAft>
                <a:spcPct val="35000"/>
              </a:spcAft>
            </a:pPr>
            <a:r>
              <a:rPr lang="en-US" sz="1600" b="1">
                <a:solidFill>
                  <a:srgbClr val="FFFFFF"/>
                </a:solidFill>
                <a:ea typeface="ＭＳ Ｐゴシック" charset="-128"/>
              </a:rPr>
              <a:t>Question </a:t>
            </a:r>
            <a:endParaRPr lang="en-US" sz="1600">
              <a:solidFill>
                <a:srgbClr val="FFFFFF"/>
              </a:solidFill>
              <a:ea typeface="ＭＳ Ｐゴシック" charset="-128"/>
            </a:endParaRPr>
          </a:p>
        </p:txBody>
      </p:sp>
      <p:sp>
        <p:nvSpPr>
          <p:cNvPr id="8" name="Freeform 7"/>
          <p:cNvSpPr/>
          <p:nvPr/>
        </p:nvSpPr>
        <p:spPr>
          <a:xfrm>
            <a:off x="2028825" y="2097088"/>
            <a:ext cx="6581775" cy="965200"/>
          </a:xfrm>
          <a:custGeom>
            <a:avLst/>
            <a:gdLst>
              <a:gd name="connsiteX0" fmla="*/ 160804 w 964803"/>
              <a:gd name="connsiteY0" fmla="*/ 0 h 6580981"/>
              <a:gd name="connsiteX1" fmla="*/ 803999 w 964803"/>
              <a:gd name="connsiteY1" fmla="*/ 0 h 6580981"/>
              <a:gd name="connsiteX2" fmla="*/ 917705 w 964803"/>
              <a:gd name="connsiteY2" fmla="*/ 47099 h 6580981"/>
              <a:gd name="connsiteX3" fmla="*/ 964803 w 964803"/>
              <a:gd name="connsiteY3" fmla="*/ 160805 h 6580981"/>
              <a:gd name="connsiteX4" fmla="*/ 964803 w 964803"/>
              <a:gd name="connsiteY4" fmla="*/ 6580981 h 6580981"/>
              <a:gd name="connsiteX5" fmla="*/ 964803 w 964803"/>
              <a:gd name="connsiteY5" fmla="*/ 6580981 h 6580981"/>
              <a:gd name="connsiteX6" fmla="*/ 964803 w 964803"/>
              <a:gd name="connsiteY6" fmla="*/ 6580981 h 6580981"/>
              <a:gd name="connsiteX7" fmla="*/ 0 w 964803"/>
              <a:gd name="connsiteY7" fmla="*/ 6580981 h 6580981"/>
              <a:gd name="connsiteX8" fmla="*/ 0 w 964803"/>
              <a:gd name="connsiteY8" fmla="*/ 6580981 h 6580981"/>
              <a:gd name="connsiteX9" fmla="*/ 0 w 964803"/>
              <a:gd name="connsiteY9" fmla="*/ 6580981 h 6580981"/>
              <a:gd name="connsiteX10" fmla="*/ 0 w 964803"/>
              <a:gd name="connsiteY10" fmla="*/ 160804 h 6580981"/>
              <a:gd name="connsiteX11" fmla="*/ 47099 w 964803"/>
              <a:gd name="connsiteY11" fmla="*/ 47098 h 6580981"/>
              <a:gd name="connsiteX12" fmla="*/ 160805 w 964803"/>
              <a:gd name="connsiteY12" fmla="*/ 0 h 6580981"/>
              <a:gd name="connsiteX13" fmla="*/ 160804 w 964803"/>
              <a:gd name="connsiteY13" fmla="*/ 0 h 6580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64803" h="6580981">
                <a:moveTo>
                  <a:pt x="964803" y="1096856"/>
                </a:moveTo>
                <a:lnTo>
                  <a:pt x="964803" y="5484125"/>
                </a:lnTo>
                <a:cubicBezTo>
                  <a:pt x="964803" y="5775029"/>
                  <a:pt x="962319" y="6054017"/>
                  <a:pt x="957898" y="6259720"/>
                </a:cubicBezTo>
                <a:cubicBezTo>
                  <a:pt x="953477" y="6465422"/>
                  <a:pt x="947481" y="6580978"/>
                  <a:pt x="941228" y="6580978"/>
                </a:cubicBezTo>
                <a:lnTo>
                  <a:pt x="0" y="6580978"/>
                </a:lnTo>
                <a:lnTo>
                  <a:pt x="0" y="6580978"/>
                </a:lnTo>
                <a:lnTo>
                  <a:pt x="0" y="6580978"/>
                </a:lnTo>
                <a:lnTo>
                  <a:pt x="0" y="3"/>
                </a:lnTo>
                <a:lnTo>
                  <a:pt x="0" y="3"/>
                </a:lnTo>
                <a:lnTo>
                  <a:pt x="0" y="3"/>
                </a:lnTo>
                <a:lnTo>
                  <a:pt x="941228" y="3"/>
                </a:lnTo>
                <a:cubicBezTo>
                  <a:pt x="947481" y="3"/>
                  <a:pt x="953477" y="115566"/>
                  <a:pt x="957898" y="321268"/>
                </a:cubicBezTo>
                <a:cubicBezTo>
                  <a:pt x="962319" y="526971"/>
                  <a:pt x="964803" y="805959"/>
                  <a:pt x="964803" y="1096863"/>
                </a:cubicBezTo>
                <a:lnTo>
                  <a:pt x="964803" y="1096856"/>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3576" tIns="61703" rIns="61703" bIns="61703" anchor="ctr"/>
          <a:lstStyle/>
          <a:p>
            <a:pPr marL="228600" lvl="1" defTabSz="1022350">
              <a:lnSpc>
                <a:spcPct val="90000"/>
              </a:lnSpc>
              <a:spcAft>
                <a:spcPct val="15000"/>
              </a:spcAft>
            </a:pPr>
            <a:r>
              <a:rPr lang="en-US" sz="2300">
                <a:solidFill>
                  <a:srgbClr val="000000"/>
                </a:solidFill>
                <a:ea typeface="ＭＳ Ｐゴシック" charset="-128"/>
              </a:rPr>
              <a:t>How and when can we effectively engage patients and families in diagnostic error reduction?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500"/>
                            </p:stCondLst>
                            <p:childTnLst>
                              <p:par>
                                <p:cTn id="8" presetID="10" presetClass="entr" presetSubtype="0" fill="hold" grpId="0" nodeType="afterEffect">
                                  <p:stCondLst>
                                    <p:cond delay="10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5"/>
          <p:cNvSpPr>
            <a:spLocks noChangeArrowheads="1"/>
          </p:cNvSpPr>
          <p:nvPr/>
        </p:nvSpPr>
        <p:spPr bwMode="auto">
          <a:xfrm>
            <a:off x="1828800" y="5105400"/>
            <a:ext cx="6553200" cy="1295400"/>
          </a:xfrm>
          <a:prstGeom prst="rect">
            <a:avLst/>
          </a:prstGeom>
          <a:noFill/>
          <a:ln w="9525">
            <a:noFill/>
            <a:miter lim="800000"/>
            <a:headEnd/>
            <a:tailEnd/>
          </a:ln>
        </p:spPr>
        <p:txBody>
          <a:bodyPr/>
          <a:lstStyle/>
          <a:p>
            <a:pPr algn="ctr">
              <a:spcBef>
                <a:spcPct val="20000"/>
              </a:spcBef>
              <a:buClr>
                <a:srgbClr val="3C605F"/>
              </a:buClr>
              <a:buSzPct val="75000"/>
              <a:buFont typeface="Wingdings" charset="2"/>
              <a:buNone/>
            </a:pPr>
            <a:endParaRPr lang="en-US" sz="1500" b="1">
              <a:solidFill>
                <a:schemeClr val="bg2"/>
              </a:solidFill>
            </a:endParaRPr>
          </a:p>
          <a:p>
            <a:pPr algn="ctr">
              <a:spcBef>
                <a:spcPct val="20000"/>
              </a:spcBef>
              <a:buClr>
                <a:srgbClr val="3C605F"/>
              </a:buClr>
              <a:buSzPct val="75000"/>
              <a:buFont typeface="Wingdings" charset="2"/>
              <a:buNone/>
            </a:pPr>
            <a:r>
              <a:rPr lang="en-US" sz="2000" b="1">
                <a:solidFill>
                  <a:schemeClr val="bg2"/>
                </a:solidFill>
              </a:rPr>
              <a:t>Mark L Graber MD FACP  </a:t>
            </a:r>
          </a:p>
          <a:p>
            <a:pPr algn="ctr">
              <a:spcBef>
                <a:spcPct val="20000"/>
              </a:spcBef>
              <a:buClr>
                <a:srgbClr val="3C605F"/>
              </a:buClr>
              <a:buSzPct val="75000"/>
              <a:buFont typeface="Wingdings" charset="2"/>
              <a:buNone/>
            </a:pPr>
            <a:r>
              <a:rPr lang="en-US" sz="1500" b="1">
                <a:solidFill>
                  <a:schemeClr val="bg2"/>
                </a:solidFill>
              </a:rPr>
              <a:t>VA Medical Center, Northport NY &amp; SUNY Stony Brook</a:t>
            </a:r>
          </a:p>
        </p:txBody>
      </p:sp>
      <p:sp>
        <p:nvSpPr>
          <p:cNvPr id="6" name="Rectangle 4"/>
          <p:cNvSpPr>
            <a:spLocks noGrp="1" noChangeArrowheads="1"/>
          </p:cNvSpPr>
          <p:nvPr>
            <p:ph type="ctrTitle"/>
          </p:nvPr>
        </p:nvSpPr>
        <p:spPr>
          <a:xfrm>
            <a:off x="685800" y="457200"/>
            <a:ext cx="7772400" cy="381000"/>
          </a:xfrm>
        </p:spPr>
        <p:txBody>
          <a:bodyPr>
            <a:normAutofit/>
          </a:bodyPr>
          <a:lstStyle/>
          <a:p>
            <a:pPr algn="ctr"/>
            <a:r>
              <a:rPr lang="en-US" sz="1800" dirty="0" smtClean="0"/>
              <a:t>INTERVENTIONS TO REDUCE DIAGNOSTIC ERRORS IN AMBULATORY CARE</a:t>
            </a:r>
            <a:endParaRPr lang="en-US" sz="1800" dirty="0" smtClean="0"/>
          </a:p>
        </p:txBody>
      </p:sp>
      <p:sp>
        <p:nvSpPr>
          <p:cNvPr id="9" name="Subtitle 8"/>
          <p:cNvSpPr>
            <a:spLocks noGrp="1"/>
          </p:cNvSpPr>
          <p:nvPr>
            <p:ph type="subTitle" idx="1"/>
          </p:nvPr>
        </p:nvSpPr>
        <p:spPr>
          <a:xfrm>
            <a:off x="685800" y="2514600"/>
            <a:ext cx="7772400" cy="1825625"/>
          </a:xfrm>
        </p:spPr>
        <p:txBody>
          <a:bodyPr/>
          <a:lstStyle/>
          <a:p>
            <a:pPr algn="ctr"/>
            <a:r>
              <a:rPr lang="en-US" sz="4400" dirty="0" smtClean="0">
                <a:solidFill>
                  <a:srgbClr val="FFFFFF"/>
                </a:solidFill>
                <a:latin typeface="Gill Sans MT" charset="-18"/>
              </a:rPr>
              <a:t>COGNITIVE</a:t>
            </a:r>
            <a:r>
              <a:rPr lang="en-US" sz="4400" dirty="0" smtClean="0">
                <a:solidFill>
                  <a:srgbClr val="FFFFFF"/>
                </a:solidFill>
                <a:latin typeface="Gill Sans MT" charset="-18"/>
              </a:rPr>
              <a:t> </a:t>
            </a:r>
            <a:r>
              <a:rPr lang="en-US" sz="4400" dirty="0" smtClean="0">
                <a:solidFill>
                  <a:srgbClr val="FFFFFF"/>
                </a:solidFill>
                <a:latin typeface="Gill Sans MT" charset="-18"/>
              </a:rPr>
              <a:t>INTERVENTIONS</a:t>
            </a:r>
            <a:endParaRPr lang="en-US" sz="4400" dirty="0" smtClean="0">
              <a:latin typeface="Gill Sans MT" charset="-18"/>
            </a:endParaRPr>
          </a:p>
          <a:p>
            <a:endParaRPr lang="en-US" dirty="0"/>
          </a:p>
        </p:txBody>
      </p:sp>
      <p:sp>
        <p:nvSpPr>
          <p:cNvPr id="10" name="Text Box 6"/>
          <p:cNvSpPr txBox="1">
            <a:spLocks noChangeArrowheads="1"/>
          </p:cNvSpPr>
          <p:nvPr/>
        </p:nvSpPr>
        <p:spPr bwMode="auto">
          <a:xfrm>
            <a:off x="0" y="6303963"/>
            <a:ext cx="3810000" cy="554037"/>
          </a:xfrm>
          <a:prstGeom prst="rect">
            <a:avLst/>
          </a:prstGeom>
          <a:noFill/>
          <a:ln w="9525">
            <a:noFill/>
            <a:miter lim="800000"/>
            <a:headEnd/>
            <a:tailEnd/>
          </a:ln>
        </p:spPr>
        <p:txBody>
          <a:bodyPr>
            <a:spAutoFit/>
          </a:bodyPr>
          <a:lstStyle/>
          <a:p>
            <a:pPr>
              <a:spcBef>
                <a:spcPct val="50000"/>
              </a:spcBef>
            </a:pPr>
            <a:r>
              <a:rPr lang="en-US" sz="1000">
                <a:solidFill>
                  <a:srgbClr val="000000"/>
                </a:solidFill>
                <a:latin typeface="Gill Sans MT" charset="-18"/>
              </a:rPr>
              <a:t>Collaborators:  RTI International, Northport Veterans Affairs Medical Center, Michael  E. DeBakey Veterans Affairs Medical Center and the Houston VA HSR&amp;D Center of Excellence </a:t>
            </a:r>
          </a:p>
        </p:txBody>
      </p:sp>
      <p:sp>
        <p:nvSpPr>
          <p:cNvPr id="11" name="Text Box 6"/>
          <p:cNvSpPr txBox="1">
            <a:spLocks noChangeArrowheads="1"/>
          </p:cNvSpPr>
          <p:nvPr/>
        </p:nvSpPr>
        <p:spPr bwMode="auto">
          <a:xfrm>
            <a:off x="7215188" y="6350000"/>
            <a:ext cx="1928812" cy="508000"/>
          </a:xfrm>
          <a:prstGeom prst="rect">
            <a:avLst/>
          </a:prstGeom>
          <a:noFill/>
          <a:ln w="9525">
            <a:noFill/>
            <a:miter lim="800000"/>
            <a:headEnd/>
            <a:tailEnd/>
          </a:ln>
        </p:spPr>
        <p:txBody>
          <a:bodyPr>
            <a:spAutoFit/>
          </a:bodyPr>
          <a:lstStyle/>
          <a:p>
            <a:pPr>
              <a:spcBef>
                <a:spcPct val="50000"/>
              </a:spcBef>
            </a:pPr>
            <a:r>
              <a:rPr lang="en-US" sz="900">
                <a:solidFill>
                  <a:srgbClr val="000000"/>
                </a:solidFill>
                <a:latin typeface="Gill Sans MT" charset="-18"/>
              </a:rPr>
              <a:t>AHRQ Action I Master Task Order Mechanism, Contract Number HHSA290200600001 Task 8.</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cap="none" dirty="0" smtClean="0"/>
              <a:t>COGNITIVE ERRORS </a:t>
            </a:r>
            <a:endParaRPr lang="en-US" dirty="0"/>
          </a:p>
        </p:txBody>
      </p:sp>
      <p:pic>
        <p:nvPicPr>
          <p:cNvPr id="60419" name="Picture 3"/>
          <p:cNvPicPr>
            <a:picLocks noChangeAspect="1" noChangeArrowheads="1"/>
          </p:cNvPicPr>
          <p:nvPr/>
        </p:nvPicPr>
        <p:blipFill>
          <a:blip r:embed="rId2" cstate="print"/>
          <a:srcRect/>
          <a:stretch>
            <a:fillRect/>
          </a:stretch>
        </p:blipFill>
        <p:spPr bwMode="auto">
          <a:xfrm>
            <a:off x="2057400" y="1600200"/>
            <a:ext cx="6400800" cy="41534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cap="none" dirty="0" smtClean="0"/>
              <a:t>COGNITIVE ERRORS </a:t>
            </a:r>
          </a:p>
        </p:txBody>
      </p:sp>
      <p:sp>
        <p:nvSpPr>
          <p:cNvPr id="46083" name="Content Placeholder 2"/>
          <p:cNvSpPr>
            <a:spLocks noGrp="1"/>
          </p:cNvSpPr>
          <p:nvPr>
            <p:ph idx="1"/>
          </p:nvPr>
        </p:nvSpPr>
        <p:spPr>
          <a:xfrm>
            <a:off x="685800" y="1600200"/>
            <a:ext cx="7772400" cy="3733800"/>
          </a:xfrm>
        </p:spPr>
        <p:txBody>
          <a:bodyPr/>
          <a:lstStyle/>
          <a:p>
            <a:pPr marL="0" indent="0">
              <a:lnSpc>
                <a:spcPct val="90000"/>
              </a:lnSpc>
              <a:buFont typeface="Arial" charset="0"/>
              <a:buNone/>
            </a:pPr>
            <a:r>
              <a:rPr lang="en-US" sz="3200" dirty="0" smtClean="0"/>
              <a:t>Most cognitive errors involve breakdowns in synthesizing the available data, due to …..</a:t>
            </a:r>
          </a:p>
          <a:p>
            <a:pPr>
              <a:lnSpc>
                <a:spcPct val="90000"/>
              </a:lnSpc>
              <a:buFont typeface="Arial" charset="0"/>
              <a:buNone/>
            </a:pPr>
            <a:endParaRPr lang="en-US" sz="2200" dirty="0" smtClean="0"/>
          </a:p>
          <a:p>
            <a:pPr>
              <a:lnSpc>
                <a:spcPct val="90000"/>
              </a:lnSpc>
            </a:pPr>
            <a:r>
              <a:rPr lang="en-US" sz="2200" dirty="0" smtClean="0"/>
              <a:t>faulty context assumptions</a:t>
            </a:r>
          </a:p>
          <a:p>
            <a:pPr>
              <a:lnSpc>
                <a:spcPct val="90000"/>
              </a:lnSpc>
            </a:pPr>
            <a:r>
              <a:rPr lang="en-US" sz="2200" dirty="0" smtClean="0"/>
              <a:t>premature closure</a:t>
            </a:r>
          </a:p>
          <a:p>
            <a:pPr>
              <a:lnSpc>
                <a:spcPct val="90000"/>
              </a:lnSpc>
            </a:pPr>
            <a:r>
              <a:rPr lang="en-US" sz="2200" dirty="0" smtClean="0"/>
              <a:t>the inherent shortcomings of heuristic (intuitive) thinking</a:t>
            </a:r>
          </a:p>
          <a:p>
            <a:pPr>
              <a:lnSpc>
                <a:spcPct val="90000"/>
              </a:lnSpc>
            </a:pPr>
            <a:r>
              <a:rPr lang="en-US" sz="2200" dirty="0" smtClean="0"/>
              <a:t>affective biases and environmental factors that detract from optimal conditions:  distractions, fatigue, stress, workload </a:t>
            </a:r>
          </a:p>
          <a:p>
            <a:pPr>
              <a:lnSpc>
                <a:spcPct val="90000"/>
              </a:lnSpc>
              <a:buFont typeface="Wingdings" charset="2"/>
              <a:buNone/>
            </a:pPr>
            <a:endParaRPr lang="en-US" sz="2200" dirty="0" smtClean="0"/>
          </a:p>
          <a:p>
            <a:endParaRPr lang="en-US" sz="22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algn="ctr"/>
            <a:r>
              <a:rPr lang="en-US" sz="3200" cap="none" dirty="0" smtClean="0"/>
              <a:t>INTERVENTIONS TO </a:t>
            </a:r>
            <a:br>
              <a:rPr lang="en-US" sz="3200" cap="none" dirty="0" smtClean="0"/>
            </a:br>
            <a:r>
              <a:rPr lang="en-US" cap="none" dirty="0" smtClean="0"/>
              <a:t>REDUCE</a:t>
            </a:r>
            <a:r>
              <a:rPr lang="en-US" sz="3200" cap="none" dirty="0" smtClean="0"/>
              <a:t> COGNITIVE ERROR	</a:t>
            </a:r>
          </a:p>
        </p:txBody>
      </p:sp>
      <p:sp>
        <p:nvSpPr>
          <p:cNvPr id="6" name="Freeform 5"/>
          <p:cNvSpPr/>
          <p:nvPr/>
        </p:nvSpPr>
        <p:spPr>
          <a:xfrm>
            <a:off x="1905000" y="3124200"/>
            <a:ext cx="5410200" cy="717407"/>
          </a:xfrm>
          <a:custGeom>
            <a:avLst/>
            <a:gdLst>
              <a:gd name="connsiteX0" fmla="*/ 0 w 2798064"/>
              <a:gd name="connsiteY0" fmla="*/ 119570 h 717407"/>
              <a:gd name="connsiteX1" fmla="*/ 35021 w 2798064"/>
              <a:gd name="connsiteY1" fmla="*/ 35021 h 717407"/>
              <a:gd name="connsiteX2" fmla="*/ 119570 w 2798064"/>
              <a:gd name="connsiteY2" fmla="*/ 0 h 717407"/>
              <a:gd name="connsiteX3" fmla="*/ 2678494 w 2798064"/>
              <a:gd name="connsiteY3" fmla="*/ 0 h 717407"/>
              <a:gd name="connsiteX4" fmla="*/ 2763043 w 2798064"/>
              <a:gd name="connsiteY4" fmla="*/ 35021 h 717407"/>
              <a:gd name="connsiteX5" fmla="*/ 2798064 w 2798064"/>
              <a:gd name="connsiteY5" fmla="*/ 119570 h 717407"/>
              <a:gd name="connsiteX6" fmla="*/ 2798064 w 2798064"/>
              <a:gd name="connsiteY6" fmla="*/ 597837 h 717407"/>
              <a:gd name="connsiteX7" fmla="*/ 2763043 w 2798064"/>
              <a:gd name="connsiteY7" fmla="*/ 682386 h 717407"/>
              <a:gd name="connsiteX8" fmla="*/ 2678494 w 2798064"/>
              <a:gd name="connsiteY8" fmla="*/ 717407 h 717407"/>
              <a:gd name="connsiteX9" fmla="*/ 119570 w 2798064"/>
              <a:gd name="connsiteY9" fmla="*/ 717407 h 717407"/>
              <a:gd name="connsiteX10" fmla="*/ 35021 w 2798064"/>
              <a:gd name="connsiteY10" fmla="*/ 682386 h 717407"/>
              <a:gd name="connsiteX11" fmla="*/ 0 w 2798064"/>
              <a:gd name="connsiteY11" fmla="*/ 597837 h 717407"/>
              <a:gd name="connsiteX12" fmla="*/ 0 w 2798064"/>
              <a:gd name="connsiteY12" fmla="*/ 119570 h 71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064" h="717407">
                <a:moveTo>
                  <a:pt x="0" y="119570"/>
                </a:moveTo>
                <a:cubicBezTo>
                  <a:pt x="0" y="87858"/>
                  <a:pt x="12598" y="57445"/>
                  <a:pt x="35021" y="35021"/>
                </a:cubicBezTo>
                <a:cubicBezTo>
                  <a:pt x="57445" y="12597"/>
                  <a:pt x="87858" y="0"/>
                  <a:pt x="119570" y="0"/>
                </a:cubicBezTo>
                <a:lnTo>
                  <a:pt x="2678494" y="0"/>
                </a:lnTo>
                <a:cubicBezTo>
                  <a:pt x="2710206" y="0"/>
                  <a:pt x="2740619" y="12598"/>
                  <a:pt x="2763043" y="35021"/>
                </a:cubicBezTo>
                <a:cubicBezTo>
                  <a:pt x="2785467" y="57445"/>
                  <a:pt x="2798064" y="87858"/>
                  <a:pt x="2798064" y="119570"/>
                </a:cubicBezTo>
                <a:lnTo>
                  <a:pt x="2798064" y="597837"/>
                </a:lnTo>
                <a:cubicBezTo>
                  <a:pt x="2798064" y="629549"/>
                  <a:pt x="2785466" y="659962"/>
                  <a:pt x="2763043" y="682386"/>
                </a:cubicBezTo>
                <a:cubicBezTo>
                  <a:pt x="2740619" y="704810"/>
                  <a:pt x="2710206" y="717407"/>
                  <a:pt x="2678494" y="717407"/>
                </a:cubicBezTo>
                <a:lnTo>
                  <a:pt x="119570" y="717407"/>
                </a:lnTo>
                <a:cubicBezTo>
                  <a:pt x="87858" y="717407"/>
                  <a:pt x="57445" y="704809"/>
                  <a:pt x="35021" y="682386"/>
                </a:cubicBezTo>
                <a:cubicBezTo>
                  <a:pt x="12597" y="659962"/>
                  <a:pt x="0" y="629549"/>
                  <a:pt x="0" y="597837"/>
                </a:cubicBezTo>
                <a:lnTo>
                  <a:pt x="0" y="119570"/>
                </a:lnTo>
                <a:close/>
              </a:path>
            </a:pathLst>
          </a:custGeom>
          <a:gradFill flip="none"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path path="circle">
              <a:fillToRect l="100000" t="100000"/>
            </a:path>
            <a:tileRect r="-100000" b="-100000"/>
          </a:gradFill>
        </p:spPr>
        <p:style>
          <a:lnRef idx="0">
            <a:schemeClr val="accent1"/>
          </a:lnRef>
          <a:fillRef idx="3">
            <a:schemeClr val="accent1"/>
          </a:fillRef>
          <a:effectRef idx="3">
            <a:schemeClr val="accent1"/>
          </a:effectRef>
          <a:fontRef idx="minor">
            <a:schemeClr val="lt1"/>
          </a:fontRef>
        </p:style>
        <p:txBody>
          <a:bodyPr lIns="115031" tIns="75026" rIns="115031" bIns="75026" anchor="ctr"/>
          <a:lstStyle/>
          <a:p>
            <a:pPr algn="ctr" defTabSz="933450">
              <a:lnSpc>
                <a:spcPct val="90000"/>
              </a:lnSpc>
              <a:spcAft>
                <a:spcPct val="35000"/>
              </a:spcAft>
            </a:pPr>
            <a:r>
              <a:rPr lang="en-US" sz="2100">
                <a:solidFill>
                  <a:srgbClr val="353535"/>
                </a:solidFill>
                <a:ea typeface="ＭＳ Ｐゴシック" charset="-128"/>
              </a:rPr>
              <a:t>Improve clinical reasoning</a:t>
            </a:r>
          </a:p>
        </p:txBody>
      </p:sp>
      <p:sp>
        <p:nvSpPr>
          <p:cNvPr id="7" name="Freeform 6"/>
          <p:cNvSpPr/>
          <p:nvPr/>
        </p:nvSpPr>
        <p:spPr>
          <a:xfrm>
            <a:off x="1905000" y="4495800"/>
            <a:ext cx="5410200" cy="717407"/>
          </a:xfrm>
          <a:custGeom>
            <a:avLst/>
            <a:gdLst>
              <a:gd name="connsiteX0" fmla="*/ 0 w 2798064"/>
              <a:gd name="connsiteY0" fmla="*/ 119570 h 717407"/>
              <a:gd name="connsiteX1" fmla="*/ 35021 w 2798064"/>
              <a:gd name="connsiteY1" fmla="*/ 35021 h 717407"/>
              <a:gd name="connsiteX2" fmla="*/ 119570 w 2798064"/>
              <a:gd name="connsiteY2" fmla="*/ 0 h 717407"/>
              <a:gd name="connsiteX3" fmla="*/ 2678494 w 2798064"/>
              <a:gd name="connsiteY3" fmla="*/ 0 h 717407"/>
              <a:gd name="connsiteX4" fmla="*/ 2763043 w 2798064"/>
              <a:gd name="connsiteY4" fmla="*/ 35021 h 717407"/>
              <a:gd name="connsiteX5" fmla="*/ 2798064 w 2798064"/>
              <a:gd name="connsiteY5" fmla="*/ 119570 h 717407"/>
              <a:gd name="connsiteX6" fmla="*/ 2798064 w 2798064"/>
              <a:gd name="connsiteY6" fmla="*/ 597837 h 717407"/>
              <a:gd name="connsiteX7" fmla="*/ 2763043 w 2798064"/>
              <a:gd name="connsiteY7" fmla="*/ 682386 h 717407"/>
              <a:gd name="connsiteX8" fmla="*/ 2678494 w 2798064"/>
              <a:gd name="connsiteY8" fmla="*/ 717407 h 717407"/>
              <a:gd name="connsiteX9" fmla="*/ 119570 w 2798064"/>
              <a:gd name="connsiteY9" fmla="*/ 717407 h 717407"/>
              <a:gd name="connsiteX10" fmla="*/ 35021 w 2798064"/>
              <a:gd name="connsiteY10" fmla="*/ 682386 h 717407"/>
              <a:gd name="connsiteX11" fmla="*/ 0 w 2798064"/>
              <a:gd name="connsiteY11" fmla="*/ 597837 h 717407"/>
              <a:gd name="connsiteX12" fmla="*/ 0 w 2798064"/>
              <a:gd name="connsiteY12" fmla="*/ 119570 h 71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064" h="717407">
                <a:moveTo>
                  <a:pt x="0" y="119570"/>
                </a:moveTo>
                <a:cubicBezTo>
                  <a:pt x="0" y="87858"/>
                  <a:pt x="12598" y="57445"/>
                  <a:pt x="35021" y="35021"/>
                </a:cubicBezTo>
                <a:cubicBezTo>
                  <a:pt x="57445" y="12597"/>
                  <a:pt x="87858" y="0"/>
                  <a:pt x="119570" y="0"/>
                </a:cubicBezTo>
                <a:lnTo>
                  <a:pt x="2678494" y="0"/>
                </a:lnTo>
                <a:cubicBezTo>
                  <a:pt x="2710206" y="0"/>
                  <a:pt x="2740619" y="12598"/>
                  <a:pt x="2763043" y="35021"/>
                </a:cubicBezTo>
                <a:cubicBezTo>
                  <a:pt x="2785467" y="57445"/>
                  <a:pt x="2798064" y="87858"/>
                  <a:pt x="2798064" y="119570"/>
                </a:cubicBezTo>
                <a:lnTo>
                  <a:pt x="2798064" y="597837"/>
                </a:lnTo>
                <a:cubicBezTo>
                  <a:pt x="2798064" y="629549"/>
                  <a:pt x="2785466" y="659962"/>
                  <a:pt x="2763043" y="682386"/>
                </a:cubicBezTo>
                <a:cubicBezTo>
                  <a:pt x="2740619" y="704810"/>
                  <a:pt x="2710206" y="717407"/>
                  <a:pt x="2678494" y="717407"/>
                </a:cubicBezTo>
                <a:lnTo>
                  <a:pt x="119570" y="717407"/>
                </a:lnTo>
                <a:cubicBezTo>
                  <a:pt x="87858" y="717407"/>
                  <a:pt x="57445" y="704809"/>
                  <a:pt x="35021" y="682386"/>
                </a:cubicBezTo>
                <a:cubicBezTo>
                  <a:pt x="12597" y="659962"/>
                  <a:pt x="0" y="629549"/>
                  <a:pt x="0" y="597837"/>
                </a:cubicBezTo>
                <a:lnTo>
                  <a:pt x="0" y="119570"/>
                </a:lnTo>
                <a:close/>
              </a:path>
            </a:pathLst>
          </a:custGeom>
          <a:gradFill flip="none"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path path="circle">
              <a:fillToRect l="100000" t="100000"/>
            </a:path>
            <a:tileRect r="-100000" b="-100000"/>
          </a:gradFill>
        </p:spPr>
        <p:style>
          <a:lnRef idx="0">
            <a:schemeClr val="accent1"/>
          </a:lnRef>
          <a:fillRef idx="3">
            <a:schemeClr val="accent1"/>
          </a:fillRef>
          <a:effectRef idx="3">
            <a:schemeClr val="accent1"/>
          </a:effectRef>
          <a:fontRef idx="minor">
            <a:schemeClr val="lt1"/>
          </a:fontRef>
        </p:style>
        <p:txBody>
          <a:bodyPr lIns="115031" tIns="75026" rIns="115031" bIns="75026" anchor="ctr"/>
          <a:lstStyle/>
          <a:p>
            <a:pPr algn="ctr" defTabSz="933450">
              <a:lnSpc>
                <a:spcPct val="90000"/>
              </a:lnSpc>
              <a:spcAft>
                <a:spcPct val="35000"/>
              </a:spcAft>
            </a:pPr>
            <a:r>
              <a:rPr lang="en-US" sz="2100">
                <a:solidFill>
                  <a:srgbClr val="353535"/>
                </a:solidFill>
                <a:ea typeface="ＭＳ Ｐゴシック" charset="-128"/>
              </a:rPr>
              <a:t>Get help</a:t>
            </a:r>
          </a:p>
        </p:txBody>
      </p:sp>
      <p:sp>
        <p:nvSpPr>
          <p:cNvPr id="8" name="Freeform 7"/>
          <p:cNvSpPr/>
          <p:nvPr/>
        </p:nvSpPr>
        <p:spPr>
          <a:xfrm>
            <a:off x="1905000" y="1905000"/>
            <a:ext cx="5410200" cy="717407"/>
          </a:xfrm>
          <a:custGeom>
            <a:avLst/>
            <a:gdLst>
              <a:gd name="connsiteX0" fmla="*/ 0 w 2798064"/>
              <a:gd name="connsiteY0" fmla="*/ 119570 h 717407"/>
              <a:gd name="connsiteX1" fmla="*/ 35021 w 2798064"/>
              <a:gd name="connsiteY1" fmla="*/ 35021 h 717407"/>
              <a:gd name="connsiteX2" fmla="*/ 119570 w 2798064"/>
              <a:gd name="connsiteY2" fmla="*/ 0 h 717407"/>
              <a:gd name="connsiteX3" fmla="*/ 2678494 w 2798064"/>
              <a:gd name="connsiteY3" fmla="*/ 0 h 717407"/>
              <a:gd name="connsiteX4" fmla="*/ 2763043 w 2798064"/>
              <a:gd name="connsiteY4" fmla="*/ 35021 h 717407"/>
              <a:gd name="connsiteX5" fmla="*/ 2798064 w 2798064"/>
              <a:gd name="connsiteY5" fmla="*/ 119570 h 717407"/>
              <a:gd name="connsiteX6" fmla="*/ 2798064 w 2798064"/>
              <a:gd name="connsiteY6" fmla="*/ 597837 h 717407"/>
              <a:gd name="connsiteX7" fmla="*/ 2763043 w 2798064"/>
              <a:gd name="connsiteY7" fmla="*/ 682386 h 717407"/>
              <a:gd name="connsiteX8" fmla="*/ 2678494 w 2798064"/>
              <a:gd name="connsiteY8" fmla="*/ 717407 h 717407"/>
              <a:gd name="connsiteX9" fmla="*/ 119570 w 2798064"/>
              <a:gd name="connsiteY9" fmla="*/ 717407 h 717407"/>
              <a:gd name="connsiteX10" fmla="*/ 35021 w 2798064"/>
              <a:gd name="connsiteY10" fmla="*/ 682386 h 717407"/>
              <a:gd name="connsiteX11" fmla="*/ 0 w 2798064"/>
              <a:gd name="connsiteY11" fmla="*/ 597837 h 717407"/>
              <a:gd name="connsiteX12" fmla="*/ 0 w 2798064"/>
              <a:gd name="connsiteY12" fmla="*/ 119570 h 71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8064" h="717407">
                <a:moveTo>
                  <a:pt x="0" y="119570"/>
                </a:moveTo>
                <a:cubicBezTo>
                  <a:pt x="0" y="87858"/>
                  <a:pt x="12598" y="57445"/>
                  <a:pt x="35021" y="35021"/>
                </a:cubicBezTo>
                <a:cubicBezTo>
                  <a:pt x="57445" y="12597"/>
                  <a:pt x="87858" y="0"/>
                  <a:pt x="119570" y="0"/>
                </a:cubicBezTo>
                <a:lnTo>
                  <a:pt x="2678494" y="0"/>
                </a:lnTo>
                <a:cubicBezTo>
                  <a:pt x="2710206" y="0"/>
                  <a:pt x="2740619" y="12598"/>
                  <a:pt x="2763043" y="35021"/>
                </a:cubicBezTo>
                <a:cubicBezTo>
                  <a:pt x="2785467" y="57445"/>
                  <a:pt x="2798064" y="87858"/>
                  <a:pt x="2798064" y="119570"/>
                </a:cubicBezTo>
                <a:lnTo>
                  <a:pt x="2798064" y="597837"/>
                </a:lnTo>
                <a:cubicBezTo>
                  <a:pt x="2798064" y="629549"/>
                  <a:pt x="2785466" y="659962"/>
                  <a:pt x="2763043" y="682386"/>
                </a:cubicBezTo>
                <a:cubicBezTo>
                  <a:pt x="2740619" y="704810"/>
                  <a:pt x="2710206" y="717407"/>
                  <a:pt x="2678494" y="717407"/>
                </a:cubicBezTo>
                <a:lnTo>
                  <a:pt x="119570" y="717407"/>
                </a:lnTo>
                <a:cubicBezTo>
                  <a:pt x="87858" y="717407"/>
                  <a:pt x="57445" y="704809"/>
                  <a:pt x="35021" y="682386"/>
                </a:cubicBezTo>
                <a:cubicBezTo>
                  <a:pt x="12597" y="659962"/>
                  <a:pt x="0" y="629549"/>
                  <a:pt x="0" y="597837"/>
                </a:cubicBezTo>
                <a:lnTo>
                  <a:pt x="0" y="119570"/>
                </a:lnTo>
                <a:close/>
              </a:path>
            </a:pathLst>
          </a:custGeom>
          <a:gradFill flip="none"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path path="circle">
              <a:fillToRect l="100000" t="100000"/>
            </a:path>
            <a:tileRect r="-100000" b="-100000"/>
          </a:gradFill>
        </p:spPr>
        <p:style>
          <a:lnRef idx="0">
            <a:schemeClr val="accent1"/>
          </a:lnRef>
          <a:fillRef idx="3">
            <a:schemeClr val="accent1"/>
          </a:fillRef>
          <a:effectRef idx="3">
            <a:schemeClr val="accent1"/>
          </a:effectRef>
          <a:fontRef idx="minor">
            <a:schemeClr val="lt1"/>
          </a:fontRef>
        </p:style>
        <p:txBody>
          <a:bodyPr lIns="115031" tIns="75026" rIns="115031" bIns="75026" anchor="ctr"/>
          <a:lstStyle/>
          <a:p>
            <a:pPr algn="ctr" defTabSz="933450">
              <a:lnSpc>
                <a:spcPct val="90000"/>
              </a:lnSpc>
              <a:spcAft>
                <a:spcPct val="35000"/>
              </a:spcAft>
            </a:pPr>
            <a:r>
              <a:rPr lang="en-US" sz="2100">
                <a:solidFill>
                  <a:srgbClr val="353535"/>
                </a:solidFill>
                <a:ea typeface="ＭＳ Ｐゴシック" charset="-128"/>
              </a:rPr>
              <a:t>Increase medical knowledge and expertise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cap="none" dirty="0" smtClean="0"/>
              <a:t>INCREASE KNOWLEDGE &amp; EXPERTISE</a:t>
            </a:r>
          </a:p>
        </p:txBody>
      </p:sp>
      <p:sp>
        <p:nvSpPr>
          <p:cNvPr id="48131" name="Content Placeholder 2"/>
          <p:cNvSpPr>
            <a:spLocks noGrp="1"/>
          </p:cNvSpPr>
          <p:nvPr>
            <p:ph idx="1"/>
          </p:nvPr>
        </p:nvSpPr>
        <p:spPr>
          <a:xfrm>
            <a:off x="685800" y="1600200"/>
            <a:ext cx="7772400" cy="3733800"/>
          </a:xfrm>
        </p:spPr>
        <p:txBody>
          <a:bodyPr/>
          <a:lstStyle/>
          <a:p>
            <a:r>
              <a:rPr lang="en-US" dirty="0" smtClean="0"/>
              <a:t>Increase training time &amp; events to increase experience </a:t>
            </a:r>
            <a:br>
              <a:rPr lang="en-US" dirty="0" smtClean="0"/>
            </a:br>
            <a:r>
              <a:rPr lang="en-US" dirty="0" smtClean="0"/>
              <a:t>(</a:t>
            </a:r>
            <a:r>
              <a:rPr lang="en-US" i="1" dirty="0" smtClean="0"/>
              <a:t>3 tested interventions</a:t>
            </a:r>
            <a:r>
              <a:rPr lang="en-US" dirty="0" smtClean="0"/>
              <a:t>)</a:t>
            </a:r>
          </a:p>
          <a:p>
            <a:pPr>
              <a:buFont typeface="Wingdings" charset="2"/>
              <a:buNone/>
            </a:pPr>
            <a:endParaRPr lang="en-US" dirty="0" smtClean="0"/>
          </a:p>
          <a:p>
            <a:r>
              <a:rPr lang="en-US" dirty="0" smtClean="0"/>
              <a:t>Use simulation to provide compacted experience </a:t>
            </a:r>
            <a:br>
              <a:rPr lang="en-US" dirty="0" smtClean="0"/>
            </a:br>
            <a:r>
              <a:rPr lang="en-US" dirty="0" smtClean="0"/>
              <a:t>(</a:t>
            </a:r>
            <a:r>
              <a:rPr lang="en-US" i="1" dirty="0" smtClean="0"/>
              <a:t>1 tested intervention</a:t>
            </a:r>
            <a:r>
              <a:rPr lang="en-US" dirty="0" smtClean="0"/>
              <a:t>)</a:t>
            </a:r>
          </a:p>
          <a:p>
            <a:pPr>
              <a:buFont typeface="Wingdings" charset="2"/>
              <a:buNone/>
            </a:pPr>
            <a:endParaRPr lang="en-US" dirty="0" smtClean="0"/>
          </a:p>
          <a:p>
            <a:r>
              <a:rPr lang="en-US" dirty="0" smtClean="0"/>
              <a:t>Increase feedback to improve calibration and reduce overconfidence </a:t>
            </a:r>
          </a:p>
          <a:p>
            <a:pPr>
              <a:buFont typeface="Wingdings 3" charset="2"/>
              <a:buNone/>
            </a:pPr>
            <a:r>
              <a:rPr lang="en-US" dirty="0" smtClean="0"/>
              <a:t>	(</a:t>
            </a:r>
            <a:r>
              <a:rPr lang="en-US" i="1" dirty="0" smtClean="0"/>
              <a:t>3 tested interventions</a:t>
            </a:r>
            <a:r>
              <a:rPr lang="en-US" dirty="0" smtClean="0"/>
              <a:t>)</a:t>
            </a:r>
          </a:p>
          <a:p>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cap="none" dirty="0" smtClean="0"/>
              <a:t>IMPROVE CLINICAL REASONING</a:t>
            </a:r>
          </a:p>
        </p:txBody>
      </p:sp>
      <p:sp>
        <p:nvSpPr>
          <p:cNvPr id="49155" name="Content Placeholder 2"/>
          <p:cNvSpPr>
            <a:spLocks noGrp="1"/>
          </p:cNvSpPr>
          <p:nvPr>
            <p:ph idx="1"/>
          </p:nvPr>
        </p:nvSpPr>
        <p:spPr>
          <a:xfrm>
            <a:off x="609600" y="2514600"/>
            <a:ext cx="7772400" cy="3733800"/>
          </a:xfrm>
        </p:spPr>
        <p:txBody>
          <a:bodyPr/>
          <a:lstStyle/>
          <a:p>
            <a:pPr marL="514350" indent="-514350"/>
            <a:r>
              <a:rPr lang="en-US" sz="2400" dirty="0" smtClean="0"/>
              <a:t>Improve evidence-based medicine skills, normative decision-making skills</a:t>
            </a:r>
          </a:p>
          <a:p>
            <a:pPr marL="514350" indent="-514350">
              <a:spcBef>
                <a:spcPts val="2400"/>
              </a:spcBef>
            </a:pPr>
            <a:r>
              <a:rPr lang="en-US" sz="2400" dirty="0" smtClean="0"/>
              <a:t>Improve intuitive decision-making</a:t>
            </a:r>
          </a:p>
          <a:p>
            <a:pPr marL="1036638" lvl="1" indent="-350838"/>
            <a:r>
              <a:rPr lang="en-US" sz="2000" dirty="0" smtClean="0"/>
              <a:t>Teach heuristics &amp; biases</a:t>
            </a:r>
          </a:p>
          <a:p>
            <a:pPr marL="1036638" lvl="1" indent="-350838"/>
            <a:r>
              <a:rPr lang="en-US" sz="2000" dirty="0" smtClean="0"/>
              <a:t>Use de-biasing techniques; improve </a:t>
            </a:r>
            <a:r>
              <a:rPr lang="en-US" sz="2000" dirty="0" err="1" smtClean="0"/>
              <a:t>metacognition</a:t>
            </a:r>
            <a:endParaRPr lang="en-US" sz="2000" dirty="0" smtClean="0"/>
          </a:p>
          <a:p>
            <a:pPr marL="1371600" lvl="2" indent="-334963"/>
            <a:r>
              <a:rPr lang="en-US" sz="1800" dirty="0" smtClean="0"/>
              <a:t>Reflective practice; checklists; be comprehensive, consider the opposite</a:t>
            </a:r>
          </a:p>
          <a:p>
            <a:pPr marL="514350" indent="-514350"/>
            <a:endParaRPr lang="en-US" dirty="0" smtClean="0"/>
          </a:p>
        </p:txBody>
      </p:sp>
      <p:sp>
        <p:nvSpPr>
          <p:cNvPr id="4" name="Freeform 3"/>
          <p:cNvSpPr/>
          <p:nvPr/>
        </p:nvSpPr>
        <p:spPr>
          <a:xfrm>
            <a:off x="4191000" y="1752600"/>
            <a:ext cx="1849438" cy="457200"/>
          </a:xfrm>
          <a:custGeom>
            <a:avLst/>
            <a:gdLst>
              <a:gd name="connsiteX0" fmla="*/ 95656 w 573925"/>
              <a:gd name="connsiteY0" fmla="*/ 0 h 4974336"/>
              <a:gd name="connsiteX1" fmla="*/ 478269 w 573925"/>
              <a:gd name="connsiteY1" fmla="*/ 0 h 4974336"/>
              <a:gd name="connsiteX2" fmla="*/ 545908 w 573925"/>
              <a:gd name="connsiteY2" fmla="*/ 28017 h 4974336"/>
              <a:gd name="connsiteX3" fmla="*/ 573925 w 573925"/>
              <a:gd name="connsiteY3" fmla="*/ 95656 h 4974336"/>
              <a:gd name="connsiteX4" fmla="*/ 573925 w 573925"/>
              <a:gd name="connsiteY4" fmla="*/ 4974336 h 4974336"/>
              <a:gd name="connsiteX5" fmla="*/ 573925 w 573925"/>
              <a:gd name="connsiteY5" fmla="*/ 4974336 h 4974336"/>
              <a:gd name="connsiteX6" fmla="*/ 573925 w 573925"/>
              <a:gd name="connsiteY6" fmla="*/ 4974336 h 4974336"/>
              <a:gd name="connsiteX7" fmla="*/ 0 w 573925"/>
              <a:gd name="connsiteY7" fmla="*/ 4974336 h 4974336"/>
              <a:gd name="connsiteX8" fmla="*/ 0 w 573925"/>
              <a:gd name="connsiteY8" fmla="*/ 4974336 h 4974336"/>
              <a:gd name="connsiteX9" fmla="*/ 0 w 573925"/>
              <a:gd name="connsiteY9" fmla="*/ 4974336 h 4974336"/>
              <a:gd name="connsiteX10" fmla="*/ 0 w 573925"/>
              <a:gd name="connsiteY10" fmla="*/ 95656 h 4974336"/>
              <a:gd name="connsiteX11" fmla="*/ 28017 w 573925"/>
              <a:gd name="connsiteY11" fmla="*/ 28017 h 4974336"/>
              <a:gd name="connsiteX12" fmla="*/ 95656 w 573925"/>
              <a:gd name="connsiteY12" fmla="*/ 0 h 497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3925" h="4974336">
                <a:moveTo>
                  <a:pt x="573925" y="829075"/>
                </a:moveTo>
                <a:lnTo>
                  <a:pt x="573925" y="4145261"/>
                </a:lnTo>
                <a:cubicBezTo>
                  <a:pt x="573925" y="4365148"/>
                  <a:pt x="572762" y="4576021"/>
                  <a:pt x="570692" y="4731503"/>
                </a:cubicBezTo>
                <a:cubicBezTo>
                  <a:pt x="568623" y="4886984"/>
                  <a:pt x="565815" y="4974332"/>
                  <a:pt x="562888" y="4974332"/>
                </a:cubicBezTo>
                <a:lnTo>
                  <a:pt x="0" y="4974332"/>
                </a:lnTo>
                <a:lnTo>
                  <a:pt x="0" y="4974332"/>
                </a:lnTo>
                <a:lnTo>
                  <a:pt x="0" y="4974332"/>
                </a:lnTo>
                <a:lnTo>
                  <a:pt x="0" y="4"/>
                </a:lnTo>
                <a:lnTo>
                  <a:pt x="0" y="4"/>
                </a:lnTo>
                <a:lnTo>
                  <a:pt x="0" y="4"/>
                </a:lnTo>
                <a:lnTo>
                  <a:pt x="562888" y="4"/>
                </a:lnTo>
                <a:cubicBezTo>
                  <a:pt x="565816" y="4"/>
                  <a:pt x="568623" y="87352"/>
                  <a:pt x="570692" y="242833"/>
                </a:cubicBezTo>
                <a:cubicBezTo>
                  <a:pt x="572762" y="398315"/>
                  <a:pt x="573925" y="609196"/>
                  <a:pt x="573925" y="829075"/>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3341" tIns="54687" rIns="81357" bIns="54688" anchor="ctr"/>
          <a:lstStyle/>
          <a:p>
            <a:pPr marL="288925" lvl="1" indent="-120650" defTabSz="622300">
              <a:lnSpc>
                <a:spcPct val="90000"/>
              </a:lnSpc>
              <a:spcAft>
                <a:spcPct val="15000"/>
              </a:spcAft>
            </a:pPr>
            <a:r>
              <a:rPr lang="en-US" sz="2000" i="1">
                <a:solidFill>
                  <a:srgbClr val="000000"/>
                </a:solidFill>
                <a:ea typeface="ＭＳ Ｐゴシック" charset="-128"/>
              </a:rPr>
              <a:t>suggested only</a:t>
            </a:r>
          </a:p>
        </p:txBody>
      </p:sp>
      <p:sp>
        <p:nvSpPr>
          <p:cNvPr id="5" name="Wave 4"/>
          <p:cNvSpPr/>
          <p:nvPr/>
        </p:nvSpPr>
        <p:spPr>
          <a:xfrm>
            <a:off x="609600" y="1447800"/>
            <a:ext cx="3657600" cy="9906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2400" b="1" i="1" dirty="0">
                <a:solidFill>
                  <a:srgbClr val="353535"/>
                </a:solidFill>
                <a:ea typeface="ＭＳ Ｐゴシック" charset="-128"/>
              </a:rPr>
              <a:t>No tested interventions</a:t>
            </a:r>
            <a:endParaRPr lang="en-US" sz="2400" b="1" dirty="0">
              <a:solidFill>
                <a:srgbClr val="353535"/>
              </a:solidFill>
              <a:ea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15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155">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1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uiExpand="1" build="p"/>
      <p:bldP spid="4" grpId="0" animBg="1"/>
      <p:bldP spid="5" grpId="0" animBg="1"/>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cap="none" dirty="0" smtClean="0"/>
              <a:t>GET HELP</a:t>
            </a:r>
          </a:p>
        </p:txBody>
      </p:sp>
      <p:sp>
        <p:nvSpPr>
          <p:cNvPr id="50179" name="Content Placeholder 2"/>
          <p:cNvSpPr>
            <a:spLocks noGrp="1"/>
          </p:cNvSpPr>
          <p:nvPr>
            <p:ph idx="1"/>
          </p:nvPr>
        </p:nvSpPr>
        <p:spPr>
          <a:xfrm>
            <a:off x="685800" y="1600200"/>
            <a:ext cx="7772400" cy="1447800"/>
          </a:xfrm>
        </p:spPr>
        <p:txBody>
          <a:bodyPr/>
          <a:lstStyle/>
          <a:p>
            <a:r>
              <a:rPr lang="en-US" dirty="0" smtClean="0"/>
              <a:t>Increase consultation, second opinions, fresh eyes</a:t>
            </a:r>
            <a:r>
              <a:rPr lang="en-US" dirty="0" smtClean="0"/>
              <a:t> </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Use decision support tools; increase access to medical knowledge (web access,  texts,  info buttons) </a:t>
            </a:r>
            <a:r>
              <a:rPr lang="en-US" dirty="0" smtClean="0"/>
              <a:t/>
            </a:r>
            <a:br>
              <a:rPr lang="en-US" dirty="0" smtClean="0"/>
            </a:br>
            <a:endParaRPr lang="en-US" dirty="0" smtClean="0"/>
          </a:p>
          <a:p>
            <a:pPr>
              <a:buNone/>
            </a:pPr>
            <a:r>
              <a:rPr lang="en-US" dirty="0" smtClean="0"/>
              <a:t/>
            </a:r>
            <a:br>
              <a:rPr lang="en-US" dirty="0" smtClean="0"/>
            </a:br>
            <a:endParaRPr lang="en-US" dirty="0" smtClean="0"/>
          </a:p>
        </p:txBody>
      </p:sp>
      <p:sp>
        <p:nvSpPr>
          <p:cNvPr id="4" name="Wave 3"/>
          <p:cNvSpPr/>
          <p:nvPr/>
        </p:nvSpPr>
        <p:spPr>
          <a:xfrm>
            <a:off x="1524000" y="2057400"/>
            <a:ext cx="2590800" cy="6096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b="1" i="1" dirty="0" smtClean="0">
                <a:solidFill>
                  <a:srgbClr val="353535"/>
                </a:solidFill>
                <a:ea typeface="ＭＳ Ｐゴシック" charset="-128"/>
              </a:rPr>
              <a:t>10 tested interventions</a:t>
            </a:r>
            <a:endParaRPr lang="en-US" b="1" dirty="0">
              <a:solidFill>
                <a:srgbClr val="353535"/>
              </a:solidFill>
              <a:ea typeface="ＭＳ Ｐゴシック" charset="-128"/>
            </a:endParaRPr>
          </a:p>
        </p:txBody>
      </p:sp>
      <p:sp>
        <p:nvSpPr>
          <p:cNvPr id="5" name="Wave 4"/>
          <p:cNvSpPr/>
          <p:nvPr/>
        </p:nvSpPr>
        <p:spPr>
          <a:xfrm>
            <a:off x="2590800" y="5029200"/>
            <a:ext cx="2590800" cy="6096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b="1" i="1" dirty="0" smtClean="0">
                <a:solidFill>
                  <a:srgbClr val="353535"/>
                </a:solidFill>
                <a:ea typeface="ＭＳ Ｐゴシック" charset="-128"/>
              </a:rPr>
              <a:t>12 tested interventions</a:t>
            </a:r>
            <a:endParaRPr lang="en-US" b="1" dirty="0">
              <a:solidFill>
                <a:srgbClr val="353535"/>
              </a:solidFill>
              <a:ea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cap="none" dirty="0" smtClean="0"/>
              <a:t>PROJECT GOALS</a:t>
            </a:r>
          </a:p>
        </p:txBody>
      </p:sp>
      <p:sp>
        <p:nvSpPr>
          <p:cNvPr id="16387" name="Rectangle 3"/>
          <p:cNvSpPr>
            <a:spLocks noGrp="1" noChangeArrowheads="1"/>
          </p:cNvSpPr>
          <p:nvPr>
            <p:ph idx="1"/>
          </p:nvPr>
        </p:nvSpPr>
        <p:spPr>
          <a:xfrm>
            <a:off x="685800" y="1981200"/>
            <a:ext cx="7772400" cy="3733800"/>
          </a:xfrm>
        </p:spPr>
        <p:txBody>
          <a:bodyPr/>
          <a:lstStyle/>
          <a:p>
            <a:pPr marL="508000" indent="-438150"/>
            <a:r>
              <a:rPr lang="en-US" sz="2800" dirty="0" smtClean="0"/>
              <a:t>Perform a comprehensive literature review of   interventions that could reduce diagnostic errors</a:t>
            </a:r>
          </a:p>
          <a:p>
            <a:pPr marL="508000" indent="-438150">
              <a:buFont typeface="Wingdings" charset="2"/>
              <a:buNone/>
            </a:pPr>
            <a:endParaRPr lang="en-US" sz="2800" dirty="0" smtClean="0"/>
          </a:p>
          <a:p>
            <a:pPr marL="508000" indent="-438150"/>
            <a:r>
              <a:rPr lang="en-US" sz="2800" dirty="0" smtClean="0"/>
              <a:t>Identify and pilot test an intervention targeting diagnostic errors in an ambulatory care setting</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2057400" y="609600"/>
            <a:ext cx="7086600" cy="530225"/>
          </a:xfrm>
        </p:spPr>
        <p:txBody>
          <a:bodyPr>
            <a:normAutofit fontScale="90000"/>
          </a:bodyPr>
          <a:lstStyle/>
          <a:p>
            <a:r>
              <a:rPr lang="en-US" sz="3200" cap="none" dirty="0" smtClean="0"/>
              <a:t>CONCLUSIONS - COGNITIVE FACTORS	</a:t>
            </a:r>
          </a:p>
        </p:txBody>
      </p:sp>
      <p:sp>
        <p:nvSpPr>
          <p:cNvPr id="51203" name="Content Placeholder 2"/>
          <p:cNvSpPr>
            <a:spLocks noGrp="1"/>
          </p:cNvSpPr>
          <p:nvPr>
            <p:ph idx="1"/>
          </p:nvPr>
        </p:nvSpPr>
        <p:spPr>
          <a:xfrm>
            <a:off x="685800" y="1600200"/>
            <a:ext cx="7772400" cy="3733800"/>
          </a:xfrm>
        </p:spPr>
        <p:txBody>
          <a:bodyPr/>
          <a:lstStyle/>
          <a:p>
            <a:r>
              <a:rPr lang="en-US" dirty="0" smtClean="0"/>
              <a:t>A broad array of ideas for interventions (N=157), but few tested (N=37) </a:t>
            </a:r>
          </a:p>
          <a:p>
            <a:endParaRPr lang="en-US" dirty="0" smtClean="0"/>
          </a:p>
          <a:p>
            <a:r>
              <a:rPr lang="en-US" dirty="0" smtClean="0"/>
              <a:t>Gaps: </a:t>
            </a:r>
          </a:p>
          <a:p>
            <a:pPr marL="854075" lvl="1" indent="-384175"/>
            <a:r>
              <a:rPr lang="en-US" sz="2400" dirty="0" smtClean="0"/>
              <a:t>Most interventions apply to diagnostic specialties (radiology, pathology, laboratory), not the ED or PC</a:t>
            </a:r>
          </a:p>
          <a:p>
            <a:pPr marL="854075" lvl="1" indent="-384175"/>
            <a:r>
              <a:rPr lang="en-US" sz="2400" dirty="0" smtClean="0"/>
              <a:t>Tests have been done under artificial conditions</a:t>
            </a:r>
          </a:p>
          <a:p>
            <a:pPr marL="854075" lvl="1" indent="-384175"/>
            <a:r>
              <a:rPr lang="en-US" sz="2400" dirty="0" smtClean="0"/>
              <a:t>Learning assessed only in the short term</a:t>
            </a:r>
          </a:p>
          <a:p>
            <a:pPr marL="854075" lvl="1" indent="-384175"/>
            <a:r>
              <a:rPr lang="en-US" sz="2400" dirty="0" smtClean="0"/>
              <a:t>Tools developed aren’t used</a:t>
            </a:r>
          </a:p>
          <a:p>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cap="none" dirty="0" smtClean="0"/>
              <a:t>SUGGESTED PROJECT:  CHECKLIST(S)</a:t>
            </a:r>
          </a:p>
        </p:txBody>
      </p:sp>
      <p:sp>
        <p:nvSpPr>
          <p:cNvPr id="52227" name="Content Placeholder 2"/>
          <p:cNvSpPr>
            <a:spLocks noGrp="1"/>
          </p:cNvSpPr>
          <p:nvPr>
            <p:ph idx="1"/>
          </p:nvPr>
        </p:nvSpPr>
        <p:spPr>
          <a:xfrm>
            <a:off x="685800" y="1600200"/>
            <a:ext cx="7772400" cy="3733800"/>
          </a:xfrm>
        </p:spPr>
        <p:txBody>
          <a:bodyPr/>
          <a:lstStyle/>
          <a:p>
            <a:pPr marL="579438" indent="-509588"/>
            <a:r>
              <a:rPr lang="en-US" sz="2800" dirty="0" smtClean="0"/>
              <a:t>Checklists are ideal in dealing with COMPLEXITY</a:t>
            </a:r>
          </a:p>
          <a:p>
            <a:pPr marL="579438" indent="-509588"/>
            <a:endParaRPr lang="en-US" sz="2800" dirty="0" smtClean="0"/>
          </a:p>
          <a:p>
            <a:pPr marL="579438" indent="-509588"/>
            <a:r>
              <a:rPr lang="en-US" sz="2800" dirty="0" smtClean="0"/>
              <a:t>Checklists can combine system-based, patient-based, and cognitive interventions</a:t>
            </a:r>
          </a:p>
          <a:p>
            <a:pPr marL="579438" indent="-509588">
              <a:buFont typeface="Wingdings" charset="2"/>
              <a:buNone/>
            </a:pPr>
            <a:endParaRPr lang="en-US" sz="2800" dirty="0" smtClean="0"/>
          </a:p>
          <a:p>
            <a:pPr marL="579438" indent="-509588"/>
            <a:r>
              <a:rPr lang="en-US" sz="2800" dirty="0" smtClean="0"/>
              <a:t>Checklists are HOT</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28600"/>
            <a:ext cx="7772400" cy="731838"/>
          </a:xfrm>
        </p:spPr>
        <p:txBody>
          <a:bodyPr/>
          <a:lstStyle/>
          <a:p>
            <a:r>
              <a:rPr lang="en-US" cap="none" dirty="0" smtClean="0"/>
              <a:t>A GENERAL CHECKLIST</a:t>
            </a:r>
          </a:p>
        </p:txBody>
      </p:sp>
      <p:sp>
        <p:nvSpPr>
          <p:cNvPr id="53251" name="Content Placeholder 2"/>
          <p:cNvSpPr>
            <a:spLocks noGrp="1"/>
          </p:cNvSpPr>
          <p:nvPr>
            <p:ph idx="1"/>
          </p:nvPr>
        </p:nvSpPr>
        <p:spPr>
          <a:xfrm>
            <a:off x="914400" y="1066800"/>
            <a:ext cx="8229600" cy="4525963"/>
          </a:xfrm>
        </p:spPr>
        <p:txBody>
          <a:bodyPr/>
          <a:lstStyle/>
          <a:p>
            <a:pPr marL="579438" indent="-509588"/>
            <a:r>
              <a:rPr lang="en-US" b="1" dirty="0" smtClean="0"/>
              <a:t>Obtain YOUR OWN, COMPLETE medical history</a:t>
            </a:r>
            <a:endParaRPr lang="en-US" dirty="0" smtClean="0"/>
          </a:p>
          <a:p>
            <a:pPr marL="579438" indent="-509588"/>
            <a:r>
              <a:rPr lang="en-US" b="1" dirty="0" smtClean="0"/>
              <a:t>Perform a FOCUSED and PURPOSEFUL physical examination</a:t>
            </a:r>
            <a:endParaRPr lang="en-US" dirty="0" smtClean="0"/>
          </a:p>
          <a:p>
            <a:pPr marL="579438" indent="-509588"/>
            <a:r>
              <a:rPr lang="en-US" b="1" dirty="0" smtClean="0"/>
              <a:t>Generate some initial hypotheses and differentiate these with appropriate questions, examination, or diagnostic tests</a:t>
            </a:r>
            <a:endParaRPr lang="en-US" dirty="0" smtClean="0"/>
          </a:p>
          <a:p>
            <a:r>
              <a:rPr lang="en-US" sz="2800" b="1" dirty="0" smtClean="0">
                <a:solidFill>
                  <a:srgbClr val="FFFF00"/>
                </a:solidFill>
              </a:rPr>
              <a:t>Pause to reflect – Take a diagnostic “time out”:</a:t>
            </a:r>
          </a:p>
          <a:p>
            <a:pPr lvl="1"/>
            <a:r>
              <a:rPr lang="en-US" b="1" dirty="0" smtClean="0"/>
              <a:t>Was I comprehensive ?</a:t>
            </a:r>
            <a:endParaRPr lang="en-US" dirty="0" smtClean="0"/>
          </a:p>
          <a:p>
            <a:pPr lvl="1"/>
            <a:r>
              <a:rPr lang="en-US" b="1" dirty="0" smtClean="0"/>
              <a:t>Did I consider the inherent flaws of heuristic thinking ?</a:t>
            </a:r>
            <a:endParaRPr lang="en-US" dirty="0" smtClean="0"/>
          </a:p>
          <a:p>
            <a:pPr lvl="1"/>
            <a:r>
              <a:rPr lang="en-US" b="1" dirty="0" smtClean="0"/>
              <a:t>Was my judgment affected by any other bias ?</a:t>
            </a:r>
            <a:endParaRPr lang="en-US" dirty="0" smtClean="0"/>
          </a:p>
          <a:p>
            <a:pPr lvl="1"/>
            <a:r>
              <a:rPr lang="en-US" b="1" dirty="0" smtClean="0"/>
              <a:t>Do I need to make the diagnosis NOW, or can I wait ?</a:t>
            </a:r>
            <a:endParaRPr lang="en-US" dirty="0" smtClean="0"/>
          </a:p>
          <a:p>
            <a:pPr lvl="1"/>
            <a:r>
              <a:rPr lang="en-US" b="1" dirty="0" smtClean="0"/>
              <a:t>What’s the worst case scenario ?  What are the ‘don’t miss’ entities ?</a:t>
            </a:r>
            <a:endParaRPr lang="en-US" dirty="0" smtClean="0"/>
          </a:p>
          <a:p>
            <a:r>
              <a:rPr lang="en-US" sz="2400" b="1" dirty="0" smtClean="0">
                <a:solidFill>
                  <a:srgbClr val="FFFF00"/>
                </a:solidFill>
              </a:rPr>
              <a:t>Embark on a plan, but acknowledge uncertainty and ENSURE A PATHWAY FOR FOLLOW-UP</a:t>
            </a:r>
            <a:endParaRPr lang="en-US" sz="2400" dirty="0" smtClean="0">
              <a:solidFill>
                <a:srgbClr val="FFFF00"/>
              </a:solidFill>
            </a:endParaRPr>
          </a:p>
          <a:p>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cap="none" dirty="0" smtClean="0"/>
              <a:t>A SYNDROME-SPECIFIC CHECKLIST</a:t>
            </a:r>
          </a:p>
        </p:txBody>
      </p:sp>
      <p:sp>
        <p:nvSpPr>
          <p:cNvPr id="7" name="Vertical Text Placeholder 6"/>
          <p:cNvSpPr>
            <a:spLocks noGrp="1"/>
          </p:cNvSpPr>
          <p:nvPr>
            <p:ph sz="quarter" idx="13"/>
          </p:nvPr>
        </p:nvSpPr>
        <p:spPr/>
        <p:txBody>
          <a:bodyPr vert="horz"/>
          <a:lstStyle/>
          <a:p>
            <a:pPr>
              <a:buNone/>
            </a:pPr>
            <a:r>
              <a:rPr lang="en-US" sz="3000" b="1" dirty="0" smtClean="0"/>
              <a:t>CHEST PAIN</a:t>
            </a:r>
          </a:p>
          <a:p>
            <a:pPr>
              <a:buFont typeface="Wingdings" charset="2"/>
              <a:buChar char="q"/>
            </a:pPr>
            <a:r>
              <a:rPr lang="en-US" dirty="0" smtClean="0">
                <a:latin typeface="Gill Sans MT" charset="-18"/>
                <a:ea typeface="ヒラギノ角ゴ Pro W3" charset="-128"/>
              </a:rPr>
              <a:t> </a:t>
            </a:r>
            <a:r>
              <a:rPr lang="en-US" dirty="0" smtClean="0">
                <a:latin typeface="Gill Sans MT" charset="-18"/>
                <a:ea typeface="ヒラギノ角ゴ Pro W3" charset="-128"/>
              </a:rPr>
              <a:t>MI</a:t>
            </a:r>
          </a:p>
          <a:p>
            <a:pPr>
              <a:buFont typeface="Wingdings" charset="2"/>
              <a:buChar char="q"/>
            </a:pPr>
            <a:r>
              <a:rPr lang="en-US" dirty="0" smtClean="0">
                <a:latin typeface="Gill Sans MT" charset="-18"/>
                <a:ea typeface="ヒラギノ角ゴ Pro W3" charset="-128"/>
              </a:rPr>
              <a:t>  PE</a:t>
            </a:r>
          </a:p>
          <a:p>
            <a:pPr>
              <a:buFont typeface="Wingdings" charset="2"/>
              <a:buChar char="q"/>
            </a:pPr>
            <a:r>
              <a:rPr lang="en-US" dirty="0" smtClean="0">
                <a:latin typeface="Gill Sans MT" charset="-18"/>
                <a:ea typeface="ヒラギノ角ゴ Pro W3" charset="-128"/>
              </a:rPr>
              <a:t>  Pneumonia</a:t>
            </a:r>
          </a:p>
          <a:p>
            <a:pPr>
              <a:buFont typeface="Wingdings" charset="2"/>
              <a:buChar char="q"/>
            </a:pPr>
            <a:r>
              <a:rPr lang="en-US" dirty="0" smtClean="0">
                <a:latin typeface="Gill Sans MT" charset="-18"/>
                <a:ea typeface="ヒラギノ角ゴ Pro W3" charset="-128"/>
              </a:rPr>
              <a:t>  </a:t>
            </a:r>
            <a:r>
              <a:rPr lang="en-US" dirty="0" err="1" smtClean="0">
                <a:latin typeface="Gill Sans MT" charset="-18"/>
                <a:ea typeface="ヒラギノ角ゴ Pro W3" charset="-128"/>
              </a:rPr>
              <a:t>Pericarditis</a:t>
            </a:r>
            <a:endParaRPr lang="en-US" dirty="0" smtClean="0">
              <a:latin typeface="Gill Sans MT" charset="-18"/>
              <a:ea typeface="ヒラギノ角ゴ Pro W3" charset="-128"/>
            </a:endParaRPr>
          </a:p>
          <a:p>
            <a:pPr>
              <a:buFont typeface="Wingdings" charset="2"/>
              <a:buChar char="q"/>
            </a:pPr>
            <a:r>
              <a:rPr lang="en-US" dirty="0" smtClean="0">
                <a:latin typeface="Gill Sans MT" charset="-18"/>
                <a:ea typeface="ヒラギノ角ゴ Pro W3" charset="-128"/>
              </a:rPr>
              <a:t>  </a:t>
            </a:r>
            <a:r>
              <a:rPr lang="en-US" dirty="0" smtClean="0">
                <a:latin typeface="Gill Sans MT" charset="-18"/>
                <a:ea typeface="ヒラギノ角ゴ Pro W3" charset="-128"/>
              </a:rPr>
              <a:t>Musculoskeletal</a:t>
            </a:r>
          </a:p>
          <a:p>
            <a:pPr>
              <a:buFont typeface="Wingdings" charset="2"/>
              <a:buChar char="q"/>
            </a:pPr>
            <a:r>
              <a:rPr lang="en-US" dirty="0" smtClean="0">
                <a:latin typeface="Gill Sans MT" charset="-18"/>
                <a:ea typeface="ヒラギノ角ゴ Pro W3" charset="-128"/>
              </a:rPr>
              <a:t> </a:t>
            </a:r>
            <a:r>
              <a:rPr lang="en-US" dirty="0" err="1" smtClean="0">
                <a:latin typeface="Gill Sans MT" charset="-18"/>
                <a:ea typeface="ヒラギノ角ゴ Pro W3" charset="-128"/>
              </a:rPr>
              <a:t>Gerd</a:t>
            </a:r>
            <a:endParaRPr lang="en-US" b="1" dirty="0" smtClean="0"/>
          </a:p>
          <a:p>
            <a:pPr>
              <a:buFont typeface="Wingdings" charset="2"/>
              <a:buChar char="q"/>
            </a:pPr>
            <a:r>
              <a:rPr lang="en-US" dirty="0" smtClean="0">
                <a:latin typeface="Gill Sans MT" charset="-18"/>
                <a:ea typeface="ヒラギノ角ゴ Pro W3" charset="-128"/>
              </a:rPr>
              <a:t> Herpes Zoster</a:t>
            </a:r>
            <a:endParaRPr lang="en-US" dirty="0" smtClean="0">
              <a:latin typeface="Gill Sans MT" charset="-18"/>
              <a:ea typeface="ヒラギノ角ゴ Pro W3" charset="-128"/>
            </a:endParaRPr>
          </a:p>
        </p:txBody>
      </p:sp>
      <p:sp>
        <p:nvSpPr>
          <p:cNvPr id="9" name="Content Placeholder 8"/>
          <p:cNvSpPr>
            <a:spLocks noGrp="1"/>
          </p:cNvSpPr>
          <p:nvPr>
            <p:ph sz="quarter" idx="14"/>
          </p:nvPr>
        </p:nvSpPr>
        <p:spPr>
          <a:xfrm>
            <a:off x="3352800" y="2057400"/>
            <a:ext cx="3657600" cy="3877056"/>
          </a:xfrm>
        </p:spPr>
        <p:txBody>
          <a:bodyPr/>
          <a:lstStyle/>
          <a:p>
            <a:pPr>
              <a:buFont typeface="Wingdings" charset="2"/>
              <a:buChar char="q"/>
            </a:pPr>
            <a:r>
              <a:rPr lang="en-US" dirty="0" smtClean="0">
                <a:latin typeface="Gill Sans MT" charset="-18"/>
                <a:ea typeface="ヒラギノ角ゴ Pro W3" charset="-128"/>
              </a:rPr>
              <a:t>Pleurisy</a:t>
            </a:r>
            <a:endParaRPr lang="en-US" dirty="0" smtClean="0">
              <a:latin typeface="Gill Sans MT" charset="-18"/>
              <a:ea typeface="ヒラギノ角ゴ Pro W3" charset="-128"/>
            </a:endParaRPr>
          </a:p>
          <a:p>
            <a:pPr>
              <a:buFont typeface="Wingdings" charset="2"/>
              <a:buChar char="q"/>
            </a:pPr>
            <a:r>
              <a:rPr lang="en-US" dirty="0" smtClean="0">
                <a:latin typeface="Gill Sans MT" charset="-18"/>
                <a:ea typeface="ヒラギノ角ゴ Pro W3" charset="-128"/>
              </a:rPr>
              <a:t> Aortic </a:t>
            </a:r>
            <a:r>
              <a:rPr lang="en-US" dirty="0" err="1" smtClean="0">
                <a:latin typeface="Gill Sans MT" charset="-18"/>
                <a:ea typeface="ヒラギノ角ゴ Pro W3" charset="-128"/>
              </a:rPr>
              <a:t>stenosis</a:t>
            </a:r>
            <a:endParaRPr lang="en-US" dirty="0" smtClean="0">
              <a:latin typeface="Gill Sans MT" charset="-18"/>
              <a:ea typeface="ヒラギノ角ゴ Pro W3" charset="-128"/>
            </a:endParaRPr>
          </a:p>
          <a:p>
            <a:pPr>
              <a:buFont typeface="Wingdings" charset="2"/>
              <a:buChar char="q"/>
            </a:pPr>
            <a:r>
              <a:rPr lang="en-US" dirty="0" smtClean="0">
                <a:latin typeface="Gill Sans MT" charset="-18"/>
                <a:ea typeface="ヒラギノ角ゴ Pro W3" charset="-128"/>
              </a:rPr>
              <a:t>Tumors </a:t>
            </a:r>
            <a:r>
              <a:rPr lang="en-US" dirty="0" smtClean="0">
                <a:latin typeface="Gill Sans MT" charset="-18"/>
                <a:ea typeface="ヒラギノ角ゴ Pro W3" charset="-128"/>
              </a:rPr>
              <a:t>– lung, lymphoma, </a:t>
            </a:r>
            <a:r>
              <a:rPr lang="en-US" dirty="0" err="1" smtClean="0">
                <a:latin typeface="Gill Sans MT" charset="-18"/>
                <a:ea typeface="ヒラギノ角ゴ Pro W3" charset="-128"/>
              </a:rPr>
              <a:t>mediastinum</a:t>
            </a:r>
            <a:endParaRPr lang="en-US" dirty="0" smtClean="0">
              <a:latin typeface="Gill Sans MT" charset="-18"/>
              <a:ea typeface="ヒラギノ角ゴ Pro W3" charset="-128"/>
            </a:endParaRPr>
          </a:p>
          <a:p>
            <a:pPr>
              <a:buFont typeface="Wingdings" charset="2"/>
              <a:buChar char="q"/>
            </a:pPr>
            <a:r>
              <a:rPr lang="en-US" dirty="0" smtClean="0">
                <a:latin typeface="Gill Sans MT" charset="-18"/>
                <a:ea typeface="ヒラギノ角ゴ Pro W3" charset="-128"/>
              </a:rPr>
              <a:t> Spinal cord compression</a:t>
            </a:r>
          </a:p>
          <a:p>
            <a:pPr>
              <a:buFont typeface="Wingdings" charset="2"/>
              <a:buChar char="q"/>
            </a:pPr>
            <a:r>
              <a:rPr lang="en-US" dirty="0" smtClean="0">
                <a:latin typeface="Gill Sans MT" charset="-18"/>
                <a:ea typeface="ヒラギノ角ゴ Pro W3" charset="-128"/>
              </a:rPr>
              <a:t> Esophageal spasm</a:t>
            </a:r>
          </a:p>
          <a:p>
            <a:pPr>
              <a:buFont typeface="Wingdings" charset="2"/>
              <a:buChar char="q"/>
            </a:pPr>
            <a:r>
              <a:rPr lang="en-US" dirty="0" smtClean="0">
                <a:latin typeface="Gill Sans MT" charset="-18"/>
                <a:ea typeface="ヒラギノ角ゴ Pro W3" charset="-128"/>
              </a:rPr>
              <a:t>Psychiatric</a:t>
            </a:r>
          </a:p>
          <a:p>
            <a:pPr>
              <a:buNone/>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a:xfrm>
            <a:off x="381000" y="152400"/>
            <a:ext cx="7772400" cy="762000"/>
          </a:xfrm>
        </p:spPr>
        <p:txBody>
          <a:bodyPr/>
          <a:lstStyle/>
          <a:p>
            <a:r>
              <a:rPr lang="en-US" sz="3200" cap="none" dirty="0" smtClean="0"/>
              <a:t>OPEN DISCUSSION – COGNITIVE ISSUES</a:t>
            </a:r>
          </a:p>
        </p:txBody>
      </p:sp>
      <p:sp>
        <p:nvSpPr>
          <p:cNvPr id="7" name="Freeform 6"/>
          <p:cNvSpPr/>
          <p:nvPr/>
        </p:nvSpPr>
        <p:spPr>
          <a:xfrm>
            <a:off x="1066800" y="2438400"/>
            <a:ext cx="1039813" cy="1484313"/>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0160" tIns="529670" rIns="10161" bIns="529669" anchor="ctr"/>
          <a:lstStyle/>
          <a:p>
            <a:pPr algn="ctr" defTabSz="711200">
              <a:lnSpc>
                <a:spcPct val="90000"/>
              </a:lnSpc>
              <a:spcAft>
                <a:spcPct val="35000"/>
              </a:spcAft>
            </a:pPr>
            <a:r>
              <a:rPr lang="en-US" sz="1600" b="1">
                <a:solidFill>
                  <a:srgbClr val="FFFFFF"/>
                </a:solidFill>
                <a:ea typeface="ＭＳ Ｐゴシック" charset="-128"/>
              </a:rPr>
              <a:t>Question </a:t>
            </a:r>
            <a:endParaRPr lang="en-US" sz="1600">
              <a:solidFill>
                <a:srgbClr val="FFFFFF"/>
              </a:solidFill>
              <a:ea typeface="ＭＳ Ｐゴシック" charset="-128"/>
            </a:endParaRPr>
          </a:p>
        </p:txBody>
      </p:sp>
      <p:sp>
        <p:nvSpPr>
          <p:cNvPr id="8" name="Freeform 7"/>
          <p:cNvSpPr/>
          <p:nvPr/>
        </p:nvSpPr>
        <p:spPr>
          <a:xfrm>
            <a:off x="2286000" y="2514600"/>
            <a:ext cx="6580188" cy="965200"/>
          </a:xfrm>
          <a:custGeom>
            <a:avLst/>
            <a:gdLst>
              <a:gd name="connsiteX0" fmla="*/ 160804 w 964803"/>
              <a:gd name="connsiteY0" fmla="*/ 0 h 6580981"/>
              <a:gd name="connsiteX1" fmla="*/ 803999 w 964803"/>
              <a:gd name="connsiteY1" fmla="*/ 0 h 6580981"/>
              <a:gd name="connsiteX2" fmla="*/ 917705 w 964803"/>
              <a:gd name="connsiteY2" fmla="*/ 47099 h 6580981"/>
              <a:gd name="connsiteX3" fmla="*/ 964803 w 964803"/>
              <a:gd name="connsiteY3" fmla="*/ 160805 h 6580981"/>
              <a:gd name="connsiteX4" fmla="*/ 964803 w 964803"/>
              <a:gd name="connsiteY4" fmla="*/ 6580981 h 6580981"/>
              <a:gd name="connsiteX5" fmla="*/ 964803 w 964803"/>
              <a:gd name="connsiteY5" fmla="*/ 6580981 h 6580981"/>
              <a:gd name="connsiteX6" fmla="*/ 964803 w 964803"/>
              <a:gd name="connsiteY6" fmla="*/ 6580981 h 6580981"/>
              <a:gd name="connsiteX7" fmla="*/ 0 w 964803"/>
              <a:gd name="connsiteY7" fmla="*/ 6580981 h 6580981"/>
              <a:gd name="connsiteX8" fmla="*/ 0 w 964803"/>
              <a:gd name="connsiteY8" fmla="*/ 6580981 h 6580981"/>
              <a:gd name="connsiteX9" fmla="*/ 0 w 964803"/>
              <a:gd name="connsiteY9" fmla="*/ 6580981 h 6580981"/>
              <a:gd name="connsiteX10" fmla="*/ 0 w 964803"/>
              <a:gd name="connsiteY10" fmla="*/ 160804 h 6580981"/>
              <a:gd name="connsiteX11" fmla="*/ 47099 w 964803"/>
              <a:gd name="connsiteY11" fmla="*/ 47098 h 6580981"/>
              <a:gd name="connsiteX12" fmla="*/ 160805 w 964803"/>
              <a:gd name="connsiteY12" fmla="*/ 0 h 6580981"/>
              <a:gd name="connsiteX13" fmla="*/ 160804 w 964803"/>
              <a:gd name="connsiteY13" fmla="*/ 0 h 6580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64803" h="6580981">
                <a:moveTo>
                  <a:pt x="964803" y="1096856"/>
                </a:moveTo>
                <a:lnTo>
                  <a:pt x="964803" y="5484125"/>
                </a:lnTo>
                <a:cubicBezTo>
                  <a:pt x="964803" y="5775029"/>
                  <a:pt x="962319" y="6054017"/>
                  <a:pt x="957898" y="6259720"/>
                </a:cubicBezTo>
                <a:cubicBezTo>
                  <a:pt x="953477" y="6465422"/>
                  <a:pt x="947481" y="6580978"/>
                  <a:pt x="941228" y="6580978"/>
                </a:cubicBezTo>
                <a:lnTo>
                  <a:pt x="0" y="6580978"/>
                </a:lnTo>
                <a:lnTo>
                  <a:pt x="0" y="6580978"/>
                </a:lnTo>
                <a:lnTo>
                  <a:pt x="0" y="6580978"/>
                </a:lnTo>
                <a:lnTo>
                  <a:pt x="0" y="3"/>
                </a:lnTo>
                <a:lnTo>
                  <a:pt x="0" y="3"/>
                </a:lnTo>
                <a:lnTo>
                  <a:pt x="0" y="3"/>
                </a:lnTo>
                <a:lnTo>
                  <a:pt x="941228" y="3"/>
                </a:lnTo>
                <a:cubicBezTo>
                  <a:pt x="947481" y="3"/>
                  <a:pt x="953477" y="115566"/>
                  <a:pt x="957898" y="321268"/>
                </a:cubicBezTo>
                <a:cubicBezTo>
                  <a:pt x="962319" y="526971"/>
                  <a:pt x="964803" y="805959"/>
                  <a:pt x="964803" y="1096863"/>
                </a:cubicBezTo>
                <a:lnTo>
                  <a:pt x="964803" y="1096856"/>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3576" tIns="61703" rIns="61703" bIns="61703" anchor="ctr"/>
          <a:lstStyle/>
          <a:p>
            <a:pPr>
              <a:buFont typeface="Arial" charset="0"/>
              <a:buNone/>
            </a:pPr>
            <a:r>
              <a:rPr lang="en-US" b="1" dirty="0">
                <a:solidFill>
                  <a:srgbClr val="000000"/>
                </a:solidFill>
                <a:ea typeface="ＭＳ Ｐゴシック" charset="-128"/>
              </a:rPr>
              <a:t>Question 2 – What would it take to convince frontline providers to use a checklist ?</a:t>
            </a:r>
          </a:p>
        </p:txBody>
      </p:sp>
      <p:sp>
        <p:nvSpPr>
          <p:cNvPr id="5" name="Freeform 4"/>
          <p:cNvSpPr/>
          <p:nvPr/>
        </p:nvSpPr>
        <p:spPr>
          <a:xfrm>
            <a:off x="1066800" y="3886200"/>
            <a:ext cx="1039813" cy="1484313"/>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0160" tIns="529670" rIns="10161" bIns="529669" anchor="ctr"/>
          <a:lstStyle/>
          <a:p>
            <a:pPr algn="ctr" defTabSz="711200">
              <a:lnSpc>
                <a:spcPct val="90000"/>
              </a:lnSpc>
              <a:spcAft>
                <a:spcPct val="35000"/>
              </a:spcAft>
            </a:pPr>
            <a:r>
              <a:rPr lang="en-US" sz="1600" b="1" dirty="0">
                <a:solidFill>
                  <a:srgbClr val="FFFFFF"/>
                </a:solidFill>
                <a:ea typeface="ＭＳ Ｐゴシック" charset="-128"/>
              </a:rPr>
              <a:t>Question </a:t>
            </a:r>
            <a:endParaRPr lang="en-US" sz="1600" dirty="0">
              <a:solidFill>
                <a:srgbClr val="FFFFFF"/>
              </a:solidFill>
              <a:ea typeface="ＭＳ Ｐゴシック" charset="-128"/>
            </a:endParaRPr>
          </a:p>
        </p:txBody>
      </p:sp>
      <p:sp>
        <p:nvSpPr>
          <p:cNvPr id="6" name="Freeform 5"/>
          <p:cNvSpPr/>
          <p:nvPr/>
        </p:nvSpPr>
        <p:spPr>
          <a:xfrm>
            <a:off x="990600" y="990600"/>
            <a:ext cx="1039813" cy="1484313"/>
          </a:xfrm>
          <a:custGeom>
            <a:avLst/>
            <a:gdLst>
              <a:gd name="connsiteX0" fmla="*/ 0 w 1484312"/>
              <a:gd name="connsiteY0" fmla="*/ 0 h 1039018"/>
              <a:gd name="connsiteX1" fmla="*/ 964803 w 1484312"/>
              <a:gd name="connsiteY1" fmla="*/ 0 h 1039018"/>
              <a:gd name="connsiteX2" fmla="*/ 1484312 w 1484312"/>
              <a:gd name="connsiteY2" fmla="*/ 519509 h 1039018"/>
              <a:gd name="connsiteX3" fmla="*/ 964803 w 1484312"/>
              <a:gd name="connsiteY3" fmla="*/ 1039018 h 1039018"/>
              <a:gd name="connsiteX4" fmla="*/ 0 w 1484312"/>
              <a:gd name="connsiteY4" fmla="*/ 1039018 h 1039018"/>
              <a:gd name="connsiteX5" fmla="*/ 519509 w 1484312"/>
              <a:gd name="connsiteY5" fmla="*/ 519509 h 1039018"/>
              <a:gd name="connsiteX6" fmla="*/ 0 w 1484312"/>
              <a:gd name="connsiteY6" fmla="*/ 0 h 1039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4312" h="1039018">
                <a:moveTo>
                  <a:pt x="1484312" y="0"/>
                </a:moveTo>
                <a:lnTo>
                  <a:pt x="1484312" y="675362"/>
                </a:lnTo>
                <a:lnTo>
                  <a:pt x="742156" y="1039018"/>
                </a:lnTo>
                <a:lnTo>
                  <a:pt x="0" y="675362"/>
                </a:lnTo>
                <a:lnTo>
                  <a:pt x="0" y="0"/>
                </a:lnTo>
                <a:lnTo>
                  <a:pt x="742156" y="363656"/>
                </a:lnTo>
                <a:lnTo>
                  <a:pt x="1484312"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0160" tIns="529670" rIns="10161" bIns="529669" anchor="ctr"/>
          <a:lstStyle/>
          <a:p>
            <a:pPr algn="ctr" defTabSz="711200">
              <a:lnSpc>
                <a:spcPct val="90000"/>
              </a:lnSpc>
              <a:spcAft>
                <a:spcPct val="35000"/>
              </a:spcAft>
            </a:pPr>
            <a:r>
              <a:rPr lang="en-US" sz="1600" b="1" dirty="0">
                <a:solidFill>
                  <a:srgbClr val="FFFFFF"/>
                </a:solidFill>
                <a:ea typeface="ＭＳ Ｐゴシック" charset="-128"/>
              </a:rPr>
              <a:t>Question </a:t>
            </a:r>
            <a:endParaRPr lang="en-US" sz="1600" dirty="0">
              <a:solidFill>
                <a:srgbClr val="FFFFFF"/>
              </a:solidFill>
              <a:ea typeface="ＭＳ Ｐゴシック" charset="-128"/>
            </a:endParaRPr>
          </a:p>
        </p:txBody>
      </p:sp>
      <p:sp>
        <p:nvSpPr>
          <p:cNvPr id="9" name="Freeform 8"/>
          <p:cNvSpPr/>
          <p:nvPr/>
        </p:nvSpPr>
        <p:spPr>
          <a:xfrm>
            <a:off x="2286000" y="3962400"/>
            <a:ext cx="6580188" cy="965200"/>
          </a:xfrm>
          <a:custGeom>
            <a:avLst/>
            <a:gdLst>
              <a:gd name="connsiteX0" fmla="*/ 160804 w 964803"/>
              <a:gd name="connsiteY0" fmla="*/ 0 h 6580981"/>
              <a:gd name="connsiteX1" fmla="*/ 803999 w 964803"/>
              <a:gd name="connsiteY1" fmla="*/ 0 h 6580981"/>
              <a:gd name="connsiteX2" fmla="*/ 917705 w 964803"/>
              <a:gd name="connsiteY2" fmla="*/ 47099 h 6580981"/>
              <a:gd name="connsiteX3" fmla="*/ 964803 w 964803"/>
              <a:gd name="connsiteY3" fmla="*/ 160805 h 6580981"/>
              <a:gd name="connsiteX4" fmla="*/ 964803 w 964803"/>
              <a:gd name="connsiteY4" fmla="*/ 6580981 h 6580981"/>
              <a:gd name="connsiteX5" fmla="*/ 964803 w 964803"/>
              <a:gd name="connsiteY5" fmla="*/ 6580981 h 6580981"/>
              <a:gd name="connsiteX6" fmla="*/ 964803 w 964803"/>
              <a:gd name="connsiteY6" fmla="*/ 6580981 h 6580981"/>
              <a:gd name="connsiteX7" fmla="*/ 0 w 964803"/>
              <a:gd name="connsiteY7" fmla="*/ 6580981 h 6580981"/>
              <a:gd name="connsiteX8" fmla="*/ 0 w 964803"/>
              <a:gd name="connsiteY8" fmla="*/ 6580981 h 6580981"/>
              <a:gd name="connsiteX9" fmla="*/ 0 w 964803"/>
              <a:gd name="connsiteY9" fmla="*/ 6580981 h 6580981"/>
              <a:gd name="connsiteX10" fmla="*/ 0 w 964803"/>
              <a:gd name="connsiteY10" fmla="*/ 160804 h 6580981"/>
              <a:gd name="connsiteX11" fmla="*/ 47099 w 964803"/>
              <a:gd name="connsiteY11" fmla="*/ 47098 h 6580981"/>
              <a:gd name="connsiteX12" fmla="*/ 160805 w 964803"/>
              <a:gd name="connsiteY12" fmla="*/ 0 h 6580981"/>
              <a:gd name="connsiteX13" fmla="*/ 160804 w 964803"/>
              <a:gd name="connsiteY13" fmla="*/ 0 h 6580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64803" h="6580981">
                <a:moveTo>
                  <a:pt x="964803" y="1096856"/>
                </a:moveTo>
                <a:lnTo>
                  <a:pt x="964803" y="5484125"/>
                </a:lnTo>
                <a:cubicBezTo>
                  <a:pt x="964803" y="5775029"/>
                  <a:pt x="962319" y="6054017"/>
                  <a:pt x="957898" y="6259720"/>
                </a:cubicBezTo>
                <a:cubicBezTo>
                  <a:pt x="953477" y="6465422"/>
                  <a:pt x="947481" y="6580978"/>
                  <a:pt x="941228" y="6580978"/>
                </a:cubicBezTo>
                <a:lnTo>
                  <a:pt x="0" y="6580978"/>
                </a:lnTo>
                <a:lnTo>
                  <a:pt x="0" y="6580978"/>
                </a:lnTo>
                <a:lnTo>
                  <a:pt x="0" y="6580978"/>
                </a:lnTo>
                <a:lnTo>
                  <a:pt x="0" y="3"/>
                </a:lnTo>
                <a:lnTo>
                  <a:pt x="0" y="3"/>
                </a:lnTo>
                <a:lnTo>
                  <a:pt x="0" y="3"/>
                </a:lnTo>
                <a:lnTo>
                  <a:pt x="941228" y="3"/>
                </a:lnTo>
                <a:cubicBezTo>
                  <a:pt x="947481" y="3"/>
                  <a:pt x="953477" y="115566"/>
                  <a:pt x="957898" y="321268"/>
                </a:cubicBezTo>
                <a:cubicBezTo>
                  <a:pt x="962319" y="526971"/>
                  <a:pt x="964803" y="805959"/>
                  <a:pt x="964803" y="1096863"/>
                </a:cubicBezTo>
                <a:lnTo>
                  <a:pt x="964803" y="1096856"/>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3576" tIns="61703" rIns="61703" bIns="61703" anchor="ctr"/>
          <a:lstStyle/>
          <a:p>
            <a:pPr>
              <a:buFont typeface="Arial" charset="0"/>
              <a:buNone/>
            </a:pPr>
            <a:endParaRPr lang="en-US" b="1" dirty="0">
              <a:solidFill>
                <a:srgbClr val="000000"/>
              </a:solidFill>
              <a:ea typeface="ＭＳ Ｐゴシック" charset="-128"/>
            </a:endParaRPr>
          </a:p>
          <a:p>
            <a:pPr>
              <a:buFont typeface="Arial" charset="0"/>
              <a:buNone/>
            </a:pPr>
            <a:endParaRPr lang="en-US" b="1" dirty="0">
              <a:solidFill>
                <a:srgbClr val="000000"/>
              </a:solidFill>
              <a:ea typeface="ＭＳ Ｐゴシック" charset="-128"/>
            </a:endParaRPr>
          </a:p>
          <a:p>
            <a:pPr>
              <a:buFont typeface="Arial" charset="0"/>
              <a:buNone/>
            </a:pPr>
            <a:r>
              <a:rPr lang="en-US" b="1" dirty="0">
                <a:solidFill>
                  <a:srgbClr val="000000"/>
                </a:solidFill>
                <a:ea typeface="ＭＳ Ｐゴシック" charset="-128"/>
              </a:rPr>
              <a:t>Question 3  -  Will they help reduce diagnostic errors, or are we better off just trusting our initial (intuitive) diagnoses ?   </a:t>
            </a:r>
          </a:p>
          <a:p>
            <a:pPr marL="228600" lvl="1">
              <a:lnSpc>
                <a:spcPct val="90000"/>
              </a:lnSpc>
              <a:spcAft>
                <a:spcPct val="15000"/>
              </a:spcAft>
            </a:pPr>
            <a:endParaRPr lang="en-US" sz="2300" dirty="0">
              <a:solidFill>
                <a:srgbClr val="000000"/>
              </a:solidFill>
              <a:ea typeface="ＭＳ Ｐゴシック" charset="-128"/>
            </a:endParaRPr>
          </a:p>
          <a:p>
            <a:pPr marL="228600" lvl="1">
              <a:lnSpc>
                <a:spcPct val="90000"/>
              </a:lnSpc>
              <a:spcAft>
                <a:spcPct val="15000"/>
              </a:spcAft>
            </a:pPr>
            <a:endParaRPr lang="en-US" sz="2300" dirty="0">
              <a:solidFill>
                <a:srgbClr val="000000"/>
              </a:solidFill>
              <a:ea typeface="ＭＳ Ｐゴシック" charset="-128"/>
            </a:endParaRPr>
          </a:p>
        </p:txBody>
      </p:sp>
      <p:sp>
        <p:nvSpPr>
          <p:cNvPr id="10" name="Freeform 9"/>
          <p:cNvSpPr/>
          <p:nvPr/>
        </p:nvSpPr>
        <p:spPr>
          <a:xfrm>
            <a:off x="2133600" y="1066800"/>
            <a:ext cx="6580188" cy="965200"/>
          </a:xfrm>
          <a:custGeom>
            <a:avLst/>
            <a:gdLst>
              <a:gd name="connsiteX0" fmla="*/ 160804 w 964803"/>
              <a:gd name="connsiteY0" fmla="*/ 0 h 6580981"/>
              <a:gd name="connsiteX1" fmla="*/ 803999 w 964803"/>
              <a:gd name="connsiteY1" fmla="*/ 0 h 6580981"/>
              <a:gd name="connsiteX2" fmla="*/ 917705 w 964803"/>
              <a:gd name="connsiteY2" fmla="*/ 47099 h 6580981"/>
              <a:gd name="connsiteX3" fmla="*/ 964803 w 964803"/>
              <a:gd name="connsiteY3" fmla="*/ 160805 h 6580981"/>
              <a:gd name="connsiteX4" fmla="*/ 964803 w 964803"/>
              <a:gd name="connsiteY4" fmla="*/ 6580981 h 6580981"/>
              <a:gd name="connsiteX5" fmla="*/ 964803 w 964803"/>
              <a:gd name="connsiteY5" fmla="*/ 6580981 h 6580981"/>
              <a:gd name="connsiteX6" fmla="*/ 964803 w 964803"/>
              <a:gd name="connsiteY6" fmla="*/ 6580981 h 6580981"/>
              <a:gd name="connsiteX7" fmla="*/ 0 w 964803"/>
              <a:gd name="connsiteY7" fmla="*/ 6580981 h 6580981"/>
              <a:gd name="connsiteX8" fmla="*/ 0 w 964803"/>
              <a:gd name="connsiteY8" fmla="*/ 6580981 h 6580981"/>
              <a:gd name="connsiteX9" fmla="*/ 0 w 964803"/>
              <a:gd name="connsiteY9" fmla="*/ 6580981 h 6580981"/>
              <a:gd name="connsiteX10" fmla="*/ 0 w 964803"/>
              <a:gd name="connsiteY10" fmla="*/ 160804 h 6580981"/>
              <a:gd name="connsiteX11" fmla="*/ 47099 w 964803"/>
              <a:gd name="connsiteY11" fmla="*/ 47098 h 6580981"/>
              <a:gd name="connsiteX12" fmla="*/ 160805 w 964803"/>
              <a:gd name="connsiteY12" fmla="*/ 0 h 6580981"/>
              <a:gd name="connsiteX13" fmla="*/ 160804 w 964803"/>
              <a:gd name="connsiteY13" fmla="*/ 0 h 6580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64803" h="6580981">
                <a:moveTo>
                  <a:pt x="964803" y="1096856"/>
                </a:moveTo>
                <a:lnTo>
                  <a:pt x="964803" y="5484125"/>
                </a:lnTo>
                <a:cubicBezTo>
                  <a:pt x="964803" y="5775029"/>
                  <a:pt x="962319" y="6054017"/>
                  <a:pt x="957898" y="6259720"/>
                </a:cubicBezTo>
                <a:cubicBezTo>
                  <a:pt x="953477" y="6465422"/>
                  <a:pt x="947481" y="6580978"/>
                  <a:pt x="941228" y="6580978"/>
                </a:cubicBezTo>
                <a:lnTo>
                  <a:pt x="0" y="6580978"/>
                </a:lnTo>
                <a:lnTo>
                  <a:pt x="0" y="6580978"/>
                </a:lnTo>
                <a:lnTo>
                  <a:pt x="0" y="6580978"/>
                </a:lnTo>
                <a:lnTo>
                  <a:pt x="0" y="3"/>
                </a:lnTo>
                <a:lnTo>
                  <a:pt x="0" y="3"/>
                </a:lnTo>
                <a:lnTo>
                  <a:pt x="0" y="3"/>
                </a:lnTo>
                <a:lnTo>
                  <a:pt x="941228" y="3"/>
                </a:lnTo>
                <a:cubicBezTo>
                  <a:pt x="947481" y="3"/>
                  <a:pt x="953477" y="115566"/>
                  <a:pt x="957898" y="321268"/>
                </a:cubicBezTo>
                <a:cubicBezTo>
                  <a:pt x="962319" y="526971"/>
                  <a:pt x="964803" y="805959"/>
                  <a:pt x="964803" y="1096863"/>
                </a:cubicBezTo>
                <a:lnTo>
                  <a:pt x="964803" y="1096856"/>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163576" tIns="61703" rIns="61703" bIns="61703" anchor="ctr"/>
          <a:lstStyle/>
          <a:p>
            <a:pPr>
              <a:buFont typeface="Arial" charset="0"/>
              <a:buNone/>
            </a:pPr>
            <a:r>
              <a:rPr lang="en-US" b="1" dirty="0">
                <a:solidFill>
                  <a:srgbClr val="000000"/>
                </a:solidFill>
                <a:ea typeface="ＭＳ Ｐゴシック" charset="-128"/>
              </a:rPr>
              <a:t>Question 1 – Which would be more effective – a GENERAL checklist, or SYNDROME SPECIFIC checklists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9" grpId="0" animBg="1"/>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questions?</a:t>
            </a:r>
            <a:endParaRPr lang="en-US" dirty="0"/>
          </a:p>
        </p:txBody>
      </p:sp>
      <p:sp>
        <p:nvSpPr>
          <p:cNvPr id="3" name="Content Placeholder 2"/>
          <p:cNvSpPr>
            <a:spLocks noGrp="1"/>
          </p:cNvSpPr>
          <p:nvPr>
            <p:ph idx="1"/>
          </p:nvPr>
        </p:nvSpPr>
        <p:spPr/>
        <p:txBody>
          <a:bodyPr/>
          <a:lstStyle/>
          <a:p>
            <a:r>
              <a:rPr lang="en-US" sz="2800" dirty="0" smtClean="0"/>
              <a:t>Measurement of diagnostic errors?</a:t>
            </a:r>
          </a:p>
          <a:p>
            <a:r>
              <a:rPr lang="en-US" sz="2800" dirty="0" smtClean="0"/>
              <a:t>How to evaluate quality of clinical reasoning?</a:t>
            </a:r>
          </a:p>
          <a:p>
            <a:r>
              <a:rPr lang="en-US" sz="2800" dirty="0" smtClean="0"/>
              <a:t>How do you teach this stuff?</a:t>
            </a:r>
          </a:p>
          <a:p>
            <a:endParaRPr lang="en-US" sz="28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buNone/>
            </a:pPr>
            <a:r>
              <a:rPr lang="en-US" sz="3600" dirty="0" smtClean="0"/>
              <a:t>ACKNOWLEDGMENTS:</a:t>
            </a:r>
          </a:p>
          <a:p>
            <a:pPr algn="ctr">
              <a:buNone/>
            </a:pPr>
            <a:r>
              <a:rPr lang="en-US" sz="3600" dirty="0" smtClean="0"/>
              <a:t>	AHRQ, RTI, VA</a:t>
            </a:r>
            <a:endParaRPr lang="en-US" sz="36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4" name="Group 13"/>
          <p:cNvGrpSpPr/>
          <p:nvPr/>
        </p:nvGrpSpPr>
        <p:grpSpPr>
          <a:xfrm>
            <a:off x="381000" y="1676400"/>
            <a:ext cx="8763000" cy="4456113"/>
            <a:chOff x="381000" y="1676400"/>
            <a:chExt cx="8763000" cy="4456113"/>
          </a:xfrm>
        </p:grpSpPr>
        <p:sp>
          <p:nvSpPr>
            <p:cNvPr id="18436" name="Rectangle 2"/>
            <p:cNvSpPr txBox="1">
              <a:spLocks noChangeArrowheads="1"/>
            </p:cNvSpPr>
            <p:nvPr/>
          </p:nvSpPr>
          <p:spPr bwMode="auto">
            <a:xfrm>
              <a:off x="381000" y="2667000"/>
              <a:ext cx="3048000" cy="2286000"/>
            </a:xfrm>
            <a:prstGeom prst="rect">
              <a:avLst/>
            </a:prstGeom>
            <a:noFill/>
            <a:ln w="9525">
              <a:noFill/>
              <a:miter lim="800000"/>
              <a:headEnd/>
              <a:tailEnd/>
            </a:ln>
          </p:spPr>
          <p:txBody>
            <a:bodyPr/>
            <a:lstStyle/>
            <a:p>
              <a:pPr>
                <a:lnSpc>
                  <a:spcPct val="60000"/>
                </a:lnSpc>
              </a:pPr>
              <a:r>
                <a:rPr lang="en-US" sz="3200" b="1" dirty="0">
                  <a:solidFill>
                    <a:schemeClr val="accent2"/>
                  </a:solidFill>
                  <a:latin typeface="Arial Narrow" charset="0"/>
                  <a:ea typeface="ヒラギノ角ゴ Pro W3" charset="-128"/>
                </a:rPr>
                <a:t>BLUNT end</a:t>
              </a:r>
            </a:p>
            <a:p>
              <a:pPr>
                <a:lnSpc>
                  <a:spcPct val="60000"/>
                </a:lnSpc>
              </a:pPr>
              <a:endParaRPr lang="en-US" sz="3200" b="1" dirty="0">
                <a:solidFill>
                  <a:schemeClr val="accent2"/>
                </a:solidFill>
                <a:latin typeface="Arial Narrow" charset="0"/>
                <a:ea typeface="ヒラギノ角ゴ Pro W3" charset="-128"/>
              </a:endParaRPr>
            </a:p>
            <a:p>
              <a:pPr>
                <a:lnSpc>
                  <a:spcPct val="60000"/>
                </a:lnSpc>
              </a:pPr>
              <a:endParaRPr lang="en-US" sz="3200" b="1" dirty="0">
                <a:solidFill>
                  <a:schemeClr val="accent2"/>
                </a:solidFill>
                <a:latin typeface="Arial Narrow" charset="0"/>
                <a:ea typeface="ヒラギノ角ゴ Pro W3" charset="-128"/>
              </a:endParaRPr>
            </a:p>
            <a:p>
              <a:pPr>
                <a:lnSpc>
                  <a:spcPct val="60000"/>
                </a:lnSpc>
              </a:pPr>
              <a:r>
                <a:rPr lang="en-US" sz="3200" b="1" dirty="0">
                  <a:solidFill>
                    <a:schemeClr val="accent2"/>
                  </a:solidFill>
                  <a:latin typeface="Arial Narrow" charset="0"/>
                  <a:ea typeface="ヒラギノ角ゴ Pro W3" charset="-128"/>
                </a:rPr>
                <a:t/>
              </a:r>
              <a:br>
                <a:rPr lang="en-US" sz="3200" b="1" dirty="0">
                  <a:solidFill>
                    <a:schemeClr val="accent2"/>
                  </a:solidFill>
                  <a:latin typeface="Arial Narrow" charset="0"/>
                  <a:ea typeface="ヒラギノ角ゴ Pro W3" charset="-128"/>
                </a:rPr>
              </a:br>
              <a:r>
                <a:rPr lang="en-US" sz="1900" dirty="0">
                  <a:solidFill>
                    <a:schemeClr val="bg1"/>
                  </a:solidFill>
                  <a:latin typeface="Arial Narrow" charset="0"/>
                  <a:ea typeface="ヒラギノ角ゴ Pro W3" charset="-128"/>
                </a:rPr>
                <a:t/>
              </a:r>
              <a:br>
                <a:rPr lang="en-US" sz="1900" dirty="0">
                  <a:solidFill>
                    <a:schemeClr val="bg1"/>
                  </a:solidFill>
                  <a:latin typeface="Arial Narrow" charset="0"/>
                  <a:ea typeface="ヒラギノ角ゴ Pro W3" charset="-128"/>
                </a:rPr>
              </a:br>
              <a:r>
                <a:rPr lang="en-US" sz="1900" dirty="0">
                  <a:solidFill>
                    <a:schemeClr val="bg1"/>
                  </a:solidFill>
                  <a:latin typeface="Arial Narrow" charset="0"/>
                  <a:ea typeface="ヒラギノ角ゴ Pro W3" charset="-128"/>
                </a:rPr>
                <a:t/>
              </a:r>
              <a:br>
                <a:rPr lang="en-US" sz="1900" dirty="0">
                  <a:solidFill>
                    <a:schemeClr val="bg1"/>
                  </a:solidFill>
                  <a:latin typeface="Arial Narrow" charset="0"/>
                  <a:ea typeface="ヒラギノ角ゴ Pro W3" charset="-128"/>
                </a:rPr>
              </a:br>
              <a:r>
                <a:rPr lang="en-US" sz="1900" dirty="0">
                  <a:solidFill>
                    <a:schemeClr val="bg1"/>
                  </a:solidFill>
                  <a:latin typeface="Arial Narrow" charset="0"/>
                  <a:ea typeface="ヒラギノ角ゴ Pro W3" charset="-128"/>
                </a:rPr>
                <a:t/>
              </a:r>
              <a:br>
                <a:rPr lang="en-US" sz="1900" dirty="0">
                  <a:solidFill>
                    <a:schemeClr val="bg1"/>
                  </a:solidFill>
                  <a:latin typeface="Arial Narrow" charset="0"/>
                  <a:ea typeface="ヒラギノ角ゴ Pro W3" charset="-128"/>
                </a:rPr>
              </a:br>
              <a:r>
                <a:rPr lang="en-US" sz="3200" b="1" dirty="0">
                  <a:solidFill>
                    <a:schemeClr val="accent2"/>
                  </a:solidFill>
                  <a:latin typeface="Arial Narrow" charset="0"/>
                  <a:ea typeface="ヒラギノ角ゴ Pro W3" charset="-128"/>
                </a:rPr>
                <a:t> SHARP end</a:t>
              </a:r>
            </a:p>
          </p:txBody>
        </p:sp>
        <p:sp>
          <p:nvSpPr>
            <p:cNvPr id="18437" name="Line 3"/>
            <p:cNvSpPr>
              <a:spLocks noChangeShapeType="1"/>
            </p:cNvSpPr>
            <p:nvPr/>
          </p:nvSpPr>
          <p:spPr bwMode="auto">
            <a:xfrm flipH="1" flipV="1">
              <a:off x="3352800" y="1676400"/>
              <a:ext cx="1619250" cy="3200400"/>
            </a:xfrm>
            <a:prstGeom prst="line">
              <a:avLst/>
            </a:prstGeom>
            <a:noFill/>
            <a:ln w="9525">
              <a:solidFill>
                <a:schemeClr val="tx1"/>
              </a:solidFill>
              <a:round/>
              <a:headEnd/>
              <a:tailEnd/>
            </a:ln>
          </p:spPr>
          <p:txBody>
            <a:bodyPr wrap="none" anchor="ctr"/>
            <a:lstStyle/>
            <a:p>
              <a:endParaRPr lang="en-US"/>
            </a:p>
          </p:txBody>
        </p:sp>
        <p:sp>
          <p:nvSpPr>
            <p:cNvPr id="18438" name="Line 4"/>
            <p:cNvSpPr>
              <a:spLocks noChangeShapeType="1"/>
            </p:cNvSpPr>
            <p:nvPr/>
          </p:nvSpPr>
          <p:spPr bwMode="auto">
            <a:xfrm flipV="1">
              <a:off x="4972050" y="1676400"/>
              <a:ext cx="1657350" cy="3200400"/>
            </a:xfrm>
            <a:prstGeom prst="line">
              <a:avLst/>
            </a:prstGeom>
            <a:noFill/>
            <a:ln w="9525">
              <a:solidFill>
                <a:schemeClr val="tx1"/>
              </a:solidFill>
              <a:round/>
              <a:headEnd/>
              <a:tailEnd/>
            </a:ln>
          </p:spPr>
          <p:txBody>
            <a:bodyPr wrap="none" anchor="ctr"/>
            <a:lstStyle/>
            <a:p>
              <a:endParaRPr lang="en-US"/>
            </a:p>
          </p:txBody>
        </p:sp>
        <p:sp>
          <p:nvSpPr>
            <p:cNvPr id="18439" name="Line 5"/>
            <p:cNvSpPr>
              <a:spLocks noChangeShapeType="1"/>
            </p:cNvSpPr>
            <p:nvPr/>
          </p:nvSpPr>
          <p:spPr bwMode="auto">
            <a:xfrm flipV="1">
              <a:off x="3352800" y="1676400"/>
              <a:ext cx="3276600" cy="0"/>
            </a:xfrm>
            <a:prstGeom prst="line">
              <a:avLst/>
            </a:prstGeom>
            <a:noFill/>
            <a:ln w="9525">
              <a:solidFill>
                <a:schemeClr val="tx1"/>
              </a:solidFill>
              <a:round/>
              <a:headEnd/>
              <a:tailEnd/>
            </a:ln>
          </p:spPr>
          <p:txBody>
            <a:bodyPr wrap="none" anchor="ctr"/>
            <a:lstStyle/>
            <a:p>
              <a:endParaRPr lang="en-US"/>
            </a:p>
          </p:txBody>
        </p:sp>
        <p:sp>
          <p:nvSpPr>
            <p:cNvPr id="18440" name="Line 6"/>
            <p:cNvSpPr>
              <a:spLocks noChangeShapeType="1"/>
            </p:cNvSpPr>
            <p:nvPr/>
          </p:nvSpPr>
          <p:spPr bwMode="auto">
            <a:xfrm>
              <a:off x="4686300" y="4362450"/>
              <a:ext cx="533400" cy="0"/>
            </a:xfrm>
            <a:prstGeom prst="line">
              <a:avLst/>
            </a:prstGeom>
            <a:noFill/>
            <a:ln w="9525">
              <a:solidFill>
                <a:schemeClr val="tx1"/>
              </a:solidFill>
              <a:round/>
              <a:headEnd/>
              <a:tailEnd/>
            </a:ln>
          </p:spPr>
          <p:txBody>
            <a:bodyPr wrap="none" anchor="ctr"/>
            <a:lstStyle/>
            <a:p>
              <a:endParaRPr lang="en-US"/>
            </a:p>
          </p:txBody>
        </p:sp>
        <p:sp>
          <p:nvSpPr>
            <p:cNvPr id="18441" name="Line 7"/>
            <p:cNvSpPr>
              <a:spLocks noChangeShapeType="1"/>
            </p:cNvSpPr>
            <p:nvPr/>
          </p:nvSpPr>
          <p:spPr bwMode="auto">
            <a:xfrm>
              <a:off x="2667000" y="4953000"/>
              <a:ext cx="4857750" cy="0"/>
            </a:xfrm>
            <a:prstGeom prst="line">
              <a:avLst/>
            </a:prstGeom>
            <a:noFill/>
            <a:ln w="9525">
              <a:solidFill>
                <a:schemeClr val="tx1"/>
              </a:solidFill>
              <a:round/>
              <a:headEnd/>
              <a:tailEnd type="triangle" w="med" len="med"/>
            </a:ln>
          </p:spPr>
          <p:txBody>
            <a:bodyPr wrap="none" anchor="ctr"/>
            <a:lstStyle/>
            <a:p>
              <a:endParaRPr lang="en-US"/>
            </a:p>
          </p:txBody>
        </p:sp>
        <p:sp>
          <p:nvSpPr>
            <p:cNvPr id="18442" name="Text Box 8"/>
            <p:cNvSpPr txBox="1">
              <a:spLocks noChangeArrowheads="1"/>
            </p:cNvSpPr>
            <p:nvPr/>
          </p:nvSpPr>
          <p:spPr bwMode="auto">
            <a:xfrm>
              <a:off x="2952750" y="4972050"/>
              <a:ext cx="4991100" cy="1160463"/>
            </a:xfrm>
            <a:prstGeom prst="rect">
              <a:avLst/>
            </a:prstGeom>
            <a:noFill/>
            <a:ln w="9525">
              <a:noFill/>
              <a:miter lim="800000"/>
              <a:headEnd/>
              <a:tailEnd/>
            </a:ln>
          </p:spPr>
          <p:txBody>
            <a:bodyPr>
              <a:spAutoFit/>
            </a:bodyPr>
            <a:lstStyle/>
            <a:p>
              <a:pPr>
                <a:spcBef>
                  <a:spcPct val="50000"/>
                </a:spcBef>
              </a:pPr>
              <a:r>
                <a:rPr lang="en-US" sz="2800" dirty="0">
                  <a:latin typeface="Gill Sans MT" charset="-18"/>
                  <a:ea typeface="ヒラギノ角ゴ Pro W3" charset="-128"/>
                </a:rPr>
                <a:t>Patient’s Clinical Course</a:t>
              </a:r>
            </a:p>
            <a:p>
              <a:pPr>
                <a:spcBef>
                  <a:spcPct val="50000"/>
                </a:spcBef>
              </a:pPr>
              <a:endParaRPr lang="en-US" sz="2800" dirty="0">
                <a:latin typeface="Gill Sans MT" charset="-18"/>
                <a:ea typeface="ヒラギノ角ゴ Pro W3" charset="-128"/>
              </a:endParaRPr>
            </a:p>
          </p:txBody>
        </p:sp>
        <p:sp>
          <p:nvSpPr>
            <p:cNvPr id="18443" name="Text Box 9"/>
            <p:cNvSpPr txBox="1">
              <a:spLocks noChangeArrowheads="1"/>
            </p:cNvSpPr>
            <p:nvPr/>
          </p:nvSpPr>
          <p:spPr bwMode="auto">
            <a:xfrm>
              <a:off x="4133850" y="2038350"/>
              <a:ext cx="1866900" cy="519113"/>
            </a:xfrm>
            <a:prstGeom prst="rect">
              <a:avLst/>
            </a:prstGeom>
            <a:noFill/>
            <a:ln w="9525">
              <a:noFill/>
              <a:miter lim="800000"/>
              <a:headEnd/>
              <a:tailEnd/>
            </a:ln>
          </p:spPr>
          <p:txBody>
            <a:bodyPr>
              <a:spAutoFit/>
            </a:bodyPr>
            <a:lstStyle/>
            <a:p>
              <a:pPr>
                <a:spcBef>
                  <a:spcPct val="50000"/>
                </a:spcBef>
              </a:pPr>
              <a:r>
                <a:rPr lang="en-US" sz="2800">
                  <a:latin typeface="Gill Sans MT" charset="-18"/>
                  <a:ea typeface="ヒラギノ角ゴ Pro W3" charset="-128"/>
                </a:rPr>
                <a:t>SYSTEM</a:t>
              </a:r>
            </a:p>
          </p:txBody>
        </p:sp>
        <p:sp>
          <p:nvSpPr>
            <p:cNvPr id="18444" name="AutoShape 10"/>
            <p:cNvSpPr>
              <a:spLocks noChangeArrowheads="1"/>
            </p:cNvSpPr>
            <p:nvPr/>
          </p:nvSpPr>
          <p:spPr bwMode="auto">
            <a:xfrm>
              <a:off x="5505450" y="4154488"/>
              <a:ext cx="1085850" cy="646112"/>
            </a:xfrm>
            <a:prstGeom prst="wedgeRoundRectCallout">
              <a:avLst>
                <a:gd name="adj1" fmla="val -90060"/>
                <a:gd name="adj2" fmla="val 19778"/>
                <a:gd name="adj3" fmla="val 16667"/>
              </a:avLst>
            </a:prstGeom>
            <a:solidFill>
              <a:srgbClr val="66FF33"/>
            </a:solidFill>
            <a:ln w="9525">
              <a:solidFill>
                <a:schemeClr val="tx1"/>
              </a:solidFill>
              <a:miter lim="800000"/>
              <a:headEnd/>
              <a:tailEnd/>
            </a:ln>
          </p:spPr>
          <p:txBody>
            <a:bodyPr wrap="none" anchor="ctr"/>
            <a:lstStyle/>
            <a:p>
              <a:pPr algn="ctr"/>
              <a:r>
                <a:rPr lang="en-US" sz="2800">
                  <a:latin typeface="Gill Sans MT" charset="-18"/>
                  <a:ea typeface="ヒラギノ角ゴ Pro W3" charset="-128"/>
                </a:rPr>
                <a:t>MD</a:t>
              </a:r>
            </a:p>
          </p:txBody>
        </p:sp>
        <p:sp>
          <p:nvSpPr>
            <p:cNvPr id="18445" name="AutoShape 11"/>
            <p:cNvSpPr>
              <a:spLocks noChangeArrowheads="1"/>
            </p:cNvSpPr>
            <p:nvPr/>
          </p:nvSpPr>
          <p:spPr bwMode="auto">
            <a:xfrm>
              <a:off x="4819650" y="4667250"/>
              <a:ext cx="438150" cy="495300"/>
            </a:xfrm>
            <a:prstGeom prst="irregularSeal2">
              <a:avLst/>
            </a:prstGeom>
            <a:solidFill>
              <a:srgbClr val="FF5050"/>
            </a:solidFill>
            <a:ln w="9525">
              <a:solidFill>
                <a:schemeClr val="tx1"/>
              </a:solidFill>
              <a:miter lim="800000"/>
              <a:headEnd/>
              <a:tailEnd/>
            </a:ln>
          </p:spPr>
          <p:txBody>
            <a:bodyPr wrap="none" anchor="ctr"/>
            <a:lstStyle/>
            <a:p>
              <a:pPr algn="ctr">
                <a:spcBef>
                  <a:spcPct val="50000"/>
                </a:spcBef>
              </a:pPr>
              <a:endParaRPr lang="en-US">
                <a:latin typeface="Calibri" charset="0"/>
                <a:ea typeface="ヒラギノ角ゴ Pro W3" charset="-128"/>
              </a:endParaRPr>
            </a:p>
          </p:txBody>
        </p:sp>
        <p:sp>
          <p:nvSpPr>
            <p:cNvPr id="18446" name="Rectangle 2"/>
            <p:cNvSpPr txBox="1">
              <a:spLocks noChangeArrowheads="1"/>
            </p:cNvSpPr>
            <p:nvPr/>
          </p:nvSpPr>
          <p:spPr bwMode="auto">
            <a:xfrm>
              <a:off x="6096000" y="2876550"/>
              <a:ext cx="3048000" cy="1143000"/>
            </a:xfrm>
            <a:prstGeom prst="rect">
              <a:avLst/>
            </a:prstGeom>
            <a:noFill/>
            <a:ln w="9525">
              <a:noFill/>
              <a:miter lim="800000"/>
              <a:headEnd/>
              <a:tailEnd/>
            </a:ln>
          </p:spPr>
          <p:txBody>
            <a:bodyPr anchor="ctr"/>
            <a:lstStyle/>
            <a:p>
              <a:pPr algn="ctr"/>
              <a:r>
                <a:rPr lang="en-US" sz="2400" b="1" dirty="0">
                  <a:solidFill>
                    <a:schemeClr val="accent2"/>
                  </a:solidFill>
                  <a:latin typeface="Gill Sans MT" charset="-18"/>
                  <a:ea typeface="ヒラギノ角ゴ Pro W3" charset="-128"/>
                </a:rPr>
                <a:t>Communication, coordination, training, policies, procedures</a:t>
              </a:r>
              <a:r>
                <a:rPr lang="en-US" dirty="0">
                  <a:solidFill>
                    <a:schemeClr val="accent2"/>
                  </a:solidFill>
                  <a:latin typeface="Gill Sans MT" charset="-18"/>
                  <a:ea typeface="ヒラギノ角ゴ Pro W3" charset="-128"/>
                </a:rPr>
                <a:t/>
              </a:r>
              <a:br>
                <a:rPr lang="en-US" dirty="0">
                  <a:solidFill>
                    <a:schemeClr val="accent2"/>
                  </a:solidFill>
                  <a:latin typeface="Gill Sans MT" charset="-18"/>
                  <a:ea typeface="ヒラギノ角ゴ Pro W3" charset="-128"/>
                </a:rPr>
              </a:br>
              <a:r>
                <a:rPr lang="en-US" dirty="0">
                  <a:solidFill>
                    <a:schemeClr val="accent2"/>
                  </a:solidFill>
                  <a:latin typeface="Gill Sans MT" charset="-18"/>
                  <a:ea typeface="ヒラギノ角ゴ Pro W3" charset="-128"/>
                </a:rPr>
                <a:t/>
              </a:r>
              <a:br>
                <a:rPr lang="en-US" dirty="0">
                  <a:solidFill>
                    <a:schemeClr val="accent2"/>
                  </a:solidFill>
                  <a:latin typeface="Gill Sans MT" charset="-18"/>
                  <a:ea typeface="ヒラギノ角ゴ Pro W3" charset="-128"/>
                </a:rPr>
              </a:br>
              <a:r>
                <a:rPr lang="en-US" dirty="0">
                  <a:solidFill>
                    <a:schemeClr val="accent2"/>
                  </a:solidFill>
                  <a:latin typeface="Gill Sans MT" charset="-18"/>
                  <a:ea typeface="ヒラギノ角ゴ Pro W3" charset="-128"/>
                </a:rPr>
                <a:t/>
              </a:r>
              <a:br>
                <a:rPr lang="en-US" dirty="0">
                  <a:solidFill>
                    <a:schemeClr val="accent2"/>
                  </a:solidFill>
                  <a:latin typeface="Gill Sans MT" charset="-18"/>
                  <a:ea typeface="ヒラギノ角ゴ Pro W3" charset="-128"/>
                </a:rPr>
              </a:br>
              <a:r>
                <a:rPr lang="en-US" sz="2400" b="1" dirty="0">
                  <a:solidFill>
                    <a:schemeClr val="accent2"/>
                  </a:solidFill>
                  <a:latin typeface="Gill Sans MT" charset="-18"/>
                  <a:ea typeface="ヒラギノ角ゴ Pro W3" charset="-128"/>
                </a:rPr>
                <a:t> Cognitive</a:t>
              </a:r>
            </a:p>
          </p:txBody>
        </p:sp>
      </p:grpSp>
      <p:sp>
        <p:nvSpPr>
          <p:cNvPr id="18" name="Rectangle 2"/>
          <p:cNvSpPr>
            <a:spLocks noGrp="1" noChangeArrowheads="1"/>
          </p:cNvSpPr>
          <p:nvPr>
            <p:ph type="title"/>
          </p:nvPr>
        </p:nvSpPr>
        <p:spPr>
          <a:xfrm>
            <a:off x="685800" y="274638"/>
            <a:ext cx="7772400" cy="1143000"/>
          </a:xfrm>
        </p:spPr>
        <p:txBody>
          <a:bodyPr/>
          <a:lstStyle/>
          <a:p>
            <a:r>
              <a:rPr lang="en-US" cap="none" dirty="0" smtClean="0"/>
              <a:t>FRAMEWORK FOR ADVERSE EVENTS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1"/>
          <p:cNvSpPr>
            <a:spLocks noGrp="1"/>
          </p:cNvSpPr>
          <p:nvPr>
            <p:ph type="title"/>
          </p:nvPr>
        </p:nvSpPr>
        <p:spPr>
          <a:xfrm>
            <a:off x="152400" y="228600"/>
            <a:ext cx="7772400" cy="1143000"/>
          </a:xfrm>
        </p:spPr>
        <p:txBody>
          <a:bodyPr/>
          <a:lstStyle/>
          <a:p>
            <a:r>
              <a:rPr lang="en-US" cap="none" dirty="0" smtClean="0"/>
              <a:t>ETIOLOGY OF DIAGNOSTIC ERRORS </a:t>
            </a:r>
          </a:p>
        </p:txBody>
      </p:sp>
      <p:pic>
        <p:nvPicPr>
          <p:cNvPr id="2051" name="Picture 3"/>
          <p:cNvPicPr>
            <a:picLocks noChangeAspect="1" noChangeArrowheads="1"/>
          </p:cNvPicPr>
          <p:nvPr/>
        </p:nvPicPr>
        <p:blipFill>
          <a:blip r:embed="rId2" cstate="print"/>
          <a:srcRect/>
          <a:stretch>
            <a:fillRect/>
          </a:stretch>
        </p:blipFill>
        <p:spPr bwMode="auto">
          <a:xfrm>
            <a:off x="1752600" y="990600"/>
            <a:ext cx="6477000" cy="51119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cap="none" dirty="0" smtClean="0"/>
              <a:t>METHODS</a:t>
            </a:r>
          </a:p>
        </p:txBody>
      </p:sp>
      <p:sp>
        <p:nvSpPr>
          <p:cNvPr id="9219" name="Content Placeholder 2"/>
          <p:cNvSpPr>
            <a:spLocks noGrp="1"/>
          </p:cNvSpPr>
          <p:nvPr>
            <p:ph idx="1"/>
          </p:nvPr>
        </p:nvSpPr>
        <p:spPr>
          <a:xfrm>
            <a:off x="685800" y="2133600"/>
            <a:ext cx="7772400" cy="3733800"/>
          </a:xfrm>
        </p:spPr>
        <p:txBody>
          <a:bodyPr>
            <a:normAutofit/>
          </a:bodyPr>
          <a:lstStyle/>
          <a:p>
            <a:pPr lvl="1">
              <a:lnSpc>
                <a:spcPct val="80000"/>
              </a:lnSpc>
              <a:buFont typeface="Arial" charset="0"/>
              <a:buNone/>
            </a:pPr>
            <a:r>
              <a:rPr lang="en-US" sz="2800" dirty="0" smtClean="0"/>
              <a:t>Handpicked articles: </a:t>
            </a:r>
          </a:p>
          <a:p>
            <a:pPr lvl="2">
              <a:lnSpc>
                <a:spcPct val="80000"/>
              </a:lnSpc>
            </a:pPr>
            <a:r>
              <a:rPr lang="en-US" sz="2300" dirty="0" smtClean="0"/>
              <a:t>Non-medical databases (business, psychology, military, engineering)</a:t>
            </a:r>
          </a:p>
          <a:p>
            <a:pPr lvl="2">
              <a:lnSpc>
                <a:spcPct val="80000"/>
              </a:lnSpc>
            </a:pPr>
            <a:r>
              <a:rPr lang="en-US" sz="2300" dirty="0" smtClean="0"/>
              <a:t>Recommendations from experts</a:t>
            </a:r>
          </a:p>
          <a:p>
            <a:pPr indent="169863">
              <a:lnSpc>
                <a:spcPct val="80000"/>
              </a:lnSpc>
              <a:buFont typeface="Arial" charset="0"/>
              <a:buNone/>
            </a:pPr>
            <a:r>
              <a:rPr lang="en-US" sz="2800" dirty="0" smtClean="0"/>
              <a:t>Analysis</a:t>
            </a:r>
            <a:r>
              <a:rPr lang="en-US" sz="2300" dirty="0" smtClean="0"/>
              <a:t>:</a:t>
            </a:r>
          </a:p>
          <a:p>
            <a:pPr lvl="2">
              <a:lnSpc>
                <a:spcPct val="80000"/>
              </a:lnSpc>
            </a:pPr>
            <a:r>
              <a:rPr lang="en-US" sz="2300" dirty="0" smtClean="0"/>
              <a:t>All articles reviewed by one of three health service researchers</a:t>
            </a:r>
          </a:p>
          <a:p>
            <a:pPr lvl="2">
              <a:lnSpc>
                <a:spcPct val="80000"/>
              </a:lnSpc>
            </a:pPr>
            <a:r>
              <a:rPr lang="en-US" sz="2300" dirty="0" smtClean="0"/>
              <a:t>Any questionable inclusions reviewed by collaborating physicians</a:t>
            </a:r>
          </a:p>
          <a:p>
            <a:pPr indent="169863">
              <a:lnSpc>
                <a:spcPct val="90000"/>
              </a:lnSpc>
            </a:pPr>
            <a:endParaRPr lang="en-US" sz="2300" dirty="0" smtClean="0"/>
          </a:p>
        </p:txBody>
      </p:sp>
      <p:sp>
        <p:nvSpPr>
          <p:cNvPr id="4" name="Rectangle 3"/>
          <p:cNvSpPr/>
          <p:nvPr/>
        </p:nvSpPr>
        <p:spPr>
          <a:xfrm>
            <a:off x="152400" y="1453313"/>
            <a:ext cx="7772400" cy="437043"/>
          </a:xfrm>
          <a:prstGeom prst="rect">
            <a:avLst/>
          </a:prstGeom>
        </p:spPr>
        <p:txBody>
          <a:bodyPr wrap="square">
            <a:spAutoFit/>
          </a:bodyPr>
          <a:lstStyle/>
          <a:p>
            <a:pPr lvl="1">
              <a:lnSpc>
                <a:spcPct val="80000"/>
              </a:lnSpc>
              <a:buFont typeface="Arial" charset="0"/>
              <a:buNone/>
            </a:pPr>
            <a:r>
              <a:rPr lang="en-US" sz="2800" i="1" dirty="0" err="1" smtClean="0"/>
              <a:t>PubMed</a:t>
            </a:r>
            <a:r>
              <a:rPr lang="en-US" sz="2800" i="1" dirty="0" smtClean="0"/>
              <a:t> database search: 2000 – 2010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cap="none" dirty="0" smtClean="0"/>
              <a:t>INCLUSION CRITERIA</a:t>
            </a:r>
          </a:p>
        </p:txBody>
      </p:sp>
      <p:sp>
        <p:nvSpPr>
          <p:cNvPr id="23555" name="Content Placeholder 2"/>
          <p:cNvSpPr>
            <a:spLocks noGrp="1"/>
          </p:cNvSpPr>
          <p:nvPr>
            <p:ph idx="1"/>
          </p:nvPr>
        </p:nvSpPr>
        <p:spPr>
          <a:xfrm>
            <a:off x="685800" y="1600200"/>
            <a:ext cx="7772400" cy="3733800"/>
          </a:xfrm>
        </p:spPr>
        <p:txBody>
          <a:bodyPr/>
          <a:lstStyle/>
          <a:p>
            <a:pPr marL="517525" indent="-447675">
              <a:spcBef>
                <a:spcPts val="2400"/>
              </a:spcBef>
            </a:pPr>
            <a:r>
              <a:rPr lang="en-US" sz="2800" dirty="0" smtClean="0"/>
              <a:t>Articles describing tested interventions to reduce error in medical diagnostic settings </a:t>
            </a:r>
          </a:p>
          <a:p>
            <a:pPr marL="517525" indent="-447675">
              <a:spcBef>
                <a:spcPts val="2400"/>
              </a:spcBef>
            </a:pPr>
            <a:r>
              <a:rPr lang="en-US" sz="2800" dirty="0" smtClean="0"/>
              <a:t>Studies demonstrating outcome measures in the field of diagnostic errors</a:t>
            </a:r>
          </a:p>
          <a:p>
            <a:pPr marL="517525" indent="-447675">
              <a:spcBef>
                <a:spcPts val="2400"/>
              </a:spcBef>
            </a:pPr>
            <a:r>
              <a:rPr lang="en-US" sz="2800" dirty="0" smtClean="0"/>
              <a:t>Articles providing a theoretical basis on how to reduce diagnostic errors (from any field)</a:t>
            </a:r>
          </a:p>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cap="none" dirty="0" smtClean="0"/>
              <a:t>EXCLUSION CRITERIA</a:t>
            </a:r>
          </a:p>
        </p:txBody>
      </p:sp>
      <p:sp>
        <p:nvSpPr>
          <p:cNvPr id="24579" name="Content Placeholder 2"/>
          <p:cNvSpPr>
            <a:spLocks noGrp="1"/>
          </p:cNvSpPr>
          <p:nvPr>
            <p:ph idx="1"/>
          </p:nvPr>
        </p:nvSpPr>
        <p:spPr>
          <a:xfrm>
            <a:off x="685800" y="1447800"/>
            <a:ext cx="7772400" cy="3733800"/>
          </a:xfrm>
        </p:spPr>
        <p:txBody>
          <a:bodyPr/>
          <a:lstStyle/>
          <a:p>
            <a:pPr marL="517525" indent="-447675">
              <a:spcBef>
                <a:spcPts val="2400"/>
              </a:spcBef>
            </a:pPr>
            <a:r>
              <a:rPr lang="en-US" sz="2400" dirty="0" smtClean="0"/>
              <a:t>Studies describing inter-rater or observer variation </a:t>
            </a:r>
          </a:p>
          <a:p>
            <a:pPr marL="517525" indent="-447675">
              <a:spcBef>
                <a:spcPts val="2400"/>
              </a:spcBef>
            </a:pPr>
            <a:r>
              <a:rPr lang="en-US" sz="2400" dirty="0" smtClean="0"/>
              <a:t>Articles describing validations of screening instruments, tests, case reports, or techniques to enhance diagnosis </a:t>
            </a:r>
          </a:p>
          <a:p>
            <a:pPr marL="517525" indent="-447675">
              <a:spcBef>
                <a:spcPts val="2400"/>
              </a:spcBef>
            </a:pPr>
            <a:r>
              <a:rPr lang="en-US" sz="2400" dirty="0" smtClean="0"/>
              <a:t>Articles describing screening instruments, tests, or technology aides </a:t>
            </a:r>
          </a:p>
          <a:p>
            <a:pPr marL="517525" indent="-447675">
              <a:spcBef>
                <a:spcPts val="2400"/>
              </a:spcBef>
            </a:pPr>
            <a:r>
              <a:rPr lang="en-US" sz="2400" dirty="0" smtClean="0"/>
              <a:t>Studies reporting diagnostic error frequency; etiology; or assessments of provider satisfaction, preference, or acceptance of interventions</a:t>
            </a:r>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RESULTS</a:t>
            </a:r>
            <a:endParaRPr lang="en-US" dirty="0"/>
          </a:p>
        </p:txBody>
      </p:sp>
      <p:graphicFrame>
        <p:nvGraphicFramePr>
          <p:cNvPr id="12" name="Table 11"/>
          <p:cNvGraphicFramePr>
            <a:graphicFrameLocks noGrp="1"/>
          </p:cNvGraphicFramePr>
          <p:nvPr/>
        </p:nvGraphicFramePr>
        <p:xfrm>
          <a:off x="1981200" y="1981200"/>
          <a:ext cx="5638800" cy="3048001"/>
        </p:xfrm>
        <a:graphic>
          <a:graphicData uri="http://schemas.openxmlformats.org/drawingml/2006/table">
            <a:tbl>
              <a:tblPr/>
              <a:tblGrid>
                <a:gridCol w="4666069"/>
                <a:gridCol w="972731"/>
              </a:tblGrid>
              <a:tr h="412290">
                <a:tc>
                  <a:txBody>
                    <a:bodyPr/>
                    <a:lstStyle/>
                    <a:p>
                      <a:pPr algn="l" fontAlgn="b"/>
                      <a:r>
                        <a:rPr lang="en-US" sz="2400" b="1" i="0" u="none" strike="noStrike" dirty="0">
                          <a:solidFill>
                            <a:srgbClr val="FFFFFF"/>
                          </a:solidFill>
                          <a:latin typeface="Calibri"/>
                        </a:rPr>
                        <a:t>Total number of articles: </a:t>
                      </a:r>
                    </a:p>
                  </a:txBody>
                  <a:tcPr marL="182880" marR="9525" marT="9525" marB="0" anchor="b">
                    <a:lnL>
                      <a:noFill/>
                    </a:lnL>
                    <a:lnR>
                      <a:noFill/>
                    </a:lnR>
                    <a:lnT>
                      <a:noFill/>
                    </a:lnT>
                    <a:lnB w="12700" cap="flat" cmpd="sng" algn="ctr">
                      <a:solidFill>
                        <a:srgbClr val="FFFFFF"/>
                      </a:solidFill>
                      <a:prstDash val="solid"/>
                      <a:round/>
                      <a:headEnd type="none" w="med" len="med"/>
                      <a:tailEnd type="none" w="med" len="med"/>
                    </a:lnB>
                    <a:solidFill>
                      <a:srgbClr val="000000"/>
                    </a:solidFill>
                  </a:tcPr>
                </a:tc>
                <a:tc>
                  <a:txBody>
                    <a:bodyPr/>
                    <a:lstStyle/>
                    <a:p>
                      <a:pPr algn="r" fontAlgn="b"/>
                      <a:r>
                        <a:rPr lang="en-US" sz="2400" b="1" i="0" u="none" strike="noStrike" dirty="0">
                          <a:solidFill>
                            <a:srgbClr val="FFFFFF"/>
                          </a:solidFill>
                          <a:latin typeface="Calibri"/>
                        </a:rPr>
                        <a:t>949</a:t>
                      </a:r>
                    </a:p>
                  </a:txBody>
                  <a:tcPr marL="9525" marR="274320" marT="9525" marB="0" anchor="b">
                    <a:lnL>
                      <a:noFill/>
                    </a:lnL>
                    <a:lnR>
                      <a:noFill/>
                    </a:lnR>
                    <a:lnT>
                      <a:noFill/>
                    </a:lnT>
                    <a:lnB w="12700" cap="flat" cmpd="sng" algn="ctr">
                      <a:solidFill>
                        <a:srgbClr val="FFFFFF"/>
                      </a:solidFill>
                      <a:prstDash val="solid"/>
                      <a:round/>
                      <a:headEnd type="none" w="med" len="med"/>
                      <a:tailEnd type="none" w="med" len="med"/>
                    </a:lnB>
                    <a:solidFill>
                      <a:srgbClr val="000000"/>
                    </a:solidFill>
                  </a:tcPr>
                </a:tc>
              </a:tr>
              <a:tr h="412290">
                <a:tc>
                  <a:txBody>
                    <a:bodyPr/>
                    <a:lstStyle/>
                    <a:p>
                      <a:pPr algn="l" fontAlgn="b"/>
                      <a:r>
                        <a:rPr lang="en-US" sz="2400" b="0" i="0" u="none" strike="noStrike" dirty="0">
                          <a:solidFill>
                            <a:srgbClr val="FFFFFF"/>
                          </a:solidFill>
                          <a:latin typeface="Calibri"/>
                        </a:rPr>
                        <a:t>Articles meeting inclusion criteria:</a:t>
                      </a:r>
                    </a:p>
                  </a:txBody>
                  <a:tcPr marL="182880" marR="9525" marT="9525" marB="0" anchor="b">
                    <a:lnL>
                      <a:noFill/>
                    </a:lnL>
                    <a:lnR>
                      <a:noFill/>
                    </a:lnR>
                    <a:lnT w="12700" cap="flat" cmpd="sng" algn="ctr">
                      <a:solidFill>
                        <a:srgbClr val="FFFFFF"/>
                      </a:solidFill>
                      <a:prstDash val="solid"/>
                      <a:round/>
                      <a:headEnd type="none" w="med" len="med"/>
                      <a:tailEnd type="none" w="med" len="med"/>
                    </a:lnT>
                    <a:lnB>
                      <a:noFill/>
                    </a:lnB>
                    <a:solidFill>
                      <a:srgbClr val="75923C"/>
                    </a:solidFill>
                  </a:tcPr>
                </a:tc>
                <a:tc>
                  <a:txBody>
                    <a:bodyPr/>
                    <a:lstStyle/>
                    <a:p>
                      <a:pPr algn="r" fontAlgn="b"/>
                      <a:r>
                        <a:rPr lang="en-US" sz="2400" b="0" i="0" u="none" strike="noStrike" dirty="0">
                          <a:solidFill>
                            <a:srgbClr val="FFFFFF"/>
                          </a:solidFill>
                          <a:latin typeface="Calibri"/>
                        </a:rPr>
                        <a:t>157</a:t>
                      </a:r>
                    </a:p>
                  </a:txBody>
                  <a:tcPr marL="9525" marR="274320" marT="9525" marB="0" anchor="b">
                    <a:lnL>
                      <a:noFill/>
                    </a:lnL>
                    <a:lnR>
                      <a:noFill/>
                    </a:lnR>
                    <a:lnT w="12700" cap="flat" cmpd="sng" algn="ctr">
                      <a:solidFill>
                        <a:srgbClr val="FFFFFF"/>
                      </a:solidFill>
                      <a:prstDash val="solid"/>
                      <a:round/>
                      <a:headEnd type="none" w="med" len="med"/>
                      <a:tailEnd type="none" w="med" len="med"/>
                    </a:lnT>
                    <a:lnB>
                      <a:noFill/>
                    </a:lnB>
                    <a:solidFill>
                      <a:srgbClr val="75923C"/>
                    </a:solidFill>
                  </a:tcPr>
                </a:tc>
              </a:tr>
              <a:tr h="294493">
                <a:tc>
                  <a:txBody>
                    <a:bodyPr/>
                    <a:lstStyle/>
                    <a:p>
                      <a:pPr algn="l" fontAlgn="b"/>
                      <a:endParaRPr lang="en-US" sz="1100" b="0" i="0" u="none" strike="noStrike" dirty="0">
                        <a:solidFill>
                          <a:srgbClr val="FFFFFF"/>
                        </a:solidFill>
                        <a:latin typeface="Calibri"/>
                      </a:endParaRPr>
                    </a:p>
                  </a:txBody>
                  <a:tcPr marL="182880" marR="9525" marT="9525" marB="0" anchor="b">
                    <a:lnL>
                      <a:noFill/>
                    </a:lnL>
                    <a:lnR>
                      <a:noFill/>
                    </a:lnR>
                    <a:lnT>
                      <a:noFill/>
                    </a:lnT>
                    <a:lnB>
                      <a:noFill/>
                    </a:lnB>
                    <a:solidFill>
                      <a:srgbClr val="9BBB59"/>
                    </a:solidFill>
                  </a:tcPr>
                </a:tc>
                <a:tc>
                  <a:txBody>
                    <a:bodyPr/>
                    <a:lstStyle/>
                    <a:p>
                      <a:pPr algn="l" fontAlgn="b"/>
                      <a:endParaRPr lang="en-US" sz="1100" b="0" i="0" u="none" strike="noStrike" dirty="0">
                        <a:solidFill>
                          <a:srgbClr val="FFFFFF"/>
                        </a:solidFill>
                        <a:latin typeface="Calibri"/>
                      </a:endParaRPr>
                    </a:p>
                  </a:txBody>
                  <a:tcPr marL="9525" marR="274320" marT="9525" marB="0" anchor="b">
                    <a:lnL>
                      <a:noFill/>
                    </a:lnL>
                    <a:lnR>
                      <a:noFill/>
                    </a:lnR>
                    <a:lnT>
                      <a:noFill/>
                    </a:lnT>
                    <a:lnB>
                      <a:noFill/>
                    </a:lnB>
                    <a:solidFill>
                      <a:srgbClr val="9BBB59"/>
                    </a:solidFill>
                  </a:tcPr>
                </a:tc>
              </a:tr>
              <a:tr h="412290">
                <a:tc>
                  <a:txBody>
                    <a:bodyPr/>
                    <a:lstStyle/>
                    <a:p>
                      <a:pPr marL="0" algn="l" defTabSz="914400" rtl="0" eaLnBrk="1" fontAlgn="b" latinLnBrk="0" hangingPunct="1"/>
                      <a:r>
                        <a:rPr lang="en-US" sz="2400" b="0" i="0" u="none" strike="noStrike" kern="1200" baseline="0" dirty="0">
                          <a:solidFill>
                            <a:srgbClr val="FFFF00"/>
                          </a:solidFill>
                          <a:latin typeface="Calibri"/>
                          <a:ea typeface="+mn-ea"/>
                          <a:cs typeface="+mn-cs"/>
                        </a:rPr>
                        <a:t>Tested interventions:</a:t>
                      </a:r>
                    </a:p>
                  </a:txBody>
                  <a:tcPr marL="182880" marR="9525" marT="9525" marB="0" anchor="ctr">
                    <a:lnL>
                      <a:noFill/>
                    </a:lnL>
                    <a:lnR>
                      <a:noFill/>
                    </a:lnR>
                    <a:lnT>
                      <a:noFill/>
                    </a:lnT>
                    <a:lnB>
                      <a:noFill/>
                    </a:lnB>
                    <a:solidFill>
                      <a:srgbClr val="75923C"/>
                    </a:solidFill>
                  </a:tcPr>
                </a:tc>
                <a:tc>
                  <a:txBody>
                    <a:bodyPr/>
                    <a:lstStyle/>
                    <a:p>
                      <a:pPr marL="0" algn="r" defTabSz="914400" rtl="0" eaLnBrk="1" fontAlgn="b" latinLnBrk="0" hangingPunct="1"/>
                      <a:r>
                        <a:rPr lang="en-US" sz="2400" b="0" i="0" u="none" strike="noStrike" kern="1200" baseline="0" dirty="0">
                          <a:solidFill>
                            <a:srgbClr val="FFFF00"/>
                          </a:solidFill>
                          <a:latin typeface="Calibri"/>
                          <a:ea typeface="+mn-ea"/>
                          <a:cs typeface="+mn-cs"/>
                        </a:rPr>
                        <a:t>37</a:t>
                      </a:r>
                    </a:p>
                  </a:txBody>
                  <a:tcPr marL="9525" marR="274320" marT="9525" marB="0" anchor="ctr">
                    <a:lnL>
                      <a:noFill/>
                    </a:lnL>
                    <a:lnR>
                      <a:noFill/>
                    </a:lnR>
                    <a:lnT>
                      <a:noFill/>
                    </a:lnT>
                    <a:lnB>
                      <a:noFill/>
                    </a:lnB>
                    <a:solidFill>
                      <a:srgbClr val="75923C"/>
                    </a:solidFill>
                  </a:tcPr>
                </a:tc>
              </a:tr>
              <a:tr h="368116">
                <a:tc>
                  <a:txBody>
                    <a:bodyPr/>
                    <a:lstStyle/>
                    <a:p>
                      <a:pPr algn="l" fontAlgn="b"/>
                      <a:r>
                        <a:rPr lang="en-US" sz="1800" b="1" i="0" u="none" strike="noStrike" dirty="0">
                          <a:solidFill>
                            <a:schemeClr val="bg2"/>
                          </a:solidFill>
                          <a:latin typeface="Calibri"/>
                        </a:rPr>
                        <a:t>Cognitive: </a:t>
                      </a:r>
                    </a:p>
                  </a:txBody>
                  <a:tcPr marL="731520" marR="9525" marT="9525" marB="0">
                    <a:lnL>
                      <a:noFill/>
                    </a:lnL>
                    <a:lnR>
                      <a:noFill/>
                    </a:lnR>
                    <a:lnT>
                      <a:noFill/>
                    </a:lnT>
                    <a:lnB>
                      <a:noFill/>
                    </a:lnB>
                    <a:solidFill>
                      <a:srgbClr val="9BBB59"/>
                    </a:solidFill>
                  </a:tcPr>
                </a:tc>
                <a:tc>
                  <a:txBody>
                    <a:bodyPr/>
                    <a:lstStyle/>
                    <a:p>
                      <a:pPr algn="r" fontAlgn="b"/>
                      <a:r>
                        <a:rPr lang="en-US" sz="1800" b="0" i="0" u="none" strike="noStrike" dirty="0">
                          <a:solidFill>
                            <a:schemeClr val="bg2"/>
                          </a:solidFill>
                          <a:latin typeface="Calibri"/>
                        </a:rPr>
                        <a:t>32</a:t>
                      </a:r>
                    </a:p>
                  </a:txBody>
                  <a:tcPr marL="9525" marR="274320" marT="9525" marB="0">
                    <a:lnL>
                      <a:noFill/>
                    </a:lnL>
                    <a:lnR>
                      <a:noFill/>
                    </a:lnR>
                    <a:lnT>
                      <a:noFill/>
                    </a:lnT>
                    <a:lnB>
                      <a:noFill/>
                    </a:lnB>
                    <a:solidFill>
                      <a:srgbClr val="9BBB59"/>
                    </a:solidFill>
                  </a:tcPr>
                </a:tc>
              </a:tr>
              <a:tr h="368116">
                <a:tc>
                  <a:txBody>
                    <a:bodyPr/>
                    <a:lstStyle/>
                    <a:p>
                      <a:pPr algn="l" fontAlgn="b"/>
                      <a:r>
                        <a:rPr lang="en-US" sz="1800" b="1" i="0" u="none" strike="noStrike" dirty="0">
                          <a:solidFill>
                            <a:schemeClr val="bg2"/>
                          </a:solidFill>
                          <a:latin typeface="Calibri"/>
                        </a:rPr>
                        <a:t>System-related: </a:t>
                      </a:r>
                    </a:p>
                  </a:txBody>
                  <a:tcPr marL="731520" marR="9525" marT="9525" marB="0">
                    <a:lnL>
                      <a:noFill/>
                    </a:lnL>
                    <a:lnR>
                      <a:noFill/>
                    </a:lnR>
                    <a:lnT>
                      <a:noFill/>
                    </a:lnT>
                    <a:lnB>
                      <a:noFill/>
                    </a:lnB>
                    <a:solidFill>
                      <a:srgbClr val="9BBB59"/>
                    </a:solidFill>
                  </a:tcPr>
                </a:tc>
                <a:tc>
                  <a:txBody>
                    <a:bodyPr/>
                    <a:lstStyle/>
                    <a:p>
                      <a:pPr algn="r" fontAlgn="b"/>
                      <a:r>
                        <a:rPr lang="en-US" sz="1800" b="0" i="0" u="none" strike="noStrike" dirty="0">
                          <a:solidFill>
                            <a:schemeClr val="bg2"/>
                          </a:solidFill>
                          <a:latin typeface="Calibri"/>
                        </a:rPr>
                        <a:t>5</a:t>
                      </a:r>
                    </a:p>
                  </a:txBody>
                  <a:tcPr marL="9525" marR="274320" marT="9525" marB="0">
                    <a:lnL>
                      <a:noFill/>
                    </a:lnL>
                    <a:lnR>
                      <a:noFill/>
                    </a:lnR>
                    <a:lnT>
                      <a:noFill/>
                    </a:lnT>
                    <a:lnB>
                      <a:noFill/>
                    </a:lnB>
                    <a:solidFill>
                      <a:srgbClr val="9BBB59"/>
                    </a:solidFill>
                  </a:tcPr>
                </a:tc>
              </a:tr>
              <a:tr h="368116">
                <a:tc>
                  <a:txBody>
                    <a:bodyPr/>
                    <a:lstStyle/>
                    <a:p>
                      <a:pPr algn="l" fontAlgn="b"/>
                      <a:r>
                        <a:rPr lang="en-US" sz="1800" b="1" i="0" u="none" strike="noStrike" dirty="0">
                          <a:solidFill>
                            <a:schemeClr val="bg2"/>
                          </a:solidFill>
                          <a:latin typeface="Calibri"/>
                        </a:rPr>
                        <a:t>Engaging patients:</a:t>
                      </a:r>
                    </a:p>
                  </a:txBody>
                  <a:tcPr marL="731520" marR="9525" marT="9525" marB="0">
                    <a:lnL>
                      <a:noFill/>
                    </a:lnL>
                    <a:lnR>
                      <a:noFill/>
                    </a:lnR>
                    <a:lnT>
                      <a:noFill/>
                    </a:lnT>
                    <a:lnB>
                      <a:noFill/>
                    </a:lnB>
                    <a:solidFill>
                      <a:srgbClr val="9BBB59"/>
                    </a:solidFill>
                  </a:tcPr>
                </a:tc>
                <a:tc>
                  <a:txBody>
                    <a:bodyPr/>
                    <a:lstStyle/>
                    <a:p>
                      <a:pPr algn="r" fontAlgn="b"/>
                      <a:r>
                        <a:rPr lang="en-US" sz="1800" b="0" i="0" u="none" strike="noStrike" dirty="0">
                          <a:solidFill>
                            <a:schemeClr val="bg2"/>
                          </a:solidFill>
                          <a:latin typeface="Calibri"/>
                        </a:rPr>
                        <a:t>0</a:t>
                      </a:r>
                    </a:p>
                  </a:txBody>
                  <a:tcPr marL="9525" marR="274320" marT="9525" marB="0">
                    <a:lnL>
                      <a:noFill/>
                    </a:lnL>
                    <a:lnR>
                      <a:noFill/>
                    </a:lnR>
                    <a:lnT>
                      <a:noFill/>
                    </a:lnT>
                    <a:lnB>
                      <a:noFill/>
                    </a:lnB>
                    <a:solidFill>
                      <a:srgbClr val="9BBB59"/>
                    </a:solidFill>
                  </a:tcPr>
                </a:tc>
              </a:tr>
              <a:tr h="412290">
                <a:tc>
                  <a:txBody>
                    <a:bodyPr/>
                    <a:lstStyle/>
                    <a:p>
                      <a:pPr algn="l" fontAlgn="b"/>
                      <a:r>
                        <a:rPr lang="en-US" sz="2400" b="0" i="0" u="none" strike="noStrike" baseline="0" dirty="0">
                          <a:solidFill>
                            <a:srgbClr val="FFFF00"/>
                          </a:solidFill>
                          <a:latin typeface="Calibri"/>
                        </a:rPr>
                        <a:t>Suggested interventions:</a:t>
                      </a:r>
                    </a:p>
                  </a:txBody>
                  <a:tcPr marL="182880" marR="9525" marT="9525" marB="0" anchor="b">
                    <a:lnL>
                      <a:noFill/>
                    </a:lnL>
                    <a:lnR>
                      <a:noFill/>
                    </a:lnR>
                    <a:lnT>
                      <a:noFill/>
                    </a:lnT>
                    <a:lnB>
                      <a:noFill/>
                    </a:lnB>
                    <a:solidFill>
                      <a:srgbClr val="75923C"/>
                    </a:solidFill>
                  </a:tcPr>
                </a:tc>
                <a:tc>
                  <a:txBody>
                    <a:bodyPr/>
                    <a:lstStyle/>
                    <a:p>
                      <a:pPr algn="r" fontAlgn="b"/>
                      <a:r>
                        <a:rPr lang="en-US" sz="2400" b="0" i="0" u="none" strike="noStrike" baseline="0" dirty="0">
                          <a:solidFill>
                            <a:srgbClr val="FFFF00"/>
                          </a:solidFill>
                          <a:latin typeface="Calibri"/>
                        </a:rPr>
                        <a:t>120</a:t>
                      </a:r>
                    </a:p>
                  </a:txBody>
                  <a:tcPr marL="9525" marR="274320" marT="9525" marB="0" anchor="b">
                    <a:lnL>
                      <a:noFill/>
                    </a:lnL>
                    <a:lnR>
                      <a:noFill/>
                    </a:lnR>
                    <a:lnT>
                      <a:noFill/>
                    </a:lnT>
                    <a:lnB>
                      <a:noFill/>
                    </a:lnB>
                    <a:solidFill>
                      <a:srgbClr val="75923C"/>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S101859862[1]">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TS101859862[1]</Template>
  <TotalTime>1962</TotalTime>
  <Words>1805</Words>
  <Application>Microsoft Macintosh PowerPoint</Application>
  <PresentationFormat>On-screen Show (4:3)</PresentationFormat>
  <Paragraphs>263</Paragraphs>
  <Slides>36</Slides>
  <Notes>6</Notes>
  <HiddenSlides>0</HiddenSlides>
  <MMClips>0</MMClips>
  <ScaleCrop>false</ScaleCrop>
  <HeadingPairs>
    <vt:vector size="4" baseType="variant">
      <vt:variant>
        <vt:lpstr>Design Template</vt:lpstr>
      </vt:variant>
      <vt:variant>
        <vt:i4>1</vt:i4>
      </vt:variant>
      <vt:variant>
        <vt:lpstr>Slide Titles</vt:lpstr>
      </vt:variant>
      <vt:variant>
        <vt:i4>36</vt:i4>
      </vt:variant>
    </vt:vector>
  </HeadingPairs>
  <TitlesOfParts>
    <vt:vector size="37" baseType="lpstr">
      <vt:lpstr>TS101859862[1]</vt:lpstr>
      <vt:lpstr>INTERVENTIONS TO  REDUCE DIAGNOSTIC ERRORS IN AMBULATORY CARE</vt:lpstr>
      <vt:lpstr>Sponsored by AHRQ </vt:lpstr>
      <vt:lpstr>PROJECT GOALS</vt:lpstr>
      <vt:lpstr>FRAMEWORK FOR ADVERSE EVENTS</vt:lpstr>
      <vt:lpstr>ETIOLOGY OF DIAGNOSTIC ERRORS </vt:lpstr>
      <vt:lpstr>METHODS</vt:lpstr>
      <vt:lpstr>INCLUSION CRITERIA</vt:lpstr>
      <vt:lpstr>EXCLUSION CRITERIA</vt:lpstr>
      <vt:lpstr>RESULTS</vt:lpstr>
      <vt:lpstr>INTERVENTIONS TO REDUCE DIAGNOSTIC ERRORS IN AMBULATORY CARE</vt:lpstr>
      <vt:lpstr>SYSTEMS FACTORS </vt:lpstr>
      <vt:lpstr>LOOKING  FOR  INTERVENTIONS  IN THESE  “PROCESS” DIMENSIONS…</vt:lpstr>
      <vt:lpstr>GENERAL  RESULTS</vt:lpstr>
      <vt:lpstr>PATIENT–PROVIDER  ENCOUNTER</vt:lpstr>
      <vt:lpstr>DIAGNOSTIC  TESTS</vt:lpstr>
      <vt:lpstr>  FOLLOW-UP  AND  TRACKING</vt:lpstr>
      <vt:lpstr>PATIENTS</vt:lpstr>
      <vt:lpstr>PATIENTS</vt:lpstr>
      <vt:lpstr>GENERAL  INTERVENTIONS  (NO SPECIFIC DIMENSION)</vt:lpstr>
      <vt:lpstr>CONCLUSIONS – SYSTEM ISSUES</vt:lpstr>
      <vt:lpstr>CONCLUSIONS – SYSTEM ISSUES</vt:lpstr>
      <vt:lpstr>OPEN DISCUSSION – SYSTEM ISSUES</vt:lpstr>
      <vt:lpstr>INTERVENTIONS TO REDUCE DIAGNOSTIC ERRORS IN AMBULATORY CARE</vt:lpstr>
      <vt:lpstr>COGNITIVE ERRORS </vt:lpstr>
      <vt:lpstr>COGNITIVE ERRORS </vt:lpstr>
      <vt:lpstr>INTERVENTIONS TO  REDUCE COGNITIVE ERROR </vt:lpstr>
      <vt:lpstr>INCREASE KNOWLEDGE &amp; EXPERTISE</vt:lpstr>
      <vt:lpstr>IMPROVE CLINICAL REASONING</vt:lpstr>
      <vt:lpstr>GET HELP</vt:lpstr>
      <vt:lpstr>CONCLUSIONS - COGNITIVE FACTORS </vt:lpstr>
      <vt:lpstr>SUGGESTED PROJECT:  CHECKLIST(S)</vt:lpstr>
      <vt:lpstr>A GENERAL CHECKLIST</vt:lpstr>
      <vt:lpstr>A SYNDROME-SPECIFIC CHECKLIST</vt:lpstr>
      <vt:lpstr>OPEN DISCUSSION – COGNITIVE ISSUES</vt:lpstr>
      <vt:lpstr>other questions?</vt:lpstr>
      <vt:lpstr>Slide 36</vt:lpstr>
    </vt:vector>
  </TitlesOfParts>
  <Company>Department of Veterans Affairs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Defining a Conceptual Model for a Future  Health Policy and Quality Program</dc:title>
  <dc:creator>VHAHOUEspadD</dc:creator>
  <cp:lastModifiedBy>Graham</cp:lastModifiedBy>
  <cp:revision>138</cp:revision>
  <dcterms:created xsi:type="dcterms:W3CDTF">2010-10-26T15:03:36Z</dcterms:created>
  <dcterms:modified xsi:type="dcterms:W3CDTF">2010-10-26T15:19:15Z</dcterms:modified>
</cp:coreProperties>
</file>