
<file path=[Content_Types].xml><?xml version="1.0" encoding="utf-8"?>
<Types xmlns="http://schemas.openxmlformats.org/package/2006/content-types">
  <Override PartName="/ppt/slideLayouts/slideLayout15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s/slide9.xml" ContentType="application/vnd.openxmlformats-officedocument.presentationml.slide+xml"/>
  <Override PartName="/ppt/embeddings/oleObject4.bin" ContentType="application/vnd.openxmlformats-officedocument.oleObject"/>
  <Override PartName="/ppt/slides/slide14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s/slide5.xml" ContentType="application/vnd.openxmlformats-officedocument.presentationml.slide+xml"/>
  <Default Extension="rels" ContentType="application/vnd.openxmlformats-package.relationships+xml"/>
  <Override PartName="/ppt/slides/slide10.xml" ContentType="application/vnd.openxmlformats-officedocument.presentationml.slide+xml"/>
  <Override PartName="/ppt/slideLayouts/slideLayout5.xml" ContentType="application/vnd.openxmlformats-officedocument.presentationml.slideLayout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handoutMasters/handoutMaster1.xml" ContentType="application/vnd.openxmlformats-officedocument.presentationml.handoutMaster+xml"/>
  <Override PartName="/ppt/slideMasters/slideMaster2.xml" ContentType="application/vnd.openxmlformats-officedocument.presentationml.slideMaster+xml"/>
  <Default Extension="jpeg" ContentType="image/jpeg"/>
  <Override PartName="/ppt/theme/theme2.xml" ContentType="application/vnd.openxmlformats-officedocument.them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Default Extension="xml" ContentType="application/xml"/>
  <Override PartName="/ppt/slideLayouts/slideLayout16.xml" ContentType="application/vnd.openxmlformats-officedocument.presentationml.slideLayout+xml"/>
  <Override PartName="/ppt/tableStyles.xml" ContentType="application/vnd.openxmlformats-officedocument.presentationml.tableStyles+xml"/>
  <Override PartName="/ppt/slides/slide15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s/slide6.xml" ContentType="application/vnd.openxmlformats-officedocument.presentationml.slide+xml"/>
  <Override PartName="/ppt/embeddings/oleObject1.bin" ContentType="application/vnd.openxmlformats-officedocument.oleObject"/>
  <Override PartName="/docProps/core.xml" ContentType="application/vnd.openxmlformats-package.core-properties+xml"/>
  <Override PartName="/ppt/slides/slide11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Default Extension="png" ContentType="image/png"/>
  <Override PartName="/ppt/slideLayouts/slideLayout2.xml" ContentType="application/vnd.openxmlformats-officedocument.presentationml.slideLayout+xml"/>
  <Override PartName="/ppt/theme/theme3.xml" ContentType="application/vnd.openxmlformats-officedocument.theme+xml"/>
  <Override PartName="/ppt/slideLayouts/slideLayout17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s/slide7.xml" ContentType="application/vnd.openxmlformats-officedocument.presentationml.slide+xml"/>
  <Override PartName="/ppt/embeddings/oleObject2.bin" ContentType="application/vnd.openxmlformats-officedocument.oleObject"/>
  <Override PartName="/ppt/presentation.xml" ContentType="application/vnd.openxmlformats-officedocument.presentationml.presentation.main+xml"/>
  <Override PartName="/ppt/slides/slide12.xml" ContentType="application/vnd.openxmlformats-officedocument.presentationml.slide+xml"/>
  <Override PartName="/ppt/slideLayouts/slideLayout7.xml" ContentType="application/vnd.openxmlformats-officedocument.presentationml.slideLayout+xml"/>
  <Default Extension="vml" ContentType="application/vnd.openxmlformats-officedocument.vmlDrawing"/>
  <Override PartName="/ppt/slides/slide3.xml" ContentType="application/vnd.openxmlformats-officedocument.presentationml.slide+xml"/>
  <Override PartName="/ppt/theme/theme4.xml" ContentType="application/vnd.openxmlformats-officedocument.theme+xml"/>
  <Override PartName="/ppt/slideLayouts/slideLayout3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s/slide8.xml" ContentType="application/vnd.openxmlformats-officedocument.presentationml.slide+xml"/>
  <Override PartName="/ppt/embeddings/oleObject3.bin" ContentType="application/vnd.openxmlformats-officedocument.oleObject"/>
  <Override PartName="/ppt/presProps.xml" ContentType="application/vnd.openxmlformats-officedocument.presentationml.presProps+xml"/>
  <Override PartName="/ppt/slides/slide13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9.xml" ContentType="application/vnd.openxmlformats-officedocument.presentationml.slideLayout+xml"/>
  <Default Extension="bin" ContentType="application/vnd.openxmlformats-officedocument.presentationml.printerSettings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trictFirstAndLastChars="0" saveSubsetFonts="1" autoCompressPictures="0">
  <p:sldMasterIdLst>
    <p:sldMasterId id="2147483653" r:id="rId1"/>
    <p:sldMasterId id="2147483655" r:id="rId2"/>
  </p:sldMasterIdLst>
  <p:notesMasterIdLst>
    <p:notesMasterId r:id="rId18"/>
  </p:notesMasterIdLst>
  <p:handoutMasterIdLst>
    <p:handoutMasterId r:id="rId19"/>
  </p:handoutMasterIdLst>
  <p:sldIdLst>
    <p:sldId id="405" r:id="rId3"/>
    <p:sldId id="354" r:id="rId4"/>
    <p:sldId id="395" r:id="rId5"/>
    <p:sldId id="393" r:id="rId6"/>
    <p:sldId id="416" r:id="rId7"/>
    <p:sldId id="406" r:id="rId8"/>
    <p:sldId id="407" r:id="rId9"/>
    <p:sldId id="408" r:id="rId10"/>
    <p:sldId id="409" r:id="rId11"/>
    <p:sldId id="410" r:id="rId12"/>
    <p:sldId id="414" r:id="rId13"/>
    <p:sldId id="415" r:id="rId14"/>
    <p:sldId id="392" r:id="rId15"/>
    <p:sldId id="411" r:id="rId16"/>
    <p:sldId id="413" r:id="rId17"/>
  </p:sldIdLst>
  <p:sldSz cx="9144000" cy="6858000" type="screen4x3"/>
  <p:notesSz cx="7010400" cy="92964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showPr showNarration="1" useTimings="0">
    <p:present/>
    <p:sldAll/>
    <p:penClr>
      <a:schemeClr val="tx1"/>
    </p:penClr>
  </p:showPr>
  <p:clrMru>
    <a:srgbClr val="3399FF"/>
    <a:srgbClr val="66CCFF"/>
    <a:srgbClr val="0000E4"/>
    <a:srgbClr val="0000F0"/>
    <a:srgbClr val="EAEAEA"/>
    <a:srgbClr val="FF3300"/>
    <a:srgbClr val="66FF66"/>
    <a:srgbClr val="008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>
      <p:cViewPr varScale="1">
        <p:scale>
          <a:sx n="148" d="100"/>
          <a:sy n="148" d="100"/>
        </p:scale>
        <p:origin x="-1312" y="-1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634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20" Type="http://schemas.openxmlformats.org/officeDocument/2006/relationships/printerSettings" Target="printerSettings/printerSettings1.bin"/><Relationship Id="rId21" Type="http://schemas.openxmlformats.org/officeDocument/2006/relationships/presProps" Target="presProps.xml"/><Relationship Id="rId22" Type="http://schemas.openxmlformats.org/officeDocument/2006/relationships/viewProps" Target="viewProps.xml"/><Relationship Id="rId23" Type="http://schemas.openxmlformats.org/officeDocument/2006/relationships/theme" Target="theme/theme1.xml"/><Relationship Id="rId24" Type="http://schemas.openxmlformats.org/officeDocument/2006/relationships/tableStyles" Target="tableStyles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slide" Target="slides/slide15.xml"/><Relationship Id="rId18" Type="http://schemas.openxmlformats.org/officeDocument/2006/relationships/notesMaster" Target="notesMasters/notesMaster1.xml"/><Relationship Id="rId1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6543675" y="8894763"/>
            <a:ext cx="395288" cy="3079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2197" tIns="45289" rIns="92197" bIns="45289" anchor="ctr">
            <a:prstTxWarp prst="textNoShape">
              <a:avLst/>
            </a:prstTxWarp>
            <a:spAutoFit/>
          </a:bodyPr>
          <a:lstStyle/>
          <a:p>
            <a:pPr algn="r" defTabSz="931863">
              <a:defRPr/>
            </a:pPr>
            <a:fld id="{7A9D9D4C-8F3E-8F48-BC37-3174F09A4408}" type="slidenum">
              <a:rPr lang="en-US" sz="1400">
                <a:latin typeface="Times New Roman" charset="0"/>
              </a:rPr>
              <a:pPr algn="r" defTabSz="931863">
                <a:defRPr/>
              </a:pPr>
              <a:t>‹#›</a:t>
            </a:fld>
            <a:endParaRPr lang="en-US" sz="1400">
              <a:latin typeface="Times New Roman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5038" y="4414838"/>
            <a:ext cx="5140325" cy="418306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2197" tIns="45289" rIns="92197" bIns="452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notes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27651" name="Rectangle 3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184275" y="700088"/>
            <a:ext cx="4641850" cy="3481387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6543675" y="8894763"/>
            <a:ext cx="395288" cy="3079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2197" tIns="45289" rIns="92197" bIns="45289" anchor="ctr">
            <a:prstTxWarp prst="textNoShape">
              <a:avLst/>
            </a:prstTxWarp>
            <a:spAutoFit/>
          </a:bodyPr>
          <a:lstStyle/>
          <a:p>
            <a:pPr algn="r" defTabSz="931863">
              <a:defRPr/>
            </a:pPr>
            <a:fld id="{57D5669C-7227-BA40-985A-E91C4B79916D}" type="slidenum">
              <a:rPr lang="en-US" sz="1400">
                <a:latin typeface="Times New Roman" charset="0"/>
              </a:rPr>
              <a:pPr algn="r" defTabSz="931863">
                <a:defRPr/>
              </a:pPr>
              <a:t>‹#›</a:t>
            </a:fld>
            <a:endParaRPr lang="en-US" sz="1400">
              <a:latin typeface="Times New Roman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vmlDrawing" Target="../drawings/vmlDrawing2.vml"/><Relationship Id="rId2" Type="http://schemas.openxmlformats.org/officeDocument/2006/relationships/slideMaster" Target="../slideMasters/slideMaster1.xml"/><Relationship Id="rId3" Type="http://schemas.openxmlformats.org/officeDocument/2006/relationships/oleObject" Target="../embeddings/oleObject2.bin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vmlDrawing" Target="../drawings/vmlDrawing4.vml"/><Relationship Id="rId2" Type="http://schemas.openxmlformats.org/officeDocument/2006/relationships/slideMaster" Target="../slideMasters/slideMaster2.xml"/><Relationship Id="rId3" Type="http://schemas.openxmlformats.org/officeDocument/2006/relationships/oleObject" Target="../embeddings/oleObject4.bin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990600" y="381000"/>
          <a:ext cx="7162800" cy="1695450"/>
        </p:xfrm>
        <a:graphic>
          <a:graphicData uri="http://schemas.openxmlformats.org/presentationml/2006/ole">
            <p:oleObj spid="_x0000_s67586" name="Photo Editor Photo" r:id="rId3" imgW="6400000" imgH="1514686" progId="MSPhotoEd.3">
              <p:embed/>
            </p:oleObj>
          </a:graphicData>
        </a:graphic>
      </p:graphicFrame>
      <p:sp>
        <p:nvSpPr>
          <p:cNvPr id="5" name="Rectangle 8"/>
          <p:cNvSpPr>
            <a:spLocks noChangeArrowheads="1"/>
          </p:cNvSpPr>
          <p:nvPr/>
        </p:nvSpPr>
        <p:spPr bwMode="auto">
          <a:xfrm>
            <a:off x="8128000" y="6180138"/>
            <a:ext cx="711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pPr algn="ctr">
              <a:defRPr/>
            </a:pPr>
            <a:fld id="{833AD250-BD42-EA47-864E-20357C22DB98}" type="slidenum">
              <a:rPr lang="en-US" sz="2000" b="1">
                <a:solidFill>
                  <a:schemeClr val="hlink"/>
                </a:solidFill>
              </a:rPr>
              <a:pPr algn="ctr">
                <a:defRPr/>
              </a:pPr>
              <a:t>‹#›</a:t>
            </a:fld>
            <a:endParaRPr lang="en-US" sz="2000" b="1">
              <a:solidFill>
                <a:schemeClr val="hlink"/>
              </a:solidFill>
            </a:endParaRPr>
          </a:p>
        </p:txBody>
      </p:sp>
      <p:sp>
        <p:nvSpPr>
          <p:cNvPr id="53145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3145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A2F0FF-5B22-3F41-B165-2AB51B54C1E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6FFC8E-7CE6-764A-8C7A-06063D833E8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EB7202-02B9-A049-A0FB-49520E83B1A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0" y="3867150"/>
            <a:ext cx="7986713" cy="19050"/>
            <a:chOff x="0" y="840"/>
            <a:chExt cx="5660" cy="12"/>
          </a:xfrm>
        </p:grpSpPr>
        <p:sp>
          <p:nvSpPr>
            <p:cNvPr id="5" name="Line 5"/>
            <p:cNvSpPr>
              <a:spLocks noChangeShapeType="1"/>
            </p:cNvSpPr>
            <p:nvPr/>
          </p:nvSpPr>
          <p:spPr bwMode="auto">
            <a:xfrm>
              <a:off x="5" y="852"/>
              <a:ext cx="5655" cy="0"/>
            </a:xfrm>
            <a:prstGeom prst="line">
              <a:avLst/>
            </a:prstGeom>
            <a:noFill/>
            <a:ln w="50800">
              <a:solidFill>
                <a:srgbClr val="001760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6" name="Line 6"/>
            <p:cNvSpPr>
              <a:spLocks noChangeShapeType="1"/>
            </p:cNvSpPr>
            <p:nvPr/>
          </p:nvSpPr>
          <p:spPr bwMode="auto">
            <a:xfrm>
              <a:off x="0" y="840"/>
              <a:ext cx="5655" cy="0"/>
            </a:xfrm>
            <a:prstGeom prst="line">
              <a:avLst/>
            </a:prstGeom>
            <a:noFill/>
            <a:ln w="50800">
              <a:solidFill>
                <a:srgbClr val="99CCFF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</p:grpSp>
      <p:graphicFrame>
        <p:nvGraphicFramePr>
          <p:cNvPr id="7" name="Object 3"/>
          <p:cNvGraphicFramePr>
            <a:graphicFrameLocks noChangeAspect="1"/>
          </p:cNvGraphicFramePr>
          <p:nvPr/>
        </p:nvGraphicFramePr>
        <p:xfrm>
          <a:off x="990600" y="381000"/>
          <a:ext cx="7164388" cy="1695450"/>
        </p:xfrm>
        <a:graphic>
          <a:graphicData uri="http://schemas.openxmlformats.org/presentationml/2006/ole">
            <p:oleObj spid="_x0000_s68610" name="Photo Editor Photo" r:id="rId3" imgW="6400000" imgH="1514686" progId="MSPhotoEd.3">
              <p:embed/>
            </p:oleObj>
          </a:graphicData>
        </a:graphic>
      </p:graphicFrame>
      <p:sp>
        <p:nvSpPr>
          <p:cNvPr id="8" name="Rectangle 8"/>
          <p:cNvSpPr>
            <a:spLocks noChangeArrowheads="1"/>
          </p:cNvSpPr>
          <p:nvPr/>
        </p:nvSpPr>
        <p:spPr bwMode="auto">
          <a:xfrm>
            <a:off x="8128000" y="6180138"/>
            <a:ext cx="711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pPr algn="ctr">
              <a:defRPr/>
            </a:pPr>
            <a:fld id="{A27058BF-1FA3-584A-BC0C-A960CBEF1BE0}" type="slidenum">
              <a:rPr lang="en-US" sz="2000" b="1">
                <a:solidFill>
                  <a:schemeClr val="tx2"/>
                </a:solidFill>
              </a:rPr>
              <a:pPr algn="ctr">
                <a:defRPr/>
              </a:pPr>
              <a:t>‹#›</a:t>
            </a:fld>
            <a:endParaRPr lang="en-US" sz="2000" b="1">
              <a:solidFill>
                <a:schemeClr val="tx2"/>
              </a:solidFill>
            </a:endParaRPr>
          </a:p>
        </p:txBody>
      </p:sp>
      <p:sp>
        <p:nvSpPr>
          <p:cNvPr id="57139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09600" y="2819400"/>
            <a:ext cx="7789863" cy="9144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 and use in 1 or 2 lines</a:t>
            </a:r>
          </a:p>
        </p:txBody>
      </p:sp>
      <p:sp>
        <p:nvSpPr>
          <p:cNvPr id="57139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150938" y="3962400"/>
            <a:ext cx="6435725" cy="2133600"/>
          </a:xfrm>
        </p:spPr>
        <p:txBody>
          <a:bodyPr/>
          <a:lstStyle>
            <a:lvl1pPr marL="0" indent="0" algn="ctr">
              <a:buFont typeface="Wingdings" charset="2"/>
              <a:buNone/>
              <a:defRPr/>
            </a:lvl1pPr>
          </a:lstStyle>
          <a:p>
            <a:r>
              <a:rPr lang="en-US"/>
              <a:t>Click to edit Master subtitle style and use in 1 or more lines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76400"/>
            <a:ext cx="3919538" cy="2895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1538" y="1676400"/>
            <a:ext cx="3921125" cy="2895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09BD05-FCC0-5C48-825C-D16533A7A94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05588" y="228600"/>
            <a:ext cx="1997075" cy="4343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28600"/>
            <a:ext cx="5843588" cy="4343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228600"/>
            <a:ext cx="6697663" cy="8763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09600" y="1676400"/>
            <a:ext cx="3919538" cy="2895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1538" y="1676400"/>
            <a:ext cx="3921125" cy="2895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5B038D-98A2-124C-8F48-0A0EEB99774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51B130-189B-364F-8851-A9B2A5B8650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19E757-EAAF-0A49-AB7E-C0E357AA02D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B2D374-DD0C-604E-9FD8-852ED6308FE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927493-CDCA-5340-943A-13255366BDC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0619AE-4B00-A24E-BF7A-219A5E036FC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C7951B-A22D-CF45-9769-F53CBFD77EB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vmlDrawing" Target="../drawings/vmlDrawing1.vml"/><Relationship Id="rId14" Type="http://schemas.openxmlformats.org/officeDocument/2006/relationships/oleObject" Target="../embeddings/oleObject1.bin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theme" Target="../theme/theme2.xml"/><Relationship Id="rId14" Type="http://schemas.openxmlformats.org/officeDocument/2006/relationships/vmlDrawing" Target="../drawings/vmlDrawing3.vml"/><Relationship Id="rId15" Type="http://schemas.openxmlformats.org/officeDocument/2006/relationships/oleObject" Target="../embeddings/oleObject3.bin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>
    <p:bg>
      <p:bgPr>
        <a:gradFill rotWithShape="0">
          <a:gsLst>
            <a:gs pos="0">
              <a:srgbClr val="000066"/>
            </a:gs>
            <a:gs pos="100000">
              <a:srgbClr val="0000CC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447800" y="274638"/>
            <a:ext cx="7239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3043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3043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3043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D24E43F5-7227-174E-B5BF-CDF55AAF30E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142875" y="317500"/>
          <a:ext cx="1428750" cy="671513"/>
        </p:xfrm>
        <a:graphic>
          <a:graphicData uri="http://schemas.openxmlformats.org/presentationml/2006/ole">
            <p:oleObj spid="_x0000_s1026" name="Photo Editor Photo" r:id="rId14" imgW="3486637" imgH="1638529" progId="MSPhotoEd.3">
              <p:embed/>
            </p:oleObj>
          </a:graphicData>
        </a:graphic>
      </p:graphicFrame>
      <p:sp>
        <p:nvSpPr>
          <p:cNvPr id="530441" name="Rectangle 9"/>
          <p:cNvSpPr>
            <a:spLocks noChangeArrowheads="1"/>
          </p:cNvSpPr>
          <p:nvPr/>
        </p:nvSpPr>
        <p:spPr bwMode="auto">
          <a:xfrm>
            <a:off x="8128000" y="6180138"/>
            <a:ext cx="711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pPr algn="ctr">
              <a:defRPr/>
            </a:pPr>
            <a:fld id="{43440742-AEB7-E14F-9F1B-07DBD6E283A3}" type="slidenum">
              <a:rPr lang="en-US" sz="2000" b="1">
                <a:solidFill>
                  <a:schemeClr val="hlink"/>
                </a:solidFill>
              </a:rPr>
              <a:pPr algn="ctr">
                <a:defRPr/>
              </a:pPr>
              <a:t>‹#›</a:t>
            </a:fld>
            <a:endParaRPr lang="en-US" sz="2000" b="1">
              <a:solidFill>
                <a:schemeClr val="hlink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+mj-lt"/>
          <a:ea typeface="ＭＳ Ｐゴシック" charset="-128"/>
          <a:cs typeface="ＭＳ Ｐゴシック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Arial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Arial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Arial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bg1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bg1"/>
          </a:solidFill>
          <a:latin typeface="+mn-lt"/>
          <a:ea typeface="ＭＳ Ｐゴシック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bg1"/>
          </a:solidFill>
          <a:latin typeface="+mn-lt"/>
          <a:ea typeface="ＭＳ Ｐゴシック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bg1"/>
          </a:solidFill>
          <a:latin typeface="+mn-lt"/>
          <a:ea typeface="ＭＳ Ｐゴシック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  <a:ea typeface="ＭＳ Ｐゴシック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  <a:ea typeface="ＭＳ Ｐゴシック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  <a:ea typeface="ＭＳ Ｐゴシック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  <a:ea typeface="ＭＳ Ｐゴシック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  <a:ea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gradFill rotWithShape="0">
          <a:gsLst>
            <a:gs pos="0">
              <a:srgbClr val="0000A8"/>
            </a:gs>
            <a:gs pos="100000">
              <a:srgbClr val="1B8DF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037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447800" y="228600"/>
            <a:ext cx="6697663" cy="8763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0488" tIns="44450" rIns="90488" bIns="4445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57037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76400"/>
            <a:ext cx="7993063" cy="2895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0488" tIns="44450" rIns="90488" bIns="4445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 and use use in 1 or more lines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grpSp>
        <p:nvGrpSpPr>
          <p:cNvPr id="13317" name="Group 4"/>
          <p:cNvGrpSpPr>
            <a:grpSpLocks/>
          </p:cNvGrpSpPr>
          <p:nvPr/>
        </p:nvGrpSpPr>
        <p:grpSpPr bwMode="auto">
          <a:xfrm>
            <a:off x="0" y="1333500"/>
            <a:ext cx="7986713" cy="19050"/>
            <a:chOff x="0" y="840"/>
            <a:chExt cx="5660" cy="12"/>
          </a:xfrm>
        </p:grpSpPr>
        <p:sp>
          <p:nvSpPr>
            <p:cNvPr id="570373" name="Line 5"/>
            <p:cNvSpPr>
              <a:spLocks noChangeShapeType="1"/>
            </p:cNvSpPr>
            <p:nvPr/>
          </p:nvSpPr>
          <p:spPr bwMode="auto">
            <a:xfrm>
              <a:off x="5" y="852"/>
              <a:ext cx="5655" cy="0"/>
            </a:xfrm>
            <a:prstGeom prst="line">
              <a:avLst/>
            </a:prstGeom>
            <a:noFill/>
            <a:ln w="50800">
              <a:solidFill>
                <a:srgbClr val="001760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570374" name="Line 6"/>
            <p:cNvSpPr>
              <a:spLocks noChangeShapeType="1"/>
            </p:cNvSpPr>
            <p:nvPr/>
          </p:nvSpPr>
          <p:spPr bwMode="auto">
            <a:xfrm>
              <a:off x="0" y="840"/>
              <a:ext cx="5655" cy="0"/>
            </a:xfrm>
            <a:prstGeom prst="line">
              <a:avLst/>
            </a:prstGeom>
            <a:noFill/>
            <a:ln w="50800">
              <a:solidFill>
                <a:srgbClr val="99CCFF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</p:grpSp>
      <p:graphicFrame>
        <p:nvGraphicFramePr>
          <p:cNvPr id="13314" name="Object 2"/>
          <p:cNvGraphicFramePr>
            <a:graphicFrameLocks noChangeAspect="1"/>
          </p:cNvGraphicFramePr>
          <p:nvPr/>
        </p:nvGraphicFramePr>
        <p:xfrm>
          <a:off x="142875" y="317500"/>
          <a:ext cx="1428750" cy="671513"/>
        </p:xfrm>
        <a:graphic>
          <a:graphicData uri="http://schemas.openxmlformats.org/presentationml/2006/ole">
            <p:oleObj spid="_x0000_s13314" name="Photo Editor Photo" r:id="rId15" imgW="3486637" imgH="1638529" progId="MSPhotoEd.3">
              <p:embed/>
            </p:oleObj>
          </a:graphicData>
        </a:graphic>
      </p:graphicFrame>
      <p:sp>
        <p:nvSpPr>
          <p:cNvPr id="570378" name="Rectangle 10"/>
          <p:cNvSpPr>
            <a:spLocks noChangeArrowheads="1"/>
          </p:cNvSpPr>
          <p:nvPr/>
        </p:nvSpPr>
        <p:spPr bwMode="auto">
          <a:xfrm>
            <a:off x="8128000" y="6180138"/>
            <a:ext cx="711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pPr algn="ctr">
              <a:defRPr/>
            </a:pPr>
            <a:fld id="{A885E0BC-C43D-2646-A7E2-0A0C22E65BA6}" type="slidenum">
              <a:rPr lang="en-US" sz="2000" b="1">
                <a:solidFill>
                  <a:schemeClr val="tx2"/>
                </a:solidFill>
              </a:rPr>
              <a:pPr algn="ctr">
                <a:defRPr/>
              </a:pPr>
              <a:t>‹#›</a:t>
            </a:fld>
            <a:endParaRPr lang="en-US" sz="2000" b="1">
              <a:solidFill>
                <a:schemeClr val="tx2"/>
              </a:solidFill>
            </a:endParaRP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02" r:id="rId1"/>
    <p:sldLayoutId id="2147483690" r:id="rId2"/>
    <p:sldLayoutId id="2147483691" r:id="rId3"/>
    <p:sldLayoutId id="2147483692" r:id="rId4"/>
    <p:sldLayoutId id="2147483693" r:id="rId5"/>
    <p:sldLayoutId id="2147483694" r:id="rId6"/>
    <p:sldLayoutId id="2147483695" r:id="rId7"/>
    <p:sldLayoutId id="2147483696" r:id="rId8"/>
    <p:sldLayoutId id="2147483697" r:id="rId9"/>
    <p:sldLayoutId id="2147483698" r:id="rId10"/>
    <p:sldLayoutId id="2147483699" r:id="rId11"/>
    <p:sldLayoutId id="2147483700" r:id="rId12"/>
  </p:sldLayoutIdLst>
  <p:txStyles>
    <p:titleStyle>
      <a:lvl1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ＭＳ Ｐゴシック" charset="-128"/>
          <a:cs typeface="ＭＳ Ｐゴシック" charset="-128"/>
        </a:defRPr>
      </a:lvl1pPr>
      <a:lvl2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ea typeface="ＭＳ Ｐゴシック" charset="-128"/>
          <a:cs typeface="ＭＳ Ｐゴシック" charset="-128"/>
        </a:defRPr>
      </a:lvl5pPr>
      <a:lvl6pPr marL="4572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465138" indent="-465138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tx2"/>
        </a:buClr>
        <a:buSzPct val="95000"/>
        <a:buFont typeface="Wingdings" charset="2"/>
        <a:buChar char="n"/>
        <a:defRPr sz="32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ＭＳ Ｐゴシック" charset="-128"/>
          <a:cs typeface="ＭＳ Ｐゴシック" charset="-128"/>
        </a:defRPr>
      </a:lvl1pPr>
      <a:lvl2pPr marL="976313" indent="-396875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tx2"/>
        </a:buClr>
        <a:buSzPct val="95000"/>
        <a:buChar char="–"/>
        <a:defRPr sz="28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ＭＳ Ｐゴシック" charset="-128"/>
        </a:defRPr>
      </a:lvl2pPr>
      <a:lvl3pPr marL="1439863" indent="-3492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tx2"/>
        </a:buClr>
        <a:buSzPct val="95000"/>
        <a:buFont typeface="Wingdings" charset="2"/>
        <a:buChar char="n"/>
        <a:defRPr sz="24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ＭＳ Ｐゴシック" charset="-128"/>
        </a:defRPr>
      </a:lvl3pPr>
      <a:lvl4pPr marL="1782763" indent="-2286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rgbClr val="66FFFF"/>
        </a:buClr>
        <a:buSzPct val="65000"/>
        <a:buFont typeface="Monotype Sorts" charset="2"/>
        <a:buChar char="u"/>
        <a:defRPr sz="20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ＭＳ Ｐゴシック" charset="-128"/>
        </a:defRPr>
      </a:lvl4pPr>
      <a:lvl5pPr marL="2125663" indent="-2286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tx1"/>
        </a:buClr>
        <a:buSzPct val="100000"/>
        <a:buChar char="–"/>
        <a:defRPr sz="20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ＭＳ Ｐゴシック" charset="-128"/>
        </a:defRPr>
      </a:lvl5pPr>
      <a:lvl6pPr marL="2582863" indent="-2286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tx1"/>
        </a:buClr>
        <a:buSzPct val="100000"/>
        <a:buChar char="–"/>
        <a:defRPr sz="20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ＭＳ Ｐゴシック" charset="-128"/>
        </a:defRPr>
      </a:lvl6pPr>
      <a:lvl7pPr marL="3040063" indent="-2286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tx1"/>
        </a:buClr>
        <a:buSzPct val="100000"/>
        <a:buChar char="–"/>
        <a:defRPr sz="20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ＭＳ Ｐゴシック" charset="-128"/>
        </a:defRPr>
      </a:lvl7pPr>
      <a:lvl8pPr marL="3497263" indent="-2286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tx1"/>
        </a:buClr>
        <a:buSzPct val="100000"/>
        <a:buChar char="–"/>
        <a:defRPr sz="20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ＭＳ Ｐゴシック" charset="-128"/>
        </a:defRPr>
      </a:lvl8pPr>
      <a:lvl9pPr marL="3954463" indent="-2286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tx1"/>
        </a:buClr>
        <a:buSzPct val="100000"/>
        <a:buChar char="–"/>
        <a:defRPr sz="20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4340" name="Rectangle 4"/>
          <p:cNvSpPr>
            <a:spLocks noGrp="1" noChangeArrowheads="1"/>
          </p:cNvSpPr>
          <p:nvPr>
            <p:ph type="ctrTitle"/>
          </p:nvPr>
        </p:nvSpPr>
        <p:spPr>
          <a:xfrm>
            <a:off x="609600" y="2962275"/>
            <a:ext cx="7789863" cy="914400"/>
          </a:xfrm>
        </p:spPr>
        <p:txBody>
          <a:bodyPr/>
          <a:lstStyle/>
          <a:p>
            <a:pPr>
              <a:defRPr/>
            </a:pPr>
            <a:r>
              <a:rPr lang="en-US" sz="3600" dirty="0">
                <a:ea typeface="+mj-ea"/>
                <a:cs typeface="+mj-cs"/>
              </a:rPr>
              <a:t>The Role of Stakeholders in </a:t>
            </a:r>
            <a:br>
              <a:rPr lang="en-US" sz="3600" dirty="0">
                <a:ea typeface="+mj-ea"/>
                <a:cs typeface="+mj-cs"/>
              </a:rPr>
            </a:br>
            <a:r>
              <a:rPr lang="en-US" sz="3600" dirty="0">
                <a:ea typeface="+mj-ea"/>
                <a:cs typeface="+mj-cs"/>
              </a:rPr>
              <a:t>the Diabetes Multi-Center Research Consortium (DMCRC)</a:t>
            </a:r>
          </a:p>
        </p:txBody>
      </p:sp>
      <p:sp>
        <p:nvSpPr>
          <p:cNvPr id="654341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1219200" y="4648200"/>
            <a:ext cx="6435725" cy="2133600"/>
          </a:xfrm>
        </p:spPr>
        <p:txBody>
          <a:bodyPr/>
          <a:lstStyle/>
          <a:p>
            <a:pPr>
              <a:defRPr/>
            </a:pPr>
            <a:r>
              <a:rPr lang="en-US" sz="2800">
                <a:ea typeface="+mn-ea"/>
                <a:cs typeface="+mn-cs"/>
              </a:rPr>
              <a:t>Joe V Selby MD, Director </a:t>
            </a:r>
          </a:p>
          <a:p>
            <a:pPr>
              <a:defRPr/>
            </a:pPr>
            <a:r>
              <a:rPr lang="en-US" sz="2800">
                <a:ea typeface="+mn-ea"/>
                <a:cs typeface="+mn-cs"/>
              </a:rPr>
              <a:t>DMCRC Coordinating Center</a:t>
            </a:r>
          </a:p>
          <a:p>
            <a:pPr>
              <a:defRPr/>
            </a:pPr>
            <a:r>
              <a:rPr lang="en-US" sz="2800">
                <a:ea typeface="+mn-ea"/>
                <a:cs typeface="+mn-cs"/>
              </a:rPr>
              <a:t>Kaiser Permanente Northern CA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1752600" y="304800"/>
            <a:ext cx="7772400" cy="876300"/>
          </a:xfrm>
        </p:spPr>
        <p:txBody>
          <a:bodyPr/>
          <a:lstStyle/>
          <a:p>
            <a:pPr algn="l">
              <a:defRPr/>
            </a:pPr>
            <a:r>
              <a:rPr lang="en-US" sz="3600" dirty="0">
                <a:ea typeface="+mj-ea"/>
                <a:cs typeface="+mj-cs"/>
              </a:rPr>
              <a:t>Stakeholder Prioritized List</a:t>
            </a:r>
            <a:br>
              <a:rPr lang="en-US" sz="3600" dirty="0">
                <a:ea typeface="+mj-ea"/>
                <a:cs typeface="+mj-cs"/>
              </a:rPr>
            </a:br>
            <a:r>
              <a:rPr lang="en-US" sz="3600" dirty="0">
                <a:ea typeface="+mj-ea"/>
                <a:cs typeface="+mj-cs"/>
              </a:rPr>
              <a:t>of CER Questions </a:t>
            </a:r>
            <a:r>
              <a:rPr lang="en-US" sz="3600" u="sng" dirty="0">
                <a:solidFill>
                  <a:schemeClr val="tx1"/>
                </a:solidFill>
                <a:ea typeface="+mj-ea"/>
                <a:cs typeface="+mj-cs"/>
              </a:rPr>
              <a:t>on Prevention</a:t>
            </a:r>
          </a:p>
        </p:txBody>
      </p:sp>
      <p:sp>
        <p:nvSpPr>
          <p:cNvPr id="66048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228600" y="1524000"/>
            <a:ext cx="8382000" cy="5334000"/>
          </a:xfrm>
        </p:spPr>
        <p:txBody>
          <a:bodyPr/>
          <a:lstStyle/>
          <a:p>
            <a:pPr>
              <a:spcAft>
                <a:spcPct val="35000"/>
              </a:spcAft>
              <a:buClr>
                <a:srgbClr val="FF3300"/>
              </a:buClr>
            </a:pPr>
            <a:r>
              <a:rPr lang="en-US" sz="2400"/>
              <a:t>Compare strengthened linkages between primary care and community resources vs. enhancing primary care to address overweight, lifestyle change – </a:t>
            </a:r>
            <a:r>
              <a:rPr lang="en-US" sz="2400">
                <a:solidFill>
                  <a:schemeClr val="tx2"/>
                </a:solidFill>
              </a:rPr>
              <a:t>25 votes</a:t>
            </a:r>
          </a:p>
          <a:p>
            <a:pPr>
              <a:spcAft>
                <a:spcPct val="35000"/>
              </a:spcAft>
              <a:buClr>
                <a:srgbClr val="FF3300"/>
              </a:buClr>
            </a:pPr>
            <a:r>
              <a:rPr lang="en-US" sz="2400"/>
              <a:t>What are effective strategies for counseling patients in the primary care setting for weight loss? (Including issues of coverage) – </a:t>
            </a:r>
            <a:r>
              <a:rPr lang="en-US" sz="2400">
                <a:solidFill>
                  <a:schemeClr val="tx2"/>
                </a:solidFill>
              </a:rPr>
              <a:t>21 votes</a:t>
            </a:r>
          </a:p>
          <a:p>
            <a:pPr>
              <a:spcAft>
                <a:spcPct val="35000"/>
              </a:spcAft>
              <a:buClr>
                <a:srgbClr val="FF3300"/>
              </a:buClr>
            </a:pPr>
            <a:r>
              <a:rPr lang="en-US" sz="2400"/>
              <a:t>Compare various approaches to GDM prevention and/or prevention of T2 DM in women with GDM. – </a:t>
            </a:r>
            <a:r>
              <a:rPr lang="en-US" sz="2400">
                <a:solidFill>
                  <a:schemeClr val="tx2"/>
                </a:solidFill>
              </a:rPr>
              <a:t>10 votes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1295400" y="76200"/>
            <a:ext cx="7696200" cy="876300"/>
          </a:xfrm>
        </p:spPr>
        <p:txBody>
          <a:bodyPr/>
          <a:lstStyle/>
          <a:p>
            <a:pPr>
              <a:defRPr/>
            </a:pPr>
            <a:r>
              <a:rPr lang="en-US" sz="3600" dirty="0">
                <a:ea typeface="+mj-ea"/>
                <a:cs typeface="+mj-cs"/>
              </a:rPr>
              <a:t>Keeping Stakeholders Engaged</a:t>
            </a:r>
          </a:p>
        </p:txBody>
      </p:sp>
      <p:sp>
        <p:nvSpPr>
          <p:cNvPr id="6656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676400"/>
            <a:ext cx="7993063" cy="4876800"/>
          </a:xfrm>
        </p:spPr>
        <p:txBody>
          <a:bodyPr/>
          <a:lstStyle/>
          <a:p>
            <a:pPr>
              <a:spcAft>
                <a:spcPct val="30000"/>
              </a:spcAft>
            </a:pPr>
            <a:r>
              <a:rPr lang="en-US" sz="2800"/>
              <a:t>Emphasizing the funding by AHRQ of projects that address previously prioritized topics</a:t>
            </a:r>
          </a:p>
          <a:p>
            <a:pPr>
              <a:spcAft>
                <a:spcPct val="30000"/>
              </a:spcAft>
            </a:pPr>
            <a:r>
              <a:rPr lang="en-US" sz="2800"/>
              <a:t>Presenting and discussing findings from  studies they recommended be done</a:t>
            </a:r>
          </a:p>
          <a:p>
            <a:pPr>
              <a:spcAft>
                <a:spcPct val="30000"/>
              </a:spcAft>
            </a:pPr>
            <a:r>
              <a:rPr lang="en-US" sz="2800"/>
              <a:t>Incorporating their comments and responses into ongoing analyses </a:t>
            </a:r>
            <a:r>
              <a:rPr lang="en-US" sz="2800" u="sng"/>
              <a:t>or</a:t>
            </a:r>
            <a:r>
              <a:rPr lang="en-US" sz="2800"/>
              <a:t> taking their suggestions and designing next generation protocols </a:t>
            </a:r>
          </a:p>
          <a:p>
            <a:pPr>
              <a:spcAft>
                <a:spcPct val="35000"/>
              </a:spcAft>
              <a:buClr>
                <a:srgbClr val="FF3300"/>
              </a:buClr>
            </a:pPr>
            <a:r>
              <a:rPr lang="en-US" sz="2400">
                <a:solidFill>
                  <a:schemeClr val="tx1"/>
                </a:solidFill>
              </a:rPr>
              <a:t>Identify effective, affordable (“Chevrolet”) programs to support individual behavior change –</a:t>
            </a:r>
            <a:r>
              <a:rPr lang="en-US" sz="2400">
                <a:solidFill>
                  <a:schemeClr val="tx2"/>
                </a:solidFill>
              </a:rPr>
              <a:t> 10 votes</a:t>
            </a:r>
          </a:p>
          <a:p>
            <a:pPr lvl="1"/>
            <a:endParaRPr lang="en-US" sz="240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6560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>
                <a:ea typeface="+mj-ea"/>
                <a:cs typeface="+mj-cs"/>
              </a:rPr>
              <a:t>Challenges</a:t>
            </a:r>
          </a:p>
        </p:txBody>
      </p:sp>
      <p:sp>
        <p:nvSpPr>
          <p:cNvPr id="666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524000"/>
            <a:ext cx="8534400" cy="2895600"/>
          </a:xfrm>
        </p:spPr>
        <p:txBody>
          <a:bodyPr/>
          <a:lstStyle/>
          <a:p>
            <a:r>
              <a:rPr lang="en-US" sz="2800"/>
              <a:t>Addressing or managing Stakeholder priority topics not squarely in COE purview</a:t>
            </a:r>
          </a:p>
          <a:p>
            <a:pPr lvl="1"/>
            <a:r>
              <a:rPr lang="en-US" sz="2400"/>
              <a:t>Prevention</a:t>
            </a:r>
          </a:p>
          <a:p>
            <a:pPr lvl="1"/>
            <a:r>
              <a:rPr lang="en-US" sz="2400"/>
              <a:t>Systems-level approaches</a:t>
            </a:r>
          </a:p>
          <a:p>
            <a:pPr lvl="1"/>
            <a:r>
              <a:rPr lang="en-US" sz="2400"/>
              <a:t>Engaging with community</a:t>
            </a:r>
          </a:p>
          <a:p>
            <a:pPr lvl="1"/>
            <a:endParaRPr lang="en-US" sz="2400"/>
          </a:p>
          <a:p>
            <a:r>
              <a:rPr lang="en-US" sz="2800"/>
              <a:t>Staying on top and keeping Stakeholders on top of all the research that AHRQ is funding </a:t>
            </a:r>
          </a:p>
          <a:p>
            <a:endParaRPr lang="en-US" sz="2800"/>
          </a:p>
          <a:p>
            <a:r>
              <a:rPr lang="en-US" sz="2800"/>
              <a:t>Adding stakeholders from delivery systems, possibly from industry</a:t>
            </a:r>
          </a:p>
          <a:p>
            <a:pPr lvl="1"/>
            <a:endParaRPr lang="en-US"/>
          </a:p>
          <a:p>
            <a:pPr>
              <a:lnSpc>
                <a:spcPct val="80000"/>
              </a:lnSpc>
            </a:pPr>
            <a:endParaRPr lang="en-US" sz="28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962" name="Group 8"/>
          <p:cNvGrpSpPr>
            <a:grpSpLocks/>
          </p:cNvGrpSpPr>
          <p:nvPr/>
        </p:nvGrpSpPr>
        <p:grpSpPr bwMode="auto">
          <a:xfrm>
            <a:off x="1281113" y="1519238"/>
            <a:ext cx="6172200" cy="5110162"/>
            <a:chOff x="1281113" y="1519238"/>
            <a:chExt cx="6172200" cy="5110162"/>
          </a:xfrm>
        </p:grpSpPr>
        <p:sp>
          <p:nvSpPr>
            <p:cNvPr id="40964" name="Rectangle 2"/>
            <p:cNvSpPr>
              <a:spLocks noChangeArrowheads="1"/>
            </p:cNvSpPr>
            <p:nvPr/>
          </p:nvSpPr>
          <p:spPr bwMode="auto">
            <a:xfrm>
              <a:off x="1447800" y="2971800"/>
              <a:ext cx="2590800" cy="1752600"/>
            </a:xfrm>
            <a:prstGeom prst="rect">
              <a:avLst/>
            </a:prstGeom>
            <a:solidFill>
              <a:srgbClr val="008000"/>
            </a:solidFill>
            <a:ln w="28575">
              <a:solidFill>
                <a:schemeClr val="tx2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 eaLnBrk="1" hangingPunct="1"/>
              <a:r>
                <a:rPr lang="en-US" sz="1800">
                  <a:solidFill>
                    <a:schemeClr val="tx2"/>
                  </a:solidFill>
                </a:rPr>
                <a:t>Data</a:t>
              </a:r>
            </a:p>
            <a:p>
              <a:pPr algn="ctr" eaLnBrk="1" hangingPunct="1"/>
              <a:r>
                <a:rPr lang="en-US" sz="1800">
                  <a:solidFill>
                    <a:schemeClr val="tx2"/>
                  </a:solidFill>
                </a:rPr>
                <a:t>Committee</a:t>
              </a:r>
            </a:p>
          </p:txBody>
        </p:sp>
        <p:sp>
          <p:nvSpPr>
            <p:cNvPr id="40965" name="Rectangle 3"/>
            <p:cNvSpPr>
              <a:spLocks noChangeArrowheads="1"/>
            </p:cNvSpPr>
            <p:nvPr/>
          </p:nvSpPr>
          <p:spPr bwMode="auto">
            <a:xfrm>
              <a:off x="1447800" y="4876800"/>
              <a:ext cx="2590800" cy="1752600"/>
            </a:xfrm>
            <a:prstGeom prst="rect">
              <a:avLst/>
            </a:prstGeom>
            <a:solidFill>
              <a:srgbClr val="008000"/>
            </a:solidFill>
            <a:ln w="19050">
              <a:solidFill>
                <a:schemeClr val="tx2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 eaLnBrk="1" hangingPunct="1"/>
              <a:r>
                <a:rPr lang="en-US" sz="1800"/>
                <a:t>Clinical</a:t>
              </a:r>
            </a:p>
            <a:p>
              <a:pPr algn="ctr" eaLnBrk="1" hangingPunct="1"/>
              <a:r>
                <a:rPr lang="en-US" sz="1800"/>
                <a:t>Committee</a:t>
              </a:r>
            </a:p>
          </p:txBody>
        </p:sp>
        <p:sp>
          <p:nvSpPr>
            <p:cNvPr id="40966" name="Rectangle 4"/>
            <p:cNvSpPr>
              <a:spLocks noChangeArrowheads="1"/>
            </p:cNvSpPr>
            <p:nvPr/>
          </p:nvSpPr>
          <p:spPr bwMode="auto">
            <a:xfrm>
              <a:off x="4343400" y="2971800"/>
              <a:ext cx="2590800" cy="1752600"/>
            </a:xfrm>
            <a:prstGeom prst="rect">
              <a:avLst/>
            </a:prstGeom>
            <a:solidFill>
              <a:srgbClr val="00800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 eaLnBrk="1" hangingPunct="1"/>
              <a:r>
                <a:rPr lang="en-US" sz="1800"/>
                <a:t>Methods</a:t>
              </a:r>
            </a:p>
            <a:p>
              <a:pPr algn="ctr" eaLnBrk="1" hangingPunct="1"/>
              <a:r>
                <a:rPr lang="en-US" sz="1800"/>
                <a:t>Committee</a:t>
              </a:r>
            </a:p>
          </p:txBody>
        </p:sp>
        <p:sp>
          <p:nvSpPr>
            <p:cNvPr id="40967" name="Rectangle 5"/>
            <p:cNvSpPr>
              <a:spLocks noChangeArrowheads="1"/>
            </p:cNvSpPr>
            <p:nvPr/>
          </p:nvSpPr>
          <p:spPr bwMode="auto">
            <a:xfrm>
              <a:off x="4343400" y="4876800"/>
              <a:ext cx="2590800" cy="1752600"/>
            </a:xfrm>
            <a:prstGeom prst="rect">
              <a:avLst/>
            </a:prstGeom>
            <a:solidFill>
              <a:srgbClr val="008000"/>
            </a:solidFill>
            <a:ln w="57150">
              <a:solidFill>
                <a:schemeClr val="tx2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 eaLnBrk="1" hangingPunct="1"/>
              <a:r>
                <a:rPr lang="en-US" sz="1800"/>
                <a:t>Stakeholder</a:t>
              </a:r>
            </a:p>
            <a:p>
              <a:pPr algn="ctr" eaLnBrk="1" hangingPunct="1"/>
              <a:r>
                <a:rPr lang="en-US" sz="1800"/>
                <a:t>Committee</a:t>
              </a:r>
            </a:p>
          </p:txBody>
        </p:sp>
        <p:sp>
          <p:nvSpPr>
            <p:cNvPr id="40968" name="Text Box 6"/>
            <p:cNvSpPr txBox="1">
              <a:spLocks noChangeArrowheads="1"/>
            </p:cNvSpPr>
            <p:nvPr/>
          </p:nvSpPr>
          <p:spPr bwMode="auto">
            <a:xfrm>
              <a:off x="2971800" y="2400300"/>
              <a:ext cx="2514600" cy="495300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en-US"/>
                <a:t>Project Manger</a:t>
              </a:r>
            </a:p>
          </p:txBody>
        </p:sp>
        <p:sp>
          <p:nvSpPr>
            <p:cNvPr id="40969" name="Text Box 7"/>
            <p:cNvSpPr txBox="1">
              <a:spLocks noChangeArrowheads="1"/>
            </p:cNvSpPr>
            <p:nvPr/>
          </p:nvSpPr>
          <p:spPr bwMode="auto">
            <a:xfrm>
              <a:off x="1281113" y="1519238"/>
              <a:ext cx="6172200" cy="835025"/>
            </a:xfrm>
            <a:prstGeom prst="rect">
              <a:avLst/>
            </a:prstGeom>
            <a:solidFill>
              <a:srgbClr val="DDDDDD"/>
            </a:solidFill>
            <a:ln w="12700">
              <a:solidFill>
                <a:srgbClr val="000066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en-US" b="1">
                  <a:solidFill>
                    <a:srgbClr val="0000E4"/>
                  </a:solidFill>
                </a:rPr>
                <a:t>Executive Committee – Includes AHRQ, Coordinating, Affiliate Center Leadership</a:t>
              </a:r>
            </a:p>
          </p:txBody>
        </p:sp>
      </p:grpSp>
      <p:sp>
        <p:nvSpPr>
          <p:cNvPr id="636936" name="Rectangle 8"/>
          <p:cNvSpPr>
            <a:spLocks noGrp="1" noChangeArrowheads="1"/>
          </p:cNvSpPr>
          <p:nvPr>
            <p:ph type="title"/>
          </p:nvPr>
        </p:nvSpPr>
        <p:spPr>
          <a:xfrm>
            <a:off x="1447800" y="76200"/>
            <a:ext cx="6697663" cy="876300"/>
          </a:xfrm>
        </p:spPr>
        <p:txBody>
          <a:bodyPr/>
          <a:lstStyle/>
          <a:p>
            <a:pPr>
              <a:defRPr/>
            </a:pPr>
            <a:r>
              <a:rPr lang="en-US" dirty="0">
                <a:ea typeface="+mj-ea"/>
                <a:cs typeface="+mj-cs"/>
              </a:rPr>
              <a:t>Next Steps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2536" name="Rectangle 8"/>
          <p:cNvSpPr>
            <a:spLocks noGrp="1" noChangeArrowheads="1"/>
          </p:cNvSpPr>
          <p:nvPr>
            <p:ph type="title"/>
          </p:nvPr>
        </p:nvSpPr>
        <p:spPr>
          <a:xfrm>
            <a:off x="1447800" y="76200"/>
            <a:ext cx="6697663" cy="876300"/>
          </a:xfrm>
        </p:spPr>
        <p:txBody>
          <a:bodyPr/>
          <a:lstStyle/>
          <a:p>
            <a:pPr>
              <a:defRPr/>
            </a:pPr>
            <a:r>
              <a:rPr lang="en-US" dirty="0">
                <a:ea typeface="+mj-ea"/>
                <a:cs typeface="+mj-cs"/>
              </a:rPr>
              <a:t>Next Steps</a:t>
            </a:r>
          </a:p>
        </p:txBody>
      </p:sp>
      <p:grpSp>
        <p:nvGrpSpPr>
          <p:cNvPr id="41987" name="Group 9"/>
          <p:cNvGrpSpPr>
            <a:grpSpLocks/>
          </p:cNvGrpSpPr>
          <p:nvPr/>
        </p:nvGrpSpPr>
        <p:grpSpPr bwMode="auto">
          <a:xfrm>
            <a:off x="1281113" y="1519238"/>
            <a:ext cx="6172200" cy="5110162"/>
            <a:chOff x="1281113" y="1519238"/>
            <a:chExt cx="6172200" cy="5110162"/>
          </a:xfrm>
        </p:grpSpPr>
        <p:sp>
          <p:nvSpPr>
            <p:cNvPr id="41988" name="Rectangle 2"/>
            <p:cNvSpPr>
              <a:spLocks noChangeArrowheads="1"/>
            </p:cNvSpPr>
            <p:nvPr/>
          </p:nvSpPr>
          <p:spPr bwMode="auto">
            <a:xfrm>
              <a:off x="1447800" y="2971800"/>
              <a:ext cx="2590800" cy="1752600"/>
            </a:xfrm>
            <a:prstGeom prst="rect">
              <a:avLst/>
            </a:prstGeom>
            <a:solidFill>
              <a:srgbClr val="008000"/>
            </a:solidFill>
            <a:ln w="28575">
              <a:solidFill>
                <a:schemeClr val="tx2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 eaLnBrk="1" hangingPunct="1"/>
              <a:r>
                <a:rPr lang="en-US" sz="1800">
                  <a:solidFill>
                    <a:schemeClr val="tx2"/>
                  </a:solidFill>
                </a:rPr>
                <a:t>Data</a:t>
              </a:r>
            </a:p>
            <a:p>
              <a:pPr algn="ctr" eaLnBrk="1" hangingPunct="1"/>
              <a:r>
                <a:rPr lang="en-US" sz="1800">
                  <a:solidFill>
                    <a:schemeClr val="tx2"/>
                  </a:solidFill>
                </a:rPr>
                <a:t>Committee</a:t>
              </a:r>
            </a:p>
          </p:txBody>
        </p:sp>
        <p:sp>
          <p:nvSpPr>
            <p:cNvPr id="41989" name="Rectangle 3"/>
            <p:cNvSpPr>
              <a:spLocks noChangeArrowheads="1"/>
            </p:cNvSpPr>
            <p:nvPr/>
          </p:nvSpPr>
          <p:spPr bwMode="auto">
            <a:xfrm>
              <a:off x="1600200" y="4876800"/>
              <a:ext cx="2590800" cy="1752600"/>
            </a:xfrm>
            <a:prstGeom prst="rect">
              <a:avLst/>
            </a:prstGeom>
            <a:solidFill>
              <a:srgbClr val="008000"/>
            </a:solidFill>
            <a:ln w="19050">
              <a:solidFill>
                <a:schemeClr val="tx2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 eaLnBrk="1" hangingPunct="1"/>
              <a:r>
                <a:rPr lang="en-US" sz="1800"/>
                <a:t>Clinical</a:t>
              </a:r>
            </a:p>
            <a:p>
              <a:pPr algn="ctr" eaLnBrk="1" hangingPunct="1"/>
              <a:r>
                <a:rPr lang="en-US" sz="1800"/>
                <a:t>Committee</a:t>
              </a:r>
            </a:p>
          </p:txBody>
        </p:sp>
        <p:sp>
          <p:nvSpPr>
            <p:cNvPr id="41990" name="Rectangle 4"/>
            <p:cNvSpPr>
              <a:spLocks noChangeArrowheads="1"/>
            </p:cNvSpPr>
            <p:nvPr/>
          </p:nvSpPr>
          <p:spPr bwMode="auto">
            <a:xfrm>
              <a:off x="4343400" y="2971800"/>
              <a:ext cx="2590800" cy="1752600"/>
            </a:xfrm>
            <a:prstGeom prst="rect">
              <a:avLst/>
            </a:prstGeom>
            <a:solidFill>
              <a:srgbClr val="00800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 eaLnBrk="1" hangingPunct="1"/>
              <a:r>
                <a:rPr lang="en-US" sz="1800"/>
                <a:t>Methods</a:t>
              </a:r>
            </a:p>
            <a:p>
              <a:pPr algn="ctr" eaLnBrk="1" hangingPunct="1"/>
              <a:r>
                <a:rPr lang="en-US" sz="1800"/>
                <a:t>Committee</a:t>
              </a:r>
            </a:p>
          </p:txBody>
        </p:sp>
        <p:sp>
          <p:nvSpPr>
            <p:cNvPr id="41991" name="Rectangle 5"/>
            <p:cNvSpPr>
              <a:spLocks noChangeArrowheads="1"/>
            </p:cNvSpPr>
            <p:nvPr/>
          </p:nvSpPr>
          <p:spPr bwMode="auto">
            <a:xfrm>
              <a:off x="4038600" y="4876800"/>
              <a:ext cx="2590800" cy="1752600"/>
            </a:xfrm>
            <a:prstGeom prst="rect">
              <a:avLst/>
            </a:prstGeom>
            <a:solidFill>
              <a:srgbClr val="008000"/>
            </a:solidFill>
            <a:ln w="57150">
              <a:solidFill>
                <a:schemeClr val="tx2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 eaLnBrk="1" hangingPunct="1"/>
              <a:r>
                <a:rPr lang="en-US" sz="1800"/>
                <a:t>Stakeholder</a:t>
              </a:r>
            </a:p>
            <a:p>
              <a:pPr algn="ctr" eaLnBrk="1" hangingPunct="1"/>
              <a:r>
                <a:rPr lang="en-US" sz="1800"/>
                <a:t>Committee</a:t>
              </a:r>
            </a:p>
          </p:txBody>
        </p:sp>
        <p:sp>
          <p:nvSpPr>
            <p:cNvPr id="41992" name="Text Box 6"/>
            <p:cNvSpPr txBox="1">
              <a:spLocks noChangeArrowheads="1"/>
            </p:cNvSpPr>
            <p:nvPr/>
          </p:nvSpPr>
          <p:spPr bwMode="auto">
            <a:xfrm>
              <a:off x="2590800" y="2362200"/>
              <a:ext cx="3505200" cy="495300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en-US"/>
                <a:t>Project Manger</a:t>
              </a:r>
            </a:p>
          </p:txBody>
        </p:sp>
        <p:sp>
          <p:nvSpPr>
            <p:cNvPr id="41993" name="Text Box 7"/>
            <p:cNvSpPr txBox="1">
              <a:spLocks noChangeArrowheads="1"/>
            </p:cNvSpPr>
            <p:nvPr/>
          </p:nvSpPr>
          <p:spPr bwMode="auto">
            <a:xfrm>
              <a:off x="1281113" y="1519238"/>
              <a:ext cx="6172200" cy="835025"/>
            </a:xfrm>
            <a:prstGeom prst="rect">
              <a:avLst/>
            </a:prstGeom>
            <a:solidFill>
              <a:srgbClr val="DDDDDD"/>
            </a:solidFill>
            <a:ln w="12700">
              <a:solidFill>
                <a:srgbClr val="000066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en-US" b="1">
                  <a:solidFill>
                    <a:srgbClr val="0000E4"/>
                  </a:solidFill>
                </a:rPr>
                <a:t>Executive Committee – Includes AHRQ, Coordinating, Affiliate Center Leadership</a:t>
              </a:r>
            </a:p>
          </p:txBody>
        </p:sp>
        <p:sp>
          <p:nvSpPr>
            <p:cNvPr id="41994" name="AutoShape 9"/>
            <p:cNvSpPr>
              <a:spLocks noChangeArrowheads="1"/>
            </p:cNvSpPr>
            <p:nvPr/>
          </p:nvSpPr>
          <p:spPr bwMode="auto">
            <a:xfrm>
              <a:off x="3657600" y="5562600"/>
              <a:ext cx="762000" cy="381000"/>
            </a:xfrm>
            <a:prstGeom prst="leftRightArrow">
              <a:avLst>
                <a:gd name="adj1" fmla="val 50000"/>
                <a:gd name="adj2" fmla="val 40000"/>
              </a:avLst>
            </a:prstGeom>
            <a:solidFill>
              <a:schemeClr val="accent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4584" name="Rectangle 8"/>
          <p:cNvSpPr>
            <a:spLocks noGrp="1" noChangeArrowheads="1"/>
          </p:cNvSpPr>
          <p:nvPr>
            <p:ph type="title"/>
          </p:nvPr>
        </p:nvSpPr>
        <p:spPr>
          <a:xfrm>
            <a:off x="1447800" y="76200"/>
            <a:ext cx="6697663" cy="876300"/>
          </a:xfrm>
        </p:spPr>
        <p:txBody>
          <a:bodyPr/>
          <a:lstStyle/>
          <a:p>
            <a:pPr>
              <a:defRPr/>
            </a:pPr>
            <a:r>
              <a:rPr lang="en-US" dirty="0">
                <a:ea typeface="+mj-ea"/>
                <a:cs typeface="+mj-cs"/>
              </a:rPr>
              <a:t>Next Steps</a:t>
            </a:r>
            <a:endParaRPr lang="en-US" dirty="0" smtClean="0">
              <a:ea typeface="+mj-ea"/>
              <a:cs typeface="+mj-cs"/>
            </a:endParaRPr>
          </a:p>
        </p:txBody>
      </p:sp>
      <p:grpSp>
        <p:nvGrpSpPr>
          <p:cNvPr id="43011" name="Group 11"/>
          <p:cNvGrpSpPr>
            <a:grpSpLocks/>
          </p:cNvGrpSpPr>
          <p:nvPr/>
        </p:nvGrpSpPr>
        <p:grpSpPr bwMode="auto">
          <a:xfrm>
            <a:off x="1281113" y="1519238"/>
            <a:ext cx="6172200" cy="5110162"/>
            <a:chOff x="1281113" y="1519238"/>
            <a:chExt cx="6172200" cy="5110162"/>
          </a:xfrm>
        </p:grpSpPr>
        <p:sp>
          <p:nvSpPr>
            <p:cNvPr id="43012" name="Rectangle 2"/>
            <p:cNvSpPr>
              <a:spLocks noChangeArrowheads="1"/>
            </p:cNvSpPr>
            <p:nvPr/>
          </p:nvSpPr>
          <p:spPr bwMode="auto">
            <a:xfrm>
              <a:off x="1600200" y="3124200"/>
              <a:ext cx="2590800" cy="1752600"/>
            </a:xfrm>
            <a:prstGeom prst="rect">
              <a:avLst/>
            </a:prstGeom>
            <a:solidFill>
              <a:srgbClr val="008000"/>
            </a:solidFill>
            <a:ln w="28575">
              <a:solidFill>
                <a:schemeClr val="tx2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 eaLnBrk="1" hangingPunct="1"/>
              <a:r>
                <a:rPr lang="en-US" sz="1800">
                  <a:solidFill>
                    <a:schemeClr val="tx2"/>
                  </a:solidFill>
                </a:rPr>
                <a:t>Data</a:t>
              </a:r>
            </a:p>
            <a:p>
              <a:pPr algn="ctr" eaLnBrk="1" hangingPunct="1"/>
              <a:r>
                <a:rPr lang="en-US" sz="1800">
                  <a:solidFill>
                    <a:schemeClr val="tx2"/>
                  </a:solidFill>
                </a:rPr>
                <a:t>Committee</a:t>
              </a:r>
            </a:p>
          </p:txBody>
        </p:sp>
        <p:sp>
          <p:nvSpPr>
            <p:cNvPr id="43013" name="Rectangle 3"/>
            <p:cNvSpPr>
              <a:spLocks noChangeArrowheads="1"/>
            </p:cNvSpPr>
            <p:nvPr/>
          </p:nvSpPr>
          <p:spPr bwMode="auto">
            <a:xfrm>
              <a:off x="1600200" y="4876800"/>
              <a:ext cx="2590800" cy="1752600"/>
            </a:xfrm>
            <a:prstGeom prst="rect">
              <a:avLst/>
            </a:prstGeom>
            <a:solidFill>
              <a:srgbClr val="008000"/>
            </a:solidFill>
            <a:ln w="19050">
              <a:solidFill>
                <a:schemeClr val="tx2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 eaLnBrk="1" hangingPunct="1"/>
              <a:r>
                <a:rPr lang="en-US" sz="1800"/>
                <a:t>Clinical</a:t>
              </a:r>
            </a:p>
            <a:p>
              <a:pPr algn="ctr" eaLnBrk="1" hangingPunct="1"/>
              <a:r>
                <a:rPr lang="en-US" sz="1800"/>
                <a:t>Committee</a:t>
              </a:r>
            </a:p>
          </p:txBody>
        </p:sp>
        <p:sp>
          <p:nvSpPr>
            <p:cNvPr id="43014" name="Rectangle 4"/>
            <p:cNvSpPr>
              <a:spLocks noChangeArrowheads="1"/>
            </p:cNvSpPr>
            <p:nvPr/>
          </p:nvSpPr>
          <p:spPr bwMode="auto">
            <a:xfrm>
              <a:off x="4038600" y="3124200"/>
              <a:ext cx="2590800" cy="1752600"/>
            </a:xfrm>
            <a:prstGeom prst="rect">
              <a:avLst/>
            </a:prstGeom>
            <a:solidFill>
              <a:srgbClr val="00800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 eaLnBrk="1" hangingPunct="1"/>
              <a:r>
                <a:rPr lang="en-US" sz="1800"/>
                <a:t>Methods</a:t>
              </a:r>
            </a:p>
            <a:p>
              <a:pPr algn="ctr" eaLnBrk="1" hangingPunct="1"/>
              <a:r>
                <a:rPr lang="en-US" sz="1800"/>
                <a:t>Committee</a:t>
              </a:r>
            </a:p>
          </p:txBody>
        </p:sp>
        <p:sp>
          <p:nvSpPr>
            <p:cNvPr id="43015" name="Rectangle 5"/>
            <p:cNvSpPr>
              <a:spLocks noChangeArrowheads="1"/>
            </p:cNvSpPr>
            <p:nvPr/>
          </p:nvSpPr>
          <p:spPr bwMode="auto">
            <a:xfrm>
              <a:off x="4038600" y="4876800"/>
              <a:ext cx="2590800" cy="1752600"/>
            </a:xfrm>
            <a:prstGeom prst="rect">
              <a:avLst/>
            </a:prstGeom>
            <a:solidFill>
              <a:srgbClr val="008000"/>
            </a:solidFill>
            <a:ln w="57150">
              <a:solidFill>
                <a:schemeClr val="tx2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 eaLnBrk="1" hangingPunct="1"/>
              <a:r>
                <a:rPr lang="en-US" sz="1800"/>
                <a:t>Stakeholder</a:t>
              </a:r>
            </a:p>
            <a:p>
              <a:pPr algn="ctr" eaLnBrk="1" hangingPunct="1"/>
              <a:r>
                <a:rPr lang="en-US" sz="1800"/>
                <a:t>Committee</a:t>
              </a:r>
            </a:p>
          </p:txBody>
        </p:sp>
        <p:sp>
          <p:nvSpPr>
            <p:cNvPr id="43016" name="Text Box 6"/>
            <p:cNvSpPr txBox="1">
              <a:spLocks noChangeArrowheads="1"/>
            </p:cNvSpPr>
            <p:nvPr/>
          </p:nvSpPr>
          <p:spPr bwMode="auto">
            <a:xfrm>
              <a:off x="2590800" y="2405063"/>
              <a:ext cx="3505200" cy="495300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en-US"/>
                <a:t>Project Manger</a:t>
              </a:r>
            </a:p>
          </p:txBody>
        </p:sp>
        <p:sp>
          <p:nvSpPr>
            <p:cNvPr id="43017" name="Text Box 7"/>
            <p:cNvSpPr txBox="1">
              <a:spLocks noChangeArrowheads="1"/>
            </p:cNvSpPr>
            <p:nvPr/>
          </p:nvSpPr>
          <p:spPr bwMode="auto">
            <a:xfrm>
              <a:off x="1281113" y="1519238"/>
              <a:ext cx="6172200" cy="835025"/>
            </a:xfrm>
            <a:prstGeom prst="rect">
              <a:avLst/>
            </a:prstGeom>
            <a:solidFill>
              <a:srgbClr val="DDDDDD"/>
            </a:solidFill>
            <a:ln w="12700">
              <a:solidFill>
                <a:srgbClr val="000066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en-US" b="1">
                  <a:solidFill>
                    <a:srgbClr val="0000E4"/>
                  </a:solidFill>
                </a:rPr>
                <a:t>Executive Committee – Includes AHRQ, Coordinating, Affiliate Center Leadership</a:t>
              </a:r>
            </a:p>
          </p:txBody>
        </p:sp>
        <p:sp>
          <p:nvSpPr>
            <p:cNvPr id="43018" name="AutoShape 9"/>
            <p:cNvSpPr>
              <a:spLocks noChangeArrowheads="1"/>
            </p:cNvSpPr>
            <p:nvPr/>
          </p:nvSpPr>
          <p:spPr bwMode="auto">
            <a:xfrm>
              <a:off x="3657600" y="5562600"/>
              <a:ext cx="762000" cy="381000"/>
            </a:xfrm>
            <a:prstGeom prst="leftRightArrow">
              <a:avLst>
                <a:gd name="adj1" fmla="val 50000"/>
                <a:gd name="adj2" fmla="val 40000"/>
              </a:avLst>
            </a:prstGeom>
            <a:solidFill>
              <a:schemeClr val="accent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019" name="AutoShape 10"/>
            <p:cNvSpPr>
              <a:spLocks noChangeArrowheads="1"/>
            </p:cNvSpPr>
            <p:nvPr/>
          </p:nvSpPr>
          <p:spPr bwMode="auto">
            <a:xfrm rot="2183725">
              <a:off x="3657600" y="4648200"/>
              <a:ext cx="762000" cy="381000"/>
            </a:xfrm>
            <a:prstGeom prst="leftRightArrow">
              <a:avLst>
                <a:gd name="adj1" fmla="val 50000"/>
                <a:gd name="adj2" fmla="val 40000"/>
              </a:avLst>
            </a:prstGeom>
            <a:solidFill>
              <a:schemeClr val="accent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020" name="AutoShape 11"/>
            <p:cNvSpPr>
              <a:spLocks noChangeArrowheads="1"/>
            </p:cNvSpPr>
            <p:nvPr/>
          </p:nvSpPr>
          <p:spPr bwMode="auto">
            <a:xfrm rot="5400000">
              <a:off x="4876800" y="4724400"/>
              <a:ext cx="762000" cy="381000"/>
            </a:xfrm>
            <a:prstGeom prst="leftRightArrow">
              <a:avLst>
                <a:gd name="adj1" fmla="val 50000"/>
                <a:gd name="adj2" fmla="val 40000"/>
              </a:avLst>
            </a:prstGeom>
            <a:solidFill>
              <a:schemeClr val="accent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7778" name="Rectangle 2"/>
          <p:cNvSpPr>
            <a:spLocks noGrp="1" noChangeArrowheads="1"/>
          </p:cNvSpPr>
          <p:nvPr>
            <p:ph type="title"/>
          </p:nvPr>
        </p:nvSpPr>
        <p:spPr>
          <a:xfrm>
            <a:off x="1447800" y="228600"/>
            <a:ext cx="7315200" cy="1066800"/>
          </a:xfrm>
        </p:spPr>
        <p:txBody>
          <a:bodyPr/>
          <a:lstStyle/>
          <a:p>
            <a:pPr>
              <a:defRPr/>
            </a:pPr>
            <a:r>
              <a:rPr lang="en-US" sz="3600">
                <a:ea typeface="+mj-ea"/>
                <a:cs typeface="+mj-cs"/>
              </a:rPr>
              <a:t>Diabetes Multi-Center Research Consortium  (DMCRC)</a:t>
            </a:r>
          </a:p>
        </p:txBody>
      </p:sp>
      <p:sp>
        <p:nvSpPr>
          <p:cNvPr id="5877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676400"/>
            <a:ext cx="7993063" cy="5257800"/>
          </a:xfrm>
        </p:spPr>
        <p:txBody>
          <a:bodyPr/>
          <a:lstStyle/>
          <a:p>
            <a:pPr>
              <a:lnSpc>
                <a:spcPct val="70000"/>
              </a:lnSpc>
              <a:buSzPct val="75000"/>
              <a:buFont typeface="Wingdings" charset="2"/>
              <a:buChar char="§"/>
              <a:defRPr/>
            </a:pPr>
            <a:r>
              <a:rPr lang="en-US" sz="2800" dirty="0">
                <a:solidFill>
                  <a:schemeClr val="tx1"/>
                </a:solidFill>
                <a:ea typeface="+mn-ea"/>
                <a:cs typeface="+mn-cs"/>
              </a:rPr>
              <a:t>Coordinating Center</a:t>
            </a:r>
          </a:p>
          <a:p>
            <a:pPr lvl="1">
              <a:lnSpc>
                <a:spcPct val="70000"/>
              </a:lnSpc>
              <a:buSzPct val="75000"/>
              <a:buFont typeface="Wingdings" charset="2"/>
              <a:buChar char="§"/>
              <a:defRPr/>
            </a:pPr>
            <a:r>
              <a:rPr lang="en-US" sz="2400" dirty="0">
                <a:solidFill>
                  <a:schemeClr val="hlink"/>
                </a:solidFill>
              </a:rPr>
              <a:t>HMO Research Network </a:t>
            </a:r>
            <a:r>
              <a:rPr lang="en-US" sz="2400" dirty="0" err="1">
                <a:solidFill>
                  <a:schemeClr val="hlink"/>
                </a:solidFill>
              </a:rPr>
              <a:t>DEcIDE</a:t>
            </a:r>
            <a:r>
              <a:rPr lang="en-US" sz="2400" dirty="0">
                <a:solidFill>
                  <a:schemeClr val="hlink"/>
                </a:solidFill>
              </a:rPr>
              <a:t> Center</a:t>
            </a:r>
          </a:p>
          <a:p>
            <a:pPr lvl="2">
              <a:lnSpc>
                <a:spcPct val="70000"/>
              </a:lnSpc>
              <a:buSzPct val="75000"/>
              <a:buFont typeface="Wingdings" charset="2"/>
              <a:buChar char="§"/>
              <a:defRPr/>
            </a:pPr>
            <a:r>
              <a:rPr lang="en-US" dirty="0"/>
              <a:t>PI Joe Selby, MD</a:t>
            </a:r>
          </a:p>
          <a:p>
            <a:pPr lvl="2">
              <a:lnSpc>
                <a:spcPct val="70000"/>
              </a:lnSpc>
              <a:buSzPct val="75000"/>
              <a:buFont typeface="Wingdings" charset="2"/>
              <a:buChar char="§"/>
              <a:defRPr/>
            </a:pPr>
            <a:r>
              <a:rPr lang="en-US" dirty="0"/>
              <a:t>Co-PI Patrick O’Connor MD</a:t>
            </a:r>
          </a:p>
          <a:p>
            <a:pPr>
              <a:lnSpc>
                <a:spcPct val="70000"/>
              </a:lnSpc>
              <a:spcBef>
                <a:spcPct val="100000"/>
              </a:spcBef>
              <a:buSzPct val="75000"/>
              <a:buFont typeface="Wingdings" charset="2"/>
              <a:buChar char="§"/>
              <a:defRPr/>
            </a:pPr>
            <a:r>
              <a:rPr lang="en-US" sz="2800" dirty="0">
                <a:solidFill>
                  <a:schemeClr val="tx1"/>
                </a:solidFill>
                <a:ea typeface="+mn-ea"/>
                <a:cs typeface="+mn-cs"/>
              </a:rPr>
              <a:t>Affiliate Center</a:t>
            </a:r>
          </a:p>
          <a:p>
            <a:pPr lvl="1">
              <a:lnSpc>
                <a:spcPct val="70000"/>
              </a:lnSpc>
              <a:buSzPct val="75000"/>
              <a:buFont typeface="Wingdings" charset="2"/>
              <a:buChar char="§"/>
              <a:defRPr/>
            </a:pPr>
            <a:r>
              <a:rPr lang="en-US" sz="2400" dirty="0">
                <a:solidFill>
                  <a:schemeClr val="hlink"/>
                </a:solidFill>
              </a:rPr>
              <a:t>Johns Hopkins University  </a:t>
            </a:r>
            <a:r>
              <a:rPr lang="en-US" sz="2400" dirty="0" err="1">
                <a:solidFill>
                  <a:schemeClr val="hlink"/>
                </a:solidFill>
              </a:rPr>
              <a:t>DEcIDE</a:t>
            </a:r>
            <a:r>
              <a:rPr lang="en-US" sz="2400" dirty="0">
                <a:solidFill>
                  <a:schemeClr val="hlink"/>
                </a:solidFill>
              </a:rPr>
              <a:t> Center</a:t>
            </a:r>
          </a:p>
          <a:p>
            <a:pPr lvl="2">
              <a:lnSpc>
                <a:spcPct val="70000"/>
              </a:lnSpc>
              <a:buSzPct val="75000"/>
              <a:buFont typeface="Wingdings" charset="2"/>
              <a:buChar char="§"/>
              <a:defRPr/>
            </a:pPr>
            <a:r>
              <a:rPr lang="en-US" dirty="0"/>
              <a:t>PI Jodi Segal, MD</a:t>
            </a:r>
          </a:p>
          <a:p>
            <a:pPr lvl="2">
              <a:lnSpc>
                <a:spcPct val="70000"/>
              </a:lnSpc>
              <a:buSzPct val="75000"/>
              <a:buFont typeface="Wingdings" charset="2"/>
              <a:buChar char="§"/>
              <a:defRPr/>
            </a:pPr>
            <a:r>
              <a:rPr lang="en-US" dirty="0"/>
              <a:t>Co-PI Eric Bass, MD</a:t>
            </a:r>
          </a:p>
          <a:p>
            <a:pPr lvl="2">
              <a:lnSpc>
                <a:spcPct val="70000"/>
              </a:lnSpc>
              <a:buSzPct val="75000"/>
              <a:buFont typeface="Wingdings" charset="2"/>
              <a:buNone/>
              <a:defRPr/>
            </a:pPr>
            <a:endParaRPr lang="en-US" dirty="0"/>
          </a:p>
          <a:p>
            <a:pPr>
              <a:lnSpc>
                <a:spcPct val="70000"/>
              </a:lnSpc>
              <a:buSzPct val="75000"/>
              <a:buFont typeface="Wingdings" charset="2"/>
              <a:buChar char="§"/>
              <a:defRPr/>
            </a:pPr>
            <a:r>
              <a:rPr lang="en-US" sz="2800" dirty="0">
                <a:ea typeface="+mn-ea"/>
                <a:cs typeface="+mn-cs"/>
              </a:rPr>
              <a:t>AHRQ Project Officers</a:t>
            </a:r>
          </a:p>
          <a:p>
            <a:pPr lvl="2">
              <a:lnSpc>
                <a:spcPct val="70000"/>
              </a:lnSpc>
              <a:buSzPct val="75000"/>
              <a:buFont typeface="Wingdings" charset="2"/>
              <a:buChar char="§"/>
              <a:defRPr/>
            </a:pPr>
            <a:r>
              <a:rPr lang="en-US" dirty="0"/>
              <a:t>Barbara </a:t>
            </a:r>
            <a:r>
              <a:rPr lang="en-US" dirty="0" err="1"/>
              <a:t>Bartman</a:t>
            </a:r>
            <a:r>
              <a:rPr lang="en-US" dirty="0"/>
              <a:t>, MD MPH</a:t>
            </a:r>
          </a:p>
          <a:p>
            <a:pPr lvl="2">
              <a:lnSpc>
                <a:spcPct val="70000"/>
              </a:lnSpc>
              <a:buSzPct val="75000"/>
              <a:buFont typeface="Wingdings" charset="2"/>
              <a:buChar char="§"/>
              <a:defRPr/>
            </a:pPr>
            <a:r>
              <a:rPr lang="en-US" dirty="0"/>
              <a:t>Scott Smith, </a:t>
            </a:r>
            <a:r>
              <a:rPr lang="en-US" dirty="0" err="1"/>
              <a:t>R.Ph</a:t>
            </a:r>
            <a:r>
              <a:rPr lang="en-US" dirty="0"/>
              <a:t>., M.S.P.H., Ph.D.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0002" name="Rectangle 2"/>
          <p:cNvSpPr>
            <a:spLocks noGrp="1" noChangeArrowheads="1"/>
          </p:cNvSpPr>
          <p:nvPr>
            <p:ph type="title"/>
          </p:nvPr>
        </p:nvSpPr>
        <p:spPr>
          <a:xfrm>
            <a:off x="1752600" y="304800"/>
            <a:ext cx="7467600" cy="876300"/>
          </a:xfrm>
        </p:spPr>
        <p:txBody>
          <a:bodyPr/>
          <a:lstStyle/>
          <a:p>
            <a:pPr algn="l">
              <a:defRPr/>
            </a:pPr>
            <a:r>
              <a:rPr lang="en-US" sz="3600" dirty="0">
                <a:ea typeface="+mj-ea"/>
                <a:cs typeface="+mj-cs"/>
              </a:rPr>
              <a:t>DMCRC – 1 </a:t>
            </a:r>
            <a:br>
              <a:rPr lang="en-US" sz="3600" dirty="0">
                <a:ea typeface="+mj-ea"/>
                <a:cs typeface="+mj-cs"/>
              </a:rPr>
            </a:br>
            <a:r>
              <a:rPr lang="en-US" sz="3600" dirty="0">
                <a:ea typeface="+mj-ea"/>
                <a:cs typeface="+mj-cs"/>
              </a:rPr>
              <a:t>Expanded Executive Committee</a:t>
            </a:r>
          </a:p>
        </p:txBody>
      </p:sp>
      <p:sp>
        <p:nvSpPr>
          <p:cNvPr id="6400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752600"/>
            <a:ext cx="7993063" cy="5181600"/>
          </a:xfrm>
        </p:spPr>
        <p:txBody>
          <a:bodyPr/>
          <a:lstStyle/>
          <a:p>
            <a:pPr>
              <a:lnSpc>
                <a:spcPct val="70000"/>
              </a:lnSpc>
              <a:defRPr/>
            </a:pPr>
            <a:r>
              <a:rPr lang="en-US" dirty="0">
                <a:ea typeface="+mn-ea"/>
                <a:cs typeface="+mn-cs"/>
              </a:rPr>
              <a:t>Also includes:</a:t>
            </a:r>
          </a:p>
          <a:p>
            <a:pPr lvl="1">
              <a:buSzPct val="75000"/>
              <a:buFont typeface="Wingdings" charset="2"/>
              <a:buChar char="§"/>
              <a:defRPr/>
            </a:pPr>
            <a:r>
              <a:rPr lang="en-US" dirty="0">
                <a:solidFill>
                  <a:schemeClr val="tx2"/>
                </a:solidFill>
              </a:rPr>
              <a:t>Vanderbilt</a:t>
            </a:r>
            <a:r>
              <a:rPr lang="en-US" dirty="0"/>
              <a:t> </a:t>
            </a:r>
            <a:r>
              <a:rPr lang="en-US" dirty="0" err="1">
                <a:solidFill>
                  <a:schemeClr val="tx2"/>
                </a:solidFill>
              </a:rPr>
              <a:t>DEcIDE</a:t>
            </a:r>
            <a:r>
              <a:rPr lang="en-US" dirty="0">
                <a:solidFill>
                  <a:schemeClr val="tx2"/>
                </a:solidFill>
              </a:rPr>
              <a:t> Center</a:t>
            </a:r>
            <a:r>
              <a:rPr lang="en-US" dirty="0"/>
              <a:t> – Marie Griffin MD, PI – Comparative Effectiveness of Oral Agents in Type 2 Diabetes</a:t>
            </a:r>
          </a:p>
          <a:p>
            <a:pPr lvl="1">
              <a:buSzPct val="75000"/>
              <a:buFont typeface="Wingdings" charset="2"/>
              <a:buNone/>
              <a:defRPr/>
            </a:pPr>
            <a:endParaRPr lang="en-US" dirty="0"/>
          </a:p>
          <a:p>
            <a:pPr lvl="1">
              <a:buSzPct val="75000"/>
              <a:buFont typeface="Wingdings" charset="2"/>
              <a:buChar char="§"/>
              <a:defRPr/>
            </a:pPr>
            <a:r>
              <a:rPr lang="en-US" dirty="0">
                <a:solidFill>
                  <a:schemeClr val="tx2"/>
                </a:solidFill>
              </a:rPr>
              <a:t>RTI</a:t>
            </a:r>
            <a:r>
              <a:rPr lang="en-US" dirty="0"/>
              <a:t> </a:t>
            </a:r>
            <a:r>
              <a:rPr lang="en-US" dirty="0" err="1">
                <a:solidFill>
                  <a:schemeClr val="tx2"/>
                </a:solidFill>
              </a:rPr>
              <a:t>DEcIDE</a:t>
            </a:r>
            <a:r>
              <a:rPr lang="en-US" dirty="0">
                <a:solidFill>
                  <a:schemeClr val="tx2"/>
                </a:solidFill>
              </a:rPr>
              <a:t> Center</a:t>
            </a:r>
            <a:r>
              <a:rPr lang="en-US" dirty="0"/>
              <a:t> – Suzanne West Ph.D. PI – Comparative Effectiveness of Oral </a:t>
            </a:r>
            <a:r>
              <a:rPr lang="en-US" dirty="0" err="1"/>
              <a:t>Hypoglycemics</a:t>
            </a:r>
            <a:r>
              <a:rPr lang="en-US" dirty="0"/>
              <a:t> on Chronic Kidney Disease and on Time to Initiation of Maintenance Insulin</a:t>
            </a:r>
          </a:p>
          <a:p>
            <a:pPr lvl="1">
              <a:lnSpc>
                <a:spcPct val="70000"/>
              </a:lnSpc>
              <a:defRPr/>
            </a:pP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7954" name="Rectangle 2"/>
          <p:cNvSpPr>
            <a:spLocks noGrp="1" noChangeArrowheads="1"/>
          </p:cNvSpPr>
          <p:nvPr>
            <p:ph type="title"/>
          </p:nvPr>
        </p:nvSpPr>
        <p:spPr>
          <a:xfrm>
            <a:off x="1295400" y="304800"/>
            <a:ext cx="8001000" cy="876300"/>
          </a:xfrm>
        </p:spPr>
        <p:txBody>
          <a:bodyPr/>
          <a:lstStyle/>
          <a:p>
            <a:pPr>
              <a:defRPr/>
            </a:pPr>
            <a:r>
              <a:rPr lang="en-US" sz="3600" dirty="0">
                <a:ea typeface="+mj-ea"/>
                <a:cs typeface="+mj-cs"/>
              </a:rPr>
              <a:t>Formation and Composition of DMCRC Stakeholders’ Committee </a:t>
            </a:r>
          </a:p>
        </p:txBody>
      </p:sp>
      <p:sp>
        <p:nvSpPr>
          <p:cNvPr id="6379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5029200"/>
          </a:xfrm>
        </p:spPr>
        <p:txBody>
          <a:bodyPr/>
          <a:lstStyle/>
          <a:p>
            <a:pPr>
              <a:defRPr/>
            </a:pPr>
            <a:r>
              <a:rPr lang="en-US" dirty="0">
                <a:ea typeface="+mn-ea"/>
                <a:cs typeface="+mn-cs"/>
              </a:rPr>
              <a:t>Formation:  June 2009</a:t>
            </a:r>
          </a:p>
          <a:p>
            <a:pPr>
              <a:buFont typeface="Wingdings" charset="2"/>
              <a:buNone/>
              <a:defRPr/>
            </a:pPr>
            <a:endParaRPr lang="en-US" dirty="0">
              <a:ea typeface="+mn-ea"/>
              <a:cs typeface="+mn-cs"/>
            </a:endParaRPr>
          </a:p>
          <a:p>
            <a:pPr>
              <a:defRPr/>
            </a:pPr>
            <a:r>
              <a:rPr lang="en-US" dirty="0">
                <a:ea typeface="+mn-ea"/>
                <a:cs typeface="+mn-cs"/>
              </a:rPr>
              <a:t>Composition: </a:t>
            </a:r>
          </a:p>
          <a:p>
            <a:pPr lvl="1">
              <a:defRPr/>
            </a:pPr>
            <a:r>
              <a:rPr lang="en-US" dirty="0"/>
              <a:t>Expanded DMCRC Executive Committee</a:t>
            </a:r>
          </a:p>
          <a:p>
            <a:pPr lvl="1">
              <a:defRPr/>
            </a:pPr>
            <a:r>
              <a:rPr lang="en-US" dirty="0"/>
              <a:t>Government Agencies – AHRQ, NIDDK, CMS, FDA, CDC, VA</a:t>
            </a:r>
          </a:p>
          <a:p>
            <a:pPr lvl="1">
              <a:defRPr/>
            </a:pPr>
            <a:r>
              <a:rPr lang="en-US" dirty="0"/>
              <a:t>Clinicians – ACP,AAFP, AADE</a:t>
            </a:r>
          </a:p>
          <a:p>
            <a:pPr lvl="1">
              <a:defRPr/>
            </a:pPr>
            <a:r>
              <a:rPr lang="en-US" dirty="0"/>
              <a:t>Patients  - ADA, individual patient rep.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7650" name="Rectangle 2"/>
          <p:cNvSpPr>
            <a:spLocks noGrp="1" noChangeArrowheads="1"/>
          </p:cNvSpPr>
          <p:nvPr>
            <p:ph type="title"/>
          </p:nvPr>
        </p:nvSpPr>
        <p:spPr>
          <a:xfrm>
            <a:off x="1447800" y="342900"/>
            <a:ext cx="6697663" cy="876300"/>
          </a:xfrm>
        </p:spPr>
        <p:txBody>
          <a:bodyPr/>
          <a:lstStyle/>
          <a:p>
            <a:pPr>
              <a:defRPr/>
            </a:pPr>
            <a:r>
              <a:rPr lang="en-US" sz="3600" dirty="0">
                <a:ea typeface="+mj-ea"/>
                <a:cs typeface="+mj-cs"/>
              </a:rPr>
              <a:t>Purpose of the DMCRC Stakeholders’ Committee</a:t>
            </a:r>
          </a:p>
        </p:txBody>
      </p:sp>
      <p:sp>
        <p:nvSpPr>
          <p:cNvPr id="6676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r>
              <a:rPr lang="en-US" sz="2800" dirty="0">
                <a:ea typeface="+mn-ea"/>
                <a:cs typeface="+mn-cs"/>
              </a:rPr>
              <a:t>To represent various constituencies and perspectives in a process of nominating and prioritizing topics for AHRQ-funded, empirical CER.</a:t>
            </a:r>
          </a:p>
          <a:p>
            <a:pPr>
              <a:buFont typeface="Wingdings" charset="2"/>
              <a:buNone/>
              <a:defRPr/>
            </a:pPr>
            <a:endParaRPr lang="en-US" sz="2800" dirty="0">
              <a:ea typeface="+mn-ea"/>
              <a:cs typeface="+mn-cs"/>
            </a:endParaRPr>
          </a:p>
          <a:p>
            <a:pPr>
              <a:defRPr/>
            </a:pPr>
            <a:r>
              <a:rPr lang="en-US" sz="2800" dirty="0">
                <a:ea typeface="+mn-ea"/>
                <a:cs typeface="+mn-cs"/>
              </a:rPr>
              <a:t>To review AHRQ-funded diabetes-related CER and provide input on:</a:t>
            </a:r>
          </a:p>
          <a:p>
            <a:pPr lvl="1">
              <a:defRPr/>
            </a:pPr>
            <a:r>
              <a:rPr lang="en-US" dirty="0"/>
              <a:t>Interpretation</a:t>
            </a:r>
          </a:p>
          <a:p>
            <a:pPr lvl="1">
              <a:defRPr/>
            </a:pPr>
            <a:r>
              <a:rPr lang="en-US" dirty="0"/>
              <a:t>Dissemination</a:t>
            </a:r>
          </a:p>
          <a:p>
            <a:pPr lvl="1">
              <a:defRPr/>
            </a:pPr>
            <a:r>
              <a:rPr lang="en-US" dirty="0"/>
              <a:t>Future Questions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1676400" y="304800"/>
            <a:ext cx="8001000" cy="876300"/>
          </a:xfrm>
        </p:spPr>
        <p:txBody>
          <a:bodyPr/>
          <a:lstStyle/>
          <a:p>
            <a:pPr algn="l">
              <a:defRPr/>
            </a:pPr>
            <a:r>
              <a:rPr lang="en-US" sz="3600" dirty="0">
                <a:ea typeface="+mj-ea"/>
                <a:cs typeface="+mj-cs"/>
              </a:rPr>
              <a:t>Timeline of DMCRC </a:t>
            </a:r>
            <a:br>
              <a:rPr lang="en-US" sz="3600" dirty="0">
                <a:ea typeface="+mj-ea"/>
                <a:cs typeface="+mj-cs"/>
              </a:rPr>
            </a:br>
            <a:r>
              <a:rPr lang="en-US" sz="3600" dirty="0">
                <a:ea typeface="+mj-ea"/>
                <a:cs typeface="+mj-cs"/>
              </a:rPr>
              <a:t>Stakeholders’ Meetings</a:t>
            </a:r>
          </a:p>
        </p:txBody>
      </p:sp>
      <p:grpSp>
        <p:nvGrpSpPr>
          <p:cNvPr id="33795" name="Group 22"/>
          <p:cNvGrpSpPr>
            <a:grpSpLocks/>
          </p:cNvGrpSpPr>
          <p:nvPr/>
        </p:nvGrpSpPr>
        <p:grpSpPr bwMode="auto">
          <a:xfrm>
            <a:off x="228600" y="2362200"/>
            <a:ext cx="8283575" cy="4130675"/>
            <a:chOff x="228600" y="2362200"/>
            <a:chExt cx="8283575" cy="4130675"/>
          </a:xfrm>
        </p:grpSpPr>
        <p:sp>
          <p:nvSpPr>
            <p:cNvPr id="33796" name="Line 5"/>
            <p:cNvSpPr>
              <a:spLocks noChangeShapeType="1"/>
            </p:cNvSpPr>
            <p:nvPr/>
          </p:nvSpPr>
          <p:spPr bwMode="auto">
            <a:xfrm>
              <a:off x="685800" y="3886200"/>
              <a:ext cx="693420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797" name="Rectangle 6"/>
            <p:cNvSpPr>
              <a:spLocks noChangeArrowheads="1"/>
            </p:cNvSpPr>
            <p:nvPr/>
          </p:nvSpPr>
          <p:spPr bwMode="auto">
            <a:xfrm>
              <a:off x="1524000" y="3810000"/>
              <a:ext cx="381000" cy="152400"/>
            </a:xfrm>
            <a:prstGeom prst="rect">
              <a:avLst/>
            </a:prstGeom>
            <a:solidFill>
              <a:schemeClr val="accent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798" name="Text Box 7"/>
            <p:cNvSpPr txBox="1">
              <a:spLocks noChangeArrowheads="1"/>
            </p:cNvSpPr>
            <p:nvPr/>
          </p:nvSpPr>
          <p:spPr bwMode="auto">
            <a:xfrm>
              <a:off x="457200" y="2362200"/>
              <a:ext cx="2257425" cy="1006475"/>
            </a:xfrm>
            <a:prstGeom prst="rect">
              <a:avLst/>
            </a:prstGeom>
            <a:noFill/>
            <a:ln w="2857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2000">
                  <a:solidFill>
                    <a:schemeClr val="tx2"/>
                  </a:solidFill>
                </a:rPr>
                <a:t>First Face-to-Face</a:t>
              </a:r>
            </a:p>
            <a:p>
              <a:r>
                <a:rPr lang="en-US" sz="2000">
                  <a:solidFill>
                    <a:schemeClr val="tx2"/>
                  </a:solidFill>
                </a:rPr>
                <a:t>Meeting</a:t>
              </a:r>
            </a:p>
            <a:p>
              <a:r>
                <a:rPr lang="en-US" sz="2000">
                  <a:solidFill>
                    <a:schemeClr val="tx2"/>
                  </a:solidFill>
                </a:rPr>
                <a:t>June 16, 2009</a:t>
              </a:r>
            </a:p>
          </p:txBody>
        </p:sp>
        <p:cxnSp>
          <p:nvCxnSpPr>
            <p:cNvPr id="33799" name="AutoShape 9"/>
            <p:cNvCxnSpPr>
              <a:cxnSpLocks noChangeShapeType="1"/>
              <a:stCxn id="33798" idx="2"/>
              <a:endCxn id="33797" idx="0"/>
            </p:cNvCxnSpPr>
            <p:nvPr/>
          </p:nvCxnSpPr>
          <p:spPr bwMode="auto">
            <a:xfrm rot="16200000" flipH="1">
              <a:off x="1429544" y="3525044"/>
              <a:ext cx="441325" cy="128587"/>
            </a:xfrm>
            <a:prstGeom prst="curvedConnector3">
              <a:avLst>
                <a:gd name="adj1" fmla="val 50000"/>
              </a:avLst>
            </a:prstGeom>
            <a:noFill/>
            <a:ln w="38100">
              <a:solidFill>
                <a:srgbClr val="FF3300"/>
              </a:solidFill>
              <a:round/>
              <a:headEnd/>
              <a:tailEnd type="triangle" w="med" len="med"/>
            </a:ln>
          </p:spPr>
        </p:cxnSp>
        <p:sp>
          <p:nvSpPr>
            <p:cNvPr id="33800" name="Text Box 10"/>
            <p:cNvSpPr txBox="1">
              <a:spLocks noChangeArrowheads="1"/>
            </p:cNvSpPr>
            <p:nvPr/>
          </p:nvSpPr>
          <p:spPr bwMode="auto">
            <a:xfrm>
              <a:off x="228600" y="4876800"/>
              <a:ext cx="2952750" cy="1006475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2000"/>
                <a:t>Initial Topic Nominations</a:t>
              </a:r>
            </a:p>
            <a:p>
              <a:r>
                <a:rPr lang="en-US" sz="2000"/>
                <a:t>And Prioritization</a:t>
              </a:r>
            </a:p>
            <a:p>
              <a:r>
                <a:rPr lang="en-US" sz="2000"/>
                <a:t>Focus on Treatment</a:t>
              </a:r>
            </a:p>
          </p:txBody>
        </p:sp>
        <p:cxnSp>
          <p:nvCxnSpPr>
            <p:cNvPr id="33801" name="AutoShape 11"/>
            <p:cNvCxnSpPr>
              <a:cxnSpLocks noChangeShapeType="1"/>
              <a:stCxn id="33797" idx="2"/>
            </p:cNvCxnSpPr>
            <p:nvPr/>
          </p:nvCxnSpPr>
          <p:spPr bwMode="auto">
            <a:xfrm rot="5400000">
              <a:off x="1200150" y="4286250"/>
              <a:ext cx="838200" cy="190500"/>
            </a:xfrm>
            <a:prstGeom prst="curvedConnector3">
              <a:avLst>
                <a:gd name="adj1" fmla="val 50000"/>
              </a:avLst>
            </a:prstGeom>
            <a:noFill/>
            <a:ln w="38100">
              <a:solidFill>
                <a:srgbClr val="FF3300"/>
              </a:solidFill>
              <a:round/>
              <a:headEnd/>
              <a:tailEnd type="triangle" w="med" len="med"/>
            </a:ln>
          </p:spPr>
        </p:cxnSp>
        <p:sp>
          <p:nvSpPr>
            <p:cNvPr id="33802" name="Text Box 12"/>
            <p:cNvSpPr txBox="1">
              <a:spLocks noChangeArrowheads="1"/>
            </p:cNvSpPr>
            <p:nvPr/>
          </p:nvSpPr>
          <p:spPr bwMode="auto">
            <a:xfrm>
              <a:off x="327025" y="4038600"/>
              <a:ext cx="815975" cy="396875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000"/>
                <a:t>2009</a:t>
              </a:r>
            </a:p>
          </p:txBody>
        </p:sp>
        <p:sp>
          <p:nvSpPr>
            <p:cNvPr id="33803" name="Line 13"/>
            <p:cNvSpPr>
              <a:spLocks noChangeShapeType="1"/>
            </p:cNvSpPr>
            <p:nvPr/>
          </p:nvSpPr>
          <p:spPr bwMode="auto">
            <a:xfrm>
              <a:off x="685800" y="3733800"/>
              <a:ext cx="0" cy="304800"/>
            </a:xfrm>
            <a:prstGeom prst="line">
              <a:avLst/>
            </a:prstGeom>
            <a:noFill/>
            <a:ln w="12700">
              <a:solidFill>
                <a:schemeClr val="tx2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804" name="Line 14"/>
            <p:cNvSpPr>
              <a:spLocks noChangeShapeType="1"/>
            </p:cNvSpPr>
            <p:nvPr/>
          </p:nvSpPr>
          <p:spPr bwMode="auto">
            <a:xfrm>
              <a:off x="3352800" y="3733800"/>
              <a:ext cx="0" cy="304800"/>
            </a:xfrm>
            <a:prstGeom prst="line">
              <a:avLst/>
            </a:prstGeom>
            <a:noFill/>
            <a:ln w="12700">
              <a:solidFill>
                <a:schemeClr val="tx2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805" name="Text Box 15"/>
            <p:cNvSpPr txBox="1">
              <a:spLocks noChangeArrowheads="1"/>
            </p:cNvSpPr>
            <p:nvPr/>
          </p:nvSpPr>
          <p:spPr bwMode="auto">
            <a:xfrm>
              <a:off x="2924175" y="4038600"/>
              <a:ext cx="749300" cy="396875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2000"/>
                <a:t>2010</a:t>
              </a:r>
            </a:p>
          </p:txBody>
        </p:sp>
        <p:sp>
          <p:nvSpPr>
            <p:cNvPr id="33806" name="Text Box 16"/>
            <p:cNvSpPr txBox="1">
              <a:spLocks noChangeArrowheads="1"/>
            </p:cNvSpPr>
            <p:nvPr/>
          </p:nvSpPr>
          <p:spPr bwMode="auto">
            <a:xfrm>
              <a:off x="3276600" y="2362200"/>
              <a:ext cx="1679575" cy="1006475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2000">
                  <a:solidFill>
                    <a:schemeClr val="tx2"/>
                  </a:solidFill>
                </a:rPr>
                <a:t>First Tele-</a:t>
              </a:r>
            </a:p>
            <a:p>
              <a:r>
                <a:rPr lang="en-US" sz="2000">
                  <a:solidFill>
                    <a:schemeClr val="tx2"/>
                  </a:solidFill>
                </a:rPr>
                <a:t>Conference</a:t>
              </a:r>
            </a:p>
            <a:p>
              <a:r>
                <a:rPr lang="en-US" sz="2000">
                  <a:solidFill>
                    <a:schemeClr val="tx2"/>
                  </a:solidFill>
                </a:rPr>
                <a:t>Feb 17, 2010</a:t>
              </a:r>
            </a:p>
          </p:txBody>
        </p:sp>
        <p:sp>
          <p:nvSpPr>
            <p:cNvPr id="33807" name="Rectangle 17"/>
            <p:cNvSpPr>
              <a:spLocks noChangeArrowheads="1"/>
            </p:cNvSpPr>
            <p:nvPr/>
          </p:nvSpPr>
          <p:spPr bwMode="auto">
            <a:xfrm>
              <a:off x="3581400" y="3810000"/>
              <a:ext cx="228600" cy="152400"/>
            </a:xfrm>
            <a:prstGeom prst="rect">
              <a:avLst/>
            </a:prstGeom>
            <a:solidFill>
              <a:schemeClr val="accent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cxnSp>
          <p:nvCxnSpPr>
            <p:cNvPr id="33808" name="AutoShape 18"/>
            <p:cNvCxnSpPr>
              <a:cxnSpLocks noChangeShapeType="1"/>
              <a:stCxn id="33806" idx="2"/>
              <a:endCxn id="33807" idx="0"/>
            </p:cNvCxnSpPr>
            <p:nvPr/>
          </p:nvCxnSpPr>
          <p:spPr bwMode="auto">
            <a:xfrm rot="5400000">
              <a:off x="3685381" y="3378994"/>
              <a:ext cx="441325" cy="420688"/>
            </a:xfrm>
            <a:prstGeom prst="curvedConnector3">
              <a:avLst>
                <a:gd name="adj1" fmla="val 50000"/>
              </a:avLst>
            </a:prstGeom>
            <a:noFill/>
            <a:ln w="38100">
              <a:solidFill>
                <a:srgbClr val="FF3300"/>
              </a:solidFill>
              <a:round/>
              <a:headEnd/>
              <a:tailEnd type="triangle" w="med" len="med"/>
            </a:ln>
          </p:spPr>
        </p:cxnSp>
        <p:sp>
          <p:nvSpPr>
            <p:cNvPr id="33809" name="Text Box 19"/>
            <p:cNvSpPr txBox="1">
              <a:spLocks noChangeArrowheads="1"/>
            </p:cNvSpPr>
            <p:nvPr/>
          </p:nvSpPr>
          <p:spPr bwMode="auto">
            <a:xfrm>
              <a:off x="3276600" y="4876800"/>
              <a:ext cx="2286000" cy="701675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 sz="2000"/>
                <a:t>Focus on </a:t>
              </a:r>
            </a:p>
            <a:p>
              <a:r>
                <a:rPr lang="en-US" sz="2000"/>
                <a:t>DM Prevention</a:t>
              </a:r>
            </a:p>
          </p:txBody>
        </p:sp>
        <p:cxnSp>
          <p:nvCxnSpPr>
            <p:cNvPr id="33810" name="AutoShape 20"/>
            <p:cNvCxnSpPr>
              <a:cxnSpLocks noChangeShapeType="1"/>
              <a:stCxn id="33807" idx="2"/>
            </p:cNvCxnSpPr>
            <p:nvPr/>
          </p:nvCxnSpPr>
          <p:spPr bwMode="auto">
            <a:xfrm rot="16200000" flipH="1">
              <a:off x="3486150" y="4171950"/>
              <a:ext cx="838200" cy="419100"/>
            </a:xfrm>
            <a:prstGeom prst="curvedConnector3">
              <a:avLst>
                <a:gd name="adj1" fmla="val 50000"/>
              </a:avLst>
            </a:prstGeom>
            <a:noFill/>
            <a:ln w="38100">
              <a:solidFill>
                <a:srgbClr val="FF3300"/>
              </a:solidFill>
              <a:round/>
              <a:headEnd/>
              <a:tailEnd type="triangle" w="med" len="med"/>
            </a:ln>
          </p:spPr>
        </p:cxnSp>
        <p:sp>
          <p:nvSpPr>
            <p:cNvPr id="33811" name="Text Box 21"/>
            <p:cNvSpPr txBox="1">
              <a:spLocks noChangeArrowheads="1"/>
            </p:cNvSpPr>
            <p:nvPr/>
          </p:nvSpPr>
          <p:spPr bwMode="auto">
            <a:xfrm>
              <a:off x="5257800" y="2362200"/>
              <a:ext cx="2609850" cy="1006475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 sz="2000">
                  <a:solidFill>
                    <a:schemeClr val="tx2"/>
                  </a:solidFill>
                </a:rPr>
                <a:t>Second  Face-to-face</a:t>
              </a:r>
            </a:p>
            <a:p>
              <a:r>
                <a:rPr lang="en-US" sz="2000">
                  <a:solidFill>
                    <a:schemeClr val="tx2"/>
                  </a:solidFill>
                </a:rPr>
                <a:t>Meeting</a:t>
              </a:r>
            </a:p>
            <a:p>
              <a:r>
                <a:rPr lang="en-US" sz="2000">
                  <a:solidFill>
                    <a:schemeClr val="tx2"/>
                  </a:solidFill>
                </a:rPr>
                <a:t>July 1, 2010</a:t>
              </a:r>
            </a:p>
          </p:txBody>
        </p:sp>
        <p:sp>
          <p:nvSpPr>
            <p:cNvPr id="33812" name="Text Box 24"/>
            <p:cNvSpPr txBox="1">
              <a:spLocks noChangeArrowheads="1"/>
            </p:cNvSpPr>
            <p:nvPr/>
          </p:nvSpPr>
          <p:spPr bwMode="auto">
            <a:xfrm>
              <a:off x="5334000" y="4876800"/>
              <a:ext cx="3178175" cy="1616075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 sz="2000"/>
                <a:t>Review Ongoing CER Research</a:t>
              </a:r>
            </a:p>
            <a:p>
              <a:r>
                <a:rPr lang="en-US" sz="2000"/>
                <a:t>Topic Re-prioritization for</a:t>
              </a:r>
            </a:p>
            <a:p>
              <a:r>
                <a:rPr lang="en-US" sz="2000"/>
                <a:t>Both treatment and Prevention</a:t>
              </a:r>
            </a:p>
          </p:txBody>
        </p:sp>
        <p:sp>
          <p:nvSpPr>
            <p:cNvPr id="33813" name="Rectangle 27"/>
            <p:cNvSpPr>
              <a:spLocks noChangeArrowheads="1"/>
            </p:cNvSpPr>
            <p:nvPr/>
          </p:nvSpPr>
          <p:spPr bwMode="auto">
            <a:xfrm>
              <a:off x="4953000" y="3810000"/>
              <a:ext cx="381000" cy="152400"/>
            </a:xfrm>
            <a:prstGeom prst="rect">
              <a:avLst/>
            </a:prstGeom>
            <a:solidFill>
              <a:schemeClr val="accent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cxnSp>
          <p:nvCxnSpPr>
            <p:cNvPr id="33814" name="AutoShape 28"/>
            <p:cNvCxnSpPr>
              <a:cxnSpLocks noChangeShapeType="1"/>
              <a:stCxn id="33811" idx="2"/>
              <a:endCxn id="33813" idx="0"/>
            </p:cNvCxnSpPr>
            <p:nvPr/>
          </p:nvCxnSpPr>
          <p:spPr bwMode="auto">
            <a:xfrm rot="5400000">
              <a:off x="5632450" y="2879725"/>
              <a:ext cx="441325" cy="1419225"/>
            </a:xfrm>
            <a:prstGeom prst="curvedConnector3">
              <a:avLst>
                <a:gd name="adj1" fmla="val 50000"/>
              </a:avLst>
            </a:prstGeom>
            <a:noFill/>
            <a:ln w="38100">
              <a:solidFill>
                <a:srgbClr val="FF3300"/>
              </a:solidFill>
              <a:round/>
              <a:headEnd/>
              <a:tailEnd type="triangle" w="med" len="med"/>
            </a:ln>
          </p:spPr>
        </p:cxnSp>
        <p:cxnSp>
          <p:nvCxnSpPr>
            <p:cNvPr id="33815" name="AutoShape 29"/>
            <p:cNvCxnSpPr>
              <a:cxnSpLocks noChangeShapeType="1"/>
              <a:stCxn id="33813" idx="2"/>
              <a:endCxn id="33812" idx="0"/>
            </p:cNvCxnSpPr>
            <p:nvPr/>
          </p:nvCxnSpPr>
          <p:spPr bwMode="auto">
            <a:xfrm rot="16200000" flipH="1">
              <a:off x="5576094" y="3529806"/>
              <a:ext cx="914400" cy="1779588"/>
            </a:xfrm>
            <a:prstGeom prst="curvedConnector3">
              <a:avLst>
                <a:gd name="adj1" fmla="val 50000"/>
              </a:avLst>
            </a:prstGeom>
            <a:noFill/>
            <a:ln w="38100">
              <a:solidFill>
                <a:srgbClr val="FF3300"/>
              </a:solidFill>
              <a:round/>
              <a:headEnd/>
              <a:tailEnd type="triangle" w="med" len="med"/>
            </a:ln>
          </p:spPr>
        </p:cxn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1795463" y="271463"/>
            <a:ext cx="6096000" cy="876300"/>
          </a:xfrm>
        </p:spPr>
        <p:txBody>
          <a:bodyPr/>
          <a:lstStyle/>
          <a:p>
            <a:pPr algn="l">
              <a:defRPr/>
            </a:pPr>
            <a:r>
              <a:rPr lang="en-US" sz="3600" dirty="0">
                <a:ea typeface="+mj-ea"/>
                <a:cs typeface="+mj-cs"/>
              </a:rPr>
              <a:t>Format of DMCRC </a:t>
            </a:r>
            <a:br>
              <a:rPr lang="en-US" sz="3600" dirty="0">
                <a:ea typeface="+mj-ea"/>
                <a:cs typeface="+mj-cs"/>
              </a:rPr>
            </a:br>
            <a:r>
              <a:rPr lang="en-US" sz="3600" dirty="0">
                <a:ea typeface="+mj-ea"/>
                <a:cs typeface="+mj-cs"/>
              </a:rPr>
              <a:t>Stakeholders’ Meetings</a:t>
            </a:r>
          </a:p>
        </p:txBody>
      </p:sp>
      <p:sp>
        <p:nvSpPr>
          <p:cNvPr id="65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514475"/>
            <a:ext cx="8458200" cy="5562600"/>
          </a:xfrm>
        </p:spPr>
        <p:txBody>
          <a:bodyPr/>
          <a:lstStyle/>
          <a:p>
            <a:pPr>
              <a:spcBef>
                <a:spcPct val="25000"/>
              </a:spcBef>
              <a:spcAft>
                <a:spcPct val="25000"/>
              </a:spcAft>
              <a:buClr>
                <a:srgbClr val="FF3300"/>
              </a:buClr>
              <a:defRPr/>
            </a:pPr>
            <a:r>
              <a:rPr lang="en-US" sz="2400" dirty="0">
                <a:ea typeface="+mn-ea"/>
                <a:cs typeface="+mn-cs"/>
              </a:rPr>
              <a:t>Greetings and Update from AHRQ </a:t>
            </a:r>
            <a:r>
              <a:rPr lang="en-US" sz="2400" dirty="0">
                <a:ea typeface="Arial" charset="0"/>
                <a:cs typeface="Arial" charset="0"/>
              </a:rPr>
              <a:t>~</a:t>
            </a:r>
            <a:r>
              <a:rPr lang="en-US" sz="2400" dirty="0">
                <a:ea typeface="+mn-ea"/>
                <a:cs typeface="+mn-cs"/>
              </a:rPr>
              <a:t> </a:t>
            </a:r>
            <a:r>
              <a:rPr lang="en-US" sz="2400" dirty="0">
                <a:solidFill>
                  <a:schemeClr val="tx2"/>
                </a:solidFill>
                <a:ea typeface="+mn-ea"/>
                <a:cs typeface="+mn-cs"/>
              </a:rPr>
              <a:t>30 min</a:t>
            </a:r>
            <a:endParaRPr lang="en-US" sz="2400" dirty="0">
              <a:solidFill>
                <a:schemeClr val="tx2"/>
              </a:solidFill>
              <a:ea typeface="Arial" charset="0"/>
              <a:cs typeface="Arial" charset="0"/>
            </a:endParaRPr>
          </a:p>
          <a:p>
            <a:pPr>
              <a:spcBef>
                <a:spcPct val="25000"/>
              </a:spcBef>
              <a:spcAft>
                <a:spcPct val="25000"/>
              </a:spcAft>
              <a:buClr>
                <a:srgbClr val="FF3300"/>
              </a:buClr>
              <a:defRPr/>
            </a:pPr>
            <a:r>
              <a:rPr lang="en-US" sz="2400" dirty="0">
                <a:ea typeface="+mn-ea"/>
                <a:cs typeface="+mn-cs"/>
              </a:rPr>
              <a:t>Presentation/Discussion of Research </a:t>
            </a:r>
            <a:r>
              <a:rPr lang="en-US" sz="2400" dirty="0">
                <a:ea typeface="Arial" charset="0"/>
                <a:cs typeface="Arial" charset="0"/>
              </a:rPr>
              <a:t>~</a:t>
            </a:r>
            <a:r>
              <a:rPr lang="en-US" sz="2400" dirty="0">
                <a:ea typeface="+mn-ea"/>
                <a:cs typeface="+mn-cs"/>
              </a:rPr>
              <a:t> </a:t>
            </a:r>
            <a:r>
              <a:rPr lang="en-US" sz="2400" dirty="0">
                <a:solidFill>
                  <a:schemeClr val="tx2"/>
                </a:solidFill>
                <a:ea typeface="+mn-ea"/>
                <a:cs typeface="+mn-cs"/>
              </a:rPr>
              <a:t>3 hrs</a:t>
            </a:r>
            <a:r>
              <a:rPr lang="en-US" sz="2400" dirty="0">
                <a:ea typeface="+mn-ea"/>
                <a:cs typeface="+mn-cs"/>
              </a:rPr>
              <a:t>   </a:t>
            </a:r>
          </a:p>
          <a:p>
            <a:pPr lvl="1">
              <a:spcBef>
                <a:spcPct val="25000"/>
              </a:spcBef>
              <a:spcAft>
                <a:spcPct val="25000"/>
              </a:spcAft>
              <a:buClr>
                <a:srgbClr val="FF3300"/>
              </a:buClr>
              <a:defRPr/>
            </a:pPr>
            <a:r>
              <a:rPr lang="en-US" sz="2200" dirty="0"/>
              <a:t>Findings from CER Work of Consortium members</a:t>
            </a:r>
          </a:p>
          <a:p>
            <a:pPr lvl="1">
              <a:spcBef>
                <a:spcPct val="25000"/>
              </a:spcBef>
              <a:spcAft>
                <a:spcPct val="25000"/>
              </a:spcAft>
              <a:buClr>
                <a:srgbClr val="FF3300"/>
              </a:buClr>
              <a:defRPr/>
            </a:pPr>
            <a:r>
              <a:rPr lang="en-US" sz="2200" dirty="0"/>
              <a:t>Review of recent clinical trials findings/implications</a:t>
            </a:r>
          </a:p>
          <a:p>
            <a:pPr>
              <a:spcBef>
                <a:spcPct val="25000"/>
              </a:spcBef>
              <a:spcAft>
                <a:spcPct val="25000"/>
              </a:spcAft>
              <a:buClr>
                <a:srgbClr val="FF3300"/>
              </a:buClr>
              <a:defRPr/>
            </a:pPr>
            <a:r>
              <a:rPr lang="en-US" sz="2400" dirty="0">
                <a:ea typeface="+mn-ea"/>
                <a:cs typeface="+mn-cs"/>
              </a:rPr>
              <a:t>Nominations for Topics </a:t>
            </a:r>
            <a:r>
              <a:rPr lang="en-US" sz="2400" dirty="0">
                <a:ea typeface="Arial" charset="0"/>
                <a:cs typeface="Arial" charset="0"/>
              </a:rPr>
              <a:t>~ </a:t>
            </a:r>
            <a:r>
              <a:rPr lang="en-US" sz="2400" dirty="0">
                <a:solidFill>
                  <a:schemeClr val="tx2"/>
                </a:solidFill>
                <a:ea typeface="Arial" charset="0"/>
                <a:cs typeface="Arial" charset="0"/>
              </a:rPr>
              <a:t>2 hrs</a:t>
            </a:r>
          </a:p>
          <a:p>
            <a:pPr lvl="1">
              <a:spcBef>
                <a:spcPct val="25000"/>
              </a:spcBef>
              <a:spcAft>
                <a:spcPct val="25000"/>
              </a:spcAft>
              <a:buClr>
                <a:srgbClr val="FF3300"/>
              </a:buClr>
              <a:defRPr/>
            </a:pPr>
            <a:r>
              <a:rPr lang="en-US" sz="2200" dirty="0"/>
              <a:t>All participants invited to offer nominations</a:t>
            </a:r>
          </a:p>
          <a:p>
            <a:pPr lvl="1">
              <a:spcBef>
                <a:spcPct val="25000"/>
              </a:spcBef>
              <a:spcAft>
                <a:spcPct val="25000"/>
              </a:spcAft>
              <a:buClr>
                <a:srgbClr val="FF3300"/>
              </a:buClr>
              <a:defRPr/>
            </a:pPr>
            <a:r>
              <a:rPr lang="en-US" sz="2200" dirty="0"/>
              <a:t>Time for Brief Presentations</a:t>
            </a:r>
          </a:p>
          <a:p>
            <a:pPr>
              <a:spcBef>
                <a:spcPct val="25000"/>
              </a:spcBef>
              <a:spcAft>
                <a:spcPct val="25000"/>
              </a:spcAft>
              <a:buClr>
                <a:srgbClr val="FF3300"/>
              </a:buClr>
              <a:defRPr/>
            </a:pPr>
            <a:r>
              <a:rPr lang="en-US" sz="2400" dirty="0">
                <a:ea typeface="+mn-ea"/>
                <a:cs typeface="+mn-cs"/>
              </a:rPr>
              <a:t>Voting </a:t>
            </a:r>
            <a:r>
              <a:rPr lang="en-US" sz="2400" dirty="0">
                <a:ea typeface="Arial" charset="0"/>
                <a:cs typeface="Arial" charset="0"/>
              </a:rPr>
              <a:t>~ </a:t>
            </a:r>
            <a:r>
              <a:rPr lang="en-US" sz="2400" dirty="0">
                <a:solidFill>
                  <a:schemeClr val="tx2"/>
                </a:solidFill>
                <a:ea typeface="Arial" charset="0"/>
                <a:cs typeface="Arial" charset="0"/>
              </a:rPr>
              <a:t>30 min</a:t>
            </a:r>
          </a:p>
          <a:p>
            <a:pPr lvl="1">
              <a:spcBef>
                <a:spcPct val="25000"/>
              </a:spcBef>
              <a:spcAft>
                <a:spcPct val="25000"/>
              </a:spcAft>
              <a:buClr>
                <a:srgbClr val="FF3300"/>
              </a:buClr>
              <a:defRPr/>
            </a:pPr>
            <a:r>
              <a:rPr lang="en-US" sz="2200" dirty="0"/>
              <a:t>assessing preferences of Stakeholders vs. EC	</a:t>
            </a:r>
            <a:r>
              <a:rPr lang="en-US" sz="2000" dirty="0"/>
              <a:t>	</a:t>
            </a:r>
          </a:p>
          <a:p>
            <a:pPr>
              <a:spcBef>
                <a:spcPct val="25000"/>
              </a:spcBef>
              <a:spcAft>
                <a:spcPct val="25000"/>
              </a:spcAft>
              <a:buClr>
                <a:srgbClr val="FF3300"/>
              </a:buClr>
              <a:defRPr/>
            </a:pPr>
            <a:r>
              <a:rPr lang="en-US" sz="2400" dirty="0">
                <a:ea typeface="+mn-ea"/>
                <a:cs typeface="+mn-cs"/>
              </a:rPr>
              <a:t>Brief Review of Results and Next Steps </a:t>
            </a:r>
            <a:r>
              <a:rPr lang="en-US" sz="2400" dirty="0">
                <a:ea typeface="Arial" charset="0"/>
                <a:cs typeface="Arial" charset="0"/>
              </a:rPr>
              <a:t>~ </a:t>
            </a:r>
            <a:r>
              <a:rPr lang="en-US" sz="2400" dirty="0">
                <a:solidFill>
                  <a:schemeClr val="tx2"/>
                </a:solidFill>
                <a:ea typeface="Arial" charset="0"/>
                <a:cs typeface="Arial" charset="0"/>
              </a:rPr>
              <a:t>30 min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1600200" y="228600"/>
            <a:ext cx="7696200" cy="876300"/>
          </a:xfrm>
        </p:spPr>
        <p:txBody>
          <a:bodyPr/>
          <a:lstStyle/>
          <a:p>
            <a:pPr algn="l">
              <a:defRPr/>
            </a:pPr>
            <a:r>
              <a:rPr lang="en-US" sz="3600" dirty="0">
                <a:ea typeface="+mj-ea"/>
                <a:cs typeface="+mj-cs"/>
              </a:rPr>
              <a:t>Secrets of the Sauce</a:t>
            </a:r>
            <a:br>
              <a:rPr lang="en-US" sz="3600" dirty="0">
                <a:ea typeface="+mj-ea"/>
                <a:cs typeface="+mj-cs"/>
              </a:rPr>
            </a:br>
            <a:r>
              <a:rPr lang="en-US" sz="3600" dirty="0">
                <a:ea typeface="+mj-ea"/>
                <a:cs typeface="+mj-cs"/>
              </a:rPr>
              <a:t>DMCRC Stakeholders’ Committee</a:t>
            </a:r>
          </a:p>
        </p:txBody>
      </p:sp>
      <p:sp>
        <p:nvSpPr>
          <p:cNvPr id="65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" y="1752600"/>
            <a:ext cx="8915400" cy="5029200"/>
          </a:xfrm>
        </p:spPr>
        <p:txBody>
          <a:bodyPr/>
          <a:lstStyle/>
          <a:p>
            <a:pPr>
              <a:spcAft>
                <a:spcPct val="35000"/>
              </a:spcAft>
              <a:buClr>
                <a:srgbClr val="FF3300"/>
              </a:buClr>
              <a:buSzPct val="110000"/>
              <a:buFont typeface="Arial" charset="0"/>
              <a:buChar char="√"/>
              <a:defRPr/>
            </a:pPr>
            <a:r>
              <a:rPr lang="en-US" sz="2800" dirty="0">
                <a:ea typeface="+mn-ea"/>
                <a:cs typeface="+mn-cs"/>
              </a:rPr>
              <a:t>Meticulous planning with facilitator</a:t>
            </a:r>
          </a:p>
          <a:p>
            <a:pPr>
              <a:spcAft>
                <a:spcPct val="35000"/>
              </a:spcAft>
              <a:buClr>
                <a:srgbClr val="FF3300"/>
              </a:buClr>
              <a:buSzPct val="110000"/>
              <a:buFont typeface="Arial" charset="0"/>
              <a:buChar char="√"/>
              <a:defRPr/>
            </a:pPr>
            <a:r>
              <a:rPr lang="en-US" sz="2800" dirty="0">
                <a:ea typeface="+mn-ea"/>
                <a:cs typeface="+mn-cs"/>
              </a:rPr>
              <a:t>Clear goals and game plan</a:t>
            </a:r>
          </a:p>
          <a:p>
            <a:pPr>
              <a:spcAft>
                <a:spcPct val="35000"/>
              </a:spcAft>
              <a:buClr>
                <a:srgbClr val="FF3300"/>
              </a:buClr>
              <a:buSzPct val="110000"/>
              <a:buFont typeface="Arial" charset="0"/>
              <a:buChar char="√"/>
              <a:defRPr/>
            </a:pPr>
            <a:r>
              <a:rPr lang="en-US" sz="2800" dirty="0">
                <a:ea typeface="+mn-ea"/>
                <a:cs typeface="+mn-cs"/>
              </a:rPr>
              <a:t>Leave plenty of time for discussion</a:t>
            </a:r>
          </a:p>
          <a:p>
            <a:pPr>
              <a:spcAft>
                <a:spcPct val="35000"/>
              </a:spcAft>
              <a:buClr>
                <a:srgbClr val="FF3300"/>
              </a:buClr>
              <a:buSzPct val="110000"/>
              <a:buFont typeface="Arial" charset="0"/>
              <a:buChar char="√"/>
              <a:defRPr/>
            </a:pPr>
            <a:r>
              <a:rPr lang="en-US" sz="2800" dirty="0">
                <a:ea typeface="+mn-ea"/>
                <a:cs typeface="+mn-cs"/>
              </a:rPr>
              <a:t>Facilitator to keep group on track, pull quiet ones out, chair topic nomination segment </a:t>
            </a:r>
          </a:p>
          <a:p>
            <a:pPr>
              <a:spcAft>
                <a:spcPct val="35000"/>
              </a:spcAft>
              <a:buClr>
                <a:srgbClr val="FF3300"/>
              </a:buClr>
              <a:buSzPct val="110000"/>
              <a:buFont typeface="Arial" charset="0"/>
              <a:buChar char="√"/>
              <a:defRPr/>
            </a:pPr>
            <a:r>
              <a:rPr lang="en-US" sz="2800" dirty="0">
                <a:ea typeface="+mn-ea"/>
                <a:cs typeface="+mn-cs"/>
              </a:rPr>
              <a:t>Acknowledge relevant work of stakeholders</a:t>
            </a:r>
          </a:p>
          <a:p>
            <a:pPr>
              <a:spcAft>
                <a:spcPct val="35000"/>
              </a:spcAft>
              <a:buClr>
                <a:srgbClr val="FF3300"/>
              </a:buClr>
              <a:buSzPct val="110000"/>
              <a:buFont typeface="Arial" charset="0"/>
              <a:buChar char="√"/>
              <a:defRPr/>
            </a:pPr>
            <a:r>
              <a:rPr lang="en-US" sz="2800" dirty="0">
                <a:ea typeface="+mn-ea"/>
                <a:cs typeface="+mn-cs"/>
              </a:rPr>
              <a:t>Demonstrate consequences of prior decisions and prioritization – i.e., funded projects  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1828800" y="342900"/>
            <a:ext cx="7315200" cy="876300"/>
          </a:xfrm>
        </p:spPr>
        <p:txBody>
          <a:bodyPr/>
          <a:lstStyle/>
          <a:p>
            <a:pPr algn="l">
              <a:defRPr/>
            </a:pPr>
            <a:r>
              <a:rPr lang="en-US" sz="3600" dirty="0">
                <a:ea typeface="+mj-ea"/>
                <a:cs typeface="+mj-cs"/>
              </a:rPr>
              <a:t>Stakeholder Prioritized List</a:t>
            </a:r>
            <a:br>
              <a:rPr lang="en-US" sz="3600" dirty="0">
                <a:ea typeface="+mj-ea"/>
                <a:cs typeface="+mj-cs"/>
              </a:rPr>
            </a:br>
            <a:r>
              <a:rPr lang="en-US" sz="3600" dirty="0">
                <a:ea typeface="+mj-ea"/>
                <a:cs typeface="+mj-cs"/>
              </a:rPr>
              <a:t>of CER Questions </a:t>
            </a:r>
            <a:r>
              <a:rPr lang="en-US" sz="3600" u="sng" dirty="0">
                <a:solidFill>
                  <a:schemeClr val="tx1"/>
                </a:solidFill>
                <a:ea typeface="+mj-ea"/>
                <a:cs typeface="+mj-cs"/>
              </a:rPr>
              <a:t>on Treatment</a:t>
            </a:r>
          </a:p>
        </p:txBody>
      </p:sp>
      <p:sp>
        <p:nvSpPr>
          <p:cNvPr id="65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76400"/>
            <a:ext cx="8305800" cy="5181600"/>
          </a:xfrm>
        </p:spPr>
        <p:txBody>
          <a:bodyPr/>
          <a:lstStyle/>
          <a:p>
            <a:pPr>
              <a:lnSpc>
                <a:spcPct val="70000"/>
              </a:lnSpc>
              <a:spcAft>
                <a:spcPct val="30000"/>
              </a:spcAft>
              <a:buClr>
                <a:srgbClr val="FF3300"/>
              </a:buClr>
              <a:defRPr/>
            </a:pPr>
            <a:r>
              <a:rPr lang="en-US" sz="2800" dirty="0">
                <a:ea typeface="+mn-ea"/>
                <a:cs typeface="+mn-cs"/>
              </a:rPr>
              <a:t>Compare 2</a:t>
            </a:r>
            <a:r>
              <a:rPr lang="en-US" sz="2800" baseline="30000" dirty="0">
                <a:ea typeface="+mn-ea"/>
                <a:cs typeface="+mn-cs"/>
              </a:rPr>
              <a:t>nd</a:t>
            </a:r>
            <a:r>
              <a:rPr lang="en-US" sz="2800" dirty="0">
                <a:ea typeface="+mn-ea"/>
                <a:cs typeface="+mn-cs"/>
              </a:rPr>
              <a:t> line therapies for their long-term effects (e.g., CVD endpoints) – </a:t>
            </a:r>
            <a:r>
              <a:rPr lang="en-US" sz="2800" dirty="0">
                <a:solidFill>
                  <a:schemeClr val="tx2"/>
                </a:solidFill>
                <a:ea typeface="+mn-ea"/>
                <a:cs typeface="+mn-cs"/>
              </a:rPr>
              <a:t>19 votes</a:t>
            </a:r>
          </a:p>
          <a:p>
            <a:pPr>
              <a:lnSpc>
                <a:spcPct val="70000"/>
              </a:lnSpc>
              <a:spcAft>
                <a:spcPct val="30000"/>
              </a:spcAft>
              <a:buClr>
                <a:srgbClr val="FF3300"/>
              </a:buClr>
              <a:defRPr/>
            </a:pPr>
            <a:r>
              <a:rPr lang="en-US" sz="2800" dirty="0">
                <a:ea typeface="+mn-ea"/>
                <a:cs typeface="+mn-cs"/>
              </a:rPr>
              <a:t>Compare system approaches to coordinated care vs. usual care – </a:t>
            </a:r>
            <a:r>
              <a:rPr lang="en-US" sz="2800" dirty="0">
                <a:solidFill>
                  <a:schemeClr val="tx2"/>
                </a:solidFill>
                <a:ea typeface="+mn-ea"/>
                <a:cs typeface="+mn-cs"/>
              </a:rPr>
              <a:t>15 votes</a:t>
            </a:r>
          </a:p>
          <a:p>
            <a:pPr>
              <a:lnSpc>
                <a:spcPct val="70000"/>
              </a:lnSpc>
              <a:spcAft>
                <a:spcPct val="30000"/>
              </a:spcAft>
              <a:buClr>
                <a:srgbClr val="FF3300"/>
              </a:buClr>
              <a:defRPr/>
            </a:pPr>
            <a:r>
              <a:rPr lang="en-US" sz="2800" dirty="0">
                <a:ea typeface="+mn-ea"/>
                <a:cs typeface="+mn-cs"/>
              </a:rPr>
              <a:t>Evaluate strategies to remove barriers to self care (including cost barriers) – </a:t>
            </a:r>
            <a:r>
              <a:rPr lang="en-US" sz="2800" dirty="0">
                <a:solidFill>
                  <a:schemeClr val="tx2"/>
                </a:solidFill>
                <a:ea typeface="+mn-ea"/>
                <a:cs typeface="+mn-cs"/>
              </a:rPr>
              <a:t>15 votes</a:t>
            </a:r>
          </a:p>
          <a:p>
            <a:pPr>
              <a:lnSpc>
                <a:spcPct val="70000"/>
              </a:lnSpc>
              <a:spcAft>
                <a:spcPct val="30000"/>
              </a:spcAft>
              <a:buClr>
                <a:srgbClr val="FF3300"/>
              </a:buClr>
              <a:defRPr/>
            </a:pPr>
            <a:r>
              <a:rPr lang="en-US" sz="2800" dirty="0">
                <a:ea typeface="+mn-ea"/>
                <a:cs typeface="+mn-cs"/>
              </a:rPr>
              <a:t>Compare various providers and sites for providing behavior change support – </a:t>
            </a:r>
            <a:r>
              <a:rPr lang="en-US" sz="2800" dirty="0">
                <a:solidFill>
                  <a:schemeClr val="tx2"/>
                </a:solidFill>
                <a:ea typeface="+mn-ea"/>
                <a:cs typeface="+mn-cs"/>
              </a:rPr>
              <a:t>12 votes</a:t>
            </a:r>
          </a:p>
          <a:p>
            <a:pPr>
              <a:lnSpc>
                <a:spcPct val="70000"/>
              </a:lnSpc>
              <a:spcAft>
                <a:spcPct val="30000"/>
              </a:spcAft>
              <a:buClr>
                <a:srgbClr val="FF3300"/>
              </a:buClr>
              <a:defRPr/>
            </a:pPr>
            <a:r>
              <a:rPr lang="en-US" sz="2800" dirty="0">
                <a:ea typeface="+mn-ea"/>
                <a:cs typeface="+mn-cs"/>
              </a:rPr>
              <a:t>Compare strategies for supporting insulin initiation – </a:t>
            </a:r>
            <a:r>
              <a:rPr lang="en-US" sz="2800" dirty="0">
                <a:solidFill>
                  <a:schemeClr val="tx2"/>
                </a:solidFill>
                <a:ea typeface="+mn-ea"/>
                <a:cs typeface="+mn-cs"/>
              </a:rPr>
              <a:t>9 votes</a:t>
            </a:r>
          </a:p>
          <a:p>
            <a:pPr>
              <a:lnSpc>
                <a:spcPct val="70000"/>
              </a:lnSpc>
              <a:spcAft>
                <a:spcPct val="30000"/>
              </a:spcAft>
              <a:buClr>
                <a:srgbClr val="FF3300"/>
              </a:buClr>
              <a:defRPr/>
            </a:pPr>
            <a:r>
              <a:rPr lang="en-US" sz="2800" dirty="0">
                <a:ea typeface="+mn-ea"/>
                <a:cs typeface="+mn-cs"/>
              </a:rPr>
              <a:t>Compare system-level strategies for supporting adherence to medications – </a:t>
            </a:r>
            <a:r>
              <a:rPr lang="en-US" sz="2800" dirty="0">
                <a:solidFill>
                  <a:schemeClr val="tx2"/>
                </a:solidFill>
                <a:ea typeface="+mn-ea"/>
                <a:cs typeface="+mn-cs"/>
              </a:rPr>
              <a:t>9 votes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ustom Design">
  <a:themeElements>
    <a:clrScheme name="Custom Design 13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FFFF00"/>
      </a:hlink>
      <a:folHlink>
        <a:srgbClr val="FF0066"/>
      </a:folHlink>
    </a:clrScheme>
    <a:fontScheme name="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FFFF00"/>
        </a:hlink>
        <a:folHlink>
          <a:srgbClr val="FF006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Default Design">
  <a:themeElements>
    <a:clrScheme name="">
      <a:dk1>
        <a:srgbClr val="00279F"/>
      </a:dk1>
      <a:lt1>
        <a:srgbClr val="FFFFFF"/>
      </a:lt1>
      <a:dk2>
        <a:srgbClr val="0000FF"/>
      </a:dk2>
      <a:lt2>
        <a:srgbClr val="FFFF00"/>
      </a:lt2>
      <a:accent1>
        <a:srgbClr val="8CF4EA"/>
      </a:accent1>
      <a:accent2>
        <a:srgbClr val="FF00FF"/>
      </a:accent2>
      <a:accent3>
        <a:srgbClr val="AAAAFF"/>
      </a:accent3>
      <a:accent4>
        <a:srgbClr val="DADADA"/>
      </a:accent4>
      <a:accent5>
        <a:srgbClr val="C5F8F3"/>
      </a:accent5>
      <a:accent6>
        <a:srgbClr val="E700E7"/>
      </a:accent6>
      <a:hlink>
        <a:srgbClr val="FAFD00"/>
      </a:hlink>
      <a:folHlink>
        <a:srgbClr val="51D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</Template>
  <TotalTime>3240</TotalTime>
  <Pages>1</Pages>
  <Words>788</Words>
  <Application>Microsoft Macintosh PowerPoint</Application>
  <PresentationFormat>On-screen Show (4:3)</PresentationFormat>
  <Paragraphs>133</Paragraphs>
  <Slides>15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Design Template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3" baseType="lpstr">
      <vt:lpstr>Arial</vt:lpstr>
      <vt:lpstr>ＭＳ Ｐゴシック</vt:lpstr>
      <vt:lpstr>Times New Roman</vt:lpstr>
      <vt:lpstr>Wingdings</vt:lpstr>
      <vt:lpstr>Monotype Sorts</vt:lpstr>
      <vt:lpstr>Custom Design</vt:lpstr>
      <vt:lpstr>Default Design</vt:lpstr>
      <vt:lpstr>Microsoft Photo Editor 3.0 Photo</vt:lpstr>
      <vt:lpstr>The Role of Stakeholders in  the Diabetes Multi-Center Research Consortium (DMCRC)</vt:lpstr>
      <vt:lpstr>Diabetes Multi-Center Research Consortium  (DMCRC)</vt:lpstr>
      <vt:lpstr>DMCRC – 1  Expanded Executive Committee</vt:lpstr>
      <vt:lpstr>Formation and Composition of DMCRC Stakeholders’ Committee </vt:lpstr>
      <vt:lpstr>Purpose of the DMCRC Stakeholders’ Committee</vt:lpstr>
      <vt:lpstr>Timeline of DMCRC  Stakeholders’ Meetings</vt:lpstr>
      <vt:lpstr>Format of DMCRC  Stakeholders’ Meetings</vt:lpstr>
      <vt:lpstr>Secrets of the Sauce DMCRC Stakeholders’ Committee</vt:lpstr>
      <vt:lpstr>Stakeholder Prioritized List of CER Questions on Treatment</vt:lpstr>
      <vt:lpstr>Stakeholder Prioritized List of CER Questions on Prevention</vt:lpstr>
      <vt:lpstr>Keeping Stakeholders Engaged</vt:lpstr>
      <vt:lpstr>Challenges</vt:lpstr>
      <vt:lpstr>Next Steps</vt:lpstr>
      <vt:lpstr>Next Steps</vt:lpstr>
      <vt:lpstr>Next Steps</vt:lpstr>
    </vt:vector>
  </TitlesOfParts>
  <Company>DHHS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DEcIDE Program Update for Stakeholder Mtg</dc:title>
  <dc:subject/>
  <dc:creator>Scott R. Smith, PhD</dc:creator>
  <cp:keywords/>
  <dc:description>January 2009</dc:description>
  <cp:lastModifiedBy>Graham</cp:lastModifiedBy>
  <cp:revision>86</cp:revision>
  <cp:lastPrinted>2003-01-21T20:19:23Z</cp:lastPrinted>
  <dcterms:created xsi:type="dcterms:W3CDTF">2010-10-18T18:17:45Z</dcterms:created>
  <dcterms:modified xsi:type="dcterms:W3CDTF">2010-10-18T18:17:53Z</dcterms:modified>
  <cp:category/>
</cp:coreProperties>
</file>