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docx" ContentType="application/vnd.openxmlformats-officedocument.wordprocessingml.document"/>
  <Default Extension="jpeg" ContentType="image/jpeg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Default Extension="wmf" ContentType="image/x-wmf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vml" ContentType="application/vnd.openxmlformats-officedocument.vmlDrawing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3" r:id="rId1"/>
  </p:sldMasterIdLst>
  <p:notesMasterIdLst>
    <p:notesMasterId r:id="rId22"/>
  </p:notesMasterIdLst>
  <p:sldIdLst>
    <p:sldId id="291" r:id="rId2"/>
    <p:sldId id="340" r:id="rId3"/>
    <p:sldId id="361" r:id="rId4"/>
    <p:sldId id="386" r:id="rId5"/>
    <p:sldId id="391" r:id="rId6"/>
    <p:sldId id="363" r:id="rId7"/>
    <p:sldId id="365" r:id="rId8"/>
    <p:sldId id="366" r:id="rId9"/>
    <p:sldId id="389" r:id="rId10"/>
    <p:sldId id="387" r:id="rId11"/>
    <p:sldId id="392" r:id="rId12"/>
    <p:sldId id="377" r:id="rId13"/>
    <p:sldId id="378" r:id="rId14"/>
    <p:sldId id="380" r:id="rId15"/>
    <p:sldId id="381" r:id="rId16"/>
    <p:sldId id="382" r:id="rId17"/>
    <p:sldId id="383" r:id="rId18"/>
    <p:sldId id="393" r:id="rId19"/>
    <p:sldId id="384" r:id="rId20"/>
    <p:sldId id="394" r:id="rId21"/>
  </p:sldIdLst>
  <p:sldSz cx="9144000" cy="6858000" type="screen4x3"/>
  <p:notesSz cx="6858000" cy="92964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9900CC"/>
    <a:srgbClr val="6699FF"/>
    <a:srgbClr val="0033CC"/>
    <a:srgbClr val="000066"/>
    <a:srgbClr val="339933"/>
    <a:srgbClr val="000000"/>
    <a:srgbClr val="6600CC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outlineView">
  <p:normalViewPr showOutlineIcons="0">
    <p:restoredLeft sz="34551" autoAdjust="0"/>
    <p:restoredTop sz="86456" autoAdjust="0"/>
  </p:normalViewPr>
  <p:slideViewPr>
    <p:cSldViewPr snapToGrid="0">
      <p:cViewPr varScale="1">
        <p:scale>
          <a:sx n="122" d="100"/>
          <a:sy n="122" d="100"/>
        </p:scale>
        <p:origin x="-80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5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5DE1A39-33F8-F343-83DF-C87DEE98364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686956-99CC-A648-9F68-57289292DA87}" type="slidenum">
              <a:rPr lang="en-US"/>
              <a:pPr/>
              <a:t>1</a:t>
            </a:fld>
            <a:endParaRPr lang="en-US"/>
          </a:p>
        </p:txBody>
      </p:sp>
      <p:sp>
        <p:nvSpPr>
          <p:cNvPr id="245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4648200"/>
            <a:ext cx="9144000" cy="1066800"/>
          </a:xfrm>
          <a:prstGeom prst="rect">
            <a:avLst/>
          </a:prstGeom>
          <a:solidFill>
            <a:schemeClr val="tx1">
              <a:alpha val="16000"/>
            </a:schemeClr>
          </a:solidFill>
          <a:ln w="508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defRPr/>
            </a:pPr>
            <a:endParaRPr lang="en-US"/>
          </a:p>
        </p:txBody>
      </p:sp>
      <p:pic>
        <p:nvPicPr>
          <p:cNvPr id="5" name="Picture 5" descr="dcri_logo_brand_white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20700" y="4743450"/>
            <a:ext cx="61182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667000"/>
            <a:ext cx="7391400" cy="377825"/>
          </a:xfrm>
        </p:spPr>
        <p:txBody>
          <a:bodyPr lIns="0" tIns="0" rIns="0" bIns="0" anchor="t" anchorCtr="0"/>
          <a:lstStyle>
            <a:lvl1pPr marL="0" indent="0">
              <a:buFont typeface="Monotype Sorts" pitchFamily="1" charset="2"/>
              <a:buNone/>
              <a:defRPr>
                <a:solidFill>
                  <a:schemeClr val="folHlink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841500"/>
            <a:ext cx="7375525" cy="493713"/>
          </a:xfrm>
        </p:spPr>
        <p:txBody>
          <a:bodyPr anchor="b">
            <a:sp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0525" y="227013"/>
            <a:ext cx="2170113" cy="3254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7013" y="227013"/>
            <a:ext cx="6361112" cy="3254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41775" cy="2262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375" y="1219200"/>
            <a:ext cx="4043363" cy="2262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37538" cy="2262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165100" tIns="155575" rIns="165100" bIns="155575" numCol="1" anchor="ctr" anchorCtr="1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27013" y="227013"/>
            <a:ext cx="8683625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2052" name="Picture 4" descr="dcri_logo_brand_white_noshield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77800" y="6343650"/>
            <a:ext cx="2895600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10" r:id="rId1"/>
    <p:sldLayoutId id="2147483709" r:id="rId2"/>
    <p:sldLayoutId id="2147483708" r:id="rId3"/>
    <p:sldLayoutId id="2147483707" r:id="rId4"/>
    <p:sldLayoutId id="2147483706" r:id="rId5"/>
    <p:sldLayoutId id="2147483705" r:id="rId6"/>
    <p:sldLayoutId id="2147483704" r:id="rId7"/>
    <p:sldLayoutId id="2147483703" r:id="rId8"/>
    <p:sldLayoutId id="2147483702" r:id="rId9"/>
    <p:sldLayoutId id="2147483701" r:id="rId10"/>
    <p:sldLayoutId id="2147483700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1313" indent="-341313" algn="l" rtl="0" eaLnBrk="0" fontAlgn="base" hangingPunct="0">
        <a:lnSpc>
          <a:spcPct val="95000"/>
        </a:lnSpc>
        <a:spcBef>
          <a:spcPct val="40000"/>
        </a:spcBef>
        <a:spcAft>
          <a:spcPct val="0"/>
        </a:spcAft>
        <a:buClr>
          <a:schemeClr val="hlink"/>
        </a:buClr>
        <a:buSzPct val="68000"/>
        <a:buFont typeface="Monotype Sorts" charset="2"/>
        <a:buChar char="n"/>
        <a:defRPr sz="2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95338" indent="-339725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Clr>
          <a:schemeClr val="accent2"/>
        </a:buClr>
        <a:buSzPct val="68000"/>
        <a:buFont typeface="Monotype Sorts" charset="2"/>
        <a:buChar char="l"/>
        <a:defRPr sz="2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2pPr>
      <a:lvl3pPr marL="1027113" indent="4763" algn="l" rtl="0" eaLnBrk="0" fontAlgn="base" hangingPunct="0">
        <a:lnSpc>
          <a:spcPct val="95000"/>
        </a:lnSpc>
        <a:spcBef>
          <a:spcPct val="10000"/>
        </a:spcBef>
        <a:spcAft>
          <a:spcPct val="0"/>
        </a:spcAft>
        <a:buClr>
          <a:schemeClr val="tx1"/>
        </a:buClr>
        <a:buSzPct val="44000"/>
        <a:buFont typeface="Monotype Sorts" charset="2"/>
        <a:defRPr sz="2600" i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3pPr>
      <a:lvl4pPr marL="1544638" indent="-171450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00250" indent="-171450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457450" indent="-171450" algn="l" rtl="0" fontAlgn="base">
        <a:lnSpc>
          <a:spcPct val="95000"/>
        </a:lnSpc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14650" indent="-171450" algn="l" rtl="0" fontAlgn="base">
        <a:lnSpc>
          <a:spcPct val="95000"/>
        </a:lnSpc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371850" indent="-171450" algn="l" rtl="0" fontAlgn="base">
        <a:lnSpc>
          <a:spcPct val="95000"/>
        </a:lnSpc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29050" indent="-171450" algn="l" rtl="0" fontAlgn="base">
        <a:lnSpc>
          <a:spcPct val="95000"/>
        </a:lnSpc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Relationship Id="rId3" Type="http://schemas.openxmlformats.org/officeDocument/2006/relationships/package" Target="../embeddings/Microsoft_Word_Document1.docx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6.wmf"/><Relationship Id="rId3" Type="http://schemas.openxmlformats.org/officeDocument/2006/relationships/image" Target="../media/image7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8.wmf"/><Relationship Id="rId3" Type="http://schemas.openxmlformats.org/officeDocument/2006/relationships/image" Target="../media/image9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457200" y="1600200"/>
            <a:ext cx="8229600" cy="1828800"/>
          </a:xfrm>
        </p:spPr>
        <p:txBody>
          <a:bodyPr lIns="91440" tIns="45720" rIns="91440" bIns="45720" anchor="ctr"/>
          <a:lstStyle/>
          <a:p>
            <a:pPr algn="ctr" eaLnBrk="1" hangingPunct="1">
              <a:defRPr/>
            </a:pPr>
            <a:r>
              <a:rPr lang="en-US" sz="4000" dirty="0" smtClean="0"/>
              <a:t>Using Value of Information to Prioritize Future Research:</a:t>
            </a:r>
            <a:br>
              <a:rPr lang="en-US" sz="4000" dirty="0" smtClean="0"/>
            </a:br>
            <a:r>
              <a:rPr lang="en-US" sz="4000" dirty="0" smtClean="0"/>
              <a:t>A Case Study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3833813"/>
            <a:ext cx="6400800" cy="1427162"/>
          </a:xfrm>
        </p:spPr>
        <p:txBody>
          <a:bodyPr lIns="91440" tIns="45720" rIns="91440" bIns="45720" anchor="t" anchorCtr="0"/>
          <a:lstStyle/>
          <a:p>
            <a:pPr marL="0" indent="0" algn="ctr" eaLnBrk="1" hangingPunct="1">
              <a:buFont typeface="Monotype Sorts" pitchFamily="2" charset="2"/>
              <a:buNone/>
              <a:defRPr/>
            </a:pPr>
            <a:r>
              <a:rPr lang="en-US" sz="2400" smtClean="0">
                <a:solidFill>
                  <a:schemeClr val="folHlink"/>
                </a:solidFill>
              </a:rPr>
              <a:t>Gillian D. Sanders Ph.D.</a:t>
            </a:r>
          </a:p>
          <a:p>
            <a:pPr marL="0" indent="0" algn="ctr" eaLnBrk="1" hangingPunct="1">
              <a:buFont typeface="Monotype Sorts" pitchFamily="2" charset="2"/>
              <a:buNone/>
              <a:defRPr/>
            </a:pPr>
            <a:r>
              <a:rPr lang="en-US" sz="2400" smtClean="0">
                <a:solidFill>
                  <a:schemeClr val="folHlink"/>
                </a:solidFill>
              </a:rPr>
              <a:t>Duke Evidence-Based Practice Center</a:t>
            </a:r>
          </a:p>
          <a:p>
            <a:pPr marL="0" indent="0" algn="ctr" eaLnBrk="1" hangingPunct="1">
              <a:buFont typeface="Monotype Sorts" pitchFamily="2" charset="2"/>
              <a:buNone/>
              <a:defRPr/>
            </a:pPr>
            <a:r>
              <a:rPr lang="en-US" sz="2400" smtClean="0">
                <a:solidFill>
                  <a:schemeClr val="folHlink"/>
                </a:solidFill>
              </a:rPr>
              <a:t>Duke University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57200" y="6491288"/>
            <a:ext cx="7467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450" y="638175"/>
            <a:ext cx="8237538" cy="5818188"/>
          </a:xfrm>
        </p:spPr>
        <p:txBody>
          <a:bodyPr/>
          <a:lstStyle/>
          <a:p>
            <a:r>
              <a:rPr lang="en-US" dirty="0"/>
              <a:t>Age- and race-specific probabilities of fertility, miscarriage, preterm delivery</a:t>
            </a:r>
          </a:p>
          <a:p>
            <a:pPr lvl="1"/>
            <a:r>
              <a:rPr lang="en-US" dirty="0"/>
              <a:t>Older women less likely to get pregnant, higher risk of miscarriage or preterm birth</a:t>
            </a:r>
          </a:p>
          <a:p>
            <a:pPr lvl="1"/>
            <a:r>
              <a:rPr lang="en-US" dirty="0"/>
              <a:t>African-American women higher risk for preterm birth</a:t>
            </a:r>
          </a:p>
          <a:p>
            <a:r>
              <a:rPr lang="en-US" dirty="0"/>
              <a:t>This version of model assumes no difference in pregnancy outcomes between treatments</a:t>
            </a:r>
          </a:p>
          <a:p>
            <a:pPr lvl="1"/>
            <a:r>
              <a:rPr lang="en-US" dirty="0"/>
              <a:t>Key area of uncertainty</a:t>
            </a:r>
          </a:p>
          <a:p>
            <a:pPr lvl="1"/>
            <a:r>
              <a:rPr lang="en-US" dirty="0"/>
              <a:t>Left out for purposes of simplifying analysis/presentation for stakeholders </a:t>
            </a:r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738" y="542925"/>
            <a:ext cx="8237537" cy="6354763"/>
          </a:xfrm>
        </p:spPr>
        <p:txBody>
          <a:bodyPr/>
          <a:lstStyle/>
          <a:p>
            <a:r>
              <a:rPr lang="en-US" dirty="0"/>
              <a:t>Specific treatments/outcomes after recurrent symptoms not modeled</a:t>
            </a:r>
          </a:p>
          <a:p>
            <a:pPr lvl="1"/>
            <a:r>
              <a:rPr lang="en-US" dirty="0"/>
              <a:t>Simplification</a:t>
            </a:r>
          </a:p>
          <a:p>
            <a:pPr lvl="1"/>
            <a:r>
              <a:rPr lang="en-US" dirty="0"/>
              <a:t>Subjects stayed in “retreatment” state until end of simulation</a:t>
            </a:r>
          </a:p>
          <a:p>
            <a:pPr lvl="1"/>
            <a:r>
              <a:rPr lang="en-US" dirty="0"/>
              <a:t>Utility of “retreatment” varied widely</a:t>
            </a:r>
          </a:p>
          <a:p>
            <a:r>
              <a:rPr lang="en-US" dirty="0"/>
              <a:t>Model run for 3 years or until patient reached age 45</a:t>
            </a:r>
          </a:p>
          <a:p>
            <a:pPr lvl="1"/>
            <a:r>
              <a:rPr lang="en-US" dirty="0"/>
              <a:t>Spontaneous pregnancy highly unlikely after 45</a:t>
            </a:r>
          </a:p>
          <a:p>
            <a:pPr lvl="1"/>
            <a:r>
              <a:rPr lang="en-US" dirty="0"/>
              <a:t>Evidence for interaction between declining ovarian function and treatment efficacy</a:t>
            </a:r>
          </a:p>
          <a:p>
            <a:pPr lvl="2"/>
            <a:r>
              <a:rPr lang="en-US" dirty="0"/>
              <a:t>Necessary next step, but out of scope</a:t>
            </a:r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 idx="4294967295"/>
          </p:nvPr>
        </p:nvSpPr>
        <p:spPr>
          <a:noFill/>
          <a:ln w="9525"/>
        </p:spPr>
        <p:txBody>
          <a:bodyPr lIns="91440" tIns="45720" rIns="91440" bIns="45720" anchor="ctr"/>
          <a:lstStyle/>
          <a:p>
            <a:r>
              <a:rPr lang="en-US" dirty="0">
                <a:effectLst/>
              </a:rPr>
              <a:t>Model Output</a:t>
            </a:r>
          </a:p>
        </p:txBody>
      </p:sp>
      <p:sp>
        <p:nvSpPr>
          <p:cNvPr id="1028" name="Content Placeholder 2"/>
          <p:cNvSpPr>
            <a:spLocks noGrp="1"/>
          </p:cNvSpPr>
          <p:nvPr>
            <p:ph idx="4294967295"/>
          </p:nvPr>
        </p:nvSpPr>
        <p:spPr>
          <a:xfrm>
            <a:off x="457200" y="904875"/>
            <a:ext cx="8237538" cy="927100"/>
          </a:xfrm>
          <a:noFill/>
          <a:ln w="9525"/>
        </p:spPr>
        <p:txBody>
          <a:bodyPr lIns="91440" tIns="45720" rIns="91440" bIns="45720" anchor="t" anchorCtr="0"/>
          <a:lstStyle/>
          <a:p>
            <a:r>
              <a:rPr lang="en-US" dirty="0">
                <a:effectLst/>
              </a:rPr>
              <a:t>Cumulative probability of events</a:t>
            </a:r>
          </a:p>
          <a:p>
            <a:pPr lvl="1"/>
            <a:r>
              <a:rPr lang="en-US" dirty="0">
                <a:effectLst/>
              </a:rPr>
              <a:t>Assumes 25% of patients attempting pregnancy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52400" y="2252663"/>
            <a:ext cx="9444038" cy="4025900"/>
            <a:chOff x="152400" y="2252663"/>
            <a:chExt cx="9444038" cy="4025900"/>
          </a:xfrm>
        </p:grpSpPr>
        <p:graphicFrame>
          <p:nvGraphicFramePr>
            <p:cNvPr id="1026" name="Object 2"/>
            <p:cNvGraphicFramePr>
              <a:graphicFrameLocks noChangeAspect="1"/>
            </p:cNvGraphicFramePr>
            <p:nvPr/>
          </p:nvGraphicFramePr>
          <p:xfrm>
            <a:off x="152400" y="2252663"/>
            <a:ext cx="9444038" cy="2514600"/>
          </p:xfrm>
          <a:graphic>
            <a:graphicData uri="http://schemas.openxmlformats.org/presentationml/2006/ole">
              <p:oleObj spid="_x0000_s1026" name="Microsoft Office Word 2007 Document" r:id="rId3" imgW="6093237" imgH="1623201" progId="Word.Document.12">
                <p:embed/>
              </p:oleObj>
            </a:graphicData>
          </a:graphic>
        </p:graphicFrame>
        <p:sp>
          <p:nvSpPr>
            <p:cNvPr id="1029" name="TextBox 4"/>
            <p:cNvSpPr txBox="1">
              <a:spLocks noChangeArrowheads="1"/>
            </p:cNvSpPr>
            <p:nvPr/>
          </p:nvSpPr>
          <p:spPr bwMode="auto">
            <a:xfrm>
              <a:off x="1295400" y="4538663"/>
              <a:ext cx="7086600" cy="1739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>
                <a:buFont typeface="Arial" charset="0"/>
                <a:buChar char="•"/>
              </a:pPr>
              <a:r>
                <a:rPr lang="en-US">
                  <a:solidFill>
                    <a:srgbClr val="FFFF00"/>
                  </a:solidFill>
                </a:rPr>
                <a:t> 2500 women actively trying to get pregnant within 6 months of procedure required to 800-900 pregnancies, 500-600 live births within 3 years</a:t>
              </a:r>
            </a:p>
            <a:p>
              <a:pPr algn="l">
                <a:buFont typeface="Arial" charset="0"/>
                <a:buChar char="•"/>
              </a:pPr>
              <a:r>
                <a:rPr lang="en-US">
                  <a:solidFill>
                    <a:srgbClr val="FFFF00"/>
                  </a:solidFill>
                </a:rPr>
                <a:t>Sample size requirements to determine differences in reproductive outcomes between procedures daunting</a:t>
              </a:r>
            </a:p>
            <a:p>
              <a:pPr algn="l"/>
              <a:endParaRPr lang="en-US">
                <a:solidFill>
                  <a:srgbClr val="FFFF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Acceptabilty curve_0825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52400"/>
            <a:ext cx="6248400" cy="46831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722313" y="4817187"/>
            <a:ext cx="7772400" cy="2317301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dirty="0" smtClean="0"/>
              <a:t>Graph shows the proportion of simulations (</a:t>
            </a:r>
            <a:r>
              <a:rPr lang="en-US" dirty="0" err="1" smtClean="0"/>
              <a:t>n</a:t>
            </a:r>
            <a:r>
              <a:rPr lang="en-US" dirty="0" smtClean="0"/>
              <a:t>=10,000) that a given strategy was preferred at different thresholds of cost-effectiveness. 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FUS has shorter length of stay, faster return to work, lower short-term complications than other </a:t>
            </a:r>
            <a:r>
              <a:rPr lang="en-US" dirty="0" err="1" smtClean="0"/>
              <a:t>procedures</a:t>
            </a:r>
            <a:r>
              <a:rPr lang="en-US" dirty="0" err="1" smtClean="0">
                <a:sym typeface="Wingdings" charset="2"/>
              </a:rPr>
              <a:t></a:t>
            </a:r>
            <a:r>
              <a:rPr lang="en-US" dirty="0" smtClean="0">
                <a:sym typeface="Wingdings" charset="2"/>
              </a:rPr>
              <a:t> lower costs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371600" y="1295400"/>
          <a:ext cx="6248400" cy="3560765"/>
        </p:xfrm>
        <a:graphic>
          <a:graphicData uri="http://schemas.openxmlformats.org/drawingml/2006/table">
            <a:tbl>
              <a:tblPr/>
              <a:tblGrid>
                <a:gridCol w="3124200"/>
                <a:gridCol w="3124200"/>
              </a:tblGrid>
              <a:tr h="261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8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PARAMETER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8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EVPPI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8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Utility after retreatment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8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$1053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8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Time to return to work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8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$1047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8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Time before trying to get pregnant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8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$1046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8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Relative recurrence rates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8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$1043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8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Time between recurrence and retreatment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8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$1038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8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Cost of complicated cases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8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$1037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8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Length of stay (all)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8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$1030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8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Cost of uncomplicated cases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8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$9.50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18" name="Title 2"/>
          <p:cNvSpPr>
            <a:spLocks noGrp="1"/>
          </p:cNvSpPr>
          <p:nvPr>
            <p:ph type="title"/>
          </p:nvPr>
        </p:nvSpPr>
        <p:spPr>
          <a:noFill/>
          <a:ln w="9525"/>
        </p:spPr>
        <p:txBody>
          <a:bodyPr lIns="91440" tIns="45720" rIns="91440" bIns="45720" anchor="ctr"/>
          <a:lstStyle/>
          <a:p>
            <a:r>
              <a:rPr lang="en-US" dirty="0">
                <a:effectLst/>
              </a:rPr>
              <a:t>Individual Parameters</a:t>
            </a:r>
          </a:p>
        </p:txBody>
      </p:sp>
      <p:sp>
        <p:nvSpPr>
          <p:cNvPr id="5" name="Vertical Text Placeholder 4"/>
          <p:cNvSpPr>
            <a:spLocks noGrp="1"/>
          </p:cNvSpPr>
          <p:nvPr>
            <p:ph type="body" orient="vert" idx="1"/>
          </p:nvPr>
        </p:nvSpPr>
        <p:spPr>
          <a:xfrm>
            <a:off x="509251" y="4876748"/>
            <a:ext cx="8237538" cy="2442720"/>
          </a:xfrm>
        </p:spPr>
        <p:txBody>
          <a:bodyPr vert="horz"/>
          <a:lstStyle/>
          <a:p>
            <a:pPr>
              <a:buFont typeface="Arial" charset="0"/>
              <a:buChar char="•"/>
            </a:pPr>
            <a:r>
              <a:rPr lang="en-US" sz="2000" dirty="0" smtClean="0">
                <a:solidFill>
                  <a:srgbClr val="FFFF00"/>
                </a:solidFill>
              </a:rPr>
              <a:t>Highest VOI related to recurrence—both probability and impact on QOL</a:t>
            </a:r>
          </a:p>
          <a:p>
            <a:pPr>
              <a:buFont typeface="Arial" charset="0"/>
              <a:buChar char="•"/>
            </a:pPr>
            <a:r>
              <a:rPr lang="en-US" sz="2000" dirty="0" err="1" smtClean="0">
                <a:solidFill>
                  <a:srgbClr val="FFFF00"/>
                </a:solidFill>
              </a:rPr>
              <a:t>Peri</a:t>
            </a:r>
            <a:r>
              <a:rPr lang="en-US" sz="2000" dirty="0" smtClean="0">
                <a:solidFill>
                  <a:srgbClr val="FFFF00"/>
                </a:solidFill>
              </a:rPr>
              <a:t>-procedural factors with high uncertainty or high potential contribution to differences (cost of complications, time to return to work) also high VOI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noFill/>
          <a:ln w="9525"/>
        </p:spPr>
        <p:txBody>
          <a:bodyPr lIns="91440" tIns="45720" rIns="91440" bIns="45720" anchor="ctr"/>
          <a:lstStyle/>
          <a:p>
            <a:r>
              <a:rPr lang="en-US" dirty="0">
                <a:effectLst/>
              </a:rPr>
              <a:t>Different Patient Populations</a:t>
            </a:r>
          </a:p>
        </p:txBody>
      </p:sp>
      <p:sp>
        <p:nvSpPr>
          <p:cNvPr id="8" name="Vertical Text Placeholder 7"/>
          <p:cNvSpPr>
            <a:spLocks noGrp="1"/>
          </p:cNvSpPr>
          <p:nvPr>
            <p:ph type="body" orient="vert" idx="1"/>
          </p:nvPr>
        </p:nvSpPr>
        <p:spPr>
          <a:xfrm>
            <a:off x="457200" y="4656235"/>
            <a:ext cx="8237538" cy="2467342"/>
          </a:xfrm>
        </p:spPr>
        <p:txBody>
          <a:bodyPr vert="horz"/>
          <a:lstStyle/>
          <a:p>
            <a:pPr>
              <a:buFont typeface="Arial" charset="0"/>
              <a:buChar char="•"/>
            </a:pPr>
            <a:r>
              <a:rPr lang="en-US" sz="1800" dirty="0" smtClean="0">
                <a:effectLst/>
              </a:rPr>
              <a:t>Relatively small differences when run separately for white and African-American patients</a:t>
            </a:r>
          </a:p>
          <a:p>
            <a:pPr lvl="1">
              <a:buFont typeface="Arial" charset="0"/>
              <a:buChar char="•"/>
            </a:pPr>
            <a:r>
              <a:rPr lang="en-US" sz="1800" dirty="0" smtClean="0">
                <a:effectLst/>
              </a:rPr>
              <a:t>Main known differences between groups are younger age, higher risk of adverse pregnancy outcomes in black women</a:t>
            </a:r>
          </a:p>
          <a:p>
            <a:pPr lvl="1">
              <a:buFont typeface="Arial" charset="0"/>
              <a:buChar char="•"/>
            </a:pPr>
            <a:r>
              <a:rPr lang="en-US" sz="1800" dirty="0" smtClean="0">
                <a:effectLst/>
              </a:rPr>
              <a:t>Differences likely greater if age-specific treatment effects or treatment effects on reproductive outcomes included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7411" name="Picture 2" descr="EVPI_White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143000"/>
            <a:ext cx="3368675" cy="30178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pic>
        <p:nvPicPr>
          <p:cNvPr id="17412" name="Picture 3" descr="EVPI_Black.wm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135063"/>
            <a:ext cx="3360738" cy="30099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sp>
        <p:nvSpPr>
          <p:cNvPr id="17413" name="TextBox 4"/>
          <p:cNvSpPr txBox="1">
            <a:spLocks noChangeArrowheads="1"/>
          </p:cNvSpPr>
          <p:nvPr/>
        </p:nvSpPr>
        <p:spPr bwMode="auto">
          <a:xfrm>
            <a:off x="1752600" y="4267200"/>
            <a:ext cx="2438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White</a:t>
            </a:r>
          </a:p>
        </p:txBody>
      </p:sp>
      <p:sp>
        <p:nvSpPr>
          <p:cNvPr id="17414" name="TextBox 5"/>
          <p:cNvSpPr txBox="1">
            <a:spLocks noChangeArrowheads="1"/>
          </p:cNvSpPr>
          <p:nvPr/>
        </p:nvSpPr>
        <p:spPr bwMode="auto">
          <a:xfrm>
            <a:off x="5410200" y="4267200"/>
            <a:ext cx="2438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African-American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noFill/>
          <a:ln w="9525"/>
        </p:spPr>
        <p:txBody>
          <a:bodyPr lIns="91440" tIns="45720" rIns="91440" bIns="45720" anchor="ctr"/>
          <a:lstStyle/>
          <a:p>
            <a:r>
              <a:rPr lang="en-US" dirty="0">
                <a:effectLst/>
              </a:rPr>
              <a:t>Different Patient Populations</a:t>
            </a:r>
          </a:p>
        </p:txBody>
      </p:sp>
      <p:sp>
        <p:nvSpPr>
          <p:cNvPr id="8" name="Vertical Text Placeholder 7"/>
          <p:cNvSpPr>
            <a:spLocks noGrp="1"/>
          </p:cNvSpPr>
          <p:nvPr>
            <p:ph type="body" orient="vert" idx="1"/>
          </p:nvPr>
        </p:nvSpPr>
        <p:spPr>
          <a:xfrm>
            <a:off x="498840" y="4595589"/>
            <a:ext cx="8237538" cy="2713563"/>
          </a:xfrm>
        </p:spPr>
        <p:txBody>
          <a:bodyPr vert="horz"/>
          <a:lstStyle/>
          <a:p>
            <a:pPr>
              <a:buFont typeface="Arial" charset="0"/>
              <a:buChar char="•"/>
            </a:pPr>
            <a:r>
              <a:rPr lang="en-US" sz="1800" dirty="0" smtClean="0">
                <a:effectLst/>
              </a:rPr>
              <a:t>In this version of model, pregnancy parameters are fixed</a:t>
            </a:r>
          </a:p>
          <a:p>
            <a:pPr>
              <a:buFont typeface="Arial" charset="0"/>
              <a:buChar char="•"/>
            </a:pPr>
            <a:r>
              <a:rPr lang="en-US" sz="1800" dirty="0" smtClean="0">
                <a:effectLst/>
              </a:rPr>
              <a:t>Pregnancy is a competing risk with recurrence, and assume QOL if pregnant same as improved symptoms</a:t>
            </a:r>
          </a:p>
          <a:p>
            <a:pPr lvl="1">
              <a:buFont typeface="Arial" charset="0"/>
              <a:buChar char="•"/>
            </a:pPr>
            <a:r>
              <a:rPr lang="en-US" sz="1800" dirty="0" smtClean="0">
                <a:effectLst/>
              </a:rPr>
              <a:t>Fewer recurrences, higher overall QOL</a:t>
            </a:r>
          </a:p>
          <a:p>
            <a:pPr>
              <a:buFont typeface="Arial" charset="0"/>
              <a:buChar char="•"/>
            </a:pPr>
            <a:r>
              <a:rPr lang="en-US" sz="1800" dirty="0" smtClean="0">
                <a:effectLst/>
              </a:rPr>
              <a:t>Again, potential importance of age-dependent recurrence risk, differential effects of treatment on pregnancy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8435" name="Picture 2" descr="EVPI_Desires pregnancy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066800"/>
            <a:ext cx="3368675" cy="307816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pic>
        <p:nvPicPr>
          <p:cNvPr id="18436" name="Picture 3" descr="EVPI_No pregnancy.wm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066800"/>
            <a:ext cx="3436938" cy="307816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sp>
        <p:nvSpPr>
          <p:cNvPr id="18437" name="TextBox 4"/>
          <p:cNvSpPr txBox="1">
            <a:spLocks noChangeArrowheads="1"/>
          </p:cNvSpPr>
          <p:nvPr/>
        </p:nvSpPr>
        <p:spPr bwMode="auto">
          <a:xfrm>
            <a:off x="1371600" y="4267200"/>
            <a:ext cx="274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Desires pregnancy</a:t>
            </a:r>
          </a:p>
        </p:txBody>
      </p:sp>
      <p:sp>
        <p:nvSpPr>
          <p:cNvPr id="18438" name="TextBox 5"/>
          <p:cNvSpPr txBox="1">
            <a:spLocks noChangeArrowheads="1"/>
          </p:cNvSpPr>
          <p:nvPr/>
        </p:nvSpPr>
        <p:spPr bwMode="auto">
          <a:xfrm>
            <a:off x="4876800" y="4267200"/>
            <a:ext cx="327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Does not desire pregnancy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 idx="4294967295"/>
          </p:nvPr>
        </p:nvSpPr>
        <p:spPr>
          <a:noFill/>
          <a:ln w="9525"/>
        </p:spPr>
        <p:txBody>
          <a:bodyPr lIns="91440" tIns="45720" rIns="91440" bIns="45720" anchor="ctr"/>
          <a:lstStyle/>
          <a:p>
            <a:r>
              <a:rPr lang="en-US" dirty="0">
                <a:effectLst/>
              </a:rPr>
              <a:t>(VERY) Cautious Interpretations of VOI Results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4294967295"/>
          </p:nvPr>
        </p:nvSpPr>
        <p:spPr>
          <a:xfrm>
            <a:off x="457200" y="742950"/>
            <a:ext cx="8458200" cy="6553200"/>
          </a:xfrm>
          <a:noFill/>
          <a:ln w="9525"/>
        </p:spPr>
        <p:txBody>
          <a:bodyPr lIns="91440" tIns="45720" rIns="91440" bIns="45720" anchor="t" anchorCtr="0"/>
          <a:lstStyle/>
          <a:p>
            <a:r>
              <a:rPr lang="en-US" dirty="0">
                <a:effectLst/>
              </a:rPr>
              <a:t>Highest priority topics by VOI related to durability of treatment and effect on QOL</a:t>
            </a:r>
          </a:p>
          <a:p>
            <a:pPr lvl="1"/>
            <a:r>
              <a:rPr lang="en-US" dirty="0">
                <a:effectLst/>
              </a:rPr>
              <a:t>Aligns with #1 priority from </a:t>
            </a:r>
            <a:r>
              <a:rPr lang="en-US" dirty="0" err="1">
                <a:effectLst/>
              </a:rPr>
              <a:t>DeCIDE</a:t>
            </a:r>
            <a:r>
              <a:rPr lang="en-US" dirty="0">
                <a:effectLst/>
              </a:rPr>
              <a:t> qualitative process</a:t>
            </a:r>
          </a:p>
          <a:p>
            <a:pPr lvl="1"/>
            <a:r>
              <a:rPr lang="en-US" dirty="0">
                <a:effectLst/>
              </a:rPr>
              <a:t>Unlikely to change with additional model refinement</a:t>
            </a:r>
          </a:p>
          <a:p>
            <a:r>
              <a:rPr lang="en-US" dirty="0">
                <a:effectLst/>
              </a:rPr>
              <a:t>Importance of impact of treatments on pregnancy outcomes population-dependent</a:t>
            </a:r>
          </a:p>
          <a:p>
            <a:pPr lvl="1"/>
            <a:r>
              <a:rPr lang="en-US" dirty="0">
                <a:effectLst/>
              </a:rPr>
              <a:t>Pregnancy outcomes important, but small proportion of overall patient population</a:t>
            </a:r>
          </a:p>
          <a:p>
            <a:pPr lvl="1"/>
            <a:r>
              <a:rPr lang="en-US" dirty="0">
                <a:effectLst/>
              </a:rPr>
              <a:t>Sample size issues in addressing this research gap</a:t>
            </a:r>
          </a:p>
          <a:p>
            <a:pPr lvl="1">
              <a:buFont typeface="Monotype Sorts" charset="2"/>
              <a:buNone/>
            </a:pPr>
            <a:endParaRPr lang="en-US" dirty="0">
              <a:effectLst/>
            </a:endParaRPr>
          </a:p>
          <a:p>
            <a:pPr>
              <a:buFont typeface="Monotype Sorts" charset="2"/>
              <a:buNone/>
            </a:pPr>
            <a:endParaRPr lang="en-US" dirty="0">
              <a:effectLst/>
            </a:endParaRPr>
          </a:p>
          <a:p>
            <a:pPr lvl="1"/>
            <a:endParaRPr lang="en-US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Feedback from Stakeholders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450" y="623888"/>
            <a:ext cx="8647113" cy="5400675"/>
          </a:xfrm>
        </p:spPr>
        <p:txBody>
          <a:bodyPr/>
          <a:lstStyle/>
          <a:p>
            <a:pPr>
              <a:buFont typeface="Monotype Sorts" pitchFamily="2" charset="2"/>
              <a:buChar char="n"/>
              <a:defRPr/>
            </a:pPr>
            <a:r>
              <a:rPr lang="en-US" dirty="0" smtClean="0"/>
              <a:t>All found results provocative, interesting, helpful in thinking about research priorities</a:t>
            </a:r>
          </a:p>
          <a:p>
            <a:pPr>
              <a:buFont typeface="Monotype Sorts" pitchFamily="2" charset="2"/>
              <a:buChar char="n"/>
              <a:defRPr/>
            </a:pPr>
            <a:r>
              <a:rPr lang="en-US" dirty="0" smtClean="0"/>
              <a:t>Some found VOI results most helpful after qualitative exercise</a:t>
            </a:r>
          </a:p>
          <a:p>
            <a:pPr lvl="1">
              <a:buFont typeface="Monotype Sorts" pitchFamily="2" charset="2"/>
              <a:buChar char="l"/>
              <a:defRPr/>
            </a:pPr>
            <a:r>
              <a:rPr lang="en-US" dirty="0" smtClean="0"/>
              <a:t>Qualitative process narrowed options</a:t>
            </a:r>
          </a:p>
          <a:p>
            <a:pPr lvl="2">
              <a:buFont typeface="Monotype Sorts" pitchFamily="2" charset="2"/>
              <a:buNone/>
              <a:defRPr/>
            </a:pPr>
            <a:r>
              <a:rPr lang="en-US" dirty="0" smtClean="0"/>
              <a:t>Easier to understand VOI when only a few parameters varied</a:t>
            </a:r>
          </a:p>
          <a:p>
            <a:pPr>
              <a:buFont typeface="Monotype Sorts" pitchFamily="2" charset="2"/>
              <a:buChar char="n"/>
              <a:defRPr/>
            </a:pPr>
            <a:r>
              <a:rPr lang="en-US" dirty="0" smtClean="0"/>
              <a:t>Others preferred before or parallel to qualitative process </a:t>
            </a:r>
          </a:p>
          <a:p>
            <a:pPr lvl="1">
              <a:buFont typeface="Monotype Sorts" pitchFamily="2" charset="2"/>
              <a:buChar char="l"/>
              <a:defRPr/>
            </a:pPr>
            <a:r>
              <a:rPr lang="en-US" dirty="0" smtClean="0"/>
              <a:t>Would have helped focus discussion</a:t>
            </a:r>
          </a:p>
          <a:p>
            <a:pPr lvl="2">
              <a:buFont typeface="Monotype Sorts" pitchFamily="2" charset="2"/>
              <a:buNone/>
              <a:defRPr/>
            </a:pPr>
            <a:r>
              <a:rPr lang="en-US" dirty="0" smtClean="0"/>
              <a:t>Potential way to resolve persistent differences between stakeholders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 idx="4294967295"/>
          </p:nvPr>
        </p:nvSpPr>
        <p:spPr>
          <a:noFill/>
          <a:ln w="9525"/>
        </p:spPr>
        <p:txBody>
          <a:bodyPr lIns="91440" tIns="45720" rIns="91440" bIns="45720" anchor="ctr"/>
          <a:lstStyle/>
          <a:p>
            <a:r>
              <a:rPr lang="en-US" dirty="0">
                <a:effectLst/>
              </a:rPr>
              <a:t>General Lessons/Next Steps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4294967295"/>
          </p:nvPr>
        </p:nvSpPr>
        <p:spPr>
          <a:xfrm>
            <a:off x="457200" y="633413"/>
            <a:ext cx="8237538" cy="6908800"/>
          </a:xfrm>
          <a:noFill/>
          <a:ln w="9525"/>
        </p:spPr>
        <p:txBody>
          <a:bodyPr lIns="91440" tIns="45720" rIns="91440" bIns="45720" anchor="t" anchorCtr="0"/>
          <a:lstStyle/>
          <a:p>
            <a:r>
              <a:rPr lang="en-US" dirty="0">
                <a:effectLst/>
              </a:rPr>
              <a:t>Even with pre-existing model as basis, more work than anticipated</a:t>
            </a:r>
          </a:p>
          <a:p>
            <a:pPr lvl="1"/>
            <a:r>
              <a:rPr lang="en-US" dirty="0">
                <a:effectLst/>
              </a:rPr>
              <a:t>Would add significantly to resources needed if done as part of CER</a:t>
            </a:r>
          </a:p>
          <a:p>
            <a:pPr lvl="2"/>
            <a:r>
              <a:rPr lang="en-US" dirty="0">
                <a:effectLst/>
              </a:rPr>
              <a:t>Some of this may be attributable to relatively poor state of evidence and relative complexity of modeling outcomes (symptoms AND pregnancy) for this clinical area</a:t>
            </a:r>
          </a:p>
          <a:p>
            <a:r>
              <a:rPr lang="en-US" dirty="0">
                <a:effectLst/>
              </a:rPr>
              <a:t>Stakeholders generally very positive about use of quantitative analysis</a:t>
            </a:r>
          </a:p>
          <a:p>
            <a:pPr lvl="1"/>
            <a:r>
              <a:rPr lang="en-US" dirty="0">
                <a:effectLst/>
              </a:rPr>
              <a:t>One major challenge is need to educate on both VOI approach in general AND content-specific application</a:t>
            </a:r>
          </a:p>
          <a:p>
            <a:pPr lvl="2"/>
            <a:r>
              <a:rPr lang="en-US" dirty="0">
                <a:effectLst/>
              </a:rPr>
              <a:t>Could consider shared resource on methods</a:t>
            </a:r>
          </a:p>
          <a:p>
            <a:endParaRPr lang="en-US" dirty="0">
              <a:effectLst/>
            </a:endParaRPr>
          </a:p>
          <a:p>
            <a:pPr lvl="1"/>
            <a:endParaRPr lang="en-US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>
                <a:effectLst/>
              </a:rPr>
              <a:t>Duke EPC Collaborators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88950" y="1358900"/>
            <a:ext cx="4041775" cy="3333750"/>
          </a:xfrm>
          <a:noFill/>
        </p:spPr>
        <p:txBody>
          <a:bodyPr/>
          <a:lstStyle/>
          <a:p>
            <a:r>
              <a:rPr lang="en-US" sz="2200" b="1" dirty="0">
                <a:solidFill>
                  <a:srgbClr val="FFFF00"/>
                </a:solidFill>
                <a:effectLst/>
              </a:rPr>
              <a:t>Evan Myers M.D., M.P.H</a:t>
            </a:r>
          </a:p>
          <a:p>
            <a:r>
              <a:rPr lang="en-US" sz="2200" dirty="0">
                <a:effectLst/>
              </a:rPr>
              <a:t>Laura </a:t>
            </a:r>
            <a:r>
              <a:rPr lang="en-US" sz="2200" dirty="0" err="1">
                <a:effectLst/>
              </a:rPr>
              <a:t>Havrilesky</a:t>
            </a:r>
            <a:r>
              <a:rPr lang="en-US" sz="2200" dirty="0">
                <a:effectLst/>
              </a:rPr>
              <a:t> M.D.</a:t>
            </a:r>
          </a:p>
          <a:p>
            <a:r>
              <a:rPr lang="en-US" sz="2200" dirty="0">
                <a:effectLst/>
              </a:rPr>
              <a:t>David </a:t>
            </a:r>
            <a:r>
              <a:rPr lang="en-US" sz="2200" dirty="0" err="1">
                <a:effectLst/>
              </a:rPr>
              <a:t>Matchar</a:t>
            </a:r>
            <a:r>
              <a:rPr lang="en-US" sz="2200" dirty="0">
                <a:effectLst/>
              </a:rPr>
              <a:t> M.D.</a:t>
            </a:r>
          </a:p>
          <a:p>
            <a:r>
              <a:rPr lang="en-US" sz="2200" dirty="0">
                <a:effectLst/>
              </a:rPr>
              <a:t>Benjamin Powers M.D.</a:t>
            </a:r>
          </a:p>
          <a:p>
            <a:r>
              <a:rPr lang="en-US" sz="2200" dirty="0">
                <a:effectLst/>
              </a:rPr>
              <a:t>Matthew Crowley M.D.</a:t>
            </a:r>
          </a:p>
          <a:p>
            <a:r>
              <a:rPr lang="en-US" sz="2200" dirty="0">
                <a:effectLst/>
              </a:rPr>
              <a:t>Ravi </a:t>
            </a:r>
            <a:r>
              <a:rPr lang="en-US" sz="2200" dirty="0" err="1">
                <a:effectLst/>
              </a:rPr>
              <a:t>Dhurjati</a:t>
            </a:r>
            <a:r>
              <a:rPr lang="en-US" sz="2200" dirty="0">
                <a:effectLst/>
              </a:rPr>
              <a:t> Ph.D.</a:t>
            </a:r>
          </a:p>
          <a:p>
            <a:r>
              <a:rPr lang="en-US" sz="2200" dirty="0">
                <a:effectLst/>
              </a:rPr>
              <a:t>Gregory </a:t>
            </a:r>
            <a:r>
              <a:rPr lang="en-US" sz="2200" dirty="0" err="1">
                <a:effectLst/>
              </a:rPr>
              <a:t>Samsa</a:t>
            </a:r>
            <a:r>
              <a:rPr lang="en-US" sz="2200" dirty="0">
                <a:effectLst/>
              </a:rPr>
              <a:t> Ph.D.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51375" y="1358900"/>
            <a:ext cx="4043363" cy="1981200"/>
          </a:xfrm>
          <a:noFill/>
        </p:spPr>
        <p:txBody>
          <a:bodyPr/>
          <a:lstStyle/>
          <a:p>
            <a:r>
              <a:rPr lang="en-US" sz="2200" dirty="0">
                <a:effectLst/>
              </a:rPr>
              <a:t>Amanda McBroom Ph.D.</a:t>
            </a:r>
          </a:p>
          <a:p>
            <a:r>
              <a:rPr lang="en-US" sz="2200" dirty="0">
                <a:effectLst/>
              </a:rPr>
              <a:t>Michael Musty B.A.</a:t>
            </a:r>
          </a:p>
          <a:p>
            <a:r>
              <a:rPr lang="en-US" sz="2200" dirty="0">
                <a:effectLst/>
              </a:rPr>
              <a:t>Rebecca Gray Ph.D.</a:t>
            </a:r>
          </a:p>
          <a:p>
            <a:endParaRPr lang="en-US" sz="22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 idx="4294967295"/>
          </p:nvPr>
        </p:nvSpPr>
        <p:spPr>
          <a:noFill/>
          <a:ln w="9525"/>
        </p:spPr>
        <p:txBody>
          <a:bodyPr lIns="91440" tIns="45720" rIns="91440" bIns="45720" anchor="ctr"/>
          <a:lstStyle/>
          <a:p>
            <a:r>
              <a:rPr lang="en-US" dirty="0">
                <a:effectLst/>
              </a:rPr>
              <a:t>General Lessons/Next Steps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4294967295"/>
          </p:nvPr>
        </p:nvSpPr>
        <p:spPr>
          <a:xfrm>
            <a:off x="457200" y="633413"/>
            <a:ext cx="8237538" cy="6673850"/>
          </a:xfrm>
          <a:noFill/>
          <a:ln w="9525"/>
        </p:spPr>
        <p:txBody>
          <a:bodyPr lIns="91440" tIns="45720" rIns="91440" bIns="45720" anchor="t" anchorCtr="0"/>
          <a:lstStyle/>
          <a:p>
            <a:r>
              <a:rPr lang="en-US" dirty="0">
                <a:effectLst/>
              </a:rPr>
              <a:t>Optimal timing still not clear</a:t>
            </a:r>
          </a:p>
          <a:p>
            <a:pPr lvl="1"/>
            <a:r>
              <a:rPr lang="en-US" dirty="0">
                <a:effectLst/>
              </a:rPr>
              <a:t>Need to develop better method for testing </a:t>
            </a:r>
          </a:p>
          <a:p>
            <a:r>
              <a:rPr lang="en-US" dirty="0">
                <a:effectLst/>
              </a:rPr>
              <a:t>Fibroids model/VOI promising</a:t>
            </a:r>
          </a:p>
          <a:p>
            <a:pPr lvl="1"/>
            <a:r>
              <a:rPr lang="en-US" dirty="0">
                <a:effectLst/>
              </a:rPr>
              <a:t>Adding uncertainty about relative treatment effects on reproductive outcomes</a:t>
            </a:r>
          </a:p>
          <a:p>
            <a:pPr lvl="1"/>
            <a:r>
              <a:rPr lang="en-US" dirty="0">
                <a:effectLst/>
              </a:rPr>
              <a:t>Adding age-specific effects on ovarian function and interaction with treatment effects on symptoms</a:t>
            </a:r>
          </a:p>
          <a:p>
            <a:pPr lvl="1"/>
            <a:r>
              <a:rPr lang="en-US" dirty="0">
                <a:effectLst/>
              </a:rPr>
              <a:t>More specific modeling of retreatment options</a:t>
            </a:r>
          </a:p>
          <a:p>
            <a:pPr lvl="1"/>
            <a:r>
              <a:rPr lang="en-US" dirty="0">
                <a:effectLst/>
              </a:rPr>
              <a:t>Move decision point earlier in process to evaluate nonsurgical treatment (medication, watchful waiting)</a:t>
            </a:r>
          </a:p>
          <a:p>
            <a:pPr lvl="1">
              <a:buFont typeface="Monotype Sorts" charset="2"/>
              <a:buNone/>
            </a:pPr>
            <a:endParaRPr lang="en-US" dirty="0">
              <a:effectLst/>
            </a:endParaRPr>
          </a:p>
          <a:p>
            <a:endParaRPr lang="en-US" dirty="0">
              <a:effectLst/>
            </a:endParaRPr>
          </a:p>
          <a:p>
            <a:pPr lvl="1"/>
            <a:endParaRPr lang="en-US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1584325" y="4445000"/>
            <a:ext cx="7102475" cy="8826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>
                <a:effectLst/>
              </a:rPr>
              <a:t>Overview of Project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6563" y="565150"/>
            <a:ext cx="8237537" cy="4784725"/>
          </a:xfrm>
          <a:noFill/>
        </p:spPr>
        <p:txBody>
          <a:bodyPr/>
          <a:lstStyle/>
          <a:p>
            <a:pPr eaLnBrk="1" hangingPunct="1"/>
            <a:r>
              <a:rPr lang="en-US" dirty="0">
                <a:effectLst/>
              </a:rPr>
              <a:t>Investigating role of value of information analysis (VOI) in helping prioritize research gaps identified as part of EPC reviews</a:t>
            </a:r>
          </a:p>
          <a:p>
            <a:pPr lvl="1" eaLnBrk="1" hangingPunct="1"/>
            <a:r>
              <a:rPr lang="en-US" dirty="0">
                <a:effectLst/>
              </a:rPr>
              <a:t>Systematic review of priority setting methods</a:t>
            </a:r>
          </a:p>
          <a:p>
            <a:pPr lvl="1" eaLnBrk="1" hangingPunct="1"/>
            <a:r>
              <a:rPr lang="en-US" dirty="0">
                <a:effectLst/>
              </a:rPr>
              <a:t>Survey of existing priority setting methods</a:t>
            </a:r>
          </a:p>
          <a:p>
            <a:pPr lvl="1" eaLnBrk="1" hangingPunct="1"/>
            <a:r>
              <a:rPr lang="en-US" dirty="0">
                <a:effectLst/>
              </a:rPr>
              <a:t>Two case studies of evidence reports with models</a:t>
            </a:r>
          </a:p>
          <a:p>
            <a:pPr lvl="2" eaLnBrk="1" hangingPunct="1"/>
            <a:r>
              <a:rPr lang="en-US" dirty="0">
                <a:effectLst/>
              </a:rPr>
              <a:t>Comparative effectiveness of ACEI/</a:t>
            </a:r>
            <a:r>
              <a:rPr lang="en-US" dirty="0" err="1">
                <a:effectLst/>
              </a:rPr>
              <a:t>ARBs</a:t>
            </a:r>
            <a:r>
              <a:rPr lang="en-US" dirty="0">
                <a:effectLst/>
              </a:rPr>
              <a:t> in patients with ischemic heart disease</a:t>
            </a:r>
          </a:p>
          <a:p>
            <a:pPr lvl="2" eaLnBrk="1" hangingPunct="1"/>
            <a:r>
              <a:rPr lang="en-US" dirty="0">
                <a:effectLst/>
              </a:rPr>
              <a:t>Comparative effectiveness of management strategies for uterine fibroids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  <a:ln w="9525"/>
        </p:spPr>
        <p:txBody>
          <a:bodyPr lIns="91440" tIns="45720" rIns="91440" bIns="45720" anchor="ctr"/>
          <a:lstStyle/>
          <a:p>
            <a:pPr eaLnBrk="1" hangingPunct="1"/>
            <a:r>
              <a:rPr lang="en-US" dirty="0">
                <a:effectLst/>
              </a:rPr>
              <a:t>Background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46088" y="825500"/>
            <a:ext cx="8237537" cy="5343525"/>
          </a:xfrm>
          <a:noFill/>
          <a:ln w="9525"/>
        </p:spPr>
        <p:txBody>
          <a:bodyPr lIns="91440" tIns="45720" rIns="91440" bIns="45720" anchor="t" anchorCtr="0"/>
          <a:lstStyle/>
          <a:p>
            <a:pPr eaLnBrk="1" hangingPunct="1">
              <a:lnSpc>
                <a:spcPct val="85000"/>
              </a:lnSpc>
            </a:pPr>
            <a:r>
              <a:rPr lang="en-US" sz="2400" dirty="0">
                <a:effectLst/>
              </a:rPr>
              <a:t>Uterine fibroids are the most common, non-cancerous tumors in women of childbearing age and the second most common reason women of childbearing age undergo surgery </a:t>
            </a:r>
          </a:p>
          <a:p>
            <a:pPr eaLnBrk="1" hangingPunct="1">
              <a:lnSpc>
                <a:spcPct val="85000"/>
              </a:lnSpc>
            </a:pPr>
            <a:r>
              <a:rPr lang="en-US" sz="2400" dirty="0">
                <a:effectLst/>
              </a:rPr>
              <a:t>Despite the prevalence and possible complications of uterine fibroids, the currently available evidence-based literature on their natural history and optimal management is insufficient </a:t>
            </a:r>
          </a:p>
          <a:p>
            <a:pPr eaLnBrk="1" hangingPunct="1">
              <a:lnSpc>
                <a:spcPct val="85000"/>
              </a:lnSpc>
            </a:pPr>
            <a:r>
              <a:rPr lang="en-US" sz="2400" dirty="0">
                <a:effectLst/>
              </a:rPr>
              <a:t>DECIDE project to develop research priorities for comparative effectiveness research for fibroids</a:t>
            </a:r>
          </a:p>
          <a:p>
            <a:pPr lvl="1" eaLnBrk="1" hangingPunct="1">
              <a:lnSpc>
                <a:spcPct val="85000"/>
              </a:lnSpc>
            </a:pPr>
            <a:r>
              <a:rPr lang="en-US" sz="2400" dirty="0">
                <a:effectLst/>
              </a:rPr>
              <a:t>Grew out of evidence gaps identified in systematic reviews conducted by </a:t>
            </a:r>
            <a:r>
              <a:rPr lang="en-US" sz="2400" dirty="0" err="1">
                <a:effectLst/>
              </a:rPr>
              <a:t>EPCs</a:t>
            </a:r>
            <a:endParaRPr lang="en-US" sz="2400" dirty="0">
              <a:effectLst/>
            </a:endParaRPr>
          </a:p>
          <a:p>
            <a:pPr lvl="1" eaLnBrk="1" hangingPunct="1">
              <a:lnSpc>
                <a:spcPct val="85000"/>
              </a:lnSpc>
            </a:pPr>
            <a:r>
              <a:rPr lang="en-US" sz="2400" dirty="0">
                <a:effectLst/>
              </a:rPr>
              <a:t>Used modified </a:t>
            </a:r>
            <a:r>
              <a:rPr lang="en-US" sz="2400" dirty="0" err="1">
                <a:effectLst/>
              </a:rPr>
              <a:t>delphi</a:t>
            </a:r>
            <a:r>
              <a:rPr lang="en-US" sz="2400" dirty="0">
                <a:effectLst/>
              </a:rPr>
              <a:t>/ nominal group methodology</a:t>
            </a:r>
          </a:p>
          <a:p>
            <a:pPr eaLnBrk="1" hangingPunct="1">
              <a:lnSpc>
                <a:spcPct val="85000"/>
              </a:lnSpc>
            </a:pPr>
            <a:r>
              <a:rPr lang="en-US" sz="2400" dirty="0">
                <a:effectLst/>
              </a:rPr>
              <a:t>Current project investigating use of modeling in the uterine fibroids evidence gap prioritization process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>
                <a:effectLst/>
              </a:rPr>
              <a:t>Methods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6563" y="519113"/>
            <a:ext cx="8237537" cy="6056312"/>
          </a:xfrm>
          <a:noFill/>
        </p:spPr>
        <p:txBody>
          <a:bodyPr/>
          <a:lstStyle/>
          <a:p>
            <a:pPr eaLnBrk="1" hangingPunct="1"/>
            <a:r>
              <a:rPr lang="en-US" dirty="0">
                <a:effectLst/>
              </a:rPr>
              <a:t>Updating model developed for original Duke Evidence Report on Fibroids</a:t>
            </a:r>
          </a:p>
          <a:p>
            <a:pPr eaLnBrk="1" hangingPunct="1"/>
            <a:r>
              <a:rPr lang="en-US" dirty="0">
                <a:effectLst/>
              </a:rPr>
              <a:t>VOI for subset of priority questions identified through </a:t>
            </a:r>
            <a:r>
              <a:rPr lang="en-US" dirty="0" err="1">
                <a:effectLst/>
              </a:rPr>
              <a:t>DeCIDE</a:t>
            </a:r>
            <a:r>
              <a:rPr lang="en-US" dirty="0">
                <a:effectLst/>
              </a:rPr>
              <a:t> project</a:t>
            </a:r>
          </a:p>
          <a:p>
            <a:pPr eaLnBrk="1" hangingPunct="1"/>
            <a:r>
              <a:rPr lang="en-US" dirty="0">
                <a:effectLst/>
              </a:rPr>
              <a:t>Comparison of VOI results to results of </a:t>
            </a:r>
            <a:r>
              <a:rPr lang="en-US" dirty="0" err="1">
                <a:effectLst/>
              </a:rPr>
              <a:t>DeCIDE</a:t>
            </a:r>
            <a:r>
              <a:rPr lang="en-US" dirty="0">
                <a:effectLst/>
              </a:rPr>
              <a:t> project</a:t>
            </a:r>
          </a:p>
          <a:p>
            <a:pPr eaLnBrk="1" hangingPunct="1"/>
            <a:r>
              <a:rPr lang="en-US" dirty="0">
                <a:effectLst/>
              </a:rPr>
              <a:t>Presentation and discussion of VOI results with subset of stakeholders who participated in </a:t>
            </a:r>
            <a:r>
              <a:rPr lang="en-US" dirty="0" err="1">
                <a:effectLst/>
              </a:rPr>
              <a:t>DeCIDE</a:t>
            </a:r>
            <a:r>
              <a:rPr lang="en-US" dirty="0">
                <a:effectLst/>
              </a:rPr>
              <a:t> project </a:t>
            </a:r>
          </a:p>
          <a:p>
            <a:pPr lvl="1" eaLnBrk="1" hangingPunct="1"/>
            <a:r>
              <a:rPr lang="en-US" dirty="0">
                <a:effectLst/>
              </a:rPr>
              <a:t>Value of value of information? (VOVOI!)</a:t>
            </a:r>
          </a:p>
          <a:p>
            <a:pPr lvl="1" eaLnBrk="1" hangingPunct="1"/>
            <a:r>
              <a:rPr lang="en-US" dirty="0">
                <a:effectLst/>
              </a:rPr>
              <a:t>Optimal timing relative to qualitative process</a:t>
            </a:r>
          </a:p>
          <a:p>
            <a:pPr lvl="1" eaLnBrk="1" hangingPunct="1"/>
            <a:endParaRPr lang="en-US" dirty="0">
              <a:effectLst/>
            </a:endParaRPr>
          </a:p>
          <a:p>
            <a:pPr lvl="1" eaLnBrk="1" hangingPunct="1">
              <a:buFont typeface="Monotype Sorts" charset="2"/>
              <a:buNone/>
            </a:pPr>
            <a:endParaRPr lang="en-US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  <a:ln w="9525"/>
        </p:spPr>
        <p:txBody>
          <a:bodyPr lIns="91440" tIns="45720" rIns="91440" bIns="45720" anchor="ctr"/>
          <a:lstStyle/>
          <a:p>
            <a:pPr eaLnBrk="1" hangingPunct="1"/>
            <a:r>
              <a:rPr lang="en-US" dirty="0">
                <a:effectLst/>
              </a:rPr>
              <a:t>Questions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819150"/>
            <a:ext cx="8237538" cy="4962525"/>
          </a:xfrm>
          <a:noFill/>
          <a:ln w="9525"/>
        </p:spPr>
        <p:txBody>
          <a:bodyPr lIns="91440" tIns="45720" rIns="91440" bIns="45720" anchor="t" anchorCtr="0"/>
          <a:lstStyle/>
          <a:p>
            <a:pPr eaLnBrk="1" hangingPunct="1"/>
            <a:r>
              <a:rPr lang="en-US" dirty="0">
                <a:effectLst/>
              </a:rPr>
              <a:t>Is VOI feasible for a condition like fibroids where the evidence gaps are so large?</a:t>
            </a:r>
          </a:p>
          <a:p>
            <a:pPr eaLnBrk="1" hangingPunct="1"/>
            <a:r>
              <a:rPr lang="en-US" dirty="0">
                <a:effectLst/>
              </a:rPr>
              <a:t>Can VOI complement other priority-setting methods?</a:t>
            </a:r>
          </a:p>
          <a:p>
            <a:pPr eaLnBrk="1" hangingPunct="1"/>
            <a:r>
              <a:rPr lang="en-US" dirty="0">
                <a:effectLst/>
              </a:rPr>
              <a:t>If so, what is best timing of VOI?</a:t>
            </a:r>
          </a:p>
          <a:p>
            <a:pPr eaLnBrk="1" hangingPunct="1"/>
            <a:r>
              <a:rPr lang="en-US" dirty="0">
                <a:effectLst/>
              </a:rPr>
              <a:t>Model focuses on subset of research gaps identified in </a:t>
            </a:r>
            <a:r>
              <a:rPr lang="en-US" dirty="0" err="1">
                <a:effectLst/>
              </a:rPr>
              <a:t>DeCIDE</a:t>
            </a:r>
            <a:r>
              <a:rPr lang="en-US" dirty="0">
                <a:effectLst/>
              </a:rPr>
              <a:t> project</a:t>
            </a:r>
          </a:p>
          <a:p>
            <a:pPr lvl="1" eaLnBrk="1" hangingPunct="1"/>
            <a:r>
              <a:rPr lang="en-US" dirty="0">
                <a:effectLst/>
              </a:rPr>
              <a:t>Further model development needed</a:t>
            </a:r>
          </a:p>
          <a:p>
            <a:pPr lvl="1" eaLnBrk="1" hangingPunct="1"/>
            <a:r>
              <a:rPr lang="en-US" dirty="0">
                <a:effectLst/>
              </a:rPr>
              <a:t>Results interesting, but preliminary</a:t>
            </a:r>
          </a:p>
          <a:p>
            <a:pPr lvl="1" eaLnBrk="1" hangingPunct="1"/>
            <a:r>
              <a:rPr lang="en-US" dirty="0">
                <a:effectLst/>
              </a:rPr>
              <a:t>Focus is on whether this process could be helpful, not these specific results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 idx="4294967295"/>
          </p:nvPr>
        </p:nvSpPr>
        <p:spPr>
          <a:noFill/>
          <a:ln w="9525"/>
        </p:spPr>
        <p:txBody>
          <a:bodyPr lIns="91440" tIns="45720" rIns="91440" bIns="45720" anchor="ctr"/>
          <a:lstStyle/>
          <a:p>
            <a:pPr eaLnBrk="1" hangingPunct="1"/>
            <a:r>
              <a:rPr lang="en-US" dirty="0">
                <a:effectLst/>
              </a:rPr>
              <a:t>Model Schematic</a:t>
            </a: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>
            <a:alphaModFix amt="0"/>
          </a:blip>
          <a:srcRect/>
          <a:stretch>
            <a:fillRect/>
          </a:stretch>
        </p:blipFill>
        <p:spPr bwMode="auto">
          <a:xfrm>
            <a:off x="196850" y="1295400"/>
            <a:ext cx="8875713" cy="4191000"/>
          </a:xfrm>
          <a:prstGeom prst="rect">
            <a:avLst/>
          </a:prstGeom>
          <a:solidFill>
            <a:schemeClr val="tx1">
              <a:alpha val="0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 idx="4294967295"/>
          </p:nvPr>
        </p:nvSpPr>
        <p:spPr>
          <a:xfrm>
            <a:off x="374650" y="-234950"/>
            <a:ext cx="8229600" cy="1143000"/>
          </a:xfrm>
          <a:noFill/>
          <a:ln w="9525"/>
        </p:spPr>
        <p:txBody>
          <a:bodyPr lIns="91440" tIns="45720" rIns="91440" bIns="45720" anchor="ctr"/>
          <a:lstStyle/>
          <a:p>
            <a:pPr eaLnBrk="1" hangingPunct="1"/>
            <a:r>
              <a:rPr lang="en-US" dirty="0">
                <a:effectLst/>
              </a:rPr>
              <a:t>Model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4294967295"/>
          </p:nvPr>
        </p:nvSpPr>
        <p:spPr>
          <a:xfrm>
            <a:off x="347663" y="536575"/>
            <a:ext cx="8229600" cy="6135688"/>
          </a:xfrm>
          <a:noFill/>
          <a:ln w="9525"/>
        </p:spPr>
        <p:txBody>
          <a:bodyPr lIns="91440" tIns="45720" rIns="91440" bIns="45720" anchor="t" anchorCtr="0"/>
          <a:lstStyle/>
          <a:p>
            <a:pPr eaLnBrk="1" hangingPunct="1"/>
            <a:r>
              <a:rPr lang="en-US" dirty="0">
                <a:effectLst/>
              </a:rPr>
              <a:t>Interventions: </a:t>
            </a:r>
            <a:endParaRPr lang="en-US" b="1" dirty="0">
              <a:effectLst/>
            </a:endParaRPr>
          </a:p>
          <a:p>
            <a:pPr lvl="1" eaLnBrk="1" hangingPunct="1"/>
            <a:r>
              <a:rPr lang="en-US" dirty="0" err="1">
                <a:effectLst/>
              </a:rPr>
              <a:t>Myomectomy</a:t>
            </a:r>
            <a:r>
              <a:rPr lang="en-US" dirty="0">
                <a:effectLst/>
              </a:rPr>
              <a:t> (surgical removal of fibroid)</a:t>
            </a:r>
          </a:p>
          <a:p>
            <a:pPr lvl="1" eaLnBrk="1" hangingPunct="1"/>
            <a:r>
              <a:rPr lang="en-US" dirty="0">
                <a:effectLst/>
              </a:rPr>
              <a:t>Uterine artery </a:t>
            </a:r>
            <a:r>
              <a:rPr lang="en-US" dirty="0" err="1">
                <a:effectLst/>
              </a:rPr>
              <a:t>embolization</a:t>
            </a:r>
            <a:r>
              <a:rPr lang="en-US" dirty="0">
                <a:effectLst/>
              </a:rPr>
              <a:t> (UAE—angiographic occlusion of uterine blood supply)</a:t>
            </a:r>
          </a:p>
          <a:p>
            <a:pPr lvl="1" eaLnBrk="1" hangingPunct="1"/>
            <a:r>
              <a:rPr lang="en-US" dirty="0">
                <a:effectLst/>
              </a:rPr>
              <a:t>MRI-guided focused ultrasound (FUS—ultrasonic energy applied directly to fibroid)</a:t>
            </a:r>
          </a:p>
          <a:p>
            <a:pPr eaLnBrk="1" hangingPunct="1"/>
            <a:r>
              <a:rPr lang="en-US" dirty="0">
                <a:effectLst/>
              </a:rPr>
              <a:t>All 3 preserve uterus</a:t>
            </a:r>
          </a:p>
          <a:p>
            <a:pPr lvl="1" eaLnBrk="1" hangingPunct="1"/>
            <a:r>
              <a:rPr lang="en-US" dirty="0">
                <a:effectLst/>
              </a:rPr>
              <a:t>Varying amount, quality of data on recurrence</a:t>
            </a:r>
          </a:p>
          <a:p>
            <a:pPr lvl="2" eaLnBrk="1" hangingPunct="1"/>
            <a:r>
              <a:rPr lang="en-US" dirty="0">
                <a:effectLst/>
              </a:rPr>
              <a:t>FUS—shortest recovery time, highest recurrence</a:t>
            </a:r>
          </a:p>
          <a:p>
            <a:pPr lvl="1" eaLnBrk="1" hangingPunct="1"/>
            <a:r>
              <a:rPr lang="en-US" dirty="0">
                <a:effectLst/>
              </a:rPr>
              <a:t>Limited data on pregnancy outcomes with UAE, FUS (both discouraged in women seeking pregnancy)</a:t>
            </a:r>
          </a:p>
          <a:p>
            <a:pPr eaLnBrk="1" hangingPunct="1">
              <a:buFont typeface="Monotype Sorts" charset="2"/>
              <a:buNone/>
            </a:pPr>
            <a:endParaRPr lang="en-US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 idx="4294967295"/>
          </p:nvPr>
        </p:nvSpPr>
        <p:spPr>
          <a:xfrm>
            <a:off x="415925" y="-222250"/>
            <a:ext cx="8229600" cy="1143000"/>
          </a:xfrm>
          <a:noFill/>
          <a:ln w="9525"/>
        </p:spPr>
        <p:txBody>
          <a:bodyPr lIns="91440" tIns="45720" rIns="91440" bIns="45720" anchor="ctr"/>
          <a:lstStyle/>
          <a:p>
            <a:pPr eaLnBrk="1" hangingPunct="1"/>
            <a:r>
              <a:rPr lang="en-US" dirty="0">
                <a:effectLst/>
              </a:rPr>
              <a:t>Model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4294967295"/>
          </p:nvPr>
        </p:nvSpPr>
        <p:spPr>
          <a:xfrm>
            <a:off x="415925" y="679450"/>
            <a:ext cx="8229600" cy="5976938"/>
          </a:xfrm>
          <a:noFill/>
          <a:ln w="9525"/>
        </p:spPr>
        <p:txBody>
          <a:bodyPr lIns="91440" tIns="45720" rIns="91440" bIns="45720" anchor="t" anchorCtr="0"/>
          <a:lstStyle/>
          <a:p>
            <a:pPr eaLnBrk="1" hangingPunct="1"/>
            <a:r>
              <a:rPr lang="en-US" dirty="0">
                <a:effectLst/>
              </a:rPr>
              <a:t>Patient population </a:t>
            </a:r>
            <a:endParaRPr lang="en-US" b="1" dirty="0">
              <a:effectLst/>
            </a:endParaRPr>
          </a:p>
          <a:p>
            <a:pPr lvl="1" eaLnBrk="1" hangingPunct="1"/>
            <a:r>
              <a:rPr lang="en-US" dirty="0">
                <a:effectLst/>
              </a:rPr>
              <a:t>Fibroids more common in African-American women</a:t>
            </a:r>
          </a:p>
          <a:p>
            <a:pPr lvl="2" eaLnBrk="1" hangingPunct="1"/>
            <a:r>
              <a:rPr lang="en-US" dirty="0">
                <a:effectLst/>
              </a:rPr>
              <a:t>At younger ages, more severe disease</a:t>
            </a:r>
          </a:p>
          <a:p>
            <a:pPr lvl="1" eaLnBrk="1" hangingPunct="1"/>
            <a:r>
              <a:rPr lang="en-US" dirty="0">
                <a:effectLst/>
              </a:rPr>
              <a:t>Age and racial distribution taken from 3000+ patient registry of women undergoing UAE</a:t>
            </a:r>
          </a:p>
          <a:p>
            <a:pPr lvl="2" eaLnBrk="1" hangingPunct="1"/>
            <a:r>
              <a:rPr lang="en-US" dirty="0">
                <a:effectLst/>
              </a:rPr>
              <a:t>Mean age 40, 48% African-American</a:t>
            </a:r>
          </a:p>
          <a:p>
            <a:pPr lvl="1" eaLnBrk="1" hangingPunct="1"/>
            <a:r>
              <a:rPr lang="en-US" dirty="0">
                <a:effectLst/>
              </a:rPr>
              <a:t>Assumed 25% planned pregnancy </a:t>
            </a:r>
          </a:p>
          <a:p>
            <a:pPr lvl="2" eaLnBrk="1" hangingPunct="1"/>
            <a:r>
              <a:rPr lang="en-US" dirty="0">
                <a:effectLst/>
              </a:rPr>
              <a:t>Based on pre-procedure data from registry</a:t>
            </a:r>
          </a:p>
          <a:p>
            <a:pPr lvl="2" eaLnBrk="1" hangingPunct="1"/>
            <a:r>
              <a:rPr lang="en-US" dirty="0">
                <a:effectLst/>
              </a:rPr>
              <a:t>Approximately 5% reported pregnancy in follow-up</a:t>
            </a:r>
          </a:p>
          <a:p>
            <a:pPr lvl="2" eaLnBrk="1" hangingPunct="1"/>
            <a:r>
              <a:rPr lang="en-US" dirty="0">
                <a:effectLst/>
              </a:rPr>
              <a:t>Age distribution modeled separately based on desire for pregnancy</a:t>
            </a:r>
          </a:p>
          <a:p>
            <a:pPr eaLnBrk="1" hangingPunct="1">
              <a:buFont typeface="Monotype Sorts" charset="2"/>
              <a:buNone/>
            </a:pPr>
            <a:r>
              <a:rPr lang="en-US" dirty="0">
                <a:effectLst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cri_template">
  <a:themeElements>
    <a:clrScheme name="dcri_template 10">
      <a:dk1>
        <a:srgbClr val="000000"/>
      </a:dk1>
      <a:lt1>
        <a:srgbClr val="FFFFFF"/>
      </a:lt1>
      <a:dk2>
        <a:srgbClr val="003366"/>
      </a:dk2>
      <a:lt2>
        <a:srgbClr val="FCAF17"/>
      </a:lt2>
      <a:accent1>
        <a:srgbClr val="7DA9DA"/>
      </a:accent1>
      <a:accent2>
        <a:srgbClr val="6B6BCE"/>
      </a:accent2>
      <a:accent3>
        <a:srgbClr val="AAADB8"/>
      </a:accent3>
      <a:accent4>
        <a:srgbClr val="DADADA"/>
      </a:accent4>
      <a:accent5>
        <a:srgbClr val="BFD1EA"/>
      </a:accent5>
      <a:accent6>
        <a:srgbClr val="6060BA"/>
      </a:accent6>
      <a:hlink>
        <a:srgbClr val="8CC63F"/>
      </a:hlink>
      <a:folHlink>
        <a:srgbClr val="F8E6C6"/>
      </a:folHlink>
    </a:clrScheme>
    <a:fontScheme name="dcri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cri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cri_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cri_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cri_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cri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cri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cri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cri_template 8">
        <a:dk1>
          <a:srgbClr val="000000"/>
        </a:dk1>
        <a:lt1>
          <a:srgbClr val="FFFFFF"/>
        </a:lt1>
        <a:dk2>
          <a:srgbClr val="00529B"/>
        </a:dk2>
        <a:lt2>
          <a:srgbClr val="FFBA3E"/>
        </a:lt2>
        <a:accent1>
          <a:srgbClr val="3365FB"/>
        </a:accent1>
        <a:accent2>
          <a:srgbClr val="6B6BCE"/>
        </a:accent2>
        <a:accent3>
          <a:srgbClr val="AAB3CB"/>
        </a:accent3>
        <a:accent4>
          <a:srgbClr val="DADADA"/>
        </a:accent4>
        <a:accent5>
          <a:srgbClr val="ADB8FD"/>
        </a:accent5>
        <a:accent6>
          <a:srgbClr val="6060BA"/>
        </a:accent6>
        <a:hlink>
          <a:srgbClr val="00B7A5"/>
        </a:hlink>
        <a:folHlink>
          <a:srgbClr val="F8E6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cri_template 9">
        <a:dk1>
          <a:srgbClr val="000000"/>
        </a:dk1>
        <a:lt1>
          <a:srgbClr val="FFFFFF"/>
        </a:lt1>
        <a:dk2>
          <a:srgbClr val="00529B"/>
        </a:dk2>
        <a:lt2>
          <a:srgbClr val="FCAF17"/>
        </a:lt2>
        <a:accent1>
          <a:srgbClr val="7DA9DA"/>
        </a:accent1>
        <a:accent2>
          <a:srgbClr val="6B6BCE"/>
        </a:accent2>
        <a:accent3>
          <a:srgbClr val="AAB3CB"/>
        </a:accent3>
        <a:accent4>
          <a:srgbClr val="DADADA"/>
        </a:accent4>
        <a:accent5>
          <a:srgbClr val="BFD1EA"/>
        </a:accent5>
        <a:accent6>
          <a:srgbClr val="6060BA"/>
        </a:accent6>
        <a:hlink>
          <a:srgbClr val="8CC63F"/>
        </a:hlink>
        <a:folHlink>
          <a:srgbClr val="F8E6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cri_template 10">
        <a:dk1>
          <a:srgbClr val="000000"/>
        </a:dk1>
        <a:lt1>
          <a:srgbClr val="FFFFFF"/>
        </a:lt1>
        <a:dk2>
          <a:srgbClr val="003366"/>
        </a:dk2>
        <a:lt2>
          <a:srgbClr val="FCAF17"/>
        </a:lt2>
        <a:accent1>
          <a:srgbClr val="7DA9DA"/>
        </a:accent1>
        <a:accent2>
          <a:srgbClr val="6B6BCE"/>
        </a:accent2>
        <a:accent3>
          <a:srgbClr val="AAADB8"/>
        </a:accent3>
        <a:accent4>
          <a:srgbClr val="DADADA"/>
        </a:accent4>
        <a:accent5>
          <a:srgbClr val="BFD1EA"/>
        </a:accent5>
        <a:accent6>
          <a:srgbClr val="6060BA"/>
        </a:accent6>
        <a:hlink>
          <a:srgbClr val="8CC63F"/>
        </a:hlink>
        <a:folHlink>
          <a:srgbClr val="F8E6C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3922</TotalTime>
  <Words>1243</Words>
  <Application>Microsoft Macintosh PowerPoint</Application>
  <PresentationFormat>On-screen Show (4:3)</PresentationFormat>
  <Paragraphs>155</Paragraphs>
  <Slides>20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Monotype Sorts</vt:lpstr>
      <vt:lpstr>Wingdings</vt:lpstr>
      <vt:lpstr>Calibri</vt:lpstr>
      <vt:lpstr>Times New Roman</vt:lpstr>
      <vt:lpstr>dcri_template</vt:lpstr>
      <vt:lpstr>Microsoft Office Word 2007 Document</vt:lpstr>
      <vt:lpstr>Using Value of Information to Prioritize Future Research: A Case Study</vt:lpstr>
      <vt:lpstr>Duke EPC Collaborators</vt:lpstr>
      <vt:lpstr>Overview of Project</vt:lpstr>
      <vt:lpstr>Background</vt:lpstr>
      <vt:lpstr>Methods</vt:lpstr>
      <vt:lpstr>Questions</vt:lpstr>
      <vt:lpstr>Model Schematic</vt:lpstr>
      <vt:lpstr>Model</vt:lpstr>
      <vt:lpstr>Model</vt:lpstr>
      <vt:lpstr>Model</vt:lpstr>
      <vt:lpstr>Model</vt:lpstr>
      <vt:lpstr>Model Output</vt:lpstr>
      <vt:lpstr>Slide 13</vt:lpstr>
      <vt:lpstr>Individual Parameters</vt:lpstr>
      <vt:lpstr>Different Patient Populations</vt:lpstr>
      <vt:lpstr>Different Patient Populations</vt:lpstr>
      <vt:lpstr>(VERY) Cautious Interpretations of VOI Results</vt:lpstr>
      <vt:lpstr>Feedback from Stakeholders</vt:lpstr>
      <vt:lpstr>General Lessons/Next Steps</vt:lpstr>
      <vt:lpstr>General Lessons/Next Steps</vt:lpstr>
    </vt:vector>
  </TitlesOfParts>
  <Company>HSR&amp;D, VAMC, Durham, 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price of a cough? An econonic analysis of ACE inhibitors compared to ARBs for blood pressure.</dc:title>
  <dc:creator>power017</dc:creator>
  <cp:lastModifiedBy>Graham</cp:lastModifiedBy>
  <cp:revision>123</cp:revision>
  <dcterms:created xsi:type="dcterms:W3CDTF">2010-10-20T16:07:40Z</dcterms:created>
  <dcterms:modified xsi:type="dcterms:W3CDTF">2010-10-20T16:11:43Z</dcterms:modified>
</cp:coreProperties>
</file>