
<file path=[Content_Types].xml><?xml version="1.0" encoding="utf-8"?>
<Types xmlns="http://schemas.openxmlformats.org/package/2006/content-types">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notesSlides/notesSlide9.xml" ContentType="application/vnd.openxmlformats-officedocument.presentationml.notesSlide+xml"/>
  <Override PartName="/ppt/slides/slide5.xml" ContentType="application/vnd.openxmlformats-officedocument.presentationml.slide+xml"/>
  <Override PartName="/ppt/slideLayouts/slideLayout11.xml" ContentType="application/vnd.openxmlformats-officedocument.presentationml.slideLayout+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handoutMasters/handoutMaster1.xml" ContentType="application/vnd.openxmlformats-officedocument.presentationml.handoutMaster+xml"/>
  <Override PartName="/ppt/slideLayouts/slideLayout5.xml" ContentType="application/vnd.openxmlformats-officedocument.presentationml.slideLayout+xml"/>
  <Override PartName="/ppt/notesSlides/notesSlide12.xml" ContentType="application/vnd.openxmlformats-officedocument.presentationml.notesSlide+xml"/>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Default Extension="xml" ContentType="application/xml"/>
  <Override PartName="/ppt/notesSlides/notesSlide5.xml" ContentType="application/vnd.openxmlformats-officedocument.presentationml.notes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s/slide6.xml" ContentType="application/vnd.openxmlformats-officedocument.presentationml.slide+xml"/>
  <Override PartName="/ppt/charts/chart1.xml" ContentType="application/vnd.openxmlformats-officedocument.drawingml.chart+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notesSlides/notesSlide13.xml" ContentType="application/vnd.openxmlformats-officedocument.presentationml.notesSlide+xml"/>
  <Override PartName="/ppt/slides/slide2.xml" ContentType="application/vnd.openxmlformats-officedocument.presentationml.slide+xml"/>
  <Override PartName="/ppt/theme/theme3.xml" ContentType="application/vnd.openxmlformats-officedocument.theme+xml"/>
  <Override PartName="/ppt/slideLayouts/slideLayout2.xml" ContentType="application/vnd.openxmlformats-officedocument.presentationml.slideLayout+xml"/>
  <Override PartName="/ppt/notesSlides/notesSlide6.xml" ContentType="application/vnd.openxmlformats-officedocument.presentationml.notesSlide+xml"/>
  <Default Extension="gif" ContentType="image/gif"/>
  <Override PartName="/ppt/slides/slide16.xml" ContentType="application/vnd.openxmlformats-officedocument.presentationml.slide+xml"/>
  <Override PartName="/ppt/notesSlides/notesSlide2.xml" ContentType="application/vnd.openxmlformats-officedocument.presentationml.notesSlide+xml"/>
  <Override PartName="/ppt/slides/slide7.xml" ContentType="application/vnd.openxmlformats-officedocument.presentationml.slide+xml"/>
  <Override PartName="/ppt/charts/chart2.xml" ContentType="application/vnd.openxmlformats-officedocument.drawingml.chart+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Layouts/slideLayout3.xml" ContentType="application/vnd.openxmlformats-officedocument.presentationml.slide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notesSlides/notesSlide3.xml" ContentType="application/vnd.openxmlformats-officedocument.presentationml.notesSlide+xml"/>
  <Override PartName="/ppt/slides/slide1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notesSlides/notesSlide8.xml" ContentType="application/vnd.openxmlformats-officedocument.presentationml.notesSlide+xml"/>
  <Override PartName="/ppt/slideLayouts/slideLayout10.xml" ContentType="application/vnd.openxmlformats-officedocument.presentationml.slideLayout+xml"/>
  <Override PartName="/ppt/slides/slide4.xml" ContentType="application/vnd.openxmlformats-officedocument.presentationml.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viewProps.xml" ContentType="application/vnd.openxmlformats-officedocument.presentationml.viewProps+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973" r:id="rId1"/>
  </p:sldMasterIdLst>
  <p:notesMasterIdLst>
    <p:notesMasterId r:id="rId19"/>
  </p:notesMasterIdLst>
  <p:handoutMasterIdLst>
    <p:handoutMasterId r:id="rId20"/>
  </p:handoutMasterIdLst>
  <p:sldIdLst>
    <p:sldId id="256" r:id="rId2"/>
    <p:sldId id="261" r:id="rId3"/>
    <p:sldId id="276" r:id="rId4"/>
    <p:sldId id="289" r:id="rId5"/>
    <p:sldId id="285" r:id="rId6"/>
    <p:sldId id="290" r:id="rId7"/>
    <p:sldId id="293" r:id="rId8"/>
    <p:sldId id="294" r:id="rId9"/>
    <p:sldId id="291" r:id="rId10"/>
    <p:sldId id="292" r:id="rId11"/>
    <p:sldId id="270" r:id="rId12"/>
    <p:sldId id="286" r:id="rId13"/>
    <p:sldId id="287" r:id="rId14"/>
    <p:sldId id="288" r:id="rId15"/>
    <p:sldId id="295" r:id="rId16"/>
    <p:sldId id="280" r:id="rId17"/>
    <p:sldId id="283" r:id="rId18"/>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pitchFamily="-123" charset="0"/>
        <a:ea typeface="ＭＳ Ｐゴシック" pitchFamily="-123" charset="-128"/>
        <a:cs typeface="ＭＳ Ｐゴシック" pitchFamily="-123" charset="-128"/>
      </a:defRPr>
    </a:lvl1pPr>
    <a:lvl2pPr marL="457200" algn="l" rtl="0" fontAlgn="base">
      <a:spcBef>
        <a:spcPct val="0"/>
      </a:spcBef>
      <a:spcAft>
        <a:spcPct val="0"/>
      </a:spcAft>
      <a:defRPr sz="2400" kern="1200">
        <a:solidFill>
          <a:schemeClr val="tx1"/>
        </a:solidFill>
        <a:latin typeface="Arial" pitchFamily="-123" charset="0"/>
        <a:ea typeface="ＭＳ Ｐゴシック" pitchFamily="-123" charset="-128"/>
        <a:cs typeface="ＭＳ Ｐゴシック" pitchFamily="-123" charset="-128"/>
      </a:defRPr>
    </a:lvl2pPr>
    <a:lvl3pPr marL="914400" algn="l" rtl="0" fontAlgn="base">
      <a:spcBef>
        <a:spcPct val="0"/>
      </a:spcBef>
      <a:spcAft>
        <a:spcPct val="0"/>
      </a:spcAft>
      <a:defRPr sz="2400" kern="1200">
        <a:solidFill>
          <a:schemeClr val="tx1"/>
        </a:solidFill>
        <a:latin typeface="Arial" pitchFamily="-123" charset="0"/>
        <a:ea typeface="ＭＳ Ｐゴシック" pitchFamily="-123" charset="-128"/>
        <a:cs typeface="ＭＳ Ｐゴシック" pitchFamily="-123" charset="-128"/>
      </a:defRPr>
    </a:lvl3pPr>
    <a:lvl4pPr marL="1371600" algn="l" rtl="0" fontAlgn="base">
      <a:spcBef>
        <a:spcPct val="0"/>
      </a:spcBef>
      <a:spcAft>
        <a:spcPct val="0"/>
      </a:spcAft>
      <a:defRPr sz="2400" kern="1200">
        <a:solidFill>
          <a:schemeClr val="tx1"/>
        </a:solidFill>
        <a:latin typeface="Arial" pitchFamily="-123" charset="0"/>
        <a:ea typeface="ＭＳ Ｐゴシック" pitchFamily="-123" charset="-128"/>
        <a:cs typeface="ＭＳ Ｐゴシック" pitchFamily="-123" charset="-128"/>
      </a:defRPr>
    </a:lvl4pPr>
    <a:lvl5pPr marL="1828800" algn="l" rtl="0" fontAlgn="base">
      <a:spcBef>
        <a:spcPct val="0"/>
      </a:spcBef>
      <a:spcAft>
        <a:spcPct val="0"/>
      </a:spcAft>
      <a:defRPr sz="2400" kern="1200">
        <a:solidFill>
          <a:schemeClr val="tx1"/>
        </a:solidFill>
        <a:latin typeface="Arial" pitchFamily="-123" charset="0"/>
        <a:ea typeface="ＭＳ Ｐゴシック" pitchFamily="-123" charset="-128"/>
        <a:cs typeface="ＭＳ Ｐゴシック" pitchFamily="-123" charset="-128"/>
      </a:defRPr>
    </a:lvl5pPr>
    <a:lvl6pPr marL="2286000" algn="l" defTabSz="457200" rtl="0" eaLnBrk="1" latinLnBrk="0" hangingPunct="1">
      <a:defRPr sz="2400" kern="1200">
        <a:solidFill>
          <a:schemeClr val="tx1"/>
        </a:solidFill>
        <a:latin typeface="Arial" pitchFamily="-123" charset="0"/>
        <a:ea typeface="ＭＳ Ｐゴシック" pitchFamily="-123" charset="-128"/>
        <a:cs typeface="ＭＳ Ｐゴシック" pitchFamily="-123" charset="-128"/>
      </a:defRPr>
    </a:lvl6pPr>
    <a:lvl7pPr marL="2743200" algn="l" defTabSz="457200" rtl="0" eaLnBrk="1" latinLnBrk="0" hangingPunct="1">
      <a:defRPr sz="2400" kern="1200">
        <a:solidFill>
          <a:schemeClr val="tx1"/>
        </a:solidFill>
        <a:latin typeface="Arial" pitchFamily="-123" charset="0"/>
        <a:ea typeface="ＭＳ Ｐゴシック" pitchFamily="-123" charset="-128"/>
        <a:cs typeface="ＭＳ Ｐゴシック" pitchFamily="-123" charset="-128"/>
      </a:defRPr>
    </a:lvl7pPr>
    <a:lvl8pPr marL="3200400" algn="l" defTabSz="457200" rtl="0" eaLnBrk="1" latinLnBrk="0" hangingPunct="1">
      <a:defRPr sz="2400" kern="1200">
        <a:solidFill>
          <a:schemeClr val="tx1"/>
        </a:solidFill>
        <a:latin typeface="Arial" pitchFamily="-123" charset="0"/>
        <a:ea typeface="ＭＳ Ｐゴシック" pitchFamily="-123" charset="-128"/>
        <a:cs typeface="ＭＳ Ｐゴシック" pitchFamily="-123" charset="-128"/>
      </a:defRPr>
    </a:lvl8pPr>
    <a:lvl9pPr marL="3657600" algn="l" defTabSz="457200" rtl="0" eaLnBrk="1" latinLnBrk="0" hangingPunct="1">
      <a:defRPr sz="2400" kern="1200">
        <a:solidFill>
          <a:schemeClr val="tx1"/>
        </a:solidFill>
        <a:latin typeface="Arial" pitchFamily="-123" charset="0"/>
        <a:ea typeface="ＭＳ Ｐゴシック" pitchFamily="-123" charset="-128"/>
        <a:cs typeface="ＭＳ Ｐゴシック" pitchFamily="-123"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34551" autoAdjust="0"/>
    <p:restoredTop sz="86456" autoAdjust="0"/>
  </p:normalViewPr>
  <p:slideViewPr>
    <p:cSldViewPr>
      <p:cViewPr varScale="1">
        <p:scale>
          <a:sx n="137" d="100"/>
          <a:sy n="137" d="100"/>
        </p:scale>
        <p:origin x="-368" y="-104"/>
      </p:cViewPr>
      <p:guideLst>
        <p:guide orient="horz" pos="2160"/>
        <p:guide pos="2880"/>
      </p:guideLst>
    </p:cSldViewPr>
  </p:slideViewPr>
  <p:outlineViewPr>
    <p:cViewPr>
      <p:scale>
        <a:sx n="33" d="100"/>
        <a:sy n="33" d="100"/>
      </p:scale>
      <p:origin x="0" y="13184"/>
    </p:cViewPr>
  </p:outlineViewPr>
  <p:notesTextViewPr>
    <p:cViewPr>
      <p:scale>
        <a:sx n="100" d="100"/>
        <a:sy n="100" d="100"/>
      </p:scale>
      <p:origin x="0" y="0"/>
    </p:cViewPr>
  </p:notesTextViewPr>
  <p:sorterViewPr>
    <p:cViewPr>
      <p:scale>
        <a:sx n="66" d="100"/>
        <a:sy n="66" d="100"/>
      </p:scale>
      <p:origin x="0" y="372"/>
    </p:cViewPr>
  </p:sorter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handoutMaster" Target="handoutMasters/handout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file:///\\vhabosres1\bosres\RAPS\TriggerTool\Focus%20groups\Round%202%20focus%20groups\Results\TriggerFocusGroupResults.xlsm"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vhabosres1\bosres\RAPS\TriggerTool\Focus%20groups\Round%202%20focus%20groups\Results\TriggerFocusGroupResults.xlsm"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6"/>
  <c:chart>
    <c:plotArea>
      <c:layout/>
      <c:barChart>
        <c:barDir val="bar"/>
        <c:grouping val="percentStacked"/>
        <c:ser>
          <c:idx val="0"/>
          <c:order val="0"/>
          <c:tx>
            <c:strRef>
              <c:f>'Bar Charts'!$B$1:$B$2</c:f>
              <c:strCache>
                <c:ptCount val="1"/>
                <c:pt idx="0">
                  <c:v>Adoption Likely</c:v>
                </c:pt>
              </c:strCache>
            </c:strRef>
          </c:tx>
          <c:spPr>
            <a:solidFill>
              <a:schemeClr val="accent2">
                <a:lumMod val="75000"/>
              </a:schemeClr>
            </a:solidFill>
          </c:spPr>
          <c:cat>
            <c:strRef>
              <c:f>'Bar Charts'!$A$3:$A$10</c:f>
              <c:strCache>
                <c:ptCount val="8"/>
                <c:pt idx="0">
                  <c:v>PE/DVT </c:v>
                </c:pt>
                <c:pt idx="1">
                  <c:v>Admisson </c:v>
                </c:pt>
                <c:pt idx="2">
                  <c:v>Procedure </c:v>
                </c:pt>
                <c:pt idx="3">
                  <c:v>Surgical Site Infection</c:v>
                </c:pt>
                <c:pt idx="4">
                  <c:v>Length of Stay</c:v>
                </c:pt>
                <c:pt idx="5">
                  <c:v>ED Visits </c:v>
                </c:pt>
                <c:pt idx="6">
                  <c:v>Hematocrit </c:v>
                </c:pt>
                <c:pt idx="7">
                  <c:v>FOBT</c:v>
                </c:pt>
              </c:strCache>
            </c:strRef>
          </c:cat>
          <c:val>
            <c:numRef>
              <c:f>'Bar Charts'!$B$3:$B$10</c:f>
              <c:numCache>
                <c:formatCode>General</c:formatCode>
                <c:ptCount val="8"/>
                <c:pt idx="0">
                  <c:v>12.0</c:v>
                </c:pt>
                <c:pt idx="1">
                  <c:v>10.0</c:v>
                </c:pt>
                <c:pt idx="2">
                  <c:v>10.0</c:v>
                </c:pt>
                <c:pt idx="3">
                  <c:v>8.0</c:v>
                </c:pt>
                <c:pt idx="4">
                  <c:v>7.0</c:v>
                </c:pt>
                <c:pt idx="5">
                  <c:v>7.0</c:v>
                </c:pt>
                <c:pt idx="6">
                  <c:v>5.0</c:v>
                </c:pt>
                <c:pt idx="7">
                  <c:v>5.0</c:v>
                </c:pt>
              </c:numCache>
            </c:numRef>
          </c:val>
        </c:ser>
        <c:ser>
          <c:idx val="1"/>
          <c:order val="1"/>
          <c:tx>
            <c:strRef>
              <c:f>'Bar Charts'!$C$1:$C$2</c:f>
              <c:strCache>
                <c:ptCount val="1"/>
                <c:pt idx="0">
                  <c:v>Adoption Unclear</c:v>
                </c:pt>
              </c:strCache>
            </c:strRef>
          </c:tx>
          <c:spPr>
            <a:solidFill>
              <a:schemeClr val="accent1">
                <a:lumMod val="60000"/>
                <a:lumOff val="40000"/>
              </a:schemeClr>
            </a:solidFill>
          </c:spPr>
          <c:cat>
            <c:strRef>
              <c:f>'Bar Charts'!$A$3:$A$10</c:f>
              <c:strCache>
                <c:ptCount val="8"/>
                <c:pt idx="0">
                  <c:v>PE/DVT </c:v>
                </c:pt>
                <c:pt idx="1">
                  <c:v>Admisson </c:v>
                </c:pt>
                <c:pt idx="2">
                  <c:v>Procedure </c:v>
                </c:pt>
                <c:pt idx="3">
                  <c:v>Surgical Site Infection</c:v>
                </c:pt>
                <c:pt idx="4">
                  <c:v>Length of Stay</c:v>
                </c:pt>
                <c:pt idx="5">
                  <c:v>ED Visits </c:v>
                </c:pt>
                <c:pt idx="6">
                  <c:v>Hematocrit </c:v>
                </c:pt>
                <c:pt idx="7">
                  <c:v>FOBT</c:v>
                </c:pt>
              </c:strCache>
            </c:strRef>
          </c:cat>
          <c:val>
            <c:numRef>
              <c:f>'Bar Charts'!$C$3:$C$10</c:f>
              <c:numCache>
                <c:formatCode>General</c:formatCode>
                <c:ptCount val="8"/>
                <c:pt idx="0">
                  <c:v>3.0</c:v>
                </c:pt>
                <c:pt idx="1">
                  <c:v>5.0</c:v>
                </c:pt>
                <c:pt idx="2">
                  <c:v>4.0</c:v>
                </c:pt>
                <c:pt idx="3">
                  <c:v>7.0</c:v>
                </c:pt>
                <c:pt idx="4">
                  <c:v>8.0</c:v>
                </c:pt>
                <c:pt idx="5">
                  <c:v>5.0</c:v>
                </c:pt>
                <c:pt idx="6">
                  <c:v>6.0</c:v>
                </c:pt>
                <c:pt idx="7">
                  <c:v>7.0</c:v>
                </c:pt>
              </c:numCache>
            </c:numRef>
          </c:val>
        </c:ser>
        <c:ser>
          <c:idx val="2"/>
          <c:order val="2"/>
          <c:tx>
            <c:strRef>
              <c:f>'Bar Charts'!$D$1:$D$2</c:f>
              <c:strCache>
                <c:ptCount val="1"/>
                <c:pt idx="0">
                  <c:v>Adoption Unlikely</c:v>
                </c:pt>
              </c:strCache>
            </c:strRef>
          </c:tx>
          <c:spPr>
            <a:solidFill>
              <a:schemeClr val="accent3">
                <a:lumMod val="50000"/>
              </a:schemeClr>
            </a:solidFill>
          </c:spPr>
          <c:cat>
            <c:strRef>
              <c:f>'Bar Charts'!$A$3:$A$10</c:f>
              <c:strCache>
                <c:ptCount val="8"/>
                <c:pt idx="0">
                  <c:v>PE/DVT </c:v>
                </c:pt>
                <c:pt idx="1">
                  <c:v>Admisson </c:v>
                </c:pt>
                <c:pt idx="2">
                  <c:v>Procedure </c:v>
                </c:pt>
                <c:pt idx="3">
                  <c:v>Surgical Site Infection</c:v>
                </c:pt>
                <c:pt idx="4">
                  <c:v>Length of Stay</c:v>
                </c:pt>
                <c:pt idx="5">
                  <c:v>ED Visits </c:v>
                </c:pt>
                <c:pt idx="6">
                  <c:v>Hematocrit </c:v>
                </c:pt>
                <c:pt idx="7">
                  <c:v>FOBT</c:v>
                </c:pt>
              </c:strCache>
            </c:strRef>
          </c:cat>
          <c:val>
            <c:numRef>
              <c:f>'Bar Charts'!$D$3:$D$10</c:f>
              <c:numCache>
                <c:formatCode>General</c:formatCode>
                <c:ptCount val="8"/>
                <c:pt idx="0">
                  <c:v>0.0</c:v>
                </c:pt>
                <c:pt idx="1">
                  <c:v>0.0</c:v>
                </c:pt>
                <c:pt idx="2">
                  <c:v>1.0</c:v>
                </c:pt>
                <c:pt idx="3">
                  <c:v>0.0</c:v>
                </c:pt>
                <c:pt idx="4">
                  <c:v>0.0</c:v>
                </c:pt>
                <c:pt idx="5">
                  <c:v>3.0</c:v>
                </c:pt>
                <c:pt idx="6">
                  <c:v>4.0</c:v>
                </c:pt>
                <c:pt idx="7">
                  <c:v>3.0</c:v>
                </c:pt>
              </c:numCache>
            </c:numRef>
          </c:val>
        </c:ser>
        <c:overlap val="100"/>
        <c:axId val="566372472"/>
        <c:axId val="566375528"/>
      </c:barChart>
      <c:catAx>
        <c:axId val="566372472"/>
        <c:scaling>
          <c:orientation val="maxMin"/>
        </c:scaling>
        <c:axPos val="l"/>
        <c:numFmt formatCode="General" sourceLinked="1"/>
        <c:tickLblPos val="nextTo"/>
        <c:crossAx val="566375528"/>
        <c:crosses val="autoZero"/>
        <c:lblAlgn val="ctr"/>
        <c:lblOffset val="100"/>
      </c:catAx>
      <c:valAx>
        <c:axId val="566375528"/>
        <c:scaling>
          <c:orientation val="minMax"/>
        </c:scaling>
        <c:axPos val="t"/>
        <c:majorGridlines/>
        <c:numFmt formatCode="0%" sourceLinked="1"/>
        <c:tickLblPos val="nextTo"/>
        <c:crossAx val="566372472"/>
        <c:crosses val="autoZero"/>
        <c:crossBetween val="between"/>
      </c:valAx>
    </c:plotArea>
    <c:legend>
      <c:legendPos val="b"/>
      <c:layout/>
    </c:legend>
    <c:plotVisOnly val="1"/>
    <c:dispBlanksAs val="gap"/>
  </c:chart>
  <c:txPr>
    <a:bodyPr/>
    <a:lstStyle/>
    <a:p>
      <a:pPr>
        <a:defRPr sz="1800">
          <a:latin typeface="Arial" pitchFamily="34" charset="0"/>
          <a:cs typeface="Arial" pitchFamily="34" charset="0"/>
        </a:defRPr>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34"/>
  <c:chart>
    <c:plotArea>
      <c:layout/>
      <c:barChart>
        <c:barDir val="bar"/>
        <c:grouping val="percentStacked"/>
        <c:ser>
          <c:idx val="0"/>
          <c:order val="0"/>
          <c:tx>
            <c:strRef>
              <c:f>'Bar Charts'!$B$19:$B$20</c:f>
              <c:strCache>
                <c:ptCount val="1"/>
                <c:pt idx="0">
                  <c:v>Implementation Straightforward</c:v>
                </c:pt>
              </c:strCache>
            </c:strRef>
          </c:tx>
          <c:spPr>
            <a:solidFill>
              <a:schemeClr val="accent2">
                <a:lumMod val="75000"/>
              </a:schemeClr>
            </a:solidFill>
          </c:spPr>
          <c:cat>
            <c:strRef>
              <c:f>'Bar Charts'!$A$21:$A$28</c:f>
              <c:strCache>
                <c:ptCount val="8"/>
                <c:pt idx="0">
                  <c:v>Procedure </c:v>
                </c:pt>
                <c:pt idx="1">
                  <c:v>PE/DVT </c:v>
                </c:pt>
                <c:pt idx="2">
                  <c:v>ED Visits </c:v>
                </c:pt>
                <c:pt idx="3">
                  <c:v>Admisson </c:v>
                </c:pt>
                <c:pt idx="4">
                  <c:v>Length of Stay</c:v>
                </c:pt>
                <c:pt idx="5">
                  <c:v>Hematocrit </c:v>
                </c:pt>
                <c:pt idx="6">
                  <c:v>Surgical Site Infection</c:v>
                </c:pt>
                <c:pt idx="7">
                  <c:v>FOBT</c:v>
                </c:pt>
              </c:strCache>
            </c:strRef>
          </c:cat>
          <c:val>
            <c:numRef>
              <c:f>'Bar Charts'!$B$21:$B$28</c:f>
              <c:numCache>
                <c:formatCode>General</c:formatCode>
                <c:ptCount val="8"/>
                <c:pt idx="0">
                  <c:v>13.0</c:v>
                </c:pt>
                <c:pt idx="1">
                  <c:v>11.0</c:v>
                </c:pt>
                <c:pt idx="2">
                  <c:v>11.0</c:v>
                </c:pt>
                <c:pt idx="3">
                  <c:v>11.0</c:v>
                </c:pt>
                <c:pt idx="4">
                  <c:v>11.0</c:v>
                </c:pt>
                <c:pt idx="5">
                  <c:v>9.0</c:v>
                </c:pt>
                <c:pt idx="6">
                  <c:v>3.0</c:v>
                </c:pt>
                <c:pt idx="7">
                  <c:v>5.0</c:v>
                </c:pt>
              </c:numCache>
            </c:numRef>
          </c:val>
        </c:ser>
        <c:ser>
          <c:idx val="1"/>
          <c:order val="1"/>
          <c:tx>
            <c:strRef>
              <c:f>'Bar Charts'!$C$19:$C$20</c:f>
              <c:strCache>
                <c:ptCount val="1"/>
                <c:pt idx="0">
                  <c:v>Implementation Unclear</c:v>
                </c:pt>
              </c:strCache>
            </c:strRef>
          </c:tx>
          <c:spPr>
            <a:solidFill>
              <a:schemeClr val="tx2">
                <a:lumMod val="40000"/>
                <a:lumOff val="60000"/>
              </a:schemeClr>
            </a:solidFill>
            <a:ln>
              <a:solidFill>
                <a:schemeClr val="accent1">
                  <a:lumMod val="60000"/>
                  <a:lumOff val="40000"/>
                </a:schemeClr>
              </a:solidFill>
            </a:ln>
          </c:spPr>
          <c:cat>
            <c:strRef>
              <c:f>'Bar Charts'!$A$21:$A$28</c:f>
              <c:strCache>
                <c:ptCount val="8"/>
                <c:pt idx="0">
                  <c:v>Procedure </c:v>
                </c:pt>
                <c:pt idx="1">
                  <c:v>PE/DVT </c:v>
                </c:pt>
                <c:pt idx="2">
                  <c:v>ED Visits </c:v>
                </c:pt>
                <c:pt idx="3">
                  <c:v>Admisson </c:v>
                </c:pt>
                <c:pt idx="4">
                  <c:v>Length of Stay</c:v>
                </c:pt>
                <c:pt idx="5">
                  <c:v>Hematocrit </c:v>
                </c:pt>
                <c:pt idx="6">
                  <c:v>Surgical Site Infection</c:v>
                </c:pt>
                <c:pt idx="7">
                  <c:v>FOBT</c:v>
                </c:pt>
              </c:strCache>
            </c:strRef>
          </c:cat>
          <c:val>
            <c:numRef>
              <c:f>'Bar Charts'!$C$21:$C$28</c:f>
              <c:numCache>
                <c:formatCode>General</c:formatCode>
                <c:ptCount val="8"/>
                <c:pt idx="0">
                  <c:v>1.0</c:v>
                </c:pt>
                <c:pt idx="1">
                  <c:v>4.0</c:v>
                </c:pt>
                <c:pt idx="2">
                  <c:v>4.0</c:v>
                </c:pt>
                <c:pt idx="3">
                  <c:v>3.0</c:v>
                </c:pt>
                <c:pt idx="4">
                  <c:v>3.0</c:v>
                </c:pt>
                <c:pt idx="5">
                  <c:v>5.0</c:v>
                </c:pt>
                <c:pt idx="6">
                  <c:v>9.0</c:v>
                </c:pt>
                <c:pt idx="7">
                  <c:v>9.0</c:v>
                </c:pt>
              </c:numCache>
            </c:numRef>
          </c:val>
        </c:ser>
        <c:ser>
          <c:idx val="2"/>
          <c:order val="2"/>
          <c:tx>
            <c:strRef>
              <c:f>'Bar Charts'!$D$19:$D$20</c:f>
              <c:strCache>
                <c:ptCount val="1"/>
                <c:pt idx="0">
                  <c:v>Implementation Difficult</c:v>
                </c:pt>
              </c:strCache>
            </c:strRef>
          </c:tx>
          <c:spPr>
            <a:solidFill>
              <a:schemeClr val="accent3">
                <a:lumMod val="50000"/>
              </a:schemeClr>
            </a:solidFill>
          </c:spPr>
          <c:cat>
            <c:strRef>
              <c:f>'Bar Charts'!$A$21:$A$28</c:f>
              <c:strCache>
                <c:ptCount val="8"/>
                <c:pt idx="0">
                  <c:v>Procedure </c:v>
                </c:pt>
                <c:pt idx="1">
                  <c:v>PE/DVT </c:v>
                </c:pt>
                <c:pt idx="2">
                  <c:v>ED Visits </c:v>
                </c:pt>
                <c:pt idx="3">
                  <c:v>Admisson </c:v>
                </c:pt>
                <c:pt idx="4">
                  <c:v>Length of Stay</c:v>
                </c:pt>
                <c:pt idx="5">
                  <c:v>Hematocrit </c:v>
                </c:pt>
                <c:pt idx="6">
                  <c:v>Surgical Site Infection</c:v>
                </c:pt>
                <c:pt idx="7">
                  <c:v>FOBT</c:v>
                </c:pt>
              </c:strCache>
            </c:strRef>
          </c:cat>
          <c:val>
            <c:numRef>
              <c:f>'Bar Charts'!$D$21:$D$28</c:f>
              <c:numCache>
                <c:formatCode>General</c:formatCode>
                <c:ptCount val="8"/>
                <c:pt idx="0">
                  <c:v>1.0</c:v>
                </c:pt>
                <c:pt idx="1">
                  <c:v>0.0</c:v>
                </c:pt>
                <c:pt idx="2">
                  <c:v>1.0</c:v>
                </c:pt>
                <c:pt idx="3">
                  <c:v>1.0</c:v>
                </c:pt>
                <c:pt idx="4">
                  <c:v>1.0</c:v>
                </c:pt>
                <c:pt idx="5">
                  <c:v>2.0</c:v>
                </c:pt>
                <c:pt idx="6">
                  <c:v>3.0</c:v>
                </c:pt>
                <c:pt idx="7">
                  <c:v>1.0</c:v>
                </c:pt>
              </c:numCache>
            </c:numRef>
          </c:val>
        </c:ser>
        <c:overlap val="100"/>
        <c:axId val="566707096"/>
        <c:axId val="566710152"/>
      </c:barChart>
      <c:catAx>
        <c:axId val="566707096"/>
        <c:scaling>
          <c:orientation val="maxMin"/>
        </c:scaling>
        <c:axPos val="l"/>
        <c:numFmt formatCode="General" sourceLinked="1"/>
        <c:tickLblPos val="nextTo"/>
        <c:crossAx val="566710152"/>
        <c:crosses val="autoZero"/>
        <c:auto val="1"/>
        <c:lblAlgn val="ctr"/>
        <c:lblOffset val="100"/>
      </c:catAx>
      <c:valAx>
        <c:axId val="566710152"/>
        <c:scaling>
          <c:orientation val="minMax"/>
        </c:scaling>
        <c:axPos val="t"/>
        <c:majorGridlines/>
        <c:numFmt formatCode="0%" sourceLinked="1"/>
        <c:tickLblPos val="nextTo"/>
        <c:crossAx val="566707096"/>
        <c:crosses val="autoZero"/>
        <c:crossBetween val="between"/>
      </c:valAx>
      <c:spPr>
        <a:solidFill>
          <a:schemeClr val="bg1"/>
        </a:solidFill>
      </c:spPr>
    </c:plotArea>
    <c:legend>
      <c:legendPos val="b"/>
      <c:txPr>
        <a:bodyPr/>
        <a:lstStyle/>
        <a:p>
          <a:pPr>
            <a:defRPr sz="1600"/>
          </a:pPr>
          <a:endParaRPr lang="en-US"/>
        </a:p>
      </c:txPr>
    </c:legend>
    <c:plotVisOnly val="1"/>
    <c:dispBlanksAs val="gap"/>
  </c:chart>
  <c:spPr>
    <a:ln>
      <a:noFill/>
    </a:ln>
  </c:spPr>
  <c:txPr>
    <a:bodyPr/>
    <a:lstStyle/>
    <a:p>
      <a:pPr>
        <a:defRPr sz="1800">
          <a:latin typeface="Arial" pitchFamily="34" charset="0"/>
          <a:cs typeface="Arial" pitchFamily="34" charset="0"/>
        </a:defRPr>
      </a:pPr>
      <a:endParaRPr lang="en-US"/>
    </a:p>
  </c:txPr>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smtClean="0">
                <a:latin typeface="Arial" charset="0"/>
                <a:ea typeface="+mn-ea"/>
                <a:cs typeface="+mn-cs"/>
              </a:defRPr>
            </a:lvl1pPr>
          </a:lstStyle>
          <a:p>
            <a:pPr>
              <a:defRPr/>
            </a:pPr>
            <a:fld id="{B8EFB803-45FE-4A2C-A290-11AF02CA61F4}" type="datetimeFigureOut">
              <a:rPr lang="en-US"/>
              <a:pPr>
                <a:defRPr/>
              </a:pPr>
              <a:t>10/19/10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smtClean="0">
                <a:latin typeface="Arial" charset="0"/>
                <a:ea typeface="+mn-ea"/>
                <a:cs typeface="+mn-cs"/>
              </a:defRPr>
            </a:lvl1pPr>
          </a:lstStyle>
          <a:p>
            <a:pPr>
              <a:defRPr/>
            </a:pPr>
            <a:fld id="{61E0DC36-9546-43ED-BD71-975E1C0089B1}"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34" charset="0"/>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ea typeface="+mn-ea"/>
                <a:cs typeface="+mn-cs"/>
              </a:defRPr>
            </a:lvl1pPr>
          </a:lstStyle>
          <a:p>
            <a:pPr>
              <a:defRPr/>
            </a:pPr>
            <a:fld id="{28FD5E72-F552-4BA2-9F5B-808FC4958499}" type="datetimeFigureOut">
              <a:rPr lang="en-US"/>
              <a:pPr>
                <a:defRPr/>
              </a:pPr>
              <a:t>10/19/10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34" charset="0"/>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ea typeface="+mn-ea"/>
                <a:cs typeface="+mn-cs"/>
              </a:defRPr>
            </a:lvl1pPr>
          </a:lstStyle>
          <a:p>
            <a:pPr>
              <a:defRPr/>
            </a:pPr>
            <a:fld id="{F754A8A1-1399-47C6-A412-F93F6E0E05A8}"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itchFamily="-123" charset="-128"/>
        <a:cs typeface="ＭＳ Ｐゴシック" pitchFamily="-123" charset="-128"/>
      </a:defRPr>
    </a:lvl1pPr>
    <a:lvl2pPr marL="457200" algn="l" rtl="0" eaLnBrk="0" fontAlgn="base" hangingPunct="0">
      <a:spcBef>
        <a:spcPct val="30000"/>
      </a:spcBef>
      <a:spcAft>
        <a:spcPct val="0"/>
      </a:spcAft>
      <a:defRPr sz="1200" kern="1200">
        <a:solidFill>
          <a:schemeClr val="tx1"/>
        </a:solidFill>
        <a:latin typeface="+mn-lt"/>
        <a:ea typeface="ＭＳ Ｐゴシック" pitchFamily="-123"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pitchFamily="-123"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pitchFamily="-123"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pitchFamily="-123"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09" name="Rectangle 2"/>
          <p:cNvSpPr>
            <a:spLocks noGrp="1" noRot="1" noChangeAspect="1" noTextEdit="1"/>
          </p:cNvSpPr>
          <p:nvPr>
            <p:ph type="sldImg"/>
          </p:nvPr>
        </p:nvSpPr>
        <p:spPr bwMode="auto">
          <a:noFill/>
          <a:ln>
            <a:solidFill>
              <a:srgbClr val="000000"/>
            </a:solidFill>
            <a:miter lim="800000"/>
            <a:headEnd/>
            <a:tailEnd/>
          </a:ln>
        </p:spPr>
      </p:sp>
      <p:sp>
        <p:nvSpPr>
          <p:cNvPr id="17410" name="Rectangle 3"/>
          <p:cNvSpPr>
            <a:spLocks noGrp="1"/>
          </p:cNvSpPr>
          <p:nvPr>
            <p:ph type="body" idx="1"/>
          </p:nvPr>
        </p:nvSpPr>
        <p:spPr bwMode="auto">
          <a:xfrm>
            <a:off x="914400" y="4343400"/>
            <a:ext cx="5029200" cy="4114800"/>
          </a:xfrm>
          <a:noFill/>
        </p:spPr>
        <p:txBody>
          <a:bodyPr wrap="square" numCol="1" anchor="t" anchorCtr="0" compatLnSpc="1">
            <a:prstTxWarp prst="textNoShape">
              <a:avLst/>
            </a:prstTxWarp>
          </a:bodyPr>
          <a:lstStyle/>
          <a:p>
            <a:endParaRPr lang="en-US" smtClean="0">
              <a:latin typeface="Times New Roman" pitchFamily="-123"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5" name="Slide Image Placeholder 1"/>
          <p:cNvSpPr>
            <a:spLocks noGrp="1" noRot="1" noChangeAspect="1"/>
          </p:cNvSpPr>
          <p:nvPr>
            <p:ph type="sldImg"/>
          </p:nvPr>
        </p:nvSpPr>
        <p:spPr bwMode="auto">
          <a:noFill/>
          <a:ln>
            <a:solidFill>
              <a:srgbClr val="000000"/>
            </a:solidFill>
            <a:miter lim="800000"/>
            <a:headEnd/>
            <a:tailEnd/>
          </a:ln>
        </p:spPr>
      </p:sp>
      <p:sp>
        <p:nvSpPr>
          <p:cNvPr id="36866"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Prior to group discussion of the details of each trigger--which could change their views--we asked for participants’ initial impressions of the trigger tools.  These impressions were based on the interim baseline assessment results and the clinical rationale for each trigger. </a:t>
            </a:r>
          </a:p>
          <a:p>
            <a:pPr lvl="1"/>
            <a:r>
              <a:rPr lang="en-US" dirty="0" smtClean="0"/>
              <a:t>Scenario A: </a:t>
            </a:r>
          </a:p>
          <a:p>
            <a:r>
              <a:rPr lang="en-US" dirty="0" smtClean="0"/>
              <a:t>“Imagine that your organization is considering whether to adopt trigger tools.  </a:t>
            </a:r>
            <a:r>
              <a:rPr lang="en-US" b="1" dirty="0" smtClean="0"/>
              <a:t>How likely do you think it is that your organization will adopt each of these triggers?</a:t>
            </a:r>
            <a:r>
              <a:rPr lang="en-US" dirty="0" smtClean="0"/>
              <a:t>  Please note this on your list of triggers.” </a:t>
            </a:r>
          </a:p>
          <a:p>
            <a:endParaRPr lang="en-US" dirty="0" smtClean="0"/>
          </a:p>
          <a:p>
            <a:r>
              <a:rPr lang="en-US" dirty="0" smtClean="0"/>
              <a:t>Perceived severity of the AE emerged as the single strongest factor in a trigger’s likelihood of adoption, followed closely by perceived prevalence of the AE.  </a:t>
            </a:r>
          </a:p>
          <a:p>
            <a:r>
              <a:rPr lang="en-US" dirty="0" smtClean="0"/>
              <a:t>The decision support aspect of triggers was also important: respondents preferred triggers that indicated clearly defined AEs, such as PE/DVT or over-anticoagulation (</a:t>
            </a:r>
            <a:r>
              <a:rPr lang="en-US" dirty="0" err="1" smtClean="0"/>
              <a:t>Warfarin</a:t>
            </a:r>
            <a:r>
              <a:rPr lang="en-US" dirty="0" smtClean="0"/>
              <a:t> trigger), and they preferred triggers that promised relatively unambiguous interpretation and follow-up. </a:t>
            </a:r>
          </a:p>
          <a:p>
            <a:endParaRPr lang="en-US" b="1" dirty="0" smtClean="0"/>
          </a:p>
        </p:txBody>
      </p:sp>
      <p:sp>
        <p:nvSpPr>
          <p:cNvPr id="36867" name="Slide Number Placeholder 3"/>
          <p:cNvSpPr>
            <a:spLocks noGrp="1"/>
          </p:cNvSpPr>
          <p:nvPr>
            <p:ph type="sldNum" sz="quarter" idx="5"/>
          </p:nvPr>
        </p:nvSpPr>
        <p:spPr bwMode="auto">
          <a:noFill/>
          <a:ln>
            <a:miter lim="800000"/>
            <a:headEnd/>
            <a:tailEnd/>
          </a:ln>
        </p:spPr>
        <p:txBody>
          <a:bodyPr/>
          <a:lstStyle/>
          <a:p>
            <a:fld id="{F55DC2A6-904A-4EFC-9CD9-F694234E9A90}" type="slidenum">
              <a:rPr lang="en-US" smtClean="0">
                <a:latin typeface="Calibri" pitchFamily="-123" charset="0"/>
                <a:ea typeface="ＭＳ Ｐゴシック" pitchFamily="-123" charset="-128"/>
                <a:cs typeface="ＭＳ Ｐゴシック" pitchFamily="-123" charset="-128"/>
              </a:rPr>
              <a:pPr/>
              <a:t>12</a:t>
            </a:fld>
            <a:endParaRPr lang="en-US" smtClean="0">
              <a:latin typeface="Calibri" pitchFamily="-123" charset="0"/>
              <a:ea typeface="ＭＳ Ｐゴシック" pitchFamily="-123" charset="-128"/>
              <a:cs typeface="ＭＳ Ｐゴシック" pitchFamily="-123"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3" name="Slide Image Placeholder 1"/>
          <p:cNvSpPr>
            <a:spLocks noGrp="1" noRot="1" noChangeAspec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lvl="1"/>
            <a:r>
              <a:rPr lang="en-US" dirty="0" smtClean="0"/>
              <a:t>Scenario B: </a:t>
            </a:r>
          </a:p>
          <a:p>
            <a:r>
              <a:rPr lang="en-US" dirty="0" smtClean="0"/>
              <a:t>“Now imagine that your organization has decided to adopt </a:t>
            </a:r>
            <a:r>
              <a:rPr lang="en-US" u="sng" dirty="0" smtClean="0"/>
              <a:t>all</a:t>
            </a:r>
            <a:r>
              <a:rPr lang="en-US" dirty="0" smtClean="0"/>
              <a:t> of the triggers. </a:t>
            </a:r>
            <a:r>
              <a:rPr lang="en-US" b="1" dirty="0" smtClean="0"/>
              <a:t>How easy or difficult will it be to implement each of them?</a:t>
            </a:r>
            <a:r>
              <a:rPr lang="en-US" dirty="0" smtClean="0"/>
              <a:t>  Briefly jot down—for your own reference later in this meeting—your responses and a few notes indicating the reasons for your responses.”</a:t>
            </a:r>
          </a:p>
          <a:p>
            <a:r>
              <a:rPr lang="en-US" dirty="0" smtClean="0"/>
              <a:t>Implementation was perceived to be more challenging than adoption.  The ambulatory surgery triggers were perceived as easier to implement than the ADE triggers or LTFU trigger.  The most likely-to-be-adopted triggers were not always considered the easiest to implement.  With the exception of PE/DVT, the more global surgical triggers (i.e., not associated with any particular adverse event), such as Procedure, were perceived as easier to implement, whereas SSI—while deemed likely to be adopted—was considered most difficult to implement. </a:t>
            </a:r>
            <a:endParaRPr lang="en-US" b="1" dirty="0" smtClean="0"/>
          </a:p>
        </p:txBody>
      </p:sp>
      <p:sp>
        <p:nvSpPr>
          <p:cNvPr id="38915" name="Slide Number Placeholder 3"/>
          <p:cNvSpPr>
            <a:spLocks noGrp="1"/>
          </p:cNvSpPr>
          <p:nvPr>
            <p:ph type="sldNum" sz="quarter" idx="5"/>
          </p:nvPr>
        </p:nvSpPr>
        <p:spPr bwMode="auto">
          <a:noFill/>
          <a:ln>
            <a:miter lim="800000"/>
            <a:headEnd/>
            <a:tailEnd/>
          </a:ln>
        </p:spPr>
        <p:txBody>
          <a:bodyPr/>
          <a:lstStyle/>
          <a:p>
            <a:fld id="{38447A5F-5026-4C6F-B393-652EAD99F017}" type="slidenum">
              <a:rPr lang="en-US" smtClean="0">
                <a:latin typeface="Calibri" pitchFamily="-123" charset="0"/>
                <a:ea typeface="ＭＳ Ｐゴシック" pitchFamily="-123" charset="-128"/>
                <a:cs typeface="ＭＳ Ｐゴシック" pitchFamily="-123" charset="-128"/>
              </a:rPr>
              <a:pPr/>
              <a:t>13</a:t>
            </a:fld>
            <a:endParaRPr lang="en-US" smtClean="0">
              <a:latin typeface="Calibri" pitchFamily="-123" charset="0"/>
              <a:ea typeface="ＭＳ Ｐゴシック" pitchFamily="-123" charset="-128"/>
              <a:cs typeface="ＭＳ Ｐゴシック" pitchFamily="-123"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1" name="Slide Image Placeholder 1"/>
          <p:cNvSpPr>
            <a:spLocks noGrp="1" noRot="1" noChangeAspect="1"/>
          </p:cNvSpPr>
          <p:nvPr>
            <p:ph type="sldImg"/>
          </p:nvPr>
        </p:nvSpPr>
        <p:spPr bwMode="auto">
          <a:noFill/>
          <a:ln>
            <a:solidFill>
              <a:srgbClr val="000000"/>
            </a:solidFill>
            <a:miter lim="800000"/>
            <a:headEnd/>
            <a:tailEnd/>
          </a:ln>
        </p:spPr>
      </p:sp>
      <p:sp>
        <p:nvSpPr>
          <p:cNvPr id="40962"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0963" name="Slide Number Placeholder 3"/>
          <p:cNvSpPr>
            <a:spLocks noGrp="1"/>
          </p:cNvSpPr>
          <p:nvPr>
            <p:ph type="sldNum" sz="quarter" idx="5"/>
          </p:nvPr>
        </p:nvSpPr>
        <p:spPr bwMode="auto">
          <a:noFill/>
          <a:ln>
            <a:miter lim="800000"/>
            <a:headEnd/>
            <a:tailEnd/>
          </a:ln>
        </p:spPr>
        <p:txBody>
          <a:bodyPr/>
          <a:lstStyle/>
          <a:p>
            <a:fld id="{C908CDFA-94B7-4657-98EE-3DB49E9E4695}" type="slidenum">
              <a:rPr lang="en-US" smtClean="0">
                <a:latin typeface="Calibri" pitchFamily="-123" charset="0"/>
                <a:ea typeface="ＭＳ Ｐゴシック" pitchFamily="-123" charset="-128"/>
                <a:cs typeface="ＭＳ Ｐゴシック" pitchFamily="-123" charset="-128"/>
              </a:rPr>
              <a:pPr/>
              <a:t>14</a:t>
            </a:fld>
            <a:endParaRPr lang="en-US" smtClean="0">
              <a:latin typeface="Calibri" pitchFamily="-123" charset="0"/>
              <a:ea typeface="ＭＳ Ｐゴシック" pitchFamily="-123" charset="-128"/>
              <a:cs typeface="ＭＳ Ｐゴシック" pitchFamily="-123"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bwMode="auto">
          <a:noFill/>
          <a:ln>
            <a:solidFill>
              <a:srgbClr val="000000"/>
            </a:solidFill>
            <a:miter lim="800000"/>
            <a:headEnd/>
            <a:tailEnd/>
          </a:ln>
        </p:spPr>
      </p:sp>
      <p:sp>
        <p:nvSpPr>
          <p:cNvPr id="4403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 </a:t>
            </a:r>
            <a:endParaRPr lang="en-US" dirty="0" smtClean="0"/>
          </a:p>
        </p:txBody>
      </p:sp>
      <p:sp>
        <p:nvSpPr>
          <p:cNvPr id="44035" name="Slide Number Placeholder 3"/>
          <p:cNvSpPr>
            <a:spLocks noGrp="1"/>
          </p:cNvSpPr>
          <p:nvPr>
            <p:ph type="sldNum" sz="quarter" idx="5"/>
          </p:nvPr>
        </p:nvSpPr>
        <p:spPr bwMode="auto">
          <a:noFill/>
          <a:ln>
            <a:miter lim="800000"/>
            <a:headEnd/>
            <a:tailEnd/>
          </a:ln>
        </p:spPr>
        <p:txBody>
          <a:bodyPr/>
          <a:lstStyle/>
          <a:p>
            <a:fld id="{2C1959D3-44EF-497C-8E72-6A75D3EB7EB1}" type="slidenum">
              <a:rPr lang="en-US" smtClean="0">
                <a:latin typeface="Calibri" pitchFamily="-123" charset="0"/>
                <a:ea typeface="ＭＳ Ｐゴシック" pitchFamily="-123" charset="-128"/>
                <a:cs typeface="ＭＳ Ｐゴシック" pitchFamily="-123" charset="-128"/>
              </a:rPr>
              <a:pPr/>
              <a:t>17</a:t>
            </a:fld>
            <a:endParaRPr lang="en-US" smtClean="0">
              <a:latin typeface="Calibri" pitchFamily="-123" charset="0"/>
              <a:ea typeface="ＭＳ Ｐゴシック" pitchFamily="-123" charset="-128"/>
              <a:cs typeface="ＭＳ Ｐゴシック" pitchFamily="-123"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7" name="Rectangle 2"/>
          <p:cNvSpPr>
            <a:spLocks noGrp="1" noRot="1" noChangeAspect="1" noTextEdit="1"/>
          </p:cNvSpPr>
          <p:nvPr>
            <p:ph type="sldImg"/>
          </p:nvPr>
        </p:nvSpPr>
        <p:spPr bwMode="auto">
          <a:noFill/>
          <a:ln>
            <a:solidFill>
              <a:srgbClr val="000000"/>
            </a:solidFill>
            <a:miter lim="800000"/>
            <a:headEnd/>
            <a:tailEnd/>
          </a:ln>
        </p:spPr>
      </p:sp>
      <p:sp>
        <p:nvSpPr>
          <p:cNvPr id="19458" name="Rectangle 3"/>
          <p:cNvSpPr>
            <a:spLocks noGrp="1"/>
          </p:cNvSpPr>
          <p:nvPr>
            <p:ph type="body" idx="1"/>
          </p:nvPr>
        </p:nvSpPr>
        <p:spPr bwMode="auto">
          <a:xfrm>
            <a:off x="914400" y="4343400"/>
            <a:ext cx="5029200" cy="4114800"/>
          </a:xfrm>
          <a:noFill/>
        </p:spPr>
        <p:txBody>
          <a:bodyPr wrap="square" numCol="1" anchor="t" anchorCtr="0" compatLnSpc="1">
            <a:prstTxWarp prst="textNoShape">
              <a:avLst/>
            </a:prstTxWarp>
          </a:bodyPr>
          <a:lstStyle/>
          <a:p>
            <a:endParaRPr lang="en-US" dirty="0" smtClean="0">
              <a:latin typeface="Times New Roman" pitchFamily="-123"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b="1"/>
          </a:p>
        </p:txBody>
      </p:sp>
      <p:sp>
        <p:nvSpPr>
          <p:cNvPr id="22531" name="Slide Number Placeholder 3"/>
          <p:cNvSpPr>
            <a:spLocks noGrp="1"/>
          </p:cNvSpPr>
          <p:nvPr>
            <p:ph type="sldNum" sz="quarter" idx="5"/>
          </p:nvPr>
        </p:nvSpPr>
        <p:spPr bwMode="auto">
          <a:noFill/>
          <a:ln>
            <a:miter lim="800000"/>
            <a:headEnd/>
            <a:tailEnd/>
          </a:ln>
        </p:spPr>
        <p:txBody>
          <a:bodyPr/>
          <a:lstStyle/>
          <a:p>
            <a:fld id="{1AD8CC77-0290-4218-9E63-E7FD09E5BA6F}" type="slidenum">
              <a:rPr lang="en-US" smtClean="0">
                <a:latin typeface="Calibri" pitchFamily="-123" charset="0"/>
                <a:ea typeface="ＭＳ Ｐゴシック" pitchFamily="-123" charset="-128"/>
                <a:cs typeface="ＭＳ Ｐゴシック" pitchFamily="-123" charset="-128"/>
              </a:rPr>
              <a:pPr/>
              <a:t>5</a:t>
            </a:fld>
            <a:endParaRPr lang="en-US" smtClean="0">
              <a:latin typeface="Calibri" pitchFamily="-123" charset="0"/>
              <a:ea typeface="ＭＳ Ｐゴシック" pitchFamily="-123" charset="-128"/>
              <a:cs typeface="ＭＳ Ｐゴシック" pitchFamily="-123"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7" name="Slide Image Placeholder 1"/>
          <p:cNvSpPr>
            <a:spLocks noGrp="1" noRot="1" noChangeAspect="1"/>
          </p:cNvSpPr>
          <p:nvPr>
            <p:ph type="sldImg"/>
          </p:nvPr>
        </p:nvSpPr>
        <p:spPr bwMode="auto">
          <a:noFill/>
          <a:ln>
            <a:solidFill>
              <a:srgbClr val="000000"/>
            </a:solidFill>
            <a:miter lim="800000"/>
            <a:headEnd/>
            <a:tailEnd/>
          </a:ln>
        </p:spPr>
      </p:sp>
      <p:sp>
        <p:nvSpPr>
          <p:cNvPr id="24578"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24579" name="Slide Number Placeholder 3"/>
          <p:cNvSpPr>
            <a:spLocks noGrp="1"/>
          </p:cNvSpPr>
          <p:nvPr>
            <p:ph type="sldNum" sz="quarter" idx="5"/>
          </p:nvPr>
        </p:nvSpPr>
        <p:spPr bwMode="auto">
          <a:noFill/>
          <a:ln>
            <a:miter lim="800000"/>
            <a:headEnd/>
            <a:tailEnd/>
          </a:ln>
        </p:spPr>
        <p:txBody>
          <a:bodyPr/>
          <a:lstStyle/>
          <a:p>
            <a:fld id="{BE8502B0-9372-4AD1-940C-1E948B689041}" type="slidenum">
              <a:rPr lang="en-US" smtClean="0">
                <a:latin typeface="Calibri" pitchFamily="-123" charset="0"/>
                <a:ea typeface="ＭＳ Ｐゴシック" pitchFamily="-123" charset="-128"/>
                <a:cs typeface="ＭＳ Ｐゴシック" pitchFamily="-123" charset="-128"/>
              </a:rPr>
              <a:pPr/>
              <a:t>6</a:t>
            </a:fld>
            <a:endParaRPr lang="en-US" smtClean="0">
              <a:latin typeface="Calibri" pitchFamily="-123" charset="0"/>
              <a:ea typeface="ＭＳ Ｐゴシック" pitchFamily="-123" charset="-128"/>
              <a:cs typeface="ＭＳ Ｐゴシック" pitchFamily="-123"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1" name="Slide Image Placeholder 1"/>
          <p:cNvSpPr>
            <a:spLocks noGrp="1" noRot="1" noChangeAspec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30723" name="Slide Number Placeholder 3"/>
          <p:cNvSpPr>
            <a:spLocks noGrp="1"/>
          </p:cNvSpPr>
          <p:nvPr>
            <p:ph type="sldNum" sz="quarter" idx="5"/>
          </p:nvPr>
        </p:nvSpPr>
        <p:spPr bwMode="auto">
          <a:noFill/>
          <a:ln>
            <a:miter lim="800000"/>
            <a:headEnd/>
            <a:tailEnd/>
          </a:ln>
        </p:spPr>
        <p:txBody>
          <a:bodyPr/>
          <a:lstStyle/>
          <a:p>
            <a:fld id="{029CAA56-666F-4579-A192-9361FF276DC6}" type="slidenum">
              <a:rPr lang="en-US" smtClean="0">
                <a:latin typeface="Calibri" pitchFamily="-123" charset="0"/>
                <a:ea typeface="ＭＳ Ｐゴシック" pitchFamily="-123" charset="-128"/>
                <a:cs typeface="ＭＳ Ｐゴシック" pitchFamily="-123" charset="-128"/>
              </a:rPr>
              <a:pPr/>
              <a:t>7</a:t>
            </a:fld>
            <a:endParaRPr lang="en-US" smtClean="0">
              <a:latin typeface="Calibri" pitchFamily="-123" charset="0"/>
              <a:ea typeface="ＭＳ Ｐゴシック" pitchFamily="-123" charset="-128"/>
              <a:cs typeface="ＭＳ Ｐゴシック" pitchFamily="-123"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p:spPr>
      </p:sp>
      <p:sp>
        <p:nvSpPr>
          <p:cNvPr id="34818"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b="1" dirty="0" smtClean="0"/>
          </a:p>
        </p:txBody>
      </p:sp>
      <p:sp>
        <p:nvSpPr>
          <p:cNvPr id="34819" name="Slide Number Placeholder 3"/>
          <p:cNvSpPr>
            <a:spLocks noGrp="1"/>
          </p:cNvSpPr>
          <p:nvPr>
            <p:ph type="sldNum" sz="quarter" idx="5"/>
          </p:nvPr>
        </p:nvSpPr>
        <p:spPr bwMode="auto">
          <a:noFill/>
          <a:ln>
            <a:miter lim="800000"/>
            <a:headEnd/>
            <a:tailEnd/>
          </a:ln>
        </p:spPr>
        <p:txBody>
          <a:bodyPr/>
          <a:lstStyle/>
          <a:p>
            <a:fld id="{152137B1-7B17-4AE4-A07E-56065D5EAB71}" type="slidenum">
              <a:rPr lang="en-US" smtClean="0">
                <a:latin typeface="Calibri" pitchFamily="-123" charset="0"/>
                <a:ea typeface="ＭＳ Ｐゴシック" pitchFamily="-123" charset="-128"/>
                <a:cs typeface="ＭＳ Ｐゴシック" pitchFamily="-123" charset="-128"/>
              </a:rPr>
              <a:pPr/>
              <a:t>8</a:t>
            </a:fld>
            <a:endParaRPr lang="en-US" smtClean="0">
              <a:latin typeface="Calibri" pitchFamily="-123" charset="0"/>
              <a:ea typeface="ＭＳ Ｐゴシック" pitchFamily="-123" charset="-128"/>
              <a:cs typeface="ＭＳ Ｐゴシック" pitchFamily="-123"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5" name="Slide Image Placeholder 1"/>
          <p:cNvSpPr>
            <a:spLocks noGrp="1" noRot="1" noChangeAspect="1"/>
          </p:cNvSpPr>
          <p:nvPr>
            <p:ph type="sldImg"/>
          </p:nvPr>
        </p:nvSpPr>
        <p:spPr bwMode="auto">
          <a:noFill/>
          <a:ln>
            <a:solidFill>
              <a:srgbClr val="000000"/>
            </a:solidFill>
            <a:miter lim="800000"/>
            <a:headEnd/>
            <a:tailEnd/>
          </a:ln>
        </p:spPr>
      </p:sp>
      <p:sp>
        <p:nvSpPr>
          <p:cNvPr id="2662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ea typeface="Cambria" pitchFamily="-123" charset="0"/>
                <a:cs typeface="Cambria" pitchFamily="-123" charset="0"/>
              </a:rPr>
              <a:t>* Out of 17,492 patients with an outpatient surgery in the AHRQ dataset. </a:t>
            </a:r>
          </a:p>
          <a:p>
            <a:pPr>
              <a:spcBef>
                <a:spcPct val="0"/>
              </a:spcBef>
            </a:pPr>
            <a:r>
              <a:rPr lang="en-US" dirty="0" smtClean="0">
                <a:ea typeface="Cambria" pitchFamily="-123" charset="0"/>
                <a:cs typeface="Cambria" pitchFamily="-123" charset="0"/>
              </a:rPr>
              <a:t>** PPV=Positive predictive value, measured as the number of cases with one or more National Surgical Quality Improvement Program (VA-NSQIP) adverse events (AEs)/total number of flagged cases.  </a:t>
            </a:r>
          </a:p>
          <a:p>
            <a:pPr>
              <a:spcBef>
                <a:spcPct val="0"/>
              </a:spcBef>
            </a:pPr>
            <a:r>
              <a:rPr lang="en-US" dirty="0" smtClean="0">
                <a:ea typeface="Cambria" pitchFamily="-123" charset="0"/>
                <a:cs typeface="Cambria" pitchFamily="-123" charset="0"/>
              </a:rPr>
              <a:t>We also report the number of VA-NSQIP AEs plus the number of ‘other’ ambulatory surgery AEs/ total number of flagged cases. </a:t>
            </a:r>
          </a:p>
          <a:p>
            <a:r>
              <a:rPr lang="en-US" sz="1300" dirty="0"/>
              <a:t>Any AEs: Surgeries with an NSQIP AE </a:t>
            </a:r>
            <a:r>
              <a:rPr lang="en-US" sz="1300" b="1" dirty="0"/>
              <a:t>OR</a:t>
            </a:r>
            <a:r>
              <a:rPr lang="en-US" sz="1300" dirty="0"/>
              <a:t> an ‘other’ AE as determined by a trained nurse chart reviewer judgment</a:t>
            </a:r>
          </a:p>
        </p:txBody>
      </p:sp>
      <p:sp>
        <p:nvSpPr>
          <p:cNvPr id="26627" name="Slide Number Placeholder 3"/>
          <p:cNvSpPr>
            <a:spLocks noGrp="1"/>
          </p:cNvSpPr>
          <p:nvPr>
            <p:ph type="sldNum" sz="quarter" idx="5"/>
          </p:nvPr>
        </p:nvSpPr>
        <p:spPr bwMode="auto">
          <a:noFill/>
          <a:ln>
            <a:miter lim="800000"/>
            <a:headEnd/>
            <a:tailEnd/>
          </a:ln>
        </p:spPr>
        <p:txBody>
          <a:bodyPr/>
          <a:lstStyle/>
          <a:p>
            <a:fld id="{E79E010A-D2E7-4A53-A987-D86C0706E4FF}" type="slidenum">
              <a:rPr lang="en-US" smtClean="0">
                <a:latin typeface="Calibri" pitchFamily="-123" charset="0"/>
                <a:ea typeface="ＭＳ Ｐゴシック" pitchFamily="-123" charset="-128"/>
                <a:cs typeface="ＭＳ Ｐゴシック" pitchFamily="-123" charset="-128"/>
              </a:rPr>
              <a:pPr/>
              <a:t>9</a:t>
            </a:fld>
            <a:endParaRPr lang="en-US" smtClean="0">
              <a:latin typeface="Calibri" pitchFamily="-123" charset="0"/>
              <a:ea typeface="ＭＳ Ｐゴシック" pitchFamily="-123" charset="-128"/>
              <a:cs typeface="ＭＳ Ｐゴシック" pitchFamily="-123"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ea typeface="Cambria" pitchFamily="-123" charset="0"/>
                <a:cs typeface="Cambria" pitchFamily="-123" charset="0"/>
              </a:rPr>
              <a:t>The higher PPV represents number of cases with one or more AEs/total number of flagged cases; the lower PPV represents the number of cases with a PE or DVT/total number of flagged cases. </a:t>
            </a:r>
          </a:p>
          <a:p>
            <a:pPr eaLnBrk="1" hangingPunct="1"/>
            <a:endParaRPr lang="en-US" smtClean="0"/>
          </a:p>
          <a:p>
            <a:pPr eaLnBrk="1" hangingPunct="1"/>
            <a:r>
              <a:rPr lang="en-US" smtClean="0"/>
              <a:t>PE/DVT didn’t have any flagged cases when the trigger was written with the ‘and’ clauses. For PE/DVT, of the 93 NSQIP AEs detected, 78 were a PE or DVT (31 PEs and 47 DVTs)</a:t>
            </a:r>
          </a:p>
          <a:p>
            <a:pPr eaLnBrk="1" hangingPunct="1"/>
            <a:endParaRPr lang="en-US" smtClean="0"/>
          </a:p>
          <a:p>
            <a:pPr eaLnBrk="1" hangingPunct="1"/>
            <a:r>
              <a:rPr lang="en-US" smtClean="0"/>
              <a:t>SSI I had to change because the institutional data we obtained did not include microbiological specimen order entry data and this info was not in the laboratory data we did receive.  The provision to exclude contaminated surgeries could not be actualized with our data. For SSI I, the only NSQIP AEs detected were 2 superficial surgical site infections</a:t>
            </a:r>
          </a:p>
          <a:p>
            <a:pPr eaLnBrk="1" hangingPunct="1"/>
            <a:endParaRPr lang="en-US" smtClean="0"/>
          </a:p>
          <a:p>
            <a:pPr eaLnBrk="1" hangingPunct="1"/>
            <a:r>
              <a:rPr lang="en-US" smtClean="0"/>
              <a:t>SSI 2 had to be dropped completely as we could not identify CPT codes for wound care.  None of the institutions participating in the study knew CPTs for wound care, implying this coding wasn’t done at their sites to begin with.</a:t>
            </a:r>
          </a:p>
          <a:p>
            <a:pPr eaLnBrk="1" hangingPunct="1"/>
            <a:endParaRPr lang="en-US" smtClean="0"/>
          </a:p>
          <a:p>
            <a:r>
              <a:rPr lang="en-US" smtClean="0"/>
              <a:t>Hema trigger did not specify a time to look for the pre-op baseline so we set it to within 1 year before the surgery. </a:t>
            </a:r>
          </a:p>
          <a:p>
            <a:r>
              <a:rPr lang="en-US" smtClean="0"/>
              <a:t> </a:t>
            </a:r>
          </a:p>
        </p:txBody>
      </p:sp>
      <p:sp>
        <p:nvSpPr>
          <p:cNvPr id="28675" name="Slide Number Placeholder 3"/>
          <p:cNvSpPr>
            <a:spLocks noGrp="1"/>
          </p:cNvSpPr>
          <p:nvPr>
            <p:ph type="sldNum" sz="quarter" idx="5"/>
          </p:nvPr>
        </p:nvSpPr>
        <p:spPr bwMode="auto">
          <a:noFill/>
          <a:ln>
            <a:miter lim="800000"/>
            <a:headEnd/>
            <a:tailEnd/>
          </a:ln>
        </p:spPr>
        <p:txBody>
          <a:bodyPr/>
          <a:lstStyle/>
          <a:p>
            <a:fld id="{06C159CF-95A4-45CC-AADA-C52A00226190}" type="slidenum">
              <a:rPr lang="en-US" smtClean="0">
                <a:latin typeface="Calibri" pitchFamily="-123" charset="0"/>
                <a:ea typeface="ＭＳ Ｐゴシック" pitchFamily="-123" charset="-128"/>
                <a:cs typeface="ＭＳ Ｐゴシック" pitchFamily="-123" charset="-128"/>
              </a:rPr>
              <a:pPr/>
              <a:t>10</a:t>
            </a:fld>
            <a:endParaRPr lang="en-US" smtClean="0">
              <a:latin typeface="Calibri" pitchFamily="-123" charset="0"/>
              <a:ea typeface="ＭＳ Ｐゴシック" pitchFamily="-123" charset="-128"/>
              <a:cs typeface="ＭＳ Ｐゴシック" pitchFamily="-123"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prstTxWarp prst="textNoShape">
              <a:avLst/>
            </a:prstTxWarp>
          </a:bodyPr>
          <a:lstStyle/>
          <a:p>
            <a:pPr algn="r"/>
            <a:fld id="{7BA831DE-2398-4B97-85E9-987B78174D8A}" type="slidenum">
              <a:rPr lang="en-US" sz="1200"/>
              <a:pPr algn="r"/>
              <a:t>11</a:t>
            </a:fld>
            <a:endParaRPr lang="en-US" sz="1200"/>
          </a:p>
        </p:txBody>
      </p:sp>
      <p:sp>
        <p:nvSpPr>
          <p:cNvPr id="3277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277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r>
              <a:rPr lang="en-US" dirty="0" smtClean="0">
                <a:ea typeface="Cambria" pitchFamily="-123" charset="0"/>
                <a:cs typeface="Cambria" pitchFamily="-123" charset="0"/>
              </a:rPr>
              <a:t># cases with inadequate follow-up at 6 months; </a:t>
            </a:r>
          </a:p>
          <a:p>
            <a:pPr eaLnBrk="1" hangingPunct="1"/>
            <a:r>
              <a:rPr lang="en-US" dirty="0" smtClean="0">
                <a:ea typeface="Cambria" pitchFamily="-123" charset="0"/>
                <a:cs typeface="Cambria" pitchFamily="-123" charset="0"/>
              </a:rPr>
              <a:t>trigger+ is # of cases that flagged as not having had a colonoscopy 2 months post-FOBT</a:t>
            </a:r>
          </a:p>
          <a:p>
            <a:pPr eaLnBrk="1" hangingPunct="1"/>
            <a:endParaRPr lang="en-US" dirty="0">
              <a:ea typeface="Cambria" pitchFamily="-123" charset="0"/>
              <a:cs typeface="Cambria" pitchFamily="-123" charset="0"/>
            </a:endParaRPr>
          </a:p>
          <a:p>
            <a:pPr eaLnBrk="1" hangingPunct="1"/>
            <a:r>
              <a:rPr lang="en-US" dirty="0">
                <a:ea typeface="Cambria" pitchFamily="-123" charset="0"/>
                <a:cs typeface="Cambria" pitchFamily="-123" charset="0"/>
              </a:rPr>
              <a:t>We had insufficient the data from the other 2 sites to determine whether a colonoscopy was appropriate or whether it had occurred</a:t>
            </a:r>
            <a:r>
              <a:rPr lang="en-US" dirty="0" smtClean="0">
                <a:ea typeface="Cambria" pitchFamily="-123" charset="0"/>
                <a:cs typeface="Cambria" pitchFamily="-123" charset="0"/>
              </a:rPr>
              <a:t>.</a:t>
            </a:r>
          </a:p>
          <a:p>
            <a:pPr eaLnBrk="1" hangingPunct="1"/>
            <a:r>
              <a:rPr lang="en-US" dirty="0" smtClean="0">
                <a:ea typeface="Cambria" pitchFamily="-123" charset="0"/>
                <a:cs typeface="Cambria" pitchFamily="-123" charset="0"/>
              </a:rPr>
              <a:t>These are the various lab value thresholds consistent</a:t>
            </a:r>
            <a:r>
              <a:rPr lang="en-US" baseline="0" dirty="0" smtClean="0">
                <a:ea typeface="Cambria" pitchFamily="-123" charset="0"/>
                <a:cs typeface="Cambria" pitchFamily="-123" charset="0"/>
              </a:rPr>
              <a:t> with </a:t>
            </a:r>
            <a:r>
              <a:rPr lang="en-US" baseline="0" dirty="0" err="1" smtClean="0">
                <a:ea typeface="Cambria" pitchFamily="-123" charset="0"/>
                <a:cs typeface="Cambria" pitchFamily="-123" charset="0"/>
              </a:rPr>
              <a:t>comorbidities</a:t>
            </a:r>
            <a:endParaRPr lang="en-US" baseline="0" dirty="0" smtClean="0">
              <a:ea typeface="Cambria" pitchFamily="-123" charset="0"/>
              <a:cs typeface="Cambria" pitchFamily="-123" charset="0"/>
            </a:endParaRPr>
          </a:p>
          <a:p>
            <a:pPr eaLnBrk="1" hangingPunct="1"/>
            <a:r>
              <a:rPr lang="en-US" dirty="0" smtClean="0">
                <a:ea typeface="Cambria" pitchFamily="-123" charset="0"/>
                <a:cs typeface="Cambria" pitchFamily="-123" charset="0"/>
              </a:rPr>
              <a:t>FE=iron, HCT=</a:t>
            </a:r>
            <a:r>
              <a:rPr lang="en-US" dirty="0" err="1" smtClean="0">
                <a:ea typeface="Cambria" pitchFamily="-123" charset="0"/>
                <a:cs typeface="Cambria" pitchFamily="-123" charset="0"/>
              </a:rPr>
              <a:t>hematocrit</a:t>
            </a:r>
            <a:r>
              <a:rPr lang="en-US" dirty="0" smtClean="0">
                <a:ea typeface="Cambria" pitchFamily="-123" charset="0"/>
                <a:cs typeface="Cambria" pitchFamily="-123" charset="0"/>
              </a:rPr>
              <a:t>,</a:t>
            </a:r>
            <a:r>
              <a:rPr lang="en-US" baseline="0" dirty="0" smtClean="0">
                <a:ea typeface="Cambria" pitchFamily="-123" charset="0"/>
                <a:cs typeface="Cambria" pitchFamily="-123" charset="0"/>
              </a:rPr>
              <a:t> MCV=</a:t>
            </a:r>
            <a:r>
              <a:rPr lang="en-US" dirty="0" smtClean="0"/>
              <a:t>Mean corpuscular volume (related to </a:t>
            </a:r>
            <a:r>
              <a:rPr lang="en-US" smtClean="0"/>
              <a:t>blood count)</a:t>
            </a:r>
            <a:endParaRPr lang="en-US" dirty="0">
              <a:ea typeface="Cambria" pitchFamily="-123" charset="0"/>
              <a:cs typeface="Cambria" pitchFamily="-123" charset="0"/>
            </a:endParaRPr>
          </a:p>
          <a:p>
            <a:pPr eaLnBrk="1" hangingPunct="1"/>
            <a:endParaRPr lang="en-US" dirty="0">
              <a:ea typeface="Cambria" pitchFamily="-123" charset="0"/>
              <a:cs typeface="Cambria" pitchFamily="-123"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gi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4" name="Rectangle 3"/>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sp>
        <p:nvSpPr>
          <p:cNvPr id="5" name="Rectangle 4"/>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dirty="0" smtClean="0"/>
              <a:t>Click to edit Master title style</a:t>
            </a:r>
            <a:endParaRPr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7" name="Date Placeholder 27"/>
          <p:cNvSpPr>
            <a:spLocks noGrp="1"/>
          </p:cNvSpPr>
          <p:nvPr>
            <p:ph type="dt" sz="half" idx="10"/>
          </p:nvPr>
        </p:nvSpPr>
        <p:spPr>
          <a:xfrm>
            <a:off x="76200" y="6069013"/>
            <a:ext cx="2057400" cy="685800"/>
          </a:xfrm>
        </p:spPr>
        <p:txBody>
          <a:bodyPr>
            <a:noAutofit/>
          </a:bodyPr>
          <a:lstStyle>
            <a:lvl1pPr algn="ctr">
              <a:defRPr sz="2000" smtClean="0">
                <a:solidFill>
                  <a:srgbClr val="FFFFFF"/>
                </a:solidFill>
              </a:defRPr>
            </a:lvl1pPr>
          </a:lstStyle>
          <a:p>
            <a:pPr>
              <a:defRPr/>
            </a:pPr>
            <a:fld id="{243C7FC5-9725-4664-9DE6-81A22AAB155B}" type="datetimeFigureOut">
              <a:rPr lang="en-US"/>
              <a:pPr>
                <a:defRPr/>
              </a:pPr>
              <a:t>10/19/10</a:t>
            </a:fld>
            <a:endParaRPr lang="en-US"/>
          </a:p>
        </p:txBody>
      </p:sp>
      <p:sp>
        <p:nvSpPr>
          <p:cNvPr id="10" name="Footer Placeholder 16"/>
          <p:cNvSpPr>
            <a:spLocks noGrp="1"/>
          </p:cNvSpPr>
          <p:nvPr>
            <p:ph type="ftr" sz="quarter" idx="11"/>
          </p:nvPr>
        </p:nvSpPr>
        <p:spPr>
          <a:xfrm>
            <a:off x="2085975" y="236538"/>
            <a:ext cx="5867400" cy="365125"/>
          </a:xfrm>
        </p:spPr>
        <p:txBody>
          <a:bodyPr/>
          <a:lstStyle>
            <a:lvl1pPr algn="r">
              <a:defRPr>
                <a:solidFill>
                  <a:schemeClr val="tx2"/>
                </a:solidFill>
              </a:defRPr>
            </a:lvl1pPr>
          </a:lstStyle>
          <a:p>
            <a:pPr>
              <a:defRPr/>
            </a:pPr>
            <a:endParaRPr lang="en-US"/>
          </a:p>
        </p:txBody>
      </p:sp>
      <p:sp>
        <p:nvSpPr>
          <p:cNvPr id="11" name="Slide Number Placeholder 28"/>
          <p:cNvSpPr>
            <a:spLocks noGrp="1"/>
          </p:cNvSpPr>
          <p:nvPr>
            <p:ph type="sldNum" sz="quarter" idx="12"/>
          </p:nvPr>
        </p:nvSpPr>
        <p:spPr>
          <a:xfrm>
            <a:off x="8001000" y="228600"/>
            <a:ext cx="838200" cy="381000"/>
          </a:xfrm>
        </p:spPr>
        <p:txBody>
          <a:bodyPr/>
          <a:lstStyle>
            <a:lvl1pPr>
              <a:defRPr smtClean="0">
                <a:solidFill>
                  <a:schemeClr val="tx2"/>
                </a:solidFill>
              </a:defRPr>
            </a:lvl1pPr>
          </a:lstStyle>
          <a:p>
            <a:pPr>
              <a:defRPr/>
            </a:pPr>
            <a:fld id="{92539090-CFFA-4C35-9061-2F8CC7B529B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AA46BD80-3FB6-4863-81AC-0F7EFBB30F92}" type="datetimeFigureOut">
              <a:rPr lang="en-US"/>
              <a:pPr>
                <a:defRPr/>
              </a:pPr>
              <a:t>10/19/10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9E02F691-2958-4A08-9C89-E5C8A2A1054B}"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5" name="Rectangle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6" name="Rectangle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 name="Vertical Title 1"/>
          <p:cNvSpPr>
            <a:spLocks noGrp="1"/>
          </p:cNvSpPr>
          <p:nvPr>
            <p:ph type="title" orient="vert"/>
          </p:nvPr>
        </p:nvSpPr>
        <p:spPr>
          <a:xfrm>
            <a:off x="6553200" y="609600"/>
            <a:ext cx="2057400" cy="5516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6553200" y="6248400"/>
            <a:ext cx="2209800" cy="365125"/>
          </a:xfrm>
        </p:spPr>
        <p:txBody>
          <a:bodyPr/>
          <a:lstStyle>
            <a:lvl1pPr>
              <a:defRPr/>
            </a:lvl1pPr>
          </a:lstStyle>
          <a:p>
            <a:pPr>
              <a:defRPr/>
            </a:pPr>
            <a:fld id="{77CE384B-E875-4C48-AEAB-9C81658BCB7A}" type="datetimeFigureOut">
              <a:rPr lang="en-US"/>
              <a:pPr>
                <a:defRPr/>
              </a:pPr>
              <a:t>10/19/10</a:t>
            </a:fld>
            <a:endParaRPr lang="en-US"/>
          </a:p>
        </p:txBody>
      </p:sp>
      <p:sp>
        <p:nvSpPr>
          <p:cNvPr id="8" name="Footer Placeholder 4"/>
          <p:cNvSpPr>
            <a:spLocks noGrp="1"/>
          </p:cNvSpPr>
          <p:nvPr>
            <p:ph type="ftr" sz="quarter" idx="11"/>
          </p:nvPr>
        </p:nvSpPr>
        <p:spPr>
          <a:xfrm>
            <a:off x="457200" y="6248400"/>
            <a:ext cx="5573713" cy="365125"/>
          </a:xfrm>
        </p:spPr>
        <p:txBody>
          <a:bodyPr/>
          <a:lstStyle>
            <a:lvl1pPr>
              <a:defRPr/>
            </a:lvl1pPr>
          </a:lstStyle>
          <a:p>
            <a:pPr>
              <a:defRPr/>
            </a:pPr>
            <a:endParaRPr lang="en-US"/>
          </a:p>
        </p:txBody>
      </p:sp>
      <p:sp>
        <p:nvSpPr>
          <p:cNvPr id="9" name="Slide Number Placeholder 5"/>
          <p:cNvSpPr>
            <a:spLocks noGrp="1"/>
          </p:cNvSpPr>
          <p:nvPr>
            <p:ph type="sldNum" sz="quarter" idx="12"/>
          </p:nvPr>
        </p:nvSpPr>
        <p:spPr>
          <a:xfrm rot="5400000">
            <a:off x="5989638" y="144462"/>
            <a:ext cx="533400" cy="244475"/>
          </a:xfrm>
        </p:spPr>
        <p:txBody>
          <a:bodyPr/>
          <a:lstStyle>
            <a:lvl1pPr>
              <a:defRPr/>
            </a:lvl1pPr>
          </a:lstStyle>
          <a:p>
            <a:pPr>
              <a:defRPr/>
            </a:pPr>
            <a:fld id="{1E37BBFF-BB22-402E-887A-672168DBBD4A}"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lvl1pPr>
              <a:defRPr sz="3600" b="1">
                <a:solidFill>
                  <a:schemeClr val="accent1">
                    <a:lumMod val="50000"/>
                  </a:schemeClr>
                </a:solidFill>
                <a:latin typeface="Arial" pitchFamily="34" charset="0"/>
                <a:cs typeface="Arial" pitchFamily="34" charset="0"/>
              </a:defRPr>
            </a:lvl1pPr>
          </a:lstStyle>
          <a:p>
            <a:r>
              <a:rPr lang="en-US" dirty="0" smtClean="0"/>
              <a:t>Click to edit Master title style</a:t>
            </a:r>
            <a:endParaRPr lang="en-US" dirty="0"/>
          </a:p>
        </p:txBody>
      </p:sp>
      <p:sp>
        <p:nvSpPr>
          <p:cNvPr id="8" name="Content Placeholder 7"/>
          <p:cNvSpPr>
            <a:spLocks noGrp="1"/>
          </p:cNvSpPr>
          <p:nvPr>
            <p:ph sz="quarter" idx="1"/>
          </p:nvPr>
        </p:nvSpPr>
        <p:spPr>
          <a:xfrm>
            <a:off x="612648" y="1600200"/>
            <a:ext cx="8153400" cy="4495800"/>
          </a:xfrm>
        </p:spPr>
        <p:txBody>
          <a:bodyPr/>
          <a:lstStyle>
            <a:lvl1pPr>
              <a:buClr>
                <a:schemeClr val="tx2"/>
              </a:buClr>
              <a:buFont typeface="Wingdings" pitchFamily="2" charset="2"/>
              <a:buChar char=""/>
              <a:defRPr sz="2400">
                <a:latin typeface="Arial" pitchFamily="34" charset="0"/>
                <a:cs typeface="Arial" pitchFamily="34" charset="0"/>
              </a:defRPr>
            </a:lvl1pPr>
            <a:lvl2pPr>
              <a:buSzPct val="75000"/>
              <a:buFontTx/>
              <a:buBlip>
                <a:blip r:embed="rId2"/>
              </a:buBlip>
              <a:defRPr sz="22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13"/>
          <p:cNvSpPr>
            <a:spLocks noGrp="1"/>
          </p:cNvSpPr>
          <p:nvPr>
            <p:ph type="dt" sz="half" idx="10"/>
          </p:nvPr>
        </p:nvSpPr>
        <p:spPr/>
        <p:txBody>
          <a:bodyPr/>
          <a:lstStyle>
            <a:lvl1pPr>
              <a:defRPr/>
            </a:lvl1pPr>
          </a:lstStyle>
          <a:p>
            <a:pPr>
              <a:defRPr/>
            </a:pPr>
            <a:fld id="{F71BAEDC-C3C3-4113-B056-A811B98B3A46}" type="datetimeFigureOut">
              <a:rPr lang="en-US"/>
              <a:pPr>
                <a:defRPr/>
              </a:pPr>
              <a:t>10/19/10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4236DE5A-1B69-475E-8026-75A5DDE1C11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sp>
        <p:nvSpPr>
          <p:cNvPr id="4" name="Rectangle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sp>
        <p:nvSpPr>
          <p:cNvPr id="3" name="Text Placeholder 2"/>
          <p:cNvSpPr>
            <a:spLocks noGrp="1"/>
          </p:cNvSpPr>
          <p:nvPr>
            <p:ph type="body" idx="1"/>
          </p:nvPr>
        </p:nvSpPr>
        <p:spPr>
          <a:xfrm>
            <a:off x="1371600" y="2743200"/>
            <a:ext cx="7123113"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smtClean="0"/>
              <a:t>Click to edit Master title style</a:t>
            </a:r>
            <a:endParaRPr lang="en-US"/>
          </a:p>
        </p:txBody>
      </p:sp>
      <p:sp>
        <p:nvSpPr>
          <p:cNvPr id="7" name="Date Placeholder 11"/>
          <p:cNvSpPr>
            <a:spLocks noGrp="1"/>
          </p:cNvSpPr>
          <p:nvPr>
            <p:ph type="dt" sz="half" idx="10"/>
          </p:nvPr>
        </p:nvSpPr>
        <p:spPr/>
        <p:txBody>
          <a:bodyPr/>
          <a:lstStyle>
            <a:lvl1pPr>
              <a:defRPr/>
            </a:lvl1pPr>
          </a:lstStyle>
          <a:p>
            <a:pPr>
              <a:defRPr/>
            </a:pPr>
            <a:fld id="{E258E3D0-B546-4C1B-9FAB-68E5DF3037A5}" type="datetimeFigureOut">
              <a:rPr lang="en-US"/>
              <a:pPr>
                <a:defRPr/>
              </a:pPr>
              <a:t>10/19/10</a:t>
            </a:fld>
            <a:endParaRPr lang="en-US"/>
          </a:p>
        </p:txBody>
      </p:sp>
      <p:sp>
        <p:nvSpPr>
          <p:cNvPr id="8" name="Slide Number Placeholder 12"/>
          <p:cNvSpPr>
            <a:spLocks noGrp="1"/>
          </p:cNvSpPr>
          <p:nvPr>
            <p:ph type="sldNum" sz="quarter" idx="11"/>
          </p:nvPr>
        </p:nvSpPr>
        <p:spPr>
          <a:xfrm>
            <a:off x="0" y="1752600"/>
            <a:ext cx="1295400" cy="701675"/>
          </a:xfrm>
        </p:spPr>
        <p:txBody>
          <a:bodyPr>
            <a:noAutofit/>
          </a:bodyPr>
          <a:lstStyle>
            <a:lvl1pPr>
              <a:defRPr sz="2400" smtClean="0">
                <a:solidFill>
                  <a:srgbClr val="FFFFFF"/>
                </a:solidFill>
              </a:defRPr>
            </a:lvl1pPr>
          </a:lstStyle>
          <a:p>
            <a:pPr>
              <a:defRPr/>
            </a:pPr>
            <a:fld id="{B2EED97B-E046-4DFE-B848-31E373A35B61}" type="slidenum">
              <a:rPr lang="en-US"/>
              <a:pPr>
                <a:defRPr/>
              </a:pPr>
              <a:t>‹#›</a:t>
            </a:fld>
            <a:endParaRPr lang="en-US"/>
          </a:p>
        </p:txBody>
      </p:sp>
      <p:sp>
        <p:nvSpPr>
          <p:cNvPr id="9" name="Footer Placeholder 13"/>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609600"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844901"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7"/>
          <p:cNvSpPr>
            <a:spLocks noGrp="1"/>
          </p:cNvSpPr>
          <p:nvPr>
            <p:ph type="dt" sz="half" idx="10"/>
          </p:nvPr>
        </p:nvSpPr>
        <p:spPr/>
        <p:txBody>
          <a:bodyPr rtlCol="0"/>
          <a:lstStyle>
            <a:lvl1pPr>
              <a:defRPr/>
            </a:lvl1pPr>
          </a:lstStyle>
          <a:p>
            <a:pPr>
              <a:defRPr/>
            </a:pPr>
            <a:fld id="{47E3C2DB-F706-4D43-A021-88C6F219B715}" type="datetimeFigureOut">
              <a:rPr lang="en-US"/>
              <a:pPr>
                <a:defRPr/>
              </a:pPr>
              <a:t>10/19/10</a:t>
            </a:fld>
            <a:endParaRPr lang="en-US"/>
          </a:p>
        </p:txBody>
      </p:sp>
      <p:sp>
        <p:nvSpPr>
          <p:cNvPr id="6" name="Slide Number Placeholder 9"/>
          <p:cNvSpPr>
            <a:spLocks noGrp="1"/>
          </p:cNvSpPr>
          <p:nvPr>
            <p:ph type="sldNum" sz="quarter" idx="11"/>
          </p:nvPr>
        </p:nvSpPr>
        <p:spPr/>
        <p:txBody>
          <a:bodyPr rtlCol="0"/>
          <a:lstStyle>
            <a:lvl1pPr>
              <a:defRPr/>
            </a:lvl1pPr>
          </a:lstStyle>
          <a:p>
            <a:pPr>
              <a:defRPr/>
            </a:pPr>
            <a:fld id="{4050E283-1A5E-4590-844D-4C9A9A096022}" type="slidenum">
              <a:rPr lang="en-US"/>
              <a:pPr>
                <a:defRPr/>
              </a:pPr>
              <a:t>‹#›</a:t>
            </a:fld>
            <a:endParaRPr lang="en-US"/>
          </a:p>
        </p:txBody>
      </p:sp>
      <p:sp>
        <p:nvSpPr>
          <p:cNvPr id="7" name="Footer Placeholder 11"/>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smtClean="0"/>
              <a:t>Click to edit Master title style</a:t>
            </a:r>
            <a:endParaRPr lang="en-US"/>
          </a:p>
        </p:txBody>
      </p:sp>
      <p:sp>
        <p:nvSpPr>
          <p:cNvPr id="11" name="Content Placeholder 10"/>
          <p:cNvSpPr>
            <a:spLocks noGrp="1"/>
          </p:cNvSpPr>
          <p:nvPr>
            <p:ph sz="quarter" idx="2"/>
          </p:nvPr>
        </p:nvSpPr>
        <p:spPr>
          <a:xfrm>
            <a:off x="609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800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7" name="Date Placeholder 9"/>
          <p:cNvSpPr>
            <a:spLocks noGrp="1"/>
          </p:cNvSpPr>
          <p:nvPr>
            <p:ph type="dt" sz="half" idx="10"/>
          </p:nvPr>
        </p:nvSpPr>
        <p:spPr/>
        <p:txBody>
          <a:bodyPr rtlCol="0"/>
          <a:lstStyle>
            <a:lvl1pPr>
              <a:defRPr/>
            </a:lvl1pPr>
          </a:lstStyle>
          <a:p>
            <a:pPr>
              <a:defRPr/>
            </a:pPr>
            <a:fld id="{7006DA05-D0CF-493B-A003-5B54089AAEC4}" type="datetimeFigureOut">
              <a:rPr lang="en-US"/>
              <a:pPr>
                <a:defRPr/>
              </a:pPr>
              <a:t>10/19/10</a:t>
            </a:fld>
            <a:endParaRPr lang="en-US"/>
          </a:p>
        </p:txBody>
      </p:sp>
      <p:sp>
        <p:nvSpPr>
          <p:cNvPr id="8" name="Slide Number Placeholder 11"/>
          <p:cNvSpPr>
            <a:spLocks noGrp="1"/>
          </p:cNvSpPr>
          <p:nvPr>
            <p:ph type="sldNum" sz="quarter" idx="11"/>
          </p:nvPr>
        </p:nvSpPr>
        <p:spPr/>
        <p:txBody>
          <a:bodyPr rtlCol="0"/>
          <a:lstStyle>
            <a:lvl1pPr>
              <a:defRPr/>
            </a:lvl1pPr>
          </a:lstStyle>
          <a:p>
            <a:pPr>
              <a:defRPr/>
            </a:pPr>
            <a:fld id="{EF75E921-14CF-4388-8AFF-59AECA0CED32}" type="slidenum">
              <a:rPr lang="en-US"/>
              <a:pPr>
                <a:defRPr/>
              </a:pPr>
              <a:t>‹#›</a:t>
            </a:fld>
            <a:endParaRPr lang="en-US"/>
          </a:p>
        </p:txBody>
      </p:sp>
      <p:sp>
        <p:nvSpPr>
          <p:cNvPr id="9" name="Footer Placeholder 13"/>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64C1433E-7F98-4E68-87DF-DFC976498B10}" type="datetimeFigureOut">
              <a:rPr lang="en-US"/>
              <a:pPr>
                <a:defRPr/>
              </a:pPr>
              <a:t>10/19/10</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1B4D80DA-5C6B-4C52-9874-C46392DEF5F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B39722DF-4329-4052-A671-BAAB18AF327A}" type="datetimeFigureOut">
              <a:rPr lang="en-US"/>
              <a:pPr>
                <a:defRPr/>
              </a:pPr>
              <a:t>10/19/10</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smtClean="0">
                <a:solidFill>
                  <a:schemeClr val="tx2"/>
                </a:solidFill>
              </a:defRPr>
            </a:lvl1pPr>
          </a:lstStyle>
          <a:p>
            <a:pPr>
              <a:defRPr/>
            </a:pPr>
            <a:fld id="{A89F48CA-BF8A-47F3-9823-808B277B977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lstStyle>
            <a:lvl1pPr algn="l">
              <a:buNone/>
              <a:defRPr sz="4400" b="0"/>
            </a:lvl1pPr>
          </a:lstStyle>
          <a:p>
            <a:r>
              <a:rPr lang="en-US" smtClean="0"/>
              <a:t>Click to edit Master title style</a:t>
            </a:r>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83DF7E93-1FED-491D-9B4B-6DAB50FD3109}" type="datetimeFigureOut">
              <a:rPr lang="en-US"/>
              <a:pPr>
                <a:defRPr/>
              </a:pPr>
              <a:t>10/19/10</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ACA49D85-EC2F-4BD9-B3C1-3AA3098A440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sp>
        <p:nvSpPr>
          <p:cNvPr id="7" name="Rectangle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sp>
        <p:nvSpPr>
          <p:cNvPr id="8" name="Rectangle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11"/>
          <p:cNvSpPr>
            <a:spLocks noGrp="1"/>
          </p:cNvSpPr>
          <p:nvPr>
            <p:ph type="dt" sz="half" idx="10"/>
          </p:nvPr>
        </p:nvSpPr>
        <p:spPr>
          <a:xfrm>
            <a:off x="6248400" y="6248400"/>
            <a:ext cx="2667000" cy="365125"/>
          </a:xfrm>
        </p:spPr>
        <p:txBody>
          <a:bodyPr rtlCol="0"/>
          <a:lstStyle>
            <a:lvl1pPr>
              <a:defRPr/>
            </a:lvl1pPr>
          </a:lstStyle>
          <a:p>
            <a:pPr>
              <a:defRPr/>
            </a:pPr>
            <a:fld id="{1D983519-0319-4F73-B8FC-6D751F5284B9}" type="datetimeFigureOut">
              <a:rPr lang="en-US"/>
              <a:pPr>
                <a:defRPr/>
              </a:pPr>
              <a:t>10/19/10</a:t>
            </a:fld>
            <a:endParaRPr lang="en-US"/>
          </a:p>
        </p:txBody>
      </p:sp>
      <p:sp>
        <p:nvSpPr>
          <p:cNvPr id="10" name="Slide Number Placeholder 12"/>
          <p:cNvSpPr>
            <a:spLocks noGrp="1"/>
          </p:cNvSpPr>
          <p:nvPr>
            <p:ph type="sldNum" sz="quarter" idx="11"/>
          </p:nvPr>
        </p:nvSpPr>
        <p:spPr>
          <a:xfrm>
            <a:off x="0" y="4667250"/>
            <a:ext cx="1447800" cy="663575"/>
          </a:xfrm>
        </p:spPr>
        <p:txBody>
          <a:bodyPr rtlCol="0"/>
          <a:lstStyle>
            <a:lvl1pPr>
              <a:defRPr sz="2800" smtClean="0"/>
            </a:lvl1pPr>
          </a:lstStyle>
          <a:p>
            <a:pPr>
              <a:defRPr/>
            </a:pPr>
            <a:fld id="{B95B95E0-7674-4674-A20A-EE878AB834FB}" type="slidenum">
              <a:rPr lang="en-US"/>
              <a:pPr>
                <a:defRPr/>
              </a:pPr>
              <a:t>‹#›</a:t>
            </a:fld>
            <a:endParaRPr lang="en-US"/>
          </a:p>
        </p:txBody>
      </p:sp>
      <p:sp>
        <p:nvSpPr>
          <p:cNvPr id="11" name="Footer Placeholder 13"/>
          <p:cNvSpPr>
            <a:spLocks noGrp="1"/>
          </p:cNvSpPr>
          <p:nvPr>
            <p:ph type="ftr" sz="quarter" idx="12"/>
          </p:nvPr>
        </p:nvSpPr>
        <p:spPr>
          <a:xfrm>
            <a:off x="1600200" y="6248400"/>
            <a:ext cx="4572000" cy="365125"/>
          </a:xfrm>
        </p:spPr>
        <p:txBody>
          <a:bodyPr rtlCol="0"/>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609600"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12"/>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smtClean="0">
                <a:solidFill>
                  <a:schemeClr val="tx2"/>
                </a:solidFill>
                <a:latin typeface="Arial" charset="0"/>
                <a:ea typeface="+mn-ea"/>
                <a:cs typeface="+mn-cs"/>
              </a:defRPr>
            </a:lvl1pPr>
          </a:lstStyle>
          <a:p>
            <a:pPr>
              <a:defRPr/>
            </a:pPr>
            <a:fld id="{10C22C3A-9365-41D3-8BC2-927ABC477985}" type="datetimeFigureOut">
              <a:rPr lang="en-US"/>
              <a:pPr>
                <a:defRPr/>
              </a:pPr>
              <a:t>10/19/10</a:t>
            </a:fld>
            <a:endParaRPr lang="en-US"/>
          </a:p>
        </p:txBody>
      </p:sp>
      <p:sp>
        <p:nvSpPr>
          <p:cNvPr id="3" name="Footer Placeholder 2"/>
          <p:cNvSpPr>
            <a:spLocks noGrp="1"/>
          </p:cNvSpPr>
          <p:nvPr>
            <p:ph type="ftr" sz="quarter" idx="3"/>
          </p:nvPr>
        </p:nvSpPr>
        <p:spPr>
          <a:xfrm>
            <a:off x="609600" y="6248400"/>
            <a:ext cx="5421313" cy="365125"/>
          </a:xfrm>
          <a:prstGeom prst="rect">
            <a:avLst/>
          </a:prstGeom>
        </p:spPr>
        <p:txBody>
          <a:bodyPr vert="horz" anchor="ctr"/>
          <a:lstStyle>
            <a:lvl1pPr algn="r" eaLnBrk="1" latinLnBrk="0" hangingPunct="1">
              <a:defRPr kumimoji="0" sz="1400">
                <a:solidFill>
                  <a:schemeClr val="tx2"/>
                </a:solidFill>
                <a:latin typeface="Arial" charset="0"/>
                <a:ea typeface="+mn-ea"/>
                <a:cs typeface="+mn-cs"/>
              </a:defRPr>
            </a:lvl1pPr>
          </a:lstStyle>
          <a:p>
            <a:pPr>
              <a:defRPr/>
            </a:pPr>
            <a:endParaRPr lang="en-US"/>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sp>
        <p:nvSpPr>
          <p:cNvPr id="23" name="Slide Number Placeholder 22"/>
          <p:cNvSpPr>
            <a:spLocks noGrp="1"/>
          </p:cNvSpPr>
          <p:nvPr>
            <p:ph type="sldNum" sz="quarter" idx="4"/>
          </p:nvPr>
        </p:nvSpPr>
        <p:spPr>
          <a:xfrm>
            <a:off x="0" y="1271588"/>
            <a:ext cx="533400" cy="244475"/>
          </a:xfrm>
          <a:prstGeom prst="rect">
            <a:avLst/>
          </a:prstGeom>
        </p:spPr>
        <p:txBody>
          <a:bodyPr vert="horz" anchor="ctr" anchorCtr="0">
            <a:normAutofit/>
          </a:bodyPr>
          <a:lstStyle>
            <a:lvl1pPr algn="ctr" eaLnBrk="1" latinLnBrk="0" hangingPunct="1">
              <a:defRPr kumimoji="0" sz="1400" b="1" smtClean="0">
                <a:solidFill>
                  <a:srgbClr val="FFFFFF"/>
                </a:solidFill>
                <a:latin typeface="Arial" charset="0"/>
                <a:ea typeface="+mn-ea"/>
                <a:cs typeface="+mn-cs"/>
              </a:defRPr>
            </a:lvl1pPr>
          </a:lstStyle>
          <a:p>
            <a:pPr>
              <a:defRPr/>
            </a:pPr>
            <a:fld id="{962A848F-8036-44C4-9EEC-565C4B4CABE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985" r:id="rId1"/>
    <p:sldLayoutId id="2147483984" r:id="rId2"/>
    <p:sldLayoutId id="2147483986" r:id="rId3"/>
    <p:sldLayoutId id="2147483987" r:id="rId4"/>
    <p:sldLayoutId id="2147483988" r:id="rId5"/>
    <p:sldLayoutId id="2147483983" r:id="rId6"/>
    <p:sldLayoutId id="2147483989" r:id="rId7"/>
    <p:sldLayoutId id="2147483982" r:id="rId8"/>
    <p:sldLayoutId id="2147483990" r:id="rId9"/>
    <p:sldLayoutId id="2147483981" r:id="rId10"/>
    <p:sldLayoutId id="2147483991" r:id="rId11"/>
  </p:sldLayoutIdLst>
  <p:txStyles>
    <p:titleStyle>
      <a:lvl1pPr algn="l" rtl="0" fontAlgn="base">
        <a:spcBef>
          <a:spcPct val="0"/>
        </a:spcBef>
        <a:spcAft>
          <a:spcPct val="0"/>
        </a:spcAft>
        <a:defRPr sz="4400" kern="1200">
          <a:solidFill>
            <a:schemeClr val="tx2"/>
          </a:solidFill>
          <a:latin typeface="+mj-lt"/>
          <a:ea typeface="ＭＳ Ｐゴシック" pitchFamily="-123" charset="-128"/>
          <a:cs typeface="ＭＳ Ｐゴシック" pitchFamily="-123" charset="-128"/>
        </a:defRPr>
      </a:lvl1pPr>
      <a:lvl2pPr algn="l" rtl="0" fontAlgn="base">
        <a:spcBef>
          <a:spcPct val="0"/>
        </a:spcBef>
        <a:spcAft>
          <a:spcPct val="0"/>
        </a:spcAft>
        <a:defRPr sz="4400">
          <a:solidFill>
            <a:schemeClr val="tx2"/>
          </a:solidFill>
          <a:latin typeface="Tw Cen MT" charset="0"/>
          <a:ea typeface="ＭＳ Ｐゴシック" pitchFamily="-123" charset="-128"/>
          <a:cs typeface="ＭＳ Ｐゴシック" pitchFamily="-123" charset="-128"/>
        </a:defRPr>
      </a:lvl2pPr>
      <a:lvl3pPr algn="l" rtl="0" fontAlgn="base">
        <a:spcBef>
          <a:spcPct val="0"/>
        </a:spcBef>
        <a:spcAft>
          <a:spcPct val="0"/>
        </a:spcAft>
        <a:defRPr sz="4400">
          <a:solidFill>
            <a:schemeClr val="tx2"/>
          </a:solidFill>
          <a:latin typeface="Tw Cen MT" charset="0"/>
          <a:ea typeface="ＭＳ Ｐゴシック" pitchFamily="-123" charset="-128"/>
          <a:cs typeface="ＭＳ Ｐゴシック" pitchFamily="-123" charset="-128"/>
        </a:defRPr>
      </a:lvl3pPr>
      <a:lvl4pPr algn="l" rtl="0" fontAlgn="base">
        <a:spcBef>
          <a:spcPct val="0"/>
        </a:spcBef>
        <a:spcAft>
          <a:spcPct val="0"/>
        </a:spcAft>
        <a:defRPr sz="4400">
          <a:solidFill>
            <a:schemeClr val="tx2"/>
          </a:solidFill>
          <a:latin typeface="Tw Cen MT" charset="0"/>
          <a:ea typeface="ＭＳ Ｐゴシック" pitchFamily="-123" charset="-128"/>
          <a:cs typeface="ＭＳ Ｐゴシック" pitchFamily="-123" charset="-128"/>
        </a:defRPr>
      </a:lvl4pPr>
      <a:lvl5pPr algn="l" rtl="0" fontAlgn="base">
        <a:spcBef>
          <a:spcPct val="0"/>
        </a:spcBef>
        <a:spcAft>
          <a:spcPct val="0"/>
        </a:spcAft>
        <a:defRPr sz="4400">
          <a:solidFill>
            <a:schemeClr val="tx2"/>
          </a:solidFill>
          <a:latin typeface="Tw Cen MT" charset="0"/>
          <a:ea typeface="ＭＳ Ｐゴシック" pitchFamily="-123" charset="-128"/>
          <a:cs typeface="ＭＳ Ｐゴシック" pitchFamily="-123" charset="-128"/>
        </a:defRPr>
      </a:lvl5pPr>
      <a:lvl6pPr marL="457200" algn="l" rtl="0" fontAlgn="base">
        <a:spcBef>
          <a:spcPct val="0"/>
        </a:spcBef>
        <a:spcAft>
          <a:spcPct val="0"/>
        </a:spcAft>
        <a:defRPr sz="4400">
          <a:solidFill>
            <a:schemeClr val="tx2"/>
          </a:solidFill>
          <a:latin typeface="Tw Cen MT" charset="0"/>
          <a:ea typeface="ＭＳ Ｐゴシック" pitchFamily="-123" charset="-128"/>
          <a:cs typeface="ＭＳ Ｐゴシック" pitchFamily="-123" charset="-128"/>
        </a:defRPr>
      </a:lvl6pPr>
      <a:lvl7pPr marL="914400" algn="l" rtl="0" fontAlgn="base">
        <a:spcBef>
          <a:spcPct val="0"/>
        </a:spcBef>
        <a:spcAft>
          <a:spcPct val="0"/>
        </a:spcAft>
        <a:defRPr sz="4400">
          <a:solidFill>
            <a:schemeClr val="tx2"/>
          </a:solidFill>
          <a:latin typeface="Tw Cen MT" charset="0"/>
          <a:ea typeface="ＭＳ Ｐゴシック" pitchFamily="-123" charset="-128"/>
          <a:cs typeface="ＭＳ Ｐゴシック" pitchFamily="-123" charset="-128"/>
        </a:defRPr>
      </a:lvl7pPr>
      <a:lvl8pPr marL="1371600" algn="l" rtl="0" fontAlgn="base">
        <a:spcBef>
          <a:spcPct val="0"/>
        </a:spcBef>
        <a:spcAft>
          <a:spcPct val="0"/>
        </a:spcAft>
        <a:defRPr sz="4400">
          <a:solidFill>
            <a:schemeClr val="tx2"/>
          </a:solidFill>
          <a:latin typeface="Tw Cen MT" charset="0"/>
          <a:ea typeface="ＭＳ Ｐゴシック" pitchFamily="-123" charset="-128"/>
          <a:cs typeface="ＭＳ Ｐゴシック" pitchFamily="-123" charset="-128"/>
        </a:defRPr>
      </a:lvl8pPr>
      <a:lvl9pPr marL="1828800" algn="l" rtl="0" fontAlgn="base">
        <a:spcBef>
          <a:spcPct val="0"/>
        </a:spcBef>
        <a:spcAft>
          <a:spcPct val="0"/>
        </a:spcAft>
        <a:defRPr sz="4400">
          <a:solidFill>
            <a:schemeClr val="tx2"/>
          </a:solidFill>
          <a:latin typeface="Tw Cen MT" charset="0"/>
          <a:ea typeface="ＭＳ Ｐゴシック" pitchFamily="-123" charset="-128"/>
          <a:cs typeface="ＭＳ Ｐゴシック" pitchFamily="-123" charset="-128"/>
        </a:defRPr>
      </a:lvl9pPr>
    </p:titleStyle>
    <p:bodyStyle>
      <a:lvl1pPr marL="319088" indent="-319088" algn="l" rtl="0" fontAlgn="base">
        <a:spcBef>
          <a:spcPts val="700"/>
        </a:spcBef>
        <a:spcAft>
          <a:spcPct val="0"/>
        </a:spcAft>
        <a:buClr>
          <a:schemeClr val="accent2"/>
        </a:buClr>
        <a:buSzPct val="60000"/>
        <a:buFont typeface="Wingdings" pitchFamily="-123" charset="2"/>
        <a:buChar char=""/>
        <a:defRPr sz="2900" kern="1200">
          <a:solidFill>
            <a:schemeClr val="tx1"/>
          </a:solidFill>
          <a:latin typeface="+mn-lt"/>
          <a:ea typeface="ＭＳ Ｐゴシック" pitchFamily="-123" charset="-128"/>
          <a:cs typeface="ＭＳ Ｐゴシック" pitchFamily="-123" charset="-128"/>
        </a:defRPr>
      </a:lvl1pPr>
      <a:lvl2pPr marL="639763" indent="-273050" algn="l" rtl="0" fontAlgn="base">
        <a:spcBef>
          <a:spcPts val="550"/>
        </a:spcBef>
        <a:spcAft>
          <a:spcPct val="0"/>
        </a:spcAft>
        <a:buClr>
          <a:schemeClr val="accent1"/>
        </a:buClr>
        <a:buSzPct val="70000"/>
        <a:buFont typeface="Wingdings 2" pitchFamily="-123" charset="2"/>
        <a:buChar char=""/>
        <a:defRPr sz="2600" kern="1200">
          <a:solidFill>
            <a:schemeClr val="tx1"/>
          </a:solidFill>
          <a:latin typeface="+mn-lt"/>
          <a:ea typeface="ＭＳ Ｐゴシック" pitchFamily="-123" charset="-128"/>
          <a:cs typeface="+mn-cs"/>
        </a:defRPr>
      </a:lvl2pPr>
      <a:lvl3pPr marL="914400" indent="-228600" algn="l" rtl="0" fontAlgn="base">
        <a:spcBef>
          <a:spcPts val="500"/>
        </a:spcBef>
        <a:spcAft>
          <a:spcPct val="0"/>
        </a:spcAft>
        <a:buClr>
          <a:schemeClr val="accent2"/>
        </a:buClr>
        <a:buSzPct val="75000"/>
        <a:buFont typeface="Wingdings" pitchFamily="-123" charset="2"/>
        <a:buChar char=""/>
        <a:defRPr sz="2300" kern="1200">
          <a:solidFill>
            <a:schemeClr val="tx1"/>
          </a:solidFill>
          <a:latin typeface="+mn-lt"/>
          <a:ea typeface="ＭＳ Ｐゴシック" pitchFamily="-123" charset="-128"/>
          <a:cs typeface="+mn-cs"/>
        </a:defRPr>
      </a:lvl3pPr>
      <a:lvl4pPr marL="1371600" indent="-228600" algn="l" rtl="0" fontAlgn="base">
        <a:spcBef>
          <a:spcPts val="400"/>
        </a:spcBef>
        <a:spcAft>
          <a:spcPct val="0"/>
        </a:spcAft>
        <a:buClr>
          <a:srgbClr val="D2DA7A"/>
        </a:buClr>
        <a:buSzPct val="75000"/>
        <a:buFont typeface="Wingdings" pitchFamily="-123" charset="2"/>
        <a:buChar char=""/>
        <a:defRPr sz="2000" kern="1200">
          <a:solidFill>
            <a:schemeClr val="tx1"/>
          </a:solidFill>
          <a:latin typeface="+mn-lt"/>
          <a:ea typeface="ＭＳ Ｐゴシック" pitchFamily="-123" charset="-128"/>
          <a:cs typeface="+mn-cs"/>
        </a:defRPr>
      </a:lvl4pPr>
      <a:lvl5pPr marL="1828800" indent="-228600" algn="l" rtl="0" fontAlgn="base">
        <a:spcBef>
          <a:spcPts val="400"/>
        </a:spcBef>
        <a:spcAft>
          <a:spcPct val="0"/>
        </a:spcAft>
        <a:buClr>
          <a:srgbClr val="FADA7A"/>
        </a:buClr>
        <a:buSzPct val="65000"/>
        <a:buFont typeface="Wingdings" pitchFamily="-123" charset="2"/>
        <a:buChar char=""/>
        <a:defRPr sz="2000" kern="1200">
          <a:solidFill>
            <a:schemeClr val="tx1"/>
          </a:solidFill>
          <a:latin typeface="+mn-lt"/>
          <a:ea typeface="ＭＳ Ｐゴシック" pitchFamily="-123" charset="-128"/>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mailto:AKROSEN@BU.EDU"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chart" Target="../charts/char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chart" Target="../charts/char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ncbi.nlm.nih.gov/pmc/articles/PMC2655939/"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www.ahrq.gov/qual/triggers/triggers1.htm" TargetMode="External"/><Relationship Id="rId4" Type="http://schemas.openxmlformats.org/officeDocument/2006/relationships/hyperlink" Target="http://www.ahrq.gov/QUAL/triggers/triggers2.htm" TargetMode="External"/><Relationship Id="rId5" Type="http://schemas.openxmlformats.org/officeDocument/2006/relationships/hyperlink" Target="http://www.ahrq.gov/QUAL/triggers/triggers3.htm" TargetMode="External"/><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590800"/>
            <a:ext cx="6858000" cy="3429000"/>
          </a:xfrm>
        </p:spPr>
        <p:txBody>
          <a:bodyPr>
            <a:normAutofit fontScale="90000"/>
          </a:bodyPr>
          <a:lstStyle/>
          <a:p>
            <a:pPr algn="ctr">
              <a:defRPr/>
            </a:pPr>
            <a:r>
              <a:rPr lang="en-US" sz="4900" b="1" cap="none" dirty="0" smtClean="0">
                <a:solidFill>
                  <a:schemeClr val="accent1">
                    <a:lumMod val="50000"/>
                  </a:schemeClr>
                </a:solidFill>
                <a:latin typeface="Arial" pitchFamily="34" charset="0"/>
                <a:ea typeface="+mj-ea"/>
                <a:cs typeface="Arial" pitchFamily="34" charset="0"/>
              </a:rPr>
              <a:t>Development and Use of Ambulatory Adverse Event Trigger Tools</a:t>
            </a:r>
            <a:r>
              <a:rPr lang="en-US" sz="3300" dirty="0" smtClean="0">
                <a:solidFill>
                  <a:schemeClr val="accent1">
                    <a:lumMod val="50000"/>
                  </a:schemeClr>
                </a:solidFill>
                <a:latin typeface="Arial" pitchFamily="34" charset="0"/>
                <a:ea typeface="+mj-ea"/>
                <a:cs typeface="Arial" pitchFamily="34" charset="0"/>
              </a:rPr>
              <a:t/>
            </a:r>
            <a:br>
              <a:rPr lang="en-US" sz="3300" dirty="0" smtClean="0">
                <a:solidFill>
                  <a:schemeClr val="accent1">
                    <a:lumMod val="50000"/>
                  </a:schemeClr>
                </a:solidFill>
                <a:latin typeface="Arial" pitchFamily="34" charset="0"/>
                <a:ea typeface="+mj-ea"/>
                <a:cs typeface="Arial" pitchFamily="34" charset="0"/>
              </a:rPr>
            </a:br>
            <a:r>
              <a:rPr lang="en-US" sz="3300" dirty="0" smtClean="0">
                <a:solidFill>
                  <a:schemeClr val="accent1">
                    <a:lumMod val="50000"/>
                  </a:schemeClr>
                </a:solidFill>
                <a:latin typeface="Arial" pitchFamily="34" charset="0"/>
                <a:ea typeface="+mj-ea"/>
                <a:cs typeface="Arial" pitchFamily="34" charset="0"/>
              </a:rPr>
              <a:t/>
            </a:r>
            <a:br>
              <a:rPr lang="en-US" sz="3300" dirty="0" smtClean="0">
                <a:solidFill>
                  <a:schemeClr val="accent1">
                    <a:lumMod val="50000"/>
                  </a:schemeClr>
                </a:solidFill>
                <a:latin typeface="Arial" pitchFamily="34" charset="0"/>
                <a:ea typeface="+mj-ea"/>
                <a:cs typeface="Arial" pitchFamily="34" charset="0"/>
              </a:rPr>
            </a:br>
            <a:r>
              <a:rPr lang="en-US" b="1" cap="none" dirty="0" smtClean="0">
                <a:solidFill>
                  <a:schemeClr val="accent1">
                    <a:lumMod val="50000"/>
                  </a:schemeClr>
                </a:solidFill>
                <a:latin typeface="Arial" pitchFamily="34" charset="0"/>
                <a:ea typeface="+mj-ea"/>
                <a:cs typeface="Arial" pitchFamily="34" charset="0"/>
              </a:rPr>
              <a:t>Amy K. Rosen, PhD</a:t>
            </a:r>
            <a:r>
              <a:rPr lang="en-US" b="1" dirty="0" smtClean="0">
                <a:solidFill>
                  <a:schemeClr val="accent1">
                    <a:lumMod val="50000"/>
                  </a:schemeClr>
                </a:solidFill>
                <a:latin typeface="Arial" pitchFamily="34" charset="0"/>
                <a:ea typeface="+mj-ea"/>
                <a:cs typeface="Arial" pitchFamily="34" charset="0"/>
              </a:rPr>
              <a:t/>
            </a:r>
            <a:br>
              <a:rPr lang="en-US" b="1" dirty="0" smtClean="0">
                <a:solidFill>
                  <a:schemeClr val="accent1">
                    <a:lumMod val="50000"/>
                  </a:schemeClr>
                </a:solidFill>
                <a:latin typeface="Arial" pitchFamily="34" charset="0"/>
                <a:ea typeface="+mj-ea"/>
                <a:cs typeface="Arial" pitchFamily="34" charset="0"/>
              </a:rPr>
            </a:br>
            <a:r>
              <a:rPr lang="en-US" sz="3100" b="1" dirty="0" smtClean="0">
                <a:solidFill>
                  <a:schemeClr val="accent1">
                    <a:lumMod val="50000"/>
                  </a:schemeClr>
                </a:solidFill>
                <a:latin typeface="Arial" pitchFamily="34" charset="0"/>
                <a:ea typeface="+mj-ea"/>
                <a:cs typeface="Arial" pitchFamily="34" charset="0"/>
              </a:rPr>
              <a:t/>
            </a:r>
            <a:br>
              <a:rPr lang="en-US" sz="3100" b="1" dirty="0" smtClean="0">
                <a:solidFill>
                  <a:schemeClr val="accent1">
                    <a:lumMod val="50000"/>
                  </a:schemeClr>
                </a:solidFill>
                <a:latin typeface="Arial" pitchFamily="34" charset="0"/>
                <a:ea typeface="+mj-ea"/>
                <a:cs typeface="Arial" pitchFamily="34" charset="0"/>
              </a:rPr>
            </a:br>
            <a:r>
              <a:rPr lang="en-US" sz="2400" dirty="0" smtClean="0">
                <a:solidFill>
                  <a:schemeClr val="tx1"/>
                </a:solidFill>
                <a:latin typeface="Arial" pitchFamily="34" charset="0"/>
                <a:ea typeface="+mj-ea"/>
                <a:cs typeface="Arial" pitchFamily="34" charset="0"/>
              </a:rPr>
              <a:t>AHRQ Conference </a:t>
            </a:r>
            <a:br>
              <a:rPr lang="en-US" sz="2400" dirty="0" smtClean="0">
                <a:solidFill>
                  <a:schemeClr val="tx1"/>
                </a:solidFill>
                <a:latin typeface="Arial" pitchFamily="34" charset="0"/>
                <a:ea typeface="+mj-ea"/>
                <a:cs typeface="Arial" pitchFamily="34" charset="0"/>
              </a:rPr>
            </a:br>
            <a:r>
              <a:rPr lang="en-US" sz="2400" dirty="0" smtClean="0">
                <a:solidFill>
                  <a:schemeClr val="tx1"/>
                </a:solidFill>
                <a:latin typeface="Arial" pitchFamily="34" charset="0"/>
                <a:ea typeface="+mj-ea"/>
                <a:cs typeface="Arial" pitchFamily="34" charset="0"/>
              </a:rPr>
              <a:t>Sept. 29, </a:t>
            </a:r>
            <a:r>
              <a:rPr lang="en-US" sz="2400" dirty="0" smtClean="0">
                <a:solidFill>
                  <a:schemeClr val="tx1"/>
                </a:solidFill>
                <a:latin typeface="Arial" pitchFamily="34" charset="0"/>
                <a:ea typeface="+mj-ea"/>
                <a:cs typeface="Arial" pitchFamily="34" charset="0"/>
              </a:rPr>
              <a:t>2010</a:t>
            </a:r>
            <a:br>
              <a:rPr lang="en-US" sz="2400" dirty="0" smtClean="0">
                <a:solidFill>
                  <a:schemeClr val="tx1"/>
                </a:solidFill>
                <a:latin typeface="Arial" pitchFamily="34" charset="0"/>
                <a:ea typeface="+mj-ea"/>
                <a:cs typeface="Arial" pitchFamily="34" charset="0"/>
              </a:rPr>
            </a:br>
            <a:r>
              <a:rPr lang="en-US" sz="2400" dirty="0" smtClean="0">
                <a:solidFill>
                  <a:schemeClr val="tx1"/>
                </a:solidFill>
                <a:latin typeface="Arial" pitchFamily="34" charset="0"/>
                <a:ea typeface="+mj-ea"/>
                <a:cs typeface="Arial" pitchFamily="34" charset="0"/>
              </a:rPr>
              <a:t/>
            </a:r>
            <a:br>
              <a:rPr lang="en-US" sz="2400" dirty="0" smtClean="0">
                <a:solidFill>
                  <a:schemeClr val="tx1"/>
                </a:solidFill>
                <a:latin typeface="Arial" pitchFamily="34" charset="0"/>
                <a:ea typeface="+mj-ea"/>
                <a:cs typeface="Arial" pitchFamily="34" charset="0"/>
              </a:rPr>
            </a:br>
            <a:r>
              <a:rPr lang="en-US" sz="1778" b="1" dirty="0" smtClean="0">
                <a:solidFill>
                  <a:schemeClr val="tx1"/>
                </a:solidFill>
                <a:latin typeface="Arial" pitchFamily="34" charset="0"/>
                <a:cs typeface="Arial" pitchFamily="34" charset="0"/>
              </a:rPr>
              <a:t>Boston University School of Public Health, Boston, MA, </a:t>
            </a:r>
            <a:br>
              <a:rPr lang="en-US" sz="1778" b="1" dirty="0" smtClean="0">
                <a:solidFill>
                  <a:schemeClr val="tx1"/>
                </a:solidFill>
                <a:latin typeface="Arial" pitchFamily="34" charset="0"/>
                <a:cs typeface="Arial" pitchFamily="34" charset="0"/>
              </a:rPr>
            </a:br>
            <a:r>
              <a:rPr lang="en-US" sz="1778" b="1" dirty="0" smtClean="0">
                <a:solidFill>
                  <a:schemeClr val="tx1"/>
                </a:solidFill>
                <a:latin typeface="Arial" pitchFamily="34" charset="0"/>
                <a:cs typeface="Arial" pitchFamily="34" charset="0"/>
              </a:rPr>
              <a:t>VA Center for Organization, Leadership and Management Research (COLMR),  Boston MA</a:t>
            </a:r>
            <a:br>
              <a:rPr lang="en-US" sz="1778" b="1" dirty="0" smtClean="0">
                <a:solidFill>
                  <a:schemeClr val="tx1"/>
                </a:solidFill>
                <a:latin typeface="Arial" pitchFamily="34" charset="0"/>
                <a:cs typeface="Arial" pitchFamily="34" charset="0"/>
              </a:rPr>
            </a:br>
            <a:r>
              <a:rPr lang="en-US" sz="1778" b="1" dirty="0" err="1" smtClean="0">
                <a:solidFill>
                  <a:schemeClr val="tx1"/>
                </a:solidFill>
                <a:latin typeface="Arial" pitchFamily="34" charset="0"/>
                <a:cs typeface="Arial" pitchFamily="34" charset="0"/>
                <a:hlinkClick r:id="rId2"/>
              </a:rPr>
              <a:t>akrosen@bu.edu</a:t>
            </a:r>
            <a:r>
              <a:rPr lang="en-US" sz="1778" b="1" dirty="0" smtClean="0">
                <a:latin typeface="Arial" pitchFamily="34" charset="0"/>
                <a:cs typeface="Arial" pitchFamily="34" charset="0"/>
              </a:rPr>
              <a:t/>
            </a:r>
            <a:br>
              <a:rPr lang="en-US" sz="1778" b="1" dirty="0" smtClean="0">
                <a:latin typeface="Arial" pitchFamily="34" charset="0"/>
                <a:cs typeface="Arial" pitchFamily="34" charset="0"/>
              </a:rPr>
            </a:br>
            <a:endParaRPr lang="en-US" sz="1778" dirty="0" smtClean="0">
              <a:solidFill>
                <a:schemeClr val="tx1"/>
              </a:solidFill>
              <a:latin typeface="Arial" pitchFamily="34" charset="0"/>
              <a:ea typeface="+mj-ea"/>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49" name="Title 1"/>
          <p:cNvSpPr>
            <a:spLocks noGrp="1"/>
          </p:cNvSpPr>
          <p:nvPr>
            <p:ph type="title"/>
          </p:nvPr>
        </p:nvSpPr>
        <p:spPr/>
        <p:txBody>
          <a:bodyPr/>
          <a:lstStyle/>
          <a:p>
            <a:r>
              <a:rPr lang="en-US" dirty="0" smtClean="0"/>
              <a:t>Results: Outpatient Surgery Triggers</a:t>
            </a:r>
          </a:p>
        </p:txBody>
      </p:sp>
      <p:sp>
        <p:nvSpPr>
          <p:cNvPr id="5" name="Content Placeholder 4"/>
          <p:cNvSpPr>
            <a:spLocks noGrp="1"/>
          </p:cNvSpPr>
          <p:nvPr>
            <p:ph sz="quarter" idx="1"/>
          </p:nvPr>
        </p:nvSpPr>
        <p:spPr/>
        <p:txBody>
          <a:bodyPr/>
          <a:lstStyle/>
          <a:p>
            <a:endParaRPr lang="en-US"/>
          </a:p>
        </p:txBody>
      </p:sp>
      <p:graphicFrame>
        <p:nvGraphicFramePr>
          <p:cNvPr id="27689" name="Group 1065"/>
          <p:cNvGraphicFramePr>
            <a:graphicFrameLocks noGrp="1"/>
          </p:cNvGraphicFramePr>
          <p:nvPr/>
        </p:nvGraphicFramePr>
        <p:xfrm>
          <a:off x="76200" y="1609725"/>
          <a:ext cx="8915400" cy="5193348"/>
        </p:xfrm>
        <a:graphic>
          <a:graphicData uri="http://schemas.openxmlformats.org/drawingml/2006/table">
            <a:tbl>
              <a:tblPr/>
              <a:tblGrid>
                <a:gridCol w="1676400"/>
                <a:gridCol w="2781300"/>
                <a:gridCol w="1085850"/>
                <a:gridCol w="1098550"/>
                <a:gridCol w="1160463"/>
                <a:gridCol w="1112837"/>
              </a:tblGrid>
              <a:tr h="9144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chemeClr val="tx1"/>
                          </a:solidFill>
                          <a:effectLst/>
                          <a:latin typeface="Calibri" pitchFamily="-123" charset="0"/>
                          <a:ea typeface="Cambria" pitchFamily="-123" charset="0"/>
                          <a:cs typeface="Cambria" pitchFamily="-123" charset="0"/>
                        </a:rPr>
                        <a:t>Trigger Name</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7CB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chemeClr val="tx1"/>
                          </a:solidFill>
                          <a:effectLst/>
                          <a:latin typeface="Calibri" pitchFamily="-123" charset="0"/>
                          <a:ea typeface="Cambria" pitchFamily="-123" charset="0"/>
                          <a:cs typeface="Cambria" pitchFamily="-123" charset="0"/>
                        </a:rPr>
                        <a:t>Trigger Rule</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7CB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Calibri" pitchFamily="-123" charset="0"/>
                          <a:ea typeface="Cambria" pitchFamily="-123" charset="0"/>
                          <a:cs typeface="Cambria" pitchFamily="-123" charset="0"/>
                        </a:rPr>
                        <a:t>Cases </a:t>
                      </a:r>
                      <a:r>
                        <a:rPr kumimoji="0" lang="en-US" sz="1600" b="1" i="0" u="none" strike="noStrike" cap="none" normalizeH="0" baseline="0" smtClean="0">
                          <a:ln>
                            <a:noFill/>
                          </a:ln>
                          <a:solidFill>
                            <a:srgbClr val="000000"/>
                          </a:solidFill>
                          <a:effectLst/>
                          <a:latin typeface="Calibri" pitchFamily="-123" charset="0"/>
                          <a:ea typeface="Cambria" pitchFamily="-123" charset="0"/>
                          <a:cs typeface="Cambria" pitchFamily="-123" charset="0"/>
                        </a:rPr>
                        <a:t>Flagged</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Calibri" pitchFamily="-123" charset="0"/>
                          <a:ea typeface="Cambria" pitchFamily="-123" charset="0"/>
                          <a:cs typeface="Cambria" pitchFamily="-123" charset="0"/>
                        </a:rPr>
                        <a:t>N (%)</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7CB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Calibri" pitchFamily="-123" charset="0"/>
                          <a:ea typeface="Cambria" pitchFamily="-123" charset="0"/>
                          <a:cs typeface="Cambria" pitchFamily="-123" charset="0"/>
                        </a:rPr>
                        <a:t>Flagged Cases Sampled for Review</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7CB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Calibri" pitchFamily="-123" charset="0"/>
                          <a:ea typeface="Cambria" pitchFamily="-123" charset="0"/>
                          <a:cs typeface="Cambria" pitchFamily="-123" charset="0"/>
                        </a:rPr>
                        <a:t>PPV for </a:t>
                      </a:r>
                      <a:r>
                        <a:rPr kumimoji="0" lang="en-US" sz="1600" b="1" i="0" u="none" strike="noStrike" cap="none" normalizeH="0" baseline="0" smtClean="0">
                          <a:ln>
                            <a:noFill/>
                          </a:ln>
                          <a:solidFill>
                            <a:srgbClr val="000000"/>
                          </a:solidFill>
                          <a:effectLst/>
                          <a:latin typeface="Calibri" pitchFamily="-123" charset="0"/>
                          <a:ea typeface="Cambria" pitchFamily="-123" charset="0"/>
                          <a:cs typeface="Cambria" pitchFamily="-123" charset="0"/>
                        </a:rPr>
                        <a:t>NSQIP </a:t>
                      </a:r>
                      <a:r>
                        <a:rPr kumimoji="0" lang="en-US" sz="1600" b="1" i="0" u="none" strike="noStrike" cap="none" normalizeH="0" baseline="0">
                          <a:ln>
                            <a:noFill/>
                          </a:ln>
                          <a:solidFill>
                            <a:srgbClr val="000000"/>
                          </a:solidFill>
                          <a:effectLst/>
                          <a:latin typeface="Calibri" pitchFamily="-123" charset="0"/>
                          <a:ea typeface="Cambria" pitchFamily="-123" charset="0"/>
                          <a:cs typeface="Cambria" pitchFamily="-123" charset="0"/>
                        </a:rPr>
                        <a:t>AEs (95% CI</a:t>
                      </a:r>
                      <a:r>
                        <a:rPr kumimoji="0" lang="en-US" sz="1600" b="1" i="0" u="none" strike="noStrike" cap="none" normalizeH="0" baseline="0" smtClean="0">
                          <a:ln>
                            <a:noFill/>
                          </a:ln>
                          <a:solidFill>
                            <a:srgbClr val="000000"/>
                          </a:solidFill>
                          <a:effectLst/>
                          <a:latin typeface="Calibri" pitchFamily="-123" charset="0"/>
                          <a:ea typeface="Cambria" pitchFamily="-123" charset="0"/>
                          <a:cs typeface="Cambria" pitchFamily="-123" charset="0"/>
                        </a:rPr>
                        <a:t>)</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7CB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Calibri" pitchFamily="-123" charset="0"/>
                          <a:ea typeface="Cambria" pitchFamily="-123" charset="0"/>
                          <a:cs typeface="Cambria" pitchFamily="-123" charset="0"/>
                        </a:rPr>
                        <a:t>PPV for Any </a:t>
                      </a:r>
                      <a:r>
                        <a:rPr kumimoji="0" lang="en-US" sz="1600" b="1" i="0" u="none" strike="noStrike" cap="none" normalizeH="0" baseline="0" smtClean="0">
                          <a:ln>
                            <a:noFill/>
                          </a:ln>
                          <a:solidFill>
                            <a:srgbClr val="000000"/>
                          </a:solidFill>
                          <a:effectLst/>
                          <a:latin typeface="Calibri" pitchFamily="-123" charset="0"/>
                          <a:ea typeface="Cambria" pitchFamily="-123" charset="0"/>
                          <a:cs typeface="Cambria" pitchFamily="-123" charset="0"/>
                        </a:rPr>
                        <a:t>AE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libri" pitchFamily="-123" charset="0"/>
                          <a:ea typeface="Cambria" pitchFamily="-123" charset="0"/>
                          <a:cs typeface="Cambria" pitchFamily="-123" charset="0"/>
                        </a:rPr>
                        <a:t>(</a:t>
                      </a:r>
                      <a:r>
                        <a:rPr kumimoji="0" lang="en-US" sz="1600" b="1" i="0" u="none" strike="noStrike" cap="none" normalizeH="0" baseline="0">
                          <a:ln>
                            <a:noFill/>
                          </a:ln>
                          <a:solidFill>
                            <a:srgbClr val="000000"/>
                          </a:solidFill>
                          <a:effectLst/>
                          <a:latin typeface="Calibri" pitchFamily="-123" charset="0"/>
                          <a:ea typeface="Cambria" pitchFamily="-123" charset="0"/>
                          <a:cs typeface="Cambria" pitchFamily="-123" charset="0"/>
                        </a:rPr>
                        <a:t>95% CI</a:t>
                      </a:r>
                      <a:r>
                        <a:rPr kumimoji="0" lang="en-US" sz="1600" b="1" i="0" u="none" strike="noStrike" cap="none" normalizeH="0" baseline="0" smtClean="0">
                          <a:ln>
                            <a:noFill/>
                          </a:ln>
                          <a:solidFill>
                            <a:srgbClr val="000000"/>
                          </a:solidFill>
                          <a:effectLst/>
                          <a:latin typeface="Calibri" pitchFamily="-123" charset="0"/>
                          <a:ea typeface="Cambria" pitchFamily="-123" charset="0"/>
                          <a:cs typeface="Cambria" pitchFamily="-123" charset="0"/>
                        </a:rPr>
                        <a:t>)</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7CBDA"/>
                    </a:solidFill>
                  </a:tcPr>
                </a:tc>
              </a:tr>
              <a:tr h="609600">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rPr>
                        <a:t>Pulmonary Embolism (PE)/ Deep Vein Thrombosis (DVT)</a:t>
                      </a: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rPr>
                        <a:t>Outpatient surgery AND ICD-9-CM code for DVT OR PE ≤ 30 days</a:t>
                      </a: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rPr>
                        <a:t>189</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rPr>
                        <a:t>(</a:t>
                      </a:r>
                      <a:r>
                        <a:rPr kumimoji="0" lang="en-US" sz="1600" b="0" i="0" u="none" strike="noStrike" cap="none" normalizeH="0" baseline="0" smtClean="0">
                          <a:ln>
                            <a:noFill/>
                          </a:ln>
                          <a:solidFill>
                            <a:schemeClr val="tx1"/>
                          </a:solidFill>
                          <a:effectLst/>
                          <a:latin typeface="Calibri" pitchFamily="-123" charset="0"/>
                          <a:ea typeface="Cambria" pitchFamily="-123" charset="0"/>
                          <a:cs typeface="Cambria" pitchFamily="-123" charset="0"/>
                        </a:rPr>
                        <a:t>1%)</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rPr>
                        <a:t>150</a:t>
                      </a: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rPr>
                        <a:t>58%</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rPr>
                        <a:t>(50-66%)</a:t>
                      </a: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123" charset="0"/>
                          <a:ea typeface="Cambria" pitchFamily="-123" charset="0"/>
                          <a:cs typeface="Cambria" pitchFamily="-123" charset="0"/>
                        </a:rPr>
                        <a:t>65%</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rPr>
                        <a:t>(</a:t>
                      </a:r>
                      <a:r>
                        <a:rPr kumimoji="0" lang="en-US" sz="1600" b="0" i="0" u="none" strike="noStrike" cap="none" normalizeH="0" baseline="0" smtClean="0">
                          <a:ln>
                            <a:noFill/>
                          </a:ln>
                          <a:solidFill>
                            <a:schemeClr val="tx1"/>
                          </a:solidFill>
                          <a:effectLst/>
                          <a:latin typeface="Calibri" pitchFamily="-123" charset="0"/>
                          <a:ea typeface="Cambria" pitchFamily="-123" charset="0"/>
                          <a:cs typeface="Cambria" pitchFamily="-123" charset="0"/>
                        </a:rPr>
                        <a:t>56-72%)</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654050">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rPr>
                        <a:t>PE/DVT: 52%</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rPr>
                        <a:t>(43-60</a:t>
                      </a:r>
                      <a:r>
                        <a:rPr kumimoji="0" lang="en-US" sz="1600" b="0" i="0" u="none" strike="noStrike" cap="none" normalizeH="0" baseline="0" smtClean="0">
                          <a:ln>
                            <a:noFill/>
                          </a:ln>
                          <a:solidFill>
                            <a:schemeClr val="tx1"/>
                          </a:solidFill>
                          <a:effectLst/>
                          <a:latin typeface="Calibri" pitchFamily="-123" charset="0"/>
                          <a:ea typeface="Cambria" pitchFamily="-123" charset="0"/>
                          <a:cs typeface="Cambria" pitchFamily="-123" charset="0"/>
                        </a:rPr>
                        <a:t>%)</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vMerge="1">
                  <a:txBody>
                    <a:bodyPr/>
                    <a:lstStyle/>
                    <a:p>
                      <a:endParaRPr lang="en-US"/>
                    </a:p>
                  </a:txBody>
                  <a:tcPr/>
                </a:tc>
              </a:tr>
              <a:tr h="14843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123" charset="0"/>
                          <a:ea typeface="ＭＳ Ｐゴシック" pitchFamily="-123" charset="-128"/>
                          <a:cs typeface="ＭＳ Ｐゴシック" pitchFamily="-123" charset="-128"/>
                        </a:rPr>
                        <a:t>Surgical Site Infection (SSI) 1</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123" charset="0"/>
                          <a:ea typeface="Cambria" pitchFamily="-123" charset="0"/>
                          <a:cs typeface="Cambria" pitchFamily="-123" charset="0"/>
                        </a:rPr>
                        <a:t>Outpatient surgery AND antibiotics started or continued &gt; 24 hours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123" charset="0"/>
                          <a:ea typeface="Cambria" pitchFamily="-123" charset="0"/>
                          <a:cs typeface="Cambria" pitchFamily="-123" charset="0"/>
                        </a:rPr>
                        <a:t>OR wound debridement CPT code within 5-30 days </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36830" marR="3683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pitchFamily="-123" charset="0"/>
                          <a:ea typeface="Calibri" pitchFamily="-123" charset="0"/>
                          <a:cs typeface="Calibri" pitchFamily="-123" charset="0"/>
                        </a:rPr>
                        <a:t>1,408</a:t>
                      </a:r>
                      <a:endParaRPr kumimoji="0" lang="en-US" sz="1600" b="0" i="0" u="none" strike="noStrike" cap="none" normalizeH="0" baseline="0">
                        <a:ln>
                          <a:noFill/>
                        </a:ln>
                        <a:solidFill>
                          <a:schemeClr val="tx1"/>
                        </a:solidFill>
                        <a:effectLst/>
                        <a:latin typeface="Calibri" pitchFamily="-123" charset="0"/>
                        <a:ea typeface="Calibri" pitchFamily="-123" charset="0"/>
                        <a:cs typeface="Calibri" pitchFamily="-123"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pitchFamily="-123" charset="0"/>
                          <a:ea typeface="Calibri" pitchFamily="-123" charset="0"/>
                          <a:cs typeface="Calibri" pitchFamily="-123" charset="0"/>
                        </a:rPr>
                        <a:t>(</a:t>
                      </a:r>
                      <a:r>
                        <a:rPr kumimoji="0" lang="en-US" sz="1600" b="0" i="0" u="none" strike="noStrike" cap="none" normalizeH="0" baseline="0" smtClean="0">
                          <a:ln>
                            <a:noFill/>
                          </a:ln>
                          <a:solidFill>
                            <a:srgbClr val="000000"/>
                          </a:solidFill>
                          <a:effectLst/>
                          <a:latin typeface="Calibri" pitchFamily="-123" charset="0"/>
                          <a:ea typeface="Calibri" pitchFamily="-123" charset="0"/>
                          <a:cs typeface="Calibri" pitchFamily="-123" charset="0"/>
                        </a:rPr>
                        <a:t>8%)</a:t>
                      </a:r>
                      <a:endParaRPr kumimoji="0" lang="en-US" sz="1600" b="0" i="0" u="none" strike="noStrike" cap="none" normalizeH="0" baseline="0">
                        <a:ln>
                          <a:noFill/>
                        </a:ln>
                        <a:solidFill>
                          <a:schemeClr val="tx1"/>
                        </a:solidFill>
                        <a:effectLst/>
                        <a:latin typeface="Calibri" pitchFamily="-123" charset="0"/>
                        <a:ea typeface="Calibri" pitchFamily="-123" charset="0"/>
                        <a:cs typeface="Calibri" pitchFamily="-123" charset="0"/>
                      </a:endParaRPr>
                    </a:p>
                  </a:txBody>
                  <a:tcPr marL="36830" marR="3683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pitchFamily="-123" charset="0"/>
                          <a:ea typeface="Calibri" pitchFamily="-123" charset="0"/>
                          <a:cs typeface="Calibri" pitchFamily="-123" charset="0"/>
                        </a:rPr>
                        <a:t>51</a:t>
                      </a:r>
                      <a:endParaRPr kumimoji="0" lang="en-US" sz="1600" b="0" i="0" u="none" strike="noStrike" cap="none" normalizeH="0" baseline="0">
                        <a:ln>
                          <a:noFill/>
                        </a:ln>
                        <a:solidFill>
                          <a:schemeClr val="tx1"/>
                        </a:solidFill>
                        <a:effectLst/>
                        <a:latin typeface="Calibri" pitchFamily="-123" charset="0"/>
                        <a:ea typeface="Calibri" pitchFamily="-123" charset="0"/>
                        <a:cs typeface="Calibri" pitchFamily="-123" charset="0"/>
                      </a:endParaRPr>
                    </a:p>
                  </a:txBody>
                  <a:tcPr marL="36830" marR="3683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pitchFamily="-123" charset="0"/>
                          <a:ea typeface="Calibri" pitchFamily="-123" charset="0"/>
                          <a:cs typeface="Calibri" pitchFamily="-123" charset="0"/>
                        </a:rPr>
                        <a:t>SSI: 4%</a:t>
                      </a:r>
                      <a:endParaRPr kumimoji="0" lang="en-US" sz="1600" b="0" i="0" u="none" strike="noStrike" cap="none" normalizeH="0" baseline="0">
                        <a:ln>
                          <a:noFill/>
                        </a:ln>
                        <a:solidFill>
                          <a:schemeClr val="tx1"/>
                        </a:solidFill>
                        <a:effectLst/>
                        <a:latin typeface="Calibri" pitchFamily="-123" charset="0"/>
                        <a:ea typeface="Calibri" pitchFamily="-123" charset="0"/>
                        <a:cs typeface="Calibri" pitchFamily="-123"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pitchFamily="-123" charset="0"/>
                          <a:ea typeface="Calibri" pitchFamily="-123" charset="0"/>
                          <a:cs typeface="Calibri" pitchFamily="-123" charset="0"/>
                        </a:rPr>
                        <a:t>(0.5-13%)</a:t>
                      </a:r>
                      <a:endParaRPr kumimoji="0" lang="en-US" sz="1600" b="0" i="0" u="none" strike="noStrike" cap="none" normalizeH="0" baseline="0">
                        <a:ln>
                          <a:noFill/>
                        </a:ln>
                        <a:solidFill>
                          <a:schemeClr val="tx1"/>
                        </a:solidFill>
                        <a:effectLst/>
                        <a:latin typeface="Calibri" pitchFamily="-123" charset="0"/>
                        <a:ea typeface="Calibri" pitchFamily="-123" charset="0"/>
                        <a:cs typeface="Calibri" pitchFamily="-123" charset="0"/>
                      </a:endParaRPr>
                    </a:p>
                  </a:txBody>
                  <a:tcPr marL="36830" marR="3683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123" charset="0"/>
                          <a:ea typeface="Cambria" pitchFamily="-123" charset="0"/>
                          <a:cs typeface="Cambria" pitchFamily="-123" charset="0"/>
                        </a:rPr>
                        <a:t>18%</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123" charset="0"/>
                          <a:ea typeface="Cambria" pitchFamily="-123" charset="0"/>
                          <a:cs typeface="Cambria" pitchFamily="-123" charset="0"/>
                        </a:rPr>
                        <a:t>(8-28%)</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14700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123" charset="0"/>
                          <a:ea typeface="ＭＳ Ｐゴシック" pitchFamily="-123" charset="-128"/>
                          <a:cs typeface="ＭＳ Ｐゴシック" pitchFamily="-123" charset="-128"/>
                        </a:rPr>
                        <a:t>Hematocrit</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123" charset="0"/>
                          <a:ea typeface="Cambria" pitchFamily="-123" charset="0"/>
                          <a:cs typeface="Cambria" pitchFamily="-123" charset="0"/>
                        </a:rPr>
                        <a:t>Outpatient surgery AND </a:t>
                      </a:r>
                      <a:r>
                        <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rPr>
                        <a:t>hematocrit check </a:t>
                      </a:r>
                      <a:r>
                        <a:rPr kumimoji="0" lang="en-US" sz="1600" b="0" i="0" u="none" strike="noStrike" cap="none" normalizeH="0" baseline="0" smtClean="0">
                          <a:ln>
                            <a:noFill/>
                          </a:ln>
                          <a:solidFill>
                            <a:schemeClr val="tx1"/>
                          </a:solidFill>
                          <a:effectLst/>
                          <a:latin typeface="Calibri" pitchFamily="-123" charset="0"/>
                          <a:ea typeface="Cambria" pitchFamily="-123" charset="0"/>
                          <a:cs typeface="Cambria" pitchFamily="-123" charset="0"/>
                        </a:rPr>
                        <a:t>≤ </a:t>
                      </a:r>
                      <a:r>
                        <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rPr>
                        <a:t>14 days and hematocrit drop </a:t>
                      </a:r>
                      <a:r>
                        <a:rPr kumimoji="0" lang="en-US" sz="1600" b="0" i="0" u="none" strike="noStrike" cap="none" normalizeH="0" baseline="0" smtClean="0">
                          <a:ln>
                            <a:noFill/>
                          </a:ln>
                          <a:solidFill>
                            <a:schemeClr val="tx1"/>
                          </a:solidFill>
                          <a:effectLst/>
                          <a:latin typeface="Calibri" pitchFamily="-123" charset="0"/>
                          <a:ea typeface="Cambria" pitchFamily="-123" charset="0"/>
                          <a:cs typeface="Cambria" pitchFamily="-123" charset="0"/>
                        </a:rPr>
                        <a:t>&gt; 6 </a:t>
                      </a:r>
                      <a:r>
                        <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rPr>
                        <a:t>units from preoperative baseline </a:t>
                      </a:r>
                      <a:r>
                        <a:rPr kumimoji="0" lang="en-US" sz="1600" b="0" i="0" u="none" strike="noStrike" cap="none" normalizeH="0" baseline="0" smtClean="0">
                          <a:ln>
                            <a:noFill/>
                          </a:ln>
                          <a:solidFill>
                            <a:schemeClr val="tx1"/>
                          </a:solidFill>
                          <a:effectLst/>
                          <a:latin typeface="Calibri" pitchFamily="-123" charset="0"/>
                          <a:ea typeface="Cambria" pitchFamily="-123" charset="0"/>
                          <a:cs typeface="Cambria" pitchFamily="-123" charset="0"/>
                        </a:rPr>
                        <a:t>≤ </a:t>
                      </a:r>
                      <a:r>
                        <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rPr>
                        <a:t>1 year before the index event</a:t>
                      </a:r>
                    </a:p>
                  </a:txBody>
                  <a:tcPr marL="36830" marR="3683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pitchFamily="-123" charset="0"/>
                          <a:ea typeface="Calibri" pitchFamily="-123" charset="0"/>
                          <a:cs typeface="Calibri" pitchFamily="-123" charset="0"/>
                        </a:rPr>
                        <a:t>451</a:t>
                      </a:r>
                      <a:endParaRPr kumimoji="0" lang="en-US" sz="1600" b="0" i="0" u="none" strike="noStrike" cap="none" normalizeH="0" baseline="0">
                        <a:ln>
                          <a:noFill/>
                        </a:ln>
                        <a:solidFill>
                          <a:schemeClr val="tx1"/>
                        </a:solidFill>
                        <a:effectLst/>
                        <a:latin typeface="Calibri" pitchFamily="-123" charset="0"/>
                        <a:ea typeface="Calibri" pitchFamily="-123" charset="0"/>
                        <a:cs typeface="Calibri" pitchFamily="-123"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123" charset="0"/>
                          <a:ea typeface="Calibri" pitchFamily="-123" charset="0"/>
                          <a:cs typeface="Calibri" pitchFamily="-123" charset="0"/>
                        </a:rPr>
                        <a:t>(3%)</a:t>
                      </a:r>
                      <a:endParaRPr kumimoji="0" lang="en-US" sz="1600" b="0" i="0" u="none" strike="noStrike" cap="none" normalizeH="0" baseline="0">
                        <a:ln>
                          <a:noFill/>
                        </a:ln>
                        <a:solidFill>
                          <a:schemeClr val="tx1"/>
                        </a:solidFill>
                        <a:effectLst/>
                        <a:latin typeface="Calibri" pitchFamily="-123" charset="0"/>
                        <a:ea typeface="Calibri" pitchFamily="-123" charset="0"/>
                        <a:cs typeface="Calibri" pitchFamily="-123" charset="0"/>
                      </a:endParaRPr>
                    </a:p>
                  </a:txBody>
                  <a:tcPr marL="36830" marR="3683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Calibri" pitchFamily="-123" charset="0"/>
                          <a:cs typeface="Calibri" pitchFamily="-123" charset="0"/>
                        </a:rPr>
                        <a:t>NA</a:t>
                      </a:r>
                    </a:p>
                  </a:txBody>
                  <a:tcPr marL="36830" marR="3683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123" charset="0"/>
                          <a:ea typeface="Cambria" pitchFamily="-123" charset="0"/>
                          <a:cs typeface="Cambria" pitchFamily="-123" charset="0"/>
                        </a:rPr>
                        <a:t>NA</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123" charset="0"/>
                          <a:ea typeface="Cambria" pitchFamily="-123" charset="0"/>
                          <a:cs typeface="Cambria" pitchFamily="-123" charset="0"/>
                        </a:rPr>
                        <a:t>100%</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5" name="Rectangle 2"/>
          <p:cNvSpPr>
            <a:spLocks noGrp="1" noChangeArrowheads="1"/>
          </p:cNvSpPr>
          <p:nvPr>
            <p:ph type="title"/>
          </p:nvPr>
        </p:nvSpPr>
        <p:spPr/>
        <p:txBody>
          <a:bodyPr/>
          <a:lstStyle/>
          <a:p>
            <a:r>
              <a:rPr lang="en-US" dirty="0" smtClean="0"/>
              <a:t>Results: Loss to Follow-up Trigger</a:t>
            </a:r>
          </a:p>
        </p:txBody>
      </p:sp>
      <p:sp>
        <p:nvSpPr>
          <p:cNvPr id="10" name="Content Placeholder 9"/>
          <p:cNvSpPr>
            <a:spLocks noGrp="1"/>
          </p:cNvSpPr>
          <p:nvPr>
            <p:ph sz="quarter" idx="1"/>
          </p:nvPr>
        </p:nvSpPr>
        <p:spPr/>
        <p:txBody>
          <a:bodyPr/>
          <a:lstStyle/>
          <a:p>
            <a:r>
              <a:rPr lang="en-US" dirty="0" smtClean="0"/>
              <a:t>Sample:</a:t>
            </a:r>
          </a:p>
          <a:p>
            <a:pPr lvl="1"/>
            <a:r>
              <a:rPr lang="en-US" dirty="0" smtClean="0"/>
              <a:t>N=995 cases with positive FOBT tests in CY05 from one institution</a:t>
            </a:r>
          </a:p>
        </p:txBody>
      </p:sp>
      <p:sp>
        <p:nvSpPr>
          <p:cNvPr id="31747" name="Rectangle 1"/>
          <p:cNvSpPr>
            <a:spLocks noChangeArrowheads="1"/>
          </p:cNvSpPr>
          <p:nvPr/>
        </p:nvSpPr>
        <p:spPr bwMode="auto">
          <a:xfrm>
            <a:off x="0" y="-320675"/>
            <a:ext cx="184150" cy="641350"/>
          </a:xfrm>
          <a:prstGeom prst="rect">
            <a:avLst/>
          </a:prstGeom>
          <a:noFill/>
          <a:ln w="9525">
            <a:noFill/>
            <a:miter lim="800000"/>
            <a:headEnd/>
            <a:tailEnd/>
          </a:ln>
        </p:spPr>
        <p:txBody>
          <a:bodyPr wrap="none" anchor="ctr">
            <a:prstTxWarp prst="textNoShape">
              <a:avLst/>
            </a:prstTxWarp>
            <a:spAutoFit/>
          </a:bodyPr>
          <a:lstStyle/>
          <a:p>
            <a:r>
              <a:rPr lang="en-US" sz="1800"/>
              <a:t/>
            </a:r>
            <a:br>
              <a:rPr lang="en-US" sz="1800"/>
            </a:br>
            <a:endParaRPr lang="en-US" sz="1800"/>
          </a:p>
        </p:txBody>
      </p:sp>
      <p:graphicFrame>
        <p:nvGraphicFramePr>
          <p:cNvPr id="31783" name="Group 39"/>
          <p:cNvGraphicFramePr>
            <a:graphicFrameLocks noGrp="1"/>
          </p:cNvGraphicFramePr>
          <p:nvPr/>
        </p:nvGraphicFramePr>
        <p:xfrm>
          <a:off x="76200" y="2971800"/>
          <a:ext cx="8991600" cy="3657601"/>
        </p:xfrm>
        <a:graphic>
          <a:graphicData uri="http://schemas.openxmlformats.org/drawingml/2006/table">
            <a:tbl>
              <a:tblPr/>
              <a:tblGrid>
                <a:gridCol w="3703712"/>
                <a:gridCol w="1008112"/>
                <a:gridCol w="2160240"/>
                <a:gridCol w="1080120"/>
                <a:gridCol w="1039416"/>
              </a:tblGrid>
              <a:tr h="10271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Calibri" pitchFamily="-123" charset="0"/>
                          <a:ea typeface="Times New Roman" pitchFamily="-123" charset="0"/>
                          <a:cs typeface="Times New Roman" pitchFamily="-123" charset="0"/>
                        </a:rPr>
                        <a:t>Trigger Rule</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7CB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chemeClr val="tx1"/>
                          </a:solidFill>
                          <a:effectLst/>
                          <a:latin typeface="Calibri" pitchFamily="-123" charset="0"/>
                          <a:ea typeface="Times New Roman" pitchFamily="-123" charset="0"/>
                          <a:cs typeface="Times New Roman" pitchFamily="-123" charset="0"/>
                        </a:rPr>
                        <a:t># trigger-positive 2 months post FOBT</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7CB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chemeClr val="tx1"/>
                          </a:solidFill>
                          <a:effectLst/>
                          <a:latin typeface="Calibri" pitchFamily="-123" charset="0"/>
                          <a:ea typeface="Times New Roman" pitchFamily="-123" charset="0"/>
                          <a:cs typeface="Times New Roman" pitchFamily="-123" charset="0"/>
                        </a:rPr>
                        <a:t>Criteria</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7CB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chemeClr val="tx1"/>
                          </a:solidFill>
                          <a:effectLst/>
                          <a:latin typeface="Calibri" pitchFamily="-123" charset="0"/>
                          <a:ea typeface="Times New Roman" pitchFamily="-123" charset="0"/>
                          <a:cs typeface="Times New Roman" pitchFamily="-123" charset="0"/>
                        </a:rPr>
                        <a:t>Number meeting criteria at 6 months</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7CB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itchFamily="-123" charset="0"/>
                          <a:ea typeface="Times New Roman" pitchFamily="-123" charset="0"/>
                          <a:cs typeface="Times New Roman" pitchFamily="-123" charset="0"/>
                        </a:rPr>
                        <a:t>PPV  </a:t>
                      </a:r>
                      <a:endParaRPr kumimoji="0" lang="en-US" sz="1600" b="1" i="0" u="none" strike="noStrike" cap="none" normalizeH="0" baseline="0" dirty="0" smtClean="0">
                        <a:ln>
                          <a:noFill/>
                        </a:ln>
                        <a:solidFill>
                          <a:schemeClr val="tx1"/>
                        </a:solidFill>
                        <a:effectLst/>
                        <a:latin typeface="Calibri" pitchFamily="-123" charset="0"/>
                        <a:ea typeface="Times New Roman" pitchFamily="-123" charset="0"/>
                        <a:cs typeface="Times New Roman" pitchFamily="-123"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Calibri" pitchFamily="-123" charset="0"/>
                          <a:ea typeface="Times New Roman" pitchFamily="-123" charset="0"/>
                          <a:cs typeface="Times New Roman" pitchFamily="-123" charset="0"/>
                        </a:rPr>
                        <a:t>(</a:t>
                      </a:r>
                      <a:r>
                        <a:rPr kumimoji="0" lang="en-US" sz="1600" b="1" i="0" u="none" strike="noStrike" cap="none" normalizeH="0" baseline="0" dirty="0">
                          <a:ln>
                            <a:noFill/>
                          </a:ln>
                          <a:solidFill>
                            <a:schemeClr val="tx1"/>
                          </a:solidFill>
                          <a:effectLst/>
                          <a:latin typeface="Calibri" pitchFamily="-123" charset="0"/>
                          <a:ea typeface="Times New Roman" pitchFamily="-123" charset="0"/>
                          <a:cs typeface="Times New Roman" pitchFamily="-123" charset="0"/>
                        </a:rPr>
                        <a:t>95% CI)</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7CBDA"/>
                    </a:solidFill>
                  </a:tcPr>
                </a:tc>
              </a:tr>
              <a:tr h="561975">
                <a:tc rowSpan="3">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rgbClr val="000000"/>
                          </a:solidFill>
                          <a:effectLst/>
                          <a:latin typeface="Calibri" pitchFamily="-123" charset="0"/>
                          <a:cs typeface="Times New Roman" pitchFamily="-123" charset="0"/>
                        </a:rPr>
                        <a:t>Positive </a:t>
                      </a:r>
                      <a:r>
                        <a:rPr kumimoji="0" lang="en-US" sz="1600" b="0" i="0" u="none" strike="noStrike" cap="none" normalizeH="0" baseline="0" dirty="0" smtClean="0">
                          <a:ln>
                            <a:noFill/>
                          </a:ln>
                          <a:solidFill>
                            <a:srgbClr val="000000"/>
                          </a:solidFill>
                          <a:effectLst/>
                          <a:latin typeface="Calibri" pitchFamily="-123" charset="0"/>
                          <a:cs typeface="Times New Roman" pitchFamily="-123" charset="0"/>
                        </a:rPr>
                        <a:t>FOBT</a:t>
                      </a:r>
                      <a:r>
                        <a:rPr kumimoji="0" lang="en-US" sz="1600" b="0" i="0" u="none" strike="noStrike" cap="none" normalizeH="0" baseline="0" dirty="0">
                          <a:ln>
                            <a:noFill/>
                          </a:ln>
                          <a:solidFill>
                            <a:srgbClr val="000000"/>
                          </a:solidFill>
                          <a:effectLst/>
                          <a:latin typeface="Calibri" pitchFamily="-123" charset="0"/>
                          <a:cs typeface="Times New Roman" pitchFamily="-123" charset="0"/>
                        </a:rPr>
                        <a:t/>
                      </a:r>
                      <a:br>
                        <a:rPr kumimoji="0" lang="en-US" sz="1600" b="0" i="0" u="none" strike="noStrike" cap="none" normalizeH="0" baseline="0" dirty="0">
                          <a:ln>
                            <a:noFill/>
                          </a:ln>
                          <a:solidFill>
                            <a:srgbClr val="000000"/>
                          </a:solidFill>
                          <a:effectLst/>
                          <a:latin typeface="Calibri" pitchFamily="-123" charset="0"/>
                          <a:cs typeface="Times New Roman" pitchFamily="-123" charset="0"/>
                        </a:rPr>
                      </a:br>
                      <a:r>
                        <a:rPr kumimoji="0" lang="en-US" sz="1600" b="0" i="0" u="none" strike="noStrike" cap="none" normalizeH="0" baseline="0" dirty="0">
                          <a:ln>
                            <a:noFill/>
                          </a:ln>
                          <a:solidFill>
                            <a:srgbClr val="000000"/>
                          </a:solidFill>
                          <a:effectLst/>
                          <a:latin typeface="Calibri" pitchFamily="-123" charset="0"/>
                          <a:cs typeface="Times New Roman" pitchFamily="-123" charset="0"/>
                        </a:rPr>
                        <a:t>AND (serum Fe&lt;60 mcg/</a:t>
                      </a:r>
                      <a:r>
                        <a:rPr kumimoji="0" lang="en-US" sz="1600" b="0" i="0" u="none" strike="noStrike" cap="none" normalizeH="0" baseline="0" dirty="0" err="1">
                          <a:ln>
                            <a:noFill/>
                          </a:ln>
                          <a:solidFill>
                            <a:srgbClr val="000000"/>
                          </a:solidFill>
                          <a:effectLst/>
                          <a:latin typeface="Calibri" pitchFamily="-123" charset="0"/>
                          <a:cs typeface="Times New Roman" pitchFamily="-123" charset="0"/>
                        </a:rPr>
                        <a:t>dL</a:t>
                      </a:r>
                      <a:r>
                        <a:rPr kumimoji="0" lang="en-US" sz="1600" b="0" i="0" u="none" strike="noStrike" cap="none" normalizeH="0" baseline="0" dirty="0">
                          <a:ln>
                            <a:noFill/>
                          </a:ln>
                          <a:solidFill>
                            <a:srgbClr val="000000"/>
                          </a:solidFill>
                          <a:effectLst/>
                          <a:latin typeface="Calibri" pitchFamily="-123" charset="0"/>
                          <a:cs typeface="Times New Roman" pitchFamily="-123" charset="0"/>
                        </a:rPr>
                        <a:t> OR plasma/serum </a:t>
                      </a:r>
                      <a:r>
                        <a:rPr kumimoji="0" lang="en-US" sz="1600" b="0" i="0" u="none" strike="noStrike" cap="none" normalizeH="0" baseline="0" dirty="0" err="1">
                          <a:ln>
                            <a:noFill/>
                          </a:ln>
                          <a:solidFill>
                            <a:srgbClr val="000000"/>
                          </a:solidFill>
                          <a:effectLst/>
                          <a:latin typeface="Calibri" pitchFamily="-123" charset="0"/>
                          <a:cs typeface="Times New Roman" pitchFamily="-123" charset="0"/>
                        </a:rPr>
                        <a:t>ferritin</a:t>
                      </a:r>
                      <a:r>
                        <a:rPr kumimoji="0" lang="en-US" sz="1600" b="0" i="0" u="none" strike="noStrike" cap="none" normalizeH="0" baseline="0" dirty="0">
                          <a:ln>
                            <a:noFill/>
                          </a:ln>
                          <a:solidFill>
                            <a:srgbClr val="000000"/>
                          </a:solidFill>
                          <a:effectLst/>
                          <a:latin typeface="Calibri" pitchFamily="-123" charset="0"/>
                          <a:cs typeface="Times New Roman" pitchFamily="-123" charset="0"/>
                        </a:rPr>
                        <a:t>&lt;40 </a:t>
                      </a:r>
                      <a:r>
                        <a:rPr kumimoji="0" lang="en-US" sz="1600" b="0" i="0" u="none" strike="noStrike" cap="none" normalizeH="0" baseline="0" dirty="0" err="1">
                          <a:ln>
                            <a:noFill/>
                          </a:ln>
                          <a:solidFill>
                            <a:srgbClr val="000000"/>
                          </a:solidFill>
                          <a:effectLst/>
                          <a:latin typeface="Calibri" pitchFamily="-123" charset="0"/>
                          <a:cs typeface="Times New Roman" pitchFamily="-123" charset="0"/>
                        </a:rPr>
                        <a:t>ng</a:t>
                      </a:r>
                      <a:r>
                        <a:rPr kumimoji="0" lang="en-US" sz="1600" b="0" i="0" u="none" strike="noStrike" cap="none" normalizeH="0" baseline="0" dirty="0">
                          <a:ln>
                            <a:noFill/>
                          </a:ln>
                          <a:solidFill>
                            <a:srgbClr val="000000"/>
                          </a:solidFill>
                          <a:effectLst/>
                          <a:latin typeface="Calibri" pitchFamily="-123" charset="0"/>
                          <a:cs typeface="Times New Roman" pitchFamily="-123" charset="0"/>
                        </a:rPr>
                        <a:t>/</a:t>
                      </a:r>
                      <a:r>
                        <a:rPr kumimoji="0" lang="en-US" sz="1600" b="0" i="0" u="none" strike="noStrike" cap="none" normalizeH="0" baseline="0" dirty="0" err="1">
                          <a:ln>
                            <a:noFill/>
                          </a:ln>
                          <a:solidFill>
                            <a:srgbClr val="000000"/>
                          </a:solidFill>
                          <a:effectLst/>
                          <a:latin typeface="Calibri" pitchFamily="-123" charset="0"/>
                          <a:cs typeface="Times New Roman" pitchFamily="-123" charset="0"/>
                        </a:rPr>
                        <a:t>mL</a:t>
                      </a:r>
                      <a:r>
                        <a:rPr kumimoji="0" lang="en-US" sz="1600" b="0" i="0" u="none" strike="noStrike" cap="none" normalizeH="0" baseline="0" dirty="0">
                          <a:ln>
                            <a:noFill/>
                          </a:ln>
                          <a:solidFill>
                            <a:srgbClr val="000000"/>
                          </a:solidFill>
                          <a:effectLst/>
                          <a:latin typeface="Calibri" pitchFamily="-123" charset="0"/>
                          <a:cs typeface="Times New Roman" pitchFamily="-123" charset="0"/>
                        </a:rPr>
                        <a:t> OR MCV&lt;80 </a:t>
                      </a:r>
                      <a:r>
                        <a:rPr kumimoji="0" lang="en-US" sz="1600" b="0" i="0" u="none" strike="noStrike" cap="none" normalizeH="0" baseline="0" dirty="0" err="1">
                          <a:ln>
                            <a:noFill/>
                          </a:ln>
                          <a:solidFill>
                            <a:srgbClr val="000000"/>
                          </a:solidFill>
                          <a:effectLst/>
                          <a:latin typeface="Calibri" pitchFamily="-123" charset="0"/>
                          <a:cs typeface="Times New Roman" pitchFamily="-123" charset="0"/>
                        </a:rPr>
                        <a:t>fL</a:t>
                      </a:r>
                      <a:r>
                        <a:rPr kumimoji="0" lang="en-US" sz="1600" b="0" i="0" u="none" strike="noStrike" cap="none" normalizeH="0" baseline="0" dirty="0">
                          <a:ln>
                            <a:noFill/>
                          </a:ln>
                          <a:solidFill>
                            <a:srgbClr val="000000"/>
                          </a:solidFill>
                          <a:effectLst/>
                          <a:latin typeface="Calibri" pitchFamily="-123" charset="0"/>
                          <a:cs typeface="Times New Roman" pitchFamily="-123" charset="0"/>
                        </a:rPr>
                        <a:t> OR HCT&lt;36%) </a:t>
                      </a:r>
                      <a:br>
                        <a:rPr kumimoji="0" lang="en-US" sz="1600" b="0" i="0" u="none" strike="noStrike" cap="none" normalizeH="0" baseline="0" dirty="0">
                          <a:ln>
                            <a:noFill/>
                          </a:ln>
                          <a:solidFill>
                            <a:srgbClr val="000000"/>
                          </a:solidFill>
                          <a:effectLst/>
                          <a:latin typeface="Calibri" pitchFamily="-123" charset="0"/>
                          <a:cs typeface="Times New Roman" pitchFamily="-123" charset="0"/>
                        </a:rPr>
                      </a:br>
                      <a:r>
                        <a:rPr kumimoji="0" lang="en-US" sz="1600" b="0" i="0" u="none" strike="noStrike" cap="none" normalizeH="0" baseline="0" dirty="0">
                          <a:ln>
                            <a:noFill/>
                          </a:ln>
                          <a:solidFill>
                            <a:srgbClr val="000000"/>
                          </a:solidFill>
                          <a:effectLst/>
                          <a:latin typeface="Calibri" pitchFamily="-123" charset="0"/>
                          <a:cs typeface="Times New Roman" pitchFamily="-123" charset="0"/>
                        </a:rPr>
                        <a:t>AND age greater than 21 </a:t>
                      </a:r>
                      <a:br>
                        <a:rPr kumimoji="0" lang="en-US" sz="1600" b="0" i="0" u="none" strike="noStrike" cap="none" normalizeH="0" baseline="0" dirty="0">
                          <a:ln>
                            <a:noFill/>
                          </a:ln>
                          <a:solidFill>
                            <a:srgbClr val="000000"/>
                          </a:solidFill>
                          <a:effectLst/>
                          <a:latin typeface="Calibri" pitchFamily="-123" charset="0"/>
                          <a:cs typeface="Times New Roman" pitchFamily="-123" charset="0"/>
                        </a:rPr>
                      </a:br>
                      <a:r>
                        <a:rPr kumimoji="0" lang="en-US" sz="1600" b="0" i="0" u="none" strike="noStrike" cap="none" normalizeH="0" baseline="0" dirty="0">
                          <a:ln>
                            <a:noFill/>
                          </a:ln>
                          <a:solidFill>
                            <a:srgbClr val="000000"/>
                          </a:solidFill>
                          <a:effectLst/>
                          <a:latin typeface="Calibri" pitchFamily="-123" charset="0"/>
                          <a:cs typeface="Times New Roman" pitchFamily="-123" charset="0"/>
                        </a:rPr>
                        <a:t>AND no colonoscopy at two months after FOBT </a:t>
                      </a:r>
                      <a:br>
                        <a:rPr kumimoji="0" lang="en-US" sz="1600" b="0" i="0" u="none" strike="noStrike" cap="none" normalizeH="0" baseline="0" dirty="0">
                          <a:ln>
                            <a:noFill/>
                          </a:ln>
                          <a:solidFill>
                            <a:srgbClr val="000000"/>
                          </a:solidFill>
                          <a:effectLst/>
                          <a:latin typeface="Calibri" pitchFamily="-123" charset="0"/>
                          <a:cs typeface="Times New Roman" pitchFamily="-123" charset="0"/>
                        </a:rPr>
                      </a:br>
                      <a:r>
                        <a:rPr kumimoji="0" lang="en-US" sz="1600" b="0" i="0" u="none" strike="noStrike" cap="none" normalizeH="0" baseline="0" dirty="0">
                          <a:ln>
                            <a:noFill/>
                          </a:ln>
                          <a:solidFill>
                            <a:srgbClr val="000000"/>
                          </a:solidFill>
                          <a:effectLst/>
                          <a:latin typeface="Calibri" pitchFamily="-123" charset="0"/>
                          <a:cs typeface="Times New Roman" pitchFamily="-123" charset="0"/>
                        </a:rPr>
                        <a:t>AND no (diagnosis code for upper GI ulcer OR CPT code for GI surgery) ≤1 month prior</a:t>
                      </a:r>
                      <a:endParaRPr kumimoji="0" lang="en-US" sz="1600" b="0" i="0" u="none" strike="noStrike" cap="none" normalizeH="0" baseline="0" dirty="0">
                        <a:ln>
                          <a:noFill/>
                        </a:ln>
                        <a:solidFill>
                          <a:schemeClr val="tx1"/>
                        </a:solidFill>
                        <a:effectLst/>
                        <a:latin typeface="Calibri" pitchFamily="-123" charset="0"/>
                        <a:ea typeface="Times New Roman" pitchFamily="-123" charset="0"/>
                        <a:cs typeface="Times New Roman" pitchFamily="-123"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row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Times New Roman" pitchFamily="-123" charset="0"/>
                          <a:cs typeface="Times New Roman" pitchFamily="-123" charset="0"/>
                        </a:rPr>
                        <a:t>85</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Times New Roman" pitchFamily="-123" charset="0"/>
                          <a:cs typeface="Times New Roman" pitchFamily="-123" charset="0"/>
                        </a:rPr>
                        <a:t>Number with no colonoscopy </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Times New Roman" pitchFamily="-123" charset="0"/>
                          <a:cs typeface="Times New Roman" pitchFamily="-123" charset="0"/>
                        </a:rPr>
                        <a:t>56</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Times New Roman" pitchFamily="-123" charset="0"/>
                          <a:cs typeface="Times New Roman" pitchFamily="-123" charset="0"/>
                        </a:rPr>
                        <a:t>66%</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Times New Roman" pitchFamily="-123" charset="0"/>
                          <a:cs typeface="Times New Roman" pitchFamily="-123" charset="0"/>
                        </a:rPr>
                        <a:t>(5-76%)</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1027113">
                <a:tc vMerge="1">
                  <a:txBody>
                    <a:bodyPr/>
                    <a:lstStyle/>
                    <a:p>
                      <a:endParaRPr lang="en-US"/>
                    </a:p>
                  </a:txBody>
                  <a:tcPr/>
                </a:tc>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Times New Roman" pitchFamily="-123" charset="0"/>
                          <a:cs typeface="Times New Roman" pitchFamily="-123" charset="0"/>
                        </a:rPr>
                        <a:t>Number with no colonoscopy AND with no clinical reason why not</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Times New Roman" pitchFamily="-123" charset="0"/>
                          <a:cs typeface="Times New Roman" pitchFamily="-123" charset="0"/>
                        </a:rPr>
                        <a:t>29</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Times New Roman" pitchFamily="-123" charset="0"/>
                          <a:cs typeface="Times New Roman" pitchFamily="-123" charset="0"/>
                        </a:rPr>
                        <a:t>34%</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Times New Roman" pitchFamily="-123" charset="0"/>
                          <a:cs typeface="Times New Roman" pitchFamily="-123" charset="0"/>
                        </a:rPr>
                        <a:t>(24-45%)</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1041400">
                <a:tc vMerge="1">
                  <a:txBody>
                    <a:bodyPr/>
                    <a:lstStyle/>
                    <a:p>
                      <a:endParaRPr lang="en-US"/>
                    </a:p>
                  </a:txBody>
                  <a:tcPr/>
                </a:tc>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Times New Roman" pitchFamily="-123" charset="0"/>
                          <a:cs typeface="Times New Roman" pitchFamily="-123" charset="0"/>
                        </a:rPr>
                        <a:t>Number with no colonoscopy AND with no clinical reason AND no documented refusal</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Times New Roman" pitchFamily="-123" charset="0"/>
                          <a:cs typeface="Times New Roman" pitchFamily="-123" charset="0"/>
                        </a:rPr>
                        <a:t>22</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Calibri" pitchFamily="-123" charset="0"/>
                          <a:ea typeface="Times New Roman" pitchFamily="-123" charset="0"/>
                          <a:cs typeface="Times New Roman" pitchFamily="-123" charset="0"/>
                        </a:rPr>
                        <a:t>26%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Calibri" pitchFamily="-123" charset="0"/>
                          <a:ea typeface="Times New Roman" pitchFamily="-123" charset="0"/>
                          <a:cs typeface="Times New Roman" pitchFamily="-123" charset="0"/>
                        </a:rPr>
                        <a:t>(17-37%)</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1" name="Title 1"/>
          <p:cNvSpPr>
            <a:spLocks noGrp="1"/>
          </p:cNvSpPr>
          <p:nvPr>
            <p:ph type="title"/>
          </p:nvPr>
        </p:nvSpPr>
        <p:spPr/>
        <p:txBody>
          <a:bodyPr/>
          <a:lstStyle/>
          <a:p>
            <a:pPr>
              <a:lnSpc>
                <a:spcPct val="90000"/>
              </a:lnSpc>
            </a:pPr>
            <a:r>
              <a:rPr lang="en-US" sz="4000" b="1" dirty="0" smtClean="0">
                <a:solidFill>
                  <a:schemeClr val="accent1">
                    <a:lumMod val="50000"/>
                  </a:schemeClr>
                </a:solidFill>
              </a:rPr>
              <a:t>Results: Focus Group/Interviews</a:t>
            </a:r>
          </a:p>
        </p:txBody>
      </p:sp>
      <p:graphicFrame>
        <p:nvGraphicFramePr>
          <p:cNvPr id="6" name="Chart 5"/>
          <p:cNvGraphicFramePr>
            <a:graphicFrameLocks/>
          </p:cNvGraphicFramePr>
          <p:nvPr/>
        </p:nvGraphicFramePr>
        <p:xfrm>
          <a:off x="0" y="2057400"/>
          <a:ext cx="9144000" cy="48006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228600" y="1600200"/>
            <a:ext cx="8686800" cy="457200"/>
          </a:xfrm>
          <a:prstGeom prst="rect">
            <a:avLst/>
          </a:prstGeom>
          <a:noFill/>
        </p:spPr>
        <p:txBody>
          <a:bodyPr>
            <a:spAutoFit/>
          </a:bodyPr>
          <a:lstStyle/>
          <a:p>
            <a:pPr>
              <a:defRPr/>
            </a:pPr>
            <a:r>
              <a:rPr lang="en-US" dirty="0">
                <a:latin typeface="Arial" pitchFamily="34" charset="0"/>
                <a:ea typeface="+mn-ea"/>
                <a:cs typeface="Arial" pitchFamily="34" charset="0"/>
              </a:rPr>
              <a:t>Triggers ranked from highest to lowest likelihood of adoption</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89" name="Title 1"/>
          <p:cNvSpPr>
            <a:spLocks noGrp="1"/>
          </p:cNvSpPr>
          <p:nvPr>
            <p:ph type="title"/>
          </p:nvPr>
        </p:nvSpPr>
        <p:spPr/>
        <p:txBody>
          <a:bodyPr/>
          <a:lstStyle/>
          <a:p>
            <a:pPr>
              <a:lnSpc>
                <a:spcPct val="90000"/>
              </a:lnSpc>
            </a:pPr>
            <a:r>
              <a:rPr lang="en-US" sz="4000" b="1" dirty="0" smtClean="0">
                <a:solidFill>
                  <a:schemeClr val="accent1">
                    <a:lumMod val="50000"/>
                  </a:schemeClr>
                </a:solidFill>
              </a:rPr>
              <a:t>Results: Focus Group/Interviews</a:t>
            </a:r>
          </a:p>
        </p:txBody>
      </p:sp>
      <p:graphicFrame>
        <p:nvGraphicFramePr>
          <p:cNvPr id="6" name="Chart 5"/>
          <p:cNvGraphicFramePr>
            <a:graphicFrameLocks/>
          </p:cNvGraphicFramePr>
          <p:nvPr/>
        </p:nvGraphicFramePr>
        <p:xfrm>
          <a:off x="0" y="2286000"/>
          <a:ext cx="9144000" cy="457200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228600" y="1524000"/>
            <a:ext cx="8915400" cy="830997"/>
          </a:xfrm>
          <a:prstGeom prst="rect">
            <a:avLst/>
          </a:prstGeom>
          <a:noFill/>
        </p:spPr>
        <p:txBody>
          <a:bodyPr>
            <a:spAutoFit/>
          </a:bodyPr>
          <a:lstStyle/>
          <a:p>
            <a:pPr>
              <a:defRPr/>
            </a:pPr>
            <a:r>
              <a:rPr lang="en-US" dirty="0">
                <a:latin typeface="Arial" pitchFamily="34" charset="0"/>
                <a:ea typeface="+mn-ea"/>
                <a:cs typeface="Arial" pitchFamily="34" charset="0"/>
              </a:rPr>
              <a:t>Triggers ranked from highest to lowest perceived ease of implementation</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7" name="Title 1"/>
          <p:cNvSpPr>
            <a:spLocks noGrp="1"/>
          </p:cNvSpPr>
          <p:nvPr>
            <p:ph type="title"/>
          </p:nvPr>
        </p:nvSpPr>
        <p:spPr/>
        <p:txBody>
          <a:bodyPr/>
          <a:lstStyle/>
          <a:p>
            <a:r>
              <a:rPr lang="en-US" dirty="0" smtClean="0"/>
              <a:t>Summary</a:t>
            </a:r>
          </a:p>
        </p:txBody>
      </p:sp>
      <p:sp>
        <p:nvSpPr>
          <p:cNvPr id="8" name="Content Placeholder 7"/>
          <p:cNvSpPr>
            <a:spLocks noGrp="1"/>
          </p:cNvSpPr>
          <p:nvPr>
            <p:ph sz="quarter" idx="1"/>
          </p:nvPr>
        </p:nvSpPr>
        <p:spPr/>
        <p:txBody>
          <a:bodyPr/>
          <a:lstStyle/>
          <a:p>
            <a:r>
              <a:rPr lang="en-US" dirty="0" smtClean="0"/>
              <a:t>The set of surgical triggers (excluding ‘</a:t>
            </a:r>
            <a:r>
              <a:rPr lang="en-US" dirty="0" err="1" smtClean="0"/>
              <a:t>Hematocrit</a:t>
            </a:r>
            <a:r>
              <a:rPr lang="en-US" dirty="0" smtClean="0"/>
              <a:t>’) required review of 454 cases and detected at least one AE in 204 ambulatory surgeries (PPV for any AE=45%). </a:t>
            </a:r>
          </a:p>
          <a:p>
            <a:pPr lvl="1"/>
            <a:r>
              <a:rPr lang="en-US" dirty="0" smtClean="0"/>
              <a:t>Many surgeries had more than one AE detected.</a:t>
            </a:r>
          </a:p>
          <a:p>
            <a:pPr lvl="4"/>
            <a:endParaRPr lang="en-US" dirty="0" smtClean="0"/>
          </a:p>
          <a:p>
            <a:r>
              <a:rPr lang="en-US" dirty="0" smtClean="0"/>
              <a:t>Triggers best suited for adoption:</a:t>
            </a:r>
          </a:p>
          <a:p>
            <a:pPr lvl="1"/>
            <a:r>
              <a:rPr lang="en-US" dirty="0" smtClean="0"/>
              <a:t>Admission: flag rate=22%; PPV for detection of any AE=41%; popular in focus groups</a:t>
            </a:r>
          </a:p>
          <a:p>
            <a:pPr lvl="1"/>
            <a:r>
              <a:rPr lang="en-US" dirty="0" smtClean="0"/>
              <a:t>PE/DVT: flag rate=1%; PPV for detection of any AE=65%; very popular in focus groups</a:t>
            </a:r>
          </a:p>
          <a:p>
            <a:pPr lvl="1"/>
            <a:r>
              <a:rPr lang="en-US" dirty="0" smtClean="0"/>
              <a:t>FOBT: flag rate=8%; PPV for detection of any cases without colonoscopy after 6 months=66%; very popular in focus groups</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Implications</a:t>
            </a:r>
            <a:endParaRPr lang="en-US" dirty="0"/>
          </a:p>
        </p:txBody>
      </p:sp>
      <p:sp>
        <p:nvSpPr>
          <p:cNvPr id="3" name="Content Placeholder 2"/>
          <p:cNvSpPr>
            <a:spLocks noGrp="1"/>
          </p:cNvSpPr>
          <p:nvPr>
            <p:ph sz="quarter" idx="1"/>
          </p:nvPr>
        </p:nvSpPr>
        <p:spPr/>
        <p:txBody>
          <a:bodyPr/>
          <a:lstStyle/>
          <a:p>
            <a:r>
              <a:rPr lang="en-US" dirty="0" smtClean="0"/>
              <a:t>Triggers may have potential to screen for outpatient AEs using a focused sample of cases.</a:t>
            </a:r>
          </a:p>
          <a:p>
            <a:endParaRPr lang="en-US" dirty="0" smtClean="0"/>
          </a:p>
          <a:p>
            <a:r>
              <a:rPr lang="en-US" dirty="0" smtClean="0"/>
              <a:t>Triggers could complement existing screening programs used to detect AEs.</a:t>
            </a:r>
          </a:p>
          <a:p>
            <a:endParaRPr lang="en-US" dirty="0" smtClean="0"/>
          </a:p>
          <a:p>
            <a:r>
              <a:rPr lang="en-US" dirty="0" smtClean="0"/>
              <a:t>Potential for real-time AE detection, particularly with electronic medical records.</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5" name="Content Placeholder 2"/>
          <p:cNvSpPr>
            <a:spLocks noGrp="1"/>
          </p:cNvSpPr>
          <p:nvPr>
            <p:ph sz="quarter" idx="1"/>
          </p:nvPr>
        </p:nvSpPr>
        <p:spPr>
          <a:xfrm>
            <a:off x="609600" y="1600200"/>
            <a:ext cx="8153400" cy="4495800"/>
          </a:xfrm>
        </p:spPr>
        <p:txBody>
          <a:bodyPr/>
          <a:lstStyle/>
          <a:p>
            <a:pPr>
              <a:buFont typeface="Wingdings" pitchFamily="-123" charset="2"/>
              <a:buChar char=""/>
            </a:pPr>
            <a:r>
              <a:rPr lang="en-US" sz="1500" dirty="0" smtClean="0"/>
              <a:t>Rosen AK &amp; </a:t>
            </a:r>
            <a:r>
              <a:rPr lang="en-US" sz="1500" dirty="0" err="1" smtClean="0"/>
              <a:t>Nebeker</a:t>
            </a:r>
            <a:r>
              <a:rPr lang="en-US" sz="1500" dirty="0" smtClean="0"/>
              <a:t> JR, </a:t>
            </a:r>
            <a:r>
              <a:rPr lang="en-US" sz="1500" b="1" dirty="0" smtClean="0"/>
              <a:t>Use of Trigger Tools to Identify Risks and Hazards to Patient Safety</a:t>
            </a:r>
            <a:r>
              <a:rPr lang="en-US" sz="1500" i="1" dirty="0" smtClean="0"/>
              <a:t>, </a:t>
            </a:r>
            <a:r>
              <a:rPr lang="en-US" sz="1500" dirty="0" smtClean="0"/>
              <a:t>Sept. 2010. Speakers, AHRQ 2010 Annual Conference, Bethesda, MD.</a:t>
            </a:r>
          </a:p>
          <a:p>
            <a:pPr>
              <a:buFont typeface="Wingdings" pitchFamily="-123" charset="2"/>
              <a:buChar char=""/>
            </a:pPr>
            <a:r>
              <a:rPr lang="en-US" sz="1500" dirty="0" smtClean="0"/>
              <a:t>Long BL, Pickard S, Mull HJ, Hoffman JM, Rosen AK &amp; </a:t>
            </a:r>
            <a:r>
              <a:rPr lang="en-US" sz="1500" dirty="0" err="1" smtClean="0"/>
              <a:t>Nebeker</a:t>
            </a:r>
            <a:r>
              <a:rPr lang="en-US" sz="1500" dirty="0" smtClean="0"/>
              <a:t> JN, </a:t>
            </a:r>
            <a:r>
              <a:rPr lang="en-US" sz="1500" b="1" dirty="0" smtClean="0"/>
              <a:t>Reliability of AHRQ Harm Scale Used with Explicit Criteria in Retrospective ADE Classification</a:t>
            </a:r>
            <a:r>
              <a:rPr lang="en-US" sz="1500" i="1" dirty="0" smtClean="0"/>
              <a:t>, </a:t>
            </a:r>
            <a:r>
              <a:rPr lang="en-US" sz="1500" dirty="0" smtClean="0"/>
              <a:t>Sept. 2010. Poster, AHRQ 2010 Annual Conference, Bethesda, MD.</a:t>
            </a:r>
          </a:p>
          <a:p>
            <a:pPr>
              <a:buFont typeface="Wingdings" pitchFamily="-123" charset="2"/>
              <a:buChar char=""/>
            </a:pPr>
            <a:r>
              <a:rPr lang="en-US" sz="1500" dirty="0" smtClean="0"/>
              <a:t>Shimada S, Mull HJ, </a:t>
            </a:r>
            <a:r>
              <a:rPr lang="en-US" sz="1500" dirty="0" err="1" smtClean="0"/>
              <a:t>Kaafarani</a:t>
            </a:r>
            <a:r>
              <a:rPr lang="en-US" sz="1500" dirty="0" smtClean="0"/>
              <a:t> H, Rosen AK, </a:t>
            </a:r>
            <a:r>
              <a:rPr lang="en-US" sz="1500" dirty="0" err="1" smtClean="0"/>
              <a:t>Nebeker</a:t>
            </a:r>
            <a:r>
              <a:rPr lang="en-US" sz="1500" dirty="0" smtClean="0"/>
              <a:t> JR, Nordberg B, Pickard S &amp; Singh H. </a:t>
            </a:r>
            <a:r>
              <a:rPr lang="en-US" sz="1500" b="1" dirty="0" smtClean="0"/>
              <a:t>Development and Assessment of a Trigger Tool to Detect Patients with Positive Fecal Occult Blood Test (FOBT) Results Who Are Lost to Follow-Up</a:t>
            </a:r>
            <a:r>
              <a:rPr lang="en-US" sz="1500" dirty="0" smtClean="0"/>
              <a:t>. Accepted poster, AMIA 2010 National Symposium, Nov 2010, Washington, DC.</a:t>
            </a:r>
          </a:p>
          <a:p>
            <a:pPr>
              <a:buFont typeface="Wingdings" pitchFamily="-123" charset="2"/>
              <a:buChar char=""/>
            </a:pPr>
            <a:r>
              <a:rPr lang="en-US" sz="1500" dirty="0" err="1" smtClean="0"/>
              <a:t>Kaafarani</a:t>
            </a:r>
            <a:r>
              <a:rPr lang="en-US" sz="1500" dirty="0" smtClean="0"/>
              <a:t> H, Rosen AK, </a:t>
            </a:r>
            <a:r>
              <a:rPr lang="en-US" sz="1500" dirty="0" err="1" smtClean="0"/>
              <a:t>Nebeker</a:t>
            </a:r>
            <a:r>
              <a:rPr lang="en-US" sz="1500" dirty="0" smtClean="0"/>
              <a:t> JR, Shimada SL, Mull HJ, </a:t>
            </a:r>
            <a:r>
              <a:rPr lang="en-US" sz="1500" dirty="0" err="1" smtClean="0"/>
              <a:t>Rivard</a:t>
            </a:r>
            <a:r>
              <a:rPr lang="en-US" sz="1500" dirty="0" smtClean="0"/>
              <a:t> PE, </a:t>
            </a:r>
            <a:r>
              <a:rPr lang="en-US" sz="1500" dirty="0" err="1" smtClean="0"/>
              <a:t>Savitz</a:t>
            </a:r>
            <a:r>
              <a:rPr lang="en-US" sz="1500" dirty="0" smtClean="0"/>
              <a:t> L, </a:t>
            </a:r>
            <a:r>
              <a:rPr lang="en-US" sz="1500" dirty="0" err="1" smtClean="0"/>
              <a:t>Helwig</a:t>
            </a:r>
            <a:r>
              <a:rPr lang="en-US" sz="1500" dirty="0" smtClean="0"/>
              <a:t> A, Shin MH &amp; </a:t>
            </a:r>
            <a:r>
              <a:rPr lang="en-US" sz="1500" dirty="0" err="1" smtClean="0"/>
              <a:t>Itani</a:t>
            </a:r>
            <a:r>
              <a:rPr lang="en-US" sz="1500" dirty="0" smtClean="0"/>
              <a:t> KMF. </a:t>
            </a:r>
            <a:r>
              <a:rPr lang="en-US" sz="1500" b="1" dirty="0" smtClean="0"/>
              <a:t>Development of Trigger Tools for Surveillance of Adverse Events in Ambulatory Surgery</a:t>
            </a:r>
            <a:r>
              <a:rPr lang="en-US" sz="1500" dirty="0" smtClean="0"/>
              <a:t>, 2010. </a:t>
            </a:r>
            <a:r>
              <a:rPr lang="en-US" sz="1500" u="sng" dirty="0" smtClean="0"/>
              <a:t>Quality and Safety in Health Care</a:t>
            </a:r>
            <a:r>
              <a:rPr lang="en-US" sz="1500" dirty="0" smtClean="0"/>
              <a:t>. [E-pub ahead of print] http://www.ncbi.nlm.nih.gov/pubmed/20513790</a:t>
            </a:r>
          </a:p>
          <a:p>
            <a:pPr>
              <a:buFont typeface="Wingdings" pitchFamily="-123" charset="2"/>
              <a:buChar char=""/>
            </a:pPr>
            <a:r>
              <a:rPr lang="en-US" sz="1500" dirty="0" smtClean="0"/>
              <a:t>Mull H &amp; </a:t>
            </a:r>
            <a:r>
              <a:rPr lang="en-US" sz="1500" dirty="0" err="1" smtClean="0"/>
              <a:t>Nebeker</a:t>
            </a:r>
            <a:r>
              <a:rPr lang="en-US" sz="1500" dirty="0" smtClean="0"/>
              <a:t> JR, </a:t>
            </a:r>
            <a:r>
              <a:rPr lang="en-US" sz="1500" b="1" dirty="0" smtClean="0"/>
              <a:t>Informatics Tools for the Development of Action-Oriented Adverse Drug Event Triggers,</a:t>
            </a:r>
            <a:r>
              <a:rPr lang="en-US" sz="1500" dirty="0" smtClean="0"/>
              <a:t> 2008. </a:t>
            </a:r>
            <a:r>
              <a:rPr lang="en-US" sz="1500" u="sng" dirty="0" smtClean="0"/>
              <a:t>AMIA Annual Symposium Proceedings</a:t>
            </a:r>
            <a:r>
              <a:rPr lang="en-US" sz="1500" dirty="0" smtClean="0"/>
              <a:t>. Nov 6:505-9. </a:t>
            </a:r>
            <a:r>
              <a:rPr lang="en-US" sz="1500" u="sng" dirty="0" smtClean="0">
                <a:hlinkClick r:id="rId2"/>
              </a:rPr>
              <a:t>http://www.ncbi.nlm.nih.gov/pmc/articles/PMC2655939/</a:t>
            </a:r>
            <a:endParaRPr lang="en-US" sz="1500" dirty="0" smtClean="0"/>
          </a:p>
          <a:p>
            <a:pPr>
              <a:buFont typeface="Wingdings" pitchFamily="-123" charset="2"/>
              <a:buChar char=""/>
            </a:pPr>
            <a:r>
              <a:rPr lang="en-US" sz="1500" dirty="0" smtClean="0"/>
              <a:t>Mull HJ, Nordberg B, </a:t>
            </a:r>
            <a:r>
              <a:rPr lang="en-US" sz="1500" dirty="0" err="1" smtClean="0"/>
              <a:t>Nebeker</a:t>
            </a:r>
            <a:r>
              <a:rPr lang="en-US" sz="1500" dirty="0" smtClean="0"/>
              <a:t> JR, </a:t>
            </a:r>
            <a:r>
              <a:rPr lang="en-US" sz="1500" b="1" dirty="0" smtClean="0"/>
              <a:t>Using Electronic Medical Records Data for Health Services Research, Case Study: Development and Use of Ambulatory Adverse Event Trigger Tools.</a:t>
            </a:r>
            <a:r>
              <a:rPr lang="en-US" sz="1500" dirty="0" smtClean="0"/>
              <a:t> Speaker, </a:t>
            </a:r>
            <a:r>
              <a:rPr lang="en-US" sz="1500" dirty="0" err="1" smtClean="0"/>
              <a:t>AcademyHealth</a:t>
            </a:r>
            <a:r>
              <a:rPr lang="en-US" sz="1500" dirty="0" smtClean="0"/>
              <a:t> Annual Research Meeting, June 2010, Boston, MA. </a:t>
            </a:r>
          </a:p>
        </p:txBody>
      </p:sp>
      <p:sp>
        <p:nvSpPr>
          <p:cNvPr id="41986" name="Title 9"/>
          <p:cNvSpPr>
            <a:spLocks noGrp="1"/>
          </p:cNvSpPr>
          <p:nvPr>
            <p:ph type="title"/>
          </p:nvPr>
        </p:nvSpPr>
        <p:spPr>
          <a:xfrm>
            <a:off x="612775" y="228600"/>
            <a:ext cx="8153400" cy="990600"/>
          </a:xfrm>
        </p:spPr>
        <p:txBody>
          <a:bodyPr/>
          <a:lstStyle/>
          <a:p>
            <a:r>
              <a:rPr lang="en-US" dirty="0" smtClean="0"/>
              <a:t>Dissemination to Date</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09" name="Content Placeholder 2"/>
          <p:cNvSpPr>
            <a:spLocks noGrp="1"/>
          </p:cNvSpPr>
          <p:nvPr>
            <p:ph sz="quarter" idx="1"/>
          </p:nvPr>
        </p:nvSpPr>
        <p:spPr>
          <a:xfrm>
            <a:off x="609600" y="1600200"/>
            <a:ext cx="8153400" cy="4495800"/>
          </a:xfrm>
        </p:spPr>
        <p:txBody>
          <a:bodyPr/>
          <a:lstStyle/>
          <a:p>
            <a:pPr>
              <a:buFont typeface="Wingdings" pitchFamily="-123" charset="2"/>
              <a:buChar char=""/>
            </a:pPr>
            <a:r>
              <a:rPr lang="en-US" sz="1500" dirty="0" smtClean="0"/>
              <a:t>Shimada S, </a:t>
            </a:r>
            <a:r>
              <a:rPr lang="en-US" sz="1500" dirty="0" err="1" smtClean="0"/>
              <a:t>Rivard</a:t>
            </a:r>
            <a:r>
              <a:rPr lang="en-US" sz="1500" dirty="0" smtClean="0"/>
              <a:t> P, </a:t>
            </a:r>
            <a:r>
              <a:rPr lang="en-US" sz="1500" dirty="0" err="1" smtClean="0"/>
              <a:t>Nebeker</a:t>
            </a:r>
            <a:r>
              <a:rPr lang="en-US" sz="1500" dirty="0" smtClean="0"/>
              <a:t> JR, </a:t>
            </a:r>
            <a:r>
              <a:rPr lang="en-US" sz="1500" dirty="0" err="1" smtClean="0"/>
              <a:t>Savitz</a:t>
            </a:r>
            <a:r>
              <a:rPr lang="en-US" sz="1500" dirty="0" smtClean="0"/>
              <a:t> L, Shanahan C, </a:t>
            </a:r>
            <a:r>
              <a:rPr lang="en-US" sz="1500" dirty="0" err="1" smtClean="0"/>
              <a:t>Gaehde</a:t>
            </a:r>
            <a:r>
              <a:rPr lang="en-US" sz="1500" dirty="0" smtClean="0"/>
              <a:t> S &amp; Rosen AK. </a:t>
            </a:r>
            <a:r>
              <a:rPr lang="en-US" sz="1500" b="1" dirty="0" smtClean="0"/>
              <a:t>Priorities &amp; Preferences of Potential Ambulatory Trigger Tool Users. </a:t>
            </a:r>
            <a:r>
              <a:rPr lang="en-US" sz="1500" dirty="0" smtClean="0"/>
              <a:t> Speaker, </a:t>
            </a:r>
            <a:r>
              <a:rPr lang="en-US" sz="1500" dirty="0" err="1" smtClean="0"/>
              <a:t>AcademyHealth</a:t>
            </a:r>
            <a:r>
              <a:rPr lang="en-US" sz="1500" dirty="0" smtClean="0"/>
              <a:t> Annual Research Meeting, June 2009, Chicago, IL.</a:t>
            </a:r>
          </a:p>
          <a:p>
            <a:pPr>
              <a:buFont typeface="Wingdings" pitchFamily="-123" charset="2"/>
              <a:buChar char=""/>
            </a:pPr>
            <a:r>
              <a:rPr lang="en-US" sz="1500" dirty="0" err="1" smtClean="0"/>
              <a:t>Kaafarani</a:t>
            </a:r>
            <a:r>
              <a:rPr lang="en-US" sz="1500" dirty="0" smtClean="0"/>
              <a:t> H, Rosen AK, </a:t>
            </a:r>
            <a:r>
              <a:rPr lang="en-US" sz="1500" dirty="0" err="1" smtClean="0"/>
              <a:t>Nebeker</a:t>
            </a:r>
            <a:r>
              <a:rPr lang="en-US" sz="1500" dirty="0" smtClean="0"/>
              <a:t> JR, Shimada SL, </a:t>
            </a:r>
            <a:r>
              <a:rPr lang="en-US" sz="1500" dirty="0" err="1" smtClean="0"/>
              <a:t>Rivard</a:t>
            </a:r>
            <a:r>
              <a:rPr lang="en-US" sz="1500" dirty="0" smtClean="0"/>
              <a:t> PE, Mull HJ, Long B, Shin MH, </a:t>
            </a:r>
            <a:r>
              <a:rPr lang="en-US" sz="1500" dirty="0" err="1" smtClean="0"/>
              <a:t>Savitz</a:t>
            </a:r>
            <a:r>
              <a:rPr lang="en-US" sz="1500" dirty="0" smtClean="0"/>
              <a:t> L &amp; </a:t>
            </a:r>
            <a:r>
              <a:rPr lang="en-US" sz="1500" dirty="0" err="1" smtClean="0"/>
              <a:t>Itani</a:t>
            </a:r>
            <a:r>
              <a:rPr lang="en-US" sz="1500" dirty="0" smtClean="0"/>
              <a:t> KMF. </a:t>
            </a:r>
            <a:r>
              <a:rPr lang="en-US" sz="1500" b="1" dirty="0" smtClean="0"/>
              <a:t>Developing Trigger Tools for Surveillance of Adverse Events in Same-Day Surgery: A Literature-Based, End-User Inspired and Expert-Evaluated Methodology, </a:t>
            </a:r>
            <a:r>
              <a:rPr lang="en-US" sz="1500" dirty="0" smtClean="0"/>
              <a:t>Sept 2009.</a:t>
            </a:r>
            <a:r>
              <a:rPr lang="en-US" sz="1500" b="1" dirty="0" smtClean="0"/>
              <a:t> </a:t>
            </a:r>
            <a:r>
              <a:rPr lang="en-US" sz="1500" dirty="0" smtClean="0"/>
              <a:t>Poster,</a:t>
            </a:r>
            <a:r>
              <a:rPr lang="en-US" sz="1500" b="1" dirty="0" smtClean="0"/>
              <a:t> </a:t>
            </a:r>
            <a:r>
              <a:rPr lang="en-US" sz="1500" dirty="0" smtClean="0"/>
              <a:t>AHRQ 2009 Annual Meeting, Bethesda, MD. </a:t>
            </a:r>
          </a:p>
          <a:p>
            <a:pPr>
              <a:buFont typeface="Wingdings" pitchFamily="-123" charset="2"/>
              <a:buChar char=""/>
            </a:pPr>
            <a:r>
              <a:rPr lang="en-US" sz="1500" dirty="0" smtClean="0"/>
              <a:t>Mull HJ, Shimada S, </a:t>
            </a:r>
            <a:r>
              <a:rPr lang="en-US" sz="1500" dirty="0" err="1" smtClean="0"/>
              <a:t>Nebeker</a:t>
            </a:r>
            <a:r>
              <a:rPr lang="en-US" sz="1500" dirty="0" smtClean="0"/>
              <a:t> JR &amp; Rosen AK,</a:t>
            </a:r>
            <a:r>
              <a:rPr lang="en-US" sz="1500" b="1" dirty="0" smtClean="0"/>
              <a:t> A Review of the Trigger Literature:  Adverse Events Targeted and Gaps in Detection,</a:t>
            </a:r>
            <a:r>
              <a:rPr lang="en-US" sz="1500" i="1" dirty="0" smtClean="0"/>
              <a:t> </a:t>
            </a:r>
            <a:r>
              <a:rPr lang="en-US" sz="1500" dirty="0" smtClean="0"/>
              <a:t>June 2008. Proceedings of the Trigger and TIDS Expert Meeting, Agency for Healthcare Research and Quality, Bethesda, MD. </a:t>
            </a:r>
            <a:r>
              <a:rPr lang="en-US" sz="1500" b="1" u="sng" dirty="0" smtClean="0">
                <a:hlinkClick r:id="rId3"/>
              </a:rPr>
              <a:t>http://www.ahrq.gov/qual/triggers/triggers1.htm</a:t>
            </a:r>
            <a:endParaRPr lang="en-US" sz="1500" dirty="0" smtClean="0"/>
          </a:p>
          <a:p>
            <a:pPr>
              <a:buFont typeface="Wingdings" pitchFamily="-123" charset="2"/>
              <a:buChar char=""/>
            </a:pPr>
            <a:r>
              <a:rPr lang="en-US" sz="1500" dirty="0" err="1" smtClean="0"/>
              <a:t>Nebeker</a:t>
            </a:r>
            <a:r>
              <a:rPr lang="en-US" sz="1500" dirty="0" smtClean="0"/>
              <a:t> JR, Stoddard GJ &amp; Rosen AK, </a:t>
            </a:r>
            <a:r>
              <a:rPr lang="en-US" sz="1500" b="1" dirty="0" smtClean="0"/>
              <a:t>Considering Sensitivity and Positive Predictive Value in Comparing the Performance of Triggers Systems for Iatrogenic Adverse Events</a:t>
            </a:r>
            <a:r>
              <a:rPr lang="en-US" sz="1500" dirty="0" smtClean="0"/>
              <a:t>, Proceedings of the Trigger and TIDS Expert Meeting, Agency for Healthcare Research and Quality, June 2008. Bethesda, MD. </a:t>
            </a:r>
            <a:r>
              <a:rPr lang="en-US" sz="1500" u="sng" dirty="0" smtClean="0">
                <a:hlinkClick r:id="rId4"/>
              </a:rPr>
              <a:t>http://www.ahrq.gov/QUAL/triggers/triggers2.htm</a:t>
            </a:r>
            <a:endParaRPr lang="en-US" sz="1500" dirty="0" smtClean="0"/>
          </a:p>
          <a:p>
            <a:pPr>
              <a:buFont typeface="Wingdings" pitchFamily="-123" charset="2"/>
              <a:buChar char=""/>
            </a:pPr>
            <a:r>
              <a:rPr lang="en-US" sz="1500" dirty="0" smtClean="0"/>
              <a:t>Shimada S, </a:t>
            </a:r>
            <a:r>
              <a:rPr lang="en-US" sz="1500" dirty="0" err="1" smtClean="0"/>
              <a:t>Rivard</a:t>
            </a:r>
            <a:r>
              <a:rPr lang="en-US" sz="1500" dirty="0" smtClean="0"/>
              <a:t> PE, Mull HJ, </a:t>
            </a:r>
            <a:r>
              <a:rPr lang="en-US" sz="1500" dirty="0" err="1" smtClean="0"/>
              <a:t>Nebeker</a:t>
            </a:r>
            <a:r>
              <a:rPr lang="en-US" sz="1500" dirty="0" smtClean="0"/>
              <a:t> JR &amp; Rosen AK, </a:t>
            </a:r>
            <a:r>
              <a:rPr lang="en-US" sz="1500" b="1" dirty="0" smtClean="0"/>
              <a:t>Triggers and Targeted Injury Detection Systems: Aiming for the Right Target With the Appropriate Tool</a:t>
            </a:r>
            <a:r>
              <a:rPr lang="en-US" sz="1500" dirty="0" smtClean="0"/>
              <a:t>, June 2008. Proceedings of the Trigger and TIDS Expert Meeting, Agency for Healthcare Research and Quality, Bethesda, MD. </a:t>
            </a:r>
            <a:r>
              <a:rPr lang="en-US" sz="1500" dirty="0" smtClean="0">
                <a:hlinkClick r:id="rId5"/>
              </a:rPr>
              <a:t>http://www.ahrq.gov/QUAL/triggers/triggers3.htm</a:t>
            </a:r>
            <a:endParaRPr lang="en-US" sz="1500" dirty="0" smtClean="0"/>
          </a:p>
        </p:txBody>
      </p:sp>
      <p:sp>
        <p:nvSpPr>
          <p:cNvPr id="43010" name="Title 9"/>
          <p:cNvSpPr>
            <a:spLocks noGrp="1"/>
          </p:cNvSpPr>
          <p:nvPr>
            <p:ph type="title"/>
          </p:nvPr>
        </p:nvSpPr>
        <p:spPr>
          <a:xfrm>
            <a:off x="612775" y="228600"/>
            <a:ext cx="8153400" cy="990600"/>
          </a:xfrm>
        </p:spPr>
        <p:txBody>
          <a:bodyPr/>
          <a:lstStyle/>
          <a:p>
            <a:r>
              <a:rPr lang="en-US" dirty="0" smtClean="0"/>
              <a:t>Dissemination to Date (cont’d)</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5" name="Rectangle 2"/>
          <p:cNvSpPr>
            <a:spLocks noGrp="1"/>
          </p:cNvSpPr>
          <p:nvPr>
            <p:ph type="title"/>
          </p:nvPr>
        </p:nvSpPr>
        <p:spPr>
          <a:xfrm>
            <a:off x="612775" y="228600"/>
            <a:ext cx="8153400" cy="990600"/>
          </a:xfrm>
        </p:spPr>
        <p:txBody>
          <a:bodyPr/>
          <a:lstStyle/>
          <a:p>
            <a:r>
              <a:rPr lang="en-US" b="1" dirty="0" smtClean="0">
                <a:solidFill>
                  <a:schemeClr val="accent1">
                    <a:lumMod val="50000"/>
                  </a:schemeClr>
                </a:solidFill>
              </a:rPr>
              <a:t>Acknowledgements</a:t>
            </a:r>
          </a:p>
        </p:txBody>
      </p:sp>
      <p:sp>
        <p:nvSpPr>
          <p:cNvPr id="28675" name="Rectangle 3"/>
          <p:cNvSpPr>
            <a:spLocks noGrp="1"/>
          </p:cNvSpPr>
          <p:nvPr>
            <p:ph sz="quarter" idx="1"/>
          </p:nvPr>
        </p:nvSpPr>
        <p:spPr/>
        <p:txBody>
          <a:bodyPr numCol="2">
            <a:normAutofit lnSpcReduction="10000"/>
          </a:bodyPr>
          <a:lstStyle/>
          <a:p>
            <a:pPr marL="320040" indent="-320040" fontAlgn="auto">
              <a:spcAft>
                <a:spcPts val="0"/>
              </a:spcAft>
              <a:defRPr/>
            </a:pPr>
            <a:endParaRPr lang="en-US" dirty="0" smtClean="0">
              <a:ea typeface="+mn-ea"/>
              <a:cs typeface="+mn-cs"/>
            </a:endParaRPr>
          </a:p>
          <a:p>
            <a:pPr marL="320040" indent="-320040" fontAlgn="auto">
              <a:spcAft>
                <a:spcPts val="0"/>
              </a:spcAft>
              <a:defRPr/>
            </a:pPr>
            <a:endParaRPr lang="en-US" dirty="0" smtClean="0">
              <a:ea typeface="+mn-ea"/>
              <a:cs typeface="+mn-cs"/>
            </a:endParaRPr>
          </a:p>
          <a:p>
            <a:pPr marL="320040" indent="-320040" fontAlgn="auto">
              <a:spcAft>
                <a:spcPts val="0"/>
              </a:spcAft>
              <a:buFont typeface="Wingdings" pitchFamily="2" charset="2"/>
              <a:buNone/>
              <a:defRPr/>
            </a:pPr>
            <a:endParaRPr lang="en-US" dirty="0" smtClean="0">
              <a:ea typeface="+mn-ea"/>
              <a:cs typeface="+mn-cs"/>
            </a:endParaRPr>
          </a:p>
          <a:p>
            <a:pPr marL="320040" indent="-320040" fontAlgn="auto">
              <a:spcAft>
                <a:spcPts val="0"/>
              </a:spcAft>
              <a:defRPr/>
            </a:pPr>
            <a:r>
              <a:rPr lang="en-US" dirty="0" smtClean="0">
                <a:ea typeface="+mn-ea"/>
                <a:cs typeface="+mn-cs"/>
              </a:rPr>
              <a:t>PI Amy Rosen, PhD</a:t>
            </a:r>
          </a:p>
          <a:p>
            <a:pPr marL="320040" indent="-320040" fontAlgn="auto">
              <a:spcAft>
                <a:spcPts val="0"/>
              </a:spcAft>
              <a:defRPr/>
            </a:pPr>
            <a:r>
              <a:rPr lang="en-US" dirty="0" smtClean="0">
                <a:ea typeface="+mn-ea"/>
                <a:cs typeface="+mn-cs"/>
              </a:rPr>
              <a:t>Co-PI Jonathan Nebeker, MD, MS</a:t>
            </a:r>
          </a:p>
          <a:p>
            <a:pPr marL="320040" indent="-320040" fontAlgn="auto">
              <a:spcAft>
                <a:spcPts val="0"/>
              </a:spcAft>
              <a:defRPr/>
            </a:pPr>
            <a:endParaRPr lang="en-US" dirty="0" smtClean="0">
              <a:ea typeface="+mn-ea"/>
              <a:cs typeface="+mn-cs"/>
            </a:endParaRPr>
          </a:p>
          <a:p>
            <a:pPr marL="320040" indent="-320040" fontAlgn="auto">
              <a:spcAft>
                <a:spcPts val="0"/>
              </a:spcAft>
              <a:defRPr/>
            </a:pPr>
            <a:r>
              <a:rPr lang="en-US" dirty="0" smtClean="0">
                <a:ea typeface="+mn-ea"/>
                <a:cs typeface="+mn-cs"/>
              </a:rPr>
              <a:t>Co-Investigators:</a:t>
            </a:r>
          </a:p>
          <a:p>
            <a:pPr marL="640080" lvl="1" indent="-274320" fontAlgn="auto">
              <a:spcAft>
                <a:spcPts val="0"/>
              </a:spcAft>
              <a:defRPr/>
            </a:pPr>
            <a:r>
              <a:rPr lang="en-US" dirty="0" smtClean="0">
                <a:ea typeface="+mn-ea"/>
              </a:rPr>
              <a:t>Stephan Gaehde, MD</a:t>
            </a:r>
          </a:p>
          <a:p>
            <a:pPr marL="640080" lvl="1" indent="-274320" fontAlgn="auto">
              <a:spcAft>
                <a:spcPts val="0"/>
              </a:spcAft>
              <a:defRPr/>
            </a:pPr>
            <a:r>
              <a:rPr lang="en-US" dirty="0" smtClean="0">
                <a:ea typeface="+mn-ea"/>
              </a:rPr>
              <a:t>Haytham </a:t>
            </a:r>
            <a:r>
              <a:rPr lang="en-US" dirty="0" err="1" smtClean="0">
                <a:ea typeface="+mn-ea"/>
              </a:rPr>
              <a:t>Kaafarani</a:t>
            </a:r>
            <a:r>
              <a:rPr lang="en-US" dirty="0" smtClean="0">
                <a:ea typeface="+mn-ea"/>
              </a:rPr>
              <a:t>, MD, MPH</a:t>
            </a:r>
          </a:p>
          <a:p>
            <a:pPr marL="640080" lvl="1" indent="-274320" fontAlgn="auto">
              <a:spcAft>
                <a:spcPts val="0"/>
              </a:spcAft>
              <a:defRPr/>
            </a:pPr>
            <a:endParaRPr lang="en-US" dirty="0" smtClean="0">
              <a:ea typeface="+mn-ea"/>
            </a:endParaRPr>
          </a:p>
          <a:p>
            <a:pPr marL="640080" lvl="1" indent="-274320" fontAlgn="auto">
              <a:spcAft>
                <a:spcPts val="0"/>
              </a:spcAft>
              <a:defRPr/>
            </a:pPr>
            <a:endParaRPr lang="en-US" dirty="0" smtClean="0">
              <a:ea typeface="+mn-ea"/>
            </a:endParaRPr>
          </a:p>
          <a:p>
            <a:pPr marL="640080" lvl="1" indent="-274320" fontAlgn="auto">
              <a:spcAft>
                <a:spcPts val="0"/>
              </a:spcAft>
              <a:defRPr/>
            </a:pPr>
            <a:endParaRPr lang="en-US" dirty="0" smtClean="0">
              <a:ea typeface="+mn-ea"/>
            </a:endParaRPr>
          </a:p>
          <a:p>
            <a:pPr marL="640080" lvl="1" indent="-274320" fontAlgn="auto">
              <a:spcAft>
                <a:spcPts val="0"/>
              </a:spcAft>
              <a:defRPr/>
            </a:pPr>
            <a:r>
              <a:rPr lang="en-US" dirty="0" smtClean="0">
                <a:ea typeface="+mn-ea"/>
              </a:rPr>
              <a:t>Brenna Long, MA</a:t>
            </a:r>
          </a:p>
          <a:p>
            <a:pPr marL="640080" lvl="1" indent="-274320" fontAlgn="auto">
              <a:spcAft>
                <a:spcPts val="0"/>
              </a:spcAft>
              <a:defRPr/>
            </a:pPr>
            <a:r>
              <a:rPr lang="en-US" dirty="0" smtClean="0">
                <a:ea typeface="+mn-ea"/>
              </a:rPr>
              <a:t>Hillary Mull, MPP</a:t>
            </a:r>
          </a:p>
          <a:p>
            <a:pPr marL="640080" lvl="1" indent="-274320" fontAlgn="auto">
              <a:spcAft>
                <a:spcPts val="0"/>
              </a:spcAft>
              <a:defRPr/>
            </a:pPr>
            <a:r>
              <a:rPr lang="en-US" dirty="0" smtClean="0">
                <a:ea typeface="+mn-ea"/>
              </a:rPr>
              <a:t>Brian Nordberg, BS</a:t>
            </a:r>
          </a:p>
          <a:p>
            <a:pPr marL="640080" lvl="1" indent="-274320" fontAlgn="auto">
              <a:spcAft>
                <a:spcPts val="0"/>
              </a:spcAft>
              <a:defRPr/>
            </a:pPr>
            <a:r>
              <a:rPr lang="en-US" dirty="0" smtClean="0">
                <a:ea typeface="+mn-ea"/>
              </a:rPr>
              <a:t>Steve Pickard, MS</a:t>
            </a:r>
          </a:p>
          <a:p>
            <a:pPr marL="640080" lvl="1" indent="-274320" fontAlgn="auto">
              <a:spcAft>
                <a:spcPts val="0"/>
              </a:spcAft>
              <a:defRPr/>
            </a:pPr>
            <a:r>
              <a:rPr lang="en-US" dirty="0" smtClean="0">
                <a:ea typeface="+mn-ea"/>
              </a:rPr>
              <a:t>Peter Rivard, PhD</a:t>
            </a:r>
          </a:p>
          <a:p>
            <a:pPr marL="640080" lvl="1" indent="-274320" fontAlgn="auto">
              <a:spcAft>
                <a:spcPts val="0"/>
              </a:spcAft>
              <a:defRPr/>
            </a:pPr>
            <a:r>
              <a:rPr lang="en-US" dirty="0" smtClean="0">
                <a:ea typeface="+mn-ea"/>
              </a:rPr>
              <a:t>Lucy </a:t>
            </a:r>
            <a:r>
              <a:rPr lang="en-US" dirty="0" err="1" smtClean="0">
                <a:ea typeface="+mn-ea"/>
              </a:rPr>
              <a:t>Savitz</a:t>
            </a:r>
            <a:r>
              <a:rPr lang="en-US" dirty="0" smtClean="0">
                <a:ea typeface="+mn-ea"/>
              </a:rPr>
              <a:t>, PhD, MBA</a:t>
            </a:r>
          </a:p>
          <a:p>
            <a:pPr marL="640080" lvl="1" indent="-274320" fontAlgn="auto">
              <a:spcAft>
                <a:spcPts val="0"/>
              </a:spcAft>
              <a:defRPr/>
            </a:pPr>
            <a:r>
              <a:rPr lang="en-US" dirty="0" smtClean="0">
                <a:ea typeface="+mn-ea"/>
              </a:rPr>
              <a:t>Chris Shanahan, MD, MPH</a:t>
            </a:r>
          </a:p>
          <a:p>
            <a:pPr marL="640080" lvl="1" indent="-274320" fontAlgn="auto">
              <a:spcAft>
                <a:spcPts val="0"/>
              </a:spcAft>
              <a:defRPr/>
            </a:pPr>
            <a:r>
              <a:rPr lang="en-US" dirty="0" smtClean="0">
                <a:ea typeface="+mn-ea"/>
              </a:rPr>
              <a:t>Stephanie Shimada, PhD</a:t>
            </a:r>
          </a:p>
        </p:txBody>
      </p:sp>
      <p:sp>
        <p:nvSpPr>
          <p:cNvPr id="16387" name="Rectangle 5"/>
          <p:cNvSpPr>
            <a:spLocks noChangeArrowheads="1"/>
          </p:cNvSpPr>
          <p:nvPr/>
        </p:nvSpPr>
        <p:spPr bwMode="auto">
          <a:xfrm>
            <a:off x="533400" y="1600200"/>
            <a:ext cx="8001000" cy="830997"/>
          </a:xfrm>
          <a:prstGeom prst="rect">
            <a:avLst/>
          </a:prstGeom>
          <a:noFill/>
          <a:ln w="9525">
            <a:noFill/>
            <a:miter lim="800000"/>
            <a:headEnd/>
            <a:tailEnd/>
          </a:ln>
        </p:spPr>
        <p:txBody>
          <a:bodyPr>
            <a:prstTxWarp prst="textNoShape">
              <a:avLst/>
            </a:prstTxWarp>
            <a:spAutoFit/>
          </a:bodyPr>
          <a:lstStyle/>
          <a:p>
            <a:r>
              <a:rPr lang="en-US" dirty="0">
                <a:latin typeface="Arial" pitchFamily="34" charset="0"/>
                <a:cs typeface="Arial" pitchFamily="34" charset="0"/>
              </a:rPr>
              <a:t>Sponsored by AHRQ Contract No. HHSA290200600012, Task Order Officer: Amy </a:t>
            </a:r>
            <a:r>
              <a:rPr lang="en-US" dirty="0" err="1">
                <a:latin typeface="Arial" pitchFamily="34" charset="0"/>
                <a:cs typeface="Arial" pitchFamily="34" charset="0"/>
              </a:rPr>
              <a:t>Helwig</a:t>
            </a:r>
            <a:r>
              <a:rPr lang="en-US" dirty="0">
                <a:latin typeface="Arial" pitchFamily="34" charset="0"/>
                <a:cs typeface="Arial" pitchFamily="34" charset="0"/>
              </a:rPr>
              <a:t>, MD</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3" name="Rectangle 2"/>
          <p:cNvSpPr>
            <a:spLocks noGrp="1"/>
          </p:cNvSpPr>
          <p:nvPr>
            <p:ph type="title"/>
          </p:nvPr>
        </p:nvSpPr>
        <p:spPr>
          <a:xfrm>
            <a:off x="612775" y="228600"/>
            <a:ext cx="8153400" cy="990600"/>
          </a:xfrm>
        </p:spPr>
        <p:txBody>
          <a:bodyPr/>
          <a:lstStyle/>
          <a:p>
            <a:r>
              <a:rPr lang="en-US" dirty="0" smtClean="0"/>
              <a:t>Project Goal and Settings</a:t>
            </a:r>
          </a:p>
        </p:txBody>
      </p:sp>
      <p:sp>
        <p:nvSpPr>
          <p:cNvPr id="28675" name="Rectangle 3"/>
          <p:cNvSpPr>
            <a:spLocks noGrp="1"/>
          </p:cNvSpPr>
          <p:nvPr>
            <p:ph sz="quarter" idx="1"/>
          </p:nvPr>
        </p:nvSpPr>
        <p:spPr>
          <a:xfrm>
            <a:off x="612775" y="1600200"/>
            <a:ext cx="8153400" cy="4495800"/>
          </a:xfrm>
        </p:spPr>
        <p:txBody>
          <a:bodyPr>
            <a:normAutofit/>
          </a:bodyPr>
          <a:lstStyle/>
          <a:p>
            <a:pPr marL="320040" indent="-320040" fontAlgn="auto">
              <a:spcAft>
                <a:spcPts val="0"/>
              </a:spcAft>
              <a:defRPr/>
            </a:pPr>
            <a:r>
              <a:rPr lang="en-US" b="1" dirty="0" smtClean="0">
                <a:ea typeface="+mn-ea"/>
                <a:cs typeface="+mn-cs"/>
              </a:rPr>
              <a:t>Goal:  </a:t>
            </a:r>
            <a:r>
              <a:rPr lang="en-US" dirty="0" smtClean="0">
                <a:ea typeface="+mn-ea"/>
                <a:cs typeface="+mn-cs"/>
              </a:rPr>
              <a:t>Develop adverse event (AE) triggers for the outpatient setting</a:t>
            </a:r>
          </a:p>
          <a:p>
            <a:pPr marL="640080" lvl="1" indent="-274320" fontAlgn="auto">
              <a:spcAft>
                <a:spcPts val="0"/>
              </a:spcAft>
              <a:defRPr/>
            </a:pPr>
            <a:r>
              <a:rPr lang="en-US" dirty="0" smtClean="0">
                <a:ea typeface="+mn-ea"/>
              </a:rPr>
              <a:t>Outpatient surgery </a:t>
            </a:r>
            <a:r>
              <a:rPr lang="en-US" dirty="0" err="1" smtClean="0">
                <a:ea typeface="+mn-ea"/>
              </a:rPr>
              <a:t>AEs</a:t>
            </a:r>
            <a:endParaRPr lang="en-US" dirty="0" smtClean="0">
              <a:ea typeface="+mn-ea"/>
            </a:endParaRPr>
          </a:p>
          <a:p>
            <a:pPr marL="640080" lvl="1" indent="-274320" fontAlgn="auto">
              <a:spcAft>
                <a:spcPts val="0"/>
              </a:spcAft>
              <a:defRPr/>
            </a:pPr>
            <a:r>
              <a:rPr lang="en-US" dirty="0" smtClean="0">
                <a:ea typeface="+mn-ea"/>
              </a:rPr>
              <a:t>Outpatient diagnostic testing and loss to follow-up </a:t>
            </a:r>
            <a:r>
              <a:rPr lang="en-US" dirty="0" err="1" smtClean="0">
                <a:ea typeface="+mn-ea"/>
              </a:rPr>
              <a:t>AEs</a:t>
            </a:r>
            <a:endParaRPr lang="en-US" dirty="0" smtClean="0">
              <a:ea typeface="+mn-ea"/>
            </a:endParaRPr>
          </a:p>
          <a:p>
            <a:pPr marL="640080" lvl="1" indent="-274320" fontAlgn="auto">
              <a:spcAft>
                <a:spcPts val="0"/>
              </a:spcAft>
              <a:defRPr/>
            </a:pPr>
            <a:r>
              <a:rPr lang="en-US" dirty="0" smtClean="0">
                <a:ea typeface="+mn-ea"/>
              </a:rPr>
              <a:t>Outpatient adverse drug events (</a:t>
            </a:r>
            <a:r>
              <a:rPr lang="en-US" dirty="0" err="1" smtClean="0">
                <a:ea typeface="+mn-ea"/>
              </a:rPr>
              <a:t>ADEs</a:t>
            </a:r>
            <a:r>
              <a:rPr lang="en-US" dirty="0" smtClean="0">
                <a:ea typeface="+mn-ea"/>
              </a:rPr>
              <a:t>)</a:t>
            </a:r>
          </a:p>
          <a:p>
            <a:pPr marL="320040" indent="-320040" fontAlgn="auto">
              <a:spcAft>
                <a:spcPts val="0"/>
              </a:spcAft>
              <a:defRPr/>
            </a:pPr>
            <a:endParaRPr lang="en-US" dirty="0" smtClean="0">
              <a:ea typeface="+mn-ea"/>
              <a:cs typeface="+mn-cs"/>
            </a:endParaRPr>
          </a:p>
          <a:p>
            <a:pPr marL="320040" indent="-320040" fontAlgn="auto">
              <a:spcAft>
                <a:spcPts val="0"/>
              </a:spcAft>
              <a:defRPr/>
            </a:pPr>
            <a:r>
              <a:rPr lang="en-US" dirty="0" smtClean="0">
                <a:ea typeface="+mn-ea"/>
                <a:cs typeface="+mn-cs"/>
              </a:rPr>
              <a:t>Three sites for patient data:</a:t>
            </a:r>
          </a:p>
          <a:p>
            <a:pPr marL="640080" lvl="1" indent="-274320" fontAlgn="auto">
              <a:spcAft>
                <a:spcPts val="0"/>
              </a:spcAft>
              <a:defRPr/>
            </a:pPr>
            <a:r>
              <a:rPr lang="en-US" dirty="0" smtClean="0">
                <a:ea typeface="+mn-ea"/>
              </a:rPr>
              <a:t>Boston Medical Center (BMC)</a:t>
            </a:r>
          </a:p>
          <a:p>
            <a:pPr marL="640080" lvl="1" indent="-274320" fontAlgn="auto">
              <a:spcAft>
                <a:spcPts val="0"/>
              </a:spcAft>
              <a:defRPr/>
            </a:pPr>
            <a:r>
              <a:rPr lang="en-US" dirty="0" smtClean="0">
                <a:ea typeface="+mn-ea"/>
              </a:rPr>
              <a:t>Intermountain Healthcare</a:t>
            </a:r>
          </a:p>
          <a:p>
            <a:pPr marL="640080" lvl="1" indent="-274320" fontAlgn="auto">
              <a:spcAft>
                <a:spcPts val="0"/>
              </a:spcAft>
              <a:defRPr/>
            </a:pPr>
            <a:r>
              <a:rPr lang="en-US" dirty="0" smtClean="0">
                <a:ea typeface="+mn-ea"/>
              </a:rPr>
              <a:t>Western region of the Veterans Health Administration (VA)</a:t>
            </a:r>
          </a:p>
          <a:p>
            <a:pPr marL="640080" lvl="1" indent="-274320" fontAlgn="auto">
              <a:spcAft>
                <a:spcPts val="0"/>
              </a:spcAft>
              <a:defRPr/>
            </a:pPr>
            <a:endParaRPr lang="en-US" dirty="0" smtClean="0">
              <a:ea typeface="+mn-ea"/>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1" name="Title 1"/>
          <p:cNvSpPr>
            <a:spLocks noGrp="1"/>
          </p:cNvSpPr>
          <p:nvPr>
            <p:ph type="title"/>
          </p:nvPr>
        </p:nvSpPr>
        <p:spPr>
          <a:xfrm>
            <a:off x="612775" y="228600"/>
            <a:ext cx="8153400" cy="990600"/>
          </a:xfrm>
        </p:spPr>
        <p:txBody>
          <a:bodyPr/>
          <a:lstStyle/>
          <a:p>
            <a:r>
              <a:rPr lang="en-US" dirty="0" smtClean="0"/>
              <a:t>Background</a:t>
            </a:r>
          </a:p>
        </p:txBody>
      </p:sp>
      <p:sp>
        <p:nvSpPr>
          <p:cNvPr id="3" name="Content Placeholder 2"/>
          <p:cNvSpPr>
            <a:spLocks noGrp="1"/>
          </p:cNvSpPr>
          <p:nvPr>
            <p:ph sz="quarter" idx="1"/>
          </p:nvPr>
        </p:nvSpPr>
        <p:spPr/>
        <p:txBody>
          <a:bodyPr>
            <a:normAutofit lnSpcReduction="10000"/>
          </a:bodyPr>
          <a:lstStyle/>
          <a:p>
            <a:pPr marL="320040" indent="-320040" fontAlgn="auto">
              <a:spcAft>
                <a:spcPts val="0"/>
              </a:spcAft>
              <a:defRPr/>
            </a:pPr>
            <a:r>
              <a:rPr lang="en-US" b="1" dirty="0" smtClean="0">
                <a:ea typeface="+mn-ea"/>
                <a:cs typeface="+mn-cs"/>
              </a:rPr>
              <a:t>Trigger tool:  </a:t>
            </a:r>
            <a:r>
              <a:rPr lang="en-US" dirty="0" smtClean="0">
                <a:ea typeface="+mn-ea"/>
                <a:cs typeface="+mn-cs"/>
              </a:rPr>
              <a:t>A screen applied to healthcare data that triggers review of a patient record for a potential adverse event.</a:t>
            </a:r>
          </a:p>
          <a:p>
            <a:pPr lvl="7">
              <a:defRPr/>
            </a:pPr>
            <a:endParaRPr lang="en-US" dirty="0" smtClean="0"/>
          </a:p>
          <a:p>
            <a:pPr marL="320040" indent="-320040" fontAlgn="auto">
              <a:spcAft>
                <a:spcPts val="0"/>
              </a:spcAft>
              <a:defRPr/>
            </a:pPr>
            <a:r>
              <a:rPr lang="en-US" b="1" dirty="0" smtClean="0">
                <a:ea typeface="+mn-ea"/>
                <a:cs typeface="+mn-cs"/>
              </a:rPr>
              <a:t>Trigger: </a:t>
            </a:r>
            <a:r>
              <a:rPr lang="en-US" dirty="0" smtClean="0">
                <a:ea typeface="+mn-ea"/>
                <a:cs typeface="+mn-cs"/>
              </a:rPr>
              <a:t>An algorithm that uses electronic medical record data to identify patterns consistent with a possible adverse event.</a:t>
            </a:r>
          </a:p>
          <a:p>
            <a:pPr marL="640080" lvl="1" indent="-274320" fontAlgn="auto">
              <a:spcAft>
                <a:spcPts val="0"/>
              </a:spcAft>
              <a:buFont typeface="Wingdings" pitchFamily="2" charset="2"/>
              <a:buNone/>
              <a:defRPr/>
            </a:pPr>
            <a:r>
              <a:rPr lang="en-US" dirty="0" smtClean="0">
                <a:ea typeface="+mn-ea"/>
              </a:rPr>
              <a:t>	</a:t>
            </a:r>
            <a:r>
              <a:rPr lang="en-US" i="1" dirty="0" smtClean="0">
                <a:ea typeface="+mn-ea"/>
              </a:rPr>
              <a:t>Example:  combination of a lab value threshold and an active prescription.</a:t>
            </a:r>
          </a:p>
          <a:p>
            <a:pPr marL="640080" lvl="1" indent="-274320" fontAlgn="auto">
              <a:spcAft>
                <a:spcPts val="0"/>
              </a:spcAft>
              <a:buFont typeface="Wingdings" pitchFamily="2" charset="2"/>
              <a:buNone/>
              <a:defRPr/>
            </a:pPr>
            <a:endParaRPr lang="en-US" i="1" dirty="0" smtClean="0">
              <a:ea typeface="+mn-ea"/>
            </a:endParaRPr>
          </a:p>
          <a:p>
            <a:pPr marL="320040" indent="-320040" fontAlgn="auto">
              <a:spcAft>
                <a:spcPts val="0"/>
              </a:spcAft>
              <a:defRPr/>
            </a:pPr>
            <a:r>
              <a:rPr lang="en-US" b="1" dirty="0" smtClean="0">
                <a:ea typeface="+mn-ea"/>
                <a:cs typeface="+mn-cs"/>
              </a:rPr>
              <a:t>AE specific trigger:  </a:t>
            </a:r>
            <a:r>
              <a:rPr lang="en-US" dirty="0" smtClean="0">
                <a:ea typeface="+mn-ea"/>
                <a:cs typeface="+mn-cs"/>
              </a:rPr>
              <a:t>A trigger intended to identify a specific adverse event.</a:t>
            </a:r>
          </a:p>
          <a:p>
            <a:pPr marL="320040" indent="-320040" fontAlgn="auto">
              <a:spcAft>
                <a:spcPts val="0"/>
              </a:spcAft>
              <a:defRPr/>
            </a:pPr>
            <a:endParaRPr lang="en-US" dirty="0">
              <a:ea typeface="+mn-ea"/>
              <a:cs typeface="+mn-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2" name="Group 126"/>
          <p:cNvGraphicFramePr>
            <a:graphicFrameLocks noGrp="1"/>
          </p:cNvGraphicFramePr>
          <p:nvPr/>
        </p:nvGraphicFramePr>
        <p:xfrm>
          <a:off x="0" y="1143000"/>
          <a:ext cx="9144000" cy="5638801"/>
        </p:xfrm>
        <a:graphic>
          <a:graphicData uri="http://schemas.openxmlformats.org/drawingml/2006/table">
            <a:tbl>
              <a:tblPr/>
              <a:tblGrid>
                <a:gridCol w="1570165"/>
                <a:gridCol w="3687635"/>
                <a:gridCol w="3886200"/>
              </a:tblGrid>
              <a:tr h="108663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bg1">
                              <a:lumMod val="95000"/>
                            </a:schemeClr>
                          </a:solidFill>
                          <a:effectLst/>
                          <a:latin typeface="Calibri" pitchFamily="-123" charset="0"/>
                          <a:ea typeface="ＭＳ Ｐゴシック" pitchFamily="-123" charset="-128"/>
                          <a:cs typeface="ＭＳ Ｐゴシック" pitchFamily="-123" charset="-128"/>
                        </a:rPr>
                        <a:t>Develop Triggers</a:t>
                      </a:r>
                    </a:p>
                  </a:txBody>
                  <a:tcPr anchor="ctr" horzOverflow="overflow">
                    <a:lnL w="12700" cap="flat" cmpd="sng" algn="ctr">
                      <a:solidFill>
                        <a:schemeClr val="tx2">
                          <a:lumMod val="75000"/>
                        </a:schemeClr>
                      </a:solidFill>
                      <a:prstDash val="solid"/>
                      <a:round/>
                      <a:headEnd type="none" w="med" len="med"/>
                      <a:tailEnd type="none" w="med" len="med"/>
                    </a:lnL>
                    <a:lnR w="12700" cap="flat" cmpd="sng" algn="ctr">
                      <a:solidFill>
                        <a:schemeClr val="tx2">
                          <a:lumMod val="75000"/>
                        </a:schemeClr>
                      </a:solidFill>
                      <a:prstDash val="solid"/>
                      <a:round/>
                      <a:headEnd type="none" w="med" len="med"/>
                      <a:tailEnd type="none" w="med" len="med"/>
                    </a:lnR>
                    <a:lnT w="12700" cap="flat" cmpd="sng" algn="ctr">
                      <a:solidFill>
                        <a:schemeClr val="tx2">
                          <a:lumMod val="75000"/>
                        </a:schemeClr>
                      </a:solidFill>
                      <a:prstDash val="solid"/>
                      <a:round/>
                      <a:headEnd type="none" w="med" len="med"/>
                      <a:tailEnd type="none" w="med" len="med"/>
                    </a:lnT>
                    <a:lnB w="12700" cap="flat" cmpd="sng" algn="ctr">
                      <a:solidFill>
                        <a:schemeClr val="tx2">
                          <a:lumMod val="75000"/>
                        </a:schemeClr>
                      </a:solidFill>
                      <a:prstDash val="solid"/>
                      <a:round/>
                      <a:headEnd type="none" w="med" len="med"/>
                      <a:tailEnd type="none" w="med" len="med"/>
                    </a:lnB>
                    <a:lnTlToBr>
                      <a:noFill/>
                    </a:lnTlToBr>
                    <a:lnBlToTr>
                      <a:noFill/>
                    </a:lnBlToTr>
                    <a:solidFill>
                      <a:schemeClr val="accent1"/>
                    </a:solidFill>
                  </a:tcPr>
                </a:tc>
                <a:tc gridSpan="2">
                  <a:txBody>
                    <a:bodyPr/>
                    <a:lstStyle/>
                    <a:p>
                      <a:pPr marL="171450" marR="0" lvl="0" indent="-171450" algn="l" defTabSz="914400"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dirty="0">
                          <a:ln>
                            <a:noFill/>
                          </a:ln>
                          <a:solidFill>
                            <a:schemeClr val="tx1"/>
                          </a:solidFill>
                          <a:effectLst/>
                          <a:latin typeface="Calibri" pitchFamily="-123" charset="0"/>
                          <a:ea typeface="ＭＳ Ｐゴシック" pitchFamily="-123" charset="-128"/>
                          <a:cs typeface="ＭＳ Ｐゴシック" pitchFamily="-123" charset="-128"/>
                        </a:rPr>
                        <a:t>Clinicians review literature to develop potential outpatient AE triggers</a:t>
                      </a:r>
                    </a:p>
                    <a:p>
                      <a:pPr marL="171450" marR="0" lvl="0" indent="-171450" algn="l" defTabSz="914400"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dirty="0">
                          <a:ln>
                            <a:noFill/>
                          </a:ln>
                          <a:solidFill>
                            <a:schemeClr val="tx1"/>
                          </a:solidFill>
                          <a:effectLst/>
                          <a:latin typeface="Calibri" pitchFamily="-123" charset="0"/>
                          <a:ea typeface="ＭＳ Ｐゴシック" pitchFamily="-123" charset="-128"/>
                          <a:cs typeface="ＭＳ Ｐゴシック" pitchFamily="-123" charset="-128"/>
                        </a:rPr>
                        <a:t>Review these triggers with focus groups</a:t>
                      </a:r>
                    </a:p>
                    <a:p>
                      <a:pPr marL="171450" marR="0" lvl="0" indent="-171450" algn="l" defTabSz="914400"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dirty="0">
                          <a:ln>
                            <a:noFill/>
                          </a:ln>
                          <a:solidFill>
                            <a:schemeClr val="tx1"/>
                          </a:solidFill>
                          <a:effectLst/>
                          <a:latin typeface="Calibri" pitchFamily="-123" charset="0"/>
                          <a:ea typeface="ＭＳ Ｐゴシック" pitchFamily="-123" charset="-128"/>
                          <a:cs typeface="ＭＳ Ｐゴシック" pitchFamily="-123" charset="-128"/>
                        </a:rPr>
                        <a:t>Hold Delphi process to refine trigger logic, develop new triggers</a:t>
                      </a:r>
                    </a:p>
                    <a:p>
                      <a:pPr marL="171450" marR="0" lvl="0" indent="-171450" algn="l" defTabSz="914400"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dirty="0">
                          <a:ln>
                            <a:noFill/>
                          </a:ln>
                          <a:solidFill>
                            <a:schemeClr val="tx1"/>
                          </a:solidFill>
                          <a:effectLst/>
                          <a:latin typeface="Calibri" pitchFamily="-123" charset="0"/>
                          <a:ea typeface="ＭＳ Ｐゴシック" pitchFamily="-123" charset="-128"/>
                          <a:cs typeface="ＭＳ Ｐゴシック" pitchFamily="-123" charset="-128"/>
                        </a:rPr>
                        <a:t>Establish list of outpatient AE triggers to test</a:t>
                      </a:r>
                    </a:p>
                  </a:txBody>
                  <a:tcPr anchor="ctr" horzOverflow="overflow">
                    <a:lnL w="12700" cap="flat" cmpd="sng" algn="ctr">
                      <a:solidFill>
                        <a:schemeClr val="tx2">
                          <a:lumMod val="75000"/>
                        </a:schemeClr>
                      </a:solidFill>
                      <a:prstDash val="solid"/>
                      <a:round/>
                      <a:headEnd type="none" w="med" len="med"/>
                      <a:tailEnd type="none" w="med" len="med"/>
                    </a:lnL>
                    <a:lnR w="12700" cap="flat" cmpd="sng" algn="ctr">
                      <a:solidFill>
                        <a:schemeClr val="tx2">
                          <a:lumMod val="75000"/>
                        </a:schemeClr>
                      </a:solidFill>
                      <a:prstDash val="solid"/>
                      <a:round/>
                      <a:headEnd type="none" w="med" len="med"/>
                      <a:tailEnd type="none" w="med" len="med"/>
                    </a:lnR>
                    <a:lnT w="12700" cap="flat" cmpd="sng" algn="ctr">
                      <a:solidFill>
                        <a:schemeClr val="tx2">
                          <a:lumMod val="75000"/>
                        </a:schemeClr>
                      </a:solidFill>
                      <a:prstDash val="solid"/>
                      <a:round/>
                      <a:headEnd type="none" w="med" len="med"/>
                      <a:tailEnd type="none" w="med" len="med"/>
                    </a:lnT>
                    <a:lnB w="12700" cap="flat" cmpd="sng" algn="ctr">
                      <a:solidFill>
                        <a:schemeClr val="tx2">
                          <a:lumMod val="75000"/>
                        </a:schemeClr>
                      </a:solidFill>
                      <a:prstDash val="solid"/>
                      <a:round/>
                      <a:headEnd type="none" w="med" len="med"/>
                      <a:tailEnd type="none" w="med" len="med"/>
                    </a:lnB>
                    <a:lnTlToBr>
                      <a:noFill/>
                    </a:lnTlToBr>
                    <a:lnBlToTr>
                      <a:noFill/>
                    </a:lnBlToTr>
                    <a:solidFill>
                      <a:schemeClr val="bg1">
                        <a:lumMod val="95000"/>
                      </a:schemeClr>
                    </a:solidFill>
                  </a:tcPr>
                </a:tc>
                <a:tc hMerge="1">
                  <a:txBody>
                    <a:bodyPr/>
                    <a:lstStyle/>
                    <a:p>
                      <a:endParaRPr lang="en-US"/>
                    </a:p>
                  </a:txBody>
                  <a:tcPr/>
                </a:tc>
              </a:tr>
              <a:tr h="158337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itchFamily="-123" charset="0"/>
                          <a:ea typeface="ＭＳ Ｐゴシック" pitchFamily="-123" charset="-128"/>
                          <a:cs typeface="ＭＳ Ｐゴシック" pitchFamily="-123" charset="-128"/>
                        </a:rPr>
                        <a:t>Merge Data</a:t>
                      </a:r>
                    </a:p>
                  </a:txBody>
                  <a:tcPr anchor="ctr" horzOverflow="overflow">
                    <a:lnL w="12700" cap="flat" cmpd="sng" algn="ctr">
                      <a:solidFill>
                        <a:schemeClr val="tx2">
                          <a:lumMod val="75000"/>
                        </a:schemeClr>
                      </a:solidFill>
                      <a:prstDash val="solid"/>
                      <a:round/>
                      <a:headEnd type="none" w="med" len="med"/>
                      <a:tailEnd type="none" w="med" len="med"/>
                    </a:lnL>
                    <a:lnR w="12700" cap="flat" cmpd="sng" algn="ctr">
                      <a:solidFill>
                        <a:schemeClr val="tx2">
                          <a:lumMod val="75000"/>
                        </a:schemeClr>
                      </a:solidFill>
                      <a:prstDash val="solid"/>
                      <a:round/>
                      <a:headEnd type="none" w="med" len="med"/>
                      <a:tailEnd type="none" w="med" len="med"/>
                    </a:lnR>
                    <a:lnT w="12700" cap="flat" cmpd="sng" algn="ctr">
                      <a:solidFill>
                        <a:schemeClr val="tx2">
                          <a:lumMod val="75000"/>
                        </a:schemeClr>
                      </a:solidFill>
                      <a:prstDash val="solid"/>
                      <a:round/>
                      <a:headEnd type="none" w="med" len="med"/>
                      <a:tailEnd type="none" w="med" len="med"/>
                    </a:lnT>
                    <a:lnB w="12700" cap="flat" cmpd="sng" algn="ctr">
                      <a:solidFill>
                        <a:schemeClr val="tx2">
                          <a:lumMod val="75000"/>
                        </a:schemeClr>
                      </a:solidFill>
                      <a:prstDash val="solid"/>
                      <a:round/>
                      <a:headEnd type="none" w="med" len="med"/>
                      <a:tailEnd type="none" w="med" len="med"/>
                    </a:lnB>
                    <a:lnTlToBr>
                      <a:noFill/>
                    </a:lnTlToBr>
                    <a:lnBlToTr>
                      <a:noFill/>
                    </a:lnBlToTr>
                    <a:solidFill>
                      <a:srgbClr val="FFFEC2"/>
                    </a:solidFill>
                  </a:tcPr>
                </a:tc>
                <a:tc>
                  <a:txBody>
                    <a:bodyPr/>
                    <a:lstStyle/>
                    <a:p>
                      <a:pPr marL="171450" marR="0" lvl="0" indent="-171450" algn="l" defTabSz="914400"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dirty="0">
                          <a:ln>
                            <a:noFill/>
                          </a:ln>
                          <a:solidFill>
                            <a:schemeClr val="tx1"/>
                          </a:solidFill>
                          <a:effectLst/>
                          <a:latin typeface="Calibri" pitchFamily="-123" charset="0"/>
                          <a:ea typeface="ＭＳ Ｐゴシック" pitchFamily="-123" charset="-128"/>
                          <a:cs typeface="ＭＳ Ｐゴシック" pitchFamily="-123" charset="-128"/>
                        </a:rPr>
                        <a:t>Obtain de-identified data extracts from each site</a:t>
                      </a:r>
                    </a:p>
                    <a:p>
                      <a:pPr marL="171450" marR="0" lvl="0" indent="-171450" algn="l" defTabSz="914400"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dirty="0">
                          <a:ln>
                            <a:noFill/>
                          </a:ln>
                          <a:solidFill>
                            <a:schemeClr val="tx1"/>
                          </a:solidFill>
                          <a:effectLst/>
                          <a:latin typeface="Calibri" pitchFamily="-123" charset="0"/>
                          <a:ea typeface="ＭＳ Ｐゴシック" pitchFamily="-123" charset="-128"/>
                          <a:cs typeface="ＭＳ Ｐゴシック" pitchFamily="-123" charset="-128"/>
                        </a:rPr>
                        <a:t>Merge variables from each site into </a:t>
                      </a:r>
                      <a:r>
                        <a:rPr kumimoji="0" lang="en-US" sz="1600" b="0" i="0" u="none" strike="noStrike" cap="none" normalizeH="0" baseline="0" dirty="0" smtClean="0">
                          <a:ln>
                            <a:noFill/>
                          </a:ln>
                          <a:solidFill>
                            <a:schemeClr val="tx1"/>
                          </a:solidFill>
                          <a:effectLst/>
                          <a:latin typeface="Calibri" pitchFamily="-123" charset="0"/>
                          <a:ea typeface="ＭＳ Ｐゴシック" pitchFamily="-123" charset="-128"/>
                          <a:cs typeface="ＭＳ Ｐゴシック" pitchFamily="-123" charset="-128"/>
                        </a:rPr>
                        <a:t>trigger project database</a:t>
                      </a:r>
                      <a:endParaRPr kumimoji="0" lang="en-US" sz="1600" b="0" i="0" u="none" strike="noStrike" cap="none" normalizeH="0" baseline="0" dirty="0">
                        <a:ln>
                          <a:noFill/>
                        </a:ln>
                        <a:solidFill>
                          <a:schemeClr val="tx1"/>
                        </a:solidFill>
                        <a:effectLst/>
                        <a:latin typeface="Calibri" pitchFamily="-123" charset="0"/>
                        <a:ea typeface="ＭＳ Ｐゴシック" pitchFamily="-123" charset="-128"/>
                        <a:cs typeface="ＭＳ Ｐゴシック" pitchFamily="-123" charset="-128"/>
                      </a:endParaRPr>
                    </a:p>
                    <a:p>
                      <a:pPr marL="171450" marR="0" lvl="0" indent="-171450" algn="l" defTabSz="914400"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dirty="0">
                          <a:ln>
                            <a:noFill/>
                          </a:ln>
                          <a:solidFill>
                            <a:schemeClr val="tx1"/>
                          </a:solidFill>
                          <a:effectLst/>
                          <a:latin typeface="Calibri" pitchFamily="-123" charset="0"/>
                          <a:ea typeface="ＭＳ Ｐゴシック" pitchFamily="-123" charset="-128"/>
                          <a:cs typeface="ＭＳ Ｐゴシック" pitchFamily="-123" charset="-128"/>
                        </a:rPr>
                        <a:t>Iterative process of checking data quality and obtaining new data extracts</a:t>
                      </a:r>
                    </a:p>
                  </a:txBody>
                  <a:tcPr anchor="ctr" horzOverflow="overflow">
                    <a:lnL w="12700" cap="flat" cmpd="sng" algn="ctr">
                      <a:solidFill>
                        <a:schemeClr val="tx2">
                          <a:lumMod val="75000"/>
                        </a:schemeClr>
                      </a:solidFill>
                      <a:prstDash val="solid"/>
                      <a:round/>
                      <a:headEnd type="none" w="med" len="med"/>
                      <a:tailEnd type="none" w="med" len="med"/>
                    </a:lnL>
                    <a:lnR w="12700" cap="flat" cmpd="sng" algn="ctr">
                      <a:solidFill>
                        <a:schemeClr val="tx2">
                          <a:lumMod val="75000"/>
                        </a:schemeClr>
                      </a:solidFill>
                      <a:prstDash val="solid"/>
                      <a:round/>
                      <a:headEnd type="none" w="med" len="med"/>
                      <a:tailEnd type="none" w="med" len="med"/>
                    </a:lnR>
                    <a:lnT w="12700" cap="flat" cmpd="sng" algn="ctr">
                      <a:solidFill>
                        <a:schemeClr val="tx2">
                          <a:lumMod val="75000"/>
                        </a:schemeClr>
                      </a:solidFill>
                      <a:prstDash val="solid"/>
                      <a:round/>
                      <a:headEnd type="none" w="med" len="med"/>
                      <a:tailEnd type="none" w="med" len="med"/>
                    </a:lnT>
                    <a:lnB w="12700" cap="flat" cmpd="sng" algn="ctr">
                      <a:solidFill>
                        <a:schemeClr val="tx2">
                          <a:lumMod val="75000"/>
                        </a:schemeClr>
                      </a:solidFill>
                      <a:prstDash val="solid"/>
                      <a:round/>
                      <a:headEnd type="none" w="med" len="med"/>
                      <a:tailEnd type="none" w="med" len="med"/>
                    </a:lnB>
                    <a:lnTlToBr>
                      <a:noFill/>
                    </a:lnTlToBr>
                    <a:lnBlToTr>
                      <a:noFill/>
                    </a:lnBlToTr>
                    <a:solidFill>
                      <a:schemeClr val="bg1">
                        <a:lumMod val="95000"/>
                      </a:schemeClr>
                    </a:solidFill>
                  </a:tcPr>
                </a:tc>
                <a:tc rowSpan="3">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bg1"/>
                        </a:solidFill>
                        <a:effectLst/>
                        <a:latin typeface="Calibri" pitchFamily="-123" charset="0"/>
                        <a:ea typeface="ＭＳ Ｐゴシック" pitchFamily="-123" charset="-128"/>
                        <a:cs typeface="ＭＳ Ｐゴシック" pitchFamily="-123" charset="-128"/>
                      </a:endParaRPr>
                    </a:p>
                  </a:txBody>
                  <a:tcPr horzOverflow="overflow">
                    <a:lnL w="12700" cap="flat" cmpd="sng" algn="ctr">
                      <a:solidFill>
                        <a:schemeClr val="tx2">
                          <a:lumMod val="75000"/>
                        </a:schemeClr>
                      </a:solidFill>
                      <a:prstDash val="solid"/>
                      <a:round/>
                      <a:headEnd type="none" w="med" len="med"/>
                      <a:tailEnd type="none" w="med" len="med"/>
                    </a:lnL>
                    <a:lnR w="12700" cap="flat" cmpd="sng" algn="ctr">
                      <a:solidFill>
                        <a:schemeClr val="tx2">
                          <a:lumMod val="75000"/>
                        </a:schemeClr>
                      </a:solidFill>
                      <a:prstDash val="solid"/>
                      <a:round/>
                      <a:headEnd type="none" w="med" len="med"/>
                      <a:tailEnd type="none" w="med" len="med"/>
                    </a:lnR>
                    <a:lnT w="12700" cap="flat" cmpd="sng" algn="ctr">
                      <a:solidFill>
                        <a:schemeClr val="tx2">
                          <a:lumMod val="75000"/>
                        </a:schemeClr>
                      </a:solidFill>
                      <a:prstDash val="solid"/>
                      <a:round/>
                      <a:headEnd type="none" w="med" len="med"/>
                      <a:tailEnd type="none" w="med" len="med"/>
                    </a:lnT>
                    <a:lnB w="12700" cap="flat" cmpd="sng" algn="ctr">
                      <a:solidFill>
                        <a:schemeClr val="tx2">
                          <a:lumMod val="75000"/>
                        </a:schemeClr>
                      </a:solidFill>
                      <a:prstDash val="solid"/>
                      <a:round/>
                      <a:headEnd type="none" w="med" len="med"/>
                      <a:tailEnd type="none" w="med" len="med"/>
                    </a:lnB>
                    <a:lnTlToBr>
                      <a:noFill/>
                    </a:lnTlToBr>
                    <a:lnBlToTr>
                      <a:noFill/>
                    </a:lnBlToTr>
                    <a:solidFill>
                      <a:schemeClr val="bg1">
                        <a:lumMod val="95000"/>
                      </a:schemeClr>
                    </a:solidFill>
                  </a:tcPr>
                </a:tc>
              </a:tr>
              <a:tr h="208012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itchFamily="-123" charset="0"/>
                          <a:ea typeface="ＭＳ Ｐゴシック" pitchFamily="-123" charset="-128"/>
                          <a:cs typeface="ＭＳ Ｐゴシック" pitchFamily="-123" charset="-128"/>
                        </a:rPr>
                        <a:t>Program triggers and perform chart classification</a:t>
                      </a:r>
                    </a:p>
                  </a:txBody>
                  <a:tcPr anchor="ctr" horzOverflow="overflow">
                    <a:lnL w="12700" cap="flat" cmpd="sng" algn="ctr">
                      <a:solidFill>
                        <a:schemeClr val="tx2">
                          <a:lumMod val="75000"/>
                        </a:schemeClr>
                      </a:solidFill>
                      <a:prstDash val="solid"/>
                      <a:round/>
                      <a:headEnd type="none" w="med" len="med"/>
                      <a:tailEnd type="none" w="med" len="med"/>
                    </a:lnL>
                    <a:lnR w="12700" cap="flat" cmpd="sng" algn="ctr">
                      <a:solidFill>
                        <a:schemeClr val="tx2">
                          <a:lumMod val="75000"/>
                        </a:schemeClr>
                      </a:solidFill>
                      <a:prstDash val="solid"/>
                      <a:round/>
                      <a:headEnd type="none" w="med" len="med"/>
                      <a:tailEnd type="none" w="med" len="med"/>
                    </a:lnR>
                    <a:lnT w="12700" cap="flat" cmpd="sng" algn="ctr">
                      <a:solidFill>
                        <a:schemeClr val="tx2">
                          <a:lumMod val="75000"/>
                        </a:schemeClr>
                      </a:solidFill>
                      <a:prstDash val="solid"/>
                      <a:round/>
                      <a:headEnd type="none" w="med" len="med"/>
                      <a:tailEnd type="none" w="med" len="med"/>
                    </a:lnT>
                    <a:lnB w="12700" cap="flat" cmpd="sng" algn="ctr">
                      <a:solidFill>
                        <a:schemeClr val="tx2">
                          <a:lumMod val="75000"/>
                        </a:schemeClr>
                      </a:solidFill>
                      <a:prstDash val="solid"/>
                      <a:round/>
                      <a:headEnd type="none" w="med" len="med"/>
                      <a:tailEnd type="none" w="med" len="med"/>
                    </a:lnB>
                    <a:lnTlToBr>
                      <a:noFill/>
                    </a:lnTlToBr>
                    <a:lnBlToTr>
                      <a:noFill/>
                    </a:lnBlToTr>
                    <a:solidFill>
                      <a:schemeClr val="folHlink"/>
                    </a:solidFill>
                  </a:tcPr>
                </a:tc>
                <a:tc>
                  <a:txBody>
                    <a:bodyPr/>
                    <a:lstStyle/>
                    <a:p>
                      <a:pPr marL="171450" marR="0" lvl="0" indent="-171450" algn="l" defTabSz="914400"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dirty="0">
                          <a:ln>
                            <a:noFill/>
                          </a:ln>
                          <a:solidFill>
                            <a:schemeClr val="tx1"/>
                          </a:solidFill>
                          <a:effectLst/>
                          <a:latin typeface="Calibri" pitchFamily="-123" charset="0"/>
                          <a:ea typeface="ＭＳ Ｐゴシック" pitchFamily="-123" charset="-128"/>
                          <a:cs typeface="ＭＳ Ｐゴシック" pitchFamily="-123" charset="-128"/>
                        </a:rPr>
                        <a:t>Program trigger algorithms to run on data in </a:t>
                      </a:r>
                      <a:r>
                        <a:rPr kumimoji="0" lang="en-US" sz="1600" b="0" i="0" u="none" strike="noStrike" cap="none" normalizeH="0" baseline="0" dirty="0" smtClean="0">
                          <a:ln>
                            <a:noFill/>
                          </a:ln>
                          <a:solidFill>
                            <a:schemeClr val="tx1"/>
                          </a:solidFill>
                          <a:effectLst/>
                          <a:latin typeface="Calibri" pitchFamily="-123" charset="0"/>
                          <a:ea typeface="ＭＳ Ｐゴシック" pitchFamily="-123" charset="-128"/>
                          <a:cs typeface="ＭＳ Ｐゴシック" pitchFamily="-123" charset="-128"/>
                        </a:rPr>
                        <a:t>project </a:t>
                      </a:r>
                      <a:r>
                        <a:rPr kumimoji="0" lang="en-US" sz="1600" b="0" i="0" u="none" strike="noStrike" cap="none" normalizeH="0" baseline="0" dirty="0">
                          <a:ln>
                            <a:noFill/>
                          </a:ln>
                          <a:solidFill>
                            <a:schemeClr val="tx1"/>
                          </a:solidFill>
                          <a:effectLst/>
                          <a:latin typeface="Calibri" pitchFamily="-123" charset="0"/>
                          <a:ea typeface="ＭＳ Ｐゴシック" pitchFamily="-123" charset="-128"/>
                          <a:cs typeface="ＭＳ Ｐゴシック" pitchFamily="-123" charset="-128"/>
                        </a:rPr>
                        <a:t>database and flag cases</a:t>
                      </a:r>
                    </a:p>
                    <a:p>
                      <a:pPr marL="171450" marR="0" lvl="0" indent="-171450" algn="l" defTabSz="914400"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dirty="0">
                          <a:ln>
                            <a:noFill/>
                          </a:ln>
                          <a:solidFill>
                            <a:schemeClr val="tx1"/>
                          </a:solidFill>
                          <a:effectLst/>
                          <a:latin typeface="Calibri" pitchFamily="-123" charset="0"/>
                          <a:ea typeface="ＭＳ Ｐゴシック" pitchFamily="-123" charset="-128"/>
                          <a:cs typeface="ＭＳ Ｐゴシック" pitchFamily="-123" charset="-128"/>
                        </a:rPr>
                        <a:t>Iterative process of running trigger and checking data quality</a:t>
                      </a:r>
                    </a:p>
                    <a:p>
                      <a:pPr marL="171450" marR="0" lvl="0" indent="-171450" algn="l" defTabSz="914400"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dirty="0">
                          <a:ln>
                            <a:noFill/>
                          </a:ln>
                          <a:solidFill>
                            <a:schemeClr val="tx1"/>
                          </a:solidFill>
                          <a:effectLst/>
                          <a:latin typeface="Calibri" pitchFamily="-123" charset="0"/>
                          <a:ea typeface="ＭＳ Ｐゴシック" pitchFamily="-123" charset="-128"/>
                          <a:cs typeface="ＭＳ Ｐゴシック" pitchFamily="-123" charset="-128"/>
                        </a:rPr>
                        <a:t>Build mock </a:t>
                      </a:r>
                      <a:r>
                        <a:rPr kumimoji="0" lang="en-US" sz="1600" b="0" i="0" u="none" strike="noStrike" cap="none" normalizeH="0" baseline="0" dirty="0" smtClean="0">
                          <a:ln>
                            <a:noFill/>
                          </a:ln>
                          <a:solidFill>
                            <a:schemeClr val="tx1"/>
                          </a:solidFill>
                          <a:effectLst/>
                          <a:latin typeface="Calibri" pitchFamily="-123" charset="0"/>
                          <a:ea typeface="ＭＳ Ｐゴシック" pitchFamily="-123" charset="-128"/>
                          <a:cs typeface="ＭＳ Ｐゴシック" pitchFamily="-123" charset="-128"/>
                        </a:rPr>
                        <a:t>electronic medical record (EMR) to </a:t>
                      </a:r>
                      <a:r>
                        <a:rPr kumimoji="0" lang="en-US" sz="1600" b="0" i="0" u="none" strike="noStrike" cap="none" normalizeH="0" baseline="0" dirty="0">
                          <a:ln>
                            <a:noFill/>
                          </a:ln>
                          <a:solidFill>
                            <a:schemeClr val="tx1"/>
                          </a:solidFill>
                          <a:effectLst/>
                          <a:latin typeface="Calibri" pitchFamily="-123" charset="0"/>
                          <a:ea typeface="ＭＳ Ｐゴシック" pitchFamily="-123" charset="-128"/>
                          <a:cs typeface="ＭＳ Ｐゴシック" pitchFamily="-123" charset="-128"/>
                        </a:rPr>
                        <a:t>interface with </a:t>
                      </a:r>
                      <a:r>
                        <a:rPr kumimoji="0" lang="en-US" sz="1600" b="0" i="0" u="none" strike="noStrike" cap="none" normalizeH="0" baseline="0" dirty="0" smtClean="0">
                          <a:ln>
                            <a:noFill/>
                          </a:ln>
                          <a:solidFill>
                            <a:schemeClr val="tx1"/>
                          </a:solidFill>
                          <a:effectLst/>
                          <a:latin typeface="Calibri" pitchFamily="-123" charset="0"/>
                          <a:ea typeface="ＭＳ Ｐゴシック" pitchFamily="-123" charset="-128"/>
                          <a:cs typeface="ＭＳ Ｐゴシック" pitchFamily="-123" charset="-128"/>
                        </a:rPr>
                        <a:t>project </a:t>
                      </a:r>
                      <a:r>
                        <a:rPr kumimoji="0" lang="en-US" sz="1600" b="0" i="0" u="none" strike="noStrike" cap="none" normalizeH="0" baseline="0" dirty="0">
                          <a:ln>
                            <a:noFill/>
                          </a:ln>
                          <a:solidFill>
                            <a:schemeClr val="tx1"/>
                          </a:solidFill>
                          <a:effectLst/>
                          <a:latin typeface="Calibri" pitchFamily="-123" charset="0"/>
                          <a:ea typeface="ＭＳ Ｐゴシック" pitchFamily="-123" charset="-128"/>
                          <a:cs typeface="ＭＳ Ｐゴシック" pitchFamily="-123" charset="-128"/>
                        </a:rPr>
                        <a:t>database</a:t>
                      </a:r>
                    </a:p>
                    <a:p>
                      <a:pPr marL="171450" marR="0" lvl="0" indent="-171450" algn="l" defTabSz="914400"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dirty="0">
                          <a:ln>
                            <a:noFill/>
                          </a:ln>
                          <a:solidFill>
                            <a:schemeClr val="tx1"/>
                          </a:solidFill>
                          <a:effectLst/>
                          <a:latin typeface="Calibri" pitchFamily="-123" charset="0"/>
                          <a:ea typeface="ＭＳ Ｐゴシック" pitchFamily="-123" charset="-128"/>
                          <a:cs typeface="ＭＳ Ｐゴシック" pitchFamily="-123" charset="-128"/>
                        </a:rPr>
                        <a:t>Perform chart classification</a:t>
                      </a:r>
                    </a:p>
                  </a:txBody>
                  <a:tcPr anchor="ctr" horzOverflow="overflow">
                    <a:lnL w="12700" cap="flat" cmpd="sng" algn="ctr">
                      <a:solidFill>
                        <a:schemeClr val="tx2">
                          <a:lumMod val="75000"/>
                        </a:schemeClr>
                      </a:solidFill>
                      <a:prstDash val="solid"/>
                      <a:round/>
                      <a:headEnd type="none" w="med" len="med"/>
                      <a:tailEnd type="none" w="med" len="med"/>
                    </a:lnL>
                    <a:lnR w="12700" cap="flat" cmpd="sng" algn="ctr">
                      <a:solidFill>
                        <a:schemeClr val="tx2">
                          <a:lumMod val="75000"/>
                        </a:schemeClr>
                      </a:solidFill>
                      <a:prstDash val="solid"/>
                      <a:round/>
                      <a:headEnd type="none" w="med" len="med"/>
                      <a:tailEnd type="none" w="med" len="med"/>
                    </a:lnR>
                    <a:lnT w="12700" cap="flat" cmpd="sng" algn="ctr">
                      <a:solidFill>
                        <a:schemeClr val="tx2">
                          <a:lumMod val="75000"/>
                        </a:schemeClr>
                      </a:solidFill>
                      <a:prstDash val="solid"/>
                      <a:round/>
                      <a:headEnd type="none" w="med" len="med"/>
                      <a:tailEnd type="none" w="med" len="med"/>
                    </a:lnT>
                    <a:lnB w="12700" cap="flat" cmpd="sng" algn="ctr">
                      <a:solidFill>
                        <a:schemeClr val="tx2">
                          <a:lumMod val="75000"/>
                        </a:schemeClr>
                      </a:solidFill>
                      <a:prstDash val="solid"/>
                      <a:round/>
                      <a:headEnd type="none" w="med" len="med"/>
                      <a:tailEnd type="none" w="med" len="med"/>
                    </a:lnB>
                    <a:lnTlToBr>
                      <a:noFill/>
                    </a:lnTlToBr>
                    <a:lnBlToTr>
                      <a:noFill/>
                    </a:lnBlToTr>
                    <a:solidFill>
                      <a:schemeClr val="bg1">
                        <a:lumMod val="95000"/>
                      </a:schemeClr>
                    </a:solidFill>
                  </a:tcPr>
                </a:tc>
                <a:tc vMerge="1">
                  <a:txBody>
                    <a:bodyPr/>
                    <a:lstStyle/>
                    <a:p>
                      <a:endParaRPr lang="en-US"/>
                    </a:p>
                  </a:txBody>
                  <a:tcPr/>
                </a:tc>
              </a:tr>
              <a:tr h="88866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itchFamily="-123" charset="0"/>
                          <a:ea typeface="ＭＳ Ｐゴシック" pitchFamily="-123" charset="-128"/>
                          <a:cs typeface="ＭＳ Ｐゴシック" pitchFamily="-123" charset="-128"/>
                        </a:rPr>
                        <a:t>Analyze trigger performance</a:t>
                      </a:r>
                    </a:p>
                  </a:txBody>
                  <a:tcPr anchor="ctr" horzOverflow="overflow">
                    <a:lnL w="12700" cap="flat" cmpd="sng" algn="ctr">
                      <a:solidFill>
                        <a:schemeClr val="tx2">
                          <a:lumMod val="75000"/>
                        </a:schemeClr>
                      </a:solidFill>
                      <a:prstDash val="solid"/>
                      <a:round/>
                      <a:headEnd type="none" w="med" len="med"/>
                      <a:tailEnd type="none" w="med" len="med"/>
                    </a:lnL>
                    <a:lnR w="12700" cap="flat" cmpd="sng" algn="ctr">
                      <a:solidFill>
                        <a:schemeClr val="tx2">
                          <a:lumMod val="75000"/>
                        </a:schemeClr>
                      </a:solidFill>
                      <a:prstDash val="solid"/>
                      <a:round/>
                      <a:headEnd type="none" w="med" len="med"/>
                      <a:tailEnd type="none" w="med" len="med"/>
                    </a:lnR>
                    <a:lnT w="12700" cap="flat" cmpd="sng" algn="ctr">
                      <a:solidFill>
                        <a:schemeClr val="tx2">
                          <a:lumMod val="75000"/>
                        </a:schemeClr>
                      </a:solidFill>
                      <a:prstDash val="solid"/>
                      <a:round/>
                      <a:headEnd type="none" w="med" len="med"/>
                      <a:tailEnd type="none" w="med" len="med"/>
                    </a:lnT>
                    <a:lnB w="12700" cap="flat" cmpd="sng" algn="ctr">
                      <a:solidFill>
                        <a:schemeClr val="tx2">
                          <a:lumMod val="75000"/>
                        </a:schemeClr>
                      </a:solidFill>
                      <a:prstDash val="solid"/>
                      <a:round/>
                      <a:headEnd type="none" w="med" len="med"/>
                      <a:tailEnd type="none" w="med" len="med"/>
                    </a:lnB>
                    <a:lnTlToBr>
                      <a:noFill/>
                    </a:lnTlToBr>
                    <a:lnBlToTr>
                      <a:noFill/>
                    </a:lnBlToTr>
                    <a:solidFill>
                      <a:srgbClr val="669801"/>
                    </a:solidFill>
                  </a:tcPr>
                </a:tc>
                <a:tc>
                  <a:txBody>
                    <a:bodyPr/>
                    <a:lstStyle/>
                    <a:p>
                      <a:pPr marL="171450" marR="0" lvl="0" indent="-171450" algn="l" defTabSz="914400"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dirty="0">
                          <a:ln>
                            <a:noFill/>
                          </a:ln>
                          <a:solidFill>
                            <a:schemeClr val="tx1"/>
                          </a:solidFill>
                          <a:effectLst/>
                          <a:latin typeface="Calibri" pitchFamily="-123" charset="0"/>
                          <a:ea typeface="ＭＳ Ｐゴシック" pitchFamily="-123" charset="-128"/>
                          <a:cs typeface="ＭＳ Ｐゴシック" pitchFamily="-123" charset="-128"/>
                        </a:rPr>
                        <a:t>Calculate positive predictive </a:t>
                      </a:r>
                      <a:r>
                        <a:rPr kumimoji="0" lang="en-US" sz="1600" b="0" i="0" u="none" strike="noStrike" cap="none" normalizeH="0" baseline="0" dirty="0" smtClean="0">
                          <a:ln>
                            <a:noFill/>
                          </a:ln>
                          <a:solidFill>
                            <a:schemeClr val="tx1"/>
                          </a:solidFill>
                          <a:effectLst/>
                          <a:latin typeface="Calibri" pitchFamily="-123" charset="0"/>
                          <a:ea typeface="ＭＳ Ｐゴシック" pitchFamily="-123" charset="-128"/>
                          <a:cs typeface="ＭＳ Ｐゴシック" pitchFamily="-123" charset="-128"/>
                        </a:rPr>
                        <a:t>value (PPV) </a:t>
                      </a:r>
                      <a:r>
                        <a:rPr kumimoji="0" lang="en-US" sz="1600" b="0" i="0" u="none" strike="noStrike" cap="none" normalizeH="0" baseline="0" dirty="0">
                          <a:ln>
                            <a:noFill/>
                          </a:ln>
                          <a:solidFill>
                            <a:schemeClr val="tx1"/>
                          </a:solidFill>
                          <a:effectLst/>
                          <a:latin typeface="Calibri" pitchFamily="-123" charset="0"/>
                          <a:ea typeface="ＭＳ Ｐゴシック" pitchFamily="-123" charset="-128"/>
                          <a:cs typeface="ＭＳ Ｐゴシック" pitchFamily="-123" charset="-128"/>
                        </a:rPr>
                        <a:t>and 95% confidence intervals for each trigger</a:t>
                      </a:r>
                    </a:p>
                  </a:txBody>
                  <a:tcPr anchor="ctr" horzOverflow="overflow">
                    <a:lnL w="12700" cap="flat" cmpd="sng" algn="ctr">
                      <a:solidFill>
                        <a:schemeClr val="tx2">
                          <a:lumMod val="75000"/>
                        </a:schemeClr>
                      </a:solidFill>
                      <a:prstDash val="solid"/>
                      <a:round/>
                      <a:headEnd type="none" w="med" len="med"/>
                      <a:tailEnd type="none" w="med" len="med"/>
                    </a:lnL>
                    <a:lnR w="12700" cap="flat" cmpd="sng" algn="ctr">
                      <a:solidFill>
                        <a:schemeClr val="tx2">
                          <a:lumMod val="75000"/>
                        </a:schemeClr>
                      </a:solidFill>
                      <a:prstDash val="solid"/>
                      <a:round/>
                      <a:headEnd type="none" w="med" len="med"/>
                      <a:tailEnd type="none" w="med" len="med"/>
                    </a:lnR>
                    <a:lnT w="12700" cap="flat" cmpd="sng" algn="ctr">
                      <a:solidFill>
                        <a:schemeClr val="tx2">
                          <a:lumMod val="75000"/>
                        </a:schemeClr>
                      </a:solidFill>
                      <a:prstDash val="solid"/>
                      <a:round/>
                      <a:headEnd type="none" w="med" len="med"/>
                      <a:tailEnd type="none" w="med" len="med"/>
                    </a:lnT>
                    <a:lnB w="12700" cap="flat" cmpd="sng" algn="ctr">
                      <a:solidFill>
                        <a:schemeClr val="tx2">
                          <a:lumMod val="75000"/>
                        </a:schemeClr>
                      </a:solidFill>
                      <a:prstDash val="solid"/>
                      <a:round/>
                      <a:headEnd type="none" w="med" len="med"/>
                      <a:tailEnd type="none" w="med" len="med"/>
                    </a:lnB>
                    <a:lnTlToBr>
                      <a:noFill/>
                    </a:lnTlToBr>
                    <a:lnBlToTr>
                      <a:noFill/>
                    </a:lnBlToTr>
                    <a:solidFill>
                      <a:schemeClr val="bg1">
                        <a:lumMod val="95000"/>
                      </a:schemeClr>
                    </a:solidFill>
                  </a:tcPr>
                </a:tc>
                <a:tc vMerge="1">
                  <a:txBody>
                    <a:bodyPr/>
                    <a:lstStyle/>
                    <a:p>
                      <a:endParaRPr lang="en-US"/>
                    </a:p>
                  </a:txBody>
                  <a:tcPr/>
                </a:tc>
              </a:tr>
            </a:tbl>
          </a:graphicData>
        </a:graphic>
      </p:graphicFrame>
      <p:grpSp>
        <p:nvGrpSpPr>
          <p:cNvPr id="24" name="Group 23"/>
          <p:cNvGrpSpPr/>
          <p:nvPr/>
        </p:nvGrpSpPr>
        <p:grpSpPr>
          <a:xfrm>
            <a:off x="5334000" y="1219200"/>
            <a:ext cx="3733800" cy="5516563"/>
            <a:chOff x="5334000" y="1219200"/>
            <a:chExt cx="3733800" cy="5516563"/>
          </a:xfrm>
        </p:grpSpPr>
        <p:sp>
          <p:nvSpPr>
            <p:cNvPr id="3" name="Flowchart: Alternate Process 88"/>
            <p:cNvSpPr>
              <a:spLocks noChangeArrowheads="1"/>
            </p:cNvSpPr>
            <p:nvPr/>
          </p:nvSpPr>
          <p:spPr bwMode="auto">
            <a:xfrm>
              <a:off x="7620000" y="4038600"/>
              <a:ext cx="1447800" cy="533400"/>
            </a:xfrm>
            <a:prstGeom prst="flowChartAlternateProcess">
              <a:avLst/>
            </a:prstGeom>
            <a:solidFill>
              <a:schemeClr val="bg1">
                <a:lumMod val="85000"/>
              </a:schemeClr>
            </a:solidFill>
            <a:ln w="25400">
              <a:solidFill>
                <a:schemeClr val="tx1">
                  <a:lumMod val="50000"/>
                  <a:lumOff val="50000"/>
                </a:schemeClr>
              </a:solidFill>
              <a:miter lim="800000"/>
              <a:headEnd/>
              <a:tailEnd/>
            </a:ln>
          </p:spPr>
          <p:txBody>
            <a:bodyPr anchor="ctr">
              <a:prstTxWarp prst="textNoShape">
                <a:avLst/>
              </a:prstTxWarp>
            </a:bodyPr>
            <a:lstStyle/>
            <a:p>
              <a:pPr algn="ctr" eaLnBrk="0" hangingPunct="0">
                <a:defRPr/>
              </a:pPr>
              <a:r>
                <a:rPr lang="en-US" sz="1400">
                  <a:latin typeface="Arial" charset="0"/>
                  <a:ea typeface="+mn-ea"/>
                  <a:cs typeface="+mn-cs"/>
                </a:rPr>
                <a:t>Trigger-flagged cases</a:t>
              </a:r>
              <a:endParaRPr lang="en-US" sz="1800">
                <a:latin typeface="Arial" charset="0"/>
                <a:ea typeface="+mn-ea"/>
                <a:cs typeface="+mn-cs"/>
              </a:endParaRPr>
            </a:p>
          </p:txBody>
        </p:sp>
        <p:sp>
          <p:nvSpPr>
            <p:cNvPr id="4" name="Snip Same Side Corner Rectangle 110"/>
            <p:cNvSpPr>
              <a:spLocks noChangeArrowheads="1"/>
            </p:cNvSpPr>
            <p:nvPr/>
          </p:nvSpPr>
          <p:spPr bwMode="auto">
            <a:xfrm>
              <a:off x="6096000" y="2057400"/>
              <a:ext cx="1143000" cy="457200"/>
            </a:xfrm>
            <a:custGeom>
              <a:avLst/>
              <a:gdLst>
                <a:gd name="T0" fmla="*/ 952500 w 609600"/>
                <a:gd name="T1" fmla="*/ 238125 h 304800"/>
                <a:gd name="T2" fmla="*/ 476250 w 609600"/>
                <a:gd name="T3" fmla="*/ 476250 h 304800"/>
                <a:gd name="T4" fmla="*/ 0 w 609600"/>
                <a:gd name="T5" fmla="*/ 238125 h 304800"/>
                <a:gd name="T6" fmla="*/ 476250 w 609600"/>
                <a:gd name="T7" fmla="*/ 0 h 304800"/>
                <a:gd name="T8" fmla="*/ 0 60000 65536"/>
                <a:gd name="T9" fmla="*/ 0 60000 65536"/>
                <a:gd name="T10" fmla="*/ 0 60000 65536"/>
                <a:gd name="T11" fmla="*/ 0 60000 65536"/>
                <a:gd name="T12" fmla="*/ 50283 w 609600"/>
                <a:gd name="T13" fmla="*/ 50283 h 304800"/>
                <a:gd name="T14" fmla="*/ 559317 w 609600"/>
                <a:gd name="T15" fmla="*/ 304800 h 304800"/>
              </a:gdLst>
              <a:ahLst/>
              <a:cxnLst>
                <a:cxn ang="T8">
                  <a:pos x="T0" y="T1"/>
                </a:cxn>
                <a:cxn ang="T9">
                  <a:pos x="T2" y="T3"/>
                </a:cxn>
                <a:cxn ang="T10">
                  <a:pos x="T4" y="T5"/>
                </a:cxn>
                <a:cxn ang="T11">
                  <a:pos x="T6" y="T7"/>
                </a:cxn>
              </a:cxnLst>
              <a:rect l="T12" t="T13" r="T14" b="T15"/>
              <a:pathLst>
                <a:path w="609600" h="304800">
                  <a:moveTo>
                    <a:pt x="100566" y="0"/>
                  </a:moveTo>
                  <a:lnTo>
                    <a:pt x="509034" y="0"/>
                  </a:lnTo>
                  <a:lnTo>
                    <a:pt x="609600" y="100566"/>
                  </a:lnTo>
                  <a:lnTo>
                    <a:pt x="609600" y="304800"/>
                  </a:lnTo>
                  <a:lnTo>
                    <a:pt x="0" y="304800"/>
                  </a:lnTo>
                  <a:lnTo>
                    <a:pt x="0" y="100566"/>
                  </a:lnTo>
                  <a:close/>
                </a:path>
              </a:pathLst>
            </a:custGeom>
            <a:solidFill>
              <a:schemeClr val="accent1">
                <a:lumMod val="40000"/>
                <a:lumOff val="60000"/>
              </a:schemeClr>
            </a:solidFill>
            <a:ln w="19050">
              <a:solidFill>
                <a:schemeClr val="tx1">
                  <a:lumMod val="50000"/>
                  <a:lumOff val="50000"/>
                </a:schemeClr>
              </a:solidFill>
              <a:miter lim="800000"/>
              <a:headEnd/>
              <a:tailEnd/>
            </a:ln>
          </p:spPr>
          <p:txBody>
            <a:bodyPr anchor="b">
              <a:prstTxWarp prst="textNoShape">
                <a:avLst/>
              </a:prstTxWarp>
            </a:bodyPr>
            <a:lstStyle/>
            <a:p>
              <a:pPr algn="ctr" eaLnBrk="0" hangingPunct="0">
                <a:defRPr/>
              </a:pPr>
              <a:r>
                <a:rPr lang="en-US" sz="1400" dirty="0">
                  <a:latin typeface="Arial" charset="0"/>
                  <a:ea typeface="+mn-ea"/>
                  <a:cs typeface="+mn-cs"/>
                </a:rPr>
                <a:t>Inter-mountain</a:t>
              </a:r>
            </a:p>
          </p:txBody>
        </p:sp>
        <p:sp>
          <p:nvSpPr>
            <p:cNvPr id="5" name="Flowchart: Magnetic Disk 24"/>
            <p:cNvSpPr>
              <a:spLocks noChangeArrowheads="1"/>
            </p:cNvSpPr>
            <p:nvPr/>
          </p:nvSpPr>
          <p:spPr bwMode="auto">
            <a:xfrm>
              <a:off x="5486400" y="2846388"/>
              <a:ext cx="2000250" cy="1497012"/>
            </a:xfrm>
            <a:prstGeom prst="flowChartMagneticDisk">
              <a:avLst/>
            </a:prstGeom>
            <a:solidFill>
              <a:srgbClr val="FFFFCC"/>
            </a:solidFill>
            <a:ln w="25400">
              <a:solidFill>
                <a:schemeClr val="tx1">
                  <a:lumMod val="50000"/>
                  <a:lumOff val="50000"/>
                </a:schemeClr>
              </a:solidFill>
              <a:round/>
              <a:headEnd/>
              <a:tailEnd/>
            </a:ln>
          </p:spPr>
          <p:txBody>
            <a:bodyPr>
              <a:prstTxWarp prst="textNoShape">
                <a:avLst/>
              </a:prstTxWarp>
            </a:bodyPr>
            <a:lstStyle/>
            <a:p>
              <a:pPr algn="ctr" eaLnBrk="0" hangingPunct="0">
                <a:defRPr/>
              </a:pPr>
              <a:r>
                <a:rPr lang="en-US" sz="1400" dirty="0">
                  <a:solidFill>
                    <a:schemeClr val="tx2">
                      <a:lumMod val="75000"/>
                    </a:schemeClr>
                  </a:solidFill>
                  <a:latin typeface="Arial" charset="0"/>
                  <a:ea typeface="+mn-ea"/>
                  <a:cs typeface="+mn-cs"/>
                </a:rPr>
                <a:t>Project database: Inpatient, outpatient, vitals, demographics, lab, pharmacy, notes</a:t>
              </a:r>
            </a:p>
          </p:txBody>
        </p:sp>
        <p:cxnSp>
          <p:nvCxnSpPr>
            <p:cNvPr id="6" name="Straight Arrow Connector 78"/>
            <p:cNvCxnSpPr>
              <a:cxnSpLocks noChangeShapeType="1"/>
            </p:cNvCxnSpPr>
            <p:nvPr/>
          </p:nvCxnSpPr>
          <p:spPr bwMode="auto">
            <a:xfrm>
              <a:off x="5638800" y="2743200"/>
              <a:ext cx="609600" cy="381000"/>
            </a:xfrm>
            <a:prstGeom prst="straightConnector1">
              <a:avLst/>
            </a:prstGeom>
            <a:noFill/>
            <a:ln w="12700">
              <a:solidFill>
                <a:schemeClr val="tx1">
                  <a:lumMod val="50000"/>
                  <a:lumOff val="50000"/>
                </a:schemeClr>
              </a:solidFill>
              <a:round/>
              <a:headEnd/>
              <a:tailEnd type="triangle" w="med" len="med"/>
            </a:ln>
          </p:spPr>
        </p:cxnSp>
        <p:cxnSp>
          <p:nvCxnSpPr>
            <p:cNvPr id="7" name="Straight Arrow Connector 81"/>
            <p:cNvCxnSpPr>
              <a:cxnSpLocks noChangeShapeType="1"/>
            </p:cNvCxnSpPr>
            <p:nvPr/>
          </p:nvCxnSpPr>
          <p:spPr bwMode="auto">
            <a:xfrm rot="10800000" flipV="1">
              <a:off x="6781800" y="2819400"/>
              <a:ext cx="609600" cy="304800"/>
            </a:xfrm>
            <a:prstGeom prst="straightConnector1">
              <a:avLst/>
            </a:prstGeom>
            <a:noFill/>
            <a:ln w="12700">
              <a:solidFill>
                <a:schemeClr val="tx1">
                  <a:lumMod val="50000"/>
                  <a:lumOff val="50000"/>
                </a:schemeClr>
              </a:solidFill>
              <a:round/>
              <a:headEnd/>
              <a:tailEnd type="triangle" w="med" len="med"/>
            </a:ln>
          </p:spPr>
        </p:cxnSp>
        <p:cxnSp>
          <p:nvCxnSpPr>
            <p:cNvPr id="8" name="Straight Arrow Connector 60"/>
            <p:cNvCxnSpPr>
              <a:cxnSpLocks noChangeShapeType="1"/>
              <a:stCxn id="3" idx="2"/>
              <a:endCxn id="10" idx="0"/>
            </p:cNvCxnSpPr>
            <p:nvPr/>
          </p:nvCxnSpPr>
          <p:spPr bwMode="auto">
            <a:xfrm rot="5400000">
              <a:off x="8204200" y="4660900"/>
              <a:ext cx="228600" cy="50800"/>
            </a:xfrm>
            <a:prstGeom prst="straightConnector1">
              <a:avLst/>
            </a:prstGeom>
            <a:noFill/>
            <a:ln w="9525">
              <a:solidFill>
                <a:schemeClr val="tx1">
                  <a:lumMod val="50000"/>
                  <a:lumOff val="50000"/>
                </a:schemeClr>
              </a:solidFill>
              <a:round/>
              <a:headEnd/>
              <a:tailEnd type="triangle" w="med" len="med"/>
            </a:ln>
          </p:spPr>
        </p:cxnSp>
        <p:cxnSp>
          <p:nvCxnSpPr>
            <p:cNvPr id="9" name="Straight Arrow Connector 67"/>
            <p:cNvCxnSpPr>
              <a:cxnSpLocks noChangeShapeType="1"/>
              <a:stCxn id="10" idx="2"/>
              <a:endCxn id="12" idx="0"/>
            </p:cNvCxnSpPr>
            <p:nvPr/>
          </p:nvCxnSpPr>
          <p:spPr bwMode="auto">
            <a:xfrm rot="5400000">
              <a:off x="7924800" y="5629275"/>
              <a:ext cx="263525" cy="219075"/>
            </a:xfrm>
            <a:prstGeom prst="straightConnector1">
              <a:avLst/>
            </a:prstGeom>
            <a:noFill/>
            <a:ln w="9525">
              <a:solidFill>
                <a:schemeClr val="tx1">
                  <a:lumMod val="50000"/>
                  <a:lumOff val="50000"/>
                </a:schemeClr>
              </a:solidFill>
              <a:round/>
              <a:headEnd/>
              <a:tailEnd type="triangle" w="med" len="med"/>
            </a:ln>
          </p:spPr>
        </p:cxnSp>
        <p:sp>
          <p:nvSpPr>
            <p:cNvPr id="10" name="Flowchart: Multidocument 109"/>
            <p:cNvSpPr>
              <a:spLocks noChangeArrowheads="1"/>
            </p:cNvSpPr>
            <p:nvPr/>
          </p:nvSpPr>
          <p:spPr bwMode="auto">
            <a:xfrm>
              <a:off x="7772400" y="4800600"/>
              <a:ext cx="914400" cy="838200"/>
            </a:xfrm>
            <a:prstGeom prst="flowChartMultidocument">
              <a:avLst/>
            </a:prstGeom>
            <a:solidFill>
              <a:schemeClr val="folHlink"/>
            </a:solidFill>
            <a:ln w="25400">
              <a:solidFill>
                <a:schemeClr val="tx1">
                  <a:lumMod val="50000"/>
                  <a:lumOff val="50000"/>
                </a:schemeClr>
              </a:solidFill>
              <a:miter lim="800000"/>
              <a:headEnd/>
              <a:tailEnd/>
            </a:ln>
          </p:spPr>
          <p:txBody>
            <a:bodyPr anchor="ctr">
              <a:prstTxWarp prst="textNoShape">
                <a:avLst/>
              </a:prstTxWarp>
            </a:bodyPr>
            <a:lstStyle/>
            <a:p>
              <a:pPr algn="ctr" eaLnBrk="0" hangingPunct="0">
                <a:defRPr/>
              </a:pPr>
              <a:r>
                <a:rPr lang="en-US" sz="1400" dirty="0">
                  <a:latin typeface="Arial" charset="0"/>
                  <a:ea typeface="+mn-ea"/>
                  <a:cs typeface="+mn-cs"/>
                </a:rPr>
                <a:t>Chart Review</a:t>
              </a:r>
            </a:p>
          </p:txBody>
        </p:sp>
        <p:sp>
          <p:nvSpPr>
            <p:cNvPr id="11" name="Snip Same Side Corner Rectangle 51"/>
            <p:cNvSpPr>
              <a:spLocks noChangeArrowheads="1"/>
            </p:cNvSpPr>
            <p:nvPr/>
          </p:nvSpPr>
          <p:spPr bwMode="auto">
            <a:xfrm>
              <a:off x="5334000" y="2527300"/>
              <a:ext cx="762000" cy="292100"/>
            </a:xfrm>
            <a:custGeom>
              <a:avLst/>
              <a:gdLst>
                <a:gd name="T0" fmla="*/ 846667 w 685800"/>
                <a:gd name="T1" fmla="*/ 238125 h 304800"/>
                <a:gd name="T2" fmla="*/ 423333 w 685800"/>
                <a:gd name="T3" fmla="*/ 476250 h 304800"/>
                <a:gd name="T4" fmla="*/ 0 w 685800"/>
                <a:gd name="T5" fmla="*/ 238125 h 304800"/>
                <a:gd name="T6" fmla="*/ 423333 w 685800"/>
                <a:gd name="T7" fmla="*/ 0 h 304800"/>
                <a:gd name="T8" fmla="*/ 0 60000 65536"/>
                <a:gd name="T9" fmla="*/ 0 60000 65536"/>
                <a:gd name="T10" fmla="*/ 0 60000 65536"/>
                <a:gd name="T11" fmla="*/ 0 60000 65536"/>
                <a:gd name="T12" fmla="*/ 25401 w 685800"/>
                <a:gd name="T13" fmla="*/ 25401 h 304800"/>
                <a:gd name="T14" fmla="*/ 660399 w 685800"/>
                <a:gd name="T15" fmla="*/ 304800 h 304800"/>
              </a:gdLst>
              <a:ahLst/>
              <a:cxnLst>
                <a:cxn ang="T8">
                  <a:pos x="T0" y="T1"/>
                </a:cxn>
                <a:cxn ang="T9">
                  <a:pos x="T2" y="T3"/>
                </a:cxn>
                <a:cxn ang="T10">
                  <a:pos x="T4" y="T5"/>
                </a:cxn>
                <a:cxn ang="T11">
                  <a:pos x="T6" y="T7"/>
                </a:cxn>
              </a:cxnLst>
              <a:rect l="T12" t="T13" r="T14" b="T15"/>
              <a:pathLst>
                <a:path w="685800" h="304800">
                  <a:moveTo>
                    <a:pt x="50801" y="0"/>
                  </a:moveTo>
                  <a:lnTo>
                    <a:pt x="634999" y="0"/>
                  </a:lnTo>
                  <a:lnTo>
                    <a:pt x="685800" y="50801"/>
                  </a:lnTo>
                  <a:lnTo>
                    <a:pt x="685800" y="304800"/>
                  </a:lnTo>
                  <a:lnTo>
                    <a:pt x="0" y="304800"/>
                  </a:lnTo>
                  <a:lnTo>
                    <a:pt x="0" y="50801"/>
                  </a:lnTo>
                  <a:close/>
                </a:path>
              </a:pathLst>
            </a:custGeom>
            <a:solidFill>
              <a:schemeClr val="accent1">
                <a:lumMod val="40000"/>
                <a:lumOff val="60000"/>
              </a:schemeClr>
            </a:solidFill>
            <a:ln w="19050">
              <a:solidFill>
                <a:schemeClr val="tx1">
                  <a:lumMod val="50000"/>
                  <a:lumOff val="50000"/>
                </a:schemeClr>
              </a:solidFill>
              <a:round/>
              <a:headEnd/>
              <a:tailEnd/>
            </a:ln>
          </p:spPr>
          <p:txBody>
            <a:bodyPr>
              <a:prstTxWarp prst="textNoShape">
                <a:avLst/>
              </a:prstTxWarp>
            </a:bodyPr>
            <a:lstStyle/>
            <a:p>
              <a:pPr algn="ctr" eaLnBrk="0" hangingPunct="0">
                <a:defRPr/>
              </a:pPr>
              <a:r>
                <a:rPr lang="en-US" sz="1400" dirty="0">
                  <a:latin typeface="Arial" charset="0"/>
                  <a:ea typeface="+mn-ea"/>
                  <a:cs typeface="+mn-cs"/>
                </a:rPr>
                <a:t>BMC</a:t>
              </a:r>
            </a:p>
          </p:txBody>
        </p:sp>
        <p:pic>
          <p:nvPicPr>
            <p:cNvPr id="12" name="Picture 2"/>
            <p:cNvPicPr>
              <a:picLocks noChangeAspect="1" noChangeArrowheads="1"/>
            </p:cNvPicPr>
            <p:nvPr/>
          </p:nvPicPr>
          <p:blipFill>
            <a:blip r:embed="rId3" cstate="print"/>
            <a:srcRect/>
            <a:stretch>
              <a:fillRect/>
            </a:stretch>
          </p:blipFill>
          <p:spPr bwMode="auto">
            <a:xfrm>
              <a:off x="7185025" y="5870575"/>
              <a:ext cx="1524000" cy="865188"/>
            </a:xfrm>
            <a:prstGeom prst="rect">
              <a:avLst/>
            </a:prstGeom>
            <a:noFill/>
            <a:ln w="9525">
              <a:solidFill>
                <a:schemeClr val="tx1">
                  <a:lumMod val="50000"/>
                  <a:lumOff val="50000"/>
                </a:schemeClr>
              </a:solidFill>
              <a:miter lim="800000"/>
              <a:headEnd/>
              <a:tailEnd/>
            </a:ln>
          </p:spPr>
        </p:pic>
        <p:sp>
          <p:nvSpPr>
            <p:cNvPr id="13" name="Folded Corner 12"/>
            <p:cNvSpPr>
              <a:spLocks noChangeArrowheads="1"/>
            </p:cNvSpPr>
            <p:nvPr/>
          </p:nvSpPr>
          <p:spPr bwMode="auto">
            <a:xfrm>
              <a:off x="7924800" y="1219200"/>
              <a:ext cx="838200" cy="838200"/>
            </a:xfrm>
            <a:prstGeom prst="foldedCorner">
              <a:avLst>
                <a:gd name="adj" fmla="val 16667"/>
              </a:avLst>
            </a:prstGeom>
            <a:solidFill>
              <a:schemeClr val="accent1"/>
            </a:solidFill>
            <a:ln w="9525">
              <a:solidFill>
                <a:schemeClr val="bg1"/>
              </a:solidFill>
              <a:round/>
              <a:headEnd/>
              <a:tailEnd/>
            </a:ln>
          </p:spPr>
          <p:txBody>
            <a:bodyPr anchor="ctr">
              <a:prstTxWarp prst="textNoShape">
                <a:avLst/>
              </a:prstTxWarp>
            </a:bodyPr>
            <a:lstStyle/>
            <a:p>
              <a:pPr algn="ctr" eaLnBrk="0" hangingPunct="0">
                <a:defRPr/>
              </a:pPr>
              <a:r>
                <a:rPr lang="en-US" sz="1400" dirty="0">
                  <a:solidFill>
                    <a:schemeClr val="bg1">
                      <a:lumMod val="95000"/>
                    </a:schemeClr>
                  </a:solidFill>
                  <a:latin typeface="Arial" charset="0"/>
                  <a:ea typeface="+mn-ea"/>
                  <a:cs typeface="+mn-cs"/>
                </a:rPr>
                <a:t>List of triggers</a:t>
              </a:r>
            </a:p>
          </p:txBody>
        </p:sp>
        <p:sp>
          <p:nvSpPr>
            <p:cNvPr id="14" name="Rectangle 144"/>
            <p:cNvSpPr>
              <a:spLocks noChangeArrowheads="1"/>
            </p:cNvSpPr>
            <p:nvPr/>
          </p:nvSpPr>
          <p:spPr bwMode="auto">
            <a:xfrm>
              <a:off x="7772400" y="2971800"/>
              <a:ext cx="1143000" cy="685800"/>
            </a:xfrm>
            <a:prstGeom prst="rect">
              <a:avLst/>
            </a:prstGeom>
            <a:solidFill>
              <a:schemeClr val="accent1"/>
            </a:solidFill>
            <a:ln w="9525">
              <a:solidFill>
                <a:schemeClr val="tx1">
                  <a:lumMod val="50000"/>
                  <a:lumOff val="50000"/>
                </a:schemeClr>
              </a:solidFill>
              <a:round/>
              <a:headEnd/>
              <a:tailEnd/>
            </a:ln>
          </p:spPr>
          <p:txBody>
            <a:bodyPr>
              <a:prstTxWarp prst="textNoShape">
                <a:avLst/>
              </a:prstTxWarp>
            </a:bodyPr>
            <a:lstStyle/>
            <a:p>
              <a:pPr algn="ctr" eaLnBrk="0" hangingPunct="0">
                <a:defRPr/>
              </a:pPr>
              <a:r>
                <a:rPr lang="en-US" sz="1400" dirty="0">
                  <a:solidFill>
                    <a:schemeClr val="bg1">
                      <a:lumMod val="95000"/>
                    </a:schemeClr>
                  </a:solidFill>
                  <a:latin typeface="Arial" charset="0"/>
                  <a:ea typeface="+mn-ea"/>
                  <a:cs typeface="+mn-cs"/>
                </a:rPr>
                <a:t>Program</a:t>
              </a:r>
            </a:p>
            <a:p>
              <a:pPr algn="ctr" eaLnBrk="0" hangingPunct="0">
                <a:defRPr/>
              </a:pPr>
              <a:r>
                <a:rPr lang="en-US" sz="1400" dirty="0">
                  <a:solidFill>
                    <a:schemeClr val="bg1">
                      <a:lumMod val="95000"/>
                    </a:schemeClr>
                  </a:solidFill>
                  <a:latin typeface="Arial" charset="0"/>
                  <a:ea typeface="+mn-ea"/>
                  <a:cs typeface="+mn-cs"/>
                </a:rPr>
                <a:t>trigger algorithms</a:t>
              </a:r>
            </a:p>
          </p:txBody>
        </p:sp>
        <p:cxnSp>
          <p:nvCxnSpPr>
            <p:cNvPr id="15" name="Straight Arrow Connector 147"/>
            <p:cNvCxnSpPr>
              <a:cxnSpLocks noChangeShapeType="1"/>
              <a:stCxn id="13" idx="2"/>
              <a:endCxn id="14" idx="0"/>
            </p:cNvCxnSpPr>
            <p:nvPr/>
          </p:nvCxnSpPr>
          <p:spPr bwMode="auto">
            <a:xfrm rot="5400000">
              <a:off x="7886701" y="2514600"/>
              <a:ext cx="914400" cy="3175"/>
            </a:xfrm>
            <a:prstGeom prst="straightConnector1">
              <a:avLst/>
            </a:prstGeom>
            <a:noFill/>
            <a:ln w="9525">
              <a:solidFill>
                <a:schemeClr val="tx1">
                  <a:lumMod val="50000"/>
                  <a:lumOff val="50000"/>
                </a:schemeClr>
              </a:solidFill>
              <a:round/>
              <a:headEnd/>
              <a:tailEnd type="triangle" w="med" len="med"/>
            </a:ln>
          </p:spPr>
        </p:cxnSp>
        <p:cxnSp>
          <p:nvCxnSpPr>
            <p:cNvPr id="16" name="Straight Arrow Connector 85"/>
            <p:cNvCxnSpPr>
              <a:cxnSpLocks noChangeShapeType="1"/>
            </p:cNvCxnSpPr>
            <p:nvPr/>
          </p:nvCxnSpPr>
          <p:spPr bwMode="auto">
            <a:xfrm rot="5400000">
              <a:off x="6324601" y="2743200"/>
              <a:ext cx="457200" cy="3175"/>
            </a:xfrm>
            <a:prstGeom prst="straightConnector1">
              <a:avLst/>
            </a:prstGeom>
            <a:noFill/>
            <a:ln w="12700">
              <a:solidFill>
                <a:schemeClr val="tx1">
                  <a:lumMod val="50000"/>
                  <a:lumOff val="50000"/>
                </a:schemeClr>
              </a:solidFill>
              <a:round/>
              <a:headEnd/>
              <a:tailEnd type="triangle" w="med" len="med"/>
            </a:ln>
          </p:spPr>
        </p:cxnSp>
        <p:sp>
          <p:nvSpPr>
            <p:cNvPr id="17" name="Snip Same Side Corner Rectangle 112"/>
            <p:cNvSpPr>
              <a:spLocks noChangeArrowheads="1"/>
            </p:cNvSpPr>
            <p:nvPr/>
          </p:nvSpPr>
          <p:spPr bwMode="auto">
            <a:xfrm>
              <a:off x="7239000" y="2514600"/>
              <a:ext cx="609600" cy="292100"/>
            </a:xfrm>
            <a:custGeom>
              <a:avLst/>
              <a:gdLst>
                <a:gd name="T0" fmla="*/ 658586 w 1066800"/>
                <a:gd name="T1" fmla="*/ 158750 h 457200"/>
                <a:gd name="T2" fmla="*/ 329293 w 1066800"/>
                <a:gd name="T3" fmla="*/ 317500 h 457200"/>
                <a:gd name="T4" fmla="*/ 0 w 1066800"/>
                <a:gd name="T5" fmla="*/ 158750 h 457200"/>
                <a:gd name="T6" fmla="*/ 329293 w 1066800"/>
                <a:gd name="T7" fmla="*/ 0 h 457200"/>
                <a:gd name="T8" fmla="*/ 0 60000 65536"/>
                <a:gd name="T9" fmla="*/ 0 60000 65536"/>
                <a:gd name="T10" fmla="*/ 0 60000 65536"/>
                <a:gd name="T11" fmla="*/ 0 60000 65536"/>
                <a:gd name="T12" fmla="*/ 38102 w 1066800"/>
                <a:gd name="T13" fmla="*/ 38101 h 457200"/>
                <a:gd name="T14" fmla="*/ 1028700 w 1066800"/>
                <a:gd name="T15" fmla="*/ 457200 h 457200"/>
              </a:gdLst>
              <a:ahLst/>
              <a:cxnLst>
                <a:cxn ang="T8">
                  <a:pos x="T0" y="T1"/>
                </a:cxn>
                <a:cxn ang="T9">
                  <a:pos x="T2" y="T3"/>
                </a:cxn>
                <a:cxn ang="T10">
                  <a:pos x="T4" y="T5"/>
                </a:cxn>
                <a:cxn ang="T11">
                  <a:pos x="T6" y="T7"/>
                </a:cxn>
              </a:cxnLst>
              <a:rect l="T12" t="T13" r="T14" b="T15"/>
              <a:pathLst>
                <a:path w="1066800" h="457200">
                  <a:moveTo>
                    <a:pt x="76202" y="0"/>
                  </a:moveTo>
                  <a:lnTo>
                    <a:pt x="990598" y="0"/>
                  </a:lnTo>
                  <a:lnTo>
                    <a:pt x="1066800" y="76202"/>
                  </a:lnTo>
                  <a:lnTo>
                    <a:pt x="1066800" y="457200"/>
                  </a:lnTo>
                  <a:lnTo>
                    <a:pt x="0" y="457200"/>
                  </a:lnTo>
                  <a:lnTo>
                    <a:pt x="0" y="76202"/>
                  </a:lnTo>
                  <a:close/>
                </a:path>
              </a:pathLst>
            </a:custGeom>
            <a:solidFill>
              <a:schemeClr val="accent1">
                <a:lumMod val="40000"/>
                <a:lumOff val="60000"/>
              </a:schemeClr>
            </a:solidFill>
            <a:ln w="19050">
              <a:solidFill>
                <a:schemeClr val="tx1">
                  <a:lumMod val="50000"/>
                  <a:lumOff val="50000"/>
                </a:schemeClr>
              </a:solidFill>
              <a:miter lim="800000"/>
              <a:headEnd/>
              <a:tailEnd/>
            </a:ln>
          </p:spPr>
          <p:txBody>
            <a:bodyPr anchor="ctr">
              <a:prstTxWarp prst="textNoShape">
                <a:avLst/>
              </a:prstTxWarp>
            </a:bodyPr>
            <a:lstStyle/>
            <a:p>
              <a:pPr algn="ctr" eaLnBrk="0" hangingPunct="0">
                <a:defRPr/>
              </a:pPr>
              <a:r>
                <a:rPr lang="en-US" sz="1400" dirty="0">
                  <a:latin typeface="Arial" charset="0"/>
                  <a:ea typeface="+mn-ea"/>
                  <a:cs typeface="+mn-cs"/>
                </a:rPr>
                <a:t>VA</a:t>
              </a:r>
            </a:p>
          </p:txBody>
        </p:sp>
        <p:cxnSp>
          <p:nvCxnSpPr>
            <p:cNvPr id="18" name="AutoShape 1063"/>
            <p:cNvCxnSpPr>
              <a:cxnSpLocks noChangeShapeType="1"/>
              <a:stCxn id="5" idx="4"/>
              <a:endCxn id="14" idx="1"/>
            </p:cNvCxnSpPr>
            <p:nvPr/>
          </p:nvCxnSpPr>
          <p:spPr bwMode="auto">
            <a:xfrm flipV="1">
              <a:off x="7486650" y="3314700"/>
              <a:ext cx="285750" cy="280988"/>
            </a:xfrm>
            <a:prstGeom prst="bentConnector3">
              <a:avLst>
                <a:gd name="adj1" fmla="val 50000"/>
              </a:avLst>
            </a:prstGeom>
            <a:noFill/>
            <a:ln w="9525">
              <a:solidFill>
                <a:schemeClr val="tx1">
                  <a:lumMod val="50000"/>
                  <a:lumOff val="50000"/>
                </a:schemeClr>
              </a:solidFill>
              <a:miter lim="800000"/>
              <a:headEnd/>
              <a:tailEnd type="triangle" w="med" len="med"/>
            </a:ln>
          </p:spPr>
        </p:cxnSp>
        <p:sp>
          <p:nvSpPr>
            <p:cNvPr id="19" name="computr1"/>
            <p:cNvSpPr>
              <a:spLocks noEditPoints="1" noChangeArrowheads="1"/>
            </p:cNvSpPr>
            <p:nvPr/>
          </p:nvSpPr>
          <p:spPr bwMode="auto">
            <a:xfrm>
              <a:off x="5867400" y="4743450"/>
              <a:ext cx="1371600" cy="1047750"/>
            </a:xfrm>
            <a:custGeom>
              <a:avLst/>
              <a:gdLst>
                <a:gd name="T0" fmla="*/ 2147483647 w 21600"/>
                <a:gd name="T1" fmla="*/ 0 h 21600"/>
                <a:gd name="T2" fmla="*/ 2147483647 w 21600"/>
                <a:gd name="T3" fmla="*/ 0 h 21600"/>
                <a:gd name="T4" fmla="*/ 528740878 w 21600"/>
                <a:gd name="T5" fmla="*/ 0 h 21600"/>
                <a:gd name="T6" fmla="*/ 0 w 21600"/>
                <a:gd name="T7" fmla="*/ 1756281042 h 21600"/>
                <a:gd name="T8" fmla="*/ 0 w 21600"/>
                <a:gd name="T9" fmla="*/ 2147483647 h 21600"/>
                <a:gd name="T10" fmla="*/ 2147483647 w 21600"/>
                <a:gd name="T11" fmla="*/ 2147483647 h 21600"/>
                <a:gd name="T12" fmla="*/ 2147483647 w 21600"/>
                <a:gd name="T13" fmla="*/ 2147483647 h 21600"/>
                <a:gd name="T14" fmla="*/ 2147483647 w 21600"/>
                <a:gd name="T15" fmla="*/ 1756281042 h 21600"/>
                <a:gd name="T16" fmla="*/ 2147483647 w 21600"/>
                <a:gd name="T17" fmla="*/ 1546847313 h 21600"/>
                <a:gd name="T18" fmla="*/ 528740878 w 21600"/>
                <a:gd name="T19" fmla="*/ 1546847313 h 21600"/>
                <a:gd name="T20" fmla="*/ 528740878 w 21600"/>
                <a:gd name="T21" fmla="*/ 773366006 h 21600"/>
                <a:gd name="T22" fmla="*/ 2147483647 w 21600"/>
                <a:gd name="T23" fmla="*/ 773366006 h 21600"/>
                <a:gd name="T24" fmla="*/ 0 w 21600"/>
                <a:gd name="T25" fmla="*/ 2110777214 h 21600"/>
                <a:gd name="T26" fmla="*/ 2147483647 w 21600"/>
                <a:gd name="T27" fmla="*/ 2110777214 h 216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4923 w 21600"/>
                <a:gd name="T43" fmla="*/ 2541 h 21600"/>
                <a:gd name="T44" fmla="*/ 16756 w 21600"/>
                <a:gd name="T45" fmla="*/ 11153 h 2160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chemeClr val="tx1">
                  <a:lumMod val="50000"/>
                  <a:lumOff val="50000"/>
                </a:schemeClr>
              </a:solidFill>
              <a:miter lim="800000"/>
              <a:headEnd/>
              <a:tailEnd/>
            </a:ln>
          </p:spPr>
          <p:txBody>
            <a:bodyPr anchor="ctr">
              <a:prstTxWarp prst="textNoShape">
                <a:avLst/>
              </a:prstTxWarp>
            </a:bodyPr>
            <a:lstStyle/>
            <a:p>
              <a:pPr algn="ctr" eaLnBrk="0" hangingPunct="0">
                <a:defRPr/>
              </a:pPr>
              <a:r>
                <a:rPr lang="en-US" sz="1400" dirty="0">
                  <a:latin typeface="Arial" charset="0"/>
                  <a:ea typeface="+mn-ea"/>
                  <a:cs typeface="+mn-cs"/>
                </a:rPr>
                <a:t>Mock EMR</a:t>
              </a:r>
            </a:p>
          </p:txBody>
        </p:sp>
        <p:cxnSp>
          <p:nvCxnSpPr>
            <p:cNvPr id="20" name="AutoShape 1068"/>
            <p:cNvCxnSpPr>
              <a:cxnSpLocks noChangeShapeType="1"/>
              <a:stCxn id="14" idx="2"/>
              <a:endCxn id="3" idx="0"/>
            </p:cNvCxnSpPr>
            <p:nvPr/>
          </p:nvCxnSpPr>
          <p:spPr bwMode="auto">
            <a:xfrm rot="5400000">
              <a:off x="8153401" y="3848100"/>
              <a:ext cx="381000" cy="3175"/>
            </a:xfrm>
            <a:prstGeom prst="straightConnector1">
              <a:avLst/>
            </a:prstGeom>
            <a:noFill/>
            <a:ln w="9525">
              <a:solidFill>
                <a:schemeClr val="tx1">
                  <a:lumMod val="50000"/>
                  <a:lumOff val="50000"/>
                </a:schemeClr>
              </a:solidFill>
              <a:round/>
              <a:headEnd/>
              <a:tailEnd type="triangle" w="med" len="med"/>
            </a:ln>
          </p:spPr>
        </p:cxnSp>
        <p:sp>
          <p:nvSpPr>
            <p:cNvPr id="21" name="AutoShape 1069"/>
            <p:cNvSpPr>
              <a:spLocks noChangeArrowheads="1"/>
            </p:cNvSpPr>
            <p:nvPr/>
          </p:nvSpPr>
          <p:spPr bwMode="auto">
            <a:xfrm>
              <a:off x="6416675" y="4383088"/>
              <a:ext cx="212725" cy="265112"/>
            </a:xfrm>
            <a:prstGeom prst="upDownArrow">
              <a:avLst>
                <a:gd name="adj1" fmla="val 50000"/>
                <a:gd name="adj2" fmla="val 30400"/>
              </a:avLst>
            </a:prstGeom>
            <a:solidFill>
              <a:schemeClr val="accent1"/>
            </a:solidFill>
            <a:ln w="9525">
              <a:solidFill>
                <a:schemeClr val="tx1">
                  <a:lumMod val="50000"/>
                  <a:lumOff val="50000"/>
                </a:schemeClr>
              </a:solidFill>
              <a:miter lim="800000"/>
              <a:headEnd/>
              <a:tailEnd/>
            </a:ln>
          </p:spPr>
          <p:txBody>
            <a:bodyPr wrap="none" anchor="ctr">
              <a:prstTxWarp prst="textNoShape">
                <a:avLst/>
              </a:prstTxWarp>
            </a:bodyPr>
            <a:lstStyle/>
            <a:p>
              <a:pPr>
                <a:defRPr/>
              </a:pPr>
              <a:endParaRPr lang="en-US" sz="1800">
                <a:latin typeface="Arial" charset="0"/>
                <a:ea typeface="+mn-ea"/>
                <a:cs typeface="+mn-cs"/>
              </a:endParaRPr>
            </a:p>
          </p:txBody>
        </p:sp>
        <p:sp>
          <p:nvSpPr>
            <p:cNvPr id="22" name="Line 1070"/>
            <p:cNvSpPr>
              <a:spLocks noChangeShapeType="1"/>
            </p:cNvSpPr>
            <p:nvPr/>
          </p:nvSpPr>
          <p:spPr bwMode="auto">
            <a:xfrm flipH="1">
              <a:off x="7086600" y="5181600"/>
              <a:ext cx="609600" cy="0"/>
            </a:xfrm>
            <a:prstGeom prst="line">
              <a:avLst/>
            </a:prstGeom>
            <a:noFill/>
            <a:ln w="9525">
              <a:solidFill>
                <a:schemeClr val="tx1">
                  <a:lumMod val="50000"/>
                  <a:lumOff val="50000"/>
                </a:schemeClr>
              </a:solidFill>
              <a:round/>
              <a:headEnd type="triangle" w="med" len="med"/>
              <a:tailEnd/>
            </a:ln>
          </p:spPr>
          <p:txBody>
            <a:bodyPr wrap="none" anchor="ctr">
              <a:prstTxWarp prst="textNoShape">
                <a:avLst/>
              </a:prstTxWarp>
            </a:bodyPr>
            <a:lstStyle/>
            <a:p>
              <a:pPr>
                <a:defRPr/>
              </a:pPr>
              <a:endParaRPr lang="en-US" sz="1800">
                <a:latin typeface="Arial" charset="0"/>
                <a:ea typeface="+mn-ea"/>
                <a:cs typeface="+mn-cs"/>
              </a:endParaRPr>
            </a:p>
          </p:txBody>
        </p:sp>
      </p:grpSp>
      <p:sp>
        <p:nvSpPr>
          <p:cNvPr id="21544" name="Title 22"/>
          <p:cNvSpPr>
            <a:spLocks noGrp="1"/>
          </p:cNvSpPr>
          <p:nvPr>
            <p:ph type="title"/>
          </p:nvPr>
        </p:nvSpPr>
        <p:spPr/>
        <p:txBody>
          <a:bodyPr/>
          <a:lstStyle/>
          <a:p>
            <a:r>
              <a:rPr lang="en-US" dirty="0" smtClean="0"/>
              <a:t>Methods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Methods: Outpatient Surgery Triggers</a:t>
            </a:r>
          </a:p>
        </p:txBody>
      </p:sp>
      <p:sp>
        <p:nvSpPr>
          <p:cNvPr id="3" name="Content Placeholder 2"/>
          <p:cNvSpPr>
            <a:spLocks noGrp="1"/>
          </p:cNvSpPr>
          <p:nvPr>
            <p:ph sz="quarter" idx="1"/>
          </p:nvPr>
        </p:nvSpPr>
        <p:spPr/>
        <p:txBody>
          <a:bodyPr/>
          <a:lstStyle/>
          <a:p>
            <a:pPr lvl="1"/>
            <a:r>
              <a:rPr lang="en-US" b="1" dirty="0" smtClean="0"/>
              <a:t>Sample:</a:t>
            </a:r>
          </a:p>
          <a:p>
            <a:pPr lvl="2"/>
            <a:r>
              <a:rPr lang="en-US" dirty="0" smtClean="0"/>
              <a:t>N=17,492 ambulatory surgeries from three institutions in CY05</a:t>
            </a:r>
          </a:p>
          <a:p>
            <a:pPr lvl="2"/>
            <a:r>
              <a:rPr lang="en-US" dirty="0" smtClean="0"/>
              <a:t>Sampling for chart review: 17 trigger-flagged cases from each site to the extent the data were available.  </a:t>
            </a:r>
          </a:p>
          <a:p>
            <a:pPr lvl="3"/>
            <a:endParaRPr lang="en-US" dirty="0" smtClean="0"/>
          </a:p>
          <a:p>
            <a:pPr lvl="1"/>
            <a:r>
              <a:rPr lang="en-US" b="1" dirty="0" smtClean="0"/>
              <a:t>Definition of AE:</a:t>
            </a:r>
          </a:p>
          <a:p>
            <a:pPr lvl="2"/>
            <a:r>
              <a:rPr lang="en-US" dirty="0" smtClean="0"/>
              <a:t>NSQIP AEs: Surgeries with an event that meets the National Surgical Quality Improvement Program criteria for an AE (e.g., postoperative urinary tract infection).</a:t>
            </a:r>
          </a:p>
          <a:p>
            <a:pPr lvl="2"/>
            <a:r>
              <a:rPr lang="en-US" dirty="0" smtClean="0"/>
              <a:t>Other AE: Surgery with an AE determined by nurse clinical judgment (e.g., postoperative iatrogenic injury).</a:t>
            </a:r>
          </a:p>
          <a:p>
            <a:pPr lvl="5"/>
            <a:endParaRPr lang="en-US" dirty="0" smtClean="0"/>
          </a:p>
          <a:p>
            <a:pPr lvl="1"/>
            <a:r>
              <a:rPr lang="en-US" b="1" dirty="0" smtClean="0"/>
              <a:t>Analysis:</a:t>
            </a:r>
          </a:p>
          <a:p>
            <a:pPr lvl="2"/>
            <a:r>
              <a:rPr lang="en-US" dirty="0" smtClean="0"/>
              <a:t>PPV = number of patients with AE/number of positive triggers</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r>
              <a:rPr lang="en-US" dirty="0" smtClean="0"/>
              <a:t>Methods: Loss to Follow-up Trigger</a:t>
            </a:r>
          </a:p>
        </p:txBody>
      </p:sp>
      <p:sp>
        <p:nvSpPr>
          <p:cNvPr id="3" name="Content Placeholder 2"/>
          <p:cNvSpPr>
            <a:spLocks noGrp="1"/>
          </p:cNvSpPr>
          <p:nvPr>
            <p:ph sz="quarter" idx="1"/>
          </p:nvPr>
        </p:nvSpPr>
        <p:spPr/>
        <p:txBody>
          <a:bodyPr/>
          <a:lstStyle/>
          <a:p>
            <a:r>
              <a:rPr lang="en-US" b="1" dirty="0" smtClean="0"/>
              <a:t>Definition of AE:</a:t>
            </a:r>
          </a:p>
          <a:p>
            <a:pPr lvl="1"/>
            <a:r>
              <a:rPr lang="en-US" dirty="0" smtClean="0"/>
              <a:t>Failure to follow-up on abnormal fecal occult blood test (FOBT) results, which could potentially lead to a failure to detect colorectal cancer or pre-cancerous growths in a timely manner.  </a:t>
            </a:r>
          </a:p>
          <a:p>
            <a:pPr lvl="2"/>
            <a:r>
              <a:rPr lang="en-US" dirty="0" smtClean="0"/>
              <a:t>In the event a patient has a positive FOBT, the standard of care is a colonoscopy within 2 months.</a:t>
            </a:r>
          </a:p>
          <a:p>
            <a:pPr lvl="2"/>
            <a:r>
              <a:rPr lang="en-US" dirty="0" smtClean="0"/>
              <a:t>We designed the trigger to exclude bleeding that might potentially be due to a recently diagnosed ulcer or GI surgery. </a:t>
            </a:r>
          </a:p>
          <a:p>
            <a:pPr lvl="4"/>
            <a:endParaRPr lang="en-US" dirty="0" smtClean="0"/>
          </a:p>
          <a:p>
            <a:r>
              <a:rPr lang="en-US" b="1" dirty="0" smtClean="0"/>
              <a:t>Analysis:</a:t>
            </a:r>
          </a:p>
          <a:p>
            <a:pPr lvl="1"/>
            <a:r>
              <a:rPr lang="en-US" b="1" dirty="0" smtClean="0"/>
              <a:t>PPV was calculated for cases without a colonoscopy and cases missing an appropriate colonoscopy</a:t>
            </a:r>
            <a:r>
              <a:rPr lang="en-US" dirty="0" smtClean="0"/>
              <a: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3" name="Title 1"/>
          <p:cNvSpPr>
            <a:spLocks noGrp="1"/>
          </p:cNvSpPr>
          <p:nvPr>
            <p:ph type="title"/>
          </p:nvPr>
        </p:nvSpPr>
        <p:spPr/>
        <p:txBody>
          <a:bodyPr/>
          <a:lstStyle/>
          <a:p>
            <a:r>
              <a:rPr lang="en-US" dirty="0" smtClean="0"/>
              <a:t>Methods: Focus Groups</a:t>
            </a:r>
          </a:p>
        </p:txBody>
      </p:sp>
      <p:sp>
        <p:nvSpPr>
          <p:cNvPr id="33794" name="Content Placeholder 2"/>
          <p:cNvSpPr>
            <a:spLocks noGrp="1"/>
          </p:cNvSpPr>
          <p:nvPr>
            <p:ph sz="quarter" idx="1"/>
          </p:nvPr>
        </p:nvSpPr>
        <p:spPr/>
        <p:txBody>
          <a:bodyPr>
            <a:normAutofit/>
          </a:bodyPr>
          <a:lstStyle/>
          <a:p>
            <a:r>
              <a:rPr lang="en-US" dirty="0" smtClean="0"/>
              <a:t>We conducted 90-minute focus group and multiple 30-45 minute interviews at each of the sites between October and December 2009.  </a:t>
            </a:r>
          </a:p>
          <a:p>
            <a:pPr lvl="7"/>
            <a:endParaRPr lang="en-US" dirty="0" smtClean="0"/>
          </a:p>
          <a:p>
            <a:r>
              <a:rPr lang="en-US" dirty="0" smtClean="0"/>
              <a:t>Participants were frontline staff, middle managers and executives including:</a:t>
            </a:r>
          </a:p>
          <a:p>
            <a:pPr lvl="2"/>
            <a:r>
              <a:rPr lang="en-US" dirty="0" smtClean="0"/>
              <a:t>Physicians (medicine and surgery) </a:t>
            </a:r>
          </a:p>
          <a:p>
            <a:pPr lvl="2"/>
            <a:r>
              <a:rPr lang="en-US" dirty="0" smtClean="0"/>
              <a:t>Nurses</a:t>
            </a:r>
          </a:p>
          <a:p>
            <a:pPr lvl="2"/>
            <a:r>
              <a:rPr lang="en-US" dirty="0" smtClean="0"/>
              <a:t>Informatics and information systems experts</a:t>
            </a:r>
          </a:p>
          <a:p>
            <a:pPr lvl="2"/>
            <a:r>
              <a:rPr lang="en-US" dirty="0" smtClean="0"/>
              <a:t>Pharmacists</a:t>
            </a:r>
          </a:p>
          <a:p>
            <a:pPr lvl="2"/>
            <a:r>
              <a:rPr lang="en-US" dirty="0" smtClean="0"/>
              <a:t>Quality and patient safety experts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dirty="0" smtClean="0"/>
              <a:t>Results: Outpatient Surgery Triggers</a:t>
            </a:r>
          </a:p>
        </p:txBody>
      </p:sp>
      <p:sp>
        <p:nvSpPr>
          <p:cNvPr id="5" name="Content Placeholder 4"/>
          <p:cNvSpPr>
            <a:spLocks noGrp="1"/>
          </p:cNvSpPr>
          <p:nvPr>
            <p:ph sz="quarter" idx="1"/>
          </p:nvPr>
        </p:nvSpPr>
        <p:spPr/>
        <p:txBody>
          <a:bodyPr/>
          <a:lstStyle/>
          <a:p>
            <a:endParaRPr lang="en-US"/>
          </a:p>
        </p:txBody>
      </p:sp>
      <p:graphicFrame>
        <p:nvGraphicFramePr>
          <p:cNvPr id="25647" name="Group 1071"/>
          <p:cNvGraphicFramePr>
            <a:graphicFrameLocks noGrp="1"/>
          </p:cNvGraphicFramePr>
          <p:nvPr/>
        </p:nvGraphicFramePr>
        <p:xfrm>
          <a:off x="76200" y="1600200"/>
          <a:ext cx="8915400" cy="5181601"/>
        </p:xfrm>
        <a:graphic>
          <a:graphicData uri="http://schemas.openxmlformats.org/drawingml/2006/table">
            <a:tbl>
              <a:tblPr/>
              <a:tblGrid>
                <a:gridCol w="1873250"/>
                <a:gridCol w="2584450"/>
                <a:gridCol w="1085850"/>
                <a:gridCol w="1098550"/>
                <a:gridCol w="1160463"/>
                <a:gridCol w="1112837"/>
              </a:tblGrid>
              <a:tr h="10985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itchFamily="-123" charset="0"/>
                          <a:ea typeface="Cambria" pitchFamily="-123" charset="0"/>
                          <a:cs typeface="Cambria" pitchFamily="-123" charset="0"/>
                        </a:rPr>
                        <a:t>Trigger Name</a:t>
                      </a:r>
                      <a:endParaRPr kumimoji="0" lang="en-US" sz="1600" b="0" i="0" u="none" strike="noStrike" cap="none" normalizeH="0" baseline="0" dirty="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7CB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chemeClr val="tx1"/>
                          </a:solidFill>
                          <a:effectLst/>
                          <a:latin typeface="Calibri" pitchFamily="-123" charset="0"/>
                          <a:ea typeface="Cambria" pitchFamily="-123" charset="0"/>
                          <a:cs typeface="Cambria" pitchFamily="-123" charset="0"/>
                        </a:rPr>
                        <a:t>Trigger Rule</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7CB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Calibri" pitchFamily="-123" charset="0"/>
                          <a:ea typeface="Cambria" pitchFamily="-123" charset="0"/>
                          <a:cs typeface="Cambria" pitchFamily="-123" charset="0"/>
                        </a:rPr>
                        <a:t>Cases </a:t>
                      </a:r>
                      <a:r>
                        <a:rPr kumimoji="0" lang="en-US" sz="1600" b="1" i="0" u="none" strike="noStrike" cap="none" normalizeH="0" baseline="0" smtClean="0">
                          <a:ln>
                            <a:noFill/>
                          </a:ln>
                          <a:solidFill>
                            <a:srgbClr val="000000"/>
                          </a:solidFill>
                          <a:effectLst/>
                          <a:latin typeface="Calibri" pitchFamily="-123" charset="0"/>
                          <a:ea typeface="Cambria" pitchFamily="-123" charset="0"/>
                          <a:cs typeface="Cambria" pitchFamily="-123" charset="0"/>
                        </a:rPr>
                        <a:t>Flagged</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Calibri" pitchFamily="-123" charset="0"/>
                          <a:ea typeface="Cambria" pitchFamily="-123" charset="0"/>
                          <a:cs typeface="Cambria" pitchFamily="-123" charset="0"/>
                        </a:rPr>
                        <a:t>N (%)</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7CB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Calibri" pitchFamily="-123" charset="0"/>
                          <a:ea typeface="Cambria" pitchFamily="-123" charset="0"/>
                          <a:cs typeface="Cambria" pitchFamily="-123" charset="0"/>
                        </a:rPr>
                        <a:t>Flagged Cases Sampled for Review</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7CB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Calibri" pitchFamily="-123" charset="0"/>
                          <a:ea typeface="Cambria" pitchFamily="-123" charset="0"/>
                          <a:cs typeface="Cambria" pitchFamily="-123" charset="0"/>
                        </a:rPr>
                        <a:t>PPV for </a:t>
                      </a:r>
                      <a:r>
                        <a:rPr kumimoji="0" lang="en-US" sz="1600" b="1" i="0" u="none" strike="noStrike" cap="none" normalizeH="0" baseline="0" smtClean="0">
                          <a:ln>
                            <a:noFill/>
                          </a:ln>
                          <a:solidFill>
                            <a:srgbClr val="000000"/>
                          </a:solidFill>
                          <a:effectLst/>
                          <a:latin typeface="Calibri" pitchFamily="-123" charset="0"/>
                          <a:ea typeface="Cambria" pitchFamily="-123" charset="0"/>
                          <a:cs typeface="Cambria" pitchFamily="-123" charset="0"/>
                        </a:rPr>
                        <a:t>NSQIP </a:t>
                      </a:r>
                      <a:r>
                        <a:rPr kumimoji="0" lang="en-US" sz="1600" b="1" i="0" u="none" strike="noStrike" cap="none" normalizeH="0" baseline="0">
                          <a:ln>
                            <a:noFill/>
                          </a:ln>
                          <a:solidFill>
                            <a:srgbClr val="000000"/>
                          </a:solidFill>
                          <a:effectLst/>
                          <a:latin typeface="Calibri" pitchFamily="-123" charset="0"/>
                          <a:ea typeface="Cambria" pitchFamily="-123" charset="0"/>
                          <a:cs typeface="Cambria" pitchFamily="-123" charset="0"/>
                        </a:rPr>
                        <a:t>AEs (95% CI</a:t>
                      </a:r>
                      <a:r>
                        <a:rPr kumimoji="0" lang="en-US" sz="1600" b="1" i="0" u="none" strike="noStrike" cap="none" normalizeH="0" baseline="0" smtClean="0">
                          <a:ln>
                            <a:noFill/>
                          </a:ln>
                          <a:solidFill>
                            <a:srgbClr val="000000"/>
                          </a:solidFill>
                          <a:effectLst/>
                          <a:latin typeface="Calibri" pitchFamily="-123" charset="0"/>
                          <a:ea typeface="Cambria" pitchFamily="-123" charset="0"/>
                          <a:cs typeface="Cambria" pitchFamily="-123" charset="0"/>
                        </a:rPr>
                        <a:t>)</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7CB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Calibri" pitchFamily="-123" charset="0"/>
                          <a:ea typeface="Cambria" pitchFamily="-123" charset="0"/>
                          <a:cs typeface="Cambria" pitchFamily="-123" charset="0"/>
                        </a:rPr>
                        <a:t>PPV for Any </a:t>
                      </a:r>
                      <a:r>
                        <a:rPr kumimoji="0" lang="en-US" sz="1600" b="1" i="0" u="none" strike="noStrike" cap="none" normalizeH="0" baseline="0" smtClean="0">
                          <a:ln>
                            <a:noFill/>
                          </a:ln>
                          <a:solidFill>
                            <a:srgbClr val="000000"/>
                          </a:solidFill>
                          <a:effectLst/>
                          <a:latin typeface="Calibri" pitchFamily="-123" charset="0"/>
                          <a:ea typeface="Cambria" pitchFamily="-123" charset="0"/>
                          <a:cs typeface="Cambria" pitchFamily="-123" charset="0"/>
                        </a:rPr>
                        <a:t>AE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libri" pitchFamily="-123" charset="0"/>
                          <a:ea typeface="Cambria" pitchFamily="-123" charset="0"/>
                          <a:cs typeface="Cambria" pitchFamily="-123" charset="0"/>
                        </a:rPr>
                        <a:t>(</a:t>
                      </a:r>
                      <a:r>
                        <a:rPr kumimoji="0" lang="en-US" sz="1600" b="1" i="0" u="none" strike="noStrike" cap="none" normalizeH="0" baseline="0">
                          <a:ln>
                            <a:noFill/>
                          </a:ln>
                          <a:solidFill>
                            <a:srgbClr val="000000"/>
                          </a:solidFill>
                          <a:effectLst/>
                          <a:latin typeface="Calibri" pitchFamily="-123" charset="0"/>
                          <a:ea typeface="Cambria" pitchFamily="-123" charset="0"/>
                          <a:cs typeface="Cambria" pitchFamily="-123" charset="0"/>
                        </a:rPr>
                        <a:t>95% CI</a:t>
                      </a:r>
                      <a:r>
                        <a:rPr kumimoji="0" lang="en-US" sz="1600" b="1" i="0" u="none" strike="noStrike" cap="none" normalizeH="0" baseline="0" smtClean="0">
                          <a:ln>
                            <a:noFill/>
                          </a:ln>
                          <a:solidFill>
                            <a:srgbClr val="000000"/>
                          </a:solidFill>
                          <a:effectLst/>
                          <a:latin typeface="Calibri" pitchFamily="-123" charset="0"/>
                          <a:ea typeface="Cambria" pitchFamily="-123" charset="0"/>
                          <a:cs typeface="Cambria" pitchFamily="-123" charset="0"/>
                        </a:rPr>
                        <a:t>)</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7CBDA"/>
                    </a:solidFill>
                  </a:tcPr>
                </a:tc>
              </a:tr>
              <a:tr h="7064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Calibri" pitchFamily="-123" charset="0"/>
                          <a:ea typeface="Cambria" pitchFamily="-123" charset="0"/>
                          <a:cs typeface="Cambria" pitchFamily="-123" charset="0"/>
                        </a:rPr>
                        <a:t>Emergency Department (ED)</a:t>
                      </a: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rPr>
                        <a:t>Outpatient surgery AND subsequent ED visit ≤ 21 days</a:t>
                      </a: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pitchFamily="-123" charset="0"/>
                          <a:ea typeface="Cambria" pitchFamily="-123" charset="0"/>
                          <a:cs typeface="Cambria" pitchFamily="-123" charset="0"/>
                        </a:rPr>
                        <a:t>519 </a:t>
                      </a:r>
                      <a:endParaRPr kumimoji="0" lang="en-US" sz="1600" b="0" i="0" u="none" strike="noStrike" cap="none" normalizeH="0" baseline="0" smtClean="0">
                        <a:ln>
                          <a:noFill/>
                        </a:ln>
                        <a:solidFill>
                          <a:srgbClr val="000000"/>
                        </a:solidFill>
                        <a:effectLst/>
                        <a:latin typeface="Calibri" pitchFamily="-123" charset="0"/>
                        <a:ea typeface="Cambria" pitchFamily="-123" charset="0"/>
                        <a:cs typeface="Cambria" pitchFamily="-123"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123" charset="0"/>
                          <a:ea typeface="Cambria" pitchFamily="-123" charset="0"/>
                          <a:cs typeface="Cambria" pitchFamily="-123" charset="0"/>
                        </a:rPr>
                        <a:t>(3%)</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pitchFamily="-123" charset="0"/>
                          <a:ea typeface="Cambria" pitchFamily="-123" charset="0"/>
                          <a:cs typeface="Cambria" pitchFamily="-123" charset="0"/>
                        </a:rPr>
                        <a:t>100</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pitchFamily="-123" charset="0"/>
                          <a:ea typeface="Cambria" pitchFamily="-123" charset="0"/>
                          <a:cs typeface="Cambria" pitchFamily="-123" charset="0"/>
                        </a:rPr>
                        <a:t>12%</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pitchFamily="-123" charset="0"/>
                          <a:ea typeface="Cambria" pitchFamily="-123" charset="0"/>
                          <a:cs typeface="Cambria" pitchFamily="-123" charset="0"/>
                        </a:rPr>
                        <a:t>(6-20%)</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123" charset="0"/>
                          <a:ea typeface="Cambria" pitchFamily="-123" charset="0"/>
                          <a:cs typeface="Cambria" pitchFamily="-123" charset="0"/>
                        </a:rPr>
                        <a:t>49%</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123" charset="0"/>
                          <a:ea typeface="Cambria" pitchFamily="-123" charset="0"/>
                          <a:cs typeface="Cambria" pitchFamily="-123" charset="0"/>
                        </a:rPr>
                        <a:t>(39-59%)</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863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Calibri" pitchFamily="-123" charset="0"/>
                          <a:ea typeface="Cambria" pitchFamily="-123" charset="0"/>
                          <a:cs typeface="Cambria" pitchFamily="-123" charset="0"/>
                        </a:rPr>
                        <a:t>Admission</a:t>
                      </a: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rPr>
                        <a:t>Outpatient surgery AND admission to hospital ≤ 30 days</a:t>
                      </a: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pitchFamily="-123" charset="0"/>
                          <a:ea typeface="Cambria" pitchFamily="-123" charset="0"/>
                          <a:cs typeface="Cambria" pitchFamily="-123" charset="0"/>
                        </a:rPr>
                        <a:t>3,846 </a:t>
                      </a:r>
                      <a:endParaRPr kumimoji="0" lang="en-US" sz="1600" b="0" i="0" u="none" strike="noStrike" cap="none" normalizeH="0" baseline="0" smtClean="0">
                        <a:ln>
                          <a:noFill/>
                        </a:ln>
                        <a:solidFill>
                          <a:srgbClr val="000000"/>
                        </a:solidFill>
                        <a:effectLst/>
                        <a:latin typeface="Calibri" pitchFamily="-123" charset="0"/>
                        <a:ea typeface="Cambria" pitchFamily="-123" charset="0"/>
                        <a:cs typeface="Cambria" pitchFamily="-123"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123" charset="0"/>
                          <a:ea typeface="Cambria" pitchFamily="-123" charset="0"/>
                          <a:cs typeface="Cambria" pitchFamily="-123" charset="0"/>
                        </a:rPr>
                        <a:t>(22%)</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pitchFamily="-123" charset="0"/>
                          <a:ea typeface="Cambria" pitchFamily="-123" charset="0"/>
                          <a:cs typeface="Cambria" pitchFamily="-123" charset="0"/>
                        </a:rPr>
                        <a:t>51</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pitchFamily="-123" charset="0"/>
                          <a:ea typeface="Cambria" pitchFamily="-123" charset="0"/>
                          <a:cs typeface="Cambria" pitchFamily="-123" charset="0"/>
                        </a:rPr>
                        <a:t>12%</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pitchFamily="-123" charset="0"/>
                          <a:ea typeface="Cambria" pitchFamily="-123" charset="0"/>
                          <a:cs typeface="Cambria" pitchFamily="-123" charset="0"/>
                        </a:rPr>
                        <a:t>(4-24%)</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123" charset="0"/>
                          <a:ea typeface="Cambria" pitchFamily="-123" charset="0"/>
                          <a:cs typeface="Cambria" pitchFamily="-123" charset="0"/>
                        </a:rPr>
                        <a:t>41%</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123" charset="0"/>
                          <a:ea typeface="Cambria" pitchFamily="-123" charset="0"/>
                          <a:cs typeface="Cambria" pitchFamily="-123" charset="0"/>
                        </a:rPr>
                        <a:t>(26-56%)</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16478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rPr>
                        <a:t>Procedure</a:t>
                      </a: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rPr>
                        <a:t>Outpatient surgery AND procedure (interventional radiological OR urological OR cardiac OR gastroenterological) OR re-operation ≤ 30 days</a:t>
                      </a: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pitchFamily="-123" charset="0"/>
                          <a:ea typeface="Cambria" pitchFamily="-123" charset="0"/>
                          <a:cs typeface="Cambria" pitchFamily="-123" charset="0"/>
                        </a:rPr>
                        <a:t>1,132</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123" charset="0"/>
                          <a:ea typeface="Cambria" pitchFamily="-123" charset="0"/>
                          <a:cs typeface="Cambria" pitchFamily="-123" charset="0"/>
                        </a:rPr>
                        <a:t>(7%)</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pitchFamily="-123" charset="0"/>
                          <a:ea typeface="Cambria" pitchFamily="-123" charset="0"/>
                          <a:cs typeface="Cambria" pitchFamily="-123" charset="0"/>
                        </a:rPr>
                        <a:t>51</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pitchFamily="-123" charset="0"/>
                          <a:ea typeface="Cambria" pitchFamily="-123" charset="0"/>
                          <a:cs typeface="Cambria" pitchFamily="-123" charset="0"/>
                        </a:rPr>
                        <a:t>6%</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pitchFamily="-123" charset="0"/>
                          <a:ea typeface="Cambria" pitchFamily="-123" charset="0"/>
                          <a:cs typeface="Cambria" pitchFamily="-123" charset="0"/>
                        </a:rPr>
                        <a:t>(1-16%)</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123" charset="0"/>
                          <a:ea typeface="Cambria" pitchFamily="-123" charset="0"/>
                          <a:cs typeface="Cambria" pitchFamily="-123" charset="0"/>
                        </a:rPr>
                        <a:t>24%</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pitchFamily="-123" charset="0"/>
                          <a:ea typeface="Cambria" pitchFamily="-123" charset="0"/>
                          <a:cs typeface="Cambria" pitchFamily="-123" charset="0"/>
                        </a:rPr>
                        <a:t>(</a:t>
                      </a:r>
                      <a:r>
                        <a:rPr kumimoji="0" lang="en-US" sz="1600" b="0" i="0" u="none" strike="noStrike" cap="none" normalizeH="0" baseline="0" smtClean="0">
                          <a:ln>
                            <a:noFill/>
                          </a:ln>
                          <a:solidFill>
                            <a:srgbClr val="000000"/>
                          </a:solidFill>
                          <a:effectLst/>
                          <a:latin typeface="Calibri" pitchFamily="-123" charset="0"/>
                          <a:ea typeface="Cambria" pitchFamily="-123" charset="0"/>
                          <a:cs typeface="Cambria" pitchFamily="-123" charset="0"/>
                        </a:rPr>
                        <a:t>13-37%)</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8651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rPr>
                        <a:t>Length of Stay </a:t>
                      </a:r>
                      <a:endParaRPr kumimoji="0" lang="en-US" sz="1600" b="0" i="0" u="none" strike="noStrike" cap="none" normalizeH="0" baseline="0" smtClean="0">
                        <a:ln>
                          <a:noFill/>
                        </a:ln>
                        <a:solidFill>
                          <a:schemeClr val="tx1"/>
                        </a:solidFill>
                        <a:effectLst/>
                        <a:latin typeface="Calibri" pitchFamily="-123" charset="0"/>
                        <a:ea typeface="Cambria" pitchFamily="-123" charset="0"/>
                        <a:cs typeface="Cambria" pitchFamily="-123"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123" charset="0"/>
                          <a:ea typeface="Cambria" pitchFamily="-123" charset="0"/>
                          <a:cs typeface="Cambria" pitchFamily="-123" charset="0"/>
                        </a:rPr>
                        <a:t>(</a:t>
                      </a:r>
                      <a:r>
                        <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rPr>
                        <a:t>LOS)</a:t>
                      </a: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rPr>
                        <a:t>Outpatient surgery AND subsequent admission with length of stay &gt; 24 hours</a:t>
                      </a: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rgbClr val="000000"/>
                          </a:solidFill>
                          <a:effectLst/>
                          <a:latin typeface="Calibri" pitchFamily="-123" charset="0"/>
                          <a:ea typeface="Cambria" pitchFamily="-123" charset="0"/>
                          <a:cs typeface="Cambria" pitchFamily="-123" charset="0"/>
                        </a:rPr>
                        <a:t>1,002</a:t>
                      </a:r>
                      <a:endParaRPr kumimoji="0" lang="en-US" sz="1600" b="0" i="0" u="none" strike="noStrike" cap="none" normalizeH="0" baseline="0" dirty="0">
                        <a:ln>
                          <a:noFill/>
                        </a:ln>
                        <a:solidFill>
                          <a:schemeClr val="tx1"/>
                        </a:solidFill>
                        <a:effectLst/>
                        <a:latin typeface="Calibri" pitchFamily="-123" charset="0"/>
                        <a:ea typeface="Cambria" pitchFamily="-123" charset="0"/>
                        <a:cs typeface="Cambria" pitchFamily="-123"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Calibri" pitchFamily="-123" charset="0"/>
                          <a:ea typeface="Cambria" pitchFamily="-123" charset="0"/>
                          <a:cs typeface="Cambria" pitchFamily="-123" charset="0"/>
                        </a:rPr>
                        <a:t>(7%)</a:t>
                      </a:r>
                      <a:endParaRPr kumimoji="0" lang="en-US" sz="1600" b="0" i="0" u="none" strike="noStrike" cap="none" normalizeH="0" baseline="0" dirty="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pitchFamily="-123" charset="0"/>
                          <a:ea typeface="Cambria" pitchFamily="-123" charset="0"/>
                          <a:cs typeface="Cambria" pitchFamily="-123" charset="0"/>
                        </a:rPr>
                        <a:t>51</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pitchFamily="-123" charset="0"/>
                          <a:ea typeface="Cambria" pitchFamily="-123" charset="0"/>
                          <a:cs typeface="Cambria" pitchFamily="-123" charset="0"/>
                        </a:rPr>
                        <a:t>6%</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pitchFamily="-123" charset="0"/>
                          <a:ea typeface="Cambria" pitchFamily="-123" charset="0"/>
                          <a:cs typeface="Cambria" pitchFamily="-123" charset="0"/>
                        </a:rPr>
                        <a:t>(1-16%)</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123" charset="0"/>
                          <a:ea typeface="Cambria" pitchFamily="-123" charset="0"/>
                          <a:cs typeface="Cambria" pitchFamily="-123" charset="0"/>
                        </a:rPr>
                        <a:t>25%</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123" charset="0"/>
                          <a:ea typeface="Cambria" pitchFamily="-123" charset="0"/>
                          <a:cs typeface="Cambria" pitchFamily="-123" charset="0"/>
                        </a:rPr>
                        <a:t>(14-40%)</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Medi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3271</TotalTime>
  <Words>2831</Words>
  <Application>Microsoft Macintosh PowerPoint</Application>
  <PresentationFormat>On-screen Show (4:3)</PresentationFormat>
  <Paragraphs>274</Paragraphs>
  <Slides>17</Slides>
  <Notes>13</Notes>
  <HiddenSlides>0</HiddenSlides>
  <MMClips>0</MMClips>
  <ScaleCrop>false</ScaleCrop>
  <HeadingPairs>
    <vt:vector size="4" baseType="variant">
      <vt:variant>
        <vt:lpstr>Design Template</vt:lpstr>
      </vt:variant>
      <vt:variant>
        <vt:i4>1</vt:i4>
      </vt:variant>
      <vt:variant>
        <vt:lpstr>Slide Titles</vt:lpstr>
      </vt:variant>
      <vt:variant>
        <vt:i4>17</vt:i4>
      </vt:variant>
    </vt:vector>
  </HeadingPairs>
  <TitlesOfParts>
    <vt:vector size="18" baseType="lpstr">
      <vt:lpstr>Median</vt:lpstr>
      <vt:lpstr>Development and Use of Ambulatory Adverse Event Trigger Tools  Amy K. Rosen, PhD  AHRQ Conference  Sept. 29, 2010  Boston University School of Public Health, Boston, MA,  VA Center for Organization, Leadership and Management Research (COLMR),  Boston MA akrosen@bu.edu </vt:lpstr>
      <vt:lpstr>Acknowledgements</vt:lpstr>
      <vt:lpstr>Project Goal and Settings</vt:lpstr>
      <vt:lpstr>Background</vt:lpstr>
      <vt:lpstr>Methods</vt:lpstr>
      <vt:lpstr>Methods: Outpatient Surgery Triggers</vt:lpstr>
      <vt:lpstr>Methods: Loss to Follow-up Trigger</vt:lpstr>
      <vt:lpstr>Methods: Focus Groups</vt:lpstr>
      <vt:lpstr>Results: Outpatient Surgery Triggers</vt:lpstr>
      <vt:lpstr>Results: Outpatient Surgery Triggers</vt:lpstr>
      <vt:lpstr>Results: Loss to Follow-up Trigger</vt:lpstr>
      <vt:lpstr>Results: Focus Group/Interviews</vt:lpstr>
      <vt:lpstr>Results: Focus Group/Interviews</vt:lpstr>
      <vt:lpstr>Summary</vt:lpstr>
      <vt:lpstr>Implications</vt:lpstr>
      <vt:lpstr>Dissemination to Date</vt:lpstr>
      <vt:lpstr>Dissemination to Date (cont’d)</vt:lpstr>
    </vt:vector>
  </TitlesOfParts>
  <Company>Department of Veterans Affairs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Stephanie Shimada</dc:creator>
  <cp:lastModifiedBy>Graham</cp:lastModifiedBy>
  <cp:revision>169</cp:revision>
  <dcterms:created xsi:type="dcterms:W3CDTF">2010-10-19T18:33:33Z</dcterms:created>
  <dcterms:modified xsi:type="dcterms:W3CDTF">2010-10-19T18:36:42Z</dcterms:modified>
</cp:coreProperties>
</file>