
<file path=[Content_Types].xml><?xml version="1.0" encoding="utf-8"?>
<Types xmlns="http://schemas.openxmlformats.org/package/2006/content-types">
  <Override PartName="/ppt/slides/slide41.xml" ContentType="application/vnd.openxmlformats-officedocument.presentationml.slide+xml"/>
  <Override PartName="/ppt/notesSlides/notesSlide16.xml" ContentType="application/vnd.openxmlformats-officedocument.presentationml.notesSlide+xml"/>
  <Override PartName="/ppt/slides/slide50.xml" ContentType="application/vnd.openxmlformats-officedocument.presentationml.slide+xml"/>
  <Override PartName="/ppt/slides/slide18.xml" ContentType="application/vnd.openxmlformats-officedocument.presentationml.slide+xml"/>
  <Override PartName="/ppt/notesSlides/notesSlide26.xml" ContentType="application/vnd.openxmlformats-officedocument.presentationml.notesSlide+xml"/>
  <Override PartName="/ppt/slides/slide60.xml" ContentType="application/vnd.openxmlformats-officedocument.presentationml.slide+xml"/>
  <Override PartName="/ppt/slides/slide28.xml" ContentType="application/vnd.openxmlformats-officedocument.presentationml.slide+xml"/>
  <Override PartName="/ppt/slides/slide37.xml" ContentType="application/vnd.openxmlformats-officedocument.presentationml.slide+xml"/>
  <Override PartName="/ppt/slides/slide70.xml" ContentType="application/vnd.openxmlformats-officedocument.presentationml.slide+xml"/>
  <Override PartName="/ppt/notesSlides/notesSlide45.xml" ContentType="application/vnd.openxmlformats-officedocument.presentationml.notesSlide+xml"/>
  <Override PartName="/ppt/slides/slide9.xml" ContentType="application/vnd.openxmlformats-officedocument.presentationml.slide+xml"/>
  <Override PartName="/ppt/slides/slide47.xml" ContentType="application/vnd.openxmlformats-officedocument.presentationml.slide+xml"/>
  <Override PartName="/ppt/notesSlides/notesSlide55.xml" ContentType="application/vnd.openxmlformats-officedocument.presentationml.notesSlide+xml"/>
  <Override PartName="/ppt/slides/slide56.xml" ContentType="application/vnd.openxmlformats-officedocument.presentationml.slide+xml"/>
  <Override PartName="/ppt/notesMasters/notesMaster1.xml" ContentType="application/vnd.openxmlformats-officedocument.presentationml.notesMaster+xml"/>
  <Default Extension="vml" ContentType="application/vnd.openxmlformats-officedocument.vmlDrawing"/>
  <Override PartName="/ppt/slideLayouts/slideLayout15.xml" ContentType="application/vnd.openxmlformats-officedocument.presentationml.slideLayout+xml"/>
  <Override PartName="/ppt/slides/slide66.xml" ContentType="application/vnd.openxmlformats-officedocument.presentationml.slide+xml"/>
  <Override PartName="/ppt/theme/theme1.xml" ContentType="application/vnd.openxmlformats-officedocument.theme+xml"/>
  <Override PartName="/ppt/notesSlides/notesSlide2.xml" ContentType="application/vnd.openxmlformats-officedocument.presentationml.notesSlide+xml"/>
  <Default Extension="xls" ContentType="application/vnd.ms-excel"/>
  <Override PartName="/ppt/embeddings/oleObject1.bin" ContentType="application/vnd.openxmlformats-officedocument.oleObject"/>
  <Default Extension="jpeg" ContentType="image/jpeg"/>
  <Override PartName="/ppt/notesSlides/notesSlide11.xml" ContentType="application/vnd.openxmlformats-officedocument.presentationml.notesSlide+xml"/>
  <Override PartName="/ppt/slides/slide13.xml" ContentType="application/vnd.openxmlformats-officedocument.presentationml.slide+xml"/>
  <Override PartName="/ppt/notesSlides/notesSlide21.xml" ContentType="application/vnd.openxmlformats-officedocument.presentationml.notesSlide+xml"/>
  <Override PartName="/ppt/slides/slide23.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slides/slide4.xml" ContentType="application/vnd.openxmlformats-officedocument.presentationml.slide+xml"/>
  <Override PartName="/ppt/notesSlides/notesSlide40.xml" ContentType="application/vnd.openxmlformats-officedocument.presentationml.notesSlide+xml"/>
  <Override PartName="/ppt/slideLayouts/slideLayout5.xml" ContentType="application/vnd.openxmlformats-officedocument.presentationml.slideLayout+xml"/>
  <Override PartName="/ppt/slides/slide42.xml" ContentType="application/vnd.openxmlformats-officedocument.presentationml.slide+xml"/>
  <Override PartName="/ppt/notesSlides/notesSlide17.xml" ContentType="application/vnd.openxmlformats-officedocument.presentationml.notesSlide+xml"/>
  <Override PartName="/ppt/notesSlides/notesSlide50.xml" ContentType="application/vnd.openxmlformats-officedocument.presentationml.notesSlide+xml"/>
  <Override PartName="/ppt/slides/slide51.xml" ContentType="application/vnd.openxmlformats-officedocument.presentationml.slide+xml"/>
  <Override PartName="/ppt/slides/slide19.xml" ContentType="application/vnd.openxmlformats-officedocument.presentationml.slide+xml"/>
  <Override PartName="/ppt/notesSlides/notesSlide27.xml" ContentType="application/vnd.openxmlformats-officedocument.presentationml.notesSlide+xml"/>
  <Override PartName="/ppt/slideLayouts/slideLayout10.xml" ContentType="application/vnd.openxmlformats-officedocument.presentationml.slideLayout+xml"/>
  <Override PartName="/ppt/slides/slide61.xml" ContentType="application/vnd.openxmlformats-officedocument.presentationml.slide+xml"/>
  <Override PartName="/ppt/slides/slide29.xml" ContentType="application/vnd.openxmlformats-officedocument.presentationml.slide+xml"/>
  <Override PartName="/ppt/notesSlides/notesSlide36.xml" ContentType="application/vnd.openxmlformats-officedocument.presentationml.notesSlide+xml"/>
  <Override PartName="/ppt/slides/slide38.xml" ContentType="application/vnd.openxmlformats-officedocument.presentationml.slide+xml"/>
  <Override PartName="/ppt/notesSlides/notesSlide46.xml" ContentType="application/vnd.openxmlformats-officedocument.presentationml.notesSlide+xml"/>
  <Override PartName="/ppt/slides/slide48.xml" ContentType="application/vnd.openxmlformats-officedocument.presentationml.slide+xml"/>
  <Override PartName="/ppt/notesSlides/notesSlide56.xml" ContentType="application/vnd.openxmlformats-officedocument.presentationml.notesSlide+xml"/>
  <Override PartName="/ppt/slides/slide57.xml" ContentType="application/vnd.openxmlformats-officedocument.presentationml.slide+xml"/>
  <Override PartName="/ppt/slides/slide67.xml" ContentType="application/vnd.openxmlformats-officedocument.presentationml.slide+xml"/>
  <Override PartName="/ppt/theme/theme2.xml" ContentType="application/vnd.openxmlformats-officedocument.theme+xml"/>
  <Override PartName="/ppt/notesSlides/notesSlide3.xml" ContentType="application/vnd.openxmlformats-officedocument.presentationml.notesSlide+xml"/>
  <Default Extension="emf" ContentType="image/x-emf"/>
  <Override PartName="/ppt/embeddings/oleObject2.bin" ContentType="application/vnd.openxmlformats-officedocument.oleObject"/>
  <Override PartName="/ppt/notesSlides/notesSlide8.xml" ContentType="application/vnd.openxmlformats-officedocument.presentationml.notesSlide+xml"/>
  <Override PartName="/ppt/notesSlides/notesSlide12.xml" ContentType="application/vnd.openxmlformats-officedocument.presentationml.notesSlide+xml"/>
  <Override PartName="/ppt/slides/slide14.xml" ContentType="application/vnd.openxmlformats-officedocument.presentationml.slide+xml"/>
  <Override PartName="/ppt/notesSlides/notesSlide22.xml" ContentType="application/vnd.openxmlformats-officedocument.presentationml.notesSlide+xml"/>
  <Override PartName="/ppt/slides/slide24.xml" ContentType="application/vnd.openxmlformats-officedocument.presentationml.slide+xml"/>
  <Default Extension="bin" ContentType="application/vnd.openxmlformats-officedocument.presentationml.printerSettings"/>
  <Override PartName="/ppt/notesSlides/notesSlide32.xml" ContentType="application/vnd.openxmlformats-officedocument.presentationml.notesSlide+xml"/>
  <Override PartName="/ppt/slides/slide33.xml" ContentType="application/vnd.openxmlformats-officedocument.presentationml.slide+xml"/>
  <Override PartName="/ppt/slides/slide5.xml" ContentType="application/vnd.openxmlformats-officedocument.presentationml.slide+xml"/>
  <Override PartName="/ppt/notesSlides/notesSlide41.xml" ContentType="application/vnd.openxmlformats-officedocument.presentationml.notesSlide+xml"/>
  <Override PartName="/ppt/slideLayouts/slideLayout6.xml" ContentType="application/vnd.openxmlformats-officedocument.presentationml.slideLayout+xml"/>
  <Default Extension="xml" ContentType="application/xml"/>
  <Override PartName="/ppt/slides/slide43.xml" ContentType="application/vnd.openxmlformats-officedocument.presentationml.slide+xml"/>
  <Override PartName="/ppt/tableStyles.xml" ContentType="application/vnd.openxmlformats-officedocument.presentationml.tableStyles+xml"/>
  <Override PartName="/ppt/notesSlides/notesSlide18.xml" ContentType="application/vnd.openxmlformats-officedocument.presentationml.notesSlide+xml"/>
  <Override PartName="/ppt/notesSlides/notesSlide51.xml" ContentType="application/vnd.openxmlformats-officedocument.presentationml.notesSlide+xml"/>
  <Override PartName="/ppt/slides/slide52.xml" ContentType="application/vnd.openxmlformats-officedocument.presentationml.slide+xml"/>
  <Override PartName="/ppt/notesSlides/notesSlide60.xml" ContentType="application/vnd.openxmlformats-officedocument.presentationml.notesSlide+xml"/>
  <Override PartName="/ppt/notesSlides/notesSlide28.xml" ContentType="application/vnd.openxmlformats-officedocument.presentationml.notesSlide+xml"/>
  <Override PartName="/ppt/slideLayouts/slideLayout11.xml" ContentType="application/vnd.openxmlformats-officedocument.presentationml.slideLayout+xml"/>
  <Override PartName="/ppt/slides/slide62.xml" ContentType="application/vnd.openxmlformats-officedocument.presentationml.slide+xml"/>
  <Override PartName="/ppt/notesSlides/notesSlide37.xml" ContentType="application/vnd.openxmlformats-officedocument.presentationml.notesSlide+xml"/>
  <Override PartName="/docProps/app.xml" ContentType="application/vnd.openxmlformats-officedocument.extended-properties+xml"/>
  <Override PartName="/ppt/slides/slide39.xml" ContentType="application/vnd.openxmlformats-officedocument.presentationml.slide+xml"/>
  <Override PartName="/ppt/notesSlides/notesSlide47.xml" ContentType="application/vnd.openxmlformats-officedocument.presentationml.notesSlide+xml"/>
  <Override PartName="/ppt/slides/slide49.xml" ContentType="application/vnd.openxmlformats-officedocument.presentationml.slide+xml"/>
  <Override PartName="/ppt/notesSlides/notesSlide57.xml" ContentType="application/vnd.openxmlformats-officedocument.presentationml.notesSlide+xml"/>
  <Override PartName="/ppt/slides/slide58.xml" ContentType="application/vnd.openxmlformats-officedocument.presentationml.slide+xml"/>
  <Override PartName="/docProps/core.xml" ContentType="application/vnd.openxmlformats-package.core-properties+xml"/>
  <Override PartName="/ppt/slides/slide68.xml" ContentType="application/vnd.openxmlformats-officedocument.presentationml.slide+xml"/>
  <Override PartName="/ppt/theme/theme3.xml" ContentType="application/vnd.openxmlformats-officedocument.theme+xml"/>
  <Override PartName="/ppt/notesSlides/notesSlide4.xml" ContentType="application/vnd.openxmlformats-officedocument.presentationml.notesSlide+xml"/>
  <Override PartName="/ppt/slideLayouts/slideLayout1.xml" ContentType="application/vnd.openxmlformats-officedocument.presentationml.slideLayout+xml"/>
  <Override PartName="/ppt/notesSlides/notesSlide9.xml" ContentType="application/vnd.openxmlformats-officedocument.presentationml.notesSlide+xml"/>
  <Override PartName="/ppt/notesSlides/notesSlide13.xml" ContentType="application/vnd.openxmlformats-officedocument.presentationml.notesSlide+xml"/>
  <Override PartName="/ppt/slides/slide15.xml" ContentType="application/vnd.openxmlformats-officedocument.presentationml.slide+xml"/>
  <Override PartName="/ppt/notesSlides/notesSlide23.xml" ContentType="application/vnd.openxmlformats-officedocument.presentationml.notesSlide+xml"/>
  <Override PartName="/ppt/slides/slide25.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slides/slide6.xml" ContentType="application/vnd.openxmlformats-officedocument.presentationml.slide+xml"/>
  <Override PartName="/ppt/notesSlides/notesSlide42.xml" ContentType="application/vnd.openxmlformats-officedocument.presentationml.notesSlide+xml"/>
  <Override PartName="/ppt/slideLayouts/slideLayout7.xml" ContentType="application/vnd.openxmlformats-officedocument.presentationml.slideLayout+xml"/>
  <Default Extension="png" ContentType="image/png"/>
  <Override PartName="/ppt/slides/slide44.xml" ContentType="application/vnd.openxmlformats-officedocument.presentationml.slide+xml"/>
  <Override PartName="/ppt/notesSlides/notesSlide19.xml" ContentType="application/vnd.openxmlformats-officedocument.presentationml.notesSlide+xml"/>
  <Override PartName="/ppt/notesSlides/notesSlide52.xml" ContentType="application/vnd.openxmlformats-officedocument.presentationml.notesSlide+xml"/>
  <Override PartName="/ppt/slides/slide53.xml" ContentType="application/vnd.openxmlformats-officedocument.presentationml.slide+xml"/>
  <Override PartName="/ppt/notesSlides/notesSlide29.xml" ContentType="application/vnd.openxmlformats-officedocument.presentationml.notesSlide+xml"/>
  <Override PartName="/ppt/slideLayouts/slideLayout12.xml" ContentType="application/vnd.openxmlformats-officedocument.presentationml.slideLayout+xml"/>
  <Override PartName="/ppt/slides/slide63.xml" ContentType="application/vnd.openxmlformats-officedocument.presentationml.slide+xml"/>
  <Override PartName="/ppt/notesSlides/notesSlide38.xml" ContentType="application/vnd.openxmlformats-officedocument.presentationml.notesSlide+xml"/>
  <Override PartName="/ppt/notesSlides/notesSlide48.xml" ContentType="application/vnd.openxmlformats-officedocument.presentationml.notesSlide+xml"/>
  <Override PartName="/ppt/notesSlides/notesSlide58.xml" ContentType="application/vnd.openxmlformats-officedocument.presentationml.notesSlide+xml"/>
  <Override PartName="/ppt/slides/slide59.xml" ContentType="application/vnd.openxmlformats-officedocument.presentationml.slide+xml"/>
  <Override PartName="/ppt/slides/slide69.xml" ContentType="application/vnd.openxmlformats-officedocument.presentationml.slide+xml"/>
  <Override PartName="/ppt/notesSlides/notesSlide5.xml" ContentType="application/vnd.openxmlformats-officedocument.presentationml.notesSlide+xml"/>
  <Override PartName="/ppt/slides/slide10.xml" ContentType="application/vnd.openxmlformats-officedocument.presentationml.slide+xml"/>
  <Override PartName="/ppt/commentAuthors.xml" ContentType="application/vnd.openxmlformats-officedocument.presentationml.commentAuthors+xml"/>
  <Override PartName="/ppt/slides/slide20.xml" ContentType="application/vnd.openxmlformats-officedocument.presentationml.slide+xml"/>
  <Override PartName="/ppt/slides/slide1.xml" ContentType="application/vnd.openxmlformats-officedocument.presentationml.slide+xml"/>
  <Override PartName="/ppt/slideLayouts/slideLayout2.xml" ContentType="application/vnd.openxmlformats-officedocument.presentationml.slideLayout+xml"/>
  <Override PartName="/ppt/notesSlides/notesSlide14.xml" ContentType="application/vnd.openxmlformats-officedocument.presentationml.notesSlide+xml"/>
  <Override PartName="/ppt/slides/slide16.xml" ContentType="application/vnd.openxmlformats-officedocument.presentationml.slide+xml"/>
  <Override PartName="/ppt/notesSlides/notesSlide24.xml" ContentType="application/vnd.openxmlformats-officedocument.presentationml.notesSlide+xml"/>
  <Override PartName="/ppt/viewProps.xml" ContentType="application/vnd.openxmlformats-officedocument.presentationml.viewProps+xml"/>
  <Default Extension="rels" ContentType="application/vnd.openxmlformats-package.relationships+xml"/>
  <Override PartName="/ppt/slides/slide26.xml" ContentType="application/vnd.openxmlformats-officedocument.presentationml.slide+xml"/>
  <Override PartName="/ppt/notesSlides/notesSlide34.xml" ContentType="application/vnd.openxmlformats-officedocument.presentationml.notesSlide+xml"/>
  <Default Extension="wmf" ContentType="image/x-wmf"/>
  <Override PartName="/ppt/slides/slide7.xml" ContentType="application/vnd.openxmlformats-officedocument.presentationml.slide+xml"/>
  <Override PartName="/ppt/slides/slide35.xml" ContentType="application/vnd.openxmlformats-officedocument.presentationml.slide+xml"/>
  <Override PartName="/ppt/slideLayouts/slideLayout8.xml" ContentType="application/vnd.openxmlformats-officedocument.presentationml.slideLayout+xml"/>
  <Override PartName="/ppt/notesSlides/notesSlide43.xml" ContentType="application/vnd.openxmlformats-officedocument.presentationml.notesSlide+xml"/>
  <Override PartName="/ppt/slides/slide45.xml" ContentType="application/vnd.openxmlformats-officedocument.presentationml.slide+xml"/>
  <Override PartName="/ppt/notesSlides/notesSlide53.xml" ContentType="application/vnd.openxmlformats-officedocument.presentationml.notesSlide+xml"/>
  <Override PartName="/ppt/slides/slide54.xml" ContentType="application/vnd.openxmlformats-officedocument.presentationml.slide+xml"/>
  <Override PartName="/ppt/slideLayouts/slideLayout13.xml" ContentType="application/vnd.openxmlformats-officedocument.presentationml.slideLayout+xml"/>
  <Override PartName="/ppt/slides/slide6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49.xml" ContentType="application/vnd.openxmlformats-officedocument.presentationml.notesSlide+xml"/>
  <Override PartName="/ppt/presentation.xml" ContentType="application/vnd.openxmlformats-officedocument.presentationml.presentation.main+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10.xml" ContentType="application/vnd.openxmlformats-officedocument.presentationml.notesSlide+xml"/>
  <Override PartName="/ppt/slides/slide11.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2.xml" ContentType="application/vnd.openxmlformats-officedocument.presentationml.slide+xml"/>
  <Override PartName="/ppt/handoutMasters/handoutMaster1.xml" ContentType="application/vnd.openxmlformats-officedocument.presentationml.handoutMaster+xml"/>
  <Override PartName="/ppt/slideLayouts/slideLayout3.xml" ContentType="application/vnd.openxmlformats-officedocument.presentationml.slideLayout+xml"/>
  <Override PartName="/ppt/slides/slide40.xml" ContentType="application/vnd.openxmlformats-officedocument.presentationml.slide+xml"/>
  <Override PartName="/ppt/notesSlides/notesSlide15.xml" ContentType="application/vnd.openxmlformats-officedocument.presentationml.notesSlide+xml"/>
  <Override PartName="/ppt/slides/slide17.xml" ContentType="application/vnd.openxmlformats-officedocument.presentationml.slide+xml"/>
  <Override PartName="/ppt/notesSlides/notesSlide25.xml" ContentType="application/vnd.openxmlformats-officedocument.presentationml.notesSlide+xml"/>
  <Override PartName="/ppt/slides/slide27.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slides/slide8.xml" ContentType="application/vnd.openxmlformats-officedocument.presentationml.slide+xml"/>
  <Override PartName="/ppt/notesSlides/notesSlide44.xml" ContentType="application/vnd.openxmlformats-officedocument.presentationml.notesSlide+xml"/>
  <Override PartName="/ppt/slideLayouts/slideLayout9.xml" ContentType="application/vnd.openxmlformats-officedocument.presentationml.slideLayout+xml"/>
  <Override PartName="/ppt/slides/slide46.xml" ContentType="application/vnd.openxmlformats-officedocument.presentationml.slide+xml"/>
  <Override PartName="/ppt/notesSlides/notesSlide54.xml" ContentType="application/vnd.openxmlformats-officedocument.presentationml.notesSlide+xml"/>
  <Override PartName="/ppt/slides/slide55.xml" ContentType="application/vnd.openxmlformats-officedocument.presentationml.slide+xml"/>
  <Override PartName="/ppt/slideLayouts/slideLayout14.xml" ContentType="application/vnd.openxmlformats-officedocument.presentationml.slideLayout+xml"/>
  <Override PartName="/ppt/slides/slide65.xml" ContentType="application/vnd.openxmlformats-officedocument.presentationml.slide+xml"/>
  <Override PartName="/ppt/notesSlides/notesSlide1.xml" ContentType="application/vnd.openxmlformats-officedocument.presentationml.notesSlide+xml"/>
  <Override PartName="/ppt/notesSlides/notesSlide7.xml" ContentType="application/vnd.openxmlformats-officedocument.presentationml.notesSlide+xml"/>
  <Override PartName="/ppt/slides/slide12.xml" ContentType="application/vnd.openxmlformats-officedocument.presentationml.slide+xml"/>
  <Override PartName="/ppt/notesSlides/notesSlide20.xml" ContentType="application/vnd.openxmlformats-officedocument.presentationml.notesSlide+xml"/>
  <Override PartName="/ppt/slides/slide22.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slides/slide3.xml" ContentType="application/vnd.openxmlformats-officedocument.presentationml.slide+xml"/>
  <Override PartName="/ppt/slideLayouts/slideLayout4.xml" ContentType="application/vnd.openxmlformats-officedocument.presentationml.slideLayout+xml"/>
  <Override PartName="/ppt/slideMasters/slideMaster1.xml" ContentType="application/vnd.openxmlformats-officedocument.presentationml.slideMaster+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9" r:id="rId1"/>
  </p:sldMasterIdLst>
  <p:notesMasterIdLst>
    <p:notesMasterId r:id="rId72"/>
  </p:notesMasterIdLst>
  <p:handoutMasterIdLst>
    <p:handoutMasterId r:id="rId73"/>
  </p:handoutMasterIdLst>
  <p:sldIdLst>
    <p:sldId id="265" r:id="rId2"/>
    <p:sldId id="296" r:id="rId3"/>
    <p:sldId id="369" r:id="rId4"/>
    <p:sldId id="276" r:id="rId5"/>
    <p:sldId id="272" r:id="rId6"/>
    <p:sldId id="371" r:id="rId7"/>
    <p:sldId id="370" r:id="rId8"/>
    <p:sldId id="323" r:id="rId9"/>
    <p:sldId id="308" r:id="rId10"/>
    <p:sldId id="324" r:id="rId11"/>
    <p:sldId id="325" r:id="rId12"/>
    <p:sldId id="373" r:id="rId13"/>
    <p:sldId id="326" r:id="rId14"/>
    <p:sldId id="327" r:id="rId15"/>
    <p:sldId id="375" r:id="rId16"/>
    <p:sldId id="376" r:id="rId17"/>
    <p:sldId id="328" r:id="rId18"/>
    <p:sldId id="329" r:id="rId19"/>
    <p:sldId id="377" r:id="rId20"/>
    <p:sldId id="330" r:id="rId21"/>
    <p:sldId id="331" r:id="rId22"/>
    <p:sldId id="332" r:id="rId23"/>
    <p:sldId id="333" r:id="rId24"/>
    <p:sldId id="379" r:id="rId25"/>
    <p:sldId id="378" r:id="rId26"/>
    <p:sldId id="334" r:id="rId27"/>
    <p:sldId id="335" r:id="rId28"/>
    <p:sldId id="336" r:id="rId29"/>
    <p:sldId id="337" r:id="rId30"/>
    <p:sldId id="380" r:id="rId31"/>
    <p:sldId id="381" r:id="rId32"/>
    <p:sldId id="382" r:id="rId33"/>
    <p:sldId id="286" r:id="rId34"/>
    <p:sldId id="383" r:id="rId35"/>
    <p:sldId id="384" r:id="rId36"/>
    <p:sldId id="385" r:id="rId37"/>
    <p:sldId id="399" r:id="rId38"/>
    <p:sldId id="391" r:id="rId39"/>
    <p:sldId id="392" r:id="rId40"/>
    <p:sldId id="393" r:id="rId41"/>
    <p:sldId id="394" r:id="rId42"/>
    <p:sldId id="395" r:id="rId43"/>
    <p:sldId id="396" r:id="rId44"/>
    <p:sldId id="397" r:id="rId45"/>
    <p:sldId id="398" r:id="rId46"/>
    <p:sldId id="402" r:id="rId47"/>
    <p:sldId id="403" r:id="rId48"/>
    <p:sldId id="404" r:id="rId49"/>
    <p:sldId id="405" r:id="rId50"/>
    <p:sldId id="400" r:id="rId51"/>
    <p:sldId id="390" r:id="rId52"/>
    <p:sldId id="387" r:id="rId53"/>
    <p:sldId id="388" r:id="rId54"/>
    <p:sldId id="389" r:id="rId55"/>
    <p:sldId id="343" r:id="rId56"/>
    <p:sldId id="344" r:id="rId57"/>
    <p:sldId id="345" r:id="rId58"/>
    <p:sldId id="346" r:id="rId59"/>
    <p:sldId id="401" r:id="rId60"/>
    <p:sldId id="347" r:id="rId61"/>
    <p:sldId id="348" r:id="rId62"/>
    <p:sldId id="349" r:id="rId63"/>
    <p:sldId id="357" r:id="rId64"/>
    <p:sldId id="358" r:id="rId65"/>
    <p:sldId id="359" r:id="rId66"/>
    <p:sldId id="360" r:id="rId67"/>
    <p:sldId id="361" r:id="rId68"/>
    <p:sldId id="362" r:id="rId69"/>
    <p:sldId id="363" r:id="rId70"/>
    <p:sldId id="364" r:id="rId71"/>
  </p:sldIdLst>
  <p:sldSz cx="9144000" cy="6858000" type="screen4x3"/>
  <p:notesSz cx="6985000" cy="9283700"/>
  <p:defaultTextStyle>
    <a:defPPr>
      <a:defRPr lang="en-US"/>
    </a:defPPr>
    <a:lvl1pPr algn="ctr" rtl="0" eaLnBrk="0" fontAlgn="base" hangingPunct="0">
      <a:spcBef>
        <a:spcPct val="0"/>
      </a:spcBef>
      <a:spcAft>
        <a:spcPct val="0"/>
      </a:spcAft>
      <a:defRPr sz="2400" kern="1200">
        <a:solidFill>
          <a:schemeClr val="tx1"/>
        </a:solidFill>
        <a:latin typeface="Times New Roman" charset="0"/>
        <a:ea typeface="+mn-ea"/>
        <a:cs typeface="+mn-cs"/>
      </a:defRPr>
    </a:lvl1pPr>
    <a:lvl2pPr marL="457200" algn="ctr" rtl="0" eaLnBrk="0" fontAlgn="base" hangingPunct="0">
      <a:spcBef>
        <a:spcPct val="0"/>
      </a:spcBef>
      <a:spcAft>
        <a:spcPct val="0"/>
      </a:spcAft>
      <a:defRPr sz="2400" kern="1200">
        <a:solidFill>
          <a:schemeClr val="tx1"/>
        </a:solidFill>
        <a:latin typeface="Times New Roman" charset="0"/>
        <a:ea typeface="+mn-ea"/>
        <a:cs typeface="+mn-cs"/>
      </a:defRPr>
    </a:lvl2pPr>
    <a:lvl3pPr marL="914400" algn="ctr" rtl="0" eaLnBrk="0" fontAlgn="base" hangingPunct="0">
      <a:spcBef>
        <a:spcPct val="0"/>
      </a:spcBef>
      <a:spcAft>
        <a:spcPct val="0"/>
      </a:spcAft>
      <a:defRPr sz="2400" kern="1200">
        <a:solidFill>
          <a:schemeClr val="tx1"/>
        </a:solidFill>
        <a:latin typeface="Times New Roman" charset="0"/>
        <a:ea typeface="+mn-ea"/>
        <a:cs typeface="+mn-cs"/>
      </a:defRPr>
    </a:lvl3pPr>
    <a:lvl4pPr marL="1371600" algn="ctr" rtl="0" eaLnBrk="0" fontAlgn="base" hangingPunct="0">
      <a:spcBef>
        <a:spcPct val="0"/>
      </a:spcBef>
      <a:spcAft>
        <a:spcPct val="0"/>
      </a:spcAft>
      <a:defRPr sz="2400" kern="1200">
        <a:solidFill>
          <a:schemeClr val="tx1"/>
        </a:solidFill>
        <a:latin typeface="Times New Roman" charset="0"/>
        <a:ea typeface="+mn-ea"/>
        <a:cs typeface="+mn-cs"/>
      </a:defRPr>
    </a:lvl4pPr>
    <a:lvl5pPr marL="1828800" algn="ctr" rtl="0" eaLnBrk="0" fontAlgn="base" hangingPunct="0">
      <a:spcBef>
        <a:spcPct val="0"/>
      </a:spcBef>
      <a:spcAft>
        <a:spcPct val="0"/>
      </a:spcAft>
      <a:defRPr sz="2400" kern="1200">
        <a:solidFill>
          <a:schemeClr val="tx1"/>
        </a:solidFill>
        <a:latin typeface="Times New Roman" charset="0"/>
        <a:ea typeface="+mn-ea"/>
        <a:cs typeface="+mn-cs"/>
      </a:defRPr>
    </a:lvl5pPr>
    <a:lvl6pPr marL="2286000" algn="l" defTabSz="457200" rtl="0" eaLnBrk="1" latinLnBrk="0" hangingPunct="1">
      <a:defRPr sz="2400" kern="1200">
        <a:solidFill>
          <a:schemeClr val="tx1"/>
        </a:solidFill>
        <a:latin typeface="Times New Roman" charset="0"/>
        <a:ea typeface="+mn-ea"/>
        <a:cs typeface="+mn-cs"/>
      </a:defRPr>
    </a:lvl6pPr>
    <a:lvl7pPr marL="2743200" algn="l" defTabSz="457200" rtl="0" eaLnBrk="1" latinLnBrk="0" hangingPunct="1">
      <a:defRPr sz="2400" kern="1200">
        <a:solidFill>
          <a:schemeClr val="tx1"/>
        </a:solidFill>
        <a:latin typeface="Times New Roman" charset="0"/>
        <a:ea typeface="+mn-ea"/>
        <a:cs typeface="+mn-cs"/>
      </a:defRPr>
    </a:lvl7pPr>
    <a:lvl8pPr marL="3200400" algn="l" defTabSz="457200" rtl="0" eaLnBrk="1" latinLnBrk="0" hangingPunct="1">
      <a:defRPr sz="2400" kern="1200">
        <a:solidFill>
          <a:schemeClr val="tx1"/>
        </a:solidFill>
        <a:latin typeface="Times New Roman" charset="0"/>
        <a:ea typeface="+mn-ea"/>
        <a:cs typeface="+mn-cs"/>
      </a:defRPr>
    </a:lvl8pPr>
    <a:lvl9pPr marL="3657600" algn="l" defTabSz="457200" rtl="0" eaLnBrk="1" latinLnBrk="0" hangingPunct="1">
      <a:defRPr sz="2400" kern="1200">
        <a:solidFill>
          <a:schemeClr val="tx1"/>
        </a:solidFill>
        <a:latin typeface="Times New Roman"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mAuthor id="0" name="Rebecca " initials="" lastIdx="1" clrIdx="0"/>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3300"/>
    <a:srgbClr val="000000"/>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outlineView">
  <p:normalViewPr showOutlineIcons="0">
    <p:restoredLeft sz="34551" autoAdjust="0"/>
    <p:restoredTop sz="86456" autoAdjust="0"/>
  </p:normalViewPr>
  <p:slideViewPr>
    <p:cSldViewPr>
      <p:cViewPr varScale="1">
        <p:scale>
          <a:sx n="122" d="100"/>
          <a:sy n="122" d="100"/>
        </p:scale>
        <p:origin x="-800" y="-120"/>
      </p:cViewPr>
      <p:guideLst>
        <p:guide orient="horz" pos="2160"/>
        <p:guide pos="2880"/>
      </p:guideLst>
    </p:cSldViewPr>
  </p:slideViewPr>
  <p:outlineViewPr>
    <p:cViewPr>
      <p:scale>
        <a:sx n="33" d="100"/>
        <a:sy n="33" d="100"/>
      </p:scale>
      <p:origin x="0" y="75616"/>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72" y="684"/>
      </p:cViewPr>
      <p:guideLst>
        <p:guide orient="horz" pos="2924"/>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notesMaster" Target="notesMasters/notesMaster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handoutMaster" Target="handoutMasters/handoutMaster1.xml"/><Relationship Id="rId74" Type="http://schemas.openxmlformats.org/officeDocument/2006/relationships/printerSettings" Target="printerSettings/printerSettings1.bin"/><Relationship Id="rId75" Type="http://schemas.openxmlformats.org/officeDocument/2006/relationships/commentAuthors" Target="commentAuthors.xml"/><Relationship Id="rId76" Type="http://schemas.openxmlformats.org/officeDocument/2006/relationships/presProps" Target="presProps.xml"/><Relationship Id="rId77" Type="http://schemas.openxmlformats.org/officeDocument/2006/relationships/viewProps" Target="viewProps.xml"/><Relationship Id="rId78" Type="http://schemas.openxmlformats.org/officeDocument/2006/relationships/theme" Target="theme/theme1.xml"/><Relationship Id="rId79"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86370" name="Rectangle 2"/>
          <p:cNvSpPr>
            <a:spLocks noGrp="1" noChangeArrowheads="1"/>
          </p:cNvSpPr>
          <p:nvPr>
            <p:ph type="hdr" sz="quarter"/>
          </p:nvPr>
        </p:nvSpPr>
        <p:spPr bwMode="auto">
          <a:xfrm>
            <a:off x="0" y="0"/>
            <a:ext cx="3027363"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186371" name="Rectangle 3"/>
          <p:cNvSpPr>
            <a:spLocks noGrp="1" noChangeArrowheads="1"/>
          </p:cNvSpPr>
          <p:nvPr>
            <p:ph type="dt" sz="quarter" idx="1"/>
          </p:nvPr>
        </p:nvSpPr>
        <p:spPr bwMode="auto">
          <a:xfrm>
            <a:off x="3956050" y="0"/>
            <a:ext cx="3027363"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fld id="{FFF08758-DB27-C242-B0F4-CF53906F642D}" type="datetimeFigureOut">
              <a:rPr lang="en-US"/>
              <a:pPr/>
              <a:t>10/20/10</a:t>
            </a:fld>
            <a:endParaRPr lang="en-US"/>
          </a:p>
        </p:txBody>
      </p:sp>
      <p:sp>
        <p:nvSpPr>
          <p:cNvPr id="186372" name="Rectangle 4"/>
          <p:cNvSpPr>
            <a:spLocks noGrp="1" noChangeArrowheads="1"/>
          </p:cNvSpPr>
          <p:nvPr>
            <p:ph type="ftr" sz="quarter" idx="2"/>
          </p:nvPr>
        </p:nvSpPr>
        <p:spPr bwMode="auto">
          <a:xfrm>
            <a:off x="0" y="8818563"/>
            <a:ext cx="3027363"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186373" name="Rectangle 5"/>
          <p:cNvSpPr>
            <a:spLocks noGrp="1" noChangeArrowheads="1"/>
          </p:cNvSpPr>
          <p:nvPr>
            <p:ph type="sldNum" sz="quarter" idx="3"/>
          </p:nvPr>
        </p:nvSpPr>
        <p:spPr bwMode="auto">
          <a:xfrm>
            <a:off x="3956050" y="8818563"/>
            <a:ext cx="3027363"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7F8AAD6-03FF-CB4E-8405-FB899240B7B3}"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bwMode="auto">
          <a:xfrm>
            <a:off x="0" y="0"/>
            <a:ext cx="3027363" cy="463550"/>
          </a:xfrm>
          <a:prstGeom prst="rect">
            <a:avLst/>
          </a:prstGeom>
          <a:noFill/>
          <a:ln w="9525">
            <a:noFill/>
            <a:miter lim="800000"/>
            <a:headEnd/>
            <a:tailEnd/>
          </a:ln>
          <a:effectLst/>
        </p:spPr>
        <p:txBody>
          <a:bodyPr vert="horz" wrap="square" lIns="92958" tIns="46479" rIns="92958" bIns="46479" numCol="1" anchor="t" anchorCtr="0" compatLnSpc="1">
            <a:prstTxWarp prst="textNoShape">
              <a:avLst/>
            </a:prstTxWarp>
          </a:bodyPr>
          <a:lstStyle>
            <a:lvl1pPr algn="l" eaLnBrk="1" hangingPunct="1">
              <a:defRPr sz="1200">
                <a:latin typeface="Arial" pitchFamily="34" charset="0"/>
              </a:defRPr>
            </a:lvl1pPr>
          </a:lstStyle>
          <a:p>
            <a:pPr>
              <a:defRPr/>
            </a:pPr>
            <a:endParaRPr lang="en-US"/>
          </a:p>
        </p:txBody>
      </p:sp>
      <p:sp>
        <p:nvSpPr>
          <p:cNvPr id="52227" name="Rectangle 3"/>
          <p:cNvSpPr>
            <a:spLocks noGrp="1" noChangeArrowheads="1"/>
          </p:cNvSpPr>
          <p:nvPr>
            <p:ph type="dt" idx="1"/>
          </p:nvPr>
        </p:nvSpPr>
        <p:spPr bwMode="auto">
          <a:xfrm>
            <a:off x="3956050" y="0"/>
            <a:ext cx="3027363" cy="463550"/>
          </a:xfrm>
          <a:prstGeom prst="rect">
            <a:avLst/>
          </a:prstGeom>
          <a:noFill/>
          <a:ln w="9525">
            <a:noFill/>
            <a:miter lim="800000"/>
            <a:headEnd/>
            <a:tailEnd/>
          </a:ln>
          <a:effectLst/>
        </p:spPr>
        <p:txBody>
          <a:bodyPr vert="horz" wrap="square" lIns="92958" tIns="46479" rIns="92958" bIns="46479" numCol="1" anchor="t" anchorCtr="0" compatLnSpc="1">
            <a:prstTxWarp prst="textNoShape">
              <a:avLst/>
            </a:prstTxWarp>
          </a:bodyPr>
          <a:lstStyle>
            <a:lvl1pPr algn="r" eaLnBrk="1" hangingPunct="1">
              <a:defRPr sz="1200">
                <a:latin typeface="Arial" pitchFamily="34" charset="0"/>
              </a:defRPr>
            </a:lvl1pPr>
          </a:lstStyle>
          <a:p>
            <a:pPr>
              <a:defRPr/>
            </a:pPr>
            <a:endParaRPr lang="en-US"/>
          </a:p>
        </p:txBody>
      </p:sp>
      <p:sp>
        <p:nvSpPr>
          <p:cNvPr id="28676" name="Rectangle 4"/>
          <p:cNvSpPr>
            <a:spLocks noRot="1" noChangeArrowheads="1" noTextEdit="1"/>
          </p:cNvSpPr>
          <p:nvPr>
            <p:ph type="sldImg" idx="2"/>
          </p:nvPr>
        </p:nvSpPr>
        <p:spPr bwMode="auto">
          <a:xfrm>
            <a:off x="1171575" y="696913"/>
            <a:ext cx="4641850" cy="3481387"/>
          </a:xfrm>
          <a:prstGeom prst="rect">
            <a:avLst/>
          </a:prstGeom>
          <a:noFill/>
          <a:ln w="9525">
            <a:solidFill>
              <a:srgbClr val="000000"/>
            </a:solidFill>
            <a:miter lim="800000"/>
            <a:headEnd/>
            <a:tailEnd/>
          </a:ln>
        </p:spPr>
      </p:sp>
      <p:sp>
        <p:nvSpPr>
          <p:cNvPr id="52229" name="Rectangle 5"/>
          <p:cNvSpPr>
            <a:spLocks noGrp="1" noChangeArrowheads="1"/>
          </p:cNvSpPr>
          <p:nvPr>
            <p:ph type="body" sz="quarter" idx="3"/>
          </p:nvPr>
        </p:nvSpPr>
        <p:spPr bwMode="auto">
          <a:xfrm>
            <a:off x="698500" y="4410075"/>
            <a:ext cx="5588000" cy="4176713"/>
          </a:xfrm>
          <a:prstGeom prst="rect">
            <a:avLst/>
          </a:prstGeom>
          <a:noFill/>
          <a:ln w="9525">
            <a:noFill/>
            <a:miter lim="800000"/>
            <a:headEnd/>
            <a:tailEnd/>
          </a:ln>
          <a:effectLst/>
        </p:spPr>
        <p:txBody>
          <a:bodyPr vert="horz" wrap="square" lIns="92958" tIns="46479" rIns="92958" bIns="4647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2230" name="Rectangle 6"/>
          <p:cNvSpPr>
            <a:spLocks noGrp="1" noChangeArrowheads="1"/>
          </p:cNvSpPr>
          <p:nvPr>
            <p:ph type="ftr" sz="quarter" idx="4"/>
          </p:nvPr>
        </p:nvSpPr>
        <p:spPr bwMode="auto">
          <a:xfrm>
            <a:off x="0" y="8818563"/>
            <a:ext cx="3027363" cy="463550"/>
          </a:xfrm>
          <a:prstGeom prst="rect">
            <a:avLst/>
          </a:prstGeom>
          <a:noFill/>
          <a:ln w="9525">
            <a:noFill/>
            <a:miter lim="800000"/>
            <a:headEnd/>
            <a:tailEnd/>
          </a:ln>
          <a:effectLst/>
        </p:spPr>
        <p:txBody>
          <a:bodyPr vert="horz" wrap="square" lIns="92958" tIns="46479" rIns="92958" bIns="46479" numCol="1" anchor="b" anchorCtr="0" compatLnSpc="1">
            <a:prstTxWarp prst="textNoShape">
              <a:avLst/>
            </a:prstTxWarp>
          </a:bodyPr>
          <a:lstStyle>
            <a:lvl1pPr algn="l" eaLnBrk="1" hangingPunct="1">
              <a:defRPr sz="1200">
                <a:latin typeface="Arial" pitchFamily="34" charset="0"/>
              </a:defRPr>
            </a:lvl1pPr>
          </a:lstStyle>
          <a:p>
            <a:pPr>
              <a:defRPr/>
            </a:pPr>
            <a:endParaRPr lang="en-US"/>
          </a:p>
        </p:txBody>
      </p:sp>
      <p:sp>
        <p:nvSpPr>
          <p:cNvPr id="52231" name="Rectangle 7"/>
          <p:cNvSpPr>
            <a:spLocks noGrp="1" noChangeArrowheads="1"/>
          </p:cNvSpPr>
          <p:nvPr>
            <p:ph type="sldNum" sz="quarter" idx="5"/>
          </p:nvPr>
        </p:nvSpPr>
        <p:spPr bwMode="auto">
          <a:xfrm>
            <a:off x="3956050" y="8818563"/>
            <a:ext cx="3027363" cy="463550"/>
          </a:xfrm>
          <a:prstGeom prst="rect">
            <a:avLst/>
          </a:prstGeom>
          <a:noFill/>
          <a:ln w="9525">
            <a:noFill/>
            <a:miter lim="800000"/>
            <a:headEnd/>
            <a:tailEnd/>
          </a:ln>
          <a:effectLst/>
        </p:spPr>
        <p:txBody>
          <a:bodyPr vert="horz" wrap="square" lIns="92958" tIns="46479" rIns="92958" bIns="46479" numCol="1" anchor="b" anchorCtr="0" compatLnSpc="1">
            <a:prstTxWarp prst="textNoShape">
              <a:avLst/>
            </a:prstTxWarp>
          </a:bodyPr>
          <a:lstStyle>
            <a:lvl1pPr algn="r" eaLnBrk="1" hangingPunct="1">
              <a:defRPr sz="1200">
                <a:latin typeface="Arial" charset="0"/>
              </a:defRPr>
            </a:lvl1pPr>
          </a:lstStyle>
          <a:p>
            <a:fld id="{A36C9383-3494-3645-A74B-4C8B624399A1}"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F6EA84DA-1E5A-F543-9665-DE41CCF74833}" type="slidenum">
              <a:rPr lang="en-US"/>
              <a:pPr/>
              <a:t>1</a:t>
            </a:fld>
            <a:endParaRPr lang="en-US"/>
          </a:p>
        </p:txBody>
      </p:sp>
      <p:sp>
        <p:nvSpPr>
          <p:cNvPr id="29699" name="Rectangle 2"/>
          <p:cNvSpPr>
            <a:spLocks noRo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pPr eaLnBrk="1" hangingPunct="1"/>
            <a:r>
              <a:rPr lang="en-US" dirty="0" smtClean="0">
                <a:latin typeface="Arial" charset="0"/>
              </a:rPr>
              <a:t> </a:t>
            </a:r>
            <a:endParaRPr lang="en-US" dirty="0">
              <a:latin typeface="Arial" charset="0"/>
            </a:endParaRPr>
          </a:p>
        </p:txBody>
      </p:sp>
      <p:sp>
        <p:nvSpPr>
          <p:cNvPr id="38916" name="Slide Number Placeholder 3"/>
          <p:cNvSpPr>
            <a:spLocks noGrp="1"/>
          </p:cNvSpPr>
          <p:nvPr>
            <p:ph type="sldNum" sz="quarter" idx="5"/>
          </p:nvPr>
        </p:nvSpPr>
        <p:spPr>
          <a:noFill/>
        </p:spPr>
        <p:txBody>
          <a:bodyPr/>
          <a:lstStyle/>
          <a:p>
            <a:fld id="{3B5ECC79-A596-6D4D-8077-43CBA90BC5BB}" type="slidenum">
              <a:rPr lang="en-US"/>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36269C27-C142-AD44-8599-BA0A90B4A08E}" type="slidenum">
              <a:rPr lang="en-US"/>
              <a:pPr/>
              <a:t>14</a:t>
            </a:fld>
            <a:endParaRPr lang="en-US"/>
          </a:p>
        </p:txBody>
      </p:sp>
      <p:sp>
        <p:nvSpPr>
          <p:cNvPr id="39939" name="Rectangle 2"/>
          <p:cNvSpPr>
            <a:spLocks noRo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dirty="0">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6194" name="Rectangle 7"/>
          <p:cNvSpPr txBox="1">
            <a:spLocks noGrp="1" noChangeArrowheads="1"/>
          </p:cNvSpPr>
          <p:nvPr/>
        </p:nvSpPr>
        <p:spPr bwMode="auto">
          <a:xfrm>
            <a:off x="3956050" y="8818563"/>
            <a:ext cx="3027363" cy="463550"/>
          </a:xfrm>
          <a:prstGeom prst="rect">
            <a:avLst/>
          </a:prstGeom>
          <a:noFill/>
          <a:ln w="9525">
            <a:noFill/>
            <a:miter lim="800000"/>
            <a:headEnd/>
            <a:tailEnd/>
          </a:ln>
        </p:spPr>
        <p:txBody>
          <a:bodyPr lIns="92958" tIns="46479" rIns="92958" bIns="46479" anchor="b">
            <a:prstTxWarp prst="textNoShape">
              <a:avLst/>
            </a:prstTxWarp>
          </a:bodyPr>
          <a:lstStyle/>
          <a:p>
            <a:pPr algn="r" eaLnBrk="1" hangingPunct="1"/>
            <a:fld id="{5FD2468B-D76B-EF40-8CB0-0847EF3E7BA4}" type="slidenum">
              <a:rPr lang="en-US" sz="1200">
                <a:latin typeface="Arial" charset="0"/>
              </a:rPr>
              <a:pPr algn="r" eaLnBrk="1" hangingPunct="1"/>
              <a:t>15</a:t>
            </a:fld>
            <a:endParaRPr lang="en-US" sz="1200">
              <a:latin typeface="Arial" charset="0"/>
            </a:endParaRPr>
          </a:p>
        </p:txBody>
      </p:sp>
      <p:sp>
        <p:nvSpPr>
          <p:cNvPr id="136195" name="Rectangle 2"/>
          <p:cNvSpPr>
            <a:spLocks noRo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r>
              <a:rPr lang="en-US">
                <a:latin typeface="Arial" charset="0"/>
              </a:rPr>
              <a:t>Results: The rate at which patients were cured of hepatitis C was the same for those treated through the project as those treated at the hepatitis C clinic at the University of New Mexico. </a:t>
            </a:r>
          </a:p>
          <a:p>
            <a:pPr eaLnBrk="1" hangingPunct="1"/>
            <a:endParaRPr lang="en-US">
              <a:latin typeface="Arial" charset="0"/>
            </a:endParaRPr>
          </a:p>
          <a:p>
            <a:pPr eaLnBrk="1" hangingPunct="1"/>
            <a:r>
              <a:rPr lang="en-US">
                <a:latin typeface="Arial" charset="0"/>
              </a:rPr>
              <a:t>Sustainability: In June 2007 the project was selected by Changemakers in partnership with RWJF as a winner of their international search for Disruptive Innovations in Healthcare – New Models, and work is underway to bring the model to the University of Washington, University of Chicago, and several universities in India.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9266" name="Rectangle 7"/>
          <p:cNvSpPr txBox="1">
            <a:spLocks noGrp="1" noChangeArrowheads="1"/>
          </p:cNvSpPr>
          <p:nvPr/>
        </p:nvSpPr>
        <p:spPr bwMode="auto">
          <a:xfrm>
            <a:off x="3956050" y="8818563"/>
            <a:ext cx="3027363" cy="463550"/>
          </a:xfrm>
          <a:prstGeom prst="rect">
            <a:avLst/>
          </a:prstGeom>
          <a:noFill/>
          <a:ln w="9525">
            <a:noFill/>
            <a:miter lim="800000"/>
            <a:headEnd/>
            <a:tailEnd/>
          </a:ln>
        </p:spPr>
        <p:txBody>
          <a:bodyPr lIns="92958" tIns="46479" rIns="92958" bIns="46479" anchor="b">
            <a:prstTxWarp prst="textNoShape">
              <a:avLst/>
            </a:prstTxWarp>
          </a:bodyPr>
          <a:lstStyle/>
          <a:p>
            <a:pPr algn="r" eaLnBrk="1" hangingPunct="1"/>
            <a:fld id="{B6304253-D63C-2B44-AA61-4616C0AAB522}" type="slidenum">
              <a:rPr lang="en-US" sz="1200">
                <a:latin typeface="Arial" charset="0"/>
              </a:rPr>
              <a:pPr algn="r" eaLnBrk="1" hangingPunct="1"/>
              <a:t>16</a:t>
            </a:fld>
            <a:endParaRPr lang="en-US" sz="1200">
              <a:latin typeface="Arial" charset="0"/>
            </a:endParaRPr>
          </a:p>
        </p:txBody>
      </p:sp>
      <p:sp>
        <p:nvSpPr>
          <p:cNvPr id="139267" name="Rectangle 2"/>
          <p:cNvSpPr>
            <a:spLocks noRo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r>
              <a:rPr lang="en-US">
                <a:latin typeface="Arial" charset="0"/>
              </a:rPr>
              <a:t>Results: The rate at which patients were cured of hepatitis C was the same for those treated through the project as those treated at the hepatitis C clinic at the University of New Mexico. </a:t>
            </a:r>
          </a:p>
          <a:p>
            <a:pPr eaLnBrk="1" hangingPunct="1"/>
            <a:endParaRPr lang="en-US">
              <a:latin typeface="Arial" charset="0"/>
            </a:endParaRPr>
          </a:p>
          <a:p>
            <a:pPr eaLnBrk="1" hangingPunct="1"/>
            <a:r>
              <a:rPr lang="en-US">
                <a:latin typeface="Arial" charset="0"/>
              </a:rPr>
              <a:t>Sustainability: In June 2007 the project was selected by Changemakers in partnership with RWJF as a winner of their international search for Disruptive Innovations in Healthcare – New Models, and work is underway to bring the model to the University of Washington, University of Chicago, and several universities in India.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p:spPr>
        <p:txBody>
          <a:bodyPr/>
          <a:lstStyle/>
          <a:p>
            <a:pPr eaLnBrk="1" hangingPunct="1"/>
            <a:endParaRPr lang="en-US" dirty="0">
              <a:latin typeface="Arial" charset="0"/>
            </a:endParaRPr>
          </a:p>
        </p:txBody>
      </p:sp>
      <p:sp>
        <p:nvSpPr>
          <p:cNvPr id="40964" name="Slide Number Placeholder 3"/>
          <p:cNvSpPr>
            <a:spLocks noGrp="1"/>
          </p:cNvSpPr>
          <p:nvPr>
            <p:ph type="sldNum" sz="quarter" idx="5"/>
          </p:nvPr>
        </p:nvSpPr>
        <p:spPr>
          <a:noFill/>
        </p:spPr>
        <p:txBody>
          <a:bodyPr/>
          <a:lstStyle/>
          <a:p>
            <a:fld id="{23F5FB41-3663-B245-9FBE-0410BB210B72}" type="slidenum">
              <a:rPr lang="en-US"/>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F5D33910-E09E-9A4D-B038-F4B1BBC56815}" type="slidenum">
              <a:rPr lang="en-US"/>
              <a:pPr/>
              <a:t>18</a:t>
            </a:fld>
            <a:endParaRPr lang="en-US"/>
          </a:p>
        </p:txBody>
      </p:sp>
      <p:sp>
        <p:nvSpPr>
          <p:cNvPr id="41987" name="Rectangle 2"/>
          <p:cNvSpPr>
            <a:spLocks noRo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r>
              <a:rPr lang="en-US">
                <a:latin typeface="Arial" charset="0"/>
              </a:rPr>
              <a:t>Results: An indwelling catheter is a catheter that is inserted into the bladder and allowed to remain. Not removing a catheter when needed can result in urinary tract infections after surgery, a complication that can result in worsened patient outcomes and longer hospitalizations. </a:t>
            </a:r>
          </a:p>
          <a:p>
            <a:pPr eaLnBrk="1" hangingPunct="1"/>
            <a:endParaRPr lang="en-US">
              <a:latin typeface="Arial" charset="0"/>
            </a:endParaRPr>
          </a:p>
          <a:p>
            <a:pPr eaLnBrk="1" hangingPunct="1"/>
            <a:r>
              <a:rPr lang="en-US">
                <a:latin typeface="Arial" charset="0"/>
              </a:rPr>
              <a:t>Sustainability: The system has now implemented more than 300 clinical decision support rules.</a:t>
            </a:r>
          </a:p>
          <a:p>
            <a:pPr eaLnBrk="1" hangingPunct="1"/>
            <a:endParaRPr lang="en-US">
              <a:latin typeface="Arial" charset="0"/>
            </a:endParaRPr>
          </a:p>
          <a:p>
            <a:pPr eaLnBrk="1" hangingPunct="1"/>
            <a:r>
              <a:rPr lang="en-US">
                <a:latin typeface="Arial" charset="0"/>
              </a:rPr>
              <a:t>Positive results of the enhanced EHR functions were more likely to be observed when the system was well integrated with a facility's  workflow. To help facility’s starting to implement enhanced EHR functions achieve positive results, the team has documented how workflows need to be redesigned prior to implementation. </a:t>
            </a:r>
          </a:p>
          <a:p>
            <a:pPr eaLnBrk="1" hangingPunct="1"/>
            <a:endParaRPr lang="en-US">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lnSpc>
                <a:spcPct val="90000"/>
              </a:lnSpc>
            </a:pPr>
            <a:endParaRPr lang="en-US" dirty="0">
              <a:latin typeface="Arial" charset="0"/>
            </a:endParaRPr>
          </a:p>
        </p:txBody>
      </p:sp>
      <p:sp>
        <p:nvSpPr>
          <p:cNvPr id="43012" name="Slide Number Placeholder 3"/>
          <p:cNvSpPr>
            <a:spLocks noGrp="1"/>
          </p:cNvSpPr>
          <p:nvPr>
            <p:ph type="sldNum" sz="quarter" idx="5"/>
          </p:nvPr>
        </p:nvSpPr>
        <p:spPr>
          <a:noFill/>
        </p:spPr>
        <p:txBody>
          <a:bodyPr/>
          <a:lstStyle/>
          <a:p>
            <a:fld id="{D236D7A0-9CB3-9743-AB60-32EDCD400016}" type="slidenum">
              <a:rPr lang="en-US"/>
              <a:pPr/>
              <a:t>20</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AB6D7489-6EF6-A549-97E1-43D8BE50A9DD}" type="slidenum">
              <a:rPr lang="en-US"/>
              <a:pPr/>
              <a:t>21</a:t>
            </a:fld>
            <a:endParaRPr lang="en-US"/>
          </a:p>
        </p:txBody>
      </p:sp>
      <p:sp>
        <p:nvSpPr>
          <p:cNvPr id="44035" name="Rectangle 2"/>
          <p:cNvSpPr>
            <a:spLocks noRo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en-US" dirty="0">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eaLnBrk="1" hangingPunct="1">
              <a:lnSpc>
                <a:spcPct val="80000"/>
              </a:lnSpc>
            </a:pPr>
            <a:endParaRPr lang="en-US" sz="1400" dirty="0">
              <a:latin typeface="Arial" charset="0"/>
            </a:endParaRPr>
          </a:p>
        </p:txBody>
      </p:sp>
      <p:sp>
        <p:nvSpPr>
          <p:cNvPr id="45060" name="Slide Number Placeholder 3"/>
          <p:cNvSpPr>
            <a:spLocks noGrp="1"/>
          </p:cNvSpPr>
          <p:nvPr>
            <p:ph type="sldNum" sz="quarter" idx="5"/>
          </p:nvPr>
        </p:nvSpPr>
        <p:spPr>
          <a:noFill/>
        </p:spPr>
        <p:txBody>
          <a:bodyPr/>
          <a:lstStyle/>
          <a:p>
            <a:fld id="{7BA72060-972A-CD43-A93C-A0D3EA01A9F1}" type="slidenum">
              <a:rPr lang="en-US"/>
              <a:pPr/>
              <a:t>22</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26950C02-010C-CC4E-8BE9-FF1BE298D2C8}" type="slidenum">
              <a:rPr lang="en-US"/>
              <a:pPr/>
              <a:t>23</a:t>
            </a:fld>
            <a:endParaRPr lang="en-US"/>
          </a:p>
        </p:txBody>
      </p:sp>
      <p:sp>
        <p:nvSpPr>
          <p:cNvPr id="46083" name="Rectangle 2"/>
          <p:cNvSpPr>
            <a:spLocks noRo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dirty="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6D36FF66-B69A-5A42-9A24-D54BCD800372}" type="slidenum">
              <a:rPr lang="en-US"/>
              <a:pPr/>
              <a:t>2</a:t>
            </a:fld>
            <a:endParaRPr lang="en-US"/>
          </a:p>
        </p:txBody>
      </p:sp>
      <p:sp>
        <p:nvSpPr>
          <p:cNvPr id="33795" name="Rectangle 2"/>
          <p:cNvSpPr>
            <a:spLocks noRo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algn="ctr" eaLnBrk="1" fontAlgn="b" hangingPunct="1"/>
            <a:endParaRPr lang="en-US" sz="700" dirty="0">
              <a:solidFill>
                <a:srgbClr val="000000"/>
              </a:solidFill>
              <a:latin typeface="Tahoma" charset="0"/>
              <a:ea typeface="Tahoma" charset="0"/>
              <a:cs typeface="Tahoma"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4386" name="Rectangle 7"/>
          <p:cNvSpPr txBox="1">
            <a:spLocks noGrp="1" noChangeArrowheads="1"/>
          </p:cNvSpPr>
          <p:nvPr/>
        </p:nvSpPr>
        <p:spPr bwMode="auto">
          <a:xfrm>
            <a:off x="3956050" y="8818563"/>
            <a:ext cx="3027363" cy="463550"/>
          </a:xfrm>
          <a:prstGeom prst="rect">
            <a:avLst/>
          </a:prstGeom>
          <a:noFill/>
          <a:ln w="9525">
            <a:noFill/>
            <a:miter lim="800000"/>
            <a:headEnd/>
            <a:tailEnd/>
          </a:ln>
        </p:spPr>
        <p:txBody>
          <a:bodyPr lIns="92958" tIns="46479" rIns="92958" bIns="46479" anchor="b">
            <a:prstTxWarp prst="textNoShape">
              <a:avLst/>
            </a:prstTxWarp>
          </a:bodyPr>
          <a:lstStyle/>
          <a:p>
            <a:pPr algn="r" eaLnBrk="1" hangingPunct="1"/>
            <a:fld id="{28981FAD-5E5C-9E42-9484-F004501A4984}" type="slidenum">
              <a:rPr lang="en-US" sz="1200">
                <a:latin typeface="Arial" charset="0"/>
              </a:rPr>
              <a:pPr algn="r" eaLnBrk="1" hangingPunct="1"/>
              <a:t>24</a:t>
            </a:fld>
            <a:endParaRPr lang="en-US" sz="1200">
              <a:latin typeface="Arial" charset="0"/>
            </a:endParaRPr>
          </a:p>
        </p:txBody>
      </p:sp>
      <p:sp>
        <p:nvSpPr>
          <p:cNvPr id="144387" name="Rectangle 2"/>
          <p:cNvSpPr>
            <a:spLocks noRo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r>
              <a:rPr lang="en-US">
                <a:latin typeface="Arial" charset="0"/>
              </a:rPr>
              <a:t>A county-differentiated map of the state of Oklahoma identifies the three counties with County Health Departments which participated in SMARTNET (Mayes, Cherokee, Adair); the 16) counties with planned SMRTNET members (Alfalfa, Comanche, Garwin, Haskell, Hughes, Jackson, Johnston, McCurtain, Oklahoma, Osage, Pittsburg, Pushatalha, Seminole, Stephens, Tulsa, Wagoner); and the 17 counties which have SMRTNET members ( Adair, Canadian,  Cherokee, Cleveland, Custer, Delaware,  Jackson, Kay, Marshall, Mayes, Muskogee, Nowata,</a:t>
            </a:r>
          </a:p>
          <a:p>
            <a:r>
              <a:rPr lang="en-US">
                <a:latin typeface="Arial" charset="0"/>
              </a:rPr>
              <a:t>Oklahoma, Pottawatomie, Seminole, Sequoyah); 48 counties are eligible incubator sites (Atoka,Beaver,Beckham, Blaine, Bryan, Caddo, Carter, Choctaw, Cimarron, Coal,Cotton,Craig, </a:t>
            </a:r>
          </a:p>
          <a:p>
            <a:r>
              <a:rPr lang="en-US">
                <a:latin typeface="Arial" charset="0"/>
              </a:rPr>
              <a:t>Creek, Dewey, Ellis, Garfield, Grady, Grant, Greer, Harmon, Harper, Jefferson, Kingfisher, Kiowa, Latimor, LeFlore, Lincoln, Logan, Love, Macintosh, Major, McCain, Murray, Noble, Okfuskee,</a:t>
            </a:r>
          </a:p>
          <a:p>
            <a:r>
              <a:rPr lang="en-US">
                <a:latin typeface="Arial" charset="0"/>
              </a:rPr>
              <a:t>Okmulgee, Ottawa, Pawnee,  Payne, Pontotoc, Roger Mills, Rogers, Texas, Tillman, Washington,  Washita, Woods, Woodward).</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eaLnBrk="1" hangingPunct="1">
              <a:lnSpc>
                <a:spcPct val="90000"/>
              </a:lnSpc>
            </a:pPr>
            <a:endParaRPr lang="en-US" dirty="0">
              <a:latin typeface="Arial" charset="0"/>
            </a:endParaRPr>
          </a:p>
        </p:txBody>
      </p:sp>
      <p:sp>
        <p:nvSpPr>
          <p:cNvPr id="47108" name="Slide Number Placeholder 3"/>
          <p:cNvSpPr>
            <a:spLocks noGrp="1"/>
          </p:cNvSpPr>
          <p:nvPr>
            <p:ph type="sldNum" sz="quarter" idx="5"/>
          </p:nvPr>
        </p:nvSpPr>
        <p:spPr>
          <a:noFill/>
        </p:spPr>
        <p:txBody>
          <a:bodyPr/>
          <a:lstStyle/>
          <a:p>
            <a:fld id="{7A90388F-ACE2-5A41-8419-4D812AE95EAE}" type="slidenum">
              <a:rPr lang="en-US"/>
              <a:pPr/>
              <a:t>26</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0197BDD3-BAF4-5244-8504-33362EB19AA1}" type="slidenum">
              <a:rPr lang="en-US"/>
              <a:pPr/>
              <a:t>27</a:t>
            </a:fld>
            <a:endParaRPr lang="en-US"/>
          </a:p>
        </p:txBody>
      </p:sp>
      <p:sp>
        <p:nvSpPr>
          <p:cNvPr id="48131" name="Rectangle 2"/>
          <p:cNvSpPr>
            <a:spLocks noRo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dirty="0">
              <a:latin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pPr eaLnBrk="1" hangingPunct="1">
              <a:lnSpc>
                <a:spcPct val="90000"/>
              </a:lnSpc>
            </a:pPr>
            <a:endParaRPr lang="en-US" dirty="0">
              <a:latin typeface="Arial" charset="0"/>
            </a:endParaRPr>
          </a:p>
        </p:txBody>
      </p:sp>
      <p:sp>
        <p:nvSpPr>
          <p:cNvPr id="49156" name="Slide Number Placeholder 3"/>
          <p:cNvSpPr>
            <a:spLocks noGrp="1"/>
          </p:cNvSpPr>
          <p:nvPr>
            <p:ph type="sldNum" sz="quarter" idx="5"/>
          </p:nvPr>
        </p:nvSpPr>
        <p:spPr>
          <a:noFill/>
        </p:spPr>
        <p:txBody>
          <a:bodyPr/>
          <a:lstStyle/>
          <a:p>
            <a:fld id="{330717C5-FC81-2446-B0D2-49121CAF94FA}" type="slidenum">
              <a:rPr lang="en-US"/>
              <a:pPr/>
              <a:t>28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85B366A1-C300-6D41-B5C4-78D5564DE285}" type="slidenum">
              <a:rPr lang="en-US"/>
              <a:pPr/>
              <a:t>29</a:t>
            </a:fld>
            <a:endParaRPr lang="en-US"/>
          </a:p>
        </p:txBody>
      </p:sp>
      <p:sp>
        <p:nvSpPr>
          <p:cNvPr id="50179" name="Rectangle 2"/>
          <p:cNvSpPr>
            <a:spLocks noRo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dirty="0">
              <a:latin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8" name="Rectangle 7"/>
          <p:cNvSpPr txBox="1">
            <a:spLocks noGrp="1" noChangeArrowheads="1"/>
          </p:cNvSpPr>
          <p:nvPr/>
        </p:nvSpPr>
        <p:spPr bwMode="auto">
          <a:xfrm>
            <a:off x="3956050" y="8818563"/>
            <a:ext cx="3027363" cy="463550"/>
          </a:xfrm>
          <a:prstGeom prst="rect">
            <a:avLst/>
          </a:prstGeom>
          <a:noFill/>
          <a:ln w="9525">
            <a:noFill/>
            <a:miter lim="800000"/>
            <a:headEnd/>
            <a:tailEnd/>
          </a:ln>
        </p:spPr>
        <p:txBody>
          <a:bodyPr lIns="92958" tIns="46479" rIns="92958" bIns="46479" anchor="b">
            <a:prstTxWarp prst="textNoShape">
              <a:avLst/>
            </a:prstTxWarp>
          </a:bodyPr>
          <a:lstStyle/>
          <a:p>
            <a:pPr algn="r" eaLnBrk="1" hangingPunct="1"/>
            <a:fld id="{4C16C6FC-042C-EC41-B4CE-8C62824FD371}" type="slidenum">
              <a:rPr lang="en-US" sz="1200">
                <a:latin typeface="Arial" charset="0"/>
              </a:rPr>
              <a:pPr algn="r" eaLnBrk="1" hangingPunct="1"/>
              <a:t>30</a:t>
            </a:fld>
            <a:endParaRPr lang="en-US" sz="1200">
              <a:latin typeface="Arial" charset="0"/>
            </a:endParaRPr>
          </a:p>
        </p:txBody>
      </p:sp>
      <p:sp>
        <p:nvSpPr>
          <p:cNvPr id="147459" name="Rectangle 2"/>
          <p:cNvSpPr>
            <a:spLocks noRo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pPr eaLnBrk="1" hangingPunct="1"/>
            <a:endParaRPr lang="en-US" dirty="0">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9506" name="Rectangle 7"/>
          <p:cNvSpPr txBox="1">
            <a:spLocks noGrp="1" noChangeArrowheads="1"/>
          </p:cNvSpPr>
          <p:nvPr/>
        </p:nvSpPr>
        <p:spPr bwMode="auto">
          <a:xfrm>
            <a:off x="3956050" y="8818563"/>
            <a:ext cx="3027363" cy="463550"/>
          </a:xfrm>
          <a:prstGeom prst="rect">
            <a:avLst/>
          </a:prstGeom>
          <a:noFill/>
          <a:ln w="9525">
            <a:noFill/>
            <a:miter lim="800000"/>
            <a:headEnd/>
            <a:tailEnd/>
          </a:ln>
        </p:spPr>
        <p:txBody>
          <a:bodyPr lIns="92958" tIns="46479" rIns="92958" bIns="46479" anchor="b">
            <a:prstTxWarp prst="textNoShape">
              <a:avLst/>
            </a:prstTxWarp>
          </a:bodyPr>
          <a:lstStyle/>
          <a:p>
            <a:pPr algn="r" eaLnBrk="1" hangingPunct="1"/>
            <a:fld id="{FA23E1C4-A467-6B49-91EC-9EC46CAEEAB2}" type="slidenum">
              <a:rPr lang="en-US" sz="1200">
                <a:latin typeface="Arial" charset="0"/>
              </a:rPr>
              <a:pPr algn="r" eaLnBrk="1" hangingPunct="1"/>
              <a:t>31</a:t>
            </a:fld>
            <a:endParaRPr lang="en-US" sz="1200">
              <a:latin typeface="Arial" charset="0"/>
            </a:endParaRPr>
          </a:p>
        </p:txBody>
      </p:sp>
      <p:sp>
        <p:nvSpPr>
          <p:cNvPr id="149507" name="Rectangle 2"/>
          <p:cNvSpPr>
            <a:spLocks noRo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pPr eaLnBrk="1" hangingPunct="1"/>
            <a:endParaRPr lang="en-US" dirty="0">
              <a:latin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2578" name="Rectangle 7"/>
          <p:cNvSpPr txBox="1">
            <a:spLocks noGrp="1" noChangeArrowheads="1"/>
          </p:cNvSpPr>
          <p:nvPr/>
        </p:nvSpPr>
        <p:spPr bwMode="auto">
          <a:xfrm>
            <a:off x="3956050" y="8818563"/>
            <a:ext cx="3027363" cy="463550"/>
          </a:xfrm>
          <a:prstGeom prst="rect">
            <a:avLst/>
          </a:prstGeom>
          <a:noFill/>
          <a:ln w="9525">
            <a:noFill/>
            <a:miter lim="800000"/>
            <a:headEnd/>
            <a:tailEnd/>
          </a:ln>
        </p:spPr>
        <p:txBody>
          <a:bodyPr lIns="92958" tIns="46479" rIns="92958" bIns="46479" anchor="b">
            <a:prstTxWarp prst="textNoShape">
              <a:avLst/>
            </a:prstTxWarp>
          </a:bodyPr>
          <a:lstStyle/>
          <a:p>
            <a:pPr algn="r" eaLnBrk="1" hangingPunct="1"/>
            <a:fld id="{0C3EF1B5-7D21-9A4F-A07C-861EB864FA4D}" type="slidenum">
              <a:rPr lang="en-US" sz="1200">
                <a:latin typeface="Arial" charset="0"/>
              </a:rPr>
              <a:pPr algn="r" eaLnBrk="1" hangingPunct="1"/>
              <a:t>32</a:t>
            </a:fld>
            <a:endParaRPr lang="en-US" sz="1200">
              <a:latin typeface="Arial" charset="0"/>
            </a:endParaRPr>
          </a:p>
        </p:txBody>
      </p:sp>
      <p:sp>
        <p:nvSpPr>
          <p:cNvPr id="152579" name="Rectangle 2"/>
          <p:cNvSpPr>
            <a:spLocks noRo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r>
              <a:rPr lang="en-US">
                <a:latin typeface="Arial" charset="0"/>
              </a:rPr>
              <a:t>Results: The total number of visits for children with access to telemedicine sites was higher than for other children because of the additional telemedicine visits. But, they were 24% less likely to visit the emergency department and since ED visits are 7 times more expensive than office visits, the program was cost effective. </a:t>
            </a:r>
          </a:p>
          <a:p>
            <a:pPr eaLnBrk="1" hangingPunct="1"/>
            <a:endParaRPr lang="en-US">
              <a:latin typeface="Arial" charset="0"/>
            </a:endParaRPr>
          </a:p>
          <a:p>
            <a:pPr eaLnBrk="1" hangingPunct="1"/>
            <a:r>
              <a:rPr lang="en-US">
                <a:latin typeface="Arial" charset="0"/>
              </a:rPr>
              <a:t>Sustainability: All local payers except FFS Medicaid are reimbursing telemedicine visits as a result of demonstrated savings </a:t>
            </a:r>
          </a:p>
          <a:p>
            <a:pPr eaLnBrk="1" hangingPunct="1"/>
            <a:endParaRPr lang="en-US">
              <a:latin typeface="Arial" charset="0"/>
            </a:endParaRPr>
          </a:p>
          <a:p>
            <a:pPr eaLnBrk="1" hangingPunct="1"/>
            <a:r>
              <a:rPr lang="en-US">
                <a:latin typeface="Arial" charset="0"/>
              </a:rPr>
              <a:t>Program is expanding to other settings including assisted living environments and senior day care centers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0E018C17-F4EB-6141-8178-437A1A06F43A}" type="slidenum">
              <a:rPr lang="en-US"/>
              <a:pPr/>
              <a:t>33</a:t>
            </a:fld>
            <a:endParaRPr lang="en-US"/>
          </a:p>
        </p:txBody>
      </p:sp>
      <p:sp>
        <p:nvSpPr>
          <p:cNvPr id="51203" name="Rectangle 2"/>
          <p:cNvSpPr>
            <a:spLocks noRo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5650" name="Rectangle 7"/>
          <p:cNvSpPr txBox="1">
            <a:spLocks noGrp="1" noChangeArrowheads="1"/>
          </p:cNvSpPr>
          <p:nvPr/>
        </p:nvSpPr>
        <p:spPr bwMode="auto">
          <a:xfrm>
            <a:off x="3956050" y="8818563"/>
            <a:ext cx="3027363" cy="463550"/>
          </a:xfrm>
          <a:prstGeom prst="rect">
            <a:avLst/>
          </a:prstGeom>
          <a:noFill/>
          <a:ln w="9525">
            <a:noFill/>
            <a:miter lim="800000"/>
            <a:headEnd/>
            <a:tailEnd/>
          </a:ln>
        </p:spPr>
        <p:txBody>
          <a:bodyPr lIns="92958" tIns="46479" rIns="92958" bIns="46479" anchor="b">
            <a:prstTxWarp prst="textNoShape">
              <a:avLst/>
            </a:prstTxWarp>
          </a:bodyPr>
          <a:lstStyle/>
          <a:p>
            <a:pPr algn="r" eaLnBrk="1" hangingPunct="1"/>
            <a:fld id="{1A3C4765-526D-5C4E-B6C5-FCCA6D03077B}" type="slidenum">
              <a:rPr lang="en-US" sz="1200">
                <a:latin typeface="Arial" charset="0"/>
              </a:rPr>
              <a:pPr algn="r" eaLnBrk="1" hangingPunct="1"/>
              <a:t>34</a:t>
            </a:fld>
            <a:endParaRPr lang="en-US" sz="1200">
              <a:latin typeface="Arial" charset="0"/>
            </a:endParaRPr>
          </a:p>
        </p:txBody>
      </p:sp>
      <p:sp>
        <p:nvSpPr>
          <p:cNvPr id="155651" name="Rectangle 2"/>
          <p:cNvSpPr>
            <a:spLocks noRo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a:latin typeface="Arial" charset="0"/>
              </a:rPr>
              <a:t>Image of an hour glass to illustrate that there is no expiration date on AHRQ’s interest.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DEAE7F20-7AE2-BC45-BB78-8F0B094E9E81}" type="slidenum">
              <a:rPr lang="en-US"/>
              <a:pPr/>
              <a:t>4</a:t>
            </a:fld>
            <a:endParaRPr lang="en-US"/>
          </a:p>
        </p:txBody>
      </p:sp>
      <p:sp>
        <p:nvSpPr>
          <p:cNvPr id="31747" name="Rectangle 2"/>
          <p:cNvSpPr>
            <a:spLocks noRo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r>
              <a:rPr lang="en-US">
                <a:latin typeface="Arial" charset="0"/>
              </a:rPr>
              <a:t>Picture shows an admission ticket with an electronic plug; making a play on the acronym THQIT (Transforming Healthcare Quality through Health IT)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ln/>
        </p:spPr>
      </p:sp>
      <p:sp>
        <p:nvSpPr>
          <p:cNvPr id="157699" name="Notes Placeholder 2"/>
          <p:cNvSpPr>
            <a:spLocks noGrp="1"/>
          </p:cNvSpPr>
          <p:nvPr>
            <p:ph type="body" idx="1"/>
          </p:nvPr>
        </p:nvSpPr>
        <p:spPr>
          <a:noFill/>
          <a:ln/>
        </p:spPr>
        <p:txBody>
          <a:bodyPr/>
          <a:lstStyle/>
          <a:p>
            <a:endParaRPr lang="en-US">
              <a:latin typeface="Arial" charset="0"/>
            </a:endParaRPr>
          </a:p>
        </p:txBody>
      </p:sp>
      <p:sp>
        <p:nvSpPr>
          <p:cNvPr id="157700" name="Slide Number Placeholder 3"/>
          <p:cNvSpPr txBox="1">
            <a:spLocks noGrp="1"/>
          </p:cNvSpPr>
          <p:nvPr/>
        </p:nvSpPr>
        <p:spPr bwMode="auto">
          <a:xfrm>
            <a:off x="3956050" y="8818563"/>
            <a:ext cx="3027363" cy="463550"/>
          </a:xfrm>
          <a:prstGeom prst="rect">
            <a:avLst/>
          </a:prstGeom>
          <a:noFill/>
          <a:ln w="9525">
            <a:noFill/>
            <a:miter lim="800000"/>
            <a:headEnd/>
            <a:tailEnd/>
          </a:ln>
        </p:spPr>
        <p:txBody>
          <a:bodyPr lIns="92958" tIns="46479" rIns="92958" bIns="46479" anchor="b">
            <a:prstTxWarp prst="textNoShape">
              <a:avLst/>
            </a:prstTxWarp>
          </a:bodyPr>
          <a:lstStyle/>
          <a:p>
            <a:pPr algn="r" eaLnBrk="1" hangingPunct="1"/>
            <a:fld id="{6A864375-EEAF-E644-A29C-26847C3C0847}" type="slidenum">
              <a:rPr lang="en-US" sz="1200">
                <a:latin typeface="Arial" charset="0"/>
              </a:rPr>
              <a:pPr algn="r" eaLnBrk="1" hangingPunct="1"/>
              <a:t>35</a:t>
            </a:fld>
            <a:endParaRPr lang="en-US" sz="1200">
              <a:latin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1010" name="Rectangle 2"/>
          <p:cNvSpPr>
            <a:spLocks noRot="1" noChangeArrowheads="1" noTextEdit="1"/>
          </p:cNvSpPr>
          <p:nvPr>
            <p:ph type="sldImg"/>
          </p:nvPr>
        </p:nvSpPr>
        <p:spPr>
          <a:xfrm>
            <a:off x="1171575" y="695325"/>
            <a:ext cx="4641850" cy="3481388"/>
          </a:xfrm>
          <a:ln/>
        </p:spPr>
      </p:sp>
      <p:sp>
        <p:nvSpPr>
          <p:cNvPr id="171011" name="Rectangle 3"/>
          <p:cNvSpPr>
            <a:spLocks noGrp="1" noChangeArrowheads="1"/>
          </p:cNvSpPr>
          <p:nvPr>
            <p:ph type="body" idx="1"/>
          </p:nvPr>
        </p:nvSpPr>
        <p:spPr>
          <a:xfrm>
            <a:off x="700088" y="4410075"/>
            <a:ext cx="5588000" cy="4178300"/>
          </a:xfrm>
          <a:noFill/>
          <a:ln/>
        </p:spPr>
        <p:txBody>
          <a:bodyPr/>
          <a:lstStyle/>
          <a:p>
            <a:endParaRPr lang="en-US" b="1" dirty="0" smtClean="0">
              <a:latin typeface="Arial" charset="0"/>
            </a:endParaRPr>
          </a:p>
          <a:p>
            <a:endParaRPr lang="en-US" dirty="0">
              <a:latin typeface="Arial" charset="0"/>
            </a:endParaRPr>
          </a:p>
          <a:p>
            <a:endParaRPr lang="en-US" b="1" dirty="0">
              <a:latin typeface="Arial" charset="0"/>
            </a:endParaRPr>
          </a:p>
          <a:p>
            <a:endParaRPr lang="en-US" b="1" dirty="0">
              <a:latin typeface="Arial" charset="0"/>
            </a:endParaRPr>
          </a:p>
          <a:p>
            <a:endParaRPr lang="en-US" dirty="0">
              <a:latin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3058" name="Rectangle 2"/>
          <p:cNvSpPr>
            <a:spLocks noRot="1" noChangeArrowheads="1" noTextEdit="1"/>
          </p:cNvSpPr>
          <p:nvPr>
            <p:ph type="sldImg"/>
          </p:nvPr>
        </p:nvSpPr>
        <p:spPr>
          <a:xfrm>
            <a:off x="1171575" y="695325"/>
            <a:ext cx="4641850" cy="3481388"/>
          </a:xfrm>
          <a:ln/>
        </p:spPr>
      </p:sp>
      <p:sp>
        <p:nvSpPr>
          <p:cNvPr id="173059" name="Rectangle 3"/>
          <p:cNvSpPr>
            <a:spLocks noGrp="1" noChangeArrowheads="1"/>
          </p:cNvSpPr>
          <p:nvPr>
            <p:ph type="body" idx="1"/>
          </p:nvPr>
        </p:nvSpPr>
        <p:spPr>
          <a:xfrm>
            <a:off x="700088" y="4410075"/>
            <a:ext cx="5588000" cy="4178300"/>
          </a:xfrm>
          <a:noFill/>
          <a:ln/>
        </p:spPr>
        <p:txBody>
          <a:bodyPr/>
          <a:lstStyle/>
          <a:p>
            <a:endParaRPr lang="en-US" dirty="0">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5106" name="Rectangle 2"/>
          <p:cNvSpPr>
            <a:spLocks noRot="1" noChangeArrowheads="1" noTextEdit="1"/>
          </p:cNvSpPr>
          <p:nvPr>
            <p:ph type="sldImg"/>
          </p:nvPr>
        </p:nvSpPr>
        <p:spPr>
          <a:xfrm>
            <a:off x="1171575" y="695325"/>
            <a:ext cx="4641850" cy="3481388"/>
          </a:xfrm>
          <a:ln/>
        </p:spPr>
      </p:sp>
      <p:sp>
        <p:nvSpPr>
          <p:cNvPr id="175107" name="Rectangle 3"/>
          <p:cNvSpPr>
            <a:spLocks noGrp="1" noChangeArrowheads="1"/>
          </p:cNvSpPr>
          <p:nvPr>
            <p:ph type="body" idx="1"/>
          </p:nvPr>
        </p:nvSpPr>
        <p:spPr>
          <a:xfrm>
            <a:off x="700088" y="4410075"/>
            <a:ext cx="5588000" cy="4178300"/>
          </a:xfrm>
          <a:noFill/>
          <a:ln/>
        </p:spPr>
        <p:txBody>
          <a:bodyPr/>
          <a:lstStyle/>
          <a:p>
            <a:pPr>
              <a:buFontTx/>
              <a:buChar char="•"/>
            </a:pPr>
            <a:r>
              <a:rPr lang="en-US">
                <a:latin typeface="Arial" charset="0"/>
              </a:rPr>
              <a:t>Since June 2009, SAFEHealth has provided timely exchange of medical information across health care facilities for one million patients.  </a:t>
            </a:r>
          </a:p>
          <a:p>
            <a:pPr>
              <a:buFontTx/>
              <a:buChar char="•"/>
            </a:pPr>
            <a:r>
              <a:rPr lang="en-US">
                <a:latin typeface="Arial" charset="0"/>
              </a:rPr>
              <a:t>The number of documents transferred between Fallon Clinic and HealthAlliance has steadily increased in SAFEHealth’s first year. </a:t>
            </a:r>
          </a:p>
          <a:p>
            <a:pPr>
              <a:buFontTx/>
              <a:buChar char="•"/>
            </a:pPr>
            <a:r>
              <a:rPr lang="en-US">
                <a:latin typeface="Arial" charset="0"/>
              </a:rPr>
              <a:t>Patient data, such as medication lists, allergies, vital signs, and laboratory results, appear in the participating facilities’ EHR.</a:t>
            </a:r>
          </a:p>
          <a:p>
            <a:pPr>
              <a:buFontTx/>
              <a:buChar char="•"/>
            </a:pPr>
            <a:r>
              <a:rPr lang="en-US">
                <a:latin typeface="Arial" charset="0"/>
              </a:rPr>
              <a:t>Physicians feel that SAFEHealth allows them to provide higher quality, more effective medical care to their patients.</a:t>
            </a:r>
          </a:p>
          <a:p>
            <a:pPr>
              <a:buFontTx/>
              <a:buChar char="•"/>
            </a:pPr>
            <a:r>
              <a:rPr lang="en-US">
                <a:latin typeface="Arial" charset="0"/>
              </a:rPr>
              <a:t>Patients feel that the benefits of SAFEHealth outweigh the risks of privacy and security concerns. </a:t>
            </a:r>
          </a:p>
          <a:p>
            <a:pPr>
              <a:buFontTx/>
              <a:buChar char="•"/>
            </a:pPr>
            <a:endParaRPr lang="en-US">
              <a:latin typeface="Arial" charset="0"/>
            </a:endParaRPr>
          </a:p>
          <a:p>
            <a:pPr>
              <a:buFontTx/>
              <a:buChar char="•"/>
            </a:pPr>
            <a:endParaRPr lang="en-US">
              <a:latin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7154" name="Rectangle 2"/>
          <p:cNvSpPr>
            <a:spLocks noRot="1" noChangeArrowheads="1" noTextEdit="1"/>
          </p:cNvSpPr>
          <p:nvPr>
            <p:ph type="sldImg"/>
          </p:nvPr>
        </p:nvSpPr>
        <p:spPr>
          <a:xfrm>
            <a:off x="1171575" y="695325"/>
            <a:ext cx="4641850" cy="3481388"/>
          </a:xfrm>
          <a:ln/>
        </p:spPr>
      </p:sp>
      <p:sp>
        <p:nvSpPr>
          <p:cNvPr id="177155" name="Rectangle 3"/>
          <p:cNvSpPr>
            <a:spLocks noGrp="1" noChangeArrowheads="1"/>
          </p:cNvSpPr>
          <p:nvPr>
            <p:ph type="body" idx="1"/>
          </p:nvPr>
        </p:nvSpPr>
        <p:spPr>
          <a:xfrm>
            <a:off x="700088" y="4410075"/>
            <a:ext cx="5588000" cy="4178300"/>
          </a:xfrm>
          <a:noFill/>
          <a:ln/>
        </p:spPr>
        <p:txBody>
          <a:bodyPr/>
          <a:lstStyle/>
          <a:p>
            <a:pPr lvl="1"/>
            <a:endParaRPr lang="en-US" dirty="0">
              <a:latin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9202" name="Rectangle 2"/>
          <p:cNvSpPr>
            <a:spLocks noRot="1" noChangeArrowheads="1" noTextEdit="1"/>
          </p:cNvSpPr>
          <p:nvPr>
            <p:ph type="sldImg"/>
          </p:nvPr>
        </p:nvSpPr>
        <p:spPr>
          <a:xfrm>
            <a:off x="1171575" y="695325"/>
            <a:ext cx="4641850" cy="3481388"/>
          </a:xfrm>
          <a:ln/>
        </p:spPr>
      </p:sp>
      <p:sp>
        <p:nvSpPr>
          <p:cNvPr id="179203" name="Rectangle 3"/>
          <p:cNvSpPr>
            <a:spLocks noGrp="1" noChangeArrowheads="1"/>
          </p:cNvSpPr>
          <p:nvPr>
            <p:ph type="body" idx="1"/>
          </p:nvPr>
        </p:nvSpPr>
        <p:spPr>
          <a:xfrm>
            <a:off x="700088" y="4410075"/>
            <a:ext cx="5588000" cy="4178300"/>
          </a:xfrm>
          <a:noFill/>
          <a:ln/>
        </p:spPr>
        <p:txBody>
          <a:bodyPr/>
          <a:lstStyle/>
          <a:p>
            <a:pPr lvl="1"/>
            <a:endParaRPr lang="en-US" dirty="0">
              <a:latin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1250" name="Rectangle 2"/>
          <p:cNvSpPr>
            <a:spLocks noRot="1" noChangeArrowheads="1" noTextEdit="1"/>
          </p:cNvSpPr>
          <p:nvPr>
            <p:ph type="sldImg"/>
          </p:nvPr>
        </p:nvSpPr>
        <p:spPr>
          <a:xfrm>
            <a:off x="1171575" y="695325"/>
            <a:ext cx="4641850" cy="3481388"/>
          </a:xfrm>
          <a:ln/>
        </p:spPr>
      </p:sp>
      <p:sp>
        <p:nvSpPr>
          <p:cNvPr id="181251" name="Rectangle 3"/>
          <p:cNvSpPr>
            <a:spLocks noGrp="1" noChangeArrowheads="1"/>
          </p:cNvSpPr>
          <p:nvPr>
            <p:ph type="body" idx="1"/>
          </p:nvPr>
        </p:nvSpPr>
        <p:spPr>
          <a:xfrm>
            <a:off x="700088" y="4410075"/>
            <a:ext cx="5588000" cy="4178300"/>
          </a:xfrm>
          <a:noFill/>
          <a:ln/>
        </p:spPr>
        <p:txBody>
          <a:bodyPr/>
          <a:lstStyle/>
          <a:p>
            <a:r>
              <a:rPr lang="en-US" sz="700" dirty="0" err="1">
                <a:solidFill>
                  <a:srgbClr val="000000"/>
                </a:solidFill>
                <a:latin typeface="Tahoma" charset="0"/>
                <a:ea typeface="Tahoma" charset="0"/>
                <a:cs typeface="Tahoma" charset="0"/>
              </a:rPr>
              <a:t>Pascale</a:t>
            </a:r>
            <a:r>
              <a:rPr lang="en-US" sz="700" dirty="0">
                <a:solidFill>
                  <a:srgbClr val="000000"/>
                </a:solidFill>
                <a:latin typeface="Tahoma" charset="0"/>
                <a:ea typeface="Tahoma" charset="0"/>
                <a:cs typeface="Tahoma" charset="0"/>
              </a:rPr>
              <a:t> </a:t>
            </a:r>
            <a:r>
              <a:rPr lang="en-US" sz="700" dirty="0" err="1">
                <a:solidFill>
                  <a:srgbClr val="000000"/>
                </a:solidFill>
                <a:latin typeface="Tahoma" charset="0"/>
                <a:ea typeface="Tahoma" charset="0"/>
                <a:cs typeface="Tahoma" charset="0"/>
              </a:rPr>
              <a:t>Carayon</a:t>
            </a:r>
            <a:r>
              <a:rPr lang="en-US" sz="700" dirty="0">
                <a:solidFill>
                  <a:srgbClr val="000000"/>
                </a:solidFill>
                <a:latin typeface="Tahoma" charset="0"/>
                <a:ea typeface="Tahoma" charset="0"/>
                <a:cs typeface="Tahoma" charset="0"/>
              </a:rPr>
              <a:t> - </a:t>
            </a:r>
            <a:r>
              <a:rPr lang="en-US" dirty="0">
                <a:latin typeface="Arial" charset="0"/>
              </a:rPr>
              <a:t>Computer-Based Provider Order Entry Implementation in Intensive Care Units, Grant Number R01 HS 015274</a:t>
            </a:r>
            <a:r>
              <a:rPr lang="en-US" dirty="0" smtClean="0">
                <a:latin typeface="Arial" charset="0"/>
              </a:rPr>
              <a:t>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3298" name="Rectangle 2"/>
          <p:cNvSpPr>
            <a:spLocks noRot="1" noChangeArrowheads="1" noTextEdit="1"/>
          </p:cNvSpPr>
          <p:nvPr>
            <p:ph type="sldImg"/>
          </p:nvPr>
        </p:nvSpPr>
        <p:spPr>
          <a:xfrm>
            <a:off x="1171575" y="695325"/>
            <a:ext cx="4641850" cy="3481388"/>
          </a:xfrm>
          <a:ln/>
        </p:spPr>
      </p:sp>
      <p:sp>
        <p:nvSpPr>
          <p:cNvPr id="183299" name="Rectangle 3"/>
          <p:cNvSpPr>
            <a:spLocks noGrp="1" noChangeArrowheads="1"/>
          </p:cNvSpPr>
          <p:nvPr>
            <p:ph type="body" idx="1"/>
          </p:nvPr>
        </p:nvSpPr>
        <p:spPr>
          <a:xfrm>
            <a:off x="700088" y="4410075"/>
            <a:ext cx="5588000" cy="4178300"/>
          </a:xfrm>
          <a:noFill/>
          <a:ln/>
        </p:spPr>
        <p:txBody>
          <a:bodyPr/>
          <a:lstStyle/>
          <a:p>
            <a:endParaRPr lang="en-US" dirty="0">
              <a:latin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5346" name="Rectangle 2"/>
          <p:cNvSpPr>
            <a:spLocks noRot="1" noChangeArrowheads="1" noTextEdit="1"/>
          </p:cNvSpPr>
          <p:nvPr>
            <p:ph type="sldImg"/>
          </p:nvPr>
        </p:nvSpPr>
        <p:spPr>
          <a:xfrm>
            <a:off x="1171575" y="695325"/>
            <a:ext cx="4641850" cy="3481388"/>
          </a:xfrm>
          <a:ln/>
        </p:spPr>
      </p:sp>
      <p:sp>
        <p:nvSpPr>
          <p:cNvPr id="185347" name="Rectangle 3"/>
          <p:cNvSpPr>
            <a:spLocks noGrp="1" noChangeArrowheads="1"/>
          </p:cNvSpPr>
          <p:nvPr>
            <p:ph type="body" idx="1"/>
          </p:nvPr>
        </p:nvSpPr>
        <p:spPr>
          <a:xfrm>
            <a:off x="700088" y="4410075"/>
            <a:ext cx="5588000" cy="4178300"/>
          </a:xfrm>
          <a:noFill/>
          <a:ln/>
        </p:spPr>
        <p:txBody>
          <a:bodyPr/>
          <a:lstStyle/>
          <a:p>
            <a:pPr>
              <a:buFontTx/>
              <a:buNone/>
            </a:pPr>
            <a:endParaRPr lang="en-US" dirty="0">
              <a:latin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62" name="Rectangle 2"/>
          <p:cNvSpPr>
            <a:spLocks noRot="1" noChangeArrowheads="1" noTextEdit="1"/>
          </p:cNvSpPr>
          <p:nvPr>
            <p:ph type="sldImg"/>
          </p:nvPr>
        </p:nvSpPr>
        <p:spPr>
          <a:xfrm>
            <a:off x="1171575" y="695325"/>
            <a:ext cx="4641850" cy="3481388"/>
          </a:xfrm>
          <a:ln/>
        </p:spPr>
      </p:sp>
      <p:sp>
        <p:nvSpPr>
          <p:cNvPr id="194563" name="Rectangle 3"/>
          <p:cNvSpPr>
            <a:spLocks noGrp="1" noChangeArrowheads="1"/>
          </p:cNvSpPr>
          <p:nvPr>
            <p:ph type="body" idx="1"/>
          </p:nvPr>
        </p:nvSpPr>
        <p:spPr>
          <a:xfrm>
            <a:off x="700088" y="4410075"/>
            <a:ext cx="5588000" cy="4178300"/>
          </a:xfrm>
          <a:noFill/>
          <a:ln/>
        </p:spPr>
        <p:txBody>
          <a:bodyPr/>
          <a:lstStyle/>
          <a:p>
            <a:endParaRPr lang="en-US" dirty="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B33D790C-5E27-4E48-A88C-5DD86DFB65FD}" type="slidenum">
              <a:rPr lang="en-US"/>
              <a:pPr/>
              <a:t>5</a:t>
            </a:fld>
            <a:endParaRPr lang="en-US"/>
          </a:p>
        </p:txBody>
      </p:sp>
      <p:sp>
        <p:nvSpPr>
          <p:cNvPr id="30723" name="Rectangle 2"/>
          <p:cNvSpPr>
            <a:spLocks noRo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endParaRPr lang="en-US" dirty="0">
              <a:latin typeface="Arial"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6610" name="Rectangle 2"/>
          <p:cNvSpPr>
            <a:spLocks noRot="1" noChangeArrowheads="1" noTextEdit="1"/>
          </p:cNvSpPr>
          <p:nvPr>
            <p:ph type="sldImg"/>
          </p:nvPr>
        </p:nvSpPr>
        <p:spPr>
          <a:xfrm>
            <a:off x="1289050" y="684213"/>
            <a:ext cx="4641850" cy="3481387"/>
          </a:xfrm>
          <a:ln/>
        </p:spPr>
      </p:sp>
      <p:sp>
        <p:nvSpPr>
          <p:cNvPr id="196611" name="Rectangle 3"/>
          <p:cNvSpPr>
            <a:spLocks noGrp="1" noChangeArrowheads="1"/>
          </p:cNvSpPr>
          <p:nvPr>
            <p:ph type="body" idx="1"/>
          </p:nvPr>
        </p:nvSpPr>
        <p:spPr>
          <a:xfrm>
            <a:off x="700088" y="4410075"/>
            <a:ext cx="5588000" cy="4178300"/>
          </a:xfrm>
          <a:noFill/>
          <a:ln/>
        </p:spPr>
        <p:txBody>
          <a:bodyPr/>
          <a:lstStyle/>
          <a:p>
            <a:pPr>
              <a:buFontTx/>
              <a:buChar char="-"/>
            </a:pPr>
            <a:r>
              <a:rPr lang="en-US" dirty="0" smtClean="0">
                <a:latin typeface="Arial" charset="0"/>
              </a:rPr>
              <a:t>The </a:t>
            </a:r>
            <a:r>
              <a:rPr lang="en-US" dirty="0">
                <a:latin typeface="Arial" charset="0"/>
              </a:rPr>
              <a:t>EHR was standardized to capture data elements needed to measure the quality of clinical care for the PQRI (PQRI = Physician Quality Reporting Initiative), a Pay for performance program that provides incentive payments to providers who measure and report on the quality of care and services provided to Medicare patients.</a:t>
            </a:r>
            <a:endParaRPr lang="en-US" dirty="0" smtClean="0">
              <a:latin typeface="Arial" charset="0"/>
            </a:endParaRPr>
          </a:p>
          <a:p>
            <a:pPr>
              <a:buFontTx/>
              <a:buNone/>
            </a:pPr>
            <a:endParaRPr lang="en-US" dirty="0">
              <a:latin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8658" name="Rectangle 2"/>
          <p:cNvSpPr>
            <a:spLocks noRot="1" noChangeArrowheads="1" noTextEdit="1"/>
          </p:cNvSpPr>
          <p:nvPr>
            <p:ph type="sldImg"/>
          </p:nvPr>
        </p:nvSpPr>
        <p:spPr>
          <a:xfrm>
            <a:off x="1171575" y="695325"/>
            <a:ext cx="4641850" cy="3481388"/>
          </a:xfrm>
          <a:ln/>
        </p:spPr>
      </p:sp>
      <p:sp>
        <p:nvSpPr>
          <p:cNvPr id="198659" name="Rectangle 3"/>
          <p:cNvSpPr>
            <a:spLocks noGrp="1" noChangeArrowheads="1"/>
          </p:cNvSpPr>
          <p:nvPr>
            <p:ph type="body" idx="1"/>
          </p:nvPr>
        </p:nvSpPr>
        <p:spPr>
          <a:xfrm>
            <a:off x="700088" y="4410075"/>
            <a:ext cx="5588000" cy="4178300"/>
          </a:xfrm>
          <a:noFill/>
          <a:ln/>
        </p:spPr>
        <p:txBody>
          <a:bodyPr/>
          <a:lstStyle/>
          <a:p>
            <a:pPr>
              <a:buFontTx/>
              <a:buChar char="•"/>
            </a:pPr>
            <a:endParaRPr lang="en-US" dirty="0" smtClean="0">
              <a:latin typeface="Arial" charset="0"/>
            </a:endParaRPr>
          </a:p>
          <a:p>
            <a:endParaRPr lang="en-US" dirty="0">
              <a:latin typeface="Arial"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0706" name="Rectangle 2"/>
          <p:cNvSpPr>
            <a:spLocks noRot="1" noChangeArrowheads="1" noTextEdit="1"/>
          </p:cNvSpPr>
          <p:nvPr>
            <p:ph type="sldImg"/>
          </p:nvPr>
        </p:nvSpPr>
        <p:spPr>
          <a:xfrm>
            <a:off x="1171575" y="695325"/>
            <a:ext cx="4641850" cy="3481388"/>
          </a:xfrm>
          <a:ln/>
        </p:spPr>
      </p:sp>
      <p:sp>
        <p:nvSpPr>
          <p:cNvPr id="200707" name="Rectangle 3"/>
          <p:cNvSpPr>
            <a:spLocks noGrp="1" noChangeArrowheads="1"/>
          </p:cNvSpPr>
          <p:nvPr>
            <p:ph type="body" idx="1"/>
          </p:nvPr>
        </p:nvSpPr>
        <p:spPr>
          <a:xfrm>
            <a:off x="700088" y="4410075"/>
            <a:ext cx="5588000" cy="4178300"/>
          </a:xfrm>
          <a:noFill/>
          <a:ln/>
        </p:spPr>
        <p:txBody>
          <a:bodyPr/>
          <a:lstStyle/>
          <a:p>
            <a:endParaRPr lang="en-US" sz="1000" dirty="0">
              <a:latin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42" name="Rectangle 2"/>
          <p:cNvSpPr>
            <a:spLocks noRot="1" noChangeArrowheads="1" noTextEdit="1"/>
          </p:cNvSpPr>
          <p:nvPr>
            <p:ph type="sldImg"/>
          </p:nvPr>
        </p:nvSpPr>
        <p:spPr>
          <a:xfrm>
            <a:off x="1171575" y="695325"/>
            <a:ext cx="4641850" cy="3481388"/>
          </a:xfrm>
          <a:ln/>
        </p:spPr>
      </p:sp>
      <p:sp>
        <p:nvSpPr>
          <p:cNvPr id="163843" name="Rectangle 3"/>
          <p:cNvSpPr>
            <a:spLocks noGrp="1" noChangeArrowheads="1"/>
          </p:cNvSpPr>
          <p:nvPr>
            <p:ph type="body" idx="1"/>
          </p:nvPr>
        </p:nvSpPr>
        <p:spPr>
          <a:xfrm>
            <a:off x="700088" y="4410075"/>
            <a:ext cx="5588000" cy="4178300"/>
          </a:xfrm>
          <a:noFill/>
          <a:ln/>
        </p:spPr>
        <p:txBody>
          <a:bodyPr/>
          <a:lstStyle/>
          <a:p>
            <a:endParaRPr lang="en-US" dirty="0">
              <a:latin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5890" name="Rectangle 2"/>
          <p:cNvSpPr>
            <a:spLocks noRot="1" noChangeArrowheads="1" noTextEdit="1"/>
          </p:cNvSpPr>
          <p:nvPr>
            <p:ph type="sldImg"/>
          </p:nvPr>
        </p:nvSpPr>
        <p:spPr>
          <a:xfrm>
            <a:off x="1171575" y="695325"/>
            <a:ext cx="4641850" cy="3481388"/>
          </a:xfrm>
          <a:ln/>
        </p:spPr>
      </p:sp>
      <p:sp>
        <p:nvSpPr>
          <p:cNvPr id="165891" name="Rectangle 3"/>
          <p:cNvSpPr>
            <a:spLocks noGrp="1" noChangeArrowheads="1"/>
          </p:cNvSpPr>
          <p:nvPr>
            <p:ph type="body" idx="1"/>
          </p:nvPr>
        </p:nvSpPr>
        <p:spPr>
          <a:xfrm>
            <a:off x="700088" y="4410075"/>
            <a:ext cx="5588000" cy="4178300"/>
          </a:xfrm>
          <a:noFill/>
          <a:ln/>
        </p:spPr>
        <p:txBody>
          <a:bodyPr/>
          <a:lstStyle/>
          <a:p>
            <a:r>
              <a:rPr lang="en-US" dirty="0">
                <a:latin typeface="Arial" charset="0"/>
              </a:rPr>
              <a:t>-Screening recommendations of the U.S. Preventive Services Task Force, adult immunization recommendations from the Centers for Disease Control and Prevention’s Advisory Committee on Immunization Practices, and disease monitoring recommendations for persons with diabetes from the American Diabetes Association were used as the basis for the creation of the electronic standing orders and the electronic SO quality of care measures.</a:t>
            </a:r>
            <a:r>
              <a:rPr lang="en-US" dirty="0" smtClean="0">
                <a:latin typeface="Arial" charset="0"/>
              </a:rPr>
              <a:t> </a:t>
            </a:r>
            <a:endParaRPr lang="en-US" dirty="0">
              <a:latin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7938" name="Rectangle 2"/>
          <p:cNvSpPr>
            <a:spLocks noRot="1" noChangeArrowheads="1" noTextEdit="1"/>
          </p:cNvSpPr>
          <p:nvPr>
            <p:ph type="sldImg"/>
          </p:nvPr>
        </p:nvSpPr>
        <p:spPr>
          <a:xfrm>
            <a:off x="1171575" y="695325"/>
            <a:ext cx="4641850" cy="3481388"/>
          </a:xfrm>
          <a:ln/>
        </p:spPr>
      </p:sp>
      <p:sp>
        <p:nvSpPr>
          <p:cNvPr id="167939" name="Rectangle 3"/>
          <p:cNvSpPr>
            <a:spLocks noGrp="1" noChangeArrowheads="1"/>
          </p:cNvSpPr>
          <p:nvPr>
            <p:ph type="body" idx="1"/>
          </p:nvPr>
        </p:nvSpPr>
        <p:spPr>
          <a:xfrm>
            <a:off x="700088" y="4410075"/>
            <a:ext cx="5588000" cy="4178300"/>
          </a:xfrm>
          <a:noFill/>
          <a:ln/>
        </p:spPr>
        <p:txBody>
          <a:bodyPr/>
          <a:lstStyle/>
          <a:p>
            <a:r>
              <a:rPr lang="en-US" dirty="0">
                <a:latin typeface="Arial" charset="0"/>
              </a:rPr>
              <a:t>Participating practices reported 6 to 10 percent improvements in preventive care screenings, 8 to 17 percent improvements in adult immunizations, and up to 18 percent improvements in diabetes care measures.</a:t>
            </a:r>
            <a:endParaRPr lang="en-US" dirty="0" smtClean="0">
              <a:latin typeface="Arial" charset="0"/>
            </a:endParaRPr>
          </a:p>
          <a:p>
            <a:endParaRPr lang="en-US" dirty="0">
              <a:latin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Rectangle 2"/>
          <p:cNvSpPr>
            <a:spLocks noRot="1" noChangeArrowheads="1" noTextEdit="1"/>
          </p:cNvSpPr>
          <p:nvPr>
            <p:ph type="sldImg"/>
          </p:nvPr>
        </p:nvSpPr>
        <p:spPr>
          <a:xfrm>
            <a:off x="1206500" y="679450"/>
            <a:ext cx="4641850" cy="3481388"/>
          </a:xfrm>
          <a:ln/>
        </p:spPr>
      </p:sp>
      <p:sp>
        <p:nvSpPr>
          <p:cNvPr id="75779" name="Rectangle 3"/>
          <p:cNvSpPr>
            <a:spLocks noGrp="1" noChangeArrowheads="1"/>
          </p:cNvSpPr>
          <p:nvPr>
            <p:ph type="body" idx="1"/>
          </p:nvPr>
        </p:nvSpPr>
        <p:spPr>
          <a:xfrm>
            <a:off x="700088" y="4410075"/>
            <a:ext cx="5584825" cy="4176713"/>
          </a:xfrm>
          <a:noFill/>
          <a:ln/>
        </p:spPr>
        <p:txBody>
          <a:bodyPr/>
          <a:lstStyle/>
          <a:p>
            <a:pPr marL="228600" indent="-228600">
              <a:lnSpc>
                <a:spcPct val="90000"/>
              </a:lnSpc>
            </a:pPr>
            <a:endParaRPr lang="en-US" dirty="0">
              <a:latin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Rectangle 2"/>
          <p:cNvSpPr>
            <a:spLocks noRot="1" noChangeArrowheads="1" noTextEdit="1"/>
          </p:cNvSpPr>
          <p:nvPr>
            <p:ph type="sldImg"/>
          </p:nvPr>
        </p:nvSpPr>
        <p:spPr>
          <a:ln/>
        </p:spPr>
      </p:sp>
      <p:sp>
        <p:nvSpPr>
          <p:cNvPr id="77827" name="Rectangle 3"/>
          <p:cNvSpPr>
            <a:spLocks noGrp="1" noChangeArrowheads="1"/>
          </p:cNvSpPr>
          <p:nvPr>
            <p:ph type="body" idx="1"/>
          </p:nvPr>
        </p:nvSpPr>
        <p:spPr>
          <a:xfrm>
            <a:off x="700088" y="4410075"/>
            <a:ext cx="5584825" cy="4176713"/>
          </a:xfrm>
          <a:noFill/>
          <a:ln/>
        </p:spPr>
        <p:txBody>
          <a:bodyPr/>
          <a:lstStyle/>
          <a:p>
            <a:pPr fontAlgn="b"/>
            <a:r>
              <a:rPr lang="en-US">
                <a:latin typeface="Arial" charset="0"/>
              </a:rPr>
              <a:t>In January 2007,  The University of California San Francisco (UCSF) at San Francisco General Hospital (SFGH) launched an electronic referral portal that incorporated subspecialist triage, iterative communication with referring providers, and existing electronic health record data to improve access to</a:t>
            </a:r>
          </a:p>
          <a:p>
            <a:pPr fontAlgn="b"/>
            <a:r>
              <a:rPr lang="en-US">
                <a:latin typeface="Arial" charset="0"/>
              </a:rPr>
              <a:t>subspecialty care.</a:t>
            </a:r>
          </a:p>
          <a:p>
            <a:pPr algn="ctr" fontAlgn="b"/>
            <a:endParaRPr lang="en-US">
              <a:latin typeface="Arial" charset="0"/>
            </a:endParaRPr>
          </a:p>
          <a:p>
            <a:pPr fontAlgn="b"/>
            <a:r>
              <a:rPr lang="en-US">
                <a:latin typeface="Arial" charset="0"/>
              </a:rPr>
              <a:t>Goals of the eReferral system:</a:t>
            </a:r>
          </a:p>
          <a:p>
            <a:pPr fontAlgn="b">
              <a:buFontTx/>
              <a:buChar char="•"/>
            </a:pPr>
            <a:r>
              <a:rPr lang="en-US">
                <a:latin typeface="Arial" charset="0"/>
              </a:rPr>
              <a:t>Enable physicians to submit requests via a Web-based system vs. paper-based form (sent via fax) or phone request,</a:t>
            </a:r>
          </a:p>
          <a:p>
            <a:pPr>
              <a:spcBef>
                <a:spcPct val="0"/>
              </a:spcBef>
              <a:buFontTx/>
              <a:buChar char="•"/>
            </a:pPr>
            <a:endParaRPr lang="en-US">
              <a:latin typeface="Arial" charset="0"/>
            </a:endParaRPr>
          </a:p>
          <a:p>
            <a:pPr>
              <a:spcBef>
                <a:spcPct val="0"/>
              </a:spcBef>
              <a:buFontTx/>
              <a:buChar char="•"/>
            </a:pPr>
            <a:r>
              <a:rPr lang="en-US">
                <a:latin typeface="Arial" charset="0"/>
              </a:rPr>
              <a:t>Create opportunities for increased clinical review and communication,</a:t>
            </a:r>
          </a:p>
          <a:p>
            <a:pPr>
              <a:spcBef>
                <a:spcPct val="0"/>
              </a:spcBef>
              <a:buFontTx/>
              <a:buChar char="•"/>
            </a:pPr>
            <a:endParaRPr lang="en-US">
              <a:latin typeface="Arial" charset="0"/>
            </a:endParaRPr>
          </a:p>
          <a:p>
            <a:pPr>
              <a:spcBef>
                <a:spcPct val="0"/>
              </a:spcBef>
              <a:buFontTx/>
              <a:buChar char="•"/>
            </a:pPr>
            <a:r>
              <a:rPr lang="en-US">
                <a:latin typeface="Arial" charset="0"/>
              </a:rPr>
              <a:t>Help identify and expedite urgent cases, reduce premature referrals, and eliminate inappropriate referrals.</a:t>
            </a:r>
          </a:p>
          <a:p>
            <a:pPr fontAlgn="b"/>
            <a:endParaRPr lang="en-US">
              <a:latin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4" name="Rectangle 2"/>
          <p:cNvSpPr>
            <a:spLocks noRot="1" noChangeArrowheads="1" noTextEdit="1"/>
          </p:cNvSpPr>
          <p:nvPr>
            <p:ph type="sldImg"/>
          </p:nvPr>
        </p:nvSpPr>
        <p:spPr>
          <a:ln/>
        </p:spPr>
      </p:sp>
      <p:sp>
        <p:nvSpPr>
          <p:cNvPr id="79875" name="Rectangle 3"/>
          <p:cNvSpPr>
            <a:spLocks noGrp="1" noChangeArrowheads="1"/>
          </p:cNvSpPr>
          <p:nvPr>
            <p:ph type="body" idx="1"/>
          </p:nvPr>
        </p:nvSpPr>
        <p:spPr>
          <a:xfrm>
            <a:off x="700088" y="4410075"/>
            <a:ext cx="5584825" cy="4176713"/>
          </a:xfrm>
          <a:noFill/>
          <a:ln/>
        </p:spPr>
        <p:txBody>
          <a:bodyPr/>
          <a:lstStyle/>
          <a:p>
            <a:r>
              <a:rPr lang="en-US">
                <a:latin typeface="Arial" charset="0"/>
              </a:rPr>
              <a:t>The chart shows a PCP Assessment of eReferral Compared with Paper-Based Referrals</a:t>
            </a:r>
          </a:p>
          <a:p>
            <a:endParaRPr lang="en-US">
              <a:latin typeface="Arial" charset="0"/>
            </a:endParaRPr>
          </a:p>
          <a:p>
            <a:r>
              <a:rPr lang="en-US">
                <a:latin typeface="Arial" charset="0"/>
              </a:rPr>
              <a:t>There were favorable attitudes about eReferral despite some challenges, such as Increased workload for referring physicians, having some difficulty in notifying patients about appointments  in specialty care, system design issues, and poor connectivity in some clinics.</a:t>
            </a:r>
          </a:p>
          <a:p>
            <a:endParaRPr lang="en-US">
              <a:latin typeface="Arial" charset="0"/>
            </a:endParaRPr>
          </a:p>
          <a:p>
            <a:r>
              <a:rPr lang="en-US">
                <a:latin typeface="Arial" charset="0"/>
              </a:rPr>
              <a:t>The perceived benefits were:</a:t>
            </a:r>
          </a:p>
          <a:p>
            <a:pPr>
              <a:buFontTx/>
              <a:buChar char="•"/>
            </a:pPr>
            <a:r>
              <a:rPr lang="en-US">
                <a:latin typeface="Arial" charset="0"/>
              </a:rPr>
              <a:t>Improved access to specialty care</a:t>
            </a:r>
          </a:p>
          <a:p>
            <a:pPr>
              <a:buFontTx/>
              <a:buChar char="•"/>
            </a:pPr>
            <a:r>
              <a:rPr lang="en-US">
                <a:latin typeface="Arial" charset="0"/>
              </a:rPr>
              <a:t>Enhanced opportunity for education</a:t>
            </a:r>
          </a:p>
          <a:p>
            <a:pPr>
              <a:buFontTx/>
              <a:buChar char="•"/>
            </a:pPr>
            <a:r>
              <a:rPr lang="en-US">
                <a:latin typeface="Arial" charset="0"/>
              </a:rPr>
              <a:t>Ability to track referral requests</a:t>
            </a:r>
          </a:p>
          <a:p>
            <a:pPr>
              <a:buFontTx/>
              <a:buChar char="•"/>
            </a:pPr>
            <a:r>
              <a:rPr lang="en-US">
                <a:latin typeface="Arial" charset="0"/>
              </a:rPr>
              <a:t>Improved communication between primary care and specialty care clinics</a:t>
            </a:r>
          </a:p>
          <a:p>
            <a:pPr>
              <a:buFontTx/>
              <a:buChar char="•"/>
            </a:pPr>
            <a:r>
              <a:rPr lang="en-US">
                <a:latin typeface="Arial" charset="0"/>
              </a:rPr>
              <a:t>Enhancing patient co-management</a:t>
            </a:r>
          </a:p>
          <a:p>
            <a:pPr>
              <a:buFontTx/>
              <a:buChar char="•"/>
            </a:pPr>
            <a:r>
              <a:rPr lang="en-US">
                <a:latin typeface="Arial" charset="0"/>
              </a:rPr>
              <a:t>Decreased use of “overbooked”  which improves clinic flow &amp; efficiency </a:t>
            </a:r>
          </a:p>
          <a:p>
            <a:pPr lvl="1"/>
            <a:endParaRPr lang="en-US">
              <a:latin typeface="Arial" charset="0"/>
            </a:endParaRPr>
          </a:p>
          <a:p>
            <a:pPr>
              <a:spcBef>
                <a:spcPct val="0"/>
              </a:spcBef>
              <a:buFont typeface="Wingdings" charset="2"/>
              <a:buNone/>
            </a:pPr>
            <a:endParaRPr lang="en-US">
              <a:latin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Rectangle 2"/>
          <p:cNvSpPr>
            <a:spLocks noRot="1" noChangeArrowheads="1" noTextEdit="1"/>
          </p:cNvSpPr>
          <p:nvPr>
            <p:ph type="sldImg"/>
          </p:nvPr>
        </p:nvSpPr>
        <p:spPr>
          <a:ln/>
        </p:spPr>
      </p:sp>
      <p:sp>
        <p:nvSpPr>
          <p:cNvPr id="81923" name="Rectangle 3"/>
          <p:cNvSpPr>
            <a:spLocks noGrp="1" noChangeArrowheads="1"/>
          </p:cNvSpPr>
          <p:nvPr>
            <p:ph type="body" idx="1"/>
          </p:nvPr>
        </p:nvSpPr>
        <p:spPr>
          <a:xfrm>
            <a:off x="700088" y="4410075"/>
            <a:ext cx="5584825" cy="4176713"/>
          </a:xfrm>
          <a:noFill/>
          <a:ln/>
        </p:spPr>
        <p:txBody>
          <a:bodyPr/>
          <a:lstStyle/>
          <a:p>
            <a:pPr>
              <a:lnSpc>
                <a:spcPct val="80000"/>
              </a:lnSpc>
            </a:pPr>
            <a:endParaRPr lang="en-US" dirty="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eaLnBrk="1" hangingPunct="1"/>
            <a:endParaRPr lang="en-US" sz="1100" dirty="0">
              <a:latin typeface="Arial" charset="0"/>
            </a:endParaRPr>
          </a:p>
        </p:txBody>
      </p:sp>
      <p:sp>
        <p:nvSpPr>
          <p:cNvPr id="34820" name="Slide Number Placeholder 3"/>
          <p:cNvSpPr>
            <a:spLocks noGrp="1"/>
          </p:cNvSpPr>
          <p:nvPr>
            <p:ph type="sldNum" sz="quarter" idx="5"/>
          </p:nvPr>
        </p:nvSpPr>
        <p:spPr>
          <a:noFill/>
        </p:spPr>
        <p:txBody>
          <a:bodyPr/>
          <a:lstStyle/>
          <a:p>
            <a:fld id="{1CFA3D46-1EC2-B846-BD79-E41AD1008B5A}" type="slidenum">
              <a:rPr lang="en-US"/>
              <a:pPr/>
              <a:t>8</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Rectangle 2"/>
          <p:cNvSpPr>
            <a:spLocks noRot="1" noChangeArrowheads="1" noTextEdit="1"/>
          </p:cNvSpPr>
          <p:nvPr>
            <p:ph type="sldImg"/>
          </p:nvPr>
        </p:nvSpPr>
        <p:spPr>
          <a:xfrm>
            <a:off x="1206500" y="679450"/>
            <a:ext cx="4641850" cy="3481388"/>
          </a:xfrm>
          <a:ln/>
        </p:spPr>
      </p:sp>
      <p:sp>
        <p:nvSpPr>
          <p:cNvPr id="83971" name="Rectangle 3"/>
          <p:cNvSpPr>
            <a:spLocks noGrp="1" noChangeArrowheads="1"/>
          </p:cNvSpPr>
          <p:nvPr>
            <p:ph type="body" idx="1"/>
          </p:nvPr>
        </p:nvSpPr>
        <p:spPr>
          <a:xfrm>
            <a:off x="700088" y="4410075"/>
            <a:ext cx="5584825" cy="4176713"/>
          </a:xfrm>
          <a:noFill/>
          <a:ln/>
        </p:spPr>
        <p:txBody>
          <a:bodyPr/>
          <a:lstStyle/>
          <a:p>
            <a:pPr marL="228600" indent="-228600">
              <a:lnSpc>
                <a:spcPct val="80000"/>
              </a:lnSpc>
            </a:pPr>
            <a:endParaRPr lang="en-US" sz="1000" dirty="0">
              <a:latin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2"/>
          <p:cNvSpPr>
            <a:spLocks noRot="1" noChangeArrowheads="1" noTextEdit="1"/>
          </p:cNvSpPr>
          <p:nvPr>
            <p:ph type="sldImg"/>
          </p:nvPr>
        </p:nvSpPr>
        <p:spPr>
          <a:ln/>
        </p:spPr>
      </p:sp>
      <p:sp>
        <p:nvSpPr>
          <p:cNvPr id="86019" name="Rectangle 3"/>
          <p:cNvSpPr>
            <a:spLocks noGrp="1" noChangeArrowheads="1"/>
          </p:cNvSpPr>
          <p:nvPr>
            <p:ph type="body" idx="1"/>
          </p:nvPr>
        </p:nvSpPr>
        <p:spPr>
          <a:xfrm>
            <a:off x="700088" y="4410075"/>
            <a:ext cx="5584825" cy="4176713"/>
          </a:xfrm>
          <a:noFill/>
          <a:ln/>
        </p:spPr>
        <p:txBody>
          <a:bodyPr/>
          <a:lstStyle/>
          <a:p>
            <a:pPr>
              <a:lnSpc>
                <a:spcPct val="90000"/>
              </a:lnSpc>
            </a:pPr>
            <a:endParaRPr lang="en-US" sz="1000" dirty="0">
              <a:latin typeface="Arial"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6" name="Rectangle 2"/>
          <p:cNvSpPr>
            <a:spLocks noRot="1" noChangeArrowheads="1" noTextEdit="1"/>
          </p:cNvSpPr>
          <p:nvPr>
            <p:ph type="sldImg"/>
          </p:nvPr>
        </p:nvSpPr>
        <p:spPr>
          <a:ln/>
        </p:spPr>
      </p:sp>
      <p:sp>
        <p:nvSpPr>
          <p:cNvPr id="88067" name="Rectangle 3"/>
          <p:cNvSpPr>
            <a:spLocks noGrp="1" noChangeArrowheads="1"/>
          </p:cNvSpPr>
          <p:nvPr>
            <p:ph type="body" idx="1"/>
          </p:nvPr>
        </p:nvSpPr>
        <p:spPr>
          <a:xfrm>
            <a:off x="700088" y="4410075"/>
            <a:ext cx="5584825" cy="4176713"/>
          </a:xfrm>
          <a:noFill/>
          <a:ln/>
        </p:spPr>
        <p:txBody>
          <a:bodyPr/>
          <a:lstStyle/>
          <a:p>
            <a:endParaRPr lang="en-US" dirty="0">
              <a:latin typeface="Arial"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4450" name="Rectangle 2"/>
          <p:cNvSpPr>
            <a:spLocks noRot="1" noChangeArrowheads="1" noTextEdit="1"/>
          </p:cNvSpPr>
          <p:nvPr>
            <p:ph type="sldImg"/>
          </p:nvPr>
        </p:nvSpPr>
        <p:spPr>
          <a:xfrm>
            <a:off x="1211263" y="760413"/>
            <a:ext cx="4641850" cy="3481387"/>
          </a:xfrm>
          <a:ln/>
        </p:spPr>
      </p:sp>
      <p:sp>
        <p:nvSpPr>
          <p:cNvPr id="104451" name="Rectangle 3"/>
          <p:cNvSpPr>
            <a:spLocks noGrp="1" noChangeArrowheads="1"/>
          </p:cNvSpPr>
          <p:nvPr>
            <p:ph type="body" idx="1"/>
          </p:nvPr>
        </p:nvSpPr>
        <p:spPr>
          <a:xfrm>
            <a:off x="700088" y="4410075"/>
            <a:ext cx="5588000" cy="4178300"/>
          </a:xfrm>
          <a:noFill/>
          <a:ln/>
        </p:spPr>
        <p:txBody>
          <a:bodyPr/>
          <a:lstStyle/>
          <a:p>
            <a:endParaRPr lang="en-US" sz="1000" dirty="0">
              <a:latin typeface="Arial"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6498" name="Rectangle 2"/>
          <p:cNvSpPr>
            <a:spLocks noRot="1" noChangeArrowheads="1" noTextEdit="1"/>
          </p:cNvSpPr>
          <p:nvPr>
            <p:ph type="sldImg"/>
          </p:nvPr>
        </p:nvSpPr>
        <p:spPr>
          <a:xfrm>
            <a:off x="1211263" y="684213"/>
            <a:ext cx="4641850" cy="3481387"/>
          </a:xfrm>
          <a:ln/>
        </p:spPr>
      </p:sp>
      <p:sp>
        <p:nvSpPr>
          <p:cNvPr id="106499" name="Rectangle 3"/>
          <p:cNvSpPr>
            <a:spLocks noGrp="1" noChangeArrowheads="1"/>
          </p:cNvSpPr>
          <p:nvPr>
            <p:ph type="body" idx="1"/>
          </p:nvPr>
        </p:nvSpPr>
        <p:spPr>
          <a:xfrm>
            <a:off x="700088" y="4410075"/>
            <a:ext cx="5588000" cy="4178300"/>
          </a:xfrm>
          <a:noFill/>
          <a:ln/>
        </p:spPr>
        <p:txBody>
          <a:bodyPr/>
          <a:lstStyle/>
          <a:p>
            <a:endParaRPr lang="en-US" dirty="0">
              <a:latin typeface="Arial"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8546" name="Rectangle 2"/>
          <p:cNvSpPr>
            <a:spLocks noRot="1" noChangeArrowheads="1" noTextEdit="1"/>
          </p:cNvSpPr>
          <p:nvPr>
            <p:ph type="sldImg"/>
          </p:nvPr>
        </p:nvSpPr>
        <p:spPr>
          <a:xfrm>
            <a:off x="1171575" y="695325"/>
            <a:ext cx="4641850" cy="3481388"/>
          </a:xfrm>
          <a:ln/>
        </p:spPr>
      </p:sp>
      <p:sp>
        <p:nvSpPr>
          <p:cNvPr id="108547" name="Rectangle 3"/>
          <p:cNvSpPr>
            <a:spLocks noGrp="1" noChangeArrowheads="1"/>
          </p:cNvSpPr>
          <p:nvPr>
            <p:ph type="body" idx="1"/>
          </p:nvPr>
        </p:nvSpPr>
        <p:spPr>
          <a:xfrm>
            <a:off x="700088" y="4410075"/>
            <a:ext cx="5588000" cy="4178300"/>
          </a:xfrm>
          <a:noFill/>
          <a:ln/>
        </p:spPr>
        <p:txBody>
          <a:bodyPr/>
          <a:lstStyle/>
          <a:p>
            <a:pPr>
              <a:buFontTx/>
              <a:buChar char="•"/>
            </a:pPr>
            <a:endParaRPr lang="en-US" dirty="0">
              <a:latin typeface="Arial"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0594" name="Rectangle 2"/>
          <p:cNvSpPr>
            <a:spLocks noRot="1" noChangeArrowheads="1" noTextEdit="1"/>
          </p:cNvSpPr>
          <p:nvPr>
            <p:ph type="sldImg"/>
          </p:nvPr>
        </p:nvSpPr>
        <p:spPr>
          <a:xfrm>
            <a:off x="1171575" y="695325"/>
            <a:ext cx="4641850" cy="3481388"/>
          </a:xfrm>
          <a:ln/>
        </p:spPr>
      </p:sp>
      <p:sp>
        <p:nvSpPr>
          <p:cNvPr id="110595" name="Rectangle 3"/>
          <p:cNvSpPr>
            <a:spLocks noGrp="1" noChangeArrowheads="1"/>
          </p:cNvSpPr>
          <p:nvPr>
            <p:ph type="body" idx="1"/>
          </p:nvPr>
        </p:nvSpPr>
        <p:spPr>
          <a:xfrm>
            <a:off x="700088" y="4410075"/>
            <a:ext cx="5588000" cy="4178300"/>
          </a:xfrm>
          <a:noFill/>
          <a:ln/>
        </p:spPr>
        <p:txBody>
          <a:bodyPr/>
          <a:lstStyle/>
          <a:p>
            <a:endParaRPr lang="en-US" dirty="0">
              <a:latin typeface="Arial"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42" name="Rectangle 2"/>
          <p:cNvSpPr>
            <a:spLocks noRot="1" noChangeArrowheads="1" noTextEdit="1"/>
          </p:cNvSpPr>
          <p:nvPr>
            <p:ph type="sldImg"/>
          </p:nvPr>
        </p:nvSpPr>
        <p:spPr>
          <a:xfrm>
            <a:off x="1171575" y="695325"/>
            <a:ext cx="4641850" cy="3481388"/>
          </a:xfrm>
          <a:ln/>
        </p:spPr>
      </p:sp>
      <p:sp>
        <p:nvSpPr>
          <p:cNvPr id="112643" name="Rectangle 3"/>
          <p:cNvSpPr>
            <a:spLocks noGrp="1" noChangeArrowheads="1"/>
          </p:cNvSpPr>
          <p:nvPr>
            <p:ph type="body" idx="1"/>
          </p:nvPr>
        </p:nvSpPr>
        <p:spPr>
          <a:xfrm>
            <a:off x="700088" y="4410075"/>
            <a:ext cx="5588000" cy="4178300"/>
          </a:xfrm>
          <a:noFill/>
          <a:ln/>
        </p:spPr>
        <p:txBody>
          <a:bodyPr/>
          <a:lstStyle/>
          <a:p>
            <a:endParaRPr lang="en-US" dirty="0">
              <a:latin typeface="Arial"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4690" name="Rectangle 2"/>
          <p:cNvSpPr>
            <a:spLocks noRot="1" noChangeArrowheads="1" noTextEdit="1"/>
          </p:cNvSpPr>
          <p:nvPr>
            <p:ph type="sldImg"/>
          </p:nvPr>
        </p:nvSpPr>
        <p:spPr>
          <a:xfrm>
            <a:off x="1171575" y="695325"/>
            <a:ext cx="4641850" cy="3481388"/>
          </a:xfrm>
          <a:ln/>
        </p:spPr>
      </p:sp>
      <p:sp>
        <p:nvSpPr>
          <p:cNvPr id="114691" name="Rectangle 3"/>
          <p:cNvSpPr>
            <a:spLocks noGrp="1" noChangeArrowheads="1"/>
          </p:cNvSpPr>
          <p:nvPr>
            <p:ph type="body" idx="1"/>
          </p:nvPr>
        </p:nvSpPr>
        <p:spPr>
          <a:xfrm>
            <a:off x="700088" y="4410075"/>
            <a:ext cx="5588000" cy="4178300"/>
          </a:xfrm>
          <a:noFill/>
          <a:ln/>
        </p:spPr>
        <p:txBody>
          <a:bodyPr/>
          <a:lstStyle/>
          <a:p>
            <a:endParaRPr lang="en-US" dirty="0">
              <a:latin typeface="Arial"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6738" name="Rectangle 2"/>
          <p:cNvSpPr>
            <a:spLocks noRot="1" noChangeArrowheads="1" noTextEdit="1"/>
          </p:cNvSpPr>
          <p:nvPr>
            <p:ph type="sldImg"/>
          </p:nvPr>
        </p:nvSpPr>
        <p:spPr>
          <a:xfrm>
            <a:off x="1171575" y="695325"/>
            <a:ext cx="4641850" cy="3481388"/>
          </a:xfrm>
          <a:ln/>
        </p:spPr>
      </p:sp>
      <p:sp>
        <p:nvSpPr>
          <p:cNvPr id="116739" name="Rectangle 3"/>
          <p:cNvSpPr>
            <a:spLocks noGrp="1" noChangeArrowheads="1"/>
          </p:cNvSpPr>
          <p:nvPr>
            <p:ph type="body" idx="1"/>
          </p:nvPr>
        </p:nvSpPr>
        <p:spPr>
          <a:xfrm>
            <a:off x="700088" y="4410075"/>
            <a:ext cx="5588000" cy="4178300"/>
          </a:xfrm>
          <a:noFill/>
          <a:ln/>
        </p:spPr>
        <p:txBody>
          <a:bodyPr/>
          <a:lstStyle/>
          <a:p>
            <a:endParaRPr lang="en-US">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8FF518CB-3765-8D42-87D5-8D65715297B6}" type="slidenum">
              <a:rPr lang="en-US"/>
              <a:pPr/>
              <a:t>9</a:t>
            </a:fld>
            <a:endParaRPr lang="en-US"/>
          </a:p>
        </p:txBody>
      </p:sp>
      <p:sp>
        <p:nvSpPr>
          <p:cNvPr id="35843" name="Rectangle 2"/>
          <p:cNvSpPr>
            <a:spLocks noRo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en-US">
                <a:latin typeface="Arial" charset="0"/>
              </a:rPr>
              <a:t>Improved quality of care: EMS responders were significantly more likely to perform and correctly interpret the ECG, use pulse oximetry, administer oxygen, and administer aspirin </a:t>
            </a:r>
          </a:p>
          <a:p>
            <a:pPr eaLnBrk="1" hangingPunct="1"/>
            <a:endParaRPr lang="en-US">
              <a:latin typeface="Arial" charset="0"/>
            </a:endParaRPr>
          </a:p>
          <a:p>
            <a:pPr eaLnBrk="1" hangingPunct="1"/>
            <a:r>
              <a:rPr lang="en-US">
                <a:latin typeface="Arial" charset="0"/>
              </a:rPr>
              <a:t>Sustanability:The system is now used with all areas of prehospital care, including stroke and trauma.</a:t>
            </a:r>
          </a:p>
          <a:p>
            <a:pPr eaLnBrk="1" hangingPunct="1"/>
            <a:endParaRPr lang="en-US">
              <a:latin typeface="Arial" charset="0"/>
            </a:endParaRPr>
          </a:p>
          <a:p>
            <a:pPr eaLnBrk="1" hangingPunct="1"/>
            <a:r>
              <a:rPr lang="en-US">
                <a:latin typeface="Arial" charset="0"/>
              </a:rPr>
              <a:t>Data from prehospital and hospital EMRs is now integrated into the web-based reporting system.</a:t>
            </a:r>
          </a:p>
          <a:p>
            <a:pPr eaLnBrk="1" hangingPunct="1"/>
            <a:endParaRPr lang="en-US">
              <a:latin typeface="Arial"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8786" name="Rectangle 2"/>
          <p:cNvSpPr>
            <a:spLocks noRot="1" noChangeArrowheads="1" noTextEdit="1"/>
          </p:cNvSpPr>
          <p:nvPr>
            <p:ph type="sldImg"/>
          </p:nvPr>
        </p:nvSpPr>
        <p:spPr>
          <a:xfrm>
            <a:off x="1171575" y="695325"/>
            <a:ext cx="4641850" cy="3481388"/>
          </a:xfrm>
          <a:ln/>
        </p:spPr>
      </p:sp>
      <p:sp>
        <p:nvSpPr>
          <p:cNvPr id="118787" name="Rectangle 3"/>
          <p:cNvSpPr>
            <a:spLocks noGrp="1" noChangeArrowheads="1"/>
          </p:cNvSpPr>
          <p:nvPr>
            <p:ph type="body" idx="1"/>
          </p:nvPr>
        </p:nvSpPr>
        <p:spPr>
          <a:xfrm>
            <a:off x="700088" y="4410075"/>
            <a:ext cx="5588000" cy="4178300"/>
          </a:xfrm>
          <a:noFill/>
          <a:ln/>
        </p:spPr>
        <p:txBody>
          <a:bodyPr/>
          <a:lstStyle/>
          <a:p>
            <a:r>
              <a:rPr lang="en-US">
                <a:latin typeface="Arial" charset="0"/>
              </a:rPr>
              <a:t>- An aggressive dissemination strategy was initiated, the results of which are represented in Chart 1.  </a:t>
            </a:r>
          </a:p>
          <a:p>
            <a:pPr>
              <a:buFontTx/>
              <a:buChar char="-"/>
            </a:pPr>
            <a:r>
              <a:rPr lang="en-US">
                <a:latin typeface="Arial" charset="0"/>
              </a:rPr>
              <a:t>While the download of online versions of the reports was the second most frequent dissemination method, blogs and news Web sites have considerably larger viewer bases and facilitated wider exposure of the reports to the target audiences. </a:t>
            </a:r>
          </a:p>
          <a:p>
            <a:pPr>
              <a:buFontTx/>
              <a:buChar char="-"/>
            </a:pPr>
            <a:endParaRPr lang="en-US">
              <a:latin typeface="Arial" charset="0"/>
            </a:endParaRPr>
          </a:p>
          <a:p>
            <a:endParaRPr lang="en-US">
              <a:latin typeface="Arial" charset="0"/>
            </a:endParaRPr>
          </a:p>
          <a:p>
            <a:endParaRPr lang="en-US">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pPr eaLnBrk="1" hangingPunct="1"/>
            <a:endParaRPr lang="en-US" dirty="0">
              <a:latin typeface="Arial" charset="0"/>
            </a:endParaRPr>
          </a:p>
        </p:txBody>
      </p:sp>
      <p:sp>
        <p:nvSpPr>
          <p:cNvPr id="36868" name="Slide Number Placeholder 3"/>
          <p:cNvSpPr>
            <a:spLocks noGrp="1"/>
          </p:cNvSpPr>
          <p:nvPr>
            <p:ph type="sldNum" sz="quarter" idx="5"/>
          </p:nvPr>
        </p:nvSpPr>
        <p:spPr>
          <a:noFill/>
        </p:spPr>
        <p:txBody>
          <a:bodyPr/>
          <a:lstStyle/>
          <a:p>
            <a:fld id="{71853D24-5292-124C-8A9A-21B1DBC1F7AC}" type="slidenum">
              <a:rPr lang="en-US"/>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C8EC4CA4-E399-AE40-BEF0-C99B244829C6}" type="slidenum">
              <a:rPr lang="en-US"/>
              <a:pPr/>
              <a:t>11</a:t>
            </a:fld>
            <a:endParaRPr lang="en-US"/>
          </a:p>
        </p:txBody>
      </p:sp>
      <p:sp>
        <p:nvSpPr>
          <p:cNvPr id="37891" name="Rectangle 2"/>
          <p:cNvSpPr>
            <a:spLocks noRo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US" dirty="0" smtClean="0">
              <a:latin typeface="Arial" charset="0"/>
            </a:endParaRPr>
          </a:p>
          <a:p>
            <a:pPr eaLnBrk="1" hangingPunct="1"/>
            <a:endParaRPr lang="en-US" dirty="0">
              <a:latin typeface="Arial" charset="0"/>
            </a:endParaRPr>
          </a:p>
          <a:p>
            <a:pPr eaLnBrk="1" hangingPunct="1"/>
            <a:endParaRPr lang="en-US" dirty="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22" name="Rectangle 7"/>
          <p:cNvSpPr txBox="1">
            <a:spLocks noGrp="1" noChangeArrowheads="1"/>
          </p:cNvSpPr>
          <p:nvPr/>
        </p:nvSpPr>
        <p:spPr bwMode="auto">
          <a:xfrm>
            <a:off x="3956050" y="8818563"/>
            <a:ext cx="3027363" cy="463550"/>
          </a:xfrm>
          <a:prstGeom prst="rect">
            <a:avLst/>
          </a:prstGeom>
          <a:noFill/>
          <a:ln w="9525">
            <a:noFill/>
            <a:miter lim="800000"/>
            <a:headEnd/>
            <a:tailEnd/>
          </a:ln>
        </p:spPr>
        <p:txBody>
          <a:bodyPr lIns="92958" tIns="46479" rIns="92958" bIns="46479" anchor="b">
            <a:prstTxWarp prst="textNoShape">
              <a:avLst/>
            </a:prstTxWarp>
          </a:bodyPr>
          <a:lstStyle/>
          <a:p>
            <a:pPr algn="r" eaLnBrk="1" hangingPunct="1"/>
            <a:fld id="{9AFB6677-EAF3-9647-B1E9-4A1AA59FD352}" type="slidenum">
              <a:rPr lang="en-US" sz="1200">
                <a:latin typeface="Arial" charset="0"/>
              </a:rPr>
              <a:pPr algn="r" eaLnBrk="1" hangingPunct="1"/>
              <a:t>12</a:t>
            </a:fld>
            <a:endParaRPr lang="en-US" sz="1200">
              <a:latin typeface="Arial" charset="0"/>
            </a:endParaRPr>
          </a:p>
        </p:txBody>
      </p:sp>
      <p:sp>
        <p:nvSpPr>
          <p:cNvPr id="133123" name="Rectangle 2"/>
          <p:cNvSpPr>
            <a:spLocks noRo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endParaRPr lang="en-US" dirty="0" smtClean="0">
              <a:latin typeface="Arial" charset="0"/>
            </a:endParaRPr>
          </a:p>
          <a:p>
            <a:pPr eaLnBrk="1" hangingPunct="1"/>
            <a:endParaRPr lang="en-US" dirty="0">
              <a:latin typeface="Arial" charset="0"/>
            </a:endParaRPr>
          </a:p>
          <a:p>
            <a:pPr eaLnBrk="1" hangingPunct="1"/>
            <a:endParaRPr lang="en-US" dirty="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vmlDrawing" Target="../drawings/vmlDrawing2.vml"/><Relationship Id="rId2" Type="http://schemas.openxmlformats.org/officeDocument/2006/relationships/slideMaster" Target="../slideMasters/slideMaster1.xml"/><Relationship Id="rId3" Type="http://schemas.openxmlformats.org/officeDocument/2006/relationships/oleObject" Target="../embeddings/oleObject2.bin"/></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grpSp>
        <p:nvGrpSpPr>
          <p:cNvPr id="4" name="Group 4"/>
          <p:cNvGrpSpPr>
            <a:grpSpLocks/>
          </p:cNvGrpSpPr>
          <p:nvPr/>
        </p:nvGrpSpPr>
        <p:grpSpPr bwMode="auto">
          <a:xfrm>
            <a:off x="0" y="3867150"/>
            <a:ext cx="7986713" cy="19050"/>
            <a:chOff x="0" y="840"/>
            <a:chExt cx="5660" cy="12"/>
          </a:xfrm>
        </p:grpSpPr>
        <p:sp>
          <p:nvSpPr>
            <p:cNvPr id="5"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defRPr/>
              </a:pPr>
              <a:endParaRPr lang="en-US">
                <a:latin typeface="Times New Roman" pitchFamily="18" charset="0"/>
              </a:endParaRPr>
            </a:p>
          </p:txBody>
        </p:sp>
        <p:sp>
          <p:nvSpPr>
            <p:cNvPr id="6"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defRPr/>
              </a:pPr>
              <a:endParaRPr lang="en-US">
                <a:latin typeface="Times New Roman" pitchFamily="18" charset="0"/>
              </a:endParaRPr>
            </a:p>
          </p:txBody>
        </p:sp>
      </p:grpSp>
      <p:graphicFrame>
        <p:nvGraphicFramePr>
          <p:cNvPr id="7" name="Object 7"/>
          <p:cNvGraphicFramePr>
            <a:graphicFrameLocks noChangeAspect="1"/>
          </p:cNvGraphicFramePr>
          <p:nvPr/>
        </p:nvGraphicFramePr>
        <p:xfrm>
          <a:off x="990600" y="381000"/>
          <a:ext cx="7162800" cy="1695450"/>
        </p:xfrm>
        <a:graphic>
          <a:graphicData uri="http://schemas.openxmlformats.org/presentationml/2006/ole">
            <p:oleObj spid="_x0000_s216066" name="Photo Editor Photo" r:id="rId3" imgW="6400000" imgH="1514686" progId="MSPhotoEd.3">
              <p:embed/>
            </p:oleObj>
          </a:graphicData>
        </a:graphic>
      </p:graphicFrame>
      <p:sp>
        <p:nvSpPr>
          <p:cNvPr id="5122" name="Rectangle 2"/>
          <p:cNvSpPr>
            <a:spLocks noGrp="1" noChangeArrowheads="1"/>
          </p:cNvSpPr>
          <p:nvPr>
            <p:ph type="ctrTitle"/>
          </p:nvPr>
        </p:nvSpPr>
        <p:spPr>
          <a:xfrm>
            <a:off x="609600" y="2819400"/>
            <a:ext cx="7789863" cy="914400"/>
          </a:xfrm>
        </p:spPr>
        <p:txBody>
          <a:bodyPr/>
          <a:lstStyle>
            <a:lvl1pPr>
              <a:defRPr/>
            </a:lvl1pPr>
          </a:lstStyle>
          <a:p>
            <a:r>
              <a:rPr lang="en-US"/>
              <a:t>Click to edit Master title style and use in 1 or 2 lines</a:t>
            </a:r>
          </a:p>
        </p:txBody>
      </p:sp>
      <p:sp>
        <p:nvSpPr>
          <p:cNvPr id="5123"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a:t>Click to edit Master subtitle style and use in 1 or more lines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228600"/>
            <a:ext cx="1997075" cy="6172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28600"/>
            <a:ext cx="5843588" cy="6172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8763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81538" y="1676400"/>
            <a:ext cx="3921125" cy="4724400"/>
          </a:xfrm>
        </p:spPr>
        <p:txBody>
          <a:bodyPr/>
          <a:lstStyle/>
          <a:p>
            <a:pPr lvl="0"/>
            <a:endParaRPr lang="en-US" noProof="0"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8763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81538" y="1676400"/>
            <a:ext cx="3921125" cy="4724400"/>
          </a:xfrm>
        </p:spPr>
        <p:txBody>
          <a:body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8763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8763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1538" y="1676400"/>
            <a:ext cx="3921125"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7" Type="http://schemas.openxmlformats.org/officeDocument/2006/relationships/vmlDrawing" Target="../drawings/vmlDrawing1.vml"/><Relationship Id="rId18" Type="http://schemas.openxmlformats.org/officeDocument/2006/relationships/oleObject" Target="../embeddings/oleObject1.bin"/><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1447800" y="228600"/>
            <a:ext cx="6697663" cy="876300"/>
          </a:xfrm>
          <a:prstGeom prst="rect">
            <a:avLst/>
          </a:prstGeom>
          <a:noFill/>
          <a:ln w="12700">
            <a:noFill/>
            <a:miter lim="800000"/>
            <a:headEnd/>
            <a:tailEnd/>
          </a:ln>
          <a:effectLst/>
        </p:spPr>
        <p:txBody>
          <a:bodyPr vert="horz" wrap="square" lIns="90488" tIns="44450" rIns="90488" bIns="44450" numCol="1" anchor="b"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609600" y="1676400"/>
            <a:ext cx="7993063" cy="47244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Click to edit Master text styles and use use in 1 or more lines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1030" name="Group 4"/>
          <p:cNvGrpSpPr>
            <a:grpSpLocks/>
          </p:cNvGrpSpPr>
          <p:nvPr/>
        </p:nvGrpSpPr>
        <p:grpSpPr bwMode="auto">
          <a:xfrm>
            <a:off x="0" y="1333500"/>
            <a:ext cx="7986713" cy="19050"/>
            <a:chOff x="0" y="840"/>
            <a:chExt cx="5660" cy="12"/>
          </a:xfrm>
        </p:grpSpPr>
        <p:sp>
          <p:nvSpPr>
            <p:cNvPr id="4101"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defRPr/>
              </a:pPr>
              <a:endParaRPr lang="en-US">
                <a:latin typeface="Times New Roman" pitchFamily="18" charset="0"/>
              </a:endParaRPr>
            </a:p>
          </p:txBody>
        </p:sp>
        <p:sp>
          <p:nvSpPr>
            <p:cNvPr id="4102"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defRPr/>
              </a:pPr>
              <a:endParaRPr lang="en-US">
                <a:latin typeface="Times New Roman" pitchFamily="18" charset="0"/>
              </a:endParaRPr>
            </a:p>
          </p:txBody>
        </p:sp>
      </p:grpSp>
      <p:graphicFrame>
        <p:nvGraphicFramePr>
          <p:cNvPr id="1026" name="Object 7"/>
          <p:cNvGraphicFramePr>
            <a:graphicFrameLocks noChangeAspect="1"/>
          </p:cNvGraphicFramePr>
          <p:nvPr/>
        </p:nvGraphicFramePr>
        <p:xfrm>
          <a:off x="142875" y="317500"/>
          <a:ext cx="1428750" cy="671513"/>
        </p:xfrm>
        <a:graphic>
          <a:graphicData uri="http://schemas.openxmlformats.org/presentationml/2006/ole">
            <p:oleObj spid="_x0000_s1026" name="Photo Editor Photo" r:id="rId18" imgW="3486637" imgH="1638529" progId="MSPhotoEd.3">
              <p:embed/>
            </p:oleObj>
          </a:graphicData>
        </a:graphic>
      </p:graphicFrame>
    </p:spTree>
  </p:cSld>
  <p:clrMap bg1="dk2" tx1="lt1" bg2="dk1" tx2="lt2" accent1="accent1" accent2="accent2" accent3="accent3" accent4="accent4" accent5="accent5" accent6="accent6" hlink="hlink" folHlink="folHlink"/>
  <p:sldLayoutIdLst>
    <p:sldLayoutId id="2147483742"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Lst>
  <p:txStyles>
    <p:titleStyle>
      <a:lvl1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2pPr>
      <a:lvl3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3pPr>
      <a:lvl4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4pPr>
      <a:lvl5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5pPr>
      <a:lvl6pPr marL="4572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6pPr>
      <a:lvl7pPr marL="9144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7pPr>
      <a:lvl8pPr marL="13716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8pPr>
      <a:lvl9pPr marL="18288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pitchFamily="34"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charset="2"/>
        <a:buChar char="n"/>
        <a:defRPr sz="3200">
          <a:solidFill>
            <a:srgbClr val="FFFFFF"/>
          </a:solidFill>
          <a:effectLst>
            <a:outerShdw blurRad="38100" dist="38100" dir="2700000" algn="tl">
              <a:srgbClr val="000000"/>
            </a:outerShdw>
          </a:effectLst>
          <a:latin typeface="+mn-lt"/>
          <a:ea typeface="+mn-ea"/>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800">
          <a:solidFill>
            <a:srgbClr val="FFFFFF"/>
          </a:solidFill>
          <a:effectLst>
            <a:outerShdw blurRad="38100" dist="38100" dir="2700000" algn="tl">
              <a:srgbClr val="000000"/>
            </a:outerShdw>
          </a:effectLst>
          <a:latin typeface="+mn-lt"/>
          <a:ea typeface="ＭＳ Ｐゴシック" charset="-128"/>
        </a:defRPr>
      </a:lvl2pPr>
      <a:lvl3pPr marL="1439863" indent="-349250" algn="l" rtl="0" eaLnBrk="0" fontAlgn="base" hangingPunct="0">
        <a:lnSpc>
          <a:spcPct val="90000"/>
        </a:lnSpc>
        <a:spcBef>
          <a:spcPct val="30000"/>
        </a:spcBef>
        <a:spcAft>
          <a:spcPct val="0"/>
        </a:spcAft>
        <a:buClr>
          <a:schemeClr val="tx2"/>
        </a:buClr>
        <a:buSzPct val="95000"/>
        <a:buFont typeface="Wingdings" charset="2"/>
        <a:buChar char="n"/>
        <a:defRPr sz="2400">
          <a:solidFill>
            <a:srgbClr val="FFFFFF"/>
          </a:solidFill>
          <a:effectLst>
            <a:outerShdw blurRad="38100" dist="38100" dir="2700000" algn="tl">
              <a:srgbClr val="000000"/>
            </a:outerShdw>
          </a:effectLst>
          <a:latin typeface="+mn-lt"/>
          <a:ea typeface="ＭＳ Ｐゴシック" charset="-128"/>
        </a:defRPr>
      </a:lvl3pPr>
      <a:lvl4pPr marL="1782763" indent="-228600" algn="l" rtl="0" eaLnBrk="0" fontAlgn="base" hangingPunct="0">
        <a:lnSpc>
          <a:spcPct val="90000"/>
        </a:lnSpc>
        <a:spcBef>
          <a:spcPct val="30000"/>
        </a:spcBef>
        <a:spcAft>
          <a:spcPct val="0"/>
        </a:spcAft>
        <a:buClr>
          <a:srgbClr val="66FFFF"/>
        </a:buClr>
        <a:buSzPct val="65000"/>
        <a:buFont typeface="Monotype Sorts" charset="2"/>
        <a:buChar char="u"/>
        <a:defRPr sz="2000">
          <a:solidFill>
            <a:srgbClr val="FFFFFF"/>
          </a:solidFill>
          <a:effectLst>
            <a:outerShdw blurRad="38100" dist="38100" dir="2700000" algn="tl">
              <a:srgbClr val="000000"/>
            </a:outerShdw>
          </a:effectLst>
          <a:latin typeface="+mn-lt"/>
          <a:ea typeface="ＭＳ Ｐゴシック" charset="-128"/>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ea typeface="ＭＳ Ｐゴシック" charset="-128"/>
        </a:defRPr>
      </a:lvl5pPr>
      <a:lvl6pPr marL="25828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hyperlink" Target="http://healthit.ahrq.gov" TargetMode="External"/><Relationship Id="rId4"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hyperlink" Target="http://ahrq.gov/research/ontime.htm" TargetMode="External"/><Relationship Id="rId4" Type="http://schemas.openxmlformats.org/officeDocument/2006/relationships/hyperlink" Target="http://innovations.ahrq.gov/content.aspx?id=2153" TargetMode="External"/><Relationship Id="rId5" Type="http://schemas.openxmlformats.org/officeDocument/2006/relationships/image" Target="../media/image7.jpe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hyperlink" Target="http://healthit.ahrq.gov/FRPT_Crandall_UC1HS015196" TargetMode="External"/><Relationship Id="rId4"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9.jpe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 Id="rId3" Type="http://schemas.openxmlformats.org/officeDocument/2006/relationships/image" Target="../media/image1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hyperlink" Target="http://healthit.ahrq.gov/FRPT_Bergner_P20HS014908" TargetMode="External"/><Relationship Id="rId4" Type="http://schemas.openxmlformats.org/officeDocument/2006/relationships/hyperlink" Target="http://healthit.ahrq.gov/FRPT_Bergner_UC1HS016129" TargetMode="External"/><Relationship Id="rId5" Type="http://schemas.openxmlformats.org/officeDocument/2006/relationships/image" Target="../media/image10.jpeg"/><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hyperlink" Target="http://healthit.ahrq.gov/FRPT_Jones_P20HS015364" TargetMode="External"/><Relationship Id="rId4" Type="http://schemas.openxmlformats.org/officeDocument/2006/relationships/hyperlink" Target="http://healthit.ahrq.gov/FRPT_Jones_UC1HS016131" TargetMode="External"/><Relationship Id="rId5"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1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1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 Id="rId3" Type="http://schemas.openxmlformats.org/officeDocument/2006/relationships/image" Target="../media/image1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12.jpeg"/></Relationships>
</file>

<file path=ppt/slides/_rels/slide28.xml.rels><?xml version="1.0" encoding="UTF-8" standalone="yes"?>
<Relationships xmlns="http://schemas.openxmlformats.org/package/2006/relationships"><Relationship Id="rId3" Type="http://schemas.openxmlformats.org/officeDocument/2006/relationships/hyperlink" Target="http://healthit.ahrq.gov/FRPT_McConnochie_R01HS015165" TargetMode="External"/><Relationship Id="rId4"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healthit.ahrq.gov/SuccessStoriesTHQIT" TargetMode="External"/><Relationship Id="rId3" Type="http://schemas.openxmlformats.org/officeDocument/2006/relationships/hyperlink" Target="http://healthit.ahrq.gov/SuccessStoriesCY2009"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13.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 Id="rId3" Type="http://schemas.openxmlformats.org/officeDocument/2006/relationships/image" Target="../media/image13.jpeg"/></Relationships>
</file>

<file path=ppt/slides/_rels/slide32.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3.jpeg"/><Relationship Id="rId5" Type="http://schemas.openxmlformats.org/officeDocument/2006/relationships/image" Target="../media/image15.jpeg"/><Relationship Id="rId1" Type="http://schemas.openxmlformats.org/officeDocument/2006/relationships/slideLayout" Target="../slideLayouts/slideLayout10.xml"/><Relationship Id="rId2" Type="http://schemas.openxmlformats.org/officeDocument/2006/relationships/notesSlide" Target="../notesSlides/notesSlide2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4.xml.rels><?xml version="1.0" encoding="UTF-8" standalone="yes"?>
<Relationships xmlns="http://schemas.openxmlformats.org/package/2006/relationships"><Relationship Id="rId3" Type="http://schemas.openxmlformats.org/officeDocument/2006/relationships/hyperlink" Target="mailto:JournalPublishing@ahrq.hhs.gov" TargetMode="External"/><Relationship Id="rId4" Type="http://schemas.openxmlformats.org/officeDocument/2006/relationships/image" Target="../media/image16.jpeg"/><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healthit.ahrq.gov/SuccessStoriesCY2009"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 Id="rId3" Type="http://schemas.openxmlformats.org/officeDocument/2006/relationships/image" Target="../media/image17.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 Id="rId3" Type="http://schemas.openxmlformats.org/officeDocument/2006/relationships/image" Target="../media/image1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18.emf"/><Relationship Id="rId4" Type="http://schemas.openxmlformats.org/officeDocument/2006/relationships/image" Target="../media/image17.jpeg"/><Relationship Id="rId1" Type="http://schemas.openxmlformats.org/officeDocument/2006/relationships/slideLayout" Target="../slideLayouts/slideLayout10.xml"/><Relationship Id="rId2" Type="http://schemas.openxmlformats.org/officeDocument/2006/relationships/notesSlide" Target="../notesSlides/notesSlide33.xml"/></Relationships>
</file>

<file path=ppt/slides/_rels/slide41.xml.rels><?xml version="1.0" encoding="UTF-8" standalone="yes"?>
<Relationships xmlns="http://schemas.openxmlformats.org/package/2006/relationships"><Relationship Id="rId3" Type="http://schemas.openxmlformats.org/officeDocument/2006/relationships/image" Target="../media/image19.emf"/><Relationship Id="rId4" Type="http://schemas.openxmlformats.org/officeDocument/2006/relationships/image" Target="../media/image17.jpeg"/><Relationship Id="rId1" Type="http://schemas.openxmlformats.org/officeDocument/2006/relationships/slideLayout" Target="../slideLayouts/slideLayout12.xml"/><Relationship Id="rId2" Type="http://schemas.openxmlformats.org/officeDocument/2006/relationships/notesSlide" Target="../notesSlides/notesSlide3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 Id="rId3" Type="http://schemas.openxmlformats.org/officeDocument/2006/relationships/image" Target="../media/image17.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7.xml"/><Relationship Id="rId3" Type="http://schemas.openxmlformats.org/officeDocument/2006/relationships/image" Target="../media/image20.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8.xml"/><Relationship Id="rId3" Type="http://schemas.openxmlformats.org/officeDocument/2006/relationships/image" Target="../media/image21.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9.xml"/><Relationship Id="rId3" Type="http://schemas.openxmlformats.org/officeDocument/2006/relationships/image" Target="../media/image22.jpeg"/></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2.jpeg"/><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8.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2.jpeg"/><Relationship Id="rId1" Type="http://schemas.openxmlformats.org/officeDocument/2006/relationships/slideLayout" Target="../slideLayouts/slideLayout12.xml"/><Relationship Id="rId2" Type="http://schemas.openxmlformats.org/officeDocument/2006/relationships/notesSlide" Target="../notesSlides/notesSlide4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2.xml"/><Relationship Id="rId3" Type="http://schemas.openxmlformats.org/officeDocument/2006/relationships/image" Target="../media/image2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25.jpeg"/></Relationships>
</file>

<file path=ppt/slides/_rels/slide53.xml.rels><?xml version="1.0" encoding="UTF-8" standalone="yes"?>
<Relationships xmlns="http://schemas.openxmlformats.org/package/2006/relationships"><Relationship Id="rId3" Type="http://schemas.openxmlformats.org/officeDocument/2006/relationships/image" Target="../media/image26.wmf"/><Relationship Id="rId4" Type="http://schemas.openxmlformats.org/officeDocument/2006/relationships/image" Target="../media/image25.jpeg"/><Relationship Id="rId1" Type="http://schemas.openxmlformats.org/officeDocument/2006/relationships/slideLayout" Target="../slideLayouts/slideLayout14.xml"/><Relationship Id="rId2" Type="http://schemas.openxmlformats.org/officeDocument/2006/relationships/notesSlide" Target="../notesSlides/notesSlide44.xml"/></Relationships>
</file>

<file path=ppt/slides/_rels/slide54.xml.rels><?xml version="1.0" encoding="UTF-8" standalone="yes"?>
<Relationships xmlns="http://schemas.openxmlformats.org/package/2006/relationships"><Relationship Id="rId3" Type="http://schemas.openxmlformats.org/officeDocument/2006/relationships/image" Target="../media/image27.emf"/><Relationship Id="rId4" Type="http://schemas.openxmlformats.org/officeDocument/2006/relationships/image" Target="../media/image25.jpeg"/><Relationship Id="rId1" Type="http://schemas.openxmlformats.org/officeDocument/2006/relationships/slideLayout" Target="../slideLayouts/slideLayout15.xml"/><Relationship Id="rId2" Type="http://schemas.openxmlformats.org/officeDocument/2006/relationships/notesSlide" Target="../notesSlides/notesSlide4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2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7.xml"/><Relationship Id="rId3" Type="http://schemas.openxmlformats.org/officeDocument/2006/relationships/image" Target="../media/image28.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8.xml"/><Relationship Id="rId4" Type="http://schemas.openxmlformats.org/officeDocument/2006/relationships/oleObject" Target="../embeddings/Microsoft_Excel_Chart1.xls"/><Relationship Id="rId5" Type="http://schemas.openxmlformats.org/officeDocument/2006/relationships/image" Target="../media/image28.png"/><Relationship Id="rId1" Type="http://schemas.openxmlformats.org/officeDocument/2006/relationships/vmlDrawing" Target="../drawings/vmlDrawing3.vml"/><Relationship Id="rId2"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28.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30.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1.xml"/><Relationship Id="rId3" Type="http://schemas.openxmlformats.org/officeDocument/2006/relationships/image" Target="../media/image30.png"/></Relationships>
</file>

<file path=ppt/slides/_rels/slide62.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3.xml"/><Relationship Id="rId3" Type="http://schemas.openxmlformats.org/officeDocument/2006/relationships/image" Target="../media/image31.wmf"/></Relationships>
</file>

<file path=ppt/slides/_rels/slide64.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31.wmf"/><Relationship Id="rId1" Type="http://schemas.openxmlformats.org/officeDocument/2006/relationships/slideLayout" Target="../slideLayouts/slideLayout12.xml"/><Relationship Id="rId2" Type="http://schemas.openxmlformats.org/officeDocument/2006/relationships/notesSlide" Target="../notesSlides/notesSlide54.xml"/></Relationships>
</file>

<file path=ppt/slides/_rels/slide65.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31.wmf"/><Relationship Id="rId1" Type="http://schemas.openxmlformats.org/officeDocument/2006/relationships/slideLayout" Target="../slideLayouts/slideLayout12.xml"/><Relationship Id="rId2" Type="http://schemas.openxmlformats.org/officeDocument/2006/relationships/notesSlide" Target="../notesSlides/notesSlide5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31.wm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3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33.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70.xml.rels><?xml version="1.0" encoding="UTF-8" standalone="yes"?>
<Relationships xmlns="http://schemas.openxmlformats.org/package/2006/relationships"><Relationship Id="rId3" Type="http://schemas.openxmlformats.org/officeDocument/2006/relationships/image" Target="../media/image34.emf"/><Relationship Id="rId4"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8.jpeg"/><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60" name="Rectangle 4"/>
          <p:cNvSpPr>
            <a:spLocks noGrp="1" noChangeArrowheads="1"/>
          </p:cNvSpPr>
          <p:nvPr>
            <p:ph type="ctrTitle"/>
          </p:nvPr>
        </p:nvSpPr>
        <p:spPr/>
        <p:txBody>
          <a:bodyPr/>
          <a:lstStyle/>
          <a:p>
            <a:r>
              <a:rPr lang="en-US" sz="3600" dirty="0"/>
              <a:t>Health IT</a:t>
            </a:r>
            <a:br>
              <a:rPr lang="en-US" sz="3600" dirty="0"/>
            </a:br>
            <a:r>
              <a:rPr lang="en-US" sz="3600" dirty="0"/>
              <a:t>Success Stories </a:t>
            </a:r>
          </a:p>
        </p:txBody>
      </p:sp>
      <p:sp>
        <p:nvSpPr>
          <p:cNvPr id="19461" name="Rectangle 5"/>
          <p:cNvSpPr>
            <a:spLocks noGrp="1" noChangeArrowheads="1"/>
          </p:cNvSpPr>
          <p:nvPr>
            <p:ph type="subTitle" idx="1"/>
          </p:nvPr>
        </p:nvSpPr>
        <p:spPr/>
        <p:txBody>
          <a:bodyPr/>
          <a:lstStyle/>
          <a:p>
            <a:pPr>
              <a:lnSpc>
                <a:spcPct val="70000"/>
              </a:lnSpc>
              <a:buFont typeface="Wingdings" charset="2"/>
              <a:buNone/>
            </a:pPr>
            <a:r>
              <a:rPr lang="en-US" sz="2800"/>
              <a:t>AHRQ Conference</a:t>
            </a:r>
          </a:p>
          <a:p>
            <a:pPr>
              <a:lnSpc>
                <a:spcPct val="70000"/>
              </a:lnSpc>
              <a:buFont typeface="Wingdings" charset="2"/>
              <a:buNone/>
            </a:pPr>
            <a:endParaRPr lang="en-US" sz="2800"/>
          </a:p>
          <a:p>
            <a:pPr>
              <a:lnSpc>
                <a:spcPct val="70000"/>
              </a:lnSpc>
              <a:buFont typeface="Wingdings" charset="2"/>
              <a:buNone/>
            </a:pPr>
            <a:r>
              <a:rPr lang="en-US" sz="2800"/>
              <a:t>September 29, 2010</a:t>
            </a:r>
          </a:p>
          <a:p>
            <a:pPr>
              <a:lnSpc>
                <a:spcPct val="70000"/>
              </a:lnSpc>
              <a:buFont typeface="Wingdings" charset="2"/>
              <a:buNone/>
            </a:pPr>
            <a:r>
              <a:rPr lang="en-US" sz="2800"/>
              <a:t>Rebecca Roper</a:t>
            </a:r>
          </a:p>
          <a:p>
            <a:pPr>
              <a:lnSpc>
                <a:spcPct val="70000"/>
              </a:lnSpc>
              <a:buFont typeface="Wingdings" charset="2"/>
              <a:buNone/>
            </a:pPr>
            <a:r>
              <a:rPr lang="en-US" sz="2800"/>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 typeface="Wingdings" charset="2"/>
              <a:buNone/>
            </a:pPr>
            <a:r>
              <a:rPr lang="en-US" sz="2400" dirty="0"/>
              <a:t>The Problem:</a:t>
            </a:r>
          </a:p>
          <a:p>
            <a:pPr>
              <a:buFont typeface="Wingdings" charset="2"/>
              <a:buNone/>
            </a:pPr>
            <a:endParaRPr lang="en-US" sz="1000" dirty="0"/>
          </a:p>
          <a:p>
            <a:r>
              <a:rPr lang="en-US" sz="2000" dirty="0"/>
              <a:t>Pressure ulcers are a prevalent and preventable condition  for nursing home residents </a:t>
            </a:r>
          </a:p>
          <a:p>
            <a:pPr>
              <a:buFont typeface="Wingdings" charset="2"/>
              <a:buNone/>
            </a:pPr>
            <a:endParaRPr lang="en-US" sz="1000" dirty="0"/>
          </a:p>
          <a:p>
            <a:pPr>
              <a:buFont typeface="Wingdings" charset="2"/>
              <a:buNone/>
            </a:pPr>
            <a:endParaRPr lang="en-US" sz="1000" dirty="0"/>
          </a:p>
          <a:p>
            <a:pPr>
              <a:buFont typeface="Wingdings" charset="2"/>
              <a:buNone/>
            </a:pPr>
            <a:r>
              <a:rPr lang="en-US" sz="2400" dirty="0"/>
              <a:t>The Health IT Contribution: </a:t>
            </a:r>
          </a:p>
          <a:p>
            <a:endParaRPr lang="en-US" sz="1000" dirty="0"/>
          </a:p>
          <a:p>
            <a:r>
              <a:rPr lang="en-US" sz="2000" dirty="0"/>
              <a:t>Electronic documentation </a:t>
            </a:r>
          </a:p>
          <a:p>
            <a:pPr lvl="1"/>
            <a:r>
              <a:rPr lang="en-US" sz="1800" b="1" dirty="0"/>
              <a:t>Part of larger On-Time quality improvement program </a:t>
            </a:r>
          </a:p>
          <a:p>
            <a:pPr lvl="1"/>
            <a:r>
              <a:rPr lang="en-US" sz="1800" b="1" dirty="0"/>
              <a:t>Documented residents’ behavior, weight, and skin integrity </a:t>
            </a:r>
          </a:p>
          <a:p>
            <a:pPr lvl="1"/>
            <a:r>
              <a:rPr lang="en-US" sz="1800" b="1" dirty="0"/>
              <a:t>Produced reports to help identify residents at high-risk of pressure ulcer development </a:t>
            </a:r>
          </a:p>
          <a:p>
            <a:pPr lvl="1"/>
            <a:endParaRPr lang="en-US" sz="1600" b="1" dirty="0"/>
          </a:p>
          <a:p>
            <a:pPr>
              <a:buFont typeface="Wingdings" charset="2"/>
              <a:buNone/>
            </a:pPr>
            <a:endParaRPr lang="en-US" sz="1600" b="1" dirty="0"/>
          </a:p>
          <a:p>
            <a:pPr>
              <a:buFont typeface="Wingdings" charset="2"/>
              <a:buNone/>
            </a:pPr>
            <a:r>
              <a:rPr lang="en-US" sz="1800" b="1" dirty="0"/>
              <a:t>Project Director: Dr. Susan Horn 	        Project Location: Multi-state</a:t>
            </a:r>
          </a:p>
          <a:p>
            <a:pPr>
              <a:buFont typeface="Wingdings" charset="2"/>
              <a:buNone/>
            </a:pPr>
            <a:r>
              <a:rPr lang="en-US" sz="1800" b="1" dirty="0"/>
              <a:t>AHRQ Grant: UC1 HS 015350               </a:t>
            </a:r>
            <a:r>
              <a:rPr lang="en-US" sz="1600" b="1" dirty="0">
                <a:solidFill>
                  <a:schemeClr val="tx2"/>
                </a:solidFill>
                <a:effectLst/>
                <a:hlinkClick r:id="rId3"/>
              </a:rPr>
              <a:t>http://healthit.ahrq.gov</a:t>
            </a:r>
            <a:r>
              <a:rPr lang="en-US" sz="1600" b="1" dirty="0">
                <a:effectLst/>
              </a:rPr>
              <a:t>/</a:t>
            </a:r>
            <a:r>
              <a:rPr lang="en-US" sz="1600" b="1" dirty="0" smtClean="0">
                <a:effectLst/>
              </a:rPr>
              <a:t>FRPT_Horn_UC1HS015350</a:t>
            </a:r>
            <a:endParaRPr lang="en-US" sz="1600" b="1" dirty="0">
              <a:effectLst/>
            </a:endParaRPr>
          </a:p>
        </p:txBody>
      </p:sp>
      <p:sp>
        <p:nvSpPr>
          <p:cNvPr id="4" name="Rectangle 2"/>
          <p:cNvSpPr>
            <a:spLocks noGrp="1" noChangeArrowheads="1"/>
          </p:cNvSpPr>
          <p:nvPr>
            <p:ph type="title"/>
          </p:nvPr>
        </p:nvSpPr>
        <p:spPr/>
        <p:txBody>
          <a:bodyPr/>
          <a:lstStyle/>
          <a:p>
            <a:r>
              <a:rPr lang="en-US" sz="3200" dirty="0"/>
              <a:t>Nursing Home Health IT</a:t>
            </a:r>
          </a:p>
        </p:txBody>
      </p:sp>
      <p:pic>
        <p:nvPicPr>
          <p:cNvPr id="11271" name="Picture 7" descr="CNA"/>
          <p:cNvPicPr>
            <a:picLocks noChangeAspect="1" noChangeArrowheads="1"/>
          </p:cNvPicPr>
          <p:nvPr/>
        </p:nvPicPr>
        <p:blipFill>
          <a:blip r:embed="rId4"/>
          <a:srcRect/>
          <a:stretch>
            <a:fillRect/>
          </a:stretch>
        </p:blipFill>
        <p:spPr bwMode="auto">
          <a:xfrm>
            <a:off x="7162800" y="228600"/>
            <a:ext cx="1520825" cy="140335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1676400" y="266700"/>
            <a:ext cx="5715000" cy="876300"/>
          </a:xfrm>
        </p:spPr>
        <p:txBody>
          <a:bodyPr/>
          <a:lstStyle/>
          <a:p>
            <a:r>
              <a:rPr lang="en-US" sz="3200" dirty="0"/>
              <a:t>Nursing Home Health IT</a:t>
            </a:r>
          </a:p>
        </p:txBody>
      </p:sp>
      <p:sp>
        <p:nvSpPr>
          <p:cNvPr id="97291" name="Rectangle 11"/>
          <p:cNvSpPr>
            <a:spLocks noGrp="1" noChangeArrowheads="1"/>
          </p:cNvSpPr>
          <p:nvPr>
            <p:ph type="body" sz="half" idx="1"/>
          </p:nvPr>
        </p:nvSpPr>
        <p:spPr>
          <a:xfrm>
            <a:off x="0" y="1676400"/>
            <a:ext cx="4529138" cy="4724400"/>
          </a:xfrm>
        </p:spPr>
        <p:txBody>
          <a:bodyPr/>
          <a:lstStyle/>
          <a:p>
            <a:pPr>
              <a:buFont typeface="Wingdings" charset="2"/>
              <a:buNone/>
            </a:pPr>
            <a:r>
              <a:rPr lang="en-US" sz="2400" dirty="0"/>
              <a:t>Results:</a:t>
            </a:r>
          </a:p>
          <a:p>
            <a:r>
              <a:rPr lang="en-US" sz="2400" dirty="0"/>
              <a:t>Decreased percent of residents with high-risk pressure ulcers</a:t>
            </a:r>
          </a:p>
          <a:p>
            <a:r>
              <a:rPr lang="en-US" sz="2400" dirty="0"/>
              <a:t>Improved job satisfaction</a:t>
            </a:r>
          </a:p>
          <a:p>
            <a:pPr>
              <a:buFont typeface="Wingdings" charset="2"/>
              <a:buNone/>
            </a:pPr>
            <a:endParaRPr lang="en-US" sz="2400" dirty="0"/>
          </a:p>
          <a:p>
            <a:pPr>
              <a:buFont typeface="Wingdings" charset="2"/>
              <a:buNone/>
            </a:pPr>
            <a:r>
              <a:rPr lang="en-US" sz="2400" dirty="0"/>
              <a:t>Sustainability/Transferability: </a:t>
            </a:r>
          </a:p>
          <a:p>
            <a:r>
              <a:rPr lang="en-US" sz="2400" dirty="0"/>
              <a:t>67 additional facilities have implemented or are starting to implement the technology</a:t>
            </a:r>
          </a:p>
          <a:p>
            <a:r>
              <a:rPr lang="en-US" sz="2400" dirty="0"/>
              <a:t>On-Time Manual being created</a:t>
            </a:r>
          </a:p>
          <a:p>
            <a:endParaRPr lang="en-US" sz="2400" dirty="0"/>
          </a:p>
          <a:p>
            <a:endParaRPr lang="en-US" sz="2400" dirty="0"/>
          </a:p>
        </p:txBody>
      </p:sp>
      <p:sp>
        <p:nvSpPr>
          <p:cNvPr id="12292" name="Rectangle 4"/>
          <p:cNvSpPr>
            <a:spLocks noChangeArrowheads="1"/>
          </p:cNvSpPr>
          <p:nvPr/>
        </p:nvSpPr>
        <p:spPr bwMode="auto">
          <a:xfrm>
            <a:off x="0" y="0"/>
            <a:ext cx="9144000" cy="0"/>
          </a:xfrm>
          <a:prstGeom prst="rect">
            <a:avLst/>
          </a:prstGeom>
          <a:noFill/>
          <a:ln w="12700">
            <a:noFill/>
            <a:miter lim="800000"/>
            <a:headEnd/>
            <a:tailEnd/>
          </a:ln>
        </p:spPr>
        <p:txBody>
          <a:bodyPr anchor="ctr">
            <a:prstTxWarp prst="textNoShape">
              <a:avLst/>
            </a:prstTxWarp>
            <a:spAutoFit/>
          </a:bodyPr>
          <a:lstStyle/>
          <a:p>
            <a:pPr algn="l" eaLnBrk="1" hangingPunct="1"/>
            <a:endParaRPr lang="en-US" sz="1800">
              <a:latin typeface="Arial" charset="0"/>
            </a:endParaRPr>
          </a:p>
        </p:txBody>
      </p:sp>
      <p:sp>
        <p:nvSpPr>
          <p:cNvPr id="12293" name="Text Box 2" descr="Newsprint"/>
          <p:cNvSpPr txBox="1">
            <a:spLocks noChangeArrowheads="1"/>
          </p:cNvSpPr>
          <p:nvPr/>
        </p:nvSpPr>
        <p:spPr bwMode="auto">
          <a:xfrm>
            <a:off x="4724400" y="1828800"/>
            <a:ext cx="3962400" cy="866775"/>
          </a:xfrm>
          <a:prstGeom prst="rect">
            <a:avLst/>
          </a:prstGeom>
          <a:noFill/>
          <a:ln w="9525">
            <a:noFill/>
            <a:miter lim="800000"/>
            <a:headEnd/>
            <a:tailEnd/>
          </a:ln>
        </p:spPr>
        <p:txBody>
          <a:bodyPr>
            <a:prstTxWarp prst="textNoShape">
              <a:avLst/>
            </a:prstTxWarp>
          </a:bodyPr>
          <a:lstStyle/>
          <a:p>
            <a:pPr>
              <a:spcAft>
                <a:spcPts val="1000"/>
              </a:spcAft>
            </a:pPr>
            <a:r>
              <a:rPr lang="en-US" sz="1600" i="1">
                <a:latin typeface="Arial" charset="0"/>
              </a:rPr>
              <a:t>On-Time emphasizes communication, you know the residents are better cared for; families are happy.</a:t>
            </a:r>
          </a:p>
          <a:p>
            <a:pPr>
              <a:spcAft>
                <a:spcPts val="1000"/>
              </a:spcAft>
            </a:pPr>
            <a:r>
              <a:rPr lang="en-US" sz="1600">
                <a:latin typeface="Arial" charset="0"/>
              </a:rPr>
              <a:t>~ Quote from a staff member</a:t>
            </a:r>
          </a:p>
          <a:p>
            <a:endParaRPr lang="en-US" sz="1800"/>
          </a:p>
        </p:txBody>
      </p:sp>
      <p:sp>
        <p:nvSpPr>
          <p:cNvPr id="12294" name="Text Box 3" descr="Newsprint"/>
          <p:cNvSpPr txBox="1">
            <a:spLocks noChangeArrowheads="1"/>
          </p:cNvSpPr>
          <p:nvPr/>
        </p:nvSpPr>
        <p:spPr bwMode="auto">
          <a:xfrm>
            <a:off x="4572000" y="3429000"/>
            <a:ext cx="4314825" cy="1225550"/>
          </a:xfrm>
          <a:prstGeom prst="rect">
            <a:avLst/>
          </a:prstGeom>
          <a:noFill/>
          <a:ln w="9525">
            <a:noFill/>
            <a:miter lim="800000"/>
            <a:headEnd/>
            <a:tailEnd/>
          </a:ln>
        </p:spPr>
        <p:txBody>
          <a:bodyPr>
            <a:prstTxWarp prst="textNoShape">
              <a:avLst/>
            </a:prstTxWarp>
          </a:bodyPr>
          <a:lstStyle/>
          <a:p>
            <a:pPr>
              <a:spcAft>
                <a:spcPts val="1000"/>
              </a:spcAft>
            </a:pPr>
            <a:r>
              <a:rPr lang="en-US" sz="1600" i="1">
                <a:latin typeface="Arial" charset="0"/>
              </a:rPr>
              <a:t>[At the beginning of the project] we had to practically beg [health IT] vendors to incorporate the set of On-Time reports into their system. Since then there has been a growing recognition that the value of health IT comes from impacting clinical decision making, not just automating the paper documentation process, and On-Time reports can add value to a vendor’s system. </a:t>
            </a:r>
          </a:p>
          <a:p>
            <a:pPr>
              <a:spcAft>
                <a:spcPts val="1000"/>
              </a:spcAft>
            </a:pPr>
            <a:r>
              <a:rPr lang="en-US" sz="1600">
                <a:latin typeface="Arial" charset="0"/>
              </a:rPr>
              <a:t>~Quote from Principal Investigator</a:t>
            </a:r>
          </a:p>
        </p:txBody>
      </p:sp>
      <p:pic>
        <p:nvPicPr>
          <p:cNvPr id="12297" name="Picture 9" descr="CNA"/>
          <p:cNvPicPr>
            <a:picLocks noChangeAspect="1" noChangeArrowheads="1"/>
          </p:cNvPicPr>
          <p:nvPr/>
        </p:nvPicPr>
        <p:blipFill>
          <a:blip r:embed="rId3"/>
          <a:srcRect/>
          <a:stretch>
            <a:fillRect/>
          </a:stretch>
        </p:blipFill>
        <p:spPr bwMode="auto">
          <a:xfrm>
            <a:off x="7086600" y="152400"/>
            <a:ext cx="1520825" cy="140335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a:xfrm>
            <a:off x="1676400" y="266700"/>
            <a:ext cx="5715000" cy="876300"/>
          </a:xfrm>
        </p:spPr>
        <p:txBody>
          <a:bodyPr/>
          <a:lstStyle/>
          <a:p>
            <a:r>
              <a:rPr lang="en-US" sz="3200" dirty="0"/>
              <a:t>Nursing Home Health IT</a:t>
            </a:r>
          </a:p>
        </p:txBody>
      </p:sp>
      <p:sp>
        <p:nvSpPr>
          <p:cNvPr id="97291" name="Rectangle 11"/>
          <p:cNvSpPr>
            <a:spLocks noGrp="1" noChangeArrowheads="1"/>
          </p:cNvSpPr>
          <p:nvPr>
            <p:ph type="body" sz="half" idx="4294967295"/>
          </p:nvPr>
        </p:nvSpPr>
        <p:spPr>
          <a:xfrm>
            <a:off x="0" y="1676400"/>
            <a:ext cx="8305800" cy="4724400"/>
          </a:xfrm>
        </p:spPr>
        <p:txBody>
          <a:bodyPr/>
          <a:lstStyle/>
          <a:p>
            <a:r>
              <a:rPr lang="en-US" sz="2800" dirty="0"/>
              <a:t>More information:</a:t>
            </a:r>
          </a:p>
          <a:p>
            <a:pPr marL="742950" lvl="1" indent="-285750"/>
            <a:r>
              <a:rPr lang="en-US" sz="2400" dirty="0">
                <a:hlinkClick r:id="rId3"/>
              </a:rPr>
              <a:t>http://ahrq.gov/research/ontime.htm</a:t>
            </a:r>
            <a:endParaRPr lang="en-US" sz="2400" dirty="0"/>
          </a:p>
          <a:p>
            <a:pPr marL="742950" lvl="1" indent="-285750"/>
            <a:r>
              <a:rPr lang="en-US" sz="2400" dirty="0">
                <a:hlinkClick r:id="rId4"/>
              </a:rPr>
              <a:t>http://innovations.ahrq.gov/content.aspx?id=2153</a:t>
            </a:r>
            <a:endParaRPr lang="en-US" sz="2400" dirty="0"/>
          </a:p>
          <a:p>
            <a:pPr marL="742950" lvl="1" indent="-285750"/>
            <a:endParaRPr lang="en-US" sz="2400" dirty="0"/>
          </a:p>
          <a:p>
            <a:endParaRPr lang="en-US" sz="2800" dirty="0"/>
          </a:p>
          <a:p>
            <a:endParaRPr lang="en-US" sz="2800" dirty="0"/>
          </a:p>
        </p:txBody>
      </p:sp>
      <p:sp>
        <p:nvSpPr>
          <p:cNvPr id="132100" name="Rectangle 4"/>
          <p:cNvSpPr>
            <a:spLocks noChangeArrowheads="1"/>
          </p:cNvSpPr>
          <p:nvPr/>
        </p:nvSpPr>
        <p:spPr bwMode="auto">
          <a:xfrm>
            <a:off x="0" y="0"/>
            <a:ext cx="9144000" cy="0"/>
          </a:xfrm>
          <a:prstGeom prst="rect">
            <a:avLst/>
          </a:prstGeom>
          <a:noFill/>
          <a:ln w="12700">
            <a:noFill/>
            <a:miter lim="800000"/>
            <a:headEnd/>
            <a:tailEnd/>
          </a:ln>
        </p:spPr>
        <p:txBody>
          <a:bodyPr anchor="ctr">
            <a:prstTxWarp prst="textNoShape">
              <a:avLst/>
            </a:prstTxWarp>
            <a:spAutoFit/>
          </a:bodyPr>
          <a:lstStyle/>
          <a:p>
            <a:pPr algn="l" eaLnBrk="1" hangingPunct="1"/>
            <a:endParaRPr lang="en-US" sz="1800">
              <a:latin typeface="Arial" charset="0"/>
            </a:endParaRPr>
          </a:p>
        </p:txBody>
      </p:sp>
      <p:pic>
        <p:nvPicPr>
          <p:cNvPr id="132104" name="Picture 8" descr="CNA"/>
          <p:cNvPicPr>
            <a:picLocks noChangeAspect="1" noChangeArrowheads="1"/>
          </p:cNvPicPr>
          <p:nvPr/>
        </p:nvPicPr>
        <p:blipFill>
          <a:blip r:embed="rId5"/>
          <a:srcRect/>
          <a:stretch>
            <a:fillRect/>
          </a:stretch>
        </p:blipFill>
        <p:spPr bwMode="auto">
          <a:xfrm>
            <a:off x="7239000" y="152400"/>
            <a:ext cx="1520825" cy="140335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 typeface="Wingdings" charset="2"/>
              <a:buNone/>
            </a:pPr>
            <a:r>
              <a:rPr lang="en-US" sz="2400" dirty="0"/>
              <a:t>The Problem:</a:t>
            </a:r>
          </a:p>
          <a:p>
            <a:pPr>
              <a:buFont typeface="Wingdings" charset="2"/>
              <a:buNone/>
            </a:pPr>
            <a:endParaRPr lang="en-US" sz="1000" dirty="0"/>
          </a:p>
          <a:p>
            <a:r>
              <a:rPr lang="en-US" sz="2000" dirty="0"/>
              <a:t>Rural residents often have problems accessing specialty care for complex conditions</a:t>
            </a:r>
          </a:p>
          <a:p>
            <a:pPr>
              <a:buFont typeface="Wingdings" charset="2"/>
              <a:buNone/>
            </a:pPr>
            <a:endParaRPr lang="en-US" sz="1000" dirty="0"/>
          </a:p>
          <a:p>
            <a:pPr>
              <a:buFont typeface="Wingdings" charset="2"/>
              <a:buNone/>
            </a:pPr>
            <a:endParaRPr lang="en-US" sz="1000" dirty="0"/>
          </a:p>
          <a:p>
            <a:pPr>
              <a:buFont typeface="Wingdings" charset="2"/>
              <a:buNone/>
            </a:pPr>
            <a:r>
              <a:rPr lang="en-US" sz="2400" dirty="0"/>
              <a:t>The Health IT Contribution: </a:t>
            </a:r>
          </a:p>
          <a:p>
            <a:endParaRPr lang="en-US" sz="1000" dirty="0"/>
          </a:p>
          <a:p>
            <a:r>
              <a:rPr lang="en-US" sz="2000" dirty="0"/>
              <a:t>Project ECHO: Extension for Community Healthcare Outcomes through Telemedicine </a:t>
            </a:r>
          </a:p>
          <a:p>
            <a:pPr lvl="1"/>
            <a:r>
              <a:rPr lang="en-US" sz="1800" dirty="0"/>
              <a:t>Enabled patients to be treated long-distance</a:t>
            </a:r>
          </a:p>
          <a:p>
            <a:pPr lvl="1"/>
            <a:r>
              <a:rPr lang="en-US" sz="1800" dirty="0"/>
              <a:t>Provided a platform for rural providers to hone their clinical skills </a:t>
            </a:r>
          </a:p>
          <a:p>
            <a:pPr lvl="1">
              <a:buFontTx/>
              <a:buNone/>
            </a:pPr>
            <a:endParaRPr lang="en-US" sz="1600" dirty="0"/>
          </a:p>
          <a:p>
            <a:pPr lvl="1">
              <a:buFontTx/>
              <a:buNone/>
            </a:pPr>
            <a:endParaRPr lang="en-US" sz="1600" dirty="0"/>
          </a:p>
          <a:p>
            <a:pPr>
              <a:buFont typeface="Wingdings" charset="2"/>
              <a:buNone/>
            </a:pPr>
            <a:r>
              <a:rPr lang="en-US" sz="1800" dirty="0"/>
              <a:t>Project Director: Dr. </a:t>
            </a:r>
            <a:r>
              <a:rPr lang="en-US" sz="1800" dirty="0" err="1"/>
              <a:t>Arora</a:t>
            </a:r>
            <a:r>
              <a:rPr lang="en-US" sz="1800" dirty="0"/>
              <a:t> </a:t>
            </a:r>
            <a:r>
              <a:rPr lang="en-US" sz="1800" dirty="0" err="1"/>
              <a:t>Sanjeev</a:t>
            </a:r>
            <a:r>
              <a:rPr lang="en-US" sz="1800" dirty="0"/>
              <a:t>	     Project Location: New Mexico</a:t>
            </a:r>
          </a:p>
          <a:p>
            <a:pPr>
              <a:buFont typeface="Wingdings" charset="2"/>
              <a:buNone/>
            </a:pPr>
            <a:r>
              <a:rPr lang="en-US" sz="1800" dirty="0"/>
              <a:t>AHRQ Grant: UC1 HS 015135              </a:t>
            </a:r>
            <a:r>
              <a:rPr lang="en-US" sz="1600" dirty="0"/>
              <a:t>http://healthit.ahrq.gov/FRPT_Arora_UC1HS015135</a:t>
            </a:r>
          </a:p>
        </p:txBody>
      </p:sp>
      <p:sp>
        <p:nvSpPr>
          <p:cNvPr id="4" name="Rectangle 2"/>
          <p:cNvSpPr>
            <a:spLocks noGrp="1" noChangeArrowheads="1"/>
          </p:cNvSpPr>
          <p:nvPr>
            <p:ph type="title"/>
          </p:nvPr>
        </p:nvSpPr>
        <p:spPr/>
        <p:txBody>
          <a:bodyPr/>
          <a:lstStyle/>
          <a:p>
            <a:r>
              <a:rPr lang="en-US" sz="2800" dirty="0"/>
              <a:t>Telemedicine Connects Rural Residents to Specialty Care</a:t>
            </a:r>
          </a:p>
        </p:txBody>
      </p:sp>
      <p:pic>
        <p:nvPicPr>
          <p:cNvPr id="13317" name="Picture 5" descr="map of the world"/>
          <p:cNvPicPr>
            <a:picLocks noChangeAspect="1" noChangeArrowheads="1"/>
          </p:cNvPicPr>
          <p:nvPr/>
        </p:nvPicPr>
        <p:blipFill>
          <a:blip r:embed="rId3"/>
          <a:srcRect/>
          <a:stretch>
            <a:fillRect/>
          </a:stretch>
        </p:blipFill>
        <p:spPr bwMode="auto">
          <a:xfrm>
            <a:off x="7010400" y="228600"/>
            <a:ext cx="1905000" cy="93345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914400" y="228600"/>
            <a:ext cx="6697663" cy="876300"/>
          </a:xfrm>
        </p:spPr>
        <p:txBody>
          <a:bodyPr/>
          <a:lstStyle/>
          <a:p>
            <a:r>
              <a:rPr lang="en-US" sz="2800" dirty="0"/>
              <a:t>Telemedicine Connects Rural Residents to Specialty Care</a:t>
            </a:r>
          </a:p>
        </p:txBody>
      </p:sp>
      <p:sp>
        <p:nvSpPr>
          <p:cNvPr id="97291" name="Rectangle 11"/>
          <p:cNvSpPr>
            <a:spLocks noGrp="1" noChangeArrowheads="1"/>
          </p:cNvSpPr>
          <p:nvPr>
            <p:ph type="body" sz="half" idx="1"/>
          </p:nvPr>
        </p:nvSpPr>
        <p:spPr>
          <a:xfrm>
            <a:off x="0" y="1447800"/>
            <a:ext cx="4495800" cy="4343400"/>
          </a:xfrm>
        </p:spPr>
        <p:txBody>
          <a:bodyPr/>
          <a:lstStyle/>
          <a:p>
            <a:pPr>
              <a:buFont typeface="Wingdings" charset="2"/>
              <a:buNone/>
            </a:pPr>
            <a:r>
              <a:rPr lang="en-US" sz="2400" dirty="0"/>
              <a:t>Results:</a:t>
            </a:r>
          </a:p>
          <a:p>
            <a:r>
              <a:rPr lang="en-US" sz="2000" dirty="0"/>
              <a:t>Improved access to care for 4,000 patients with hepatitis C</a:t>
            </a:r>
          </a:p>
          <a:p>
            <a:pPr>
              <a:buFont typeface="Wingdings" charset="2"/>
              <a:buNone/>
            </a:pPr>
            <a:endParaRPr lang="en-US" sz="1000" dirty="0"/>
          </a:p>
          <a:p>
            <a:pPr>
              <a:buFont typeface="Wingdings" charset="2"/>
              <a:buNone/>
            </a:pPr>
            <a:endParaRPr lang="en-US" sz="1000" dirty="0"/>
          </a:p>
          <a:p>
            <a:pPr>
              <a:buFont typeface="Wingdings" charset="2"/>
              <a:buNone/>
            </a:pPr>
            <a:r>
              <a:rPr lang="en-US" sz="2400" dirty="0"/>
              <a:t>Sustainability/Transferability: </a:t>
            </a:r>
          </a:p>
          <a:p>
            <a:r>
              <a:rPr lang="en-US" sz="2000" dirty="0"/>
              <a:t>Expanded program to other conditions </a:t>
            </a:r>
          </a:p>
          <a:p>
            <a:r>
              <a:rPr lang="en-US" sz="2000" dirty="0"/>
              <a:t>Project selected as winner in search for Disruptive Innovations in Healthcare-New Models</a:t>
            </a:r>
          </a:p>
          <a:p>
            <a:pPr>
              <a:buFont typeface="Wingdings" charset="2"/>
              <a:buNone/>
            </a:pPr>
            <a:endParaRPr lang="en-US" sz="2400" dirty="0"/>
          </a:p>
        </p:txBody>
      </p:sp>
      <p:sp>
        <p:nvSpPr>
          <p:cNvPr id="14340" name="Rectangle 4"/>
          <p:cNvSpPr>
            <a:spLocks noChangeArrowheads="1"/>
          </p:cNvSpPr>
          <p:nvPr/>
        </p:nvSpPr>
        <p:spPr bwMode="auto">
          <a:xfrm>
            <a:off x="0" y="0"/>
            <a:ext cx="9144000" cy="0"/>
          </a:xfrm>
          <a:prstGeom prst="rect">
            <a:avLst/>
          </a:prstGeom>
          <a:noFill/>
          <a:ln w="12700">
            <a:noFill/>
            <a:miter lim="800000"/>
            <a:headEnd/>
            <a:tailEnd/>
          </a:ln>
        </p:spPr>
        <p:txBody>
          <a:bodyPr anchor="ctr">
            <a:prstTxWarp prst="textNoShape">
              <a:avLst/>
            </a:prstTxWarp>
            <a:spAutoFit/>
          </a:bodyPr>
          <a:lstStyle/>
          <a:p>
            <a:pPr algn="l" eaLnBrk="1" hangingPunct="1"/>
            <a:endParaRPr lang="en-US" sz="1800">
              <a:latin typeface="Arial" charset="0"/>
            </a:endParaRPr>
          </a:p>
        </p:txBody>
      </p:sp>
      <p:sp>
        <p:nvSpPr>
          <p:cNvPr id="14342" name="TextBox 8"/>
          <p:cNvSpPr txBox="1">
            <a:spLocks noChangeArrowheads="1"/>
          </p:cNvSpPr>
          <p:nvPr/>
        </p:nvSpPr>
        <p:spPr bwMode="auto">
          <a:xfrm>
            <a:off x="304800" y="5791200"/>
            <a:ext cx="8839200" cy="1200150"/>
          </a:xfrm>
          <a:prstGeom prst="rect">
            <a:avLst/>
          </a:prstGeom>
          <a:noFill/>
          <a:ln w="9525">
            <a:noFill/>
            <a:miter lim="800000"/>
            <a:headEnd/>
            <a:tailEnd/>
          </a:ln>
        </p:spPr>
        <p:txBody>
          <a:bodyPr>
            <a:prstTxWarp prst="textNoShape">
              <a:avLst/>
            </a:prstTxWarp>
            <a:spAutoFit/>
          </a:bodyPr>
          <a:lstStyle/>
          <a:p>
            <a:r>
              <a:rPr lang="en-US" sz="1800" i="1">
                <a:latin typeface="Arial" charset="0"/>
              </a:rPr>
              <a:t>We’re developing our knowledge networks so that every doctor can provide best practice care without being an expert in all chronic diseases. </a:t>
            </a:r>
            <a:endParaRPr lang="en-US" sz="1800">
              <a:latin typeface="Arial" charset="0"/>
            </a:endParaRPr>
          </a:p>
          <a:p>
            <a:r>
              <a:rPr lang="en-US" sz="1800">
                <a:latin typeface="Arial" charset="0"/>
              </a:rPr>
              <a:t>~Quote from Principal Investigator.</a:t>
            </a:r>
          </a:p>
          <a:p>
            <a:endParaRPr lang="en-US" sz="1800">
              <a:latin typeface="Arial" charset="0"/>
            </a:endParaRPr>
          </a:p>
        </p:txBody>
      </p:sp>
      <p:pic>
        <p:nvPicPr>
          <p:cNvPr id="14344" name="Picture 8" descr="map of the world"/>
          <p:cNvPicPr>
            <a:picLocks noChangeAspect="1" noChangeArrowheads="1"/>
          </p:cNvPicPr>
          <p:nvPr/>
        </p:nvPicPr>
        <p:blipFill>
          <a:blip r:embed="rId3"/>
          <a:srcRect/>
          <a:stretch>
            <a:fillRect/>
          </a:stretch>
        </p:blipFill>
        <p:spPr bwMode="auto">
          <a:xfrm>
            <a:off x="6858000" y="152400"/>
            <a:ext cx="2057400" cy="1008063"/>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a:xfrm>
            <a:off x="1447800" y="228600"/>
            <a:ext cx="5334000" cy="876300"/>
          </a:xfrm>
        </p:spPr>
        <p:txBody>
          <a:bodyPr/>
          <a:lstStyle/>
          <a:p>
            <a:r>
              <a:rPr lang="en-US" sz="2400" dirty="0"/>
              <a:t>Telemedicine Connects Rural Residents to Specialty Care</a:t>
            </a:r>
          </a:p>
        </p:txBody>
      </p:sp>
      <p:sp>
        <p:nvSpPr>
          <p:cNvPr id="135172" name="Rectangle 4"/>
          <p:cNvSpPr>
            <a:spLocks noChangeArrowheads="1"/>
          </p:cNvSpPr>
          <p:nvPr/>
        </p:nvSpPr>
        <p:spPr bwMode="auto">
          <a:xfrm>
            <a:off x="0" y="0"/>
            <a:ext cx="9144000" cy="0"/>
          </a:xfrm>
          <a:prstGeom prst="rect">
            <a:avLst/>
          </a:prstGeom>
          <a:noFill/>
          <a:ln w="12700">
            <a:noFill/>
            <a:miter lim="800000"/>
            <a:headEnd/>
            <a:tailEnd/>
          </a:ln>
        </p:spPr>
        <p:txBody>
          <a:bodyPr anchor="ctr">
            <a:prstTxWarp prst="textNoShape">
              <a:avLst/>
            </a:prstTxWarp>
            <a:spAutoFit/>
          </a:bodyPr>
          <a:lstStyle/>
          <a:p>
            <a:pPr algn="l" eaLnBrk="1" hangingPunct="1"/>
            <a:endParaRPr lang="en-US" sz="1800">
              <a:latin typeface="Arial" charset="0"/>
            </a:endParaRPr>
          </a:p>
        </p:txBody>
      </p:sp>
      <p:sp>
        <p:nvSpPr>
          <p:cNvPr id="14342" name="TextBox 8"/>
          <p:cNvSpPr txBox="1">
            <a:spLocks noChangeArrowheads="1"/>
          </p:cNvSpPr>
          <p:nvPr/>
        </p:nvSpPr>
        <p:spPr bwMode="auto">
          <a:xfrm>
            <a:off x="304800" y="5791200"/>
            <a:ext cx="8839200" cy="641350"/>
          </a:xfrm>
          <a:prstGeom prst="rect">
            <a:avLst/>
          </a:prstGeom>
          <a:noFill/>
          <a:ln w="9525">
            <a:noFill/>
            <a:miter lim="800000"/>
            <a:headEnd/>
            <a:tailEnd/>
          </a:ln>
        </p:spPr>
        <p:txBody>
          <a:bodyPr>
            <a:prstTxWarp prst="textNoShape">
              <a:avLst/>
            </a:prstTxWarp>
            <a:spAutoFit/>
          </a:bodyPr>
          <a:lstStyle/>
          <a:p>
            <a:endParaRPr lang="en-US" sz="1800">
              <a:latin typeface="Arial" charset="0"/>
            </a:endParaRPr>
          </a:p>
          <a:p>
            <a:endParaRPr lang="en-US" sz="1800">
              <a:latin typeface="Arial" charset="0"/>
            </a:endParaRPr>
          </a:p>
        </p:txBody>
      </p:sp>
      <p:pic>
        <p:nvPicPr>
          <p:cNvPr id="135174" name="Picture 6" descr="map of the world"/>
          <p:cNvPicPr>
            <a:picLocks noChangeAspect="1" noChangeArrowheads="1"/>
          </p:cNvPicPr>
          <p:nvPr/>
        </p:nvPicPr>
        <p:blipFill>
          <a:blip r:embed="rId3"/>
          <a:srcRect/>
          <a:stretch>
            <a:fillRect/>
          </a:stretch>
        </p:blipFill>
        <p:spPr bwMode="auto">
          <a:xfrm>
            <a:off x="6858000" y="152400"/>
            <a:ext cx="2057400" cy="1008063"/>
          </a:xfrm>
          <a:prstGeom prst="rect">
            <a:avLst/>
          </a:prstGeom>
          <a:noFill/>
        </p:spPr>
      </p:pic>
      <p:graphicFrame>
        <p:nvGraphicFramePr>
          <p:cNvPr id="135242" name="Group 74"/>
          <p:cNvGraphicFramePr>
            <a:graphicFrameLocks noGrp="1"/>
          </p:cNvGraphicFramePr>
          <p:nvPr>
            <p:ph idx="1"/>
          </p:nvPr>
        </p:nvGraphicFramePr>
        <p:xfrm>
          <a:off x="533400" y="1447800"/>
          <a:ext cx="7993063" cy="5074920"/>
        </p:xfrm>
        <a:graphic>
          <a:graphicData uri="http://schemas.openxmlformats.org/drawingml/2006/table">
            <a:tbl>
              <a:tblPr/>
              <a:tblGrid>
                <a:gridCol w="5791200"/>
                <a:gridCol w="2201863"/>
              </a:tblGrid>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000000"/>
                          </a:solidFill>
                          <a:effectLst/>
                          <a:latin typeface="Arial" charset="0"/>
                        </a:rPr>
                        <a:t>Original Focus: Hepatitis 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000000"/>
                          </a:solidFill>
                          <a:effectLst/>
                          <a:latin typeface="Arial" charset="0"/>
                        </a:rPr>
                        <a:t>21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r h="295275">
                <a:tc gridSpan="2">
                  <a:txBody>
                    <a:bodyPr/>
                    <a:lstStyle/>
                    <a:p>
                      <a:pPr marL="0" marR="0" lvl="0" indent="0" algn="ctr"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Expanded to these Conditions and Facilities</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Asthma/Pulmonary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16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Child, Adolescent, and Family Psychiatry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Child, Adolescent Psychology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14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Chronic Pain/Headache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Diabetes/Cardiovascular Risk Reduction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19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High-Risk Pregnancy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21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HIV/AIDS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17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Integrated Addiction/Psychiatry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14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Medical Ethics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Occupational Medicine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Pediatric Obesity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43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Psychotherapy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Rheumatology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1" i="0" u="none" strike="noStrike" cap="none" normalizeH="0" baseline="0">
                          <a:ln>
                            <a:noFill/>
                          </a:ln>
                          <a:solidFill>
                            <a:srgbClr val="FFFFFF"/>
                          </a:solidFill>
                          <a:effectLst/>
                          <a:latin typeface="Arial" charset="0"/>
                        </a:rPr>
                        <a:t>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a:xfrm>
            <a:off x="1447800" y="228600"/>
            <a:ext cx="5334000" cy="876300"/>
          </a:xfrm>
        </p:spPr>
        <p:txBody>
          <a:bodyPr/>
          <a:lstStyle/>
          <a:p>
            <a:r>
              <a:rPr lang="en-US" sz="2400" dirty="0"/>
              <a:t>Telemedicine Connects Rural Residents to Specialty Care</a:t>
            </a:r>
          </a:p>
        </p:txBody>
      </p:sp>
      <p:sp>
        <p:nvSpPr>
          <p:cNvPr id="138243" name="Rectangle 4"/>
          <p:cNvSpPr>
            <a:spLocks noChangeArrowheads="1"/>
          </p:cNvSpPr>
          <p:nvPr/>
        </p:nvSpPr>
        <p:spPr bwMode="auto">
          <a:xfrm>
            <a:off x="0" y="0"/>
            <a:ext cx="9144000" cy="0"/>
          </a:xfrm>
          <a:prstGeom prst="rect">
            <a:avLst/>
          </a:prstGeom>
          <a:noFill/>
          <a:ln w="12700">
            <a:noFill/>
            <a:miter lim="800000"/>
            <a:headEnd/>
            <a:tailEnd/>
          </a:ln>
        </p:spPr>
        <p:txBody>
          <a:bodyPr anchor="ctr">
            <a:prstTxWarp prst="textNoShape">
              <a:avLst/>
            </a:prstTxWarp>
            <a:spAutoFit/>
          </a:bodyPr>
          <a:lstStyle/>
          <a:p>
            <a:pPr algn="l" eaLnBrk="1" hangingPunct="1"/>
            <a:endParaRPr lang="en-US" sz="1800">
              <a:latin typeface="Arial" charset="0"/>
            </a:endParaRPr>
          </a:p>
        </p:txBody>
      </p:sp>
      <p:sp>
        <p:nvSpPr>
          <p:cNvPr id="14342" name="TextBox 8"/>
          <p:cNvSpPr txBox="1">
            <a:spLocks noChangeArrowheads="1"/>
          </p:cNvSpPr>
          <p:nvPr/>
        </p:nvSpPr>
        <p:spPr bwMode="auto">
          <a:xfrm>
            <a:off x="304800" y="5791200"/>
            <a:ext cx="8839200" cy="641350"/>
          </a:xfrm>
          <a:prstGeom prst="rect">
            <a:avLst/>
          </a:prstGeom>
          <a:noFill/>
          <a:ln w="9525">
            <a:noFill/>
            <a:miter lim="800000"/>
            <a:headEnd/>
            <a:tailEnd/>
          </a:ln>
        </p:spPr>
        <p:txBody>
          <a:bodyPr>
            <a:prstTxWarp prst="textNoShape">
              <a:avLst/>
            </a:prstTxWarp>
            <a:spAutoFit/>
          </a:bodyPr>
          <a:lstStyle/>
          <a:p>
            <a:endParaRPr lang="en-US" sz="1800">
              <a:latin typeface="Arial" charset="0"/>
            </a:endParaRPr>
          </a:p>
          <a:p>
            <a:endParaRPr lang="en-US" sz="1800">
              <a:latin typeface="Arial" charset="0"/>
            </a:endParaRPr>
          </a:p>
        </p:txBody>
      </p:sp>
      <p:pic>
        <p:nvPicPr>
          <p:cNvPr id="138245" name="Picture 5" descr="map of the world"/>
          <p:cNvPicPr>
            <a:picLocks noChangeAspect="1" noChangeArrowheads="1"/>
          </p:cNvPicPr>
          <p:nvPr/>
        </p:nvPicPr>
        <p:blipFill>
          <a:blip r:embed="rId3"/>
          <a:srcRect/>
          <a:stretch>
            <a:fillRect/>
          </a:stretch>
        </p:blipFill>
        <p:spPr bwMode="auto">
          <a:xfrm>
            <a:off x="6858000" y="152400"/>
            <a:ext cx="2057400" cy="1008063"/>
          </a:xfrm>
          <a:prstGeom prst="rect">
            <a:avLst/>
          </a:prstGeom>
          <a:noFill/>
        </p:spPr>
      </p:pic>
      <p:graphicFrame>
        <p:nvGraphicFramePr>
          <p:cNvPr id="138246" name="Group 6"/>
          <p:cNvGraphicFramePr>
            <a:graphicFrameLocks noGrp="1"/>
          </p:cNvGraphicFramePr>
          <p:nvPr>
            <p:ph idx="1"/>
          </p:nvPr>
        </p:nvGraphicFramePr>
        <p:xfrm>
          <a:off x="533400" y="1447800"/>
          <a:ext cx="7993063" cy="5074920"/>
        </p:xfrm>
        <a:graphic>
          <a:graphicData uri="http://schemas.openxmlformats.org/drawingml/2006/table">
            <a:tbl>
              <a:tblPr/>
              <a:tblGrid>
                <a:gridCol w="5791200"/>
                <a:gridCol w="2201863"/>
              </a:tblGrid>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000000"/>
                          </a:solidFill>
                          <a:effectLst/>
                          <a:latin typeface="Arial" charset="0"/>
                        </a:rPr>
                        <a:t>Original Focus: Hepatitis 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000000"/>
                          </a:solidFill>
                          <a:effectLst/>
                          <a:latin typeface="Arial" charset="0"/>
                        </a:rPr>
                        <a:t>21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r h="295275">
                <a:tc gridSpan="2">
                  <a:txBody>
                    <a:bodyPr/>
                    <a:lstStyle/>
                    <a:p>
                      <a:pPr marL="0" marR="0" lvl="0" indent="0" algn="ctr"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Expanded to these Conditions and Facilities</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Asthma/Pulmonary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16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Child, Adolescent, and Family Psychiatry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Child, Adolescent Psychology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14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Chronic Pain/Headache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Diabetes/Cardiovascular Risk Reduction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19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High-Risk Pregnancy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21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HIV/AIDS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17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Integrated Addiction/Psychiatry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14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Medical Ethics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Occupational Medicine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Pediatric Obesity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43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Psychotherapy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275">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Rheumatology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30000"/>
                        </a:spcBef>
                        <a:spcAft>
                          <a:spcPct val="0"/>
                        </a:spcAft>
                        <a:buClr>
                          <a:schemeClr val="tx2"/>
                        </a:buClr>
                        <a:buSzPct val="95000"/>
                        <a:buFont typeface="Wingdings" charset="2"/>
                        <a:buNone/>
                        <a:tabLst/>
                      </a:pPr>
                      <a:r>
                        <a:rPr kumimoji="0" lang="en-US" sz="1800" b="0" i="0" u="none" strike="noStrike" cap="none" normalizeH="0" baseline="0">
                          <a:ln>
                            <a:noFill/>
                          </a:ln>
                          <a:solidFill>
                            <a:srgbClr val="FFFFFF"/>
                          </a:solidFill>
                          <a:effectLst/>
                          <a:latin typeface="Arial" charset="0"/>
                        </a:rPr>
                        <a:t>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8296" name="Text Box 56"/>
          <p:cNvSpPr txBox="1">
            <a:spLocks noChangeArrowheads="1"/>
          </p:cNvSpPr>
          <p:nvPr/>
        </p:nvSpPr>
        <p:spPr bwMode="auto">
          <a:xfrm rot="1253344">
            <a:off x="4225925" y="4054475"/>
            <a:ext cx="4106863" cy="579438"/>
          </a:xfrm>
          <a:prstGeom prst="rect">
            <a:avLst/>
          </a:prstGeom>
          <a:solidFill>
            <a:schemeClr val="tx1"/>
          </a:solidFill>
          <a:ln w="12700">
            <a:noFill/>
            <a:miter lim="800000"/>
            <a:headEnd/>
            <a:tailEnd/>
          </a:ln>
          <a:effectLst/>
        </p:spPr>
        <p:txBody>
          <a:bodyPr>
            <a:prstTxWarp prst="textNoShape">
              <a:avLst/>
            </a:prstTxWarp>
            <a:spAutoFit/>
          </a:bodyPr>
          <a:lstStyle/>
          <a:p>
            <a:r>
              <a:rPr lang="en-US" sz="3200" b="1">
                <a:solidFill>
                  <a:srgbClr val="000000"/>
                </a:solidFill>
              </a:rPr>
              <a:t>Facility Count=233</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24000"/>
            <a:ext cx="8991600" cy="4724400"/>
          </a:xfrm>
        </p:spPr>
        <p:txBody>
          <a:bodyPr/>
          <a:lstStyle/>
          <a:p>
            <a:pPr>
              <a:buFont typeface="Wingdings" charset="2"/>
              <a:buNone/>
            </a:pPr>
            <a:r>
              <a:rPr lang="en-US" sz="2400" dirty="0"/>
              <a:t>The Problem:</a:t>
            </a:r>
          </a:p>
          <a:p>
            <a:pPr>
              <a:buFont typeface="Wingdings" charset="2"/>
              <a:buNone/>
            </a:pPr>
            <a:endParaRPr lang="en-US" sz="1000" dirty="0"/>
          </a:p>
          <a:p>
            <a:r>
              <a:rPr lang="en-US" sz="2000" dirty="0"/>
              <a:t>If EHR functions are not used effectively, preventable quality and safety issues may persist </a:t>
            </a:r>
          </a:p>
          <a:p>
            <a:pPr>
              <a:buFont typeface="Wingdings" charset="2"/>
              <a:buNone/>
            </a:pPr>
            <a:endParaRPr lang="en-US" sz="1000" dirty="0"/>
          </a:p>
          <a:p>
            <a:pPr>
              <a:buFont typeface="Wingdings" charset="2"/>
              <a:buNone/>
            </a:pPr>
            <a:endParaRPr lang="en-US" sz="1000" dirty="0"/>
          </a:p>
          <a:p>
            <a:pPr>
              <a:buFont typeface="Wingdings" charset="2"/>
              <a:buNone/>
            </a:pPr>
            <a:r>
              <a:rPr lang="en-US" sz="2400" dirty="0"/>
              <a:t>The Health IT Contribution: </a:t>
            </a:r>
          </a:p>
          <a:p>
            <a:endParaRPr lang="en-US" sz="1000" dirty="0"/>
          </a:p>
          <a:p>
            <a:r>
              <a:rPr lang="en-US" sz="2000" dirty="0"/>
              <a:t>Enhance use of EHR functions, examples: </a:t>
            </a:r>
          </a:p>
          <a:p>
            <a:pPr lvl="1"/>
            <a:r>
              <a:rPr lang="en-US" sz="1800" dirty="0"/>
              <a:t>54 clinical decision support rules were added to the system </a:t>
            </a:r>
          </a:p>
          <a:p>
            <a:pPr lvl="1"/>
            <a:r>
              <a:rPr lang="en-US" sz="1800" dirty="0"/>
              <a:t>Pharmacists from the rural referral center use the EHR  to remotely check medication dosing and drug alerts  at critical access hospitals </a:t>
            </a:r>
          </a:p>
          <a:p>
            <a:pPr lvl="1"/>
            <a:r>
              <a:rPr lang="en-US" sz="1800" dirty="0"/>
              <a:t>Nursing documentation functionality added</a:t>
            </a:r>
          </a:p>
          <a:p>
            <a:pPr lvl="1"/>
            <a:r>
              <a:rPr lang="en-US" sz="1800" dirty="0"/>
              <a:t>Electronic ordering  of tests and medications added </a:t>
            </a:r>
          </a:p>
          <a:p>
            <a:pPr lvl="1"/>
            <a:endParaRPr lang="en-US" sz="1600" dirty="0"/>
          </a:p>
          <a:p>
            <a:pPr>
              <a:buFont typeface="Wingdings" charset="2"/>
              <a:buNone/>
            </a:pPr>
            <a:r>
              <a:rPr lang="en-US" sz="1800" dirty="0"/>
              <a:t>Project Director: Dr. Donald Crandall		Project Location: Iowa</a:t>
            </a:r>
          </a:p>
          <a:p>
            <a:pPr>
              <a:buFont typeface="Wingdings" charset="2"/>
              <a:buNone/>
            </a:pPr>
            <a:r>
              <a:rPr lang="en-US" sz="1800" dirty="0"/>
              <a:t>AHRQ Grant: UC1 HS 015196         </a:t>
            </a:r>
            <a:r>
              <a:rPr lang="en-US" sz="1800" dirty="0">
                <a:hlinkClick r:id="rId3"/>
              </a:rPr>
              <a:t>htt</a:t>
            </a:r>
            <a:r>
              <a:rPr lang="en-US" sz="1600" dirty="0">
                <a:hlinkClick r:id="rId3"/>
              </a:rPr>
              <a:t>p://healthit.ahrq.gov/FRPT_Crandall_UC1HS015196</a:t>
            </a:r>
            <a:endParaRPr lang="en-US" sz="1600" dirty="0"/>
          </a:p>
        </p:txBody>
      </p:sp>
      <p:sp>
        <p:nvSpPr>
          <p:cNvPr id="4" name="Rectangle 2"/>
          <p:cNvSpPr>
            <a:spLocks noGrp="1" noChangeArrowheads="1"/>
          </p:cNvSpPr>
          <p:nvPr>
            <p:ph type="title"/>
          </p:nvPr>
        </p:nvSpPr>
        <p:spPr/>
        <p:txBody>
          <a:bodyPr/>
          <a:lstStyle/>
          <a:p>
            <a:r>
              <a:rPr lang="en-US" sz="2800" dirty="0"/>
              <a:t>Enhancing Use of EHR Functions to Improve Quality of Care</a:t>
            </a:r>
            <a:r>
              <a:rPr lang="en-US" sz="3200" dirty="0"/>
              <a:t> </a:t>
            </a:r>
          </a:p>
        </p:txBody>
      </p:sp>
      <p:pic>
        <p:nvPicPr>
          <p:cNvPr id="15365" name="Picture 5" descr="Iowa_pms 202"/>
          <p:cNvPicPr>
            <a:picLocks noChangeAspect="1" noChangeArrowheads="1"/>
          </p:cNvPicPr>
          <p:nvPr/>
        </p:nvPicPr>
        <p:blipFill>
          <a:blip r:embed="rId4"/>
          <a:srcRect/>
          <a:stretch>
            <a:fillRect/>
          </a:stretch>
        </p:blipFill>
        <p:spPr bwMode="auto">
          <a:xfrm>
            <a:off x="7391400" y="152400"/>
            <a:ext cx="1524000" cy="1108075"/>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91" name="Rectangle 11"/>
          <p:cNvSpPr>
            <a:spLocks noGrp="1" noChangeArrowheads="1"/>
          </p:cNvSpPr>
          <p:nvPr>
            <p:ph type="body" sz="half" idx="1"/>
          </p:nvPr>
        </p:nvSpPr>
        <p:spPr>
          <a:xfrm>
            <a:off x="0" y="1676400"/>
            <a:ext cx="4529138" cy="4724400"/>
          </a:xfrm>
        </p:spPr>
        <p:txBody>
          <a:bodyPr/>
          <a:lstStyle/>
          <a:p>
            <a:pPr>
              <a:buFont typeface="Wingdings" charset="2"/>
              <a:buNone/>
            </a:pPr>
            <a:r>
              <a:rPr lang="en-US" sz="2400" dirty="0"/>
              <a:t>Results:</a:t>
            </a:r>
          </a:p>
          <a:p>
            <a:r>
              <a:rPr lang="en-US" sz="2400" dirty="0"/>
              <a:t>Improved the timeliness of indwelling catheter removal</a:t>
            </a:r>
          </a:p>
          <a:p>
            <a:pPr>
              <a:buFont typeface="Wingdings" charset="2"/>
              <a:buNone/>
            </a:pPr>
            <a:endParaRPr lang="en-US" sz="2400" dirty="0"/>
          </a:p>
          <a:p>
            <a:pPr>
              <a:buFont typeface="Wingdings" charset="2"/>
              <a:buNone/>
            </a:pPr>
            <a:r>
              <a:rPr lang="en-US" sz="2400" dirty="0"/>
              <a:t>Sustainability/Transferability: </a:t>
            </a:r>
          </a:p>
          <a:p>
            <a:r>
              <a:rPr lang="en-US" sz="2400" dirty="0"/>
              <a:t>Implemented additional clinical decision support rules</a:t>
            </a:r>
          </a:p>
          <a:p>
            <a:r>
              <a:rPr lang="en-US" sz="2400" dirty="0"/>
              <a:t>Enhanced EHR  function use in other system hospitals</a:t>
            </a:r>
          </a:p>
          <a:p>
            <a:endParaRPr lang="en-US" sz="2400" dirty="0"/>
          </a:p>
          <a:p>
            <a:endParaRPr lang="en-US" sz="2400" dirty="0"/>
          </a:p>
        </p:txBody>
      </p:sp>
      <p:sp>
        <p:nvSpPr>
          <p:cNvPr id="16387" name="Rectangle 4"/>
          <p:cNvSpPr>
            <a:spLocks noChangeArrowheads="1"/>
          </p:cNvSpPr>
          <p:nvPr/>
        </p:nvSpPr>
        <p:spPr bwMode="auto">
          <a:xfrm>
            <a:off x="0" y="0"/>
            <a:ext cx="9144000" cy="0"/>
          </a:xfrm>
          <a:prstGeom prst="rect">
            <a:avLst/>
          </a:prstGeom>
          <a:noFill/>
          <a:ln w="12700">
            <a:noFill/>
            <a:miter lim="800000"/>
            <a:headEnd/>
            <a:tailEnd/>
          </a:ln>
        </p:spPr>
        <p:txBody>
          <a:bodyPr anchor="ctr">
            <a:prstTxWarp prst="textNoShape">
              <a:avLst/>
            </a:prstTxWarp>
            <a:spAutoFit/>
          </a:bodyPr>
          <a:lstStyle/>
          <a:p>
            <a:pPr algn="l" eaLnBrk="1" hangingPunct="1"/>
            <a:endParaRPr lang="en-US" sz="1800">
              <a:latin typeface="Arial" charset="0"/>
            </a:endParaRPr>
          </a:p>
        </p:txBody>
      </p:sp>
      <p:sp>
        <p:nvSpPr>
          <p:cNvPr id="16388" name="Chart Placeholder 6"/>
          <p:cNvSpPr>
            <a:spLocks noGrp="1" noTextEdit="1"/>
          </p:cNvSpPr>
          <p:nvPr>
            <p:ph type="chart" sz="half" idx="2"/>
          </p:nvPr>
        </p:nvSpPr>
        <p:spPr/>
      </p:sp>
      <p:sp>
        <p:nvSpPr>
          <p:cNvPr id="10" name="Rectangle 2"/>
          <p:cNvSpPr>
            <a:spLocks noGrp="1" noChangeArrowheads="1"/>
          </p:cNvSpPr>
          <p:nvPr>
            <p:ph type="title"/>
          </p:nvPr>
        </p:nvSpPr>
        <p:spPr/>
        <p:txBody>
          <a:bodyPr/>
          <a:lstStyle/>
          <a:p>
            <a:r>
              <a:rPr lang="en-US" sz="2800" dirty="0"/>
              <a:t>Enhancing Use of EHR Functions to Improve Quality of Care</a:t>
            </a:r>
            <a:r>
              <a:rPr lang="en-US" sz="3200" dirty="0"/>
              <a:t> </a:t>
            </a:r>
          </a:p>
        </p:txBody>
      </p:sp>
      <p:pic>
        <p:nvPicPr>
          <p:cNvPr id="16391" name="Picture 7" descr="Iowa_pms 202"/>
          <p:cNvPicPr>
            <a:picLocks noChangeAspect="1" noChangeArrowheads="1"/>
          </p:cNvPicPr>
          <p:nvPr/>
        </p:nvPicPr>
        <p:blipFill>
          <a:blip r:embed="rId3"/>
          <a:srcRect/>
          <a:stretch>
            <a:fillRect/>
          </a:stretch>
        </p:blipFill>
        <p:spPr bwMode="auto">
          <a:xfrm>
            <a:off x="7391400" y="152400"/>
            <a:ext cx="1371600" cy="998538"/>
          </a:xfrm>
          <a:prstGeom prst="rect">
            <a:avLst/>
          </a:prstGeom>
          <a:noFill/>
        </p:spPr>
      </p:pic>
      <p:pic>
        <p:nvPicPr>
          <p:cNvPr id="16392" name="Picture 8" descr="Fig 4"/>
          <p:cNvPicPr>
            <a:picLocks noChangeAspect="1" noChangeArrowheads="1"/>
          </p:cNvPicPr>
          <p:nvPr/>
        </p:nvPicPr>
        <p:blipFill>
          <a:blip r:embed="rId4"/>
          <a:srcRect/>
          <a:stretch>
            <a:fillRect/>
          </a:stretch>
        </p:blipFill>
        <p:spPr bwMode="auto">
          <a:xfrm>
            <a:off x="4724400" y="1676400"/>
            <a:ext cx="3913188" cy="464820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noFill/>
          <a:ln w="9525"/>
        </p:spPr>
        <p:txBody>
          <a:bodyPr/>
          <a:lstStyle/>
          <a:p>
            <a:r>
              <a:rPr lang="en-US" sz="3600" dirty="0">
                <a:effectLst/>
              </a:rPr>
              <a:t>Planning and Implementation THQIT Grants</a:t>
            </a:r>
          </a:p>
        </p:txBody>
      </p:sp>
      <p:sp>
        <p:nvSpPr>
          <p:cNvPr id="141315" name="Rectangle 3"/>
          <p:cNvSpPr>
            <a:spLocks noGrp="1" noChangeArrowheads="1"/>
          </p:cNvSpPr>
          <p:nvPr>
            <p:ph type="body" idx="1"/>
          </p:nvPr>
        </p:nvSpPr>
        <p:spPr>
          <a:xfrm>
            <a:off x="2667000" y="1447800"/>
            <a:ext cx="6172200" cy="5410200"/>
          </a:xfrm>
          <a:noFill/>
          <a:ln w="9525"/>
        </p:spPr>
        <p:txBody>
          <a:bodyPr/>
          <a:lstStyle/>
          <a:p>
            <a:r>
              <a:rPr lang="en-US" sz="2400" dirty="0">
                <a:effectLst/>
              </a:rPr>
              <a:t>Public-Private Partnership Creates Web-Based System to Improve Rural Children’s Access to Health Care Through a Medical Home</a:t>
            </a:r>
          </a:p>
          <a:p>
            <a:endParaRPr lang="en-US" sz="2400" dirty="0">
              <a:effectLst/>
            </a:endParaRPr>
          </a:p>
          <a:p>
            <a:r>
              <a:rPr lang="en-US" sz="2400" dirty="0">
                <a:effectLst/>
              </a:rPr>
              <a:t>Replication of Health Information Exchange Framework Across Oklahoma </a:t>
            </a:r>
          </a:p>
          <a:p>
            <a:endParaRPr lang="en-US" sz="2400" dirty="0">
              <a:effectLst/>
            </a:endParaRPr>
          </a:p>
          <a:p>
            <a:endParaRPr lang="en-US" sz="2400" dirty="0">
              <a:effectLst/>
            </a:endParaRPr>
          </a:p>
          <a:p>
            <a:endParaRPr lang="en-US" sz="2400" dirty="0">
              <a:effectLst/>
            </a:endParaRPr>
          </a:p>
          <a:p>
            <a:endParaRPr lang="en-US" sz="2400" dirty="0">
              <a:effectLst/>
            </a:endParaRPr>
          </a:p>
          <a:p>
            <a:pPr>
              <a:buFont typeface="Wingdings" charset="2"/>
              <a:buNone/>
            </a:pPr>
            <a:r>
              <a:rPr lang="en-US" sz="2400" dirty="0">
                <a:effectLst/>
              </a:rPr>
              <a:t> </a:t>
            </a:r>
          </a:p>
          <a:p>
            <a:endParaRPr lang="en-US" sz="2400" dirty="0">
              <a:effectLst/>
            </a:endParaRPr>
          </a:p>
          <a:p>
            <a:pPr>
              <a:buFont typeface="Wingdings" charset="2"/>
              <a:buNone/>
            </a:pPr>
            <a:endParaRPr lang="en-US" sz="2400" dirty="0">
              <a:effectLst/>
            </a:endParaRPr>
          </a:p>
          <a:p>
            <a:endParaRPr lang="en-US" sz="2400" dirty="0">
              <a:effectLst/>
            </a:endParaRPr>
          </a:p>
        </p:txBody>
      </p:sp>
      <p:pic>
        <p:nvPicPr>
          <p:cNvPr id="141320" name="Picture 8" descr="school children"/>
          <p:cNvPicPr>
            <a:picLocks noChangeAspect="1" noChangeArrowheads="1"/>
          </p:cNvPicPr>
          <p:nvPr/>
        </p:nvPicPr>
        <p:blipFill>
          <a:blip r:embed="rId2"/>
          <a:srcRect/>
          <a:stretch>
            <a:fillRect/>
          </a:stretch>
        </p:blipFill>
        <p:spPr bwMode="auto">
          <a:xfrm>
            <a:off x="533400" y="1600200"/>
            <a:ext cx="1828800" cy="1212850"/>
          </a:xfrm>
          <a:prstGeom prst="rect">
            <a:avLst/>
          </a:prstGeom>
          <a:noFill/>
        </p:spPr>
      </p:pic>
      <p:pic>
        <p:nvPicPr>
          <p:cNvPr id="141321" name="Picture 9" descr="Oklahoma_facilities"/>
          <p:cNvPicPr>
            <a:picLocks noChangeAspect="1" noChangeArrowheads="1"/>
          </p:cNvPicPr>
          <p:nvPr/>
        </p:nvPicPr>
        <p:blipFill>
          <a:blip r:embed="rId3"/>
          <a:srcRect/>
          <a:stretch>
            <a:fillRect/>
          </a:stretch>
        </p:blipFill>
        <p:spPr bwMode="auto">
          <a:xfrm>
            <a:off x="533400" y="3429000"/>
            <a:ext cx="2100263" cy="1204913"/>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dirty="0"/>
              <a:t>Success Stories</a:t>
            </a:r>
          </a:p>
        </p:txBody>
      </p:sp>
      <p:sp>
        <p:nvSpPr>
          <p:cNvPr id="66563" name="Rectangle 3"/>
          <p:cNvSpPr>
            <a:spLocks noGrp="1" noChangeArrowheads="1"/>
          </p:cNvSpPr>
          <p:nvPr>
            <p:ph type="body" idx="1"/>
          </p:nvPr>
        </p:nvSpPr>
        <p:spPr>
          <a:xfrm>
            <a:off x="228600" y="1447800"/>
            <a:ext cx="8915400" cy="5181600"/>
          </a:xfrm>
        </p:spPr>
        <p:txBody>
          <a:bodyPr/>
          <a:lstStyle/>
          <a:p>
            <a:pPr>
              <a:lnSpc>
                <a:spcPct val="80000"/>
              </a:lnSpc>
            </a:pPr>
            <a:r>
              <a:rPr lang="en-US" dirty="0"/>
              <a:t>Easy-to-understand summaries of research project and its momentum to go forward</a:t>
            </a:r>
          </a:p>
          <a:p>
            <a:pPr lvl="1">
              <a:lnSpc>
                <a:spcPct val="80000"/>
              </a:lnSpc>
            </a:pPr>
            <a:r>
              <a:rPr lang="en-US" dirty="0"/>
              <a:t>Enable Layman’s understanding of who and how health IT implementation was beneficial</a:t>
            </a:r>
          </a:p>
          <a:p>
            <a:pPr lvl="1">
              <a:lnSpc>
                <a:spcPct val="80000"/>
              </a:lnSpc>
            </a:pPr>
            <a:r>
              <a:rPr lang="en-US" dirty="0"/>
              <a:t>Illustrations</a:t>
            </a:r>
          </a:p>
          <a:p>
            <a:pPr lvl="1">
              <a:lnSpc>
                <a:spcPct val="80000"/>
              </a:lnSpc>
            </a:pPr>
            <a:r>
              <a:rPr lang="en-US" dirty="0"/>
              <a:t>Demonstrated, significant improvement in </a:t>
            </a:r>
            <a:r>
              <a:rPr lang="en-US" dirty="0" err="1"/>
              <a:t>outcome(s</a:t>
            </a:r>
            <a:r>
              <a:rPr lang="en-US" dirty="0"/>
              <a:t>)</a:t>
            </a:r>
          </a:p>
          <a:p>
            <a:pPr lvl="1">
              <a:lnSpc>
                <a:spcPct val="80000"/>
              </a:lnSpc>
            </a:pPr>
            <a:r>
              <a:rPr lang="en-US" dirty="0"/>
              <a:t>Resiliency, Adaptability, Sustainability, Transferability of intervention, etc.</a:t>
            </a:r>
          </a:p>
          <a:p>
            <a:pPr lvl="1">
              <a:lnSpc>
                <a:spcPct val="80000"/>
              </a:lnSpc>
            </a:pPr>
            <a:r>
              <a:rPr lang="en-US" dirty="0"/>
              <a:t>Quotes from different perspectives</a:t>
            </a:r>
          </a:p>
          <a:p>
            <a:pPr>
              <a:lnSpc>
                <a:spcPct val="80000"/>
              </a:lnSpc>
            </a:pPr>
            <a:r>
              <a:rPr lang="en-US" dirty="0"/>
              <a:t>Plus, succinct, substantive ~2-page detail discussion  </a:t>
            </a:r>
          </a:p>
          <a:p>
            <a:pPr>
              <a:lnSpc>
                <a:spcPct val="80000"/>
              </a:lnSpc>
              <a:buFont typeface="Wingdings" charset="2"/>
              <a:buNone/>
            </a:pPr>
            <a:endParaRPr 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a:xfrm>
            <a:off x="1676401" y="76200"/>
            <a:ext cx="5562600" cy="876300"/>
          </a:xfrm>
        </p:spPr>
        <p:txBody>
          <a:bodyPr anchor="t"/>
          <a:lstStyle/>
          <a:p>
            <a:r>
              <a:rPr lang="en-US" sz="2800" dirty="0" smtClean="0">
                <a:latin typeface="Arial" charset="0"/>
              </a:rPr>
              <a:t>Public-Private Partnership: Web-based System Improves </a:t>
            </a:r>
            <a:r>
              <a:rPr lang="en-US" sz="2800" dirty="0" err="1" smtClean="0">
                <a:latin typeface="Arial" charset="0"/>
              </a:rPr>
              <a:t>Childrens</a:t>
            </a:r>
            <a:r>
              <a:rPr lang="en-US" sz="2800" dirty="0" smtClean="0">
                <a:latin typeface="Arial" charset="0"/>
              </a:rPr>
              <a:t>’ Access</a:t>
            </a:r>
            <a:br>
              <a:rPr lang="en-US" sz="2800" dirty="0" smtClean="0">
                <a:latin typeface="Arial" charset="0"/>
              </a:rPr>
            </a:br>
            <a:endParaRPr lang="en-US" sz="2800" dirty="0"/>
          </a:p>
        </p:txBody>
      </p:sp>
      <p:sp>
        <p:nvSpPr>
          <p:cNvPr id="3" name="Content Placeholder 2"/>
          <p:cNvSpPr>
            <a:spLocks noGrp="1"/>
          </p:cNvSpPr>
          <p:nvPr>
            <p:ph idx="4294967295"/>
          </p:nvPr>
        </p:nvSpPr>
        <p:spPr>
          <a:xfrm>
            <a:off x="0" y="1447800"/>
            <a:ext cx="7848600" cy="3886200"/>
          </a:xfrm>
        </p:spPr>
        <p:txBody>
          <a:bodyPr/>
          <a:lstStyle/>
          <a:p>
            <a:pPr>
              <a:buFont typeface="Wingdings" charset="2"/>
              <a:buNone/>
            </a:pPr>
            <a:r>
              <a:rPr lang="en-US" sz="2000" dirty="0"/>
              <a:t>The Problem:</a:t>
            </a:r>
          </a:p>
          <a:p>
            <a:pPr>
              <a:buFont typeface="Wingdings" charset="2"/>
              <a:buNone/>
            </a:pPr>
            <a:endParaRPr lang="en-US" sz="2000" dirty="0"/>
          </a:p>
          <a:p>
            <a:r>
              <a:rPr lang="en-US" sz="2000" dirty="0"/>
              <a:t>Rural, lower income children lack access to appropriate healthcare</a:t>
            </a:r>
          </a:p>
          <a:p>
            <a:pPr>
              <a:buFont typeface="Wingdings" charset="2"/>
              <a:buNone/>
            </a:pPr>
            <a:endParaRPr lang="en-US" sz="2000" dirty="0"/>
          </a:p>
          <a:p>
            <a:pPr>
              <a:buFont typeface="Wingdings" charset="2"/>
              <a:buNone/>
            </a:pPr>
            <a:r>
              <a:rPr lang="en-US" sz="2000" dirty="0"/>
              <a:t>The Health IT Contribution: </a:t>
            </a:r>
          </a:p>
          <a:p>
            <a:endParaRPr lang="en-US" sz="2000" dirty="0"/>
          </a:p>
          <a:p>
            <a:r>
              <a:rPr lang="en-US" sz="2000" dirty="0" err="1"/>
              <a:t>iReach</a:t>
            </a:r>
            <a:r>
              <a:rPr lang="en-US" sz="2000" dirty="0"/>
              <a:t> web-based system</a:t>
            </a:r>
          </a:p>
          <a:p>
            <a:pPr lvl="1"/>
            <a:r>
              <a:rPr lang="en-US" sz="2000" dirty="0"/>
              <a:t>Tracks patients enrolled in  a  program that  helps children obtain insurance and links children to providers (Access El Dorado)</a:t>
            </a:r>
          </a:p>
          <a:p>
            <a:pPr lvl="1">
              <a:buFontTx/>
              <a:buNone/>
            </a:pPr>
            <a:endParaRPr lang="en-US" sz="2000" dirty="0"/>
          </a:p>
          <a:p>
            <a:pPr lvl="1">
              <a:buFontTx/>
              <a:buNone/>
            </a:pPr>
            <a:endParaRPr lang="en-US" sz="1800" dirty="0"/>
          </a:p>
          <a:p>
            <a:pPr lvl="1"/>
            <a:endParaRPr lang="en-US" sz="1400" dirty="0"/>
          </a:p>
        </p:txBody>
      </p:sp>
      <p:sp>
        <p:nvSpPr>
          <p:cNvPr id="18440" name="Text Box 8"/>
          <p:cNvSpPr txBox="1">
            <a:spLocks noChangeArrowheads="1"/>
          </p:cNvSpPr>
          <p:nvPr/>
        </p:nvSpPr>
        <p:spPr bwMode="auto">
          <a:xfrm>
            <a:off x="228600" y="5562600"/>
            <a:ext cx="8458200" cy="1292661"/>
          </a:xfrm>
          <a:prstGeom prst="rect">
            <a:avLst/>
          </a:prstGeom>
          <a:noFill/>
          <a:ln w="12700" algn="ctr">
            <a:noFill/>
            <a:miter lim="800000"/>
            <a:headEnd/>
            <a:tailEnd/>
          </a:ln>
          <a:effectLst/>
        </p:spPr>
        <p:txBody>
          <a:bodyPr>
            <a:prstTxWarp prst="textNoShape">
              <a:avLst/>
            </a:prstTxWarp>
            <a:spAutoFit/>
          </a:bodyPr>
          <a:lstStyle/>
          <a:p>
            <a:pPr algn="l"/>
            <a:r>
              <a:rPr lang="en-US" sz="1800" dirty="0">
                <a:solidFill>
                  <a:srgbClr val="FFFFFF"/>
                </a:solidFill>
                <a:effectLst>
                  <a:outerShdw blurRad="38100" dist="38100" dir="2700000" algn="tl">
                    <a:srgbClr val="000000"/>
                  </a:outerShdw>
                </a:effectLst>
                <a:latin typeface="Arial" charset="0"/>
              </a:rPr>
              <a:t>Project Director: Dr. Gregory Bergner	Project Location: California </a:t>
            </a:r>
          </a:p>
          <a:p>
            <a:pPr algn="l"/>
            <a:r>
              <a:rPr lang="en-US" sz="1800" dirty="0">
                <a:solidFill>
                  <a:srgbClr val="FFFFFF"/>
                </a:solidFill>
                <a:effectLst>
                  <a:outerShdw blurRad="38100" dist="38100" dir="2700000" algn="tl">
                    <a:srgbClr val="000000"/>
                  </a:outerShdw>
                </a:effectLst>
                <a:latin typeface="Arial" charset="0"/>
              </a:rPr>
              <a:t>AHRQ Grants: P20 HS 014908 (planning) UC1 HS 016129 (implementation)</a:t>
            </a:r>
          </a:p>
          <a:p>
            <a:pPr algn="l">
              <a:spcBef>
                <a:spcPct val="50000"/>
              </a:spcBef>
            </a:pPr>
            <a:r>
              <a:rPr lang="en-US" sz="1400" b="1" dirty="0">
                <a:latin typeface="Arial" charset="0"/>
                <a:hlinkClick r:id="rId3"/>
              </a:rPr>
              <a:t>http://healthit.ahrq.gov/FRPT_Bergner_P20HS014908</a:t>
            </a:r>
            <a:endParaRPr lang="en-US" sz="1400" b="1" dirty="0">
              <a:latin typeface="Arial" charset="0"/>
            </a:endParaRPr>
          </a:p>
          <a:p>
            <a:pPr algn="l">
              <a:spcBef>
                <a:spcPct val="50000"/>
              </a:spcBef>
            </a:pPr>
            <a:r>
              <a:rPr lang="en-US" sz="1400" b="1" dirty="0">
                <a:latin typeface="Arial" charset="0"/>
                <a:hlinkClick r:id="rId4"/>
              </a:rPr>
              <a:t>http://healthit.ahrq.gov/FRPT_Bergner_UC1HS016129</a:t>
            </a:r>
            <a:endParaRPr lang="en-US" sz="1400" b="1" dirty="0">
              <a:latin typeface="Arial" charset="0"/>
            </a:endParaRPr>
          </a:p>
        </p:txBody>
      </p:sp>
      <p:pic>
        <p:nvPicPr>
          <p:cNvPr id="17417" name="Picture 9" descr="school children"/>
          <p:cNvPicPr>
            <a:picLocks noChangeAspect="1" noChangeArrowheads="1"/>
          </p:cNvPicPr>
          <p:nvPr/>
        </p:nvPicPr>
        <p:blipFill>
          <a:blip r:embed="rId5"/>
          <a:srcRect/>
          <a:stretch>
            <a:fillRect/>
          </a:stretch>
        </p:blipFill>
        <p:spPr bwMode="auto">
          <a:xfrm>
            <a:off x="7315200" y="0"/>
            <a:ext cx="1828800" cy="121285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7"/>
          <p:cNvSpPr>
            <a:spLocks noGrp="1"/>
          </p:cNvSpPr>
          <p:nvPr>
            <p:ph type="title"/>
          </p:nvPr>
        </p:nvSpPr>
        <p:spPr>
          <a:xfrm>
            <a:off x="1447801" y="228600"/>
            <a:ext cx="5638800" cy="876300"/>
          </a:xfrm>
        </p:spPr>
        <p:txBody>
          <a:bodyPr anchor="t"/>
          <a:lstStyle/>
          <a:p>
            <a:r>
              <a:rPr lang="en-US" sz="2000" dirty="0" smtClean="0">
                <a:latin typeface="Arial" charset="0"/>
              </a:rPr>
              <a:t>Public-Private Partnership: Web-based System Improves </a:t>
            </a:r>
            <a:r>
              <a:rPr lang="en-US" sz="2000" dirty="0" err="1" smtClean="0">
                <a:latin typeface="Arial" charset="0"/>
              </a:rPr>
              <a:t>Childrens</a:t>
            </a:r>
            <a:r>
              <a:rPr lang="en-US" sz="2000" dirty="0" smtClean="0">
                <a:latin typeface="Arial" charset="0"/>
              </a:rPr>
              <a:t>’ Access</a:t>
            </a:r>
            <a:br>
              <a:rPr lang="en-US" sz="2000" dirty="0" smtClean="0">
                <a:latin typeface="Arial" charset="0"/>
              </a:rPr>
            </a:br>
            <a:endParaRPr lang="en-US" sz="2000" dirty="0"/>
          </a:p>
        </p:txBody>
      </p:sp>
      <p:sp>
        <p:nvSpPr>
          <p:cNvPr id="97291" name="Rectangle 11"/>
          <p:cNvSpPr>
            <a:spLocks noGrp="1" noChangeArrowheads="1"/>
          </p:cNvSpPr>
          <p:nvPr>
            <p:ph type="body" sz="half" idx="4294967295"/>
          </p:nvPr>
        </p:nvSpPr>
        <p:spPr>
          <a:xfrm>
            <a:off x="0" y="1676400"/>
            <a:ext cx="4529138" cy="4724400"/>
          </a:xfrm>
        </p:spPr>
        <p:txBody>
          <a:bodyPr/>
          <a:lstStyle/>
          <a:p>
            <a:pPr>
              <a:buFont typeface="Wingdings" charset="2"/>
              <a:buNone/>
            </a:pPr>
            <a:r>
              <a:rPr lang="en-US" sz="2400" dirty="0"/>
              <a:t>Results:</a:t>
            </a:r>
          </a:p>
          <a:p>
            <a:r>
              <a:rPr lang="en-US" sz="2400" dirty="0" err="1"/>
              <a:t>iReach</a:t>
            </a:r>
            <a:r>
              <a:rPr lang="en-US" sz="2400" dirty="0"/>
              <a:t> reduced errors by Access El Dorado staff</a:t>
            </a:r>
          </a:p>
          <a:p>
            <a:r>
              <a:rPr lang="en-US" sz="2400" dirty="0"/>
              <a:t>23% reduction in time to manage a single case</a:t>
            </a:r>
          </a:p>
          <a:p>
            <a:pPr>
              <a:buFont typeface="Wingdings" charset="2"/>
              <a:buNone/>
            </a:pPr>
            <a:endParaRPr lang="en-US" sz="2400" dirty="0"/>
          </a:p>
          <a:p>
            <a:pPr>
              <a:buFont typeface="Wingdings" charset="2"/>
              <a:buNone/>
            </a:pPr>
            <a:r>
              <a:rPr lang="en-US" sz="2400" dirty="0"/>
              <a:t>Sustainability/Transferability: </a:t>
            </a:r>
          </a:p>
          <a:p>
            <a:r>
              <a:rPr lang="en-US" sz="2400" dirty="0"/>
              <a:t>Health care providers are funding ongoing operating costs for program</a:t>
            </a:r>
          </a:p>
          <a:p>
            <a:endParaRPr lang="en-US" sz="2400" dirty="0"/>
          </a:p>
          <a:p>
            <a:endParaRPr lang="en-US" sz="2400" dirty="0"/>
          </a:p>
          <a:p>
            <a:endParaRPr lang="en-US" sz="2400" dirty="0"/>
          </a:p>
        </p:txBody>
      </p:sp>
      <p:sp>
        <p:nvSpPr>
          <p:cNvPr id="18435" name="Rectangle 4"/>
          <p:cNvSpPr>
            <a:spLocks noChangeArrowheads="1"/>
          </p:cNvSpPr>
          <p:nvPr/>
        </p:nvSpPr>
        <p:spPr bwMode="auto">
          <a:xfrm>
            <a:off x="0" y="0"/>
            <a:ext cx="9144000" cy="0"/>
          </a:xfrm>
          <a:prstGeom prst="rect">
            <a:avLst/>
          </a:prstGeom>
          <a:noFill/>
          <a:ln w="12700">
            <a:noFill/>
            <a:miter lim="800000"/>
            <a:headEnd/>
            <a:tailEnd/>
          </a:ln>
        </p:spPr>
        <p:txBody>
          <a:bodyPr anchor="ctr">
            <a:prstTxWarp prst="textNoShape">
              <a:avLst/>
            </a:prstTxWarp>
            <a:spAutoFit/>
          </a:bodyPr>
          <a:lstStyle/>
          <a:p>
            <a:pPr algn="l" eaLnBrk="1" hangingPunct="1"/>
            <a:endParaRPr lang="en-US" sz="1800">
              <a:latin typeface="Arial" charset="0"/>
            </a:endParaRPr>
          </a:p>
        </p:txBody>
      </p:sp>
      <p:sp>
        <p:nvSpPr>
          <p:cNvPr id="18437" name="Text Box 9"/>
          <p:cNvSpPr txBox="1">
            <a:spLocks noChangeArrowheads="1"/>
          </p:cNvSpPr>
          <p:nvPr/>
        </p:nvSpPr>
        <p:spPr bwMode="auto">
          <a:xfrm>
            <a:off x="4876800" y="1905000"/>
            <a:ext cx="3810000" cy="1209675"/>
          </a:xfrm>
          <a:prstGeom prst="rect">
            <a:avLst/>
          </a:prstGeom>
          <a:noFill/>
          <a:ln w="9525">
            <a:noFill/>
            <a:miter lim="800000"/>
            <a:headEnd/>
            <a:tailEnd/>
          </a:ln>
        </p:spPr>
        <p:txBody>
          <a:bodyPr>
            <a:prstTxWarp prst="textNoShape">
              <a:avLst/>
            </a:prstTxWarp>
          </a:bodyPr>
          <a:lstStyle/>
          <a:p>
            <a:r>
              <a:rPr lang="en-US" sz="1800" i="1" dirty="0">
                <a:latin typeface="Arial" charset="0"/>
              </a:rPr>
              <a:t>I feel that </a:t>
            </a:r>
            <a:r>
              <a:rPr lang="en-US" sz="1800" i="1" dirty="0" err="1">
                <a:latin typeface="Arial" charset="0"/>
              </a:rPr>
              <a:t>iREACH</a:t>
            </a:r>
            <a:r>
              <a:rPr lang="en-US" sz="1800" i="1" dirty="0">
                <a:latin typeface="Arial" charset="0"/>
              </a:rPr>
              <a:t> has been extremely efficient. I just know from before, it’s a much less tedious process, more streamlined….The paper process was bogging us down.</a:t>
            </a:r>
          </a:p>
          <a:p>
            <a:r>
              <a:rPr lang="en-US" sz="1800" dirty="0">
                <a:latin typeface="Arial" charset="0"/>
              </a:rPr>
              <a:t>~ Quote from a user</a:t>
            </a:r>
          </a:p>
          <a:p>
            <a:endParaRPr lang="en-US" sz="1800" dirty="0">
              <a:latin typeface="Arial" charset="0"/>
            </a:endParaRPr>
          </a:p>
        </p:txBody>
      </p:sp>
      <p:sp>
        <p:nvSpPr>
          <p:cNvPr id="18438" name="Text Box 10"/>
          <p:cNvSpPr txBox="1">
            <a:spLocks noChangeArrowheads="1"/>
          </p:cNvSpPr>
          <p:nvPr/>
        </p:nvSpPr>
        <p:spPr bwMode="auto">
          <a:xfrm>
            <a:off x="4800600" y="4114800"/>
            <a:ext cx="4114800" cy="1411288"/>
          </a:xfrm>
          <a:prstGeom prst="rect">
            <a:avLst/>
          </a:prstGeom>
          <a:noFill/>
          <a:ln w="9525">
            <a:noFill/>
            <a:miter lim="800000"/>
            <a:headEnd/>
            <a:tailEnd/>
          </a:ln>
        </p:spPr>
        <p:txBody>
          <a:bodyPr>
            <a:prstTxWarp prst="textNoShape">
              <a:avLst/>
            </a:prstTxWarp>
          </a:bodyPr>
          <a:lstStyle/>
          <a:p>
            <a:r>
              <a:rPr lang="en-US" sz="1800" i="1">
                <a:latin typeface="Arial" charset="0"/>
              </a:rPr>
              <a:t>A great success [of the AHRQ-funded planning process] was creating a community of trust and commitment among the partners, so that they perceived those being served as “our” patients rather than “yours” or “mine.”</a:t>
            </a:r>
          </a:p>
          <a:p>
            <a:r>
              <a:rPr lang="en-US" sz="1800">
                <a:latin typeface="Arial" charset="0"/>
              </a:rPr>
              <a:t>~ Quote from ACCEL program director</a:t>
            </a:r>
          </a:p>
        </p:txBody>
      </p:sp>
      <p:pic>
        <p:nvPicPr>
          <p:cNvPr id="18441" name="Picture 9" descr="school children"/>
          <p:cNvPicPr>
            <a:picLocks noChangeAspect="1" noChangeArrowheads="1"/>
          </p:cNvPicPr>
          <p:nvPr/>
        </p:nvPicPr>
        <p:blipFill>
          <a:blip r:embed="rId3"/>
          <a:srcRect/>
          <a:stretch>
            <a:fillRect/>
          </a:stretch>
        </p:blipFill>
        <p:spPr bwMode="auto">
          <a:xfrm>
            <a:off x="7010400" y="0"/>
            <a:ext cx="1828800" cy="121285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 typeface="Wingdings" charset="2"/>
              <a:buNone/>
            </a:pPr>
            <a:r>
              <a:rPr lang="en-US" sz="2400" dirty="0"/>
              <a:t>The Problem:</a:t>
            </a:r>
          </a:p>
          <a:p>
            <a:pPr>
              <a:buFont typeface="Wingdings" charset="2"/>
              <a:buNone/>
            </a:pPr>
            <a:endParaRPr lang="en-US" sz="1000" dirty="0"/>
          </a:p>
          <a:p>
            <a:r>
              <a:rPr lang="en-US" sz="2000" dirty="0"/>
              <a:t>Patients often see multiple providers and their care becomes fragmented </a:t>
            </a:r>
          </a:p>
          <a:p>
            <a:pPr>
              <a:buFont typeface="Wingdings" charset="2"/>
              <a:buNone/>
            </a:pPr>
            <a:endParaRPr lang="en-US" sz="1000" dirty="0"/>
          </a:p>
          <a:p>
            <a:pPr>
              <a:buFont typeface="Wingdings" charset="2"/>
              <a:buNone/>
            </a:pPr>
            <a:endParaRPr lang="en-US" sz="1000" dirty="0"/>
          </a:p>
          <a:p>
            <a:pPr>
              <a:buFont typeface="Wingdings" charset="2"/>
              <a:buNone/>
            </a:pPr>
            <a:r>
              <a:rPr lang="en-US" sz="2400" dirty="0"/>
              <a:t>The Health IT Contribution: </a:t>
            </a:r>
          </a:p>
          <a:p>
            <a:endParaRPr lang="en-US" sz="1000" dirty="0"/>
          </a:p>
          <a:p>
            <a:r>
              <a:rPr lang="en-US" sz="2000" dirty="0"/>
              <a:t>Health Information Exchange (HIE)</a:t>
            </a:r>
          </a:p>
          <a:p>
            <a:pPr lvl="1"/>
            <a:r>
              <a:rPr lang="en-US" sz="1800" dirty="0"/>
              <a:t>Local groups of providers use an established framework to develop an HIE</a:t>
            </a:r>
          </a:p>
          <a:p>
            <a:pPr lvl="1"/>
            <a:r>
              <a:rPr lang="en-US" sz="1800" dirty="0"/>
              <a:t>Local </a:t>
            </a:r>
            <a:r>
              <a:rPr lang="en-US" sz="1800" dirty="0" err="1"/>
              <a:t>HIEs</a:t>
            </a:r>
            <a:r>
              <a:rPr lang="en-US" sz="1800" dirty="0"/>
              <a:t> are connected to create a “network of networks”</a:t>
            </a:r>
          </a:p>
          <a:p>
            <a:pPr lvl="1">
              <a:buFontTx/>
              <a:buNone/>
            </a:pPr>
            <a:endParaRPr lang="en-US" sz="1600" dirty="0"/>
          </a:p>
          <a:p>
            <a:pPr>
              <a:buFont typeface="Wingdings" charset="2"/>
              <a:buNone/>
            </a:pPr>
            <a:r>
              <a:rPr lang="en-US" sz="1800" dirty="0"/>
              <a:t>Project Director: Mark Jones		Project Location: Oklahoma</a:t>
            </a:r>
          </a:p>
          <a:p>
            <a:pPr>
              <a:buFont typeface="Wingdings" charset="2"/>
              <a:buNone/>
            </a:pPr>
            <a:r>
              <a:rPr lang="en-US" sz="1800" dirty="0"/>
              <a:t>AHRQ Grant: P20 HS 015365 (planning) UC1 HS 016131 (implementation)</a:t>
            </a:r>
          </a:p>
          <a:p>
            <a:pPr>
              <a:buFont typeface="Wingdings" charset="2"/>
              <a:buNone/>
            </a:pPr>
            <a:r>
              <a:rPr lang="en-US" sz="1600" b="1" dirty="0">
                <a:hlinkClick r:id="rId3"/>
              </a:rPr>
              <a:t>http://healthit.ahrq.gov/FRPT_Jones_P20HS015364</a:t>
            </a:r>
            <a:r>
              <a:rPr lang="en-US" sz="1600" b="1" dirty="0"/>
              <a:t> </a:t>
            </a:r>
          </a:p>
          <a:p>
            <a:pPr>
              <a:buFont typeface="Wingdings" charset="2"/>
              <a:buNone/>
            </a:pPr>
            <a:r>
              <a:rPr lang="en-US" sz="1600" dirty="0">
                <a:hlinkClick r:id="rId4"/>
              </a:rPr>
              <a:t>http://healthit.ahrq.gov/FRPT_Jones_UC1HS016131</a:t>
            </a:r>
            <a:endParaRPr lang="en-US" sz="1600" dirty="0"/>
          </a:p>
          <a:p>
            <a:pPr>
              <a:buFont typeface="Wingdings" charset="2"/>
              <a:buNone/>
            </a:pPr>
            <a:endParaRPr lang="en-US" sz="1600" dirty="0"/>
          </a:p>
        </p:txBody>
      </p:sp>
      <p:sp>
        <p:nvSpPr>
          <p:cNvPr id="4" name="Rectangle 2"/>
          <p:cNvSpPr>
            <a:spLocks noGrp="1" noChangeArrowheads="1"/>
          </p:cNvSpPr>
          <p:nvPr>
            <p:ph type="title"/>
          </p:nvPr>
        </p:nvSpPr>
        <p:spPr>
          <a:xfrm>
            <a:off x="1600200" y="228600"/>
            <a:ext cx="5562600" cy="876300"/>
          </a:xfrm>
        </p:spPr>
        <p:txBody>
          <a:bodyPr/>
          <a:lstStyle/>
          <a:p>
            <a:r>
              <a:rPr lang="en-US" sz="2800" dirty="0"/>
              <a:t>HIE Spreads Across Oklahoma</a:t>
            </a:r>
            <a:r>
              <a:rPr lang="en-US" sz="3600" dirty="0"/>
              <a:t> </a:t>
            </a:r>
          </a:p>
        </p:txBody>
      </p:sp>
      <p:pic>
        <p:nvPicPr>
          <p:cNvPr id="19461" name="Picture 5" descr="Oklahoma_facilities"/>
          <p:cNvPicPr>
            <a:picLocks noChangeAspect="1" noChangeArrowheads="1"/>
          </p:cNvPicPr>
          <p:nvPr/>
        </p:nvPicPr>
        <p:blipFill>
          <a:blip r:embed="rId5"/>
          <a:srcRect/>
          <a:stretch>
            <a:fillRect/>
          </a:stretch>
        </p:blipFill>
        <p:spPr bwMode="auto">
          <a:xfrm>
            <a:off x="7043738" y="152400"/>
            <a:ext cx="2100262" cy="1204913"/>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914400" y="152400"/>
            <a:ext cx="6697663" cy="876300"/>
          </a:xfrm>
        </p:spPr>
        <p:txBody>
          <a:bodyPr/>
          <a:lstStyle/>
          <a:p>
            <a:r>
              <a:rPr lang="en-US" sz="2800" dirty="0"/>
              <a:t>HIE Spreads Across Oklahoma</a:t>
            </a:r>
          </a:p>
        </p:txBody>
      </p:sp>
      <p:sp>
        <p:nvSpPr>
          <p:cNvPr id="97291" name="Rectangle 11"/>
          <p:cNvSpPr>
            <a:spLocks noGrp="1" noChangeArrowheads="1"/>
          </p:cNvSpPr>
          <p:nvPr>
            <p:ph type="body" sz="half" idx="1"/>
          </p:nvPr>
        </p:nvSpPr>
        <p:spPr>
          <a:xfrm>
            <a:off x="685800" y="1447800"/>
            <a:ext cx="7543800" cy="4267200"/>
          </a:xfrm>
        </p:spPr>
        <p:txBody>
          <a:bodyPr/>
          <a:lstStyle/>
          <a:p>
            <a:pPr>
              <a:buFont typeface="Wingdings" charset="2"/>
              <a:buNone/>
            </a:pPr>
            <a:r>
              <a:rPr lang="en-US" sz="2800" dirty="0"/>
              <a:t>Results:</a:t>
            </a:r>
          </a:p>
          <a:p>
            <a:r>
              <a:rPr lang="en-US" sz="2800" dirty="0"/>
              <a:t>HIE has 49 member organizations and data on 3 million patients</a:t>
            </a:r>
          </a:p>
          <a:p>
            <a:endParaRPr lang="en-US" sz="2800" dirty="0"/>
          </a:p>
          <a:p>
            <a:pPr>
              <a:buFont typeface="Wingdings" charset="2"/>
              <a:buNone/>
            </a:pPr>
            <a:r>
              <a:rPr lang="en-US" sz="2800" dirty="0"/>
              <a:t>Sustainability/Transferability: </a:t>
            </a:r>
          </a:p>
          <a:p>
            <a:r>
              <a:rPr lang="en-US" sz="2800" dirty="0"/>
              <a:t>In 2011, HIE is expected to cover 70% of Oklahoma </a:t>
            </a:r>
          </a:p>
          <a:p>
            <a:r>
              <a:rPr lang="en-US" sz="2800" dirty="0"/>
              <a:t>Central Florida providers use “network of networks” model</a:t>
            </a:r>
          </a:p>
          <a:p>
            <a:endParaRPr lang="en-US" sz="2800" dirty="0"/>
          </a:p>
          <a:p>
            <a:endParaRPr lang="en-US" sz="2800" dirty="0"/>
          </a:p>
        </p:txBody>
      </p:sp>
      <p:sp>
        <p:nvSpPr>
          <p:cNvPr id="20484" name="Rectangle 4"/>
          <p:cNvSpPr>
            <a:spLocks noChangeArrowheads="1"/>
          </p:cNvSpPr>
          <p:nvPr/>
        </p:nvSpPr>
        <p:spPr bwMode="auto">
          <a:xfrm>
            <a:off x="0" y="0"/>
            <a:ext cx="9144000" cy="0"/>
          </a:xfrm>
          <a:prstGeom prst="rect">
            <a:avLst/>
          </a:prstGeom>
          <a:noFill/>
          <a:ln w="12700">
            <a:noFill/>
            <a:miter lim="800000"/>
            <a:headEnd/>
            <a:tailEnd/>
          </a:ln>
        </p:spPr>
        <p:txBody>
          <a:bodyPr anchor="ctr">
            <a:prstTxWarp prst="textNoShape">
              <a:avLst/>
            </a:prstTxWarp>
            <a:spAutoFit/>
          </a:bodyPr>
          <a:lstStyle/>
          <a:p>
            <a:pPr algn="l" eaLnBrk="1" hangingPunct="1"/>
            <a:endParaRPr lang="en-US" sz="1800">
              <a:latin typeface="Arial" charset="0"/>
            </a:endParaRPr>
          </a:p>
        </p:txBody>
      </p:sp>
      <p:sp>
        <p:nvSpPr>
          <p:cNvPr id="20486" name="Text Box 8"/>
          <p:cNvSpPr txBox="1">
            <a:spLocks noChangeArrowheads="1"/>
          </p:cNvSpPr>
          <p:nvPr/>
        </p:nvSpPr>
        <p:spPr bwMode="auto">
          <a:xfrm>
            <a:off x="381000" y="5791200"/>
            <a:ext cx="8382000" cy="830263"/>
          </a:xfrm>
          <a:prstGeom prst="rect">
            <a:avLst/>
          </a:prstGeom>
          <a:noFill/>
          <a:ln w="12700" algn="ctr">
            <a:noFill/>
            <a:miter lim="800000"/>
            <a:headEnd/>
            <a:tailEnd/>
          </a:ln>
        </p:spPr>
        <p:txBody>
          <a:bodyPr>
            <a:spAutoFit/>
          </a:bodyPr>
          <a:lstStyle/>
          <a:p>
            <a:pPr>
              <a:defRPr/>
            </a:pPr>
            <a:r>
              <a:rPr lang="en-US" sz="1600" i="1" dirty="0">
                <a:latin typeface="+mn-lt"/>
              </a:rPr>
              <a:t>This started as 1 network with 4 health facilities and 400,000 records, and it grew to 5 networks across Oklahoma with 49 health facilities and 37 million records in 2.5 years.</a:t>
            </a:r>
            <a:endParaRPr lang="en-US" sz="1600" dirty="0">
              <a:latin typeface="+mn-lt"/>
            </a:endParaRPr>
          </a:p>
          <a:p>
            <a:pPr>
              <a:defRPr/>
            </a:pPr>
            <a:r>
              <a:rPr lang="en-US" sz="1600" dirty="0">
                <a:latin typeface="+mn-lt"/>
              </a:rPr>
              <a:t>~ Quote from Principal Investigator</a:t>
            </a:r>
          </a:p>
        </p:txBody>
      </p:sp>
      <p:pic>
        <p:nvPicPr>
          <p:cNvPr id="20488" name="Picture 8" descr="Oklahoma_facilities"/>
          <p:cNvPicPr>
            <a:picLocks noChangeAspect="1" noChangeArrowheads="1"/>
          </p:cNvPicPr>
          <p:nvPr/>
        </p:nvPicPr>
        <p:blipFill>
          <a:blip r:embed="rId3"/>
          <a:srcRect/>
          <a:stretch>
            <a:fillRect/>
          </a:stretch>
        </p:blipFill>
        <p:spPr bwMode="auto">
          <a:xfrm>
            <a:off x="7043738" y="152400"/>
            <a:ext cx="2100262" cy="1204913"/>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a:xfrm>
            <a:off x="914400" y="152400"/>
            <a:ext cx="6697663" cy="876300"/>
          </a:xfrm>
        </p:spPr>
        <p:txBody>
          <a:bodyPr/>
          <a:lstStyle/>
          <a:p>
            <a:r>
              <a:rPr lang="en-US" sz="2800" dirty="0"/>
              <a:t>HIE Spreads Across Oklahoma</a:t>
            </a:r>
          </a:p>
        </p:txBody>
      </p:sp>
      <p:sp>
        <p:nvSpPr>
          <p:cNvPr id="97291" name="Rectangle 11"/>
          <p:cNvSpPr>
            <a:spLocks noGrp="1" noChangeArrowheads="1"/>
          </p:cNvSpPr>
          <p:nvPr>
            <p:ph type="body" sz="half" idx="4294967295"/>
          </p:nvPr>
        </p:nvSpPr>
        <p:spPr>
          <a:xfrm>
            <a:off x="685800" y="1447800"/>
            <a:ext cx="7543800" cy="4267200"/>
          </a:xfrm>
        </p:spPr>
        <p:txBody>
          <a:bodyPr/>
          <a:lstStyle/>
          <a:p>
            <a:pPr>
              <a:buFont typeface="Wingdings" charset="2"/>
              <a:buNone/>
            </a:pPr>
            <a:endParaRPr lang="en-US" sz="2800" dirty="0"/>
          </a:p>
          <a:p>
            <a:endParaRPr lang="en-US" sz="2800" dirty="0"/>
          </a:p>
          <a:p>
            <a:endParaRPr lang="en-US" sz="2800" dirty="0"/>
          </a:p>
        </p:txBody>
      </p:sp>
      <p:sp>
        <p:nvSpPr>
          <p:cNvPr id="143364" name="Rectangle 4"/>
          <p:cNvSpPr>
            <a:spLocks noChangeArrowheads="1"/>
          </p:cNvSpPr>
          <p:nvPr/>
        </p:nvSpPr>
        <p:spPr bwMode="auto">
          <a:xfrm>
            <a:off x="0" y="0"/>
            <a:ext cx="9144000" cy="0"/>
          </a:xfrm>
          <a:prstGeom prst="rect">
            <a:avLst/>
          </a:prstGeom>
          <a:noFill/>
          <a:ln w="12700">
            <a:noFill/>
            <a:miter lim="800000"/>
            <a:headEnd/>
            <a:tailEnd/>
          </a:ln>
        </p:spPr>
        <p:txBody>
          <a:bodyPr anchor="ctr">
            <a:prstTxWarp prst="textNoShape">
              <a:avLst/>
            </a:prstTxWarp>
            <a:spAutoFit/>
          </a:bodyPr>
          <a:lstStyle/>
          <a:p>
            <a:pPr algn="l" eaLnBrk="1" hangingPunct="1"/>
            <a:endParaRPr lang="en-US" sz="1800">
              <a:latin typeface="Arial" charset="0"/>
            </a:endParaRPr>
          </a:p>
        </p:txBody>
      </p:sp>
      <p:pic>
        <p:nvPicPr>
          <p:cNvPr id="143366" name="Picture 6" descr="Oklahoma_facilities"/>
          <p:cNvPicPr>
            <a:picLocks noChangeAspect="1" noChangeArrowheads="1"/>
          </p:cNvPicPr>
          <p:nvPr/>
        </p:nvPicPr>
        <p:blipFill>
          <a:blip r:embed="rId3"/>
          <a:srcRect/>
          <a:stretch>
            <a:fillRect/>
          </a:stretch>
        </p:blipFill>
        <p:spPr bwMode="auto">
          <a:xfrm>
            <a:off x="152400" y="1524000"/>
            <a:ext cx="8991600" cy="5157788"/>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noFill/>
          <a:ln w="9525"/>
        </p:spPr>
        <p:txBody>
          <a:bodyPr/>
          <a:lstStyle/>
          <a:p>
            <a:r>
              <a:rPr lang="en-US" dirty="0">
                <a:effectLst/>
              </a:rPr>
              <a:t>Value Grants</a:t>
            </a:r>
          </a:p>
        </p:txBody>
      </p:sp>
      <p:sp>
        <p:nvSpPr>
          <p:cNvPr id="142339" name="Rectangle 3"/>
          <p:cNvSpPr>
            <a:spLocks noGrp="1" noChangeArrowheads="1"/>
          </p:cNvSpPr>
          <p:nvPr>
            <p:ph type="body" idx="1"/>
          </p:nvPr>
        </p:nvSpPr>
        <p:spPr>
          <a:xfrm>
            <a:off x="2667000" y="1447800"/>
            <a:ext cx="6172200" cy="5410200"/>
          </a:xfrm>
          <a:noFill/>
          <a:ln w="9525"/>
        </p:spPr>
        <p:txBody>
          <a:bodyPr/>
          <a:lstStyle/>
          <a:p>
            <a:r>
              <a:rPr lang="en-US" sz="2400" dirty="0">
                <a:effectLst/>
              </a:rPr>
              <a:t>Electronic Prescribing: Lowering Patients’ Prescription Drug Costs</a:t>
            </a:r>
          </a:p>
          <a:p>
            <a:endParaRPr lang="en-US" sz="2400" dirty="0">
              <a:effectLst/>
            </a:endParaRPr>
          </a:p>
          <a:p>
            <a:endParaRPr lang="en-US" sz="2400" dirty="0">
              <a:effectLst/>
            </a:endParaRPr>
          </a:p>
          <a:p>
            <a:r>
              <a:rPr lang="en-US" sz="2400" dirty="0">
                <a:effectLst/>
              </a:rPr>
              <a:t>Integrated Telemedicine System Demonstrates Reduction in Children’s Emergency Department Visits  </a:t>
            </a:r>
          </a:p>
          <a:p>
            <a:endParaRPr lang="en-US" sz="2400" dirty="0">
              <a:effectLst/>
            </a:endParaRPr>
          </a:p>
          <a:p>
            <a:endParaRPr lang="en-US" sz="2400" dirty="0">
              <a:effectLst/>
            </a:endParaRPr>
          </a:p>
          <a:p>
            <a:endParaRPr lang="en-US" sz="2400" dirty="0">
              <a:effectLst/>
            </a:endParaRPr>
          </a:p>
          <a:p>
            <a:endParaRPr lang="en-US" sz="2400" dirty="0">
              <a:effectLst/>
            </a:endParaRPr>
          </a:p>
          <a:p>
            <a:pPr>
              <a:buFont typeface="Wingdings" charset="2"/>
              <a:buNone/>
            </a:pPr>
            <a:r>
              <a:rPr lang="en-US" sz="2400" dirty="0">
                <a:effectLst/>
              </a:rPr>
              <a:t> </a:t>
            </a:r>
          </a:p>
          <a:p>
            <a:endParaRPr lang="en-US" sz="2400" dirty="0">
              <a:effectLst/>
            </a:endParaRPr>
          </a:p>
          <a:p>
            <a:pPr>
              <a:buFont typeface="Wingdings" charset="2"/>
              <a:buNone/>
            </a:pPr>
            <a:endParaRPr lang="en-US" sz="2400" dirty="0">
              <a:effectLst/>
            </a:endParaRPr>
          </a:p>
          <a:p>
            <a:endParaRPr lang="en-US" sz="2400" dirty="0">
              <a:effectLst/>
            </a:endParaRPr>
          </a:p>
        </p:txBody>
      </p:sp>
      <p:pic>
        <p:nvPicPr>
          <p:cNvPr id="142342" name="Picture 6" descr="Piggy bank"/>
          <p:cNvPicPr>
            <a:picLocks noChangeAspect="1" noChangeArrowheads="1"/>
          </p:cNvPicPr>
          <p:nvPr/>
        </p:nvPicPr>
        <p:blipFill>
          <a:blip r:embed="rId2"/>
          <a:srcRect/>
          <a:stretch>
            <a:fillRect/>
          </a:stretch>
        </p:blipFill>
        <p:spPr bwMode="auto">
          <a:xfrm>
            <a:off x="457200" y="1524000"/>
            <a:ext cx="2209800" cy="869950"/>
          </a:xfrm>
          <a:prstGeom prst="rect">
            <a:avLst/>
          </a:prstGeom>
          <a:noFill/>
        </p:spPr>
      </p:pic>
      <p:pic>
        <p:nvPicPr>
          <p:cNvPr id="142343" name="Picture 7" descr="Doc and Child"/>
          <p:cNvPicPr>
            <a:picLocks noChangeAspect="1" noChangeArrowheads="1"/>
          </p:cNvPicPr>
          <p:nvPr/>
        </p:nvPicPr>
        <p:blipFill>
          <a:blip r:embed="rId3"/>
          <a:srcRect/>
          <a:stretch>
            <a:fillRect/>
          </a:stretch>
        </p:blipFill>
        <p:spPr bwMode="auto">
          <a:xfrm>
            <a:off x="1143000" y="3048000"/>
            <a:ext cx="1066800" cy="1600200"/>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76400"/>
            <a:ext cx="9144000" cy="4724400"/>
          </a:xfrm>
        </p:spPr>
        <p:txBody>
          <a:bodyPr/>
          <a:lstStyle/>
          <a:p>
            <a:pPr>
              <a:buFont typeface="Wingdings" charset="2"/>
              <a:buNone/>
            </a:pPr>
            <a:r>
              <a:rPr lang="en-US" sz="2400" dirty="0"/>
              <a:t>The Problem:</a:t>
            </a:r>
          </a:p>
          <a:p>
            <a:pPr>
              <a:buFont typeface="Wingdings" charset="2"/>
              <a:buNone/>
            </a:pPr>
            <a:endParaRPr lang="en-US" sz="1000" dirty="0"/>
          </a:p>
          <a:p>
            <a:r>
              <a:rPr lang="en-US" sz="2000" dirty="0"/>
              <a:t>Prescription drug costs can put much-needed medication beyond the reach of low-income patients and those with chronic conditions </a:t>
            </a:r>
          </a:p>
          <a:p>
            <a:pPr>
              <a:buFont typeface="Wingdings" charset="2"/>
              <a:buNone/>
            </a:pPr>
            <a:endParaRPr lang="en-US" sz="1000" dirty="0"/>
          </a:p>
          <a:p>
            <a:pPr>
              <a:buFont typeface="Wingdings" charset="2"/>
              <a:buNone/>
            </a:pPr>
            <a:endParaRPr lang="en-US" sz="1000" dirty="0"/>
          </a:p>
          <a:p>
            <a:pPr>
              <a:buFont typeface="Wingdings" charset="2"/>
              <a:buNone/>
            </a:pPr>
            <a:r>
              <a:rPr lang="en-US" sz="2400" dirty="0"/>
              <a:t>The Health IT Contribution: </a:t>
            </a:r>
          </a:p>
          <a:p>
            <a:endParaRPr lang="en-US" sz="1000" dirty="0"/>
          </a:p>
          <a:p>
            <a:r>
              <a:rPr lang="en-US" sz="2000" dirty="0"/>
              <a:t>Electronic-Prescribing </a:t>
            </a:r>
          </a:p>
          <a:p>
            <a:pPr lvl="1"/>
            <a:r>
              <a:rPr lang="en-US" sz="1800" dirty="0"/>
              <a:t>Color-coded drug list indicating the relative cost  of drugs</a:t>
            </a:r>
          </a:p>
          <a:p>
            <a:pPr lvl="1">
              <a:buFontTx/>
              <a:buNone/>
            </a:pPr>
            <a:endParaRPr lang="en-US" sz="1600" dirty="0"/>
          </a:p>
          <a:p>
            <a:pPr>
              <a:buFont typeface="Wingdings" charset="2"/>
              <a:buNone/>
            </a:pPr>
            <a:endParaRPr lang="en-US" sz="1800" dirty="0"/>
          </a:p>
          <a:p>
            <a:pPr>
              <a:buFont typeface="Wingdings" charset="2"/>
              <a:buNone/>
            </a:pPr>
            <a:endParaRPr lang="en-US" sz="1800" dirty="0"/>
          </a:p>
          <a:p>
            <a:pPr>
              <a:buFont typeface="Wingdings" charset="2"/>
              <a:buNone/>
            </a:pPr>
            <a:endParaRPr lang="en-US" sz="1800" dirty="0"/>
          </a:p>
          <a:p>
            <a:pPr>
              <a:buFont typeface="Wingdings" charset="2"/>
              <a:buNone/>
            </a:pPr>
            <a:r>
              <a:rPr lang="en-US" sz="1800" dirty="0"/>
              <a:t>Project Director: Dr. Joel </a:t>
            </a:r>
            <a:r>
              <a:rPr lang="en-US" sz="1800" dirty="0" err="1"/>
              <a:t>Weissman</a:t>
            </a:r>
            <a:r>
              <a:rPr lang="en-US" sz="1800" dirty="0"/>
              <a:t> 	Project Location: Massachusetts </a:t>
            </a:r>
          </a:p>
          <a:p>
            <a:pPr>
              <a:buFont typeface="Wingdings" charset="2"/>
              <a:buNone/>
            </a:pPr>
            <a:r>
              <a:rPr lang="en-US" sz="1800" dirty="0"/>
              <a:t>AHRQ contract: R01 S015175 http://healthit.ahrq.gov/FRPT_Weissman_R01HS015175</a:t>
            </a:r>
          </a:p>
        </p:txBody>
      </p:sp>
      <p:sp>
        <p:nvSpPr>
          <p:cNvPr id="4" name="Rectangle 2"/>
          <p:cNvSpPr>
            <a:spLocks noGrp="1" noChangeArrowheads="1"/>
          </p:cNvSpPr>
          <p:nvPr>
            <p:ph type="title"/>
          </p:nvPr>
        </p:nvSpPr>
        <p:spPr/>
        <p:txBody>
          <a:bodyPr/>
          <a:lstStyle/>
          <a:p>
            <a:r>
              <a:rPr lang="en-US" sz="2800" dirty="0"/>
              <a:t>Electronic-Prescribing Lowers Drug Costs</a:t>
            </a:r>
            <a:r>
              <a:rPr lang="en-US" sz="3200" dirty="0"/>
              <a:t> </a:t>
            </a:r>
          </a:p>
        </p:txBody>
      </p:sp>
      <p:pic>
        <p:nvPicPr>
          <p:cNvPr id="21509" name="Picture 5" descr="Piggy bank"/>
          <p:cNvPicPr>
            <a:picLocks noChangeAspect="1" noChangeArrowheads="1"/>
          </p:cNvPicPr>
          <p:nvPr/>
        </p:nvPicPr>
        <p:blipFill>
          <a:blip r:embed="rId3"/>
          <a:srcRect/>
          <a:stretch>
            <a:fillRect/>
          </a:stretch>
        </p:blipFill>
        <p:spPr bwMode="auto">
          <a:xfrm>
            <a:off x="6324600" y="228600"/>
            <a:ext cx="2209800" cy="86995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1752600" y="228600"/>
            <a:ext cx="4724400" cy="876300"/>
          </a:xfrm>
        </p:spPr>
        <p:txBody>
          <a:bodyPr/>
          <a:lstStyle/>
          <a:p>
            <a:pPr>
              <a:defRPr/>
            </a:pPr>
            <a:r>
              <a:rPr lang="en-US" sz="3200" dirty="0" smtClean="0"/>
              <a:t>Electronic-Prescribing Lowers Drug Costs</a:t>
            </a:r>
          </a:p>
        </p:txBody>
      </p:sp>
      <p:sp>
        <p:nvSpPr>
          <p:cNvPr id="97291" name="Rectangle 11"/>
          <p:cNvSpPr>
            <a:spLocks noGrp="1" noChangeArrowheads="1"/>
          </p:cNvSpPr>
          <p:nvPr>
            <p:ph type="body" sz="half" idx="1"/>
          </p:nvPr>
        </p:nvSpPr>
        <p:spPr>
          <a:xfrm>
            <a:off x="762000" y="1828800"/>
            <a:ext cx="7620000" cy="3581400"/>
          </a:xfrm>
        </p:spPr>
        <p:txBody>
          <a:bodyPr/>
          <a:lstStyle/>
          <a:p>
            <a:pPr>
              <a:lnSpc>
                <a:spcPct val="80000"/>
              </a:lnSpc>
              <a:buFont typeface="Wingdings" charset="2"/>
              <a:buNone/>
            </a:pPr>
            <a:r>
              <a:rPr lang="en-US" sz="2400" dirty="0"/>
              <a:t>Results:</a:t>
            </a:r>
          </a:p>
          <a:p>
            <a:pPr>
              <a:lnSpc>
                <a:spcPct val="80000"/>
              </a:lnSpc>
            </a:pPr>
            <a:r>
              <a:rPr lang="en-US" sz="2400" dirty="0"/>
              <a:t>$3.26 saved per electronic prescription </a:t>
            </a:r>
          </a:p>
          <a:p>
            <a:pPr>
              <a:lnSpc>
                <a:spcPct val="80000"/>
              </a:lnSpc>
              <a:buFont typeface="Wingdings" charset="2"/>
              <a:buNone/>
            </a:pPr>
            <a:endParaRPr lang="en-US" sz="2400" dirty="0"/>
          </a:p>
          <a:p>
            <a:pPr>
              <a:lnSpc>
                <a:spcPct val="80000"/>
              </a:lnSpc>
              <a:buFont typeface="Wingdings" charset="2"/>
              <a:buNone/>
            </a:pPr>
            <a:r>
              <a:rPr lang="en-US" sz="2400" dirty="0"/>
              <a:t>Sustainability/Transferability: </a:t>
            </a:r>
          </a:p>
          <a:p>
            <a:pPr>
              <a:lnSpc>
                <a:spcPct val="80000"/>
              </a:lnSpc>
            </a:pPr>
            <a:r>
              <a:rPr lang="en-US" sz="2400" dirty="0"/>
              <a:t>Health plans offered the system free of charge to more providers</a:t>
            </a:r>
          </a:p>
          <a:p>
            <a:pPr>
              <a:lnSpc>
                <a:spcPct val="80000"/>
              </a:lnSpc>
              <a:buFont typeface="Wingdings" charset="2"/>
              <a:buNone/>
            </a:pPr>
            <a:endParaRPr lang="en-US" sz="2400" dirty="0"/>
          </a:p>
          <a:p>
            <a:pPr>
              <a:lnSpc>
                <a:spcPct val="80000"/>
              </a:lnSpc>
            </a:pPr>
            <a:endParaRPr lang="en-US" sz="2400" dirty="0"/>
          </a:p>
          <a:p>
            <a:pPr>
              <a:lnSpc>
                <a:spcPct val="80000"/>
              </a:lnSpc>
            </a:pPr>
            <a:endParaRPr lang="en-US" sz="2400" dirty="0"/>
          </a:p>
        </p:txBody>
      </p:sp>
      <p:sp>
        <p:nvSpPr>
          <p:cNvPr id="22532" name="Rectangle 4"/>
          <p:cNvSpPr>
            <a:spLocks noChangeArrowheads="1"/>
          </p:cNvSpPr>
          <p:nvPr/>
        </p:nvSpPr>
        <p:spPr bwMode="auto">
          <a:xfrm>
            <a:off x="0" y="0"/>
            <a:ext cx="9144000" cy="0"/>
          </a:xfrm>
          <a:prstGeom prst="rect">
            <a:avLst/>
          </a:prstGeom>
          <a:noFill/>
          <a:ln w="12700">
            <a:noFill/>
            <a:miter lim="800000"/>
            <a:headEnd/>
            <a:tailEnd/>
          </a:ln>
        </p:spPr>
        <p:txBody>
          <a:bodyPr anchor="ctr">
            <a:prstTxWarp prst="textNoShape">
              <a:avLst/>
            </a:prstTxWarp>
            <a:spAutoFit/>
          </a:bodyPr>
          <a:lstStyle/>
          <a:p>
            <a:pPr algn="l" eaLnBrk="1" hangingPunct="1"/>
            <a:endParaRPr lang="en-US" sz="1800">
              <a:latin typeface="Arial" charset="0"/>
            </a:endParaRPr>
          </a:p>
        </p:txBody>
      </p:sp>
      <p:sp>
        <p:nvSpPr>
          <p:cNvPr id="23560" name="Text Box 8"/>
          <p:cNvSpPr txBox="1">
            <a:spLocks noChangeArrowheads="1"/>
          </p:cNvSpPr>
          <p:nvPr/>
        </p:nvSpPr>
        <p:spPr bwMode="auto">
          <a:xfrm>
            <a:off x="990600" y="5807075"/>
            <a:ext cx="7543800" cy="1660525"/>
          </a:xfrm>
          <a:prstGeom prst="rect">
            <a:avLst/>
          </a:prstGeom>
          <a:noFill/>
          <a:ln w="12700" algn="ctr">
            <a:noFill/>
            <a:miter lim="800000"/>
            <a:headEnd/>
            <a:tailEnd/>
          </a:ln>
          <a:effectLst/>
        </p:spPr>
        <p:txBody>
          <a:bodyPr>
            <a:prstTxWarp prst="textNoShape">
              <a:avLst/>
            </a:prstTxWarp>
            <a:spAutoFit/>
          </a:bodyPr>
          <a:lstStyle/>
          <a:p>
            <a:pPr>
              <a:lnSpc>
                <a:spcPct val="90000"/>
              </a:lnSpc>
              <a:spcBef>
                <a:spcPct val="30000"/>
              </a:spcBef>
              <a:buClr>
                <a:schemeClr val="tx2"/>
              </a:buClr>
              <a:buSzPct val="95000"/>
              <a:buFont typeface="Wingdings" charset="2"/>
              <a:buNone/>
            </a:pPr>
            <a:r>
              <a:rPr lang="en-US" sz="1800" i="1">
                <a:solidFill>
                  <a:srgbClr val="FFFFFF"/>
                </a:solidFill>
                <a:effectLst>
                  <a:outerShdw blurRad="38100" dist="38100" dir="2700000" algn="tl">
                    <a:srgbClr val="000000"/>
                  </a:outerShdw>
                </a:effectLst>
                <a:latin typeface="Arial" charset="0"/>
              </a:rPr>
              <a:t>[The study findings indicate that] doctors want to do the right thing, but they don’t always have the right information available.</a:t>
            </a:r>
          </a:p>
          <a:p>
            <a:pPr>
              <a:lnSpc>
                <a:spcPct val="90000"/>
              </a:lnSpc>
              <a:spcBef>
                <a:spcPct val="30000"/>
              </a:spcBef>
              <a:buClr>
                <a:schemeClr val="tx2"/>
              </a:buClr>
              <a:buSzPct val="95000"/>
              <a:buFont typeface="Wingdings" charset="2"/>
              <a:buNone/>
            </a:pPr>
            <a:r>
              <a:rPr lang="en-US" sz="1800">
                <a:latin typeface="Arial" charset="0"/>
              </a:rPr>
              <a:t>~ Quote from Principal Investigator</a:t>
            </a:r>
          </a:p>
          <a:p>
            <a:pPr>
              <a:lnSpc>
                <a:spcPct val="90000"/>
              </a:lnSpc>
              <a:spcBef>
                <a:spcPct val="30000"/>
              </a:spcBef>
              <a:buClr>
                <a:schemeClr val="tx2"/>
              </a:buClr>
              <a:buSzPct val="95000"/>
              <a:buFont typeface="Wingdings" charset="2"/>
              <a:buNone/>
            </a:pPr>
            <a:endParaRPr lang="en-US" sz="1800">
              <a:solidFill>
                <a:srgbClr val="FFFFFF"/>
              </a:solidFill>
              <a:effectLst>
                <a:outerShdw blurRad="38100" dist="38100" dir="2700000" algn="tl">
                  <a:srgbClr val="000000"/>
                </a:outerShdw>
              </a:effectLst>
              <a:latin typeface="Arial" charset="0"/>
            </a:endParaRPr>
          </a:p>
          <a:p>
            <a:pPr>
              <a:spcBef>
                <a:spcPct val="50000"/>
              </a:spcBef>
            </a:pPr>
            <a:endParaRPr lang="en-US" sz="1800">
              <a:latin typeface="Arial" charset="0"/>
            </a:endParaRPr>
          </a:p>
        </p:txBody>
      </p:sp>
      <p:pic>
        <p:nvPicPr>
          <p:cNvPr id="22536" name="Picture 8" descr="Piggy bank"/>
          <p:cNvPicPr>
            <a:picLocks noChangeAspect="1" noChangeArrowheads="1"/>
          </p:cNvPicPr>
          <p:nvPr/>
        </p:nvPicPr>
        <p:blipFill>
          <a:blip r:embed="rId3"/>
          <a:srcRect/>
          <a:stretch>
            <a:fillRect/>
          </a:stretch>
        </p:blipFill>
        <p:spPr bwMode="auto">
          <a:xfrm>
            <a:off x="6629400" y="152400"/>
            <a:ext cx="2209800" cy="86995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76400"/>
            <a:ext cx="9144000" cy="4724400"/>
          </a:xfrm>
        </p:spPr>
        <p:txBody>
          <a:bodyPr/>
          <a:lstStyle/>
          <a:p>
            <a:pPr>
              <a:buFont typeface="Wingdings" charset="2"/>
              <a:buNone/>
            </a:pPr>
            <a:r>
              <a:rPr lang="en-US" sz="2400" dirty="0"/>
              <a:t>The Problem:</a:t>
            </a:r>
          </a:p>
          <a:p>
            <a:pPr>
              <a:buFont typeface="Wingdings" charset="2"/>
              <a:buNone/>
            </a:pPr>
            <a:endParaRPr lang="en-US" sz="1000" dirty="0"/>
          </a:p>
          <a:p>
            <a:r>
              <a:rPr lang="en-US" sz="1800" dirty="0"/>
              <a:t>Children often exhibit symptoms of illness and school staff are unable to decide which students need to be sent home </a:t>
            </a:r>
          </a:p>
          <a:p>
            <a:r>
              <a:rPr lang="en-US" sz="1800" dirty="0"/>
              <a:t>Wages lost when parents care for children who could be at school can be detrimental  for low income families </a:t>
            </a:r>
          </a:p>
          <a:p>
            <a:r>
              <a:rPr lang="en-US" sz="1800" dirty="0"/>
              <a:t>Low income parents, needing to quickly return to work, often seek attention from costly </a:t>
            </a:r>
            <a:r>
              <a:rPr lang="en-US" sz="1800" dirty="0" err="1"/>
              <a:t>EDs</a:t>
            </a:r>
            <a:endParaRPr lang="en-US" sz="1800" dirty="0"/>
          </a:p>
          <a:p>
            <a:pPr>
              <a:buFont typeface="Wingdings" charset="2"/>
              <a:buNone/>
            </a:pPr>
            <a:endParaRPr lang="en-US" sz="1000" dirty="0"/>
          </a:p>
          <a:p>
            <a:pPr>
              <a:buFont typeface="Wingdings" charset="2"/>
              <a:buNone/>
            </a:pPr>
            <a:r>
              <a:rPr lang="en-US" sz="2400" dirty="0"/>
              <a:t>The Health IT Contribution: </a:t>
            </a:r>
          </a:p>
          <a:p>
            <a:endParaRPr lang="en-US" sz="1000" dirty="0"/>
          </a:p>
          <a:p>
            <a:r>
              <a:rPr lang="en-US" sz="1800" dirty="0"/>
              <a:t>Telemedicine </a:t>
            </a:r>
          </a:p>
          <a:p>
            <a:pPr lvl="1"/>
            <a:r>
              <a:rPr lang="en-US" sz="1800" dirty="0"/>
              <a:t>Schools and child care centers have access to telemedicine equipment </a:t>
            </a:r>
          </a:p>
          <a:p>
            <a:pPr lvl="1"/>
            <a:r>
              <a:rPr lang="en-US" sz="1800" dirty="0"/>
              <a:t>PCPs provide remote consultations  </a:t>
            </a:r>
          </a:p>
          <a:p>
            <a:pPr>
              <a:buFont typeface="Wingdings" charset="2"/>
              <a:buNone/>
            </a:pPr>
            <a:endParaRPr lang="en-US" sz="1800" dirty="0"/>
          </a:p>
          <a:p>
            <a:pPr>
              <a:buFont typeface="Wingdings" charset="2"/>
              <a:buNone/>
            </a:pPr>
            <a:r>
              <a:rPr lang="en-US" sz="1800" dirty="0"/>
              <a:t>Project Director: Dr. Kenneth </a:t>
            </a:r>
            <a:r>
              <a:rPr lang="en-US" sz="1800" dirty="0" err="1"/>
              <a:t>McConnochie</a:t>
            </a:r>
            <a:r>
              <a:rPr lang="en-US" sz="1800" dirty="0"/>
              <a:t>		Project Location: New York</a:t>
            </a:r>
          </a:p>
          <a:p>
            <a:pPr>
              <a:buFont typeface="Wingdings" charset="2"/>
              <a:buNone/>
            </a:pPr>
            <a:r>
              <a:rPr lang="en-US" sz="1800" dirty="0"/>
              <a:t>AHRQ Contract: R01 HS 015165   </a:t>
            </a:r>
            <a:r>
              <a:rPr lang="en-US" sz="1600" dirty="0">
                <a:hlinkClick r:id="rId3"/>
              </a:rPr>
              <a:t>http://healthit.ahrq.gov/FRPT_McConnochie_R01HS015165</a:t>
            </a:r>
            <a:endParaRPr lang="en-US" sz="1600" dirty="0"/>
          </a:p>
        </p:txBody>
      </p:sp>
      <p:sp>
        <p:nvSpPr>
          <p:cNvPr id="4" name="Rectangle 2"/>
          <p:cNvSpPr>
            <a:spLocks noGrp="1" noChangeArrowheads="1"/>
          </p:cNvSpPr>
          <p:nvPr>
            <p:ph type="title"/>
          </p:nvPr>
        </p:nvSpPr>
        <p:spPr/>
        <p:txBody>
          <a:bodyPr/>
          <a:lstStyle/>
          <a:p>
            <a:r>
              <a:rPr lang="en-US" sz="3200" dirty="0"/>
              <a:t>Telemedicine Reduces Children’s ED Visits </a:t>
            </a:r>
          </a:p>
        </p:txBody>
      </p:sp>
      <p:pic>
        <p:nvPicPr>
          <p:cNvPr id="23557" name="Picture 5" descr="Doc and Child"/>
          <p:cNvPicPr>
            <a:picLocks noChangeAspect="1" noChangeArrowheads="1"/>
          </p:cNvPicPr>
          <p:nvPr/>
        </p:nvPicPr>
        <p:blipFill>
          <a:blip r:embed="rId4"/>
          <a:srcRect/>
          <a:stretch>
            <a:fillRect/>
          </a:stretch>
        </p:blipFill>
        <p:spPr bwMode="auto">
          <a:xfrm>
            <a:off x="7467600" y="0"/>
            <a:ext cx="1066800" cy="160020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1447801" y="228600"/>
            <a:ext cx="5715000" cy="876300"/>
          </a:xfrm>
        </p:spPr>
        <p:txBody>
          <a:bodyPr anchor="t"/>
          <a:lstStyle/>
          <a:p>
            <a:r>
              <a:rPr lang="en-US" sz="3200" dirty="0" smtClean="0">
                <a:latin typeface="Arial" charset="0"/>
              </a:rPr>
              <a:t>Telemedicine Reduces Children’s ED Visits </a:t>
            </a:r>
            <a:br>
              <a:rPr lang="en-US" sz="3200" dirty="0" smtClean="0">
                <a:latin typeface="Arial" charset="0"/>
              </a:rPr>
            </a:br>
            <a:endParaRPr lang="en-US" sz="3200" dirty="0"/>
          </a:p>
        </p:txBody>
      </p:sp>
      <p:sp>
        <p:nvSpPr>
          <p:cNvPr id="97291" name="Rectangle 11"/>
          <p:cNvSpPr>
            <a:spLocks noGrp="1" noChangeArrowheads="1"/>
          </p:cNvSpPr>
          <p:nvPr>
            <p:ph type="body" sz="half" idx="4294967295"/>
          </p:nvPr>
        </p:nvSpPr>
        <p:spPr>
          <a:xfrm>
            <a:off x="0" y="1371600"/>
            <a:ext cx="8001000" cy="4724400"/>
          </a:xfrm>
        </p:spPr>
        <p:txBody>
          <a:bodyPr/>
          <a:lstStyle/>
          <a:p>
            <a:pPr>
              <a:buFont typeface="Wingdings" charset="2"/>
              <a:buNone/>
            </a:pPr>
            <a:r>
              <a:rPr lang="en-US" sz="2800" dirty="0"/>
              <a:t>Results:</a:t>
            </a:r>
          </a:p>
          <a:p>
            <a:r>
              <a:rPr lang="en-US" sz="2700" dirty="0"/>
              <a:t>83% of providers were equally confident in their telemedicine diagnoses and in-office diagnoses </a:t>
            </a:r>
          </a:p>
          <a:p>
            <a:r>
              <a:rPr lang="en-US" sz="2700" dirty="0"/>
              <a:t>Children with access to telemedicine sites had 24% fewer ED visits</a:t>
            </a:r>
          </a:p>
          <a:p>
            <a:endParaRPr lang="en-US" sz="1600" dirty="0"/>
          </a:p>
          <a:p>
            <a:pPr>
              <a:buFont typeface="Wingdings" charset="2"/>
              <a:buNone/>
            </a:pPr>
            <a:r>
              <a:rPr lang="en-US" sz="2800" dirty="0"/>
              <a:t>Sustainability/Transferability: </a:t>
            </a:r>
          </a:p>
          <a:p>
            <a:r>
              <a:rPr lang="en-US" sz="2700" dirty="0"/>
              <a:t>Payers started reimbursing telemedicine visits</a:t>
            </a:r>
          </a:p>
          <a:p>
            <a:r>
              <a:rPr lang="en-US" sz="2700" dirty="0"/>
              <a:t>Telemedicine program is expanding to other settings</a:t>
            </a:r>
          </a:p>
          <a:p>
            <a:pPr>
              <a:buFont typeface="Wingdings" charset="2"/>
              <a:buNone/>
            </a:pPr>
            <a:endParaRPr lang="en-US" sz="2800" dirty="0"/>
          </a:p>
          <a:p>
            <a:endParaRPr lang="en-US" sz="2800" dirty="0"/>
          </a:p>
        </p:txBody>
      </p:sp>
      <p:sp>
        <p:nvSpPr>
          <p:cNvPr id="24579" name="Rectangle 4"/>
          <p:cNvSpPr>
            <a:spLocks noChangeArrowheads="1"/>
          </p:cNvSpPr>
          <p:nvPr/>
        </p:nvSpPr>
        <p:spPr bwMode="auto">
          <a:xfrm>
            <a:off x="0" y="0"/>
            <a:ext cx="9144000" cy="0"/>
          </a:xfrm>
          <a:prstGeom prst="rect">
            <a:avLst/>
          </a:prstGeom>
          <a:noFill/>
          <a:ln w="12700">
            <a:noFill/>
            <a:miter lim="800000"/>
            <a:headEnd/>
            <a:tailEnd/>
          </a:ln>
        </p:spPr>
        <p:txBody>
          <a:bodyPr anchor="ctr">
            <a:prstTxWarp prst="textNoShape">
              <a:avLst/>
            </a:prstTxWarp>
            <a:spAutoFit/>
          </a:bodyPr>
          <a:lstStyle/>
          <a:p>
            <a:pPr algn="l" eaLnBrk="1" hangingPunct="1"/>
            <a:endParaRPr lang="en-US" sz="1800">
              <a:latin typeface="Arial" charset="0"/>
            </a:endParaRPr>
          </a:p>
        </p:txBody>
      </p:sp>
      <p:sp>
        <p:nvSpPr>
          <p:cNvPr id="24582" name="Text Box 9"/>
          <p:cNvSpPr txBox="1">
            <a:spLocks noChangeArrowheads="1"/>
          </p:cNvSpPr>
          <p:nvPr/>
        </p:nvSpPr>
        <p:spPr bwMode="auto">
          <a:xfrm>
            <a:off x="381000" y="5865813"/>
            <a:ext cx="8458200" cy="830262"/>
          </a:xfrm>
          <a:prstGeom prst="rect">
            <a:avLst/>
          </a:prstGeom>
          <a:noFill/>
          <a:ln w="12700" algn="ctr">
            <a:noFill/>
            <a:miter lim="800000"/>
            <a:headEnd/>
            <a:tailEnd/>
          </a:ln>
        </p:spPr>
        <p:txBody>
          <a:bodyPr>
            <a:prstTxWarp prst="textNoShape">
              <a:avLst/>
            </a:prstTxWarp>
            <a:spAutoFit/>
          </a:bodyPr>
          <a:lstStyle/>
          <a:p>
            <a:r>
              <a:rPr lang="en-US" sz="1600" i="1">
                <a:latin typeface="Arial" charset="0"/>
              </a:rPr>
              <a:t>It’s both convenience—health care when and where you need it—and continuity—by people you trust. Who couldn’t use more of that from health care? </a:t>
            </a:r>
          </a:p>
          <a:p>
            <a:r>
              <a:rPr lang="en-US" sz="1600">
                <a:latin typeface="Arial" charset="0"/>
              </a:rPr>
              <a:t>~ Quote from Principal Investigator</a:t>
            </a:r>
          </a:p>
        </p:txBody>
      </p:sp>
      <p:pic>
        <p:nvPicPr>
          <p:cNvPr id="24584" name="Picture 8" descr="Doc and Child"/>
          <p:cNvPicPr>
            <a:picLocks noChangeAspect="1" noChangeArrowheads="1"/>
          </p:cNvPicPr>
          <p:nvPr/>
        </p:nvPicPr>
        <p:blipFill>
          <a:blip r:embed="rId3"/>
          <a:srcRect/>
          <a:stretch>
            <a:fillRect/>
          </a:stretch>
        </p:blipFill>
        <p:spPr bwMode="auto">
          <a:xfrm>
            <a:off x="7162800" y="0"/>
            <a:ext cx="1066800" cy="16002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noFill/>
          <a:ln w="9525"/>
        </p:spPr>
        <p:txBody>
          <a:bodyPr/>
          <a:lstStyle/>
          <a:p>
            <a:r>
              <a:rPr lang="en-US" dirty="0">
                <a:effectLst/>
              </a:rPr>
              <a:t>Two Reports:</a:t>
            </a:r>
          </a:p>
        </p:txBody>
      </p:sp>
      <p:sp>
        <p:nvSpPr>
          <p:cNvPr id="128003" name="Rectangle 3"/>
          <p:cNvSpPr>
            <a:spLocks noGrp="1" noChangeArrowheads="1"/>
          </p:cNvSpPr>
          <p:nvPr>
            <p:ph type="body" idx="1"/>
          </p:nvPr>
        </p:nvSpPr>
        <p:spPr>
          <a:noFill/>
          <a:ln w="9525"/>
        </p:spPr>
        <p:txBody>
          <a:bodyPr/>
          <a:lstStyle/>
          <a:p>
            <a:pPr>
              <a:lnSpc>
                <a:spcPct val="80000"/>
              </a:lnSpc>
            </a:pPr>
            <a:endParaRPr lang="en-US" sz="2400" dirty="0" smtClean="0">
              <a:effectLst/>
            </a:endParaRPr>
          </a:p>
          <a:p>
            <a:pPr>
              <a:lnSpc>
                <a:spcPct val="80000"/>
              </a:lnSpc>
            </a:pPr>
            <a:r>
              <a:rPr lang="en-US" sz="2400" b="1" dirty="0" smtClean="0">
                <a:solidFill>
                  <a:schemeClr val="tx2"/>
                </a:solidFill>
                <a:effectLst/>
              </a:rPr>
              <a:t>Using Health IT: Eight Quality Improvement Stories</a:t>
            </a:r>
          </a:p>
          <a:p>
            <a:pPr lvl="1">
              <a:lnSpc>
                <a:spcPct val="80000"/>
              </a:lnSpc>
            </a:pPr>
            <a:r>
              <a:rPr lang="en-US" sz="2000" b="1" dirty="0" smtClean="0">
                <a:effectLst/>
              </a:rPr>
              <a:t>Contract No. HHSA 290200900019I, T.O. 3</a:t>
            </a:r>
          </a:p>
          <a:p>
            <a:pPr lvl="1">
              <a:lnSpc>
                <a:spcPct val="80000"/>
              </a:lnSpc>
            </a:pPr>
            <a:r>
              <a:rPr lang="en-US" sz="2000" b="1" dirty="0" smtClean="0">
                <a:effectLst/>
              </a:rPr>
              <a:t>Prepared by: </a:t>
            </a:r>
            <a:r>
              <a:rPr lang="en-US" sz="2000" b="1" dirty="0" err="1" smtClean="0">
                <a:effectLst/>
              </a:rPr>
              <a:t>Mathematica</a:t>
            </a:r>
            <a:r>
              <a:rPr lang="en-US" sz="2000" b="1" dirty="0" smtClean="0">
                <a:effectLst/>
              </a:rPr>
              <a:t> Policy Research </a:t>
            </a:r>
          </a:p>
          <a:p>
            <a:pPr lvl="1">
              <a:lnSpc>
                <a:spcPct val="80000"/>
              </a:lnSpc>
            </a:pPr>
            <a:r>
              <a:rPr lang="en-US" sz="2000" b="1" dirty="0" smtClean="0">
                <a:effectLst/>
                <a:hlinkClick r:id="rId2"/>
              </a:rPr>
              <a:t>http://healthit.ahrq.gov/SuccessStoriesTHQIT</a:t>
            </a:r>
            <a:r>
              <a:rPr lang="en-US" sz="2000" b="1" dirty="0" smtClean="0">
                <a:effectLst/>
              </a:rPr>
              <a:t> (October 2010)</a:t>
            </a:r>
          </a:p>
          <a:p>
            <a:pPr>
              <a:lnSpc>
                <a:spcPct val="80000"/>
              </a:lnSpc>
            </a:pPr>
            <a:endParaRPr lang="en-US" sz="2400" b="1" dirty="0" smtClean="0">
              <a:effectLst/>
            </a:endParaRPr>
          </a:p>
          <a:p>
            <a:pPr>
              <a:lnSpc>
                <a:spcPct val="80000"/>
              </a:lnSpc>
            </a:pPr>
            <a:r>
              <a:rPr lang="en-US" sz="2400" b="1" dirty="0" smtClean="0">
                <a:solidFill>
                  <a:schemeClr val="tx2"/>
                </a:solidFill>
                <a:effectLst/>
              </a:rPr>
              <a:t>Success Stories from the AHRQ-Funded Health IT Portfolio (CY 2009)</a:t>
            </a:r>
          </a:p>
          <a:p>
            <a:pPr lvl="1">
              <a:lnSpc>
                <a:spcPct val="80000"/>
              </a:lnSpc>
            </a:pPr>
            <a:r>
              <a:rPr lang="en-US" sz="2000" b="1" dirty="0" smtClean="0">
                <a:effectLst/>
              </a:rPr>
              <a:t>Contract No. HHSA 290200900018I, T.O. 3</a:t>
            </a:r>
          </a:p>
          <a:p>
            <a:pPr lvl="1">
              <a:lnSpc>
                <a:spcPct val="80000"/>
              </a:lnSpc>
            </a:pPr>
            <a:r>
              <a:rPr lang="en-US" sz="2000" b="1" dirty="0" smtClean="0">
                <a:effectLst/>
              </a:rPr>
              <a:t>Prepared by: John Snow, Inc (JSI)</a:t>
            </a:r>
          </a:p>
          <a:p>
            <a:pPr lvl="1">
              <a:lnSpc>
                <a:spcPct val="80000"/>
              </a:lnSpc>
            </a:pPr>
            <a:r>
              <a:rPr lang="en-US" sz="2000" b="1" dirty="0" smtClean="0">
                <a:effectLst/>
                <a:hlinkClick r:id="rId3"/>
              </a:rPr>
              <a:t>http://healthit.ahrq.gov/SuccessStoriesCY2009</a:t>
            </a:r>
            <a:r>
              <a:rPr lang="en-US" sz="2000" b="1" dirty="0" smtClean="0">
                <a:effectLst/>
              </a:rPr>
              <a:t> (November 2010)</a:t>
            </a:r>
          </a:p>
          <a:p>
            <a:pPr>
              <a:lnSpc>
                <a:spcPct val="80000"/>
              </a:lnSpc>
            </a:pPr>
            <a:endParaRPr lang="en-US" sz="2400" dirty="0" smtClean="0">
              <a:effectLst/>
            </a:endParaRPr>
          </a:p>
          <a:p>
            <a:pPr>
              <a:lnSpc>
                <a:spcPct val="80000"/>
              </a:lnSpc>
            </a:pPr>
            <a:endParaRPr lang="en-US" sz="2400" dirty="0">
              <a:effectLst/>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a:xfrm>
            <a:off x="1447801" y="228600"/>
            <a:ext cx="5638800" cy="876300"/>
          </a:xfrm>
        </p:spPr>
        <p:txBody>
          <a:bodyPr anchor="t"/>
          <a:lstStyle/>
          <a:p>
            <a:r>
              <a:rPr lang="en-US" sz="3200" dirty="0" smtClean="0">
                <a:latin typeface="Arial" charset="0"/>
              </a:rPr>
              <a:t>Telemedicine Reduces Children’s ED Visits </a:t>
            </a:r>
            <a:br>
              <a:rPr lang="en-US" sz="3200" dirty="0" smtClean="0">
                <a:latin typeface="Arial" charset="0"/>
              </a:rPr>
            </a:br>
            <a:endParaRPr lang="en-US" sz="3200" dirty="0"/>
          </a:p>
        </p:txBody>
      </p:sp>
      <p:sp>
        <p:nvSpPr>
          <p:cNvPr id="97291" name="Rectangle 11"/>
          <p:cNvSpPr>
            <a:spLocks noGrp="1" noChangeArrowheads="1"/>
          </p:cNvSpPr>
          <p:nvPr>
            <p:ph type="body" sz="half" idx="4294967295"/>
          </p:nvPr>
        </p:nvSpPr>
        <p:spPr>
          <a:xfrm>
            <a:off x="0" y="1371600"/>
            <a:ext cx="8001000" cy="4724400"/>
          </a:xfrm>
        </p:spPr>
        <p:txBody>
          <a:bodyPr/>
          <a:lstStyle/>
          <a:p>
            <a:pPr>
              <a:buFont typeface="Wingdings" charset="2"/>
              <a:buNone/>
            </a:pPr>
            <a:r>
              <a:rPr lang="en-US" sz="2800" dirty="0"/>
              <a:t>Results:</a:t>
            </a:r>
          </a:p>
          <a:p>
            <a:r>
              <a:rPr lang="en-US" sz="2700" dirty="0"/>
              <a:t>83% of providers were equally confident in their telemedicine diagnoses and in-office diagnoses </a:t>
            </a:r>
          </a:p>
          <a:p>
            <a:r>
              <a:rPr lang="en-US" sz="2700" dirty="0"/>
              <a:t>Children with access to telemedicine sites had 24% fewer ED visits</a:t>
            </a:r>
          </a:p>
          <a:p>
            <a:endParaRPr lang="en-US" sz="1600" dirty="0"/>
          </a:p>
          <a:p>
            <a:pPr>
              <a:buFont typeface="Wingdings" charset="2"/>
              <a:buNone/>
            </a:pPr>
            <a:r>
              <a:rPr lang="en-US" sz="2800" dirty="0"/>
              <a:t>Sustainability/Transferability: </a:t>
            </a:r>
          </a:p>
          <a:p>
            <a:r>
              <a:rPr lang="en-US" sz="2700" dirty="0"/>
              <a:t>Payers started reimbursing telemedicine visits</a:t>
            </a:r>
          </a:p>
          <a:p>
            <a:r>
              <a:rPr lang="en-US" sz="2700" dirty="0"/>
              <a:t>Telemedicine program is expanding to other settings</a:t>
            </a:r>
          </a:p>
          <a:p>
            <a:pPr>
              <a:buFont typeface="Wingdings" charset="2"/>
              <a:buNone/>
            </a:pPr>
            <a:endParaRPr lang="en-US" sz="2800" dirty="0"/>
          </a:p>
          <a:p>
            <a:endParaRPr lang="en-US" sz="2800" dirty="0"/>
          </a:p>
        </p:txBody>
      </p:sp>
      <p:sp>
        <p:nvSpPr>
          <p:cNvPr id="146435" name="Rectangle 4"/>
          <p:cNvSpPr>
            <a:spLocks noChangeArrowheads="1"/>
          </p:cNvSpPr>
          <p:nvPr/>
        </p:nvSpPr>
        <p:spPr bwMode="auto">
          <a:xfrm>
            <a:off x="0" y="0"/>
            <a:ext cx="9144000" cy="0"/>
          </a:xfrm>
          <a:prstGeom prst="rect">
            <a:avLst/>
          </a:prstGeom>
          <a:noFill/>
          <a:ln w="12700">
            <a:noFill/>
            <a:miter lim="800000"/>
            <a:headEnd/>
            <a:tailEnd/>
          </a:ln>
        </p:spPr>
        <p:txBody>
          <a:bodyPr anchor="ctr">
            <a:prstTxWarp prst="textNoShape">
              <a:avLst/>
            </a:prstTxWarp>
            <a:spAutoFit/>
          </a:bodyPr>
          <a:lstStyle/>
          <a:p>
            <a:pPr algn="l" eaLnBrk="1" hangingPunct="1"/>
            <a:endParaRPr lang="en-US" sz="1800">
              <a:latin typeface="Arial" charset="0"/>
            </a:endParaRPr>
          </a:p>
        </p:txBody>
      </p:sp>
      <p:sp>
        <p:nvSpPr>
          <p:cNvPr id="24582" name="Text Box 9"/>
          <p:cNvSpPr txBox="1">
            <a:spLocks noChangeArrowheads="1"/>
          </p:cNvSpPr>
          <p:nvPr/>
        </p:nvSpPr>
        <p:spPr bwMode="auto">
          <a:xfrm>
            <a:off x="381000" y="5865813"/>
            <a:ext cx="8458200" cy="830262"/>
          </a:xfrm>
          <a:prstGeom prst="rect">
            <a:avLst/>
          </a:prstGeom>
          <a:noFill/>
          <a:ln w="12700" algn="ctr">
            <a:noFill/>
            <a:miter lim="800000"/>
            <a:headEnd/>
            <a:tailEnd/>
          </a:ln>
        </p:spPr>
        <p:txBody>
          <a:bodyPr>
            <a:prstTxWarp prst="textNoShape">
              <a:avLst/>
            </a:prstTxWarp>
            <a:spAutoFit/>
          </a:bodyPr>
          <a:lstStyle/>
          <a:p>
            <a:r>
              <a:rPr lang="en-US" sz="1600" i="1">
                <a:latin typeface="Arial" charset="0"/>
              </a:rPr>
              <a:t>It’s both convenience—health care when and where you need it—and continuity—by people you trust. Who couldn’t use more of that from health care? </a:t>
            </a:r>
          </a:p>
          <a:p>
            <a:r>
              <a:rPr lang="en-US" sz="1600">
                <a:latin typeface="Arial" charset="0"/>
              </a:rPr>
              <a:t>~ Quote from Principal Investigator</a:t>
            </a:r>
          </a:p>
        </p:txBody>
      </p:sp>
      <p:pic>
        <p:nvPicPr>
          <p:cNvPr id="146438" name="Picture 6" descr="Doc and Child"/>
          <p:cNvPicPr>
            <a:picLocks noChangeAspect="1" noChangeArrowheads="1"/>
          </p:cNvPicPr>
          <p:nvPr/>
        </p:nvPicPr>
        <p:blipFill>
          <a:blip r:embed="rId3"/>
          <a:srcRect/>
          <a:stretch>
            <a:fillRect/>
          </a:stretch>
        </p:blipFill>
        <p:spPr bwMode="auto">
          <a:xfrm>
            <a:off x="7162800" y="0"/>
            <a:ext cx="1066800" cy="1600200"/>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a:xfrm>
            <a:off x="1447801" y="228600"/>
            <a:ext cx="5715000" cy="876300"/>
          </a:xfrm>
        </p:spPr>
        <p:txBody>
          <a:bodyPr anchor="t"/>
          <a:lstStyle/>
          <a:p>
            <a:r>
              <a:rPr lang="en-US" sz="3200" dirty="0" smtClean="0">
                <a:latin typeface="Arial" charset="0"/>
              </a:rPr>
              <a:t>Telemedicine Reduces Children’s ED Visits </a:t>
            </a:r>
            <a:endParaRPr lang="en-US" sz="3200" dirty="0">
              <a:latin typeface="Arial" charset="0"/>
            </a:endParaRPr>
          </a:p>
        </p:txBody>
      </p:sp>
      <p:sp>
        <p:nvSpPr>
          <p:cNvPr id="97291" name="Rectangle 11"/>
          <p:cNvSpPr>
            <a:spLocks noGrp="1" noChangeArrowheads="1"/>
          </p:cNvSpPr>
          <p:nvPr>
            <p:ph type="body" sz="half" idx="4294967295"/>
          </p:nvPr>
        </p:nvSpPr>
        <p:spPr>
          <a:xfrm>
            <a:off x="0" y="1371600"/>
            <a:ext cx="8991600" cy="4724400"/>
          </a:xfrm>
        </p:spPr>
        <p:txBody>
          <a:bodyPr/>
          <a:lstStyle/>
          <a:p>
            <a:pPr>
              <a:buFont typeface="Wingdings" charset="2"/>
              <a:buNone/>
            </a:pPr>
            <a:r>
              <a:rPr lang="en-US" dirty="0"/>
              <a:t>Visits for Illness: </a:t>
            </a:r>
          </a:p>
          <a:p>
            <a:pPr>
              <a:buFont typeface="Wingdings" charset="2"/>
              <a:buNone/>
            </a:pPr>
            <a:r>
              <a:rPr lang="en-US" dirty="0"/>
              <a:t>	Total:					 22.9 % increase</a:t>
            </a:r>
          </a:p>
          <a:p>
            <a:pPr>
              <a:buFont typeface="Wingdings" charset="2"/>
              <a:buNone/>
            </a:pPr>
            <a:r>
              <a:rPr lang="en-US" dirty="0"/>
              <a:t>	Emergency Department:       23.6 % decrease</a:t>
            </a:r>
          </a:p>
          <a:p>
            <a:pPr>
              <a:buFont typeface="Wingdings" charset="2"/>
              <a:buNone/>
            </a:pPr>
            <a:endParaRPr lang="en-US" dirty="0"/>
          </a:p>
          <a:p>
            <a:pPr>
              <a:buFont typeface="Wingdings" charset="2"/>
              <a:buNone/>
            </a:pPr>
            <a:r>
              <a:rPr lang="en-US" dirty="0"/>
              <a:t>Costs of illness visits:		    3.0 % decrease</a:t>
            </a:r>
          </a:p>
          <a:p>
            <a:pPr>
              <a:buFont typeface="Wingdings" charset="2"/>
              <a:buNone/>
            </a:pPr>
            <a:endParaRPr lang="en-US" dirty="0"/>
          </a:p>
          <a:p>
            <a:endParaRPr lang="en-US" dirty="0"/>
          </a:p>
        </p:txBody>
      </p:sp>
      <p:sp>
        <p:nvSpPr>
          <p:cNvPr id="148483" name="Rectangle 4"/>
          <p:cNvSpPr>
            <a:spLocks noChangeArrowheads="1"/>
          </p:cNvSpPr>
          <p:nvPr/>
        </p:nvSpPr>
        <p:spPr bwMode="auto">
          <a:xfrm>
            <a:off x="0" y="0"/>
            <a:ext cx="9144000" cy="0"/>
          </a:xfrm>
          <a:prstGeom prst="rect">
            <a:avLst/>
          </a:prstGeom>
          <a:noFill/>
          <a:ln w="12700">
            <a:noFill/>
            <a:miter lim="800000"/>
            <a:headEnd/>
            <a:tailEnd/>
          </a:ln>
        </p:spPr>
        <p:txBody>
          <a:bodyPr anchor="ctr">
            <a:prstTxWarp prst="textNoShape">
              <a:avLst/>
            </a:prstTxWarp>
            <a:spAutoFit/>
          </a:bodyPr>
          <a:lstStyle/>
          <a:p>
            <a:pPr algn="l" eaLnBrk="1" hangingPunct="1"/>
            <a:endParaRPr lang="en-US" sz="1800">
              <a:latin typeface="Arial" charset="0"/>
            </a:endParaRPr>
          </a:p>
        </p:txBody>
      </p:sp>
      <p:pic>
        <p:nvPicPr>
          <p:cNvPr id="148486" name="Picture 6" descr="Doc and Child"/>
          <p:cNvPicPr>
            <a:picLocks noChangeAspect="1" noChangeArrowheads="1"/>
          </p:cNvPicPr>
          <p:nvPr/>
        </p:nvPicPr>
        <p:blipFill>
          <a:blip r:embed="rId3"/>
          <a:srcRect/>
          <a:stretch>
            <a:fillRect/>
          </a:stretch>
        </p:blipFill>
        <p:spPr bwMode="auto">
          <a:xfrm>
            <a:off x="7162800" y="0"/>
            <a:ext cx="1066800" cy="160020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itle 8"/>
          <p:cNvSpPr>
            <a:spLocks noGrp="1"/>
          </p:cNvSpPr>
          <p:nvPr>
            <p:ph type="title"/>
          </p:nvPr>
        </p:nvSpPr>
        <p:spPr>
          <a:xfrm>
            <a:off x="1447801" y="228600"/>
            <a:ext cx="5715000" cy="876300"/>
          </a:xfrm>
        </p:spPr>
        <p:txBody>
          <a:bodyPr anchor="t"/>
          <a:lstStyle/>
          <a:p>
            <a:r>
              <a:rPr lang="en-US" sz="3200" dirty="0" smtClean="0">
                <a:latin typeface="Arial" charset="0"/>
              </a:rPr>
              <a:t>Telemedicine Reduces Children’s ED Visits</a:t>
            </a:r>
            <a:r>
              <a:rPr lang="en-US" sz="3200" dirty="0" smtClean="0">
                <a:latin typeface="Arial" charset="0"/>
              </a:rPr>
              <a:t> </a:t>
            </a:r>
            <a:endParaRPr lang="en-US" sz="3200" dirty="0"/>
          </a:p>
        </p:txBody>
      </p:sp>
      <p:sp>
        <p:nvSpPr>
          <p:cNvPr id="97291" name="Rectangle 11"/>
          <p:cNvSpPr>
            <a:spLocks noGrp="1" noChangeArrowheads="1"/>
          </p:cNvSpPr>
          <p:nvPr>
            <p:ph type="body" orient="vert" idx="1"/>
          </p:nvPr>
        </p:nvSpPr>
        <p:spPr/>
        <p:txBody>
          <a:bodyPr vert="horz"/>
          <a:lstStyle/>
          <a:p>
            <a:pPr algn="ctr">
              <a:buNone/>
            </a:pPr>
            <a:r>
              <a:rPr lang="en-US" sz="1800" i="1" dirty="0" smtClean="0">
                <a:effectLst/>
              </a:rPr>
              <a:t>Number and Cost of Medical Care Visits, by Type of visit, </a:t>
            </a:r>
          </a:p>
          <a:p>
            <a:pPr algn="ctr">
              <a:buNone/>
            </a:pPr>
            <a:r>
              <a:rPr lang="en-US" sz="1800" i="1" dirty="0" smtClean="0">
                <a:effectLst/>
              </a:rPr>
              <a:t>For Children Enrolled in Health-E-Access vs. Comparison Children</a:t>
            </a:r>
            <a:endParaRPr lang="en-US" sz="1800" i="1" dirty="0">
              <a:effectLst/>
            </a:endParaRPr>
          </a:p>
        </p:txBody>
      </p:sp>
      <p:pic>
        <p:nvPicPr>
          <p:cNvPr id="151561" name="Picture 9" descr="Fig 8"/>
          <p:cNvPicPr>
            <a:picLocks noChangeAspect="1" noChangeArrowheads="1"/>
          </p:cNvPicPr>
          <p:nvPr>
            <p:ph sz="half" idx="4294967295"/>
          </p:nvPr>
        </p:nvPicPr>
        <p:blipFill>
          <a:blip r:embed="rId3"/>
          <a:srcRect/>
          <a:stretch>
            <a:fillRect/>
          </a:stretch>
        </p:blipFill>
        <p:spPr>
          <a:xfrm>
            <a:off x="4572000" y="2514600"/>
            <a:ext cx="3917950" cy="4191000"/>
          </a:xfrm>
          <a:ln/>
        </p:spPr>
      </p:pic>
      <p:sp>
        <p:nvSpPr>
          <p:cNvPr id="151555" name="Rectangle 4"/>
          <p:cNvSpPr>
            <a:spLocks noChangeArrowheads="1"/>
          </p:cNvSpPr>
          <p:nvPr/>
        </p:nvSpPr>
        <p:spPr bwMode="auto">
          <a:xfrm>
            <a:off x="0" y="0"/>
            <a:ext cx="9144000" cy="0"/>
          </a:xfrm>
          <a:prstGeom prst="rect">
            <a:avLst/>
          </a:prstGeom>
          <a:noFill/>
          <a:ln w="12700">
            <a:noFill/>
            <a:miter lim="800000"/>
            <a:headEnd/>
            <a:tailEnd/>
          </a:ln>
        </p:spPr>
        <p:txBody>
          <a:bodyPr anchor="ctr">
            <a:prstTxWarp prst="textNoShape">
              <a:avLst/>
            </a:prstTxWarp>
            <a:spAutoFit/>
          </a:bodyPr>
          <a:lstStyle/>
          <a:p>
            <a:pPr algn="l" eaLnBrk="1" hangingPunct="1"/>
            <a:endParaRPr lang="en-US" sz="1800">
              <a:latin typeface="Arial" charset="0"/>
            </a:endParaRPr>
          </a:p>
        </p:txBody>
      </p:sp>
      <p:pic>
        <p:nvPicPr>
          <p:cNvPr id="151557" name="Picture 5" descr="Doc and Child"/>
          <p:cNvPicPr>
            <a:picLocks noChangeAspect="1" noChangeArrowheads="1"/>
          </p:cNvPicPr>
          <p:nvPr/>
        </p:nvPicPr>
        <p:blipFill>
          <a:blip r:embed="rId4"/>
          <a:srcRect/>
          <a:stretch>
            <a:fillRect/>
          </a:stretch>
        </p:blipFill>
        <p:spPr bwMode="auto">
          <a:xfrm>
            <a:off x="7162800" y="0"/>
            <a:ext cx="1066800" cy="1600200"/>
          </a:xfrm>
          <a:prstGeom prst="rect">
            <a:avLst/>
          </a:prstGeom>
          <a:noFill/>
        </p:spPr>
      </p:pic>
      <p:pic>
        <p:nvPicPr>
          <p:cNvPr id="151560" name="Picture 8" descr="Fig 8"/>
          <p:cNvPicPr>
            <a:picLocks noChangeAspect="1" noChangeArrowheads="1"/>
          </p:cNvPicPr>
          <p:nvPr/>
        </p:nvPicPr>
        <p:blipFill>
          <a:blip r:embed="rId5"/>
          <a:srcRect/>
          <a:stretch>
            <a:fillRect/>
          </a:stretch>
        </p:blipFill>
        <p:spPr bwMode="auto">
          <a:xfrm>
            <a:off x="658813" y="2514600"/>
            <a:ext cx="3590925" cy="4114800"/>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a:defRPr/>
            </a:pPr>
            <a:r>
              <a:rPr lang="en-US" sz="3600" dirty="0" smtClean="0"/>
              <a:t>THQIT Synthesis</a:t>
            </a:r>
          </a:p>
        </p:txBody>
      </p:sp>
      <p:sp>
        <p:nvSpPr>
          <p:cNvPr id="48131" name="Rectangle 3"/>
          <p:cNvSpPr>
            <a:spLocks noGrp="1" noChangeArrowheads="1"/>
          </p:cNvSpPr>
          <p:nvPr>
            <p:ph type="body" idx="1"/>
          </p:nvPr>
        </p:nvSpPr>
        <p:spPr/>
        <p:txBody>
          <a:bodyPr/>
          <a:lstStyle/>
          <a:p>
            <a:pPr lvl="1" eaLnBrk="1" hangingPunct="1">
              <a:spcBef>
                <a:spcPts val="1200"/>
              </a:spcBef>
              <a:buFontTx/>
              <a:buNone/>
            </a:pPr>
            <a:endParaRPr lang="en-US" dirty="0">
              <a:ea typeface="Arial" charset="0"/>
              <a:cs typeface="Arial" charset="0"/>
            </a:endParaRPr>
          </a:p>
          <a:p>
            <a:pPr eaLnBrk="1" hangingPunct="1">
              <a:spcBef>
                <a:spcPts val="1200"/>
              </a:spcBef>
            </a:pPr>
            <a:r>
              <a:rPr lang="en-US" dirty="0">
                <a:ea typeface="Arial" charset="0"/>
                <a:cs typeface="Arial" charset="0"/>
              </a:rPr>
              <a:t>Grantee Surveys (early 2011)</a:t>
            </a:r>
          </a:p>
          <a:p>
            <a:pPr lvl="1" eaLnBrk="1" hangingPunct="1">
              <a:spcBef>
                <a:spcPts val="1200"/>
              </a:spcBef>
              <a:buFontTx/>
              <a:buNone/>
            </a:pPr>
            <a:endParaRPr lang="en-US" sz="2400" dirty="0">
              <a:ea typeface="Arial" charset="0"/>
              <a:cs typeface="Arial" charset="0"/>
            </a:endParaRPr>
          </a:p>
          <a:p>
            <a:pPr eaLnBrk="1" hangingPunct="1">
              <a:spcBef>
                <a:spcPts val="1200"/>
              </a:spcBef>
            </a:pPr>
            <a:r>
              <a:rPr lang="en-US" dirty="0">
                <a:ea typeface="Arial" charset="0"/>
                <a:cs typeface="Arial" charset="0"/>
              </a:rPr>
              <a:t>Group of Follow-up Grantee interviews</a:t>
            </a:r>
          </a:p>
          <a:p>
            <a:pPr lvl="1" eaLnBrk="1" hangingPunct="1">
              <a:spcBef>
                <a:spcPts val="1200"/>
              </a:spcBef>
            </a:pPr>
            <a:r>
              <a:rPr lang="en-US" dirty="0">
                <a:ea typeface="Arial" charset="0"/>
                <a:cs typeface="Arial" charset="0"/>
              </a:rPr>
              <a:t>Depth, Clarification</a:t>
            </a:r>
          </a:p>
          <a:p>
            <a:pPr eaLnBrk="1" hangingPunct="1">
              <a:spcBef>
                <a:spcPts val="1200"/>
              </a:spcBef>
            </a:pPr>
            <a:endParaRPr lang="en-US" dirty="0">
              <a:ea typeface="Arial" charset="0"/>
              <a:cs typeface="Arial" charset="0"/>
            </a:endParaRPr>
          </a:p>
          <a:p>
            <a:pPr eaLnBrk="1" hangingPunct="1">
              <a:spcBef>
                <a:spcPts val="1200"/>
              </a:spcBef>
            </a:pPr>
            <a:r>
              <a:rPr lang="en-US" dirty="0">
                <a:ea typeface="Arial" charset="0"/>
                <a:cs typeface="Arial" charset="0"/>
              </a:rPr>
              <a:t>Tool/Guideline: </a:t>
            </a:r>
          </a:p>
          <a:p>
            <a:pPr lvl="1" eaLnBrk="1" hangingPunct="1">
              <a:spcBef>
                <a:spcPts val="1200"/>
              </a:spcBef>
            </a:pPr>
            <a:r>
              <a:rPr lang="en-US" dirty="0">
                <a:ea typeface="Arial" charset="0"/>
                <a:cs typeface="Arial" charset="0"/>
              </a:rPr>
              <a:t>Use of EHR and HIE in rural hospitals</a:t>
            </a:r>
          </a:p>
          <a:p>
            <a:pPr>
              <a:buFont typeface="Wingdings" charset="2"/>
              <a:buNone/>
            </a:pPr>
            <a:endParaRPr lang="en-US" sz="28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p:txBody>
          <a:bodyPr/>
          <a:lstStyle/>
          <a:p>
            <a:r>
              <a:rPr lang="en-US" dirty="0" err="1"/>
              <a:t>AHRQ’s</a:t>
            </a:r>
            <a:r>
              <a:rPr lang="en-US" dirty="0"/>
              <a:t> Interest</a:t>
            </a:r>
          </a:p>
        </p:txBody>
      </p:sp>
      <p:sp>
        <p:nvSpPr>
          <p:cNvPr id="63491" name="Rectangle 3"/>
          <p:cNvSpPr>
            <a:spLocks noGrp="1" noChangeArrowheads="1"/>
          </p:cNvSpPr>
          <p:nvPr>
            <p:ph type="body" idx="4294967295"/>
          </p:nvPr>
        </p:nvSpPr>
        <p:spPr>
          <a:xfrm>
            <a:off x="1828800" y="2133600"/>
            <a:ext cx="6773863" cy="4724400"/>
          </a:xfrm>
        </p:spPr>
        <p:txBody>
          <a:bodyPr/>
          <a:lstStyle/>
          <a:p>
            <a:r>
              <a:rPr lang="en-US" dirty="0"/>
              <a:t>No expiration date</a:t>
            </a:r>
          </a:p>
          <a:p>
            <a:pPr>
              <a:buFont typeface="Wingdings" charset="2"/>
              <a:buNone/>
            </a:pPr>
            <a:endParaRPr lang="en-US" dirty="0"/>
          </a:p>
          <a:p>
            <a:r>
              <a:rPr lang="en-US" dirty="0"/>
              <a:t>Send articles to AHRQ </a:t>
            </a:r>
            <a:r>
              <a:rPr lang="en-US" dirty="0">
                <a:hlinkClick r:id="rId3"/>
              </a:rPr>
              <a:t>JournalPublishing@ahrq.hhs.gov</a:t>
            </a:r>
            <a:endParaRPr lang="en-US" dirty="0"/>
          </a:p>
          <a:p>
            <a:pPr>
              <a:buFont typeface="Wingdings" charset="2"/>
              <a:buNone/>
            </a:pPr>
            <a:endParaRPr lang="en-US" dirty="0"/>
          </a:p>
          <a:p>
            <a:r>
              <a:rPr lang="en-US" dirty="0"/>
              <a:t>Include grant citation in your presentations and publications</a:t>
            </a:r>
          </a:p>
          <a:p>
            <a:endParaRPr lang="en-US" dirty="0"/>
          </a:p>
        </p:txBody>
      </p:sp>
      <p:pic>
        <p:nvPicPr>
          <p:cNvPr id="154628" name="Picture 5" descr="hour_glass"/>
          <p:cNvPicPr>
            <a:picLocks noChangeAspect="1" noChangeArrowheads="1"/>
          </p:cNvPicPr>
          <p:nvPr/>
        </p:nvPicPr>
        <p:blipFill>
          <a:blip r:embed="rId4"/>
          <a:srcRect/>
          <a:stretch>
            <a:fillRect/>
          </a:stretch>
        </p:blipFill>
        <p:spPr bwMode="auto">
          <a:xfrm>
            <a:off x="304800" y="1447800"/>
            <a:ext cx="1517650" cy="2124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p:txBody>
          <a:bodyPr/>
          <a:lstStyle/>
          <a:p>
            <a:pPr>
              <a:defRPr/>
            </a:pPr>
            <a:r>
              <a:rPr lang="en-US" dirty="0" smtClean="0"/>
              <a:t>Questions?</a:t>
            </a:r>
          </a:p>
        </p:txBody>
      </p:sp>
      <p:sp>
        <p:nvSpPr>
          <p:cNvPr id="46083" name="Rectangle 3"/>
          <p:cNvSpPr>
            <a:spLocks noGrp="1" noChangeArrowheads="1"/>
          </p:cNvSpPr>
          <p:nvPr>
            <p:ph type="body" idx="4294967295"/>
          </p:nvPr>
        </p:nvSpPr>
        <p:spPr/>
        <p:txBody>
          <a:bodyPr/>
          <a:lstStyle/>
          <a:p>
            <a:pPr>
              <a:buFont typeface="Wingdings" pitchFamily="2" charset="2"/>
              <a:buChar char="n"/>
              <a:defRPr/>
            </a:pPr>
            <a:endParaRPr lang="en-US"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a:xfrm>
            <a:off x="1447800" y="228600"/>
            <a:ext cx="7391400" cy="876300"/>
          </a:xfrm>
          <a:noFill/>
          <a:ln w="9525"/>
        </p:spPr>
        <p:txBody>
          <a:bodyPr/>
          <a:lstStyle/>
          <a:p>
            <a:r>
              <a:rPr lang="en-US" sz="3200" b="0" dirty="0">
                <a:effectLst/>
              </a:rPr>
              <a:t>Success Stories from the AHRQ-Funded Health IT Portfolio (CY 2009)</a:t>
            </a:r>
          </a:p>
        </p:txBody>
      </p:sp>
      <p:sp>
        <p:nvSpPr>
          <p:cNvPr id="159747" name="Rectangle 3"/>
          <p:cNvSpPr>
            <a:spLocks noGrp="1" noChangeArrowheads="1"/>
          </p:cNvSpPr>
          <p:nvPr>
            <p:ph type="body" idx="1"/>
          </p:nvPr>
        </p:nvSpPr>
        <p:spPr>
          <a:noFill/>
          <a:ln w="9525"/>
        </p:spPr>
        <p:txBody>
          <a:bodyPr/>
          <a:lstStyle/>
          <a:p>
            <a:r>
              <a:rPr lang="en-US" b="1" dirty="0">
                <a:effectLst/>
              </a:rPr>
              <a:t>Contract No. HHSA 290200900018I, T.O. 3</a:t>
            </a:r>
          </a:p>
          <a:p>
            <a:pPr lvl="1"/>
            <a:r>
              <a:rPr lang="en-US" b="1" dirty="0">
                <a:effectLst/>
              </a:rPr>
              <a:t>Prepared by: John Snow, Inc (JSI)</a:t>
            </a:r>
          </a:p>
          <a:p>
            <a:pPr lvl="1"/>
            <a:r>
              <a:rPr lang="en-US" b="1" dirty="0">
                <a:effectLst/>
                <a:hlinkClick r:id="rId2"/>
              </a:rPr>
              <a:t>http://healthit.ahrq.gov/SuccessStoriesCY2009</a:t>
            </a:r>
            <a:r>
              <a:rPr lang="en-US" b="1" dirty="0">
                <a:effectLst/>
              </a:rPr>
              <a:t> (November 2010)</a:t>
            </a:r>
          </a:p>
          <a:p>
            <a:endParaRPr lang="en-US" dirty="0">
              <a:effectLst/>
            </a:endParaRPr>
          </a:p>
          <a:p>
            <a:endParaRPr lang="en-US" dirty="0">
              <a:effectLst/>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a:noFill/>
          <a:ln w="9525"/>
        </p:spPr>
        <p:txBody>
          <a:bodyPr/>
          <a:lstStyle/>
          <a:p>
            <a:r>
              <a:rPr lang="en-US" dirty="0">
                <a:effectLst/>
              </a:rPr>
              <a:t>Research Grants</a:t>
            </a:r>
          </a:p>
        </p:txBody>
      </p:sp>
      <p:sp>
        <p:nvSpPr>
          <p:cNvPr id="188419" name="Rectangle 3"/>
          <p:cNvSpPr>
            <a:spLocks noGrp="1" noChangeArrowheads="1"/>
          </p:cNvSpPr>
          <p:nvPr>
            <p:ph type="body" idx="1"/>
          </p:nvPr>
        </p:nvSpPr>
        <p:spPr>
          <a:noFill/>
          <a:ln w="9525"/>
        </p:spPr>
        <p:txBody>
          <a:bodyPr/>
          <a:lstStyle/>
          <a:p>
            <a:pPr>
              <a:lnSpc>
                <a:spcPct val="80000"/>
              </a:lnSpc>
            </a:pPr>
            <a:r>
              <a:rPr lang="en-US" dirty="0">
                <a:effectLst/>
              </a:rPr>
              <a:t>Larry Garber: </a:t>
            </a:r>
            <a:r>
              <a:rPr lang="en-US" dirty="0" err="1">
                <a:effectLst/>
              </a:rPr>
              <a:t>SAFEHEalth</a:t>
            </a:r>
            <a:r>
              <a:rPr lang="en-US" dirty="0">
                <a:effectLst/>
              </a:rPr>
              <a:t>, A Health Information Exchange Improving Health Care Delivery in Central Massachusetts</a:t>
            </a:r>
          </a:p>
          <a:p>
            <a:pPr>
              <a:lnSpc>
                <a:spcPct val="80000"/>
              </a:lnSpc>
            </a:pPr>
            <a:r>
              <a:rPr lang="en-US" dirty="0" err="1">
                <a:effectLst/>
              </a:rPr>
              <a:t>Pascale</a:t>
            </a:r>
            <a:r>
              <a:rPr lang="en-US" dirty="0">
                <a:effectLst/>
              </a:rPr>
              <a:t> </a:t>
            </a:r>
            <a:r>
              <a:rPr lang="en-US" dirty="0" err="1">
                <a:effectLst/>
              </a:rPr>
              <a:t>Carayon</a:t>
            </a:r>
            <a:r>
              <a:rPr lang="en-US" dirty="0">
                <a:effectLst/>
              </a:rPr>
              <a:t>: Using Human Factor Research to Increase the Success of a Health Information Technology Implementation</a:t>
            </a:r>
          </a:p>
          <a:p>
            <a:pPr>
              <a:lnSpc>
                <a:spcPct val="80000"/>
              </a:lnSpc>
            </a:pPr>
            <a:r>
              <a:rPr lang="en-US" dirty="0" err="1">
                <a:effectLst/>
              </a:rPr>
              <a:t>Denni</a:t>
            </a:r>
            <a:r>
              <a:rPr lang="en-US" dirty="0">
                <a:effectLst/>
              </a:rPr>
              <a:t> </a:t>
            </a:r>
            <a:r>
              <a:rPr lang="en-US" dirty="0" err="1">
                <a:effectLst/>
              </a:rPr>
              <a:t>McColm</a:t>
            </a:r>
            <a:r>
              <a:rPr lang="en-US" dirty="0">
                <a:effectLst/>
              </a:rPr>
              <a:t>: Measuring Quality in Physicians’ Practices in Southwestern Missouri Using and Electronic Health Record</a:t>
            </a:r>
          </a:p>
          <a:p>
            <a:pPr>
              <a:lnSpc>
                <a:spcPct val="80000"/>
              </a:lnSpc>
            </a:pPr>
            <a:endParaRPr lang="en-US" dirty="0">
              <a:effectLst/>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a:xfrm>
            <a:off x="1676400" y="228600"/>
            <a:ext cx="6477000" cy="1066800"/>
          </a:xfrm>
          <a:noFill/>
          <a:ln w="9525"/>
        </p:spPr>
        <p:txBody>
          <a:bodyPr/>
          <a:lstStyle/>
          <a:p>
            <a:r>
              <a:rPr lang="en-US" sz="2400" dirty="0" err="1">
                <a:effectLst/>
              </a:rPr>
              <a:t>SAFEHealth</a:t>
            </a:r>
            <a:r>
              <a:rPr lang="en-US" sz="2400" dirty="0">
                <a:effectLst/>
              </a:rPr>
              <a:t>: A Health Information Exchange Improving Health Care Delivery in Central Massachusetts</a:t>
            </a:r>
            <a:r>
              <a:rPr lang="en-US" sz="2800" dirty="0">
                <a:effectLst/>
              </a:rPr>
              <a:t> </a:t>
            </a:r>
          </a:p>
        </p:txBody>
      </p:sp>
      <p:sp>
        <p:nvSpPr>
          <p:cNvPr id="169987" name="Rectangle 3"/>
          <p:cNvSpPr>
            <a:spLocks noGrp="1" noChangeArrowheads="1"/>
          </p:cNvSpPr>
          <p:nvPr>
            <p:ph type="body" sz="half" idx="1"/>
          </p:nvPr>
        </p:nvSpPr>
        <p:spPr>
          <a:xfrm>
            <a:off x="609600" y="1676400"/>
            <a:ext cx="7239000" cy="4724400"/>
          </a:xfrm>
          <a:noFill/>
          <a:ln w="9525"/>
        </p:spPr>
        <p:txBody>
          <a:bodyPr/>
          <a:lstStyle/>
          <a:p>
            <a:pPr>
              <a:spcBef>
                <a:spcPct val="0"/>
              </a:spcBef>
            </a:pPr>
            <a:r>
              <a:rPr lang="en-US" sz="2800" dirty="0">
                <a:effectLst/>
              </a:rPr>
              <a:t>Regional HIE that securely </a:t>
            </a:r>
          </a:p>
          <a:p>
            <a:pPr>
              <a:spcBef>
                <a:spcPct val="0"/>
              </a:spcBef>
              <a:buFont typeface="Wingdings" charset="2"/>
              <a:buNone/>
            </a:pPr>
            <a:r>
              <a:rPr lang="en-US" sz="2800" dirty="0">
                <a:effectLst/>
              </a:rPr>
              <a:t>	transfers patient health </a:t>
            </a:r>
          </a:p>
          <a:p>
            <a:pPr>
              <a:spcBef>
                <a:spcPct val="0"/>
              </a:spcBef>
              <a:buFont typeface="Wingdings" charset="2"/>
              <a:buNone/>
            </a:pPr>
            <a:r>
              <a:rPr lang="en-US" sz="2800" dirty="0">
                <a:effectLst/>
              </a:rPr>
              <a:t>	information in “real time” </a:t>
            </a:r>
          </a:p>
          <a:p>
            <a:pPr>
              <a:spcBef>
                <a:spcPct val="0"/>
              </a:spcBef>
              <a:buFont typeface="Wingdings" charset="2"/>
              <a:buNone/>
            </a:pPr>
            <a:r>
              <a:rPr lang="en-US" sz="2800" dirty="0">
                <a:effectLst/>
              </a:rPr>
              <a:t>	between providers</a:t>
            </a:r>
          </a:p>
          <a:p>
            <a:pPr>
              <a:buFont typeface="Wingdings" charset="2"/>
              <a:buNone/>
            </a:pPr>
            <a:r>
              <a:rPr lang="en-US" sz="2800" dirty="0">
                <a:effectLst/>
              </a:rPr>
              <a:t> </a:t>
            </a:r>
          </a:p>
          <a:p>
            <a:r>
              <a:rPr lang="en-US" sz="2800" dirty="0">
                <a:effectLst/>
              </a:rPr>
              <a:t>Dr. Lawrence Garber, AHRQ grant (UC1 HS015220)</a:t>
            </a:r>
          </a:p>
        </p:txBody>
      </p:sp>
      <p:sp>
        <p:nvSpPr>
          <p:cNvPr id="169988" name="Rectangle 4"/>
          <p:cNvSpPr>
            <a:spLocks noChangeArrowheads="1"/>
          </p:cNvSpPr>
          <p:nvPr/>
        </p:nvSpPr>
        <p:spPr bwMode="auto">
          <a:xfrm>
            <a:off x="0" y="0"/>
            <a:ext cx="9144000" cy="0"/>
          </a:xfrm>
          <a:prstGeom prst="rect">
            <a:avLst/>
          </a:prstGeom>
          <a:noFill/>
          <a:ln w="12700">
            <a:noFill/>
            <a:miter lim="800000"/>
            <a:headEnd/>
            <a:tailEnd/>
          </a:ln>
          <a:effectLst/>
        </p:spPr>
        <p:txBody>
          <a:bodyPr anchor="ctr">
            <a:prstTxWarp prst="textNoShape">
              <a:avLst/>
            </a:prstTxWarp>
            <a:spAutoFit/>
          </a:bodyPr>
          <a:lstStyle/>
          <a:p>
            <a:pPr algn="l" eaLnBrk="1" hangingPunct="1"/>
            <a:endParaRPr lang="en-US" sz="1800">
              <a:latin typeface="Arial" charset="0"/>
            </a:endParaRPr>
          </a:p>
        </p:txBody>
      </p:sp>
      <p:pic>
        <p:nvPicPr>
          <p:cNvPr id="169989" name="Picture 5" descr="treatment-consultation"/>
          <p:cNvPicPr>
            <a:picLocks noChangeAspect="1" noChangeArrowheads="1"/>
          </p:cNvPicPr>
          <p:nvPr/>
        </p:nvPicPr>
        <p:blipFill>
          <a:blip r:embed="rId3"/>
          <a:srcRect/>
          <a:stretch>
            <a:fillRect/>
          </a:stretch>
        </p:blipFill>
        <p:spPr bwMode="auto">
          <a:xfrm>
            <a:off x="5715000" y="1676400"/>
            <a:ext cx="2895600" cy="2122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a:xfrm>
            <a:off x="1066800" y="152400"/>
            <a:ext cx="6477000" cy="1066800"/>
          </a:xfrm>
          <a:noFill/>
          <a:ln w="9525"/>
        </p:spPr>
        <p:txBody>
          <a:bodyPr/>
          <a:lstStyle/>
          <a:p>
            <a:r>
              <a:rPr lang="en-US" sz="2000" dirty="0" err="1">
                <a:effectLst/>
              </a:rPr>
              <a:t>SAFEHealth</a:t>
            </a:r>
            <a:r>
              <a:rPr lang="en-US" sz="2000" dirty="0">
                <a:effectLst/>
              </a:rPr>
              <a:t>: A Health Information Exchange Improving Health Care Delivery in Central Massachusetts</a:t>
            </a:r>
            <a:r>
              <a:rPr lang="en-US" sz="2800" dirty="0">
                <a:effectLst/>
              </a:rPr>
              <a:t> </a:t>
            </a:r>
          </a:p>
        </p:txBody>
      </p:sp>
      <p:sp>
        <p:nvSpPr>
          <p:cNvPr id="172035" name="Rectangle 3"/>
          <p:cNvSpPr>
            <a:spLocks noGrp="1" noChangeArrowheads="1"/>
          </p:cNvSpPr>
          <p:nvPr>
            <p:ph type="body" sz="half" idx="1"/>
          </p:nvPr>
        </p:nvSpPr>
        <p:spPr>
          <a:xfrm>
            <a:off x="609600" y="1676400"/>
            <a:ext cx="7239000" cy="4724400"/>
          </a:xfrm>
          <a:noFill/>
          <a:ln w="9525"/>
        </p:spPr>
        <p:txBody>
          <a:bodyPr/>
          <a:lstStyle/>
          <a:p>
            <a:r>
              <a:rPr lang="en-US" sz="2800" dirty="0">
                <a:effectLst/>
              </a:rPr>
              <a:t>Goal: Improve patient </a:t>
            </a:r>
          </a:p>
          <a:p>
            <a:pPr>
              <a:spcBef>
                <a:spcPct val="0"/>
              </a:spcBef>
              <a:buFont typeface="Wingdings" charset="2"/>
              <a:buNone/>
            </a:pPr>
            <a:r>
              <a:rPr lang="en-US" sz="2800" dirty="0">
                <a:effectLst/>
              </a:rPr>
              <a:t>	safety, quality of care, and health care efficiency, while protecting patient privacy</a:t>
            </a:r>
          </a:p>
          <a:p>
            <a:pPr>
              <a:spcBef>
                <a:spcPct val="0"/>
              </a:spcBef>
              <a:buFont typeface="Wingdings" charset="2"/>
              <a:buNone/>
            </a:pPr>
            <a:endParaRPr lang="en-US" sz="2800" dirty="0">
              <a:effectLst/>
            </a:endParaRPr>
          </a:p>
          <a:p>
            <a:pPr>
              <a:spcBef>
                <a:spcPct val="0"/>
              </a:spcBef>
              <a:buFont typeface="Wingdings" charset="2"/>
              <a:buNone/>
            </a:pPr>
            <a:endParaRPr lang="en-US" sz="2800" dirty="0">
              <a:effectLst/>
            </a:endParaRPr>
          </a:p>
          <a:p>
            <a:r>
              <a:rPr lang="en-US" sz="2800" dirty="0">
                <a:effectLst/>
              </a:rPr>
              <a:t>Data exchange includes medication lists, allergies, vital signs, lab results</a:t>
            </a:r>
          </a:p>
          <a:p>
            <a:endParaRPr lang="en-US" sz="2800" dirty="0">
              <a:effectLst/>
            </a:endParaRPr>
          </a:p>
        </p:txBody>
      </p:sp>
      <p:sp>
        <p:nvSpPr>
          <p:cNvPr id="172036" name="Rectangle 4"/>
          <p:cNvSpPr>
            <a:spLocks noChangeArrowheads="1"/>
          </p:cNvSpPr>
          <p:nvPr/>
        </p:nvSpPr>
        <p:spPr bwMode="auto">
          <a:xfrm>
            <a:off x="0" y="0"/>
            <a:ext cx="9144000" cy="0"/>
          </a:xfrm>
          <a:prstGeom prst="rect">
            <a:avLst/>
          </a:prstGeom>
          <a:noFill/>
          <a:ln w="12700">
            <a:noFill/>
            <a:miter lim="800000"/>
            <a:headEnd/>
            <a:tailEnd/>
          </a:ln>
          <a:effectLst/>
        </p:spPr>
        <p:txBody>
          <a:bodyPr anchor="ctr">
            <a:prstTxWarp prst="textNoShape">
              <a:avLst/>
            </a:prstTxWarp>
            <a:spAutoFit/>
          </a:bodyPr>
          <a:lstStyle/>
          <a:p>
            <a:pPr algn="l" eaLnBrk="1" hangingPunct="1"/>
            <a:endParaRPr lang="en-US" sz="1800">
              <a:latin typeface="Arial" charset="0"/>
            </a:endParaRPr>
          </a:p>
        </p:txBody>
      </p:sp>
      <p:pic>
        <p:nvPicPr>
          <p:cNvPr id="172037" name="Picture 5" descr="treatment-consultation"/>
          <p:cNvPicPr>
            <a:picLocks noChangeAspect="1" noChangeArrowheads="1"/>
          </p:cNvPicPr>
          <p:nvPr/>
        </p:nvPicPr>
        <p:blipFill>
          <a:blip r:embed="rId3"/>
          <a:srcRect/>
          <a:stretch>
            <a:fillRect/>
          </a:stretch>
        </p:blipFill>
        <p:spPr bwMode="auto">
          <a:xfrm>
            <a:off x="7239000" y="0"/>
            <a:ext cx="1447800" cy="1062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600200" y="381000"/>
            <a:ext cx="6697663" cy="876300"/>
          </a:xfrm>
        </p:spPr>
        <p:txBody>
          <a:bodyPr/>
          <a:lstStyle/>
          <a:p>
            <a:pPr>
              <a:defRPr/>
            </a:pPr>
            <a:r>
              <a:rPr lang="en-US" sz="2800" dirty="0" smtClean="0"/>
              <a:t>Transforming Healthcare Quality through Health IT (THQIT): </a:t>
            </a:r>
          </a:p>
        </p:txBody>
      </p:sp>
      <p:sp>
        <p:nvSpPr>
          <p:cNvPr id="36867" name="Rectangle 3"/>
          <p:cNvSpPr>
            <a:spLocks noGrp="1" noChangeArrowheads="1"/>
          </p:cNvSpPr>
          <p:nvPr>
            <p:ph type="body" sz="half" idx="1"/>
          </p:nvPr>
        </p:nvSpPr>
        <p:spPr>
          <a:xfrm>
            <a:off x="1828800" y="1600200"/>
            <a:ext cx="5791200" cy="4724400"/>
          </a:xfrm>
        </p:spPr>
        <p:txBody>
          <a:bodyPr/>
          <a:lstStyle/>
          <a:p>
            <a:r>
              <a:rPr lang="en-US" dirty="0"/>
              <a:t>118 Individual Projects</a:t>
            </a:r>
          </a:p>
          <a:p>
            <a:endParaRPr lang="en-US" dirty="0"/>
          </a:p>
        </p:txBody>
      </p:sp>
      <p:sp>
        <p:nvSpPr>
          <p:cNvPr id="36868" name="Rectangle 4"/>
          <p:cNvSpPr>
            <a:spLocks noGrp="1" noChangeArrowheads="1"/>
          </p:cNvSpPr>
          <p:nvPr>
            <p:ph type="body" sz="half" idx="2"/>
          </p:nvPr>
        </p:nvSpPr>
        <p:spPr/>
        <p:txBody>
          <a:bodyPr/>
          <a:lstStyle/>
          <a:p>
            <a:endParaRPr lang="en-US" dirty="0"/>
          </a:p>
          <a:p>
            <a:pPr>
              <a:buFont typeface="Wingdings" charset="2"/>
              <a:buNone/>
            </a:pPr>
            <a:endParaRPr lang="en-US" dirty="0"/>
          </a:p>
        </p:txBody>
      </p:sp>
      <p:pic>
        <p:nvPicPr>
          <p:cNvPr id="6149" name="Picture 5" descr="eticket"/>
          <p:cNvPicPr>
            <a:picLocks noChangeAspect="1" noChangeArrowheads="1"/>
          </p:cNvPicPr>
          <p:nvPr/>
        </p:nvPicPr>
        <p:blipFill>
          <a:blip r:embed="rId3"/>
          <a:srcRect/>
          <a:stretch>
            <a:fillRect/>
          </a:stretch>
        </p:blipFill>
        <p:spPr bwMode="auto">
          <a:xfrm>
            <a:off x="2895600" y="2819400"/>
            <a:ext cx="3200400"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a:noFill/>
          <a:ln w="9525"/>
        </p:spPr>
        <p:txBody>
          <a:bodyPr/>
          <a:lstStyle/>
          <a:p>
            <a:r>
              <a:rPr lang="en-US" sz="2400" dirty="0" err="1">
                <a:effectLst/>
              </a:rPr>
              <a:t>SAFEHealth</a:t>
            </a:r>
            <a:r>
              <a:rPr lang="en-US" sz="2400" dirty="0">
                <a:effectLst/>
              </a:rPr>
              <a:t>: Steady Increase in Number of Documents Exchanged</a:t>
            </a:r>
          </a:p>
        </p:txBody>
      </p:sp>
      <p:sp>
        <p:nvSpPr>
          <p:cNvPr id="7" name="Vertical Text Placeholder 6"/>
          <p:cNvSpPr>
            <a:spLocks noGrp="1"/>
          </p:cNvSpPr>
          <p:nvPr>
            <p:ph type="body" orient="vert" idx="1"/>
          </p:nvPr>
        </p:nvSpPr>
        <p:spPr>
          <a:xfrm>
            <a:off x="609600" y="5410200"/>
            <a:ext cx="7993063" cy="1219200"/>
          </a:xfrm>
        </p:spPr>
        <p:txBody>
          <a:bodyPr vert="horz"/>
          <a:lstStyle/>
          <a:p>
            <a:pPr algn="ctr">
              <a:buNone/>
            </a:pPr>
            <a:r>
              <a:rPr lang="en-US" sz="1800" b="1" i="1" dirty="0" smtClean="0">
                <a:solidFill>
                  <a:srgbClr val="000000"/>
                </a:solidFill>
                <a:effectLst/>
              </a:rPr>
              <a:t>No more huge piles of paper. I can set up a follow-up with a Fallon Clinic specialist based on the ER note…. Essentially, we have cut out the middle man – talk about GREEN and LEAN!</a:t>
            </a:r>
            <a:endParaRPr lang="en-US" sz="1800" b="1" dirty="0" smtClean="0">
              <a:solidFill>
                <a:srgbClr val="000000"/>
              </a:solidFill>
              <a:effectLst/>
            </a:endParaRPr>
          </a:p>
          <a:p>
            <a:pPr algn="ctr">
              <a:buNone/>
            </a:pPr>
            <a:r>
              <a:rPr lang="en-US" sz="1800" b="1" dirty="0" smtClean="0">
                <a:solidFill>
                  <a:srgbClr val="000000"/>
                </a:solidFill>
                <a:effectLst/>
              </a:rPr>
              <a:t>~ Quote from primary care physician at Fallon Clinic</a:t>
            </a:r>
          </a:p>
          <a:p>
            <a:pPr>
              <a:buNone/>
            </a:pPr>
            <a:endParaRPr lang="en-US" sz="1800" dirty="0"/>
          </a:p>
        </p:txBody>
      </p:sp>
      <p:sp>
        <p:nvSpPr>
          <p:cNvPr id="174083" name="Rectangle 3"/>
          <p:cNvSpPr>
            <a:spLocks noChangeArrowheads="1"/>
          </p:cNvSpPr>
          <p:nvPr/>
        </p:nvSpPr>
        <p:spPr bwMode="auto">
          <a:xfrm>
            <a:off x="0" y="0"/>
            <a:ext cx="9144000" cy="0"/>
          </a:xfrm>
          <a:prstGeom prst="rect">
            <a:avLst/>
          </a:prstGeom>
          <a:noFill/>
          <a:ln w="12700">
            <a:noFill/>
            <a:miter lim="800000"/>
            <a:headEnd/>
            <a:tailEnd/>
          </a:ln>
          <a:effectLst/>
        </p:spPr>
        <p:txBody>
          <a:bodyPr anchor="ctr">
            <a:prstTxWarp prst="textNoShape">
              <a:avLst/>
            </a:prstTxWarp>
            <a:spAutoFit/>
          </a:bodyPr>
          <a:lstStyle/>
          <a:p>
            <a:pPr algn="l" eaLnBrk="1" hangingPunct="1"/>
            <a:endParaRPr lang="en-US" sz="1800">
              <a:latin typeface="Arial" charset="0"/>
            </a:endParaRPr>
          </a:p>
        </p:txBody>
      </p:sp>
      <p:pic>
        <p:nvPicPr>
          <p:cNvPr id="174084" name="Picture 4"/>
          <p:cNvPicPr>
            <a:picLocks noChangeAspect="1" noChangeArrowheads="1"/>
          </p:cNvPicPr>
          <p:nvPr/>
        </p:nvPicPr>
        <p:blipFill>
          <a:blip r:embed="rId3"/>
          <a:srcRect b="-2844"/>
          <a:stretch>
            <a:fillRect/>
          </a:stretch>
        </p:blipFill>
        <p:spPr bwMode="auto">
          <a:xfrm>
            <a:off x="762000" y="1600200"/>
            <a:ext cx="7391400" cy="3733800"/>
          </a:xfrm>
          <a:prstGeom prst="rect">
            <a:avLst/>
          </a:prstGeom>
          <a:noFill/>
          <a:ln w="9525">
            <a:noFill/>
            <a:miter lim="800000"/>
            <a:headEnd/>
            <a:tailEnd/>
          </a:ln>
        </p:spPr>
      </p:pic>
      <p:pic>
        <p:nvPicPr>
          <p:cNvPr id="174086" name="Picture 6" descr="treatment-consultation"/>
          <p:cNvPicPr>
            <a:picLocks noChangeAspect="1" noChangeArrowheads="1"/>
          </p:cNvPicPr>
          <p:nvPr/>
        </p:nvPicPr>
        <p:blipFill>
          <a:blip r:embed="rId4"/>
          <a:srcRect/>
          <a:stretch>
            <a:fillRect/>
          </a:stretch>
        </p:blipFill>
        <p:spPr bwMode="auto">
          <a:xfrm>
            <a:off x="7924800" y="228600"/>
            <a:ext cx="1371600" cy="1004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a:xfrm>
            <a:off x="1676400" y="304800"/>
            <a:ext cx="6096000" cy="876300"/>
          </a:xfrm>
          <a:noFill/>
          <a:ln w="9525"/>
        </p:spPr>
        <p:txBody>
          <a:bodyPr/>
          <a:lstStyle/>
          <a:p>
            <a:r>
              <a:rPr lang="en-US" sz="3200" dirty="0" err="1">
                <a:effectLst/>
              </a:rPr>
              <a:t>SAFEHealth</a:t>
            </a:r>
            <a:r>
              <a:rPr lang="en-US" sz="3200" dirty="0">
                <a:effectLst/>
              </a:rPr>
              <a:t> Key Decisions/Success Factors</a:t>
            </a:r>
          </a:p>
        </p:txBody>
      </p:sp>
      <p:sp>
        <p:nvSpPr>
          <p:cNvPr id="176131" name="Rectangle 3"/>
          <p:cNvSpPr>
            <a:spLocks noGrp="1" noChangeArrowheads="1"/>
          </p:cNvSpPr>
          <p:nvPr>
            <p:ph type="body" sz="half" idx="1"/>
          </p:nvPr>
        </p:nvSpPr>
        <p:spPr>
          <a:noFill/>
          <a:ln w="9525"/>
        </p:spPr>
        <p:txBody>
          <a:bodyPr/>
          <a:lstStyle/>
          <a:p>
            <a:r>
              <a:rPr lang="en-US" sz="2800" dirty="0">
                <a:effectLst/>
              </a:rPr>
              <a:t>Available through different </a:t>
            </a:r>
            <a:r>
              <a:rPr lang="en-US" sz="2800" dirty="0" err="1">
                <a:effectLst/>
              </a:rPr>
              <a:t>EHRs</a:t>
            </a:r>
            <a:endParaRPr lang="en-US" sz="2800" dirty="0">
              <a:effectLst/>
            </a:endParaRPr>
          </a:p>
          <a:p>
            <a:r>
              <a:rPr lang="en-US" sz="2800" dirty="0">
                <a:effectLst/>
              </a:rPr>
              <a:t>Single Opt in, automated at patient registration, revoke at any time/any or all organizations</a:t>
            </a:r>
          </a:p>
          <a:p>
            <a:r>
              <a:rPr lang="en-US" sz="2800" dirty="0">
                <a:effectLst/>
              </a:rPr>
              <a:t>Developed internally, costs shared by partners</a:t>
            </a:r>
          </a:p>
        </p:txBody>
      </p:sp>
      <p:sp>
        <p:nvSpPr>
          <p:cNvPr id="176132" name="Rectangle 4"/>
          <p:cNvSpPr>
            <a:spLocks noChangeArrowheads="1"/>
          </p:cNvSpPr>
          <p:nvPr/>
        </p:nvSpPr>
        <p:spPr bwMode="auto">
          <a:xfrm>
            <a:off x="0" y="0"/>
            <a:ext cx="9144000" cy="0"/>
          </a:xfrm>
          <a:prstGeom prst="rect">
            <a:avLst/>
          </a:prstGeom>
          <a:noFill/>
          <a:ln w="12700">
            <a:noFill/>
            <a:miter lim="800000"/>
            <a:headEnd/>
            <a:tailEnd/>
          </a:ln>
          <a:effectLst/>
        </p:spPr>
        <p:txBody>
          <a:bodyPr anchor="ctr">
            <a:prstTxWarp prst="textNoShape">
              <a:avLst/>
            </a:prstTxWarp>
            <a:spAutoFit/>
          </a:bodyPr>
          <a:lstStyle/>
          <a:p>
            <a:pPr algn="l" eaLnBrk="1" hangingPunct="1"/>
            <a:endParaRPr lang="en-US" sz="1800">
              <a:latin typeface="Arial" charset="0"/>
            </a:endParaRPr>
          </a:p>
        </p:txBody>
      </p:sp>
      <p:pic>
        <p:nvPicPr>
          <p:cNvPr id="176133" name="Picture 5"/>
          <p:cNvPicPr>
            <a:picLocks noChangeAspect="1" noChangeArrowheads="1"/>
          </p:cNvPicPr>
          <p:nvPr>
            <p:ph sz="half" idx="2"/>
          </p:nvPr>
        </p:nvPicPr>
        <p:blipFill>
          <a:blip r:embed="rId3"/>
          <a:srcRect/>
          <a:stretch>
            <a:fillRect/>
          </a:stretch>
        </p:blipFill>
        <p:spPr>
          <a:xfrm>
            <a:off x="4681538" y="2303463"/>
            <a:ext cx="3921125" cy="3470275"/>
          </a:xfrm>
          <a:noFill/>
          <a:ln/>
        </p:spPr>
      </p:pic>
      <p:pic>
        <p:nvPicPr>
          <p:cNvPr id="176134" name="Picture 6" descr="treatment-consultation"/>
          <p:cNvPicPr>
            <a:picLocks noChangeAspect="1" noChangeArrowheads="1"/>
          </p:cNvPicPr>
          <p:nvPr/>
        </p:nvPicPr>
        <p:blipFill>
          <a:blip r:embed="rId4"/>
          <a:srcRect/>
          <a:stretch>
            <a:fillRect/>
          </a:stretch>
        </p:blipFill>
        <p:spPr bwMode="auto">
          <a:xfrm>
            <a:off x="7543800" y="228600"/>
            <a:ext cx="1295400" cy="949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a:xfrm>
            <a:off x="838200" y="304800"/>
            <a:ext cx="7086600" cy="876300"/>
          </a:xfrm>
          <a:noFill/>
          <a:ln w="9525"/>
        </p:spPr>
        <p:txBody>
          <a:bodyPr/>
          <a:lstStyle/>
          <a:p>
            <a:r>
              <a:rPr lang="en-US" sz="2800" dirty="0" err="1">
                <a:effectLst/>
              </a:rPr>
              <a:t>SAFEHealth</a:t>
            </a:r>
            <a:r>
              <a:rPr lang="en-US" sz="2800" dirty="0">
                <a:effectLst/>
              </a:rPr>
              <a:t>: Continuing as a </a:t>
            </a:r>
            <a:br>
              <a:rPr lang="en-US" sz="2800" dirty="0">
                <a:effectLst/>
              </a:rPr>
            </a:br>
            <a:r>
              <a:rPr lang="en-US" sz="2800" dirty="0">
                <a:effectLst/>
              </a:rPr>
              <a:t>Successful HIE</a:t>
            </a:r>
          </a:p>
        </p:txBody>
      </p:sp>
      <p:sp>
        <p:nvSpPr>
          <p:cNvPr id="178179" name="Rectangle 3"/>
          <p:cNvSpPr>
            <a:spLocks noGrp="1" noChangeArrowheads="1"/>
          </p:cNvSpPr>
          <p:nvPr>
            <p:ph type="body" sz="half" idx="1"/>
          </p:nvPr>
        </p:nvSpPr>
        <p:spPr>
          <a:xfrm>
            <a:off x="609600" y="1676400"/>
            <a:ext cx="7239000" cy="4495800"/>
          </a:xfrm>
          <a:noFill/>
          <a:ln w="9525"/>
        </p:spPr>
        <p:txBody>
          <a:bodyPr/>
          <a:lstStyle/>
          <a:p>
            <a:r>
              <a:rPr lang="en-US" sz="2800" dirty="0">
                <a:effectLst/>
              </a:rPr>
              <a:t>Still continues as an active HIE</a:t>
            </a:r>
          </a:p>
          <a:p>
            <a:r>
              <a:rPr lang="en-US" sz="2800" dirty="0">
                <a:effectLst/>
              </a:rPr>
              <a:t>Key is to instill trust and value to stakeholders</a:t>
            </a:r>
          </a:p>
          <a:p>
            <a:r>
              <a:rPr lang="en-US" sz="2800" dirty="0">
                <a:effectLst/>
              </a:rPr>
              <a:t>Must integrate into workflows of patients, registration staff and providers</a:t>
            </a:r>
          </a:p>
          <a:p>
            <a:r>
              <a:rPr lang="en-US" sz="2800" dirty="0">
                <a:effectLst/>
              </a:rPr>
              <a:t>Patients will see greater value as more organizations participate</a:t>
            </a:r>
          </a:p>
          <a:p>
            <a:r>
              <a:rPr lang="en-US" sz="2800" dirty="0">
                <a:effectLst/>
              </a:rPr>
              <a:t>Providers are most satisfied when data is easy to find, so data should be sorted by sections into EHR</a:t>
            </a:r>
          </a:p>
        </p:txBody>
      </p:sp>
      <p:sp>
        <p:nvSpPr>
          <p:cNvPr id="178180" name="Rectangle 4"/>
          <p:cNvSpPr>
            <a:spLocks noChangeArrowheads="1"/>
          </p:cNvSpPr>
          <p:nvPr/>
        </p:nvSpPr>
        <p:spPr bwMode="auto">
          <a:xfrm>
            <a:off x="0" y="0"/>
            <a:ext cx="9144000" cy="0"/>
          </a:xfrm>
          <a:prstGeom prst="rect">
            <a:avLst/>
          </a:prstGeom>
          <a:noFill/>
          <a:ln w="12700">
            <a:noFill/>
            <a:miter lim="800000"/>
            <a:headEnd/>
            <a:tailEnd/>
          </a:ln>
          <a:effectLst/>
        </p:spPr>
        <p:txBody>
          <a:bodyPr anchor="ctr">
            <a:prstTxWarp prst="textNoShape">
              <a:avLst/>
            </a:prstTxWarp>
            <a:spAutoFit/>
          </a:bodyPr>
          <a:lstStyle/>
          <a:p>
            <a:pPr algn="l" eaLnBrk="1" hangingPunct="1"/>
            <a:endParaRPr lang="en-US" sz="1800">
              <a:latin typeface="Arial" charset="0"/>
            </a:endParaRPr>
          </a:p>
        </p:txBody>
      </p:sp>
      <p:pic>
        <p:nvPicPr>
          <p:cNvPr id="178181" name="Picture 5" descr="treatment-consultation"/>
          <p:cNvPicPr>
            <a:picLocks noChangeAspect="1" noChangeArrowheads="1"/>
          </p:cNvPicPr>
          <p:nvPr/>
        </p:nvPicPr>
        <p:blipFill>
          <a:blip r:embed="rId3"/>
          <a:srcRect/>
          <a:stretch>
            <a:fillRect/>
          </a:stretch>
        </p:blipFill>
        <p:spPr bwMode="auto">
          <a:xfrm>
            <a:off x="7315200" y="228600"/>
            <a:ext cx="1371600" cy="1004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a:xfrm>
            <a:off x="1219200" y="-152400"/>
            <a:ext cx="6477000" cy="1143000"/>
          </a:xfrm>
          <a:noFill/>
          <a:ln w="9525"/>
        </p:spPr>
        <p:txBody>
          <a:bodyPr/>
          <a:lstStyle/>
          <a:p>
            <a:r>
              <a:rPr lang="en-US" sz="2000" dirty="0">
                <a:effectLst/>
              </a:rPr>
              <a:t>Using Human Factor Research to Increase the Success of a Health IT Implementation</a:t>
            </a:r>
          </a:p>
        </p:txBody>
      </p:sp>
      <p:sp>
        <p:nvSpPr>
          <p:cNvPr id="180227" name="Rectangle 3"/>
          <p:cNvSpPr>
            <a:spLocks noGrp="1" noChangeArrowheads="1"/>
          </p:cNvSpPr>
          <p:nvPr>
            <p:ph type="body" sz="half" idx="1"/>
          </p:nvPr>
        </p:nvSpPr>
        <p:spPr>
          <a:xfrm>
            <a:off x="609600" y="1676400"/>
            <a:ext cx="7848600" cy="4724400"/>
          </a:xfrm>
          <a:noFill/>
          <a:ln w="9525"/>
        </p:spPr>
        <p:txBody>
          <a:bodyPr/>
          <a:lstStyle/>
          <a:p>
            <a:pPr>
              <a:lnSpc>
                <a:spcPct val="70000"/>
              </a:lnSpc>
            </a:pPr>
            <a:r>
              <a:rPr lang="en-US" sz="2800" dirty="0">
                <a:effectLst/>
              </a:rPr>
              <a:t>CPOE can reduce medication errors</a:t>
            </a:r>
          </a:p>
          <a:p>
            <a:pPr>
              <a:lnSpc>
                <a:spcPct val="70000"/>
              </a:lnSpc>
              <a:buFont typeface="Wingdings" charset="2"/>
              <a:buNone/>
            </a:pPr>
            <a:endParaRPr lang="en-US" sz="1600" dirty="0">
              <a:effectLst/>
            </a:endParaRPr>
          </a:p>
          <a:p>
            <a:pPr>
              <a:lnSpc>
                <a:spcPct val="70000"/>
              </a:lnSpc>
            </a:pPr>
            <a:r>
              <a:rPr lang="en-US" sz="2800" dirty="0">
                <a:effectLst/>
              </a:rPr>
              <a:t>Success is tied to how well CPOE is </a:t>
            </a:r>
          </a:p>
          <a:p>
            <a:pPr>
              <a:lnSpc>
                <a:spcPct val="70000"/>
              </a:lnSpc>
              <a:spcBef>
                <a:spcPct val="0"/>
              </a:spcBef>
              <a:buFont typeface="Wingdings" charset="2"/>
              <a:buNone/>
            </a:pPr>
            <a:r>
              <a:rPr lang="en-US" sz="2800" dirty="0">
                <a:effectLst/>
              </a:rPr>
              <a:t>	designed and integrated into workflow</a:t>
            </a:r>
          </a:p>
          <a:p>
            <a:pPr>
              <a:lnSpc>
                <a:spcPct val="70000"/>
              </a:lnSpc>
              <a:buFont typeface="Wingdings" charset="2"/>
              <a:buNone/>
            </a:pPr>
            <a:endParaRPr lang="en-US" sz="1600" dirty="0">
              <a:effectLst/>
            </a:endParaRPr>
          </a:p>
          <a:p>
            <a:pPr>
              <a:lnSpc>
                <a:spcPct val="70000"/>
              </a:lnSpc>
            </a:pPr>
            <a:r>
              <a:rPr lang="en-US" sz="2800" dirty="0">
                <a:effectLst/>
              </a:rPr>
              <a:t>Examined impact of implementation in ICUs on quality of care and safety, staff tasks and perceptions, and financial value</a:t>
            </a:r>
          </a:p>
          <a:p>
            <a:pPr>
              <a:lnSpc>
                <a:spcPct val="70000"/>
              </a:lnSpc>
              <a:buFont typeface="Wingdings" charset="2"/>
              <a:buNone/>
            </a:pPr>
            <a:endParaRPr lang="en-US" sz="1600" dirty="0">
              <a:effectLst/>
            </a:endParaRPr>
          </a:p>
          <a:p>
            <a:pPr>
              <a:lnSpc>
                <a:spcPct val="70000"/>
              </a:lnSpc>
            </a:pPr>
            <a:r>
              <a:rPr lang="en-US" sz="2800" dirty="0">
                <a:effectLst/>
              </a:rPr>
              <a:t>Conducted human factors research to evaluate and identify issues with interface and workflow</a:t>
            </a:r>
          </a:p>
          <a:p>
            <a:pPr>
              <a:lnSpc>
                <a:spcPct val="70000"/>
              </a:lnSpc>
              <a:buFont typeface="Wingdings" charset="2"/>
              <a:buNone/>
            </a:pPr>
            <a:endParaRPr lang="en-US" sz="1600" dirty="0">
              <a:effectLst/>
            </a:endParaRPr>
          </a:p>
          <a:p>
            <a:pPr>
              <a:lnSpc>
                <a:spcPct val="70000"/>
              </a:lnSpc>
            </a:pPr>
            <a:r>
              <a:rPr lang="en-US" sz="2800" dirty="0">
                <a:effectLst/>
              </a:rPr>
              <a:t>Dr. </a:t>
            </a:r>
            <a:r>
              <a:rPr lang="en-US" sz="2800" dirty="0" err="1">
                <a:effectLst/>
              </a:rPr>
              <a:t>Pascale</a:t>
            </a:r>
            <a:r>
              <a:rPr lang="en-US" sz="2800" dirty="0">
                <a:effectLst/>
              </a:rPr>
              <a:t> </a:t>
            </a:r>
            <a:r>
              <a:rPr lang="en-US" sz="2800" dirty="0" err="1">
                <a:effectLst/>
              </a:rPr>
              <a:t>Carayon</a:t>
            </a:r>
            <a:r>
              <a:rPr lang="en-US" sz="2800" dirty="0">
                <a:effectLst/>
              </a:rPr>
              <a:t>, AHRQ grant R01 HS 015274 </a:t>
            </a:r>
          </a:p>
        </p:txBody>
      </p:sp>
      <p:sp>
        <p:nvSpPr>
          <p:cNvPr id="180228" name="Rectangle 4"/>
          <p:cNvSpPr>
            <a:spLocks noChangeArrowheads="1"/>
          </p:cNvSpPr>
          <p:nvPr/>
        </p:nvSpPr>
        <p:spPr bwMode="auto">
          <a:xfrm>
            <a:off x="-152400" y="-182563"/>
            <a:ext cx="9144000" cy="366713"/>
          </a:xfrm>
          <a:prstGeom prst="rect">
            <a:avLst/>
          </a:prstGeom>
          <a:noFill/>
          <a:ln w="12700">
            <a:noFill/>
            <a:miter lim="800000"/>
            <a:headEnd/>
            <a:tailEnd/>
          </a:ln>
          <a:effectLst/>
        </p:spPr>
        <p:txBody>
          <a:bodyPr anchor="ctr">
            <a:prstTxWarp prst="textNoShape">
              <a:avLst/>
            </a:prstTxWarp>
            <a:spAutoFit/>
          </a:bodyPr>
          <a:lstStyle/>
          <a:p>
            <a:pPr algn="l" eaLnBrk="1" hangingPunct="1"/>
            <a:endParaRPr lang="en-US" sz="1800">
              <a:latin typeface="Arial" charset="0"/>
            </a:endParaRPr>
          </a:p>
        </p:txBody>
      </p:sp>
      <p:sp>
        <p:nvSpPr>
          <p:cNvPr id="180229" name="Text Box 5"/>
          <p:cNvSpPr txBox="1">
            <a:spLocks noChangeArrowheads="1"/>
          </p:cNvSpPr>
          <p:nvPr/>
        </p:nvSpPr>
        <p:spPr bwMode="auto">
          <a:xfrm rot="-1442764">
            <a:off x="7620000" y="381000"/>
            <a:ext cx="1106488" cy="457200"/>
          </a:xfrm>
          <a:prstGeom prst="rect">
            <a:avLst/>
          </a:prstGeom>
          <a:solidFill>
            <a:schemeClr val="tx1"/>
          </a:solidFill>
          <a:ln w="12700">
            <a:noFill/>
            <a:miter lim="800000"/>
            <a:headEnd/>
            <a:tailEnd/>
          </a:ln>
          <a:effectLst/>
        </p:spPr>
        <p:txBody>
          <a:bodyPr>
            <a:prstTxWarp prst="textNoShape">
              <a:avLst/>
            </a:prstTxWarp>
            <a:spAutoFit/>
          </a:bodyPr>
          <a:lstStyle/>
          <a:p>
            <a:r>
              <a:rPr lang="en-US" b="1">
                <a:solidFill>
                  <a:srgbClr val="FF3300"/>
                </a:solidFill>
              </a:rPr>
              <a:t>CPOE</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a:xfrm>
            <a:off x="1981200" y="457200"/>
            <a:ext cx="5326063" cy="381000"/>
          </a:xfrm>
          <a:noFill/>
          <a:ln w="9525"/>
        </p:spPr>
        <p:txBody>
          <a:bodyPr/>
          <a:lstStyle/>
          <a:p>
            <a:r>
              <a:rPr lang="en-US" sz="3200" dirty="0">
                <a:effectLst/>
              </a:rPr>
              <a:t>Impact </a:t>
            </a:r>
          </a:p>
        </p:txBody>
      </p:sp>
      <p:sp>
        <p:nvSpPr>
          <p:cNvPr id="182275" name="Rectangle 3"/>
          <p:cNvSpPr>
            <a:spLocks noGrp="1" noChangeArrowheads="1"/>
          </p:cNvSpPr>
          <p:nvPr>
            <p:ph type="body" sz="half" idx="1"/>
          </p:nvPr>
        </p:nvSpPr>
        <p:spPr>
          <a:xfrm>
            <a:off x="533400" y="1828800"/>
            <a:ext cx="6934200" cy="4724400"/>
          </a:xfrm>
          <a:noFill/>
          <a:ln w="9525"/>
        </p:spPr>
        <p:txBody>
          <a:bodyPr/>
          <a:lstStyle/>
          <a:p>
            <a:pPr>
              <a:lnSpc>
                <a:spcPct val="80000"/>
              </a:lnSpc>
            </a:pPr>
            <a:r>
              <a:rPr lang="en-US" sz="2800" dirty="0">
                <a:effectLst/>
              </a:rPr>
              <a:t>Decrease in some errors </a:t>
            </a:r>
          </a:p>
          <a:p>
            <a:pPr>
              <a:lnSpc>
                <a:spcPct val="80000"/>
              </a:lnSpc>
              <a:spcBef>
                <a:spcPct val="0"/>
              </a:spcBef>
              <a:buFont typeface="Wingdings" charset="2"/>
              <a:buNone/>
            </a:pPr>
            <a:r>
              <a:rPr lang="en-US" sz="2800" dirty="0">
                <a:effectLst/>
              </a:rPr>
              <a:t>	while increase in others</a:t>
            </a:r>
          </a:p>
          <a:p>
            <a:pPr>
              <a:lnSpc>
                <a:spcPct val="80000"/>
              </a:lnSpc>
            </a:pPr>
            <a:r>
              <a:rPr lang="en-US" sz="2800" dirty="0">
                <a:effectLst/>
              </a:rPr>
              <a:t>Increase timeliness of </a:t>
            </a:r>
          </a:p>
          <a:p>
            <a:pPr>
              <a:lnSpc>
                <a:spcPct val="80000"/>
              </a:lnSpc>
              <a:spcBef>
                <a:spcPct val="0"/>
              </a:spcBef>
              <a:buFont typeface="Wingdings" charset="2"/>
              <a:buNone/>
            </a:pPr>
            <a:r>
              <a:rPr lang="en-US" sz="2800" dirty="0">
                <a:effectLst/>
              </a:rPr>
              <a:t>	antibiotic medication </a:t>
            </a:r>
          </a:p>
          <a:p>
            <a:pPr>
              <a:lnSpc>
                <a:spcPct val="80000"/>
              </a:lnSpc>
              <a:spcBef>
                <a:spcPct val="0"/>
              </a:spcBef>
              <a:buFont typeface="Wingdings" charset="2"/>
              <a:buNone/>
            </a:pPr>
            <a:r>
              <a:rPr lang="en-US" sz="2800" dirty="0">
                <a:effectLst/>
              </a:rPr>
              <a:t>	administration </a:t>
            </a:r>
          </a:p>
          <a:p>
            <a:pPr>
              <a:lnSpc>
                <a:spcPct val="80000"/>
              </a:lnSpc>
            </a:pPr>
            <a:r>
              <a:rPr lang="en-US" sz="2800" dirty="0">
                <a:effectLst/>
              </a:rPr>
              <a:t>Short term negative staff </a:t>
            </a:r>
          </a:p>
          <a:p>
            <a:pPr>
              <a:lnSpc>
                <a:spcPct val="80000"/>
              </a:lnSpc>
              <a:spcBef>
                <a:spcPct val="0"/>
              </a:spcBef>
              <a:buFont typeface="Wingdings" charset="2"/>
              <a:buNone/>
            </a:pPr>
            <a:r>
              <a:rPr lang="en-US" sz="2800" dirty="0">
                <a:effectLst/>
              </a:rPr>
              <a:t>	perception, disappeared after 12 months.</a:t>
            </a:r>
          </a:p>
          <a:p>
            <a:pPr>
              <a:lnSpc>
                <a:spcPct val="80000"/>
              </a:lnSpc>
            </a:pPr>
            <a:r>
              <a:rPr lang="en-US" sz="2800" dirty="0">
                <a:effectLst/>
              </a:rPr>
              <a:t>Staff tasks changed</a:t>
            </a:r>
          </a:p>
          <a:p>
            <a:pPr>
              <a:lnSpc>
                <a:spcPct val="80000"/>
              </a:lnSpc>
            </a:pPr>
            <a:r>
              <a:rPr lang="en-US" sz="2800" dirty="0">
                <a:effectLst/>
              </a:rPr>
              <a:t>No impact on financial value, no difference in ICU costs or physician productivity</a:t>
            </a:r>
          </a:p>
        </p:txBody>
      </p:sp>
      <p:sp>
        <p:nvSpPr>
          <p:cNvPr id="182276" name="Rectangle 4"/>
          <p:cNvSpPr>
            <a:spLocks noChangeArrowheads="1"/>
          </p:cNvSpPr>
          <p:nvPr/>
        </p:nvSpPr>
        <p:spPr bwMode="auto">
          <a:xfrm>
            <a:off x="0" y="0"/>
            <a:ext cx="9144000" cy="0"/>
          </a:xfrm>
          <a:prstGeom prst="rect">
            <a:avLst/>
          </a:prstGeom>
          <a:noFill/>
          <a:ln w="12700">
            <a:noFill/>
            <a:miter lim="800000"/>
            <a:headEnd/>
            <a:tailEnd/>
          </a:ln>
          <a:effectLst/>
        </p:spPr>
        <p:txBody>
          <a:bodyPr anchor="ctr">
            <a:prstTxWarp prst="textNoShape">
              <a:avLst/>
            </a:prstTxWarp>
            <a:spAutoFit/>
          </a:bodyPr>
          <a:lstStyle/>
          <a:p>
            <a:pPr algn="l" eaLnBrk="1" hangingPunct="1"/>
            <a:endParaRPr lang="en-US" sz="1800">
              <a:latin typeface="Arial" charset="0"/>
            </a:endParaRPr>
          </a:p>
        </p:txBody>
      </p:sp>
      <p:pic>
        <p:nvPicPr>
          <p:cNvPr id="182277" name="Picture 5" descr="hospital bed"/>
          <p:cNvPicPr>
            <a:picLocks noChangeAspect="1" noChangeArrowheads="1"/>
          </p:cNvPicPr>
          <p:nvPr/>
        </p:nvPicPr>
        <p:blipFill>
          <a:blip r:embed="rId3"/>
          <a:srcRect/>
          <a:stretch>
            <a:fillRect/>
          </a:stretch>
        </p:blipFill>
        <p:spPr bwMode="auto">
          <a:xfrm>
            <a:off x="5410200" y="1600200"/>
            <a:ext cx="3429000" cy="2400300"/>
          </a:xfrm>
          <a:prstGeom prst="rect">
            <a:avLst/>
          </a:prstGeom>
          <a:noFill/>
          <a:ln w="9525">
            <a:noFill/>
            <a:miter lim="800000"/>
            <a:headEnd/>
            <a:tailEnd/>
          </a:ln>
        </p:spPr>
      </p:pic>
      <p:sp>
        <p:nvSpPr>
          <p:cNvPr id="182278" name="Text Box 6"/>
          <p:cNvSpPr txBox="1">
            <a:spLocks noChangeArrowheads="1"/>
          </p:cNvSpPr>
          <p:nvPr/>
        </p:nvSpPr>
        <p:spPr bwMode="auto">
          <a:xfrm rot="-1442764">
            <a:off x="7588250" y="311150"/>
            <a:ext cx="1106488" cy="457200"/>
          </a:xfrm>
          <a:prstGeom prst="rect">
            <a:avLst/>
          </a:prstGeom>
          <a:solidFill>
            <a:schemeClr val="tx1"/>
          </a:solidFill>
          <a:ln w="12700">
            <a:noFill/>
            <a:miter lim="800000"/>
            <a:headEnd/>
            <a:tailEnd/>
          </a:ln>
          <a:effectLst/>
        </p:spPr>
        <p:txBody>
          <a:bodyPr>
            <a:prstTxWarp prst="textNoShape">
              <a:avLst/>
            </a:prstTxWarp>
            <a:spAutoFit/>
          </a:bodyPr>
          <a:lstStyle/>
          <a:p>
            <a:r>
              <a:rPr lang="en-US" b="1">
                <a:solidFill>
                  <a:srgbClr val="FF3300"/>
                </a:solidFill>
              </a:rPr>
              <a:t>CPOE</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a:xfrm>
            <a:off x="1600201" y="228600"/>
            <a:ext cx="5943600" cy="876300"/>
          </a:xfrm>
        </p:spPr>
        <p:txBody>
          <a:bodyPr/>
          <a:lstStyle/>
          <a:p>
            <a:r>
              <a:rPr lang="en-US" sz="2400" dirty="0" smtClean="0"/>
              <a:t>Human Factors Research: Leading to More Effective Technology</a:t>
            </a:r>
            <a:endParaRPr lang="en-US" sz="2400" dirty="0"/>
          </a:p>
        </p:txBody>
      </p:sp>
      <p:sp>
        <p:nvSpPr>
          <p:cNvPr id="184324" name="Rectangle 4"/>
          <p:cNvSpPr>
            <a:spLocks noGrp="1" noChangeArrowheads="1"/>
          </p:cNvSpPr>
          <p:nvPr>
            <p:ph type="body" sz="half" idx="1"/>
          </p:nvPr>
        </p:nvSpPr>
        <p:spPr/>
        <p:txBody>
          <a:bodyPr/>
          <a:lstStyle/>
          <a:p>
            <a:r>
              <a:rPr lang="en-US" sz="2800" dirty="0" smtClean="0"/>
              <a:t>Identified potential problems with the system</a:t>
            </a:r>
          </a:p>
          <a:p>
            <a:r>
              <a:rPr lang="en-US" sz="2800" dirty="0" smtClean="0"/>
              <a:t>Addressed issues by changes in workflow or design interface </a:t>
            </a:r>
            <a:endParaRPr lang="en-US" sz="2800" dirty="0"/>
          </a:p>
        </p:txBody>
      </p:sp>
      <p:sp>
        <p:nvSpPr>
          <p:cNvPr id="12" name="Content Placeholder 11"/>
          <p:cNvSpPr>
            <a:spLocks noGrp="1"/>
          </p:cNvSpPr>
          <p:nvPr>
            <p:ph sz="half" idx="2"/>
          </p:nvPr>
        </p:nvSpPr>
        <p:spPr/>
        <p:txBody>
          <a:bodyPr/>
          <a:lstStyle/>
          <a:p>
            <a:r>
              <a:rPr lang="en-US" sz="2800" dirty="0" smtClean="0">
                <a:latin typeface="Arial" charset="0"/>
              </a:rPr>
              <a:t>Identified potential negative impact on patients &amp; providers before the system went live in the ICUs.</a:t>
            </a:r>
          </a:p>
          <a:p>
            <a:endParaRPr lang="en-US" sz="2800" dirty="0"/>
          </a:p>
        </p:txBody>
      </p:sp>
      <p:sp>
        <p:nvSpPr>
          <p:cNvPr id="184323" name="Rectangle 3"/>
          <p:cNvSpPr>
            <a:spLocks noChangeArrowheads="1"/>
          </p:cNvSpPr>
          <p:nvPr/>
        </p:nvSpPr>
        <p:spPr bwMode="auto">
          <a:xfrm>
            <a:off x="0" y="0"/>
            <a:ext cx="9144000" cy="0"/>
          </a:xfrm>
          <a:prstGeom prst="rect">
            <a:avLst/>
          </a:prstGeom>
          <a:noFill/>
          <a:ln w="12700">
            <a:noFill/>
            <a:miter lim="800000"/>
            <a:headEnd/>
            <a:tailEnd/>
          </a:ln>
          <a:effectLst/>
        </p:spPr>
        <p:txBody>
          <a:bodyPr anchor="ctr">
            <a:prstTxWarp prst="textNoShape">
              <a:avLst/>
            </a:prstTxWarp>
            <a:spAutoFit/>
          </a:bodyPr>
          <a:lstStyle/>
          <a:p>
            <a:pPr algn="l" eaLnBrk="1" hangingPunct="1"/>
            <a:endParaRPr lang="en-US" sz="1800">
              <a:latin typeface="Arial" charset="0"/>
            </a:endParaRPr>
          </a:p>
        </p:txBody>
      </p:sp>
      <p:sp>
        <p:nvSpPr>
          <p:cNvPr id="184325" name="Rectangle 5" descr="Newsprint"/>
          <p:cNvSpPr>
            <a:spLocks noChangeArrowheads="1"/>
          </p:cNvSpPr>
          <p:nvPr/>
        </p:nvSpPr>
        <p:spPr bwMode="auto">
          <a:xfrm>
            <a:off x="685800" y="4814888"/>
            <a:ext cx="7815263" cy="1828800"/>
          </a:xfrm>
          <a:prstGeom prst="rect">
            <a:avLst/>
          </a:prstGeom>
          <a:blipFill dpi="0" rotWithShape="1">
            <a:blip r:embed="rId3"/>
            <a:srcRect/>
            <a:tile tx="0" ty="0" sx="100000" sy="100000" flip="none" algn="tl"/>
          </a:blipFill>
          <a:ln w="12700">
            <a:noFill/>
            <a:miter lim="800000"/>
            <a:headEnd/>
            <a:tailEnd/>
          </a:ln>
          <a:effectLst/>
        </p:spPr>
        <p:txBody>
          <a:bodyPr anchor="ctr">
            <a:prstTxWarp prst="textNoShape">
              <a:avLst/>
            </a:prstTxWarp>
            <a:spAutoFit/>
          </a:bodyPr>
          <a:lstStyle/>
          <a:p>
            <a:r>
              <a:rPr lang="en-US" sz="3000" i="1" dirty="0">
                <a:solidFill>
                  <a:srgbClr val="000000"/>
                </a:solidFill>
                <a:effectLst>
                  <a:outerShdw blurRad="38100" dist="38100" dir="2700000" algn="tl">
                    <a:srgbClr val="DDDDDD"/>
                  </a:outerShdw>
                </a:effectLst>
              </a:rPr>
              <a:t>‘I thought this was a very useful process with different perspectives generating good discussion of potential issues”</a:t>
            </a:r>
            <a:endParaRPr lang="en-US" sz="3000" dirty="0">
              <a:solidFill>
                <a:srgbClr val="000000"/>
              </a:solidFill>
              <a:effectLst>
                <a:outerShdw blurRad="38100" dist="38100" dir="2700000" algn="tl">
                  <a:srgbClr val="DDDDDD"/>
                </a:outerShdw>
              </a:effectLst>
            </a:endParaRPr>
          </a:p>
          <a:p>
            <a:r>
              <a:rPr lang="en-US" i="1" dirty="0">
                <a:solidFill>
                  <a:srgbClr val="000000"/>
                </a:solidFill>
                <a:effectLst>
                  <a:outerShdw blurRad="38100" dist="38100" dir="2700000" algn="tl">
                    <a:srgbClr val="DDDDDD"/>
                  </a:outerShdw>
                </a:effectLst>
              </a:rPr>
              <a:t>~  </a:t>
            </a:r>
            <a:r>
              <a:rPr lang="en-US" dirty="0" err="1">
                <a:solidFill>
                  <a:srgbClr val="000000"/>
                </a:solidFill>
                <a:effectLst>
                  <a:outerShdw blurRad="38100" dist="38100" dir="2700000" algn="tl">
                    <a:srgbClr val="DDDDDD"/>
                  </a:outerShdw>
                </a:effectLst>
              </a:rPr>
              <a:t>Geisinger</a:t>
            </a:r>
            <a:r>
              <a:rPr lang="en-US" dirty="0">
                <a:solidFill>
                  <a:srgbClr val="000000"/>
                </a:solidFill>
                <a:effectLst>
                  <a:outerShdw blurRad="38100" dist="38100" dir="2700000" algn="tl">
                    <a:srgbClr val="DDDDDD"/>
                  </a:outerShdw>
                </a:effectLst>
              </a:rPr>
              <a:t> Employee</a:t>
            </a:r>
          </a:p>
        </p:txBody>
      </p:sp>
      <p:sp>
        <p:nvSpPr>
          <p:cNvPr id="184327" name="Text Box 7"/>
          <p:cNvSpPr txBox="1">
            <a:spLocks noChangeArrowheads="1"/>
          </p:cNvSpPr>
          <p:nvPr/>
        </p:nvSpPr>
        <p:spPr bwMode="auto">
          <a:xfrm rot="-1442764">
            <a:off x="7620000" y="381000"/>
            <a:ext cx="1106488" cy="457200"/>
          </a:xfrm>
          <a:prstGeom prst="rect">
            <a:avLst/>
          </a:prstGeom>
          <a:solidFill>
            <a:schemeClr val="tx1"/>
          </a:solidFill>
          <a:ln w="12700">
            <a:noFill/>
            <a:miter lim="800000"/>
            <a:headEnd/>
            <a:tailEnd/>
          </a:ln>
          <a:effectLst/>
        </p:spPr>
        <p:txBody>
          <a:bodyPr>
            <a:prstTxWarp prst="textNoShape">
              <a:avLst/>
            </a:prstTxWarp>
            <a:spAutoFit/>
          </a:bodyPr>
          <a:lstStyle/>
          <a:p>
            <a:r>
              <a:rPr lang="en-US" b="1">
                <a:solidFill>
                  <a:srgbClr val="FF3300"/>
                </a:solidFill>
              </a:rPr>
              <a:t>CPOE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3538" name="Rectangle 2"/>
          <p:cNvSpPr>
            <a:spLocks noGrp="1" noChangeArrowheads="1"/>
          </p:cNvSpPr>
          <p:nvPr>
            <p:ph type="body" sz="half" idx="1"/>
          </p:nvPr>
        </p:nvSpPr>
        <p:spPr>
          <a:xfrm>
            <a:off x="3505200" y="1676400"/>
            <a:ext cx="5029200" cy="4724400"/>
          </a:xfrm>
          <a:noFill/>
          <a:ln w="9525"/>
        </p:spPr>
        <p:txBody>
          <a:bodyPr/>
          <a:lstStyle/>
          <a:p>
            <a:pPr>
              <a:spcBef>
                <a:spcPct val="0"/>
              </a:spcBef>
            </a:pPr>
            <a:r>
              <a:rPr lang="en-US" sz="2400" dirty="0" err="1">
                <a:solidFill>
                  <a:schemeClr val="tx1"/>
                </a:solidFill>
                <a:effectLst/>
              </a:rPr>
              <a:t>EHRs</a:t>
            </a:r>
            <a:r>
              <a:rPr lang="en-US" sz="2400" dirty="0">
                <a:solidFill>
                  <a:schemeClr val="tx1"/>
                </a:solidFill>
                <a:effectLst/>
              </a:rPr>
              <a:t> have potential to provide reliable, valued clinical data for quality measurement</a:t>
            </a:r>
          </a:p>
          <a:p>
            <a:pPr>
              <a:spcBef>
                <a:spcPct val="0"/>
              </a:spcBef>
              <a:buFont typeface="Wingdings" charset="2"/>
              <a:buNone/>
            </a:pPr>
            <a:endParaRPr lang="en-US" sz="2400" dirty="0">
              <a:solidFill>
                <a:schemeClr val="tx1"/>
              </a:solidFill>
              <a:effectLst/>
            </a:endParaRPr>
          </a:p>
          <a:p>
            <a:pPr>
              <a:spcBef>
                <a:spcPct val="0"/>
              </a:spcBef>
            </a:pPr>
            <a:r>
              <a:rPr lang="en-US" sz="2400" dirty="0">
                <a:solidFill>
                  <a:schemeClr val="tx1"/>
                </a:solidFill>
                <a:effectLst/>
              </a:rPr>
              <a:t>Challenge lies in having unstructured documentation, often in many places within EHR</a:t>
            </a:r>
          </a:p>
          <a:p>
            <a:pPr lvl="1">
              <a:spcBef>
                <a:spcPct val="0"/>
              </a:spcBef>
            </a:pPr>
            <a:r>
              <a:rPr lang="en-US" sz="2400" dirty="0">
                <a:solidFill>
                  <a:schemeClr val="tx1"/>
                </a:solidFill>
                <a:effectLst/>
              </a:rPr>
              <a:t>complicates search algorithms &amp; makes for confusing results </a:t>
            </a:r>
          </a:p>
          <a:p>
            <a:pPr lvl="1">
              <a:spcBef>
                <a:spcPct val="0"/>
              </a:spcBef>
              <a:buFontTx/>
              <a:buNone/>
            </a:pPr>
            <a:endParaRPr lang="en-US" sz="2400" dirty="0">
              <a:solidFill>
                <a:schemeClr val="tx1"/>
              </a:solidFill>
              <a:effectLst/>
            </a:endParaRPr>
          </a:p>
          <a:p>
            <a:pPr>
              <a:spcBef>
                <a:spcPct val="0"/>
              </a:spcBef>
            </a:pPr>
            <a:r>
              <a:rPr lang="en-US" sz="2400" dirty="0">
                <a:solidFill>
                  <a:schemeClr val="tx1"/>
                </a:solidFill>
                <a:effectLst/>
              </a:rPr>
              <a:t>Aim:  To use pre-existing EHR technology to facilitate quality measurement  </a:t>
            </a:r>
          </a:p>
        </p:txBody>
      </p:sp>
      <p:sp>
        <p:nvSpPr>
          <p:cNvPr id="193539" name="Rectangle 3"/>
          <p:cNvSpPr>
            <a:spLocks noChangeArrowheads="1"/>
          </p:cNvSpPr>
          <p:nvPr/>
        </p:nvSpPr>
        <p:spPr bwMode="auto">
          <a:xfrm>
            <a:off x="0" y="0"/>
            <a:ext cx="9144000" cy="0"/>
          </a:xfrm>
          <a:prstGeom prst="rect">
            <a:avLst/>
          </a:prstGeom>
          <a:noFill/>
          <a:ln w="12700">
            <a:noFill/>
            <a:miter lim="800000"/>
            <a:headEnd/>
            <a:tailEnd/>
          </a:ln>
          <a:effectLst/>
        </p:spPr>
        <p:txBody>
          <a:bodyPr anchor="ctr">
            <a:prstTxWarp prst="textNoShape">
              <a:avLst/>
            </a:prstTxWarp>
            <a:spAutoFit/>
          </a:bodyPr>
          <a:lstStyle/>
          <a:p>
            <a:pPr algn="l" eaLnBrk="1" hangingPunct="1"/>
            <a:endParaRPr lang="en-US" sz="1800">
              <a:latin typeface="Arial" charset="0"/>
            </a:endParaRPr>
          </a:p>
        </p:txBody>
      </p:sp>
      <p:sp>
        <p:nvSpPr>
          <p:cNvPr id="193540" name="Rectangle 4"/>
          <p:cNvSpPr>
            <a:spLocks noGrp="1" noChangeArrowheads="1"/>
          </p:cNvSpPr>
          <p:nvPr>
            <p:ph type="title"/>
          </p:nvPr>
        </p:nvSpPr>
        <p:spPr>
          <a:xfrm>
            <a:off x="1752600" y="0"/>
            <a:ext cx="7010400" cy="990600"/>
          </a:xfrm>
          <a:noFill/>
          <a:ln w="9525"/>
        </p:spPr>
        <p:txBody>
          <a:bodyPr/>
          <a:lstStyle/>
          <a:p>
            <a:r>
              <a:rPr lang="en-US" sz="2600" dirty="0">
                <a:effectLst/>
              </a:rPr>
              <a:t>Measuring Quality in Physicians’ Practices in Southwestern Missouri Using an EHR</a:t>
            </a:r>
          </a:p>
        </p:txBody>
      </p:sp>
      <p:pic>
        <p:nvPicPr>
          <p:cNvPr id="193541" name="Picture 5"/>
          <p:cNvPicPr>
            <a:picLocks noChangeAspect="1" noChangeArrowheads="1"/>
          </p:cNvPicPr>
          <p:nvPr/>
        </p:nvPicPr>
        <p:blipFill>
          <a:blip r:embed="rId3"/>
          <a:srcRect/>
          <a:stretch>
            <a:fillRect/>
          </a:stretch>
        </p:blipFill>
        <p:spPr bwMode="auto">
          <a:xfrm>
            <a:off x="533400" y="1828800"/>
            <a:ext cx="2514600" cy="1912938"/>
          </a:xfrm>
          <a:prstGeom prst="rect">
            <a:avLst/>
          </a:prstGeom>
          <a:noFill/>
          <a:ln w="12700">
            <a:noFill/>
            <a:miter lim="800000"/>
            <a:headEnd/>
            <a:tailEnd/>
          </a:ln>
          <a:effectLst/>
        </p:spPr>
      </p:pic>
      <p:sp>
        <p:nvSpPr>
          <p:cNvPr id="193542" name="Rectangle 6"/>
          <p:cNvSpPr>
            <a:spLocks noChangeArrowheads="1"/>
          </p:cNvSpPr>
          <p:nvPr/>
        </p:nvSpPr>
        <p:spPr bwMode="auto">
          <a:xfrm>
            <a:off x="609600" y="4267200"/>
            <a:ext cx="2514600" cy="1077913"/>
          </a:xfrm>
          <a:prstGeom prst="rect">
            <a:avLst/>
          </a:prstGeom>
          <a:noFill/>
          <a:ln w="12700">
            <a:noFill/>
            <a:miter lim="800000"/>
            <a:headEnd/>
            <a:tailEnd/>
          </a:ln>
          <a:effectLst/>
        </p:spPr>
        <p:txBody>
          <a:bodyPr anchor="ctr">
            <a:prstTxWarp prst="textNoShape">
              <a:avLst/>
            </a:prstTxWarp>
            <a:spAutoFit/>
          </a:bodyPr>
          <a:lstStyle/>
          <a:p>
            <a:pPr algn="l">
              <a:lnSpc>
                <a:spcPct val="90000"/>
              </a:lnSpc>
              <a:buClr>
                <a:schemeClr val="tx2"/>
              </a:buClr>
              <a:buSzPct val="95000"/>
              <a:buFont typeface="Wingdings" charset="2"/>
              <a:buNone/>
            </a:pPr>
            <a:r>
              <a:rPr lang="en-US">
                <a:effectLst>
                  <a:outerShdw blurRad="38100" dist="38100" dir="2700000" algn="tl">
                    <a:srgbClr val="000000"/>
                  </a:outerShdw>
                </a:effectLst>
                <a:latin typeface="Arial" charset="0"/>
              </a:rPr>
              <a:t>Denni McColm, AHRQ grant (HS017094)</a:t>
            </a:r>
          </a:p>
        </p:txBody>
      </p:sp>
      <p:sp>
        <p:nvSpPr>
          <p:cNvPr id="193543" name="Text Box 7"/>
          <p:cNvSpPr txBox="1">
            <a:spLocks noChangeArrowheads="1"/>
          </p:cNvSpPr>
          <p:nvPr/>
        </p:nvSpPr>
        <p:spPr bwMode="auto">
          <a:xfrm>
            <a:off x="457200" y="4267200"/>
            <a:ext cx="2819400" cy="457200"/>
          </a:xfrm>
          <a:prstGeom prst="rect">
            <a:avLst/>
          </a:prstGeom>
          <a:noFill/>
          <a:ln w="12700">
            <a:noFill/>
            <a:miter lim="800000"/>
            <a:headEnd/>
            <a:tailEnd/>
          </a:ln>
          <a:effectLst/>
        </p:spPr>
        <p:txBody>
          <a:bodyPr>
            <a:prstTxWarp prst="textNoShape">
              <a:avLst/>
            </a:prstTxWarp>
            <a:spAutoFit/>
          </a:bodyPr>
          <a:lstStyle/>
          <a:p>
            <a:pPr>
              <a:spcBef>
                <a:spcPct val="50000"/>
              </a:spcBef>
            </a:pPr>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a:xfrm>
            <a:off x="914400" y="304800"/>
            <a:ext cx="7239000" cy="876300"/>
          </a:xfrm>
          <a:noFill/>
          <a:ln w="9525"/>
        </p:spPr>
        <p:txBody>
          <a:bodyPr/>
          <a:lstStyle/>
          <a:p>
            <a:r>
              <a:rPr lang="en-US" sz="2400" dirty="0">
                <a:effectLst/>
              </a:rPr>
              <a:t>Ambulatory EHR System Used in Quality Measurement for PQRI Reporting</a:t>
            </a:r>
          </a:p>
        </p:txBody>
      </p:sp>
      <p:sp>
        <p:nvSpPr>
          <p:cNvPr id="195587" name="Rectangle 3"/>
          <p:cNvSpPr>
            <a:spLocks noGrp="1" noChangeArrowheads="1"/>
          </p:cNvSpPr>
          <p:nvPr>
            <p:ph type="body" idx="1"/>
          </p:nvPr>
        </p:nvSpPr>
        <p:spPr>
          <a:xfrm>
            <a:off x="304800" y="1676400"/>
            <a:ext cx="4800600" cy="4724400"/>
          </a:xfrm>
          <a:noFill/>
          <a:ln w="9525"/>
        </p:spPr>
        <p:txBody>
          <a:bodyPr/>
          <a:lstStyle/>
          <a:p>
            <a:pPr>
              <a:lnSpc>
                <a:spcPct val="80000"/>
              </a:lnSpc>
            </a:pPr>
            <a:r>
              <a:rPr lang="en-US" sz="2400" dirty="0">
                <a:effectLst/>
              </a:rPr>
              <a:t>Participants included 15 practices within Citizens Memorial Healthcare (CMH)</a:t>
            </a:r>
          </a:p>
          <a:p>
            <a:pPr>
              <a:lnSpc>
                <a:spcPct val="80000"/>
              </a:lnSpc>
            </a:pPr>
            <a:r>
              <a:rPr lang="en-US" sz="2400" dirty="0">
                <a:effectLst/>
              </a:rPr>
              <a:t>Toolkit was developed to help </a:t>
            </a:r>
            <a:r>
              <a:rPr lang="en-US" sz="2400" dirty="0" err="1">
                <a:effectLst/>
              </a:rPr>
              <a:t>w</a:t>
            </a:r>
            <a:r>
              <a:rPr lang="en-US" sz="2400" dirty="0">
                <a:effectLst/>
              </a:rPr>
              <a:t>/ implementing quality measures into </a:t>
            </a:r>
            <a:r>
              <a:rPr lang="en-US" sz="2400" dirty="0" err="1">
                <a:effectLst/>
              </a:rPr>
              <a:t>CMH’s</a:t>
            </a:r>
            <a:r>
              <a:rPr lang="en-US" sz="2400" dirty="0">
                <a:effectLst/>
              </a:rPr>
              <a:t> EHR</a:t>
            </a:r>
          </a:p>
          <a:p>
            <a:pPr>
              <a:lnSpc>
                <a:spcPct val="80000"/>
              </a:lnSpc>
            </a:pPr>
            <a:r>
              <a:rPr lang="en-US" sz="2400" dirty="0">
                <a:effectLst/>
              </a:rPr>
              <a:t>EHR data elements were standardized</a:t>
            </a:r>
          </a:p>
          <a:p>
            <a:pPr>
              <a:lnSpc>
                <a:spcPct val="80000"/>
              </a:lnSpc>
            </a:pPr>
            <a:r>
              <a:rPr lang="en-US" sz="2400" dirty="0">
                <a:effectLst/>
              </a:rPr>
              <a:t>Automated data extraction was developed</a:t>
            </a:r>
          </a:p>
          <a:p>
            <a:pPr>
              <a:lnSpc>
                <a:spcPct val="80000"/>
              </a:lnSpc>
            </a:pPr>
            <a:r>
              <a:rPr lang="en-US" sz="2400" dirty="0">
                <a:effectLst/>
              </a:rPr>
              <a:t>Efficiency/accuracy of automated vs. manual data extraction was evaluated</a:t>
            </a:r>
          </a:p>
          <a:p>
            <a:pPr>
              <a:lnSpc>
                <a:spcPct val="80000"/>
              </a:lnSpc>
            </a:pPr>
            <a:endParaRPr lang="en-US" sz="2400" dirty="0">
              <a:effectLst/>
            </a:endParaRPr>
          </a:p>
        </p:txBody>
      </p:sp>
      <p:pic>
        <p:nvPicPr>
          <p:cNvPr id="195588" name="Picture 4"/>
          <p:cNvPicPr>
            <a:picLocks noChangeAspect="1" noChangeArrowheads="1"/>
          </p:cNvPicPr>
          <p:nvPr/>
        </p:nvPicPr>
        <p:blipFill>
          <a:blip r:embed="rId3"/>
          <a:srcRect/>
          <a:stretch>
            <a:fillRect/>
          </a:stretch>
        </p:blipFill>
        <p:spPr bwMode="auto">
          <a:xfrm>
            <a:off x="4953000" y="1905000"/>
            <a:ext cx="3843338" cy="4049713"/>
          </a:xfrm>
          <a:prstGeom prst="rect">
            <a:avLst/>
          </a:prstGeom>
          <a:noFill/>
          <a:ln w="12700">
            <a:noFill/>
            <a:miter lim="800000"/>
            <a:headEnd/>
            <a:tailEnd/>
          </a:ln>
          <a:effectLst/>
        </p:spPr>
      </p:pic>
      <p:pic>
        <p:nvPicPr>
          <p:cNvPr id="195589" name="Picture 5"/>
          <p:cNvPicPr>
            <a:picLocks noChangeAspect="1" noChangeArrowheads="1"/>
          </p:cNvPicPr>
          <p:nvPr/>
        </p:nvPicPr>
        <p:blipFill>
          <a:blip r:embed="rId4"/>
          <a:srcRect/>
          <a:stretch>
            <a:fillRect/>
          </a:stretch>
        </p:blipFill>
        <p:spPr bwMode="auto">
          <a:xfrm>
            <a:off x="7467600" y="211138"/>
            <a:ext cx="1676400" cy="1274762"/>
          </a:xfrm>
          <a:prstGeom prst="rect">
            <a:avLst/>
          </a:prstGeom>
          <a:noFill/>
          <a:ln w="12700">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a:xfrm>
            <a:off x="1295400" y="381000"/>
            <a:ext cx="6553200" cy="876300"/>
          </a:xfrm>
          <a:noFill/>
          <a:ln w="9525"/>
        </p:spPr>
        <p:txBody>
          <a:bodyPr/>
          <a:lstStyle/>
          <a:p>
            <a:r>
              <a:rPr lang="en-US" sz="2800" dirty="0">
                <a:effectLst/>
              </a:rPr>
              <a:t>Accurate quality measurement for PQRI reporting through an ambulatory EHR system</a:t>
            </a:r>
          </a:p>
        </p:txBody>
      </p:sp>
      <p:sp>
        <p:nvSpPr>
          <p:cNvPr id="197635" name="Rectangle 3"/>
          <p:cNvSpPr>
            <a:spLocks noChangeArrowheads="1"/>
          </p:cNvSpPr>
          <p:nvPr/>
        </p:nvSpPr>
        <p:spPr bwMode="auto">
          <a:xfrm>
            <a:off x="0" y="0"/>
            <a:ext cx="9144000" cy="0"/>
          </a:xfrm>
          <a:prstGeom prst="rect">
            <a:avLst/>
          </a:prstGeom>
          <a:noFill/>
          <a:ln w="12700">
            <a:noFill/>
            <a:miter lim="800000"/>
            <a:headEnd/>
            <a:tailEnd/>
          </a:ln>
          <a:effectLst/>
        </p:spPr>
        <p:txBody>
          <a:bodyPr anchor="ctr">
            <a:prstTxWarp prst="textNoShape">
              <a:avLst/>
            </a:prstTxWarp>
            <a:spAutoFit/>
          </a:bodyPr>
          <a:lstStyle/>
          <a:p>
            <a:pPr algn="l" eaLnBrk="1" hangingPunct="1"/>
            <a:endParaRPr lang="en-US" sz="1800">
              <a:latin typeface="Arial" charset="0"/>
            </a:endParaRPr>
          </a:p>
        </p:txBody>
      </p:sp>
      <p:sp>
        <p:nvSpPr>
          <p:cNvPr id="197636" name="Rectangle 4"/>
          <p:cNvSpPr>
            <a:spLocks noGrp="1" noChangeArrowheads="1"/>
          </p:cNvSpPr>
          <p:nvPr>
            <p:ph type="body" sz="half" idx="1"/>
          </p:nvPr>
        </p:nvSpPr>
        <p:spPr>
          <a:xfrm>
            <a:off x="609600" y="1676400"/>
            <a:ext cx="4572000" cy="4724400"/>
          </a:xfrm>
          <a:noFill/>
          <a:ln w="9525"/>
        </p:spPr>
        <p:txBody>
          <a:bodyPr/>
          <a:lstStyle/>
          <a:p>
            <a:r>
              <a:rPr lang="en-US" sz="2400" dirty="0">
                <a:effectLst/>
              </a:rPr>
              <a:t>Compared manual to automatic for 3 diabetes measures</a:t>
            </a:r>
          </a:p>
          <a:p>
            <a:pPr>
              <a:buFont typeface="Wingdings" charset="2"/>
              <a:buNone/>
            </a:pPr>
            <a:endParaRPr lang="en-US" sz="2400" dirty="0">
              <a:effectLst/>
            </a:endParaRPr>
          </a:p>
          <a:p>
            <a:r>
              <a:rPr lang="en-US" sz="2400" dirty="0">
                <a:effectLst/>
              </a:rPr>
              <a:t>Coding completeness 20% for manual coding compared to 100% for automated data extraction</a:t>
            </a:r>
          </a:p>
          <a:p>
            <a:pPr>
              <a:buFont typeface="Wingdings" charset="2"/>
              <a:buNone/>
            </a:pPr>
            <a:endParaRPr lang="en-US" sz="2400" dirty="0">
              <a:effectLst/>
            </a:endParaRPr>
          </a:p>
          <a:p>
            <a:r>
              <a:rPr lang="en-US" sz="2400" dirty="0">
                <a:effectLst/>
              </a:rPr>
              <a:t>Automated data extraction also more accurate in reporting results </a:t>
            </a:r>
          </a:p>
        </p:txBody>
      </p:sp>
      <p:pic>
        <p:nvPicPr>
          <p:cNvPr id="197637" name="Picture 5"/>
          <p:cNvPicPr>
            <a:picLocks noChangeAspect="1" noChangeArrowheads="1"/>
          </p:cNvPicPr>
          <p:nvPr/>
        </p:nvPicPr>
        <p:blipFill>
          <a:blip r:embed="rId3"/>
          <a:srcRect/>
          <a:stretch>
            <a:fillRect/>
          </a:stretch>
        </p:blipFill>
        <p:spPr bwMode="auto">
          <a:xfrm>
            <a:off x="5791200" y="2514600"/>
            <a:ext cx="2925763" cy="2819400"/>
          </a:xfrm>
          <a:prstGeom prst="rect">
            <a:avLst/>
          </a:prstGeom>
          <a:noFill/>
          <a:ln w="12700">
            <a:noFill/>
            <a:miter lim="800000"/>
            <a:headEnd/>
            <a:tailEnd/>
          </a:ln>
          <a:effectLst/>
        </p:spPr>
      </p:pic>
      <p:pic>
        <p:nvPicPr>
          <p:cNvPr id="197638" name="Picture 6"/>
          <p:cNvPicPr>
            <a:picLocks noChangeAspect="1" noChangeArrowheads="1"/>
          </p:cNvPicPr>
          <p:nvPr/>
        </p:nvPicPr>
        <p:blipFill>
          <a:blip r:embed="rId4"/>
          <a:srcRect/>
          <a:stretch>
            <a:fillRect/>
          </a:stretch>
        </p:blipFill>
        <p:spPr bwMode="auto">
          <a:xfrm>
            <a:off x="7772400" y="381000"/>
            <a:ext cx="1219200" cy="927100"/>
          </a:xfrm>
          <a:prstGeom prst="rect">
            <a:avLst/>
          </a:prstGeom>
          <a:noFill/>
          <a:ln w="12700">
            <a:noFill/>
            <a:miter lim="800000"/>
            <a:headEnd/>
            <a:tailEnd/>
          </a:ln>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xfrm>
            <a:off x="685800" y="0"/>
            <a:ext cx="6697663" cy="876300"/>
          </a:xfrm>
          <a:noFill/>
          <a:ln w="9525"/>
        </p:spPr>
        <p:txBody>
          <a:bodyPr/>
          <a:lstStyle/>
          <a:p>
            <a:r>
              <a:rPr lang="en-US" sz="3200" dirty="0">
                <a:effectLst/>
              </a:rPr>
              <a:t>Outcomes and Lessons</a:t>
            </a:r>
          </a:p>
        </p:txBody>
      </p:sp>
      <p:sp>
        <p:nvSpPr>
          <p:cNvPr id="199683" name="Rectangle 3"/>
          <p:cNvSpPr>
            <a:spLocks noGrp="1" noChangeArrowheads="1"/>
          </p:cNvSpPr>
          <p:nvPr>
            <p:ph type="body" sz="half" idx="1"/>
          </p:nvPr>
        </p:nvSpPr>
        <p:spPr>
          <a:xfrm>
            <a:off x="609600" y="1676400"/>
            <a:ext cx="7315200" cy="4724400"/>
          </a:xfrm>
          <a:noFill/>
          <a:ln w="9525"/>
        </p:spPr>
        <p:txBody>
          <a:bodyPr/>
          <a:lstStyle/>
          <a:p>
            <a:pPr>
              <a:lnSpc>
                <a:spcPct val="80000"/>
              </a:lnSpc>
            </a:pPr>
            <a:r>
              <a:rPr lang="en-US" sz="2400" dirty="0">
                <a:effectLst/>
              </a:rPr>
              <a:t>Without accurate documentation; quality of care may not be accurately reflected</a:t>
            </a:r>
          </a:p>
          <a:p>
            <a:pPr lvl="1">
              <a:lnSpc>
                <a:spcPct val="80000"/>
              </a:lnSpc>
            </a:pPr>
            <a:r>
              <a:rPr lang="en-US" sz="2000" dirty="0">
                <a:effectLst/>
              </a:rPr>
              <a:t>62 quality measures built into documentation and workflow</a:t>
            </a:r>
          </a:p>
          <a:p>
            <a:pPr>
              <a:lnSpc>
                <a:spcPct val="80000"/>
              </a:lnSpc>
            </a:pPr>
            <a:r>
              <a:rPr lang="en-US" sz="2400" dirty="0">
                <a:effectLst/>
              </a:rPr>
              <a:t>Automated data extraction relied heavily on the use of custom documentation queries</a:t>
            </a:r>
          </a:p>
          <a:p>
            <a:pPr lvl="1">
              <a:lnSpc>
                <a:spcPct val="80000"/>
              </a:lnSpc>
            </a:pPr>
            <a:r>
              <a:rPr lang="en-US" sz="2000" dirty="0">
                <a:effectLst/>
              </a:rPr>
              <a:t>Toolkit was expanded and refined to include custom queries</a:t>
            </a:r>
          </a:p>
          <a:p>
            <a:pPr>
              <a:lnSpc>
                <a:spcPct val="80000"/>
              </a:lnSpc>
            </a:pPr>
            <a:r>
              <a:rPr lang="en-US" sz="2400" dirty="0">
                <a:effectLst/>
              </a:rPr>
              <a:t>Various strategies can improve physicians’ documentation within the EHR system.</a:t>
            </a:r>
          </a:p>
          <a:p>
            <a:pPr lvl="1">
              <a:lnSpc>
                <a:spcPct val="80000"/>
              </a:lnSpc>
            </a:pPr>
            <a:r>
              <a:rPr lang="en-US" sz="2000" dirty="0">
                <a:effectLst/>
              </a:rPr>
              <a:t>Web-based report on aggregate organizational performance (developed through this project)</a:t>
            </a:r>
          </a:p>
          <a:p>
            <a:pPr lvl="1">
              <a:lnSpc>
                <a:spcPct val="80000"/>
              </a:lnSpc>
            </a:pPr>
            <a:r>
              <a:rPr lang="en-US" sz="2000" dirty="0">
                <a:effectLst/>
              </a:rPr>
              <a:t>Additional training on quality measures and effective use of the EHR (as was done in this project)</a:t>
            </a:r>
          </a:p>
        </p:txBody>
      </p:sp>
      <p:sp>
        <p:nvSpPr>
          <p:cNvPr id="199684" name="Rectangle 4"/>
          <p:cNvSpPr>
            <a:spLocks noChangeArrowheads="1"/>
          </p:cNvSpPr>
          <p:nvPr/>
        </p:nvSpPr>
        <p:spPr bwMode="auto">
          <a:xfrm>
            <a:off x="0" y="0"/>
            <a:ext cx="9144000" cy="0"/>
          </a:xfrm>
          <a:prstGeom prst="rect">
            <a:avLst/>
          </a:prstGeom>
          <a:noFill/>
          <a:ln w="12700">
            <a:noFill/>
            <a:miter lim="800000"/>
            <a:headEnd/>
            <a:tailEnd/>
          </a:ln>
          <a:effectLst/>
        </p:spPr>
        <p:txBody>
          <a:bodyPr anchor="ctr">
            <a:prstTxWarp prst="textNoShape">
              <a:avLst/>
            </a:prstTxWarp>
            <a:spAutoFit/>
          </a:bodyPr>
          <a:lstStyle/>
          <a:p>
            <a:pPr algn="l" eaLnBrk="1" hangingPunct="1"/>
            <a:endParaRPr lang="en-US" sz="1800">
              <a:latin typeface="Arial" charset="0"/>
            </a:endParaRPr>
          </a:p>
        </p:txBody>
      </p:sp>
      <p:pic>
        <p:nvPicPr>
          <p:cNvPr id="199685" name="Picture 5"/>
          <p:cNvPicPr>
            <a:picLocks noChangeAspect="1" noChangeArrowheads="1"/>
          </p:cNvPicPr>
          <p:nvPr/>
        </p:nvPicPr>
        <p:blipFill>
          <a:blip r:embed="rId3"/>
          <a:srcRect/>
          <a:stretch>
            <a:fillRect/>
          </a:stretch>
        </p:blipFill>
        <p:spPr bwMode="auto">
          <a:xfrm>
            <a:off x="7010400" y="228600"/>
            <a:ext cx="1371600" cy="1042988"/>
          </a:xfrm>
          <a:prstGeom prst="rect">
            <a:avLst/>
          </a:prstGeom>
          <a:noFill/>
          <a:ln w="12700">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447800" y="381000"/>
            <a:ext cx="6697663" cy="876300"/>
          </a:xfrm>
        </p:spPr>
        <p:txBody>
          <a:bodyPr/>
          <a:lstStyle/>
          <a:p>
            <a:r>
              <a:rPr lang="en-US" sz="2800" dirty="0"/>
              <a:t>Transforming Healthcare Quality through Health IT (THQIT): </a:t>
            </a:r>
            <a:br>
              <a:rPr lang="en-US" sz="2800" dirty="0"/>
            </a:br>
            <a:r>
              <a:rPr lang="en-US" sz="2800" dirty="0"/>
              <a:t>September 2004 – January 2010</a:t>
            </a:r>
          </a:p>
        </p:txBody>
      </p:sp>
      <p:sp>
        <p:nvSpPr>
          <p:cNvPr id="30723" name="Rectangle 3"/>
          <p:cNvSpPr>
            <a:spLocks noGrp="1" noChangeArrowheads="1"/>
          </p:cNvSpPr>
          <p:nvPr>
            <p:ph type="body" idx="1"/>
          </p:nvPr>
        </p:nvSpPr>
        <p:spPr>
          <a:xfrm>
            <a:off x="0" y="1371600"/>
            <a:ext cx="9144000" cy="5486400"/>
          </a:xfrm>
        </p:spPr>
        <p:txBody>
          <a:bodyPr/>
          <a:lstStyle/>
          <a:p>
            <a:pPr>
              <a:lnSpc>
                <a:spcPct val="70000"/>
              </a:lnSpc>
            </a:pPr>
            <a:endParaRPr lang="en-US" sz="2000" dirty="0"/>
          </a:p>
          <a:p>
            <a:pPr>
              <a:lnSpc>
                <a:spcPct val="70000"/>
              </a:lnSpc>
            </a:pPr>
            <a:r>
              <a:rPr lang="en-US" sz="2000" b="1" dirty="0">
                <a:solidFill>
                  <a:schemeClr val="tx2"/>
                </a:solidFill>
                <a:effectLst/>
              </a:rPr>
              <a:t>40 Cooperative Agreements, THQIT Implementation I (HS-04-011)</a:t>
            </a:r>
          </a:p>
          <a:p>
            <a:pPr lvl="1">
              <a:lnSpc>
                <a:spcPct val="70000"/>
              </a:lnSpc>
            </a:pPr>
            <a:r>
              <a:rPr lang="en-US" sz="1800" dirty="0"/>
              <a:t>$ 53.6 Million from AHRQ, plus in-kind support</a:t>
            </a:r>
          </a:p>
          <a:p>
            <a:pPr lvl="1">
              <a:lnSpc>
                <a:spcPct val="70000"/>
              </a:lnSpc>
            </a:pPr>
            <a:r>
              <a:rPr lang="en-US" sz="1800" dirty="0"/>
              <a:t>24 No-cost extensions</a:t>
            </a:r>
          </a:p>
          <a:p>
            <a:pPr lvl="1">
              <a:lnSpc>
                <a:spcPct val="70000"/>
              </a:lnSpc>
              <a:buFontTx/>
              <a:buNone/>
            </a:pPr>
            <a:endParaRPr lang="en-US" sz="1800" dirty="0"/>
          </a:p>
          <a:p>
            <a:pPr>
              <a:lnSpc>
                <a:spcPct val="70000"/>
              </a:lnSpc>
            </a:pPr>
            <a:r>
              <a:rPr lang="en-US" sz="2000" b="1" dirty="0">
                <a:solidFill>
                  <a:schemeClr val="hlink"/>
                </a:solidFill>
                <a:effectLst/>
              </a:rPr>
              <a:t>24 R-01 THQIT Value Grants (HS-04-012)</a:t>
            </a:r>
          </a:p>
          <a:p>
            <a:pPr lvl="1">
              <a:lnSpc>
                <a:spcPct val="70000"/>
              </a:lnSpc>
            </a:pPr>
            <a:r>
              <a:rPr lang="en-US" sz="1800" dirty="0"/>
              <a:t>$ 33.0 Million from AHRQ</a:t>
            </a:r>
          </a:p>
          <a:p>
            <a:pPr lvl="1">
              <a:lnSpc>
                <a:spcPct val="70000"/>
              </a:lnSpc>
            </a:pPr>
            <a:r>
              <a:rPr lang="en-US" sz="1800" dirty="0"/>
              <a:t>22 No-cost extensions</a:t>
            </a:r>
          </a:p>
          <a:p>
            <a:pPr>
              <a:lnSpc>
                <a:spcPct val="70000"/>
              </a:lnSpc>
              <a:buFont typeface="Wingdings" charset="2"/>
              <a:buNone/>
            </a:pPr>
            <a:endParaRPr lang="en-US" sz="2000" dirty="0"/>
          </a:p>
          <a:p>
            <a:pPr>
              <a:lnSpc>
                <a:spcPct val="70000"/>
              </a:lnSpc>
            </a:pPr>
            <a:r>
              <a:rPr lang="en-US" sz="2000" b="1" dirty="0">
                <a:solidFill>
                  <a:schemeClr val="tx2"/>
                </a:solidFill>
              </a:rPr>
              <a:t>38 P-20 THQIT Planning Grants (HS-04-010)</a:t>
            </a:r>
          </a:p>
          <a:p>
            <a:pPr lvl="1">
              <a:lnSpc>
                <a:spcPct val="70000"/>
              </a:lnSpc>
            </a:pPr>
            <a:r>
              <a:rPr lang="en-US" sz="1800" dirty="0"/>
              <a:t>$ 7.1 Million from AHRQ </a:t>
            </a:r>
          </a:p>
          <a:p>
            <a:pPr lvl="1">
              <a:lnSpc>
                <a:spcPct val="70000"/>
              </a:lnSpc>
            </a:pPr>
            <a:r>
              <a:rPr lang="en-US" sz="1800" dirty="0"/>
              <a:t>15 No-cost extensions</a:t>
            </a:r>
          </a:p>
          <a:p>
            <a:pPr lvl="1">
              <a:lnSpc>
                <a:spcPct val="70000"/>
              </a:lnSpc>
              <a:buFontTx/>
              <a:buNone/>
            </a:pPr>
            <a:endParaRPr lang="en-US" sz="1800" b="1" dirty="0">
              <a:effectLst/>
            </a:endParaRPr>
          </a:p>
          <a:p>
            <a:pPr>
              <a:lnSpc>
                <a:spcPct val="70000"/>
              </a:lnSpc>
            </a:pPr>
            <a:r>
              <a:rPr lang="en-US" sz="2000" b="1" dirty="0">
                <a:solidFill>
                  <a:schemeClr val="hlink"/>
                </a:solidFill>
                <a:effectLst/>
              </a:rPr>
              <a:t>16 Cooperative Agreements, THQIT Implementation II (HS-05-013)</a:t>
            </a:r>
          </a:p>
          <a:p>
            <a:pPr lvl="1">
              <a:lnSpc>
                <a:spcPct val="70000"/>
              </a:lnSpc>
            </a:pPr>
            <a:r>
              <a:rPr lang="en-US" sz="1800" dirty="0"/>
              <a:t>$ 22.5 Million from AHRQ, plus in-kind support</a:t>
            </a:r>
          </a:p>
          <a:p>
            <a:pPr lvl="1">
              <a:lnSpc>
                <a:spcPct val="70000"/>
              </a:lnSpc>
            </a:pPr>
            <a:r>
              <a:rPr lang="en-US" sz="1800" dirty="0"/>
              <a:t>14 No-cost extensions</a:t>
            </a:r>
          </a:p>
          <a:p>
            <a:pPr>
              <a:lnSpc>
                <a:spcPct val="70000"/>
              </a:lnSpc>
            </a:pPr>
            <a:endParaRPr lang="en-US" sz="2000" dirty="0"/>
          </a:p>
          <a:p>
            <a:pPr>
              <a:lnSpc>
                <a:spcPct val="70000"/>
              </a:lnSpc>
            </a:pPr>
            <a:endParaRPr lang="en-US" sz="20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a:noFill/>
          <a:ln w="9525"/>
        </p:spPr>
        <p:txBody>
          <a:bodyPr/>
          <a:lstStyle/>
          <a:p>
            <a:r>
              <a:rPr lang="en-US" dirty="0">
                <a:effectLst/>
              </a:rPr>
              <a:t>Research Contracts</a:t>
            </a:r>
          </a:p>
        </p:txBody>
      </p:sp>
      <p:sp>
        <p:nvSpPr>
          <p:cNvPr id="191491" name="Rectangle 3"/>
          <p:cNvSpPr>
            <a:spLocks noGrp="1" noChangeArrowheads="1"/>
          </p:cNvSpPr>
          <p:nvPr>
            <p:ph type="body" idx="1"/>
          </p:nvPr>
        </p:nvSpPr>
        <p:spPr>
          <a:noFill/>
          <a:ln w="9525"/>
        </p:spPr>
        <p:txBody>
          <a:bodyPr/>
          <a:lstStyle/>
          <a:p>
            <a:r>
              <a:rPr lang="en-US" dirty="0">
                <a:effectLst/>
              </a:rPr>
              <a:t>Dr. Lynne Nemeth: Electronic Standing Order in Primary Care Physician Offices Boosts the Delivery of Adult Vaccinations and Other Health Maintenance Services</a:t>
            </a:r>
          </a:p>
          <a:p>
            <a:r>
              <a:rPr lang="en-US" dirty="0">
                <a:effectLst/>
              </a:rPr>
              <a:t>Dr. Doug Bell: Electronic Referrals Show Promise for Improving Quality Care in Outpatient Settings</a:t>
            </a: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noFill/>
          <a:ln w="9525"/>
        </p:spPr>
        <p:txBody>
          <a:bodyPr/>
          <a:lstStyle/>
          <a:p>
            <a:r>
              <a:rPr lang="en-US" dirty="0">
                <a:effectLst/>
              </a:rPr>
              <a:t>E-Standing Orders</a:t>
            </a:r>
          </a:p>
        </p:txBody>
      </p:sp>
      <p:sp>
        <p:nvSpPr>
          <p:cNvPr id="168963" name="Rectangle 3"/>
          <p:cNvSpPr>
            <a:spLocks noGrp="1" noChangeArrowheads="1"/>
          </p:cNvSpPr>
          <p:nvPr>
            <p:ph type="body" idx="1"/>
          </p:nvPr>
        </p:nvSpPr>
        <p:spPr>
          <a:noFill/>
          <a:ln w="9525"/>
        </p:spPr>
        <p:txBody>
          <a:bodyPr/>
          <a:lstStyle/>
          <a:p>
            <a:r>
              <a:rPr lang="en-US" dirty="0">
                <a:effectLst/>
              </a:rPr>
              <a:t>Dr. Lynn Nemeth</a:t>
            </a:r>
          </a:p>
          <a:p>
            <a:pPr lvl="1"/>
            <a:r>
              <a:rPr lang="en-US" dirty="0">
                <a:effectLst/>
              </a:rPr>
              <a:t>10 am </a:t>
            </a:r>
          </a:p>
          <a:p>
            <a:pPr lvl="1"/>
            <a:r>
              <a:rPr lang="en-US" dirty="0">
                <a:effectLst/>
              </a:rPr>
              <a:t>Salon E</a:t>
            </a: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xfrm>
            <a:off x="1219200" y="304800"/>
            <a:ext cx="7543800" cy="876300"/>
          </a:xfrm>
          <a:noFill/>
          <a:ln w="9525"/>
        </p:spPr>
        <p:txBody>
          <a:bodyPr/>
          <a:lstStyle/>
          <a:p>
            <a:r>
              <a:rPr lang="en-US" sz="3600" dirty="0">
                <a:effectLst/>
              </a:rPr>
              <a:t>Electronic Standing Orders </a:t>
            </a:r>
            <a:br>
              <a:rPr lang="en-US" sz="3600" dirty="0">
                <a:effectLst/>
              </a:rPr>
            </a:br>
            <a:r>
              <a:rPr lang="en-US" sz="3600" dirty="0">
                <a:effectLst/>
              </a:rPr>
              <a:t>in Primary Care</a:t>
            </a:r>
          </a:p>
        </p:txBody>
      </p:sp>
      <p:sp>
        <p:nvSpPr>
          <p:cNvPr id="162819" name="Rectangle 3"/>
          <p:cNvSpPr>
            <a:spLocks noGrp="1" noChangeArrowheads="1"/>
          </p:cNvSpPr>
          <p:nvPr>
            <p:ph type="body" idx="1"/>
          </p:nvPr>
        </p:nvSpPr>
        <p:spPr>
          <a:xfrm>
            <a:off x="-381000" y="1447800"/>
            <a:ext cx="9677400" cy="5410200"/>
          </a:xfrm>
          <a:noFill/>
          <a:ln w="9525"/>
        </p:spPr>
        <p:txBody>
          <a:bodyPr/>
          <a:lstStyle/>
          <a:p>
            <a:pPr indent="3175">
              <a:lnSpc>
                <a:spcPct val="80000"/>
              </a:lnSpc>
            </a:pPr>
            <a:r>
              <a:rPr lang="en-US" sz="3000" dirty="0">
                <a:effectLst/>
              </a:rPr>
              <a:t> Services (screening</a:t>
            </a:r>
          </a:p>
          <a:p>
            <a:pPr indent="3175">
              <a:lnSpc>
                <a:spcPct val="80000"/>
              </a:lnSpc>
              <a:buFont typeface="Wingdings" charset="2"/>
              <a:buNone/>
            </a:pPr>
            <a:r>
              <a:rPr lang="en-US" sz="3000" dirty="0">
                <a:effectLst/>
              </a:rPr>
              <a:t>    tests, adult immunizations,</a:t>
            </a:r>
          </a:p>
          <a:p>
            <a:pPr indent="3175">
              <a:lnSpc>
                <a:spcPct val="80000"/>
              </a:lnSpc>
              <a:buFont typeface="Wingdings" charset="2"/>
              <a:buNone/>
            </a:pPr>
            <a:r>
              <a:rPr lang="en-US" sz="3000" dirty="0">
                <a:effectLst/>
              </a:rPr>
              <a:t>    diabetes care) often overlooked.</a:t>
            </a:r>
          </a:p>
          <a:p>
            <a:pPr indent="3175">
              <a:lnSpc>
                <a:spcPct val="80000"/>
              </a:lnSpc>
              <a:buFont typeface="Wingdings" charset="2"/>
              <a:buNone/>
            </a:pPr>
            <a:r>
              <a:rPr lang="en-US" sz="3000" dirty="0">
                <a:effectLst/>
              </a:rPr>
              <a:t> </a:t>
            </a:r>
          </a:p>
          <a:p>
            <a:pPr indent="3175">
              <a:lnSpc>
                <a:spcPct val="80000"/>
              </a:lnSpc>
            </a:pPr>
            <a:r>
              <a:rPr lang="en-US" sz="3000" dirty="0">
                <a:effectLst/>
              </a:rPr>
              <a:t> Implemented and and examined</a:t>
            </a:r>
          </a:p>
          <a:p>
            <a:pPr indent="3175">
              <a:lnSpc>
                <a:spcPct val="80000"/>
              </a:lnSpc>
              <a:buFont typeface="Wingdings" charset="2"/>
              <a:buNone/>
            </a:pPr>
            <a:r>
              <a:rPr lang="en-US" sz="3000" dirty="0">
                <a:effectLst/>
              </a:rPr>
              <a:t>    effectiveness of electronic standing orders (SO) </a:t>
            </a:r>
          </a:p>
          <a:p>
            <a:pPr indent="3175">
              <a:lnSpc>
                <a:spcPct val="80000"/>
              </a:lnSpc>
              <a:buFont typeface="Wingdings" charset="2"/>
              <a:buNone/>
            </a:pPr>
            <a:endParaRPr lang="en-US" sz="3000" dirty="0">
              <a:effectLst/>
            </a:endParaRPr>
          </a:p>
          <a:p>
            <a:pPr indent="3175">
              <a:lnSpc>
                <a:spcPct val="80000"/>
              </a:lnSpc>
            </a:pPr>
            <a:r>
              <a:rPr lang="en-US" sz="3000" dirty="0">
                <a:effectLst/>
              </a:rPr>
              <a:t> </a:t>
            </a:r>
            <a:r>
              <a:rPr lang="en-US" sz="3000" dirty="0" err="1">
                <a:effectLst/>
              </a:rPr>
              <a:t>SOs</a:t>
            </a:r>
            <a:r>
              <a:rPr lang="en-US" sz="3000" dirty="0">
                <a:effectLst/>
              </a:rPr>
              <a:t> triggered by a patient visit and authorize </a:t>
            </a:r>
          </a:p>
          <a:p>
            <a:pPr indent="3175">
              <a:lnSpc>
                <a:spcPct val="100000"/>
              </a:lnSpc>
              <a:spcBef>
                <a:spcPct val="0"/>
              </a:spcBef>
              <a:buFont typeface="Wingdings" charset="2"/>
              <a:buNone/>
            </a:pPr>
            <a:r>
              <a:rPr lang="en-US" sz="3000" dirty="0">
                <a:effectLst/>
              </a:rPr>
              <a:t>   appropriate medical staff to carry out services </a:t>
            </a:r>
          </a:p>
          <a:p>
            <a:pPr indent="3175">
              <a:lnSpc>
                <a:spcPct val="80000"/>
              </a:lnSpc>
              <a:buFont typeface="Wingdings" charset="2"/>
              <a:buNone/>
            </a:pPr>
            <a:endParaRPr lang="en-US" sz="3000" dirty="0">
              <a:effectLst/>
            </a:endParaRPr>
          </a:p>
          <a:p>
            <a:pPr indent="3175">
              <a:lnSpc>
                <a:spcPct val="100000"/>
              </a:lnSpc>
              <a:spcBef>
                <a:spcPct val="0"/>
              </a:spcBef>
              <a:buFont typeface="Wingdings" charset="2"/>
              <a:buNone/>
            </a:pPr>
            <a:r>
              <a:rPr lang="en-US" sz="3000" dirty="0">
                <a:effectLst/>
              </a:rPr>
              <a:t>Dr. Nemeth AHRQ Contract (HHSA290200710015)</a:t>
            </a:r>
          </a:p>
          <a:p>
            <a:pPr indent="3175">
              <a:lnSpc>
                <a:spcPct val="80000"/>
              </a:lnSpc>
              <a:buFont typeface="Wingdings" charset="2"/>
              <a:buNone/>
            </a:pPr>
            <a:endParaRPr lang="en-US" dirty="0">
              <a:effectLst/>
            </a:endParaRPr>
          </a:p>
        </p:txBody>
      </p:sp>
      <p:pic>
        <p:nvPicPr>
          <p:cNvPr id="162820" name="Picture 4" descr="nurse"/>
          <p:cNvPicPr>
            <a:picLocks noChangeAspect="1" noChangeArrowheads="1"/>
          </p:cNvPicPr>
          <p:nvPr/>
        </p:nvPicPr>
        <p:blipFill>
          <a:blip r:embed="rId3"/>
          <a:srcRect/>
          <a:stretch>
            <a:fillRect/>
          </a:stretch>
        </p:blipFill>
        <p:spPr bwMode="auto">
          <a:xfrm>
            <a:off x="6172200" y="1143000"/>
            <a:ext cx="2971800" cy="236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xfrm>
            <a:off x="838200" y="228600"/>
            <a:ext cx="6697663" cy="876300"/>
          </a:xfrm>
          <a:noFill/>
          <a:ln w="9525"/>
        </p:spPr>
        <p:txBody>
          <a:bodyPr/>
          <a:lstStyle/>
          <a:p>
            <a:r>
              <a:rPr lang="en-US" sz="3600" dirty="0">
                <a:effectLst/>
              </a:rPr>
              <a:t>EHR Integration of SO</a:t>
            </a:r>
          </a:p>
        </p:txBody>
      </p:sp>
      <p:sp>
        <p:nvSpPr>
          <p:cNvPr id="164867" name="Rectangle 3"/>
          <p:cNvSpPr>
            <a:spLocks noGrp="1" noChangeArrowheads="1"/>
          </p:cNvSpPr>
          <p:nvPr>
            <p:ph type="body" sz="half" idx="1"/>
          </p:nvPr>
        </p:nvSpPr>
        <p:spPr>
          <a:xfrm>
            <a:off x="609600" y="1676400"/>
            <a:ext cx="4343400" cy="4724400"/>
          </a:xfrm>
          <a:noFill/>
          <a:ln w="9525"/>
        </p:spPr>
        <p:txBody>
          <a:bodyPr/>
          <a:lstStyle/>
          <a:p>
            <a:r>
              <a:rPr lang="en-US" sz="2600" dirty="0">
                <a:effectLst/>
              </a:rPr>
              <a:t>Customized EMR page to integrate </a:t>
            </a:r>
            <a:r>
              <a:rPr lang="en-US" sz="2600" dirty="0" err="1">
                <a:effectLst/>
              </a:rPr>
              <a:t>SOs</a:t>
            </a:r>
            <a:r>
              <a:rPr lang="en-US" sz="2600" dirty="0">
                <a:effectLst/>
              </a:rPr>
              <a:t> and display health maintenance (HM) items</a:t>
            </a:r>
          </a:p>
          <a:p>
            <a:endParaRPr lang="en-US" sz="2600" dirty="0">
              <a:effectLst/>
            </a:endParaRPr>
          </a:p>
          <a:p>
            <a:pPr>
              <a:lnSpc>
                <a:spcPct val="80000"/>
              </a:lnSpc>
            </a:pPr>
            <a:r>
              <a:rPr lang="en-US" sz="2600" dirty="0">
                <a:effectLst/>
              </a:rPr>
              <a:t>HM table indicates a patient’s need for a preventive service.</a:t>
            </a:r>
          </a:p>
          <a:p>
            <a:pPr>
              <a:lnSpc>
                <a:spcPct val="80000"/>
              </a:lnSpc>
            </a:pPr>
            <a:endParaRPr lang="en-US" sz="2600" dirty="0">
              <a:effectLst/>
            </a:endParaRPr>
          </a:p>
          <a:p>
            <a:pPr>
              <a:lnSpc>
                <a:spcPct val="80000"/>
              </a:lnSpc>
            </a:pPr>
            <a:r>
              <a:rPr lang="en-US" sz="2600" dirty="0">
                <a:effectLst/>
              </a:rPr>
              <a:t>Overdue items are highlighted in red for easy viewing, serving as electronic reminders.</a:t>
            </a:r>
          </a:p>
        </p:txBody>
      </p:sp>
      <p:pic>
        <p:nvPicPr>
          <p:cNvPr id="164868" name="Picture 4"/>
          <p:cNvPicPr>
            <a:picLocks noChangeAspect="1" noChangeArrowheads="1"/>
          </p:cNvPicPr>
          <p:nvPr/>
        </p:nvPicPr>
        <p:blipFill>
          <a:blip r:embed="rId3"/>
          <a:srcRect/>
          <a:stretch>
            <a:fillRect/>
          </a:stretch>
        </p:blipFill>
        <p:spPr bwMode="auto">
          <a:xfrm>
            <a:off x="5334000" y="2286000"/>
            <a:ext cx="3195638" cy="3657600"/>
          </a:xfrm>
          <a:prstGeom prst="rect">
            <a:avLst/>
          </a:prstGeom>
          <a:noFill/>
          <a:ln w="12700">
            <a:noFill/>
            <a:miter lim="800000"/>
            <a:headEnd/>
            <a:tailEnd/>
          </a:ln>
          <a:effectLst/>
        </p:spPr>
      </p:pic>
      <p:pic>
        <p:nvPicPr>
          <p:cNvPr id="164869" name="Picture 5" descr="nurse"/>
          <p:cNvPicPr>
            <a:picLocks noChangeAspect="1" noChangeArrowheads="1"/>
          </p:cNvPicPr>
          <p:nvPr/>
        </p:nvPicPr>
        <p:blipFill>
          <a:blip r:embed="rId4"/>
          <a:srcRect/>
          <a:stretch>
            <a:fillRect/>
          </a:stretch>
        </p:blipFill>
        <p:spPr bwMode="auto">
          <a:xfrm>
            <a:off x="7162800" y="152400"/>
            <a:ext cx="1981200" cy="157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noFill/>
          <a:ln w="9525"/>
        </p:spPr>
        <p:txBody>
          <a:bodyPr/>
          <a:lstStyle/>
          <a:p>
            <a:r>
              <a:rPr lang="en-US" sz="3600" dirty="0">
                <a:effectLst/>
              </a:rPr>
              <a:t>Improvement of </a:t>
            </a:r>
            <a:br>
              <a:rPr lang="en-US" sz="3600" dirty="0">
                <a:effectLst/>
              </a:rPr>
            </a:br>
            <a:r>
              <a:rPr lang="en-US" sz="3600" dirty="0">
                <a:effectLst/>
              </a:rPr>
              <a:t>Practice Performance</a:t>
            </a:r>
          </a:p>
        </p:txBody>
      </p:sp>
      <p:sp>
        <p:nvSpPr>
          <p:cNvPr id="7" name="Content Placeholder 6"/>
          <p:cNvSpPr>
            <a:spLocks noGrp="1"/>
          </p:cNvSpPr>
          <p:nvPr>
            <p:ph sz="half" idx="1"/>
          </p:nvPr>
        </p:nvSpPr>
        <p:spPr>
          <a:xfrm>
            <a:off x="228600" y="1676400"/>
            <a:ext cx="3919538" cy="4724400"/>
          </a:xfrm>
        </p:spPr>
        <p:txBody>
          <a:bodyPr/>
          <a:lstStyle/>
          <a:p>
            <a:pPr>
              <a:lnSpc>
                <a:spcPct val="70000"/>
              </a:lnSpc>
            </a:pPr>
            <a:r>
              <a:rPr lang="en-US" sz="2400" dirty="0" smtClean="0">
                <a:latin typeface="Arial" charset="0"/>
              </a:rPr>
              <a:t> Participating</a:t>
            </a:r>
          </a:p>
          <a:p>
            <a:pPr>
              <a:lnSpc>
                <a:spcPct val="70000"/>
              </a:lnSpc>
              <a:buNone/>
            </a:pPr>
            <a:r>
              <a:rPr lang="en-US" sz="2400" dirty="0" smtClean="0">
                <a:latin typeface="Arial" charset="0"/>
              </a:rPr>
              <a:t>    practices reported:</a:t>
            </a:r>
          </a:p>
          <a:p>
            <a:pPr>
              <a:lnSpc>
                <a:spcPct val="30000"/>
              </a:lnSpc>
              <a:buNone/>
            </a:pPr>
            <a:endParaRPr lang="en-US" sz="2400" dirty="0" smtClean="0">
              <a:latin typeface="Arial" charset="0"/>
            </a:endParaRPr>
          </a:p>
          <a:p>
            <a:pPr lvl="1">
              <a:buFontTx/>
              <a:buChar char="•"/>
            </a:pPr>
            <a:r>
              <a:rPr lang="en-US" sz="2400" dirty="0" smtClean="0">
                <a:latin typeface="Arial" charset="0"/>
              </a:rPr>
              <a:t> 8-17% increase in adult immunizations</a:t>
            </a:r>
            <a:r>
              <a:rPr lang="en-US" sz="2400" dirty="0" smtClean="0"/>
              <a:t> </a:t>
            </a:r>
          </a:p>
          <a:p>
            <a:pPr lvl="1">
              <a:lnSpc>
                <a:spcPct val="30000"/>
              </a:lnSpc>
            </a:pPr>
            <a:endParaRPr lang="en-US" sz="2400" dirty="0" smtClean="0"/>
          </a:p>
          <a:p>
            <a:pPr lvl="1">
              <a:buFontTx/>
              <a:buChar char="•"/>
            </a:pPr>
            <a:r>
              <a:rPr lang="en-US" sz="2400" dirty="0" smtClean="0">
                <a:latin typeface="Arial" charset="0"/>
              </a:rPr>
              <a:t> 6-10% increase in preventive care screenings </a:t>
            </a:r>
          </a:p>
          <a:p>
            <a:pPr lvl="1">
              <a:lnSpc>
                <a:spcPct val="20000"/>
              </a:lnSpc>
            </a:pPr>
            <a:endParaRPr lang="en-US" sz="2400" dirty="0" smtClean="0">
              <a:latin typeface="Arial" charset="0"/>
            </a:endParaRPr>
          </a:p>
          <a:p>
            <a:pPr lvl="1">
              <a:buFontTx/>
              <a:buChar char="•"/>
            </a:pPr>
            <a:r>
              <a:rPr lang="en-US" sz="2400" dirty="0" smtClean="0">
                <a:latin typeface="Arial" charset="0"/>
              </a:rPr>
              <a:t> Up to 18% increase in diabetes care measures </a:t>
            </a:r>
          </a:p>
          <a:p>
            <a:pPr>
              <a:buNone/>
            </a:pPr>
            <a:endParaRPr lang="en-US" sz="2400" dirty="0"/>
          </a:p>
        </p:txBody>
      </p:sp>
      <p:sp>
        <p:nvSpPr>
          <p:cNvPr id="8" name="Text Placeholder 7"/>
          <p:cNvSpPr>
            <a:spLocks noGrp="1"/>
          </p:cNvSpPr>
          <p:nvPr>
            <p:ph type="body" sz="half" idx="2"/>
          </p:nvPr>
        </p:nvSpPr>
        <p:spPr>
          <a:xfrm>
            <a:off x="4681538" y="4114800"/>
            <a:ext cx="3921125" cy="2286000"/>
          </a:xfrm>
        </p:spPr>
        <p:txBody>
          <a:bodyPr/>
          <a:lstStyle/>
          <a:p>
            <a:pPr algn="ctr">
              <a:buNone/>
            </a:pPr>
            <a:r>
              <a:rPr lang="en-US" sz="1800" i="1" dirty="0" smtClean="0"/>
              <a:t>The project made us more aware that our patients were missing regular health maintenance....we did not realize that we missed this. We are now keeping up with their health maintenance issues, and patients realize that they are cared about.  </a:t>
            </a:r>
            <a:endParaRPr lang="en-US" sz="1800" dirty="0" smtClean="0"/>
          </a:p>
          <a:p>
            <a:pPr algn="ctr">
              <a:buNone/>
            </a:pPr>
            <a:r>
              <a:rPr lang="en-US" sz="1800" dirty="0" smtClean="0"/>
              <a:t>~Participating Physician</a:t>
            </a:r>
          </a:p>
          <a:p>
            <a:pPr>
              <a:buNone/>
            </a:pPr>
            <a:endParaRPr lang="en-US" sz="1800" dirty="0"/>
          </a:p>
        </p:txBody>
      </p:sp>
      <p:pic>
        <p:nvPicPr>
          <p:cNvPr id="166915" name="Picture 3"/>
          <p:cNvPicPr>
            <a:picLocks noChangeAspect="1" noChangeArrowheads="1"/>
          </p:cNvPicPr>
          <p:nvPr/>
        </p:nvPicPr>
        <p:blipFill>
          <a:blip r:embed="rId3"/>
          <a:srcRect l="3853"/>
          <a:stretch>
            <a:fillRect/>
          </a:stretch>
        </p:blipFill>
        <p:spPr bwMode="auto">
          <a:xfrm>
            <a:off x="4343400" y="1600200"/>
            <a:ext cx="4572000" cy="2420938"/>
          </a:xfrm>
          <a:prstGeom prst="rect">
            <a:avLst/>
          </a:prstGeom>
          <a:noFill/>
          <a:ln w="9525">
            <a:noFill/>
            <a:miter lim="800000"/>
            <a:headEnd/>
            <a:tailEnd/>
          </a:ln>
        </p:spPr>
      </p:pic>
      <p:pic>
        <p:nvPicPr>
          <p:cNvPr id="166918" name="Picture 6" descr="nurse"/>
          <p:cNvPicPr>
            <a:picLocks noChangeAspect="1" noChangeArrowheads="1"/>
          </p:cNvPicPr>
          <p:nvPr/>
        </p:nvPicPr>
        <p:blipFill>
          <a:blip r:embed="rId4"/>
          <a:srcRect/>
          <a:stretch>
            <a:fillRect/>
          </a:stretch>
        </p:blipFill>
        <p:spPr bwMode="auto">
          <a:xfrm>
            <a:off x="7239000" y="228600"/>
            <a:ext cx="1600200" cy="1271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1600200" y="228600"/>
            <a:ext cx="7162800" cy="876300"/>
          </a:xfrm>
          <a:noFill/>
          <a:ln w="9525"/>
        </p:spPr>
        <p:txBody>
          <a:bodyPr/>
          <a:lstStyle/>
          <a:p>
            <a:r>
              <a:rPr lang="en-US" sz="2400" dirty="0">
                <a:effectLst/>
              </a:rPr>
              <a:t>Electronic Referrals Show Promise for Improving Quality of Care in Outpatient Settings</a:t>
            </a:r>
          </a:p>
        </p:txBody>
      </p:sp>
      <p:sp>
        <p:nvSpPr>
          <p:cNvPr id="74755" name="Rectangle 3"/>
          <p:cNvSpPr>
            <a:spLocks noGrp="1" noChangeArrowheads="1"/>
          </p:cNvSpPr>
          <p:nvPr>
            <p:ph type="body" idx="1"/>
          </p:nvPr>
        </p:nvSpPr>
        <p:spPr>
          <a:xfrm>
            <a:off x="533400" y="1676400"/>
            <a:ext cx="7543800" cy="4724400"/>
          </a:xfrm>
          <a:noFill/>
          <a:ln w="9525"/>
        </p:spPr>
        <p:txBody>
          <a:bodyPr/>
          <a:lstStyle/>
          <a:p>
            <a:pPr>
              <a:lnSpc>
                <a:spcPct val="70000"/>
              </a:lnSpc>
              <a:spcBef>
                <a:spcPct val="0"/>
              </a:spcBef>
            </a:pPr>
            <a:endParaRPr lang="en-US" sz="2400" dirty="0">
              <a:effectLst/>
            </a:endParaRPr>
          </a:p>
          <a:p>
            <a:pPr>
              <a:lnSpc>
                <a:spcPct val="70000"/>
              </a:lnSpc>
              <a:spcBef>
                <a:spcPct val="0"/>
              </a:spcBef>
            </a:pPr>
            <a:r>
              <a:rPr lang="en-US" sz="2400" dirty="0">
                <a:effectLst/>
              </a:rPr>
              <a:t>Lack of communication between </a:t>
            </a:r>
          </a:p>
          <a:p>
            <a:pPr>
              <a:lnSpc>
                <a:spcPct val="70000"/>
              </a:lnSpc>
              <a:spcBef>
                <a:spcPct val="0"/>
              </a:spcBef>
              <a:buFont typeface="Wingdings" charset="2"/>
              <a:buNone/>
            </a:pPr>
            <a:r>
              <a:rPr lang="en-US" sz="2400" dirty="0">
                <a:effectLst/>
              </a:rPr>
              <a:t>	referring providers &amp; specialists </a:t>
            </a:r>
          </a:p>
          <a:p>
            <a:pPr>
              <a:lnSpc>
                <a:spcPct val="70000"/>
              </a:lnSpc>
              <a:spcBef>
                <a:spcPct val="0"/>
              </a:spcBef>
              <a:buFont typeface="Wingdings" charset="2"/>
              <a:buNone/>
            </a:pPr>
            <a:r>
              <a:rPr lang="en-US" sz="2400" dirty="0">
                <a:effectLst/>
              </a:rPr>
              <a:t>	causes fragmented patient care</a:t>
            </a:r>
          </a:p>
          <a:p>
            <a:pPr>
              <a:lnSpc>
                <a:spcPct val="70000"/>
              </a:lnSpc>
              <a:spcBef>
                <a:spcPct val="0"/>
              </a:spcBef>
              <a:buFont typeface="Wingdings" charset="2"/>
              <a:buNone/>
            </a:pPr>
            <a:endParaRPr lang="en-US" sz="2400" dirty="0">
              <a:effectLst/>
            </a:endParaRPr>
          </a:p>
          <a:p>
            <a:pPr>
              <a:lnSpc>
                <a:spcPct val="70000"/>
              </a:lnSpc>
              <a:spcBef>
                <a:spcPct val="0"/>
              </a:spcBef>
            </a:pPr>
            <a:r>
              <a:rPr lang="en-US" sz="2400" dirty="0" err="1">
                <a:effectLst/>
              </a:rPr>
              <a:t>eReferral</a:t>
            </a:r>
            <a:r>
              <a:rPr lang="en-US" sz="2400" dirty="0">
                <a:effectLst/>
              </a:rPr>
              <a:t> is a web-based service </a:t>
            </a:r>
          </a:p>
          <a:p>
            <a:pPr>
              <a:lnSpc>
                <a:spcPct val="70000"/>
              </a:lnSpc>
              <a:spcBef>
                <a:spcPct val="0"/>
              </a:spcBef>
              <a:buFont typeface="Wingdings" charset="2"/>
              <a:buNone/>
            </a:pPr>
            <a:r>
              <a:rPr lang="en-US" sz="2400" dirty="0">
                <a:effectLst/>
              </a:rPr>
              <a:t> 	that streamlines and facilitates </a:t>
            </a:r>
          </a:p>
          <a:p>
            <a:pPr>
              <a:lnSpc>
                <a:spcPct val="70000"/>
              </a:lnSpc>
              <a:spcBef>
                <a:spcPct val="0"/>
              </a:spcBef>
              <a:buFont typeface="Wingdings" charset="2"/>
              <a:buNone/>
            </a:pPr>
            <a:r>
              <a:rPr lang="en-US" sz="2400" dirty="0">
                <a:effectLst/>
              </a:rPr>
              <a:t>	communication between clinics and</a:t>
            </a:r>
          </a:p>
          <a:p>
            <a:pPr>
              <a:lnSpc>
                <a:spcPct val="70000"/>
              </a:lnSpc>
              <a:spcBef>
                <a:spcPct val="0"/>
              </a:spcBef>
              <a:buFont typeface="Wingdings" charset="2"/>
              <a:buNone/>
            </a:pPr>
            <a:r>
              <a:rPr lang="en-US" sz="2400" dirty="0">
                <a:effectLst/>
              </a:rPr>
              <a:t>	 thereby has the potential to increase efficiencies and improve clinical outcomes</a:t>
            </a:r>
          </a:p>
          <a:p>
            <a:pPr>
              <a:lnSpc>
                <a:spcPct val="70000"/>
              </a:lnSpc>
              <a:spcBef>
                <a:spcPct val="0"/>
              </a:spcBef>
              <a:buFont typeface="Wingdings" charset="2"/>
              <a:buNone/>
            </a:pPr>
            <a:endParaRPr lang="en-US" sz="2400" dirty="0">
              <a:effectLst/>
            </a:endParaRPr>
          </a:p>
          <a:p>
            <a:pPr>
              <a:lnSpc>
                <a:spcPct val="70000"/>
              </a:lnSpc>
              <a:spcBef>
                <a:spcPct val="0"/>
              </a:spcBef>
            </a:pPr>
            <a:r>
              <a:rPr lang="en-US" sz="2400" dirty="0">
                <a:effectLst/>
              </a:rPr>
              <a:t>Assessment of how electronic referral systems can best be used to support improvements in health </a:t>
            </a:r>
          </a:p>
          <a:p>
            <a:pPr>
              <a:lnSpc>
                <a:spcPct val="70000"/>
              </a:lnSpc>
              <a:spcBef>
                <a:spcPct val="0"/>
              </a:spcBef>
              <a:buFont typeface="Wingdings" charset="2"/>
              <a:buNone/>
            </a:pPr>
            <a:r>
              <a:rPr lang="en-US" sz="2400" dirty="0">
                <a:effectLst/>
              </a:rPr>
              <a:t>	care processes and outcomes</a:t>
            </a:r>
          </a:p>
          <a:p>
            <a:pPr>
              <a:lnSpc>
                <a:spcPct val="70000"/>
              </a:lnSpc>
              <a:spcBef>
                <a:spcPct val="0"/>
              </a:spcBef>
              <a:buFont typeface="Wingdings" charset="2"/>
              <a:buNone/>
            </a:pPr>
            <a:endParaRPr lang="en-US" sz="2400" dirty="0">
              <a:effectLst/>
            </a:endParaRPr>
          </a:p>
          <a:p>
            <a:pPr>
              <a:lnSpc>
                <a:spcPct val="70000"/>
              </a:lnSpc>
            </a:pPr>
            <a:r>
              <a:rPr lang="en-US" sz="2400" dirty="0">
                <a:effectLst/>
              </a:rPr>
              <a:t>Dr. Bell, AHRQ Contract (HHSA290200600017)</a:t>
            </a:r>
          </a:p>
          <a:p>
            <a:pPr>
              <a:lnSpc>
                <a:spcPct val="70000"/>
              </a:lnSpc>
            </a:pPr>
            <a:endParaRPr lang="en-US" sz="2400" dirty="0">
              <a:effectLst/>
            </a:endParaRPr>
          </a:p>
        </p:txBody>
      </p:sp>
      <p:pic>
        <p:nvPicPr>
          <p:cNvPr id="74756" name="Picture 4"/>
          <p:cNvPicPr>
            <a:picLocks noChangeAspect="1" noChangeArrowheads="1"/>
          </p:cNvPicPr>
          <p:nvPr/>
        </p:nvPicPr>
        <p:blipFill>
          <a:blip r:embed="rId3"/>
          <a:srcRect/>
          <a:stretch>
            <a:fillRect/>
          </a:stretch>
        </p:blipFill>
        <p:spPr bwMode="auto">
          <a:xfrm>
            <a:off x="5943600" y="1524000"/>
            <a:ext cx="2514600"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Rectangle 2"/>
          <p:cNvSpPr>
            <a:spLocks noGrp="1" noChangeArrowheads="1"/>
          </p:cNvSpPr>
          <p:nvPr>
            <p:ph type="title" idx="4294967295"/>
          </p:nvPr>
        </p:nvSpPr>
        <p:spPr>
          <a:xfrm>
            <a:off x="1752600" y="228600"/>
            <a:ext cx="6248400" cy="876300"/>
          </a:xfrm>
          <a:noFill/>
          <a:ln w="9525"/>
        </p:spPr>
        <p:txBody>
          <a:bodyPr/>
          <a:lstStyle/>
          <a:p>
            <a:r>
              <a:rPr lang="en-US" dirty="0" err="1">
                <a:effectLst/>
              </a:rPr>
              <a:t>eReferral</a:t>
            </a:r>
            <a:r>
              <a:rPr lang="en-US" dirty="0">
                <a:effectLst/>
              </a:rPr>
              <a:t> Process</a:t>
            </a:r>
          </a:p>
        </p:txBody>
      </p:sp>
      <p:sp>
        <p:nvSpPr>
          <p:cNvPr id="76803" name="Rectangle 3"/>
          <p:cNvSpPr>
            <a:spLocks noGrp="1" noChangeArrowheads="1"/>
          </p:cNvSpPr>
          <p:nvPr>
            <p:ph type="body" idx="4294967295"/>
          </p:nvPr>
        </p:nvSpPr>
        <p:spPr>
          <a:xfrm>
            <a:off x="1905000" y="1447800"/>
            <a:ext cx="7239000" cy="5181600"/>
          </a:xfrm>
          <a:noFill/>
          <a:ln w="9525"/>
        </p:spPr>
        <p:txBody>
          <a:bodyPr/>
          <a:lstStyle/>
          <a:p>
            <a:pPr>
              <a:buFont typeface="Wingdings" charset="2"/>
              <a:buNone/>
            </a:pPr>
            <a:endParaRPr lang="en-US" dirty="0">
              <a:effectLst/>
            </a:endParaRPr>
          </a:p>
          <a:p>
            <a:pPr>
              <a:buFont typeface="Wingdings" charset="2"/>
              <a:buNone/>
            </a:pPr>
            <a:endParaRPr lang="en-US" dirty="0">
              <a:effectLst/>
            </a:endParaRPr>
          </a:p>
        </p:txBody>
      </p:sp>
      <p:sp>
        <p:nvSpPr>
          <p:cNvPr id="76804" name="Rectangle 4"/>
          <p:cNvSpPr>
            <a:spLocks noChangeArrowheads="1"/>
          </p:cNvSpPr>
          <p:nvPr/>
        </p:nvSpPr>
        <p:spPr bwMode="auto">
          <a:xfrm>
            <a:off x="609600" y="228600"/>
            <a:ext cx="7993063" cy="6172200"/>
          </a:xfrm>
          <a:prstGeom prst="rect">
            <a:avLst/>
          </a:prstGeom>
          <a:noFill/>
          <a:ln w="12700">
            <a:noFill/>
            <a:miter lim="800000"/>
            <a:headEnd/>
            <a:tailEnd/>
          </a:ln>
          <a:effectLst/>
        </p:spPr>
        <p:txBody>
          <a:bodyPr lIns="90488" tIns="44450" rIns="90488" bIns="44450">
            <a:prstTxWarp prst="textNoShape">
              <a:avLst/>
            </a:prstTxWarp>
          </a:bodyPr>
          <a:lstStyle/>
          <a:p>
            <a:pPr marL="465138" indent="-465138" algn="l">
              <a:lnSpc>
                <a:spcPct val="90000"/>
              </a:lnSpc>
              <a:spcBef>
                <a:spcPct val="30000"/>
              </a:spcBef>
              <a:buClr>
                <a:schemeClr val="tx2"/>
              </a:buClr>
              <a:buSzPct val="95000"/>
              <a:buFont typeface="Wingdings" charset="2"/>
              <a:buChar char="n"/>
            </a:pPr>
            <a:endParaRPr lang="en-US" sz="3200">
              <a:solidFill>
                <a:srgbClr val="FFFFFF"/>
              </a:solidFill>
              <a:latin typeface="Arial" charset="0"/>
            </a:endParaRPr>
          </a:p>
        </p:txBody>
      </p:sp>
      <p:grpSp>
        <p:nvGrpSpPr>
          <p:cNvPr id="76805" name="Group 5"/>
          <p:cNvGrpSpPr>
            <a:grpSpLocks/>
          </p:cNvGrpSpPr>
          <p:nvPr/>
        </p:nvGrpSpPr>
        <p:grpSpPr bwMode="auto">
          <a:xfrm>
            <a:off x="1219200" y="1905000"/>
            <a:ext cx="7313613" cy="3656013"/>
            <a:chOff x="1077175" y="1068299"/>
            <a:chExt cx="45586" cy="25577"/>
          </a:xfrm>
        </p:grpSpPr>
        <p:sp>
          <p:nvSpPr>
            <p:cNvPr id="76806" name="Text Box 13"/>
            <p:cNvSpPr txBox="1">
              <a:spLocks noChangeAspect="1" noChangeArrowheads="1"/>
            </p:cNvSpPr>
            <p:nvPr/>
          </p:nvSpPr>
          <p:spPr bwMode="auto">
            <a:xfrm>
              <a:off x="1086011" y="1069136"/>
              <a:ext cx="19069" cy="1994"/>
            </a:xfrm>
            <a:prstGeom prst="rect">
              <a:avLst/>
            </a:prstGeom>
            <a:solidFill>
              <a:srgbClr val="990033"/>
            </a:solidFill>
            <a:ln w="9525">
              <a:solidFill>
                <a:srgbClr val="000000"/>
              </a:solidFill>
              <a:miter lim="800000"/>
              <a:headEnd/>
              <a:tailEnd/>
            </a:ln>
          </p:spPr>
          <p:txBody>
            <a:bodyPr lIns="48143" tIns="24071" rIns="48143" bIns="24071">
              <a:prstTxWarp prst="textNoShape">
                <a:avLst/>
              </a:prstTxWarp>
            </a:bodyPr>
            <a:lstStyle/>
            <a:p>
              <a:pPr algn="l" eaLnBrk="1" hangingPunct="1"/>
              <a:r>
                <a:rPr lang="en-US" sz="1400" b="1">
                  <a:solidFill>
                    <a:srgbClr val="FFFFFF"/>
                  </a:solidFill>
                  <a:latin typeface="Arial" charset="0"/>
                  <a:ea typeface="Times New Roman" charset="0"/>
                  <a:cs typeface="Times New Roman" charset="0"/>
                </a:rPr>
                <a:t>PCP submits electronic referral</a:t>
              </a:r>
              <a:endParaRPr lang="en-US" sz="1400">
                <a:latin typeface="Arial" charset="0"/>
                <a:ea typeface="Arial" charset="0"/>
                <a:cs typeface="Arial" charset="0"/>
              </a:endParaRPr>
            </a:p>
          </p:txBody>
        </p:sp>
        <p:sp>
          <p:nvSpPr>
            <p:cNvPr id="76807" name="Text Box 14"/>
            <p:cNvSpPr txBox="1">
              <a:spLocks noChangeAspect="1" noChangeArrowheads="1"/>
            </p:cNvSpPr>
            <p:nvPr/>
          </p:nvSpPr>
          <p:spPr bwMode="auto">
            <a:xfrm>
              <a:off x="1081794" y="1072852"/>
              <a:ext cx="27502" cy="1993"/>
            </a:xfrm>
            <a:prstGeom prst="rect">
              <a:avLst/>
            </a:prstGeom>
            <a:solidFill>
              <a:srgbClr val="990033"/>
            </a:solidFill>
            <a:ln w="9525">
              <a:solidFill>
                <a:srgbClr val="000000"/>
              </a:solidFill>
              <a:miter lim="800000"/>
              <a:headEnd/>
              <a:tailEnd/>
            </a:ln>
          </p:spPr>
          <p:txBody>
            <a:bodyPr lIns="48143" tIns="24071" rIns="48143" bIns="24071">
              <a:prstTxWarp prst="textNoShape">
                <a:avLst/>
              </a:prstTxWarp>
            </a:bodyPr>
            <a:lstStyle/>
            <a:p>
              <a:pPr eaLnBrk="1" hangingPunct="1"/>
              <a:r>
                <a:rPr lang="en-US" sz="1400" b="1">
                  <a:solidFill>
                    <a:srgbClr val="FFFFFF"/>
                  </a:solidFill>
                  <a:latin typeface="Arial" charset="0"/>
                  <a:ea typeface="Times New Roman" charset="0"/>
                  <a:cs typeface="Times New Roman" charset="0"/>
                </a:rPr>
                <a:t>Consult reviewed electronically by specialist</a:t>
              </a:r>
              <a:endParaRPr lang="en-US" sz="1400">
                <a:latin typeface="Arial" charset="0"/>
                <a:ea typeface="Arial" charset="0"/>
                <a:cs typeface="Arial" charset="0"/>
              </a:endParaRPr>
            </a:p>
          </p:txBody>
        </p:sp>
        <p:sp>
          <p:nvSpPr>
            <p:cNvPr id="76808" name="Text Box 15"/>
            <p:cNvSpPr txBox="1">
              <a:spLocks noChangeAspect="1" noChangeArrowheads="1"/>
            </p:cNvSpPr>
            <p:nvPr/>
          </p:nvSpPr>
          <p:spPr bwMode="auto">
            <a:xfrm>
              <a:off x="1077175" y="1077309"/>
              <a:ext cx="18262" cy="4902"/>
            </a:xfrm>
            <a:prstGeom prst="rect">
              <a:avLst/>
            </a:prstGeom>
            <a:solidFill>
              <a:srgbClr val="631D76"/>
            </a:solidFill>
            <a:ln w="9525">
              <a:solidFill>
                <a:srgbClr val="000000"/>
              </a:solidFill>
              <a:miter lim="800000"/>
              <a:headEnd/>
              <a:tailEnd/>
            </a:ln>
          </p:spPr>
          <p:txBody>
            <a:bodyPr lIns="48143" tIns="24071" rIns="48143" bIns="24071">
              <a:prstTxWarp prst="textNoShape">
                <a:avLst/>
              </a:prstTxWarp>
            </a:bodyPr>
            <a:lstStyle/>
            <a:p>
              <a:pPr eaLnBrk="1" hangingPunct="1"/>
              <a:r>
                <a:rPr lang="en-US" sz="1400" b="1">
                  <a:solidFill>
                    <a:srgbClr val="FFFFFF"/>
                  </a:solidFill>
                  <a:latin typeface="Arial" charset="0"/>
                  <a:ea typeface="Times New Roman" charset="0"/>
                  <a:cs typeface="Times New Roman" charset="0"/>
                </a:rPr>
                <a:t>Appropriate specialty referral</a:t>
              </a:r>
              <a:endParaRPr lang="en-US" sz="1400">
                <a:latin typeface="Arial" charset="0"/>
                <a:ea typeface="Arial" charset="0"/>
                <a:cs typeface="Arial" charset="0"/>
              </a:endParaRPr>
            </a:p>
            <a:p>
              <a:r>
                <a:rPr lang="en-US" sz="1400" b="1">
                  <a:solidFill>
                    <a:srgbClr val="FFFFFF"/>
                  </a:solidFill>
                  <a:latin typeface="Arial" charset="0"/>
                  <a:ea typeface="Times New Roman" charset="0"/>
                  <a:cs typeface="Times New Roman" charset="0"/>
                </a:rPr>
                <a:t>AND</a:t>
              </a:r>
              <a:endParaRPr lang="en-US" sz="1400">
                <a:latin typeface="Arial" charset="0"/>
                <a:ea typeface="Arial" charset="0"/>
                <a:cs typeface="Arial" charset="0"/>
              </a:endParaRPr>
            </a:p>
            <a:p>
              <a:r>
                <a:rPr lang="en-US" sz="1400" b="1">
                  <a:solidFill>
                    <a:srgbClr val="FFFFFF"/>
                  </a:solidFill>
                  <a:latin typeface="Arial" charset="0"/>
                  <a:ea typeface="Times New Roman" charset="0"/>
                  <a:cs typeface="Times New Roman" charset="0"/>
                </a:rPr>
                <a:t>Pre-referral work-up complete</a:t>
              </a:r>
              <a:endParaRPr lang="en-US" sz="1400">
                <a:latin typeface="Arial" charset="0"/>
                <a:ea typeface="Arial" charset="0"/>
                <a:cs typeface="Arial" charset="0"/>
              </a:endParaRPr>
            </a:p>
          </p:txBody>
        </p:sp>
        <p:sp>
          <p:nvSpPr>
            <p:cNvPr id="76809" name="Text Box 16"/>
            <p:cNvSpPr txBox="1">
              <a:spLocks noChangeAspect="1" noChangeArrowheads="1"/>
            </p:cNvSpPr>
            <p:nvPr/>
          </p:nvSpPr>
          <p:spPr bwMode="auto">
            <a:xfrm>
              <a:off x="1095685" y="1077309"/>
              <a:ext cx="19321" cy="4902"/>
            </a:xfrm>
            <a:prstGeom prst="rect">
              <a:avLst/>
            </a:prstGeom>
            <a:solidFill>
              <a:srgbClr val="0065BD"/>
            </a:solidFill>
            <a:ln w="9525">
              <a:solidFill>
                <a:srgbClr val="000000"/>
              </a:solidFill>
              <a:miter lim="800000"/>
              <a:headEnd/>
              <a:tailEnd/>
            </a:ln>
          </p:spPr>
          <p:txBody>
            <a:bodyPr lIns="48143" tIns="24071" rIns="48143" bIns="24071">
              <a:prstTxWarp prst="textNoShape">
                <a:avLst/>
              </a:prstTxWarp>
            </a:bodyPr>
            <a:lstStyle/>
            <a:p>
              <a:pPr eaLnBrk="1" hangingPunct="1"/>
              <a:r>
                <a:rPr lang="en-US" sz="1400" b="1">
                  <a:solidFill>
                    <a:srgbClr val="FFFFFF"/>
                  </a:solidFill>
                  <a:latin typeface="Arial" charset="0"/>
                  <a:ea typeface="Times New Roman" charset="0"/>
                  <a:cs typeface="Times New Roman" charset="0"/>
                </a:rPr>
                <a:t>PCP can manage with guidance</a:t>
              </a:r>
              <a:endParaRPr lang="en-US" sz="1400">
                <a:latin typeface="Arial" charset="0"/>
                <a:ea typeface="Arial" charset="0"/>
                <a:cs typeface="Arial" charset="0"/>
              </a:endParaRPr>
            </a:p>
            <a:p>
              <a:r>
                <a:rPr lang="en-US" sz="1400" b="1">
                  <a:solidFill>
                    <a:srgbClr val="FFFFFF"/>
                  </a:solidFill>
                  <a:latin typeface="Arial" charset="0"/>
                  <a:ea typeface="Times New Roman" charset="0"/>
                  <a:cs typeface="Times New Roman" charset="0"/>
                </a:rPr>
                <a:t>OR </a:t>
              </a:r>
              <a:endParaRPr lang="en-US" sz="1400">
                <a:latin typeface="Arial" charset="0"/>
                <a:ea typeface="Arial" charset="0"/>
                <a:cs typeface="Arial" charset="0"/>
              </a:endParaRPr>
            </a:p>
            <a:p>
              <a:r>
                <a:rPr lang="en-US" sz="1400" b="1">
                  <a:solidFill>
                    <a:srgbClr val="FFFFFF"/>
                  </a:solidFill>
                  <a:latin typeface="Arial" charset="0"/>
                  <a:ea typeface="Times New Roman" charset="0"/>
                  <a:cs typeface="Times New Roman" charset="0"/>
                </a:rPr>
                <a:t>Pre-referral work-up incomplete</a:t>
              </a:r>
              <a:endParaRPr lang="en-US" sz="1400">
                <a:latin typeface="Arial" charset="0"/>
                <a:ea typeface="Arial" charset="0"/>
                <a:cs typeface="Arial" charset="0"/>
              </a:endParaRPr>
            </a:p>
          </p:txBody>
        </p:sp>
        <p:sp>
          <p:nvSpPr>
            <p:cNvPr id="76810" name="Text Box 17"/>
            <p:cNvSpPr txBox="1">
              <a:spLocks noChangeAspect="1" noChangeArrowheads="1"/>
            </p:cNvSpPr>
            <p:nvPr/>
          </p:nvSpPr>
          <p:spPr bwMode="auto">
            <a:xfrm>
              <a:off x="1077175" y="1088631"/>
              <a:ext cx="9144" cy="3848"/>
            </a:xfrm>
            <a:prstGeom prst="rect">
              <a:avLst/>
            </a:prstGeom>
            <a:solidFill>
              <a:srgbClr val="631D76"/>
            </a:solidFill>
            <a:ln w="9525">
              <a:solidFill>
                <a:srgbClr val="000000"/>
              </a:solidFill>
              <a:miter lim="800000"/>
              <a:headEnd/>
              <a:tailEnd/>
            </a:ln>
          </p:spPr>
          <p:txBody>
            <a:bodyPr lIns="48143" tIns="24071" rIns="48143" bIns="24071">
              <a:prstTxWarp prst="textNoShape">
                <a:avLst/>
              </a:prstTxWarp>
            </a:bodyPr>
            <a:lstStyle/>
            <a:p>
              <a:pPr eaLnBrk="1" hangingPunct="1"/>
              <a:r>
                <a:rPr lang="en-US" sz="1400" b="1">
                  <a:solidFill>
                    <a:srgbClr val="FFFFFF"/>
                  </a:solidFill>
                  <a:latin typeface="Arial" charset="0"/>
                  <a:ea typeface="Times New Roman" charset="0"/>
                  <a:cs typeface="Times New Roman" charset="0"/>
                </a:rPr>
                <a:t>Schedule next available</a:t>
              </a:r>
              <a:endParaRPr lang="en-US" sz="1400">
                <a:latin typeface="Arial" charset="0"/>
                <a:ea typeface="Arial" charset="0"/>
                <a:cs typeface="Arial" charset="0"/>
              </a:endParaRPr>
            </a:p>
          </p:txBody>
        </p:sp>
        <p:sp>
          <p:nvSpPr>
            <p:cNvPr id="76811" name="Text Box 18"/>
            <p:cNvSpPr txBox="1">
              <a:spLocks noChangeAspect="1" noChangeArrowheads="1"/>
            </p:cNvSpPr>
            <p:nvPr/>
          </p:nvSpPr>
          <p:spPr bwMode="auto">
            <a:xfrm>
              <a:off x="1087709" y="1088631"/>
              <a:ext cx="7507" cy="2093"/>
            </a:xfrm>
            <a:prstGeom prst="rect">
              <a:avLst/>
            </a:prstGeom>
            <a:solidFill>
              <a:srgbClr val="FF99CC"/>
            </a:solidFill>
            <a:ln w="9525">
              <a:solidFill>
                <a:srgbClr val="000000"/>
              </a:solidFill>
              <a:miter lim="800000"/>
              <a:headEnd/>
              <a:tailEnd/>
            </a:ln>
          </p:spPr>
          <p:txBody>
            <a:bodyPr lIns="48143" tIns="24071" rIns="48143" bIns="24071">
              <a:prstTxWarp prst="textNoShape">
                <a:avLst/>
              </a:prstTxWarp>
            </a:bodyPr>
            <a:lstStyle/>
            <a:p>
              <a:pPr eaLnBrk="1" hangingPunct="1"/>
              <a:r>
                <a:rPr lang="en-US" sz="1400" b="1">
                  <a:latin typeface="Arial" charset="0"/>
                  <a:ea typeface="Times New Roman" charset="0"/>
                  <a:cs typeface="Times New Roman" charset="0"/>
                </a:rPr>
                <a:t>Overbook</a:t>
              </a:r>
              <a:endParaRPr lang="en-US" sz="1400">
                <a:latin typeface="Arial" charset="0"/>
                <a:ea typeface="Arial" charset="0"/>
                <a:cs typeface="Arial" charset="0"/>
              </a:endParaRPr>
            </a:p>
          </p:txBody>
        </p:sp>
        <p:sp>
          <p:nvSpPr>
            <p:cNvPr id="76812" name="Text Box 19"/>
            <p:cNvSpPr txBox="1">
              <a:spLocks noChangeAspect="1" noChangeArrowheads="1"/>
            </p:cNvSpPr>
            <p:nvPr/>
          </p:nvSpPr>
          <p:spPr bwMode="auto">
            <a:xfrm>
              <a:off x="1077175" y="1084301"/>
              <a:ext cx="9144" cy="2095"/>
            </a:xfrm>
            <a:prstGeom prst="rect">
              <a:avLst/>
            </a:prstGeom>
            <a:solidFill>
              <a:srgbClr val="631D76"/>
            </a:solidFill>
            <a:ln w="9525">
              <a:solidFill>
                <a:srgbClr val="000000"/>
              </a:solidFill>
              <a:miter lim="800000"/>
              <a:headEnd/>
              <a:tailEnd/>
            </a:ln>
          </p:spPr>
          <p:txBody>
            <a:bodyPr lIns="48143" tIns="24071" rIns="48143" bIns="24071">
              <a:prstTxWarp prst="textNoShape">
                <a:avLst/>
              </a:prstTxWarp>
            </a:bodyPr>
            <a:lstStyle/>
            <a:p>
              <a:pPr eaLnBrk="1" hangingPunct="1"/>
              <a:r>
                <a:rPr lang="en-US" sz="1400" b="1">
                  <a:solidFill>
                    <a:srgbClr val="FFFFFF"/>
                  </a:solidFill>
                  <a:latin typeface="Arial" charset="0"/>
                  <a:ea typeface="Times New Roman" charset="0"/>
                  <a:cs typeface="Times New Roman" charset="0"/>
                </a:rPr>
                <a:t>Nonurgent</a:t>
              </a:r>
              <a:endParaRPr lang="en-US" sz="1400">
                <a:latin typeface="Arial" charset="0"/>
                <a:ea typeface="Arial" charset="0"/>
                <a:cs typeface="Arial" charset="0"/>
              </a:endParaRPr>
            </a:p>
          </p:txBody>
        </p:sp>
        <p:sp>
          <p:nvSpPr>
            <p:cNvPr id="76813" name="Text Box 20"/>
            <p:cNvSpPr txBox="1">
              <a:spLocks noChangeArrowheads="1"/>
            </p:cNvSpPr>
            <p:nvPr/>
          </p:nvSpPr>
          <p:spPr bwMode="auto">
            <a:xfrm>
              <a:off x="1087709" y="1084301"/>
              <a:ext cx="7507" cy="2092"/>
            </a:xfrm>
            <a:prstGeom prst="rect">
              <a:avLst/>
            </a:prstGeom>
            <a:solidFill>
              <a:srgbClr val="FF99CC"/>
            </a:solidFill>
            <a:ln w="9525">
              <a:solidFill>
                <a:srgbClr val="000000"/>
              </a:solidFill>
              <a:miter lim="800000"/>
              <a:headEnd/>
              <a:tailEnd/>
            </a:ln>
          </p:spPr>
          <p:txBody>
            <a:bodyPr lIns="48143" tIns="24071" rIns="48143" bIns="24071">
              <a:prstTxWarp prst="textNoShape">
                <a:avLst/>
              </a:prstTxWarp>
            </a:bodyPr>
            <a:lstStyle/>
            <a:p>
              <a:pPr eaLnBrk="1" hangingPunct="1"/>
              <a:r>
                <a:rPr lang="en-US" sz="1400" b="1">
                  <a:latin typeface="Arial" charset="0"/>
                  <a:ea typeface="Times New Roman" charset="0"/>
                  <a:cs typeface="Times New Roman" charset="0"/>
                </a:rPr>
                <a:t>Urgent</a:t>
              </a:r>
              <a:endParaRPr lang="en-US" sz="1400">
                <a:latin typeface="Arial" charset="0"/>
                <a:ea typeface="Arial" charset="0"/>
                <a:cs typeface="Arial" charset="0"/>
              </a:endParaRPr>
            </a:p>
          </p:txBody>
        </p:sp>
        <p:sp>
          <p:nvSpPr>
            <p:cNvPr id="76814" name="Text Box 14"/>
            <p:cNvSpPr txBox="1">
              <a:spLocks noChangeAspect="1" noChangeArrowheads="1"/>
            </p:cNvSpPr>
            <p:nvPr/>
          </p:nvSpPr>
          <p:spPr bwMode="auto">
            <a:xfrm>
              <a:off x="1095685" y="1084301"/>
              <a:ext cx="19321" cy="4864"/>
            </a:xfrm>
            <a:prstGeom prst="rect">
              <a:avLst/>
            </a:prstGeom>
            <a:solidFill>
              <a:srgbClr val="0065BD"/>
            </a:solidFill>
            <a:ln w="9525">
              <a:solidFill>
                <a:srgbClr val="000000"/>
              </a:solidFill>
              <a:miter lim="800000"/>
              <a:headEnd/>
              <a:tailEnd/>
            </a:ln>
          </p:spPr>
          <p:txBody>
            <a:bodyPr lIns="48143" tIns="24071" rIns="48143" bIns="24071">
              <a:prstTxWarp prst="textNoShape">
                <a:avLst/>
              </a:prstTxWarp>
            </a:bodyPr>
            <a:lstStyle/>
            <a:p>
              <a:pPr eaLnBrk="1" hangingPunct="1"/>
              <a:r>
                <a:rPr lang="en-US" sz="1400" b="1">
                  <a:solidFill>
                    <a:srgbClr val="FFFFFF"/>
                  </a:solidFill>
                  <a:latin typeface="Arial" charset="0"/>
                  <a:ea typeface="Times New Roman" charset="0"/>
                  <a:cs typeface="Times New Roman" charset="0"/>
                </a:rPr>
                <a:t>Not scheduled</a:t>
              </a:r>
              <a:endParaRPr lang="en-US" sz="1400">
                <a:latin typeface="Arial" charset="0"/>
                <a:ea typeface="Arial" charset="0"/>
                <a:cs typeface="Arial" charset="0"/>
              </a:endParaRPr>
            </a:p>
            <a:p>
              <a:r>
                <a:rPr lang="en-US" sz="1400" b="1">
                  <a:solidFill>
                    <a:srgbClr val="FFFFFF"/>
                  </a:solidFill>
                  <a:latin typeface="Arial" charset="0"/>
                  <a:ea typeface="Times New Roman" charset="0"/>
                  <a:cs typeface="Times New Roman" charset="0"/>
                </a:rPr>
                <a:t>OR </a:t>
              </a:r>
              <a:endParaRPr lang="en-US" sz="1400">
                <a:latin typeface="Arial" charset="0"/>
                <a:ea typeface="Arial" charset="0"/>
                <a:cs typeface="Arial" charset="0"/>
              </a:endParaRPr>
            </a:p>
            <a:p>
              <a:r>
                <a:rPr lang="en-US" sz="1400" b="1">
                  <a:solidFill>
                    <a:srgbClr val="FFFFFF"/>
                  </a:solidFill>
                  <a:latin typeface="Arial" charset="0"/>
                  <a:ea typeface="Times New Roman" charset="0"/>
                  <a:cs typeface="Times New Roman" charset="0"/>
                </a:rPr>
                <a:t>More information requested</a:t>
              </a:r>
              <a:endParaRPr lang="en-US" sz="1400">
                <a:latin typeface="Arial" charset="0"/>
                <a:ea typeface="Arial" charset="0"/>
                <a:cs typeface="Arial" charset="0"/>
              </a:endParaRPr>
            </a:p>
          </p:txBody>
        </p:sp>
        <p:sp>
          <p:nvSpPr>
            <p:cNvPr id="76815" name="Text Box 15"/>
            <p:cNvSpPr txBox="1">
              <a:spLocks noChangeAspect="1" noChangeArrowheads="1"/>
            </p:cNvSpPr>
            <p:nvPr/>
          </p:nvSpPr>
          <p:spPr bwMode="auto">
            <a:xfrm>
              <a:off x="1112100" y="1068299"/>
              <a:ext cx="10661" cy="3669"/>
            </a:xfrm>
            <a:prstGeom prst="rect">
              <a:avLst/>
            </a:prstGeom>
            <a:solidFill>
              <a:srgbClr val="990033"/>
            </a:solidFill>
            <a:ln w="9525">
              <a:solidFill>
                <a:srgbClr val="000000"/>
              </a:solidFill>
              <a:miter lim="800000"/>
              <a:headEnd/>
              <a:tailEnd/>
            </a:ln>
          </p:spPr>
          <p:txBody>
            <a:bodyPr lIns="48143" tIns="24071" rIns="48143" bIns="24071">
              <a:prstTxWarp prst="textNoShape">
                <a:avLst/>
              </a:prstTxWarp>
            </a:bodyPr>
            <a:lstStyle/>
            <a:p>
              <a:pPr eaLnBrk="1" hangingPunct="1"/>
              <a:r>
                <a:rPr lang="en-US" sz="1400" b="1">
                  <a:solidFill>
                    <a:srgbClr val="FFFFFF"/>
                  </a:solidFill>
                  <a:latin typeface="Arial" charset="0"/>
                  <a:ea typeface="Times New Roman" charset="0"/>
                  <a:cs typeface="Times New Roman" charset="0"/>
                </a:rPr>
                <a:t>PCP re-submits referral</a:t>
              </a:r>
              <a:endParaRPr lang="en-US" sz="1400">
                <a:latin typeface="Arial" charset="0"/>
                <a:ea typeface="Arial" charset="0"/>
                <a:cs typeface="Arial" charset="0"/>
              </a:endParaRPr>
            </a:p>
          </p:txBody>
        </p:sp>
        <p:sp>
          <p:nvSpPr>
            <p:cNvPr id="76816" name="Text Box 16"/>
            <p:cNvSpPr txBox="1">
              <a:spLocks noChangeAspect="1" noChangeArrowheads="1"/>
            </p:cNvSpPr>
            <p:nvPr/>
          </p:nvSpPr>
          <p:spPr bwMode="auto">
            <a:xfrm>
              <a:off x="1095685" y="1091876"/>
              <a:ext cx="7620" cy="2000"/>
            </a:xfrm>
            <a:prstGeom prst="rect">
              <a:avLst/>
            </a:prstGeom>
            <a:solidFill>
              <a:srgbClr val="631D76"/>
            </a:solidFill>
            <a:ln w="9525">
              <a:solidFill>
                <a:srgbClr val="000000"/>
              </a:solidFill>
              <a:miter lim="800000"/>
              <a:headEnd/>
              <a:tailEnd/>
            </a:ln>
          </p:spPr>
          <p:txBody>
            <a:bodyPr lIns="48143" tIns="24071" rIns="48143" bIns="24071">
              <a:prstTxWarp prst="textNoShape">
                <a:avLst/>
              </a:prstTxWarp>
            </a:bodyPr>
            <a:lstStyle/>
            <a:p>
              <a:pPr eaLnBrk="1" hangingPunct="1"/>
              <a:r>
                <a:rPr lang="en-US" sz="1400" b="1">
                  <a:solidFill>
                    <a:srgbClr val="FFFFFF"/>
                  </a:solidFill>
                  <a:latin typeface="Arial" charset="0"/>
                  <a:ea typeface="Times New Roman" charset="0"/>
                  <a:cs typeface="Times New Roman" charset="0"/>
                </a:rPr>
                <a:t>Scheduled</a:t>
              </a:r>
              <a:endParaRPr lang="en-US" sz="1400">
                <a:latin typeface="Arial" charset="0"/>
                <a:ea typeface="Arial" charset="0"/>
                <a:cs typeface="Arial" charset="0"/>
              </a:endParaRPr>
            </a:p>
          </p:txBody>
        </p:sp>
        <p:sp>
          <p:nvSpPr>
            <p:cNvPr id="76817" name="Text Box 17"/>
            <p:cNvSpPr txBox="1">
              <a:spLocks noChangeAspect="1" noChangeArrowheads="1"/>
            </p:cNvSpPr>
            <p:nvPr/>
          </p:nvSpPr>
          <p:spPr bwMode="auto">
            <a:xfrm>
              <a:off x="1104391" y="1091876"/>
              <a:ext cx="10801" cy="1988"/>
            </a:xfrm>
            <a:prstGeom prst="rect">
              <a:avLst/>
            </a:prstGeom>
            <a:solidFill>
              <a:srgbClr val="002F5F"/>
            </a:solidFill>
            <a:ln w="9525">
              <a:solidFill>
                <a:srgbClr val="000000"/>
              </a:solidFill>
              <a:miter lim="800000"/>
              <a:headEnd/>
              <a:tailEnd/>
            </a:ln>
          </p:spPr>
          <p:txBody>
            <a:bodyPr lIns="48143" tIns="24071" rIns="48143" bIns="24071">
              <a:prstTxWarp prst="textNoShape">
                <a:avLst/>
              </a:prstTxWarp>
            </a:bodyPr>
            <a:lstStyle/>
            <a:p>
              <a:pPr eaLnBrk="1" hangingPunct="1"/>
              <a:r>
                <a:rPr lang="en-US" sz="1400" b="1">
                  <a:solidFill>
                    <a:srgbClr val="FFFFFF"/>
                  </a:solidFill>
                  <a:latin typeface="Arial" charset="0"/>
                  <a:ea typeface="Times New Roman" charset="0"/>
                  <a:cs typeface="Times New Roman" charset="0"/>
                </a:rPr>
                <a:t>Never scheduled</a:t>
              </a:r>
              <a:endParaRPr lang="en-US" sz="1400">
                <a:latin typeface="Arial" charset="0"/>
                <a:ea typeface="Arial" charset="0"/>
                <a:cs typeface="Arial" charset="0"/>
              </a:endParaRPr>
            </a:p>
          </p:txBody>
        </p:sp>
        <p:cxnSp>
          <p:nvCxnSpPr>
            <p:cNvPr id="76818" name="AutoShape 18"/>
            <p:cNvCxnSpPr>
              <a:cxnSpLocks noChangeShapeType="1"/>
            </p:cNvCxnSpPr>
            <p:nvPr/>
          </p:nvCxnSpPr>
          <p:spPr bwMode="auto">
            <a:xfrm>
              <a:off x="1081747" y="1086396"/>
              <a:ext cx="0" cy="2235"/>
            </a:xfrm>
            <a:prstGeom prst="straightConnector1">
              <a:avLst/>
            </a:prstGeom>
            <a:noFill/>
            <a:ln w="9525">
              <a:solidFill>
                <a:srgbClr val="000000"/>
              </a:solidFill>
              <a:round/>
              <a:headEnd/>
              <a:tailEnd type="triangle" w="med" len="med"/>
            </a:ln>
            <a:effectLst/>
          </p:spPr>
        </p:cxnSp>
        <p:cxnSp>
          <p:nvCxnSpPr>
            <p:cNvPr id="76819" name="AutoShape 19"/>
            <p:cNvCxnSpPr>
              <a:cxnSpLocks noChangeShapeType="1"/>
            </p:cNvCxnSpPr>
            <p:nvPr/>
          </p:nvCxnSpPr>
          <p:spPr bwMode="auto">
            <a:xfrm rot="5400000">
              <a:off x="1082982" y="1080976"/>
              <a:ext cx="2090" cy="4559"/>
            </a:xfrm>
            <a:prstGeom prst="bentConnector3">
              <a:avLst>
                <a:gd name="adj1" fmla="val 50000"/>
              </a:avLst>
            </a:prstGeom>
            <a:noFill/>
            <a:ln w="9525">
              <a:solidFill>
                <a:srgbClr val="000000"/>
              </a:solidFill>
              <a:miter lim="800000"/>
              <a:headEnd/>
              <a:tailEnd type="triangle" w="med" len="med"/>
            </a:ln>
            <a:effectLst/>
          </p:spPr>
        </p:cxnSp>
        <p:cxnSp>
          <p:nvCxnSpPr>
            <p:cNvPr id="76820" name="AutoShape 20"/>
            <p:cNvCxnSpPr>
              <a:cxnSpLocks noChangeShapeType="1"/>
            </p:cNvCxnSpPr>
            <p:nvPr/>
          </p:nvCxnSpPr>
          <p:spPr bwMode="auto">
            <a:xfrm rot="16200000" flipH="1">
              <a:off x="1087840" y="1080677"/>
              <a:ext cx="2090" cy="5157"/>
            </a:xfrm>
            <a:prstGeom prst="bentConnector3">
              <a:avLst>
                <a:gd name="adj1" fmla="val 50000"/>
              </a:avLst>
            </a:prstGeom>
            <a:noFill/>
            <a:ln w="9525">
              <a:solidFill>
                <a:srgbClr val="000000"/>
              </a:solidFill>
              <a:miter lim="800000"/>
              <a:headEnd/>
              <a:tailEnd type="triangle" w="med" len="med"/>
            </a:ln>
            <a:effectLst/>
          </p:spPr>
        </p:cxnSp>
        <p:cxnSp>
          <p:nvCxnSpPr>
            <p:cNvPr id="76821" name="AutoShape 21"/>
            <p:cNvCxnSpPr>
              <a:cxnSpLocks noChangeShapeType="1"/>
            </p:cNvCxnSpPr>
            <p:nvPr/>
          </p:nvCxnSpPr>
          <p:spPr bwMode="auto">
            <a:xfrm>
              <a:off x="1091463" y="1086393"/>
              <a:ext cx="0" cy="2238"/>
            </a:xfrm>
            <a:prstGeom prst="straightConnector1">
              <a:avLst/>
            </a:prstGeom>
            <a:noFill/>
            <a:ln w="9525">
              <a:solidFill>
                <a:srgbClr val="000000"/>
              </a:solidFill>
              <a:round/>
              <a:headEnd/>
              <a:tailEnd type="triangle" w="med" len="med"/>
            </a:ln>
            <a:effectLst/>
          </p:spPr>
        </p:cxnSp>
        <p:cxnSp>
          <p:nvCxnSpPr>
            <p:cNvPr id="76822" name="AutoShape 22"/>
            <p:cNvCxnSpPr>
              <a:cxnSpLocks noChangeShapeType="1"/>
            </p:cNvCxnSpPr>
            <p:nvPr/>
          </p:nvCxnSpPr>
          <p:spPr bwMode="auto">
            <a:xfrm rot="5400000">
              <a:off x="1101064" y="1087596"/>
              <a:ext cx="2711" cy="5850"/>
            </a:xfrm>
            <a:prstGeom prst="bentConnector3">
              <a:avLst>
                <a:gd name="adj1" fmla="val 50000"/>
              </a:avLst>
            </a:prstGeom>
            <a:noFill/>
            <a:ln w="9525">
              <a:solidFill>
                <a:srgbClr val="000000"/>
              </a:solidFill>
              <a:miter lim="800000"/>
              <a:headEnd/>
              <a:tailEnd type="triangle" w="med" len="med"/>
            </a:ln>
            <a:effectLst/>
          </p:spPr>
        </p:cxnSp>
        <p:cxnSp>
          <p:nvCxnSpPr>
            <p:cNvPr id="76823" name="AutoShape 23"/>
            <p:cNvCxnSpPr>
              <a:cxnSpLocks noChangeShapeType="1"/>
            </p:cNvCxnSpPr>
            <p:nvPr/>
          </p:nvCxnSpPr>
          <p:spPr bwMode="auto">
            <a:xfrm rot="16200000" flipH="1">
              <a:off x="1106212" y="1088298"/>
              <a:ext cx="2711" cy="4446"/>
            </a:xfrm>
            <a:prstGeom prst="bentConnector3">
              <a:avLst>
                <a:gd name="adj1" fmla="val 50000"/>
              </a:avLst>
            </a:prstGeom>
            <a:noFill/>
            <a:ln w="9525">
              <a:solidFill>
                <a:srgbClr val="000000"/>
              </a:solidFill>
              <a:miter lim="800000"/>
              <a:headEnd/>
              <a:tailEnd type="triangle" w="med" len="med"/>
            </a:ln>
            <a:effectLst/>
          </p:spPr>
        </p:cxnSp>
        <p:cxnSp>
          <p:nvCxnSpPr>
            <p:cNvPr id="76824" name="AutoShape 24"/>
            <p:cNvCxnSpPr>
              <a:cxnSpLocks noChangeShapeType="1"/>
            </p:cNvCxnSpPr>
            <p:nvPr/>
          </p:nvCxnSpPr>
          <p:spPr bwMode="auto">
            <a:xfrm rot="5400000" flipH="1" flipV="1">
              <a:off x="1102789" y="1074524"/>
              <a:ext cx="17197" cy="12085"/>
            </a:xfrm>
            <a:prstGeom prst="bentConnector3">
              <a:avLst>
                <a:gd name="adj1" fmla="val -7755"/>
              </a:avLst>
            </a:prstGeom>
            <a:noFill/>
            <a:ln w="15875">
              <a:solidFill>
                <a:srgbClr val="000000"/>
              </a:solidFill>
              <a:prstDash val="dash"/>
              <a:miter lim="800000"/>
              <a:headEnd/>
              <a:tailEnd type="triangle" w="med" len="med"/>
            </a:ln>
            <a:effectLst/>
          </p:spPr>
        </p:cxnSp>
        <p:cxnSp>
          <p:nvCxnSpPr>
            <p:cNvPr id="76825" name="AutoShape 25"/>
            <p:cNvCxnSpPr>
              <a:cxnSpLocks noChangeShapeType="1"/>
            </p:cNvCxnSpPr>
            <p:nvPr/>
          </p:nvCxnSpPr>
          <p:spPr bwMode="auto">
            <a:xfrm flipH="1">
              <a:off x="1105080" y="1070133"/>
              <a:ext cx="7020" cy="0"/>
            </a:xfrm>
            <a:prstGeom prst="straightConnector1">
              <a:avLst/>
            </a:prstGeom>
            <a:noFill/>
            <a:ln w="9525">
              <a:solidFill>
                <a:srgbClr val="000000"/>
              </a:solidFill>
              <a:prstDash val="dash"/>
              <a:round/>
              <a:headEnd/>
              <a:tailEnd type="triangle" w="med" len="med"/>
            </a:ln>
            <a:effectLst/>
          </p:spPr>
        </p:cxnSp>
        <p:cxnSp>
          <p:nvCxnSpPr>
            <p:cNvPr id="76826" name="AutoShape 26"/>
            <p:cNvCxnSpPr>
              <a:cxnSpLocks noChangeShapeType="1"/>
            </p:cNvCxnSpPr>
            <p:nvPr/>
          </p:nvCxnSpPr>
          <p:spPr bwMode="auto">
            <a:xfrm rot="5400000">
              <a:off x="1089694" y="1071457"/>
              <a:ext cx="2464" cy="9239"/>
            </a:xfrm>
            <a:prstGeom prst="bentConnector3">
              <a:avLst>
                <a:gd name="adj1" fmla="val 50000"/>
              </a:avLst>
            </a:prstGeom>
            <a:noFill/>
            <a:ln w="9525">
              <a:solidFill>
                <a:srgbClr val="000000"/>
              </a:solidFill>
              <a:miter lim="800000"/>
              <a:headEnd/>
              <a:tailEnd type="triangle" w="med" len="med"/>
            </a:ln>
            <a:effectLst/>
          </p:spPr>
        </p:cxnSp>
        <p:cxnSp>
          <p:nvCxnSpPr>
            <p:cNvPr id="76827" name="AutoShape 27"/>
            <p:cNvCxnSpPr>
              <a:cxnSpLocks noChangeShapeType="1"/>
            </p:cNvCxnSpPr>
            <p:nvPr/>
          </p:nvCxnSpPr>
          <p:spPr bwMode="auto">
            <a:xfrm rot="16200000" flipH="1">
              <a:off x="1099213" y="1071177"/>
              <a:ext cx="2464" cy="9800"/>
            </a:xfrm>
            <a:prstGeom prst="bentConnector3">
              <a:avLst>
                <a:gd name="adj1" fmla="val 50000"/>
              </a:avLst>
            </a:prstGeom>
            <a:noFill/>
            <a:ln w="9525">
              <a:solidFill>
                <a:srgbClr val="000000"/>
              </a:solidFill>
              <a:miter lim="800000"/>
              <a:headEnd/>
              <a:tailEnd type="triangle" w="med" len="med"/>
            </a:ln>
            <a:effectLst/>
          </p:spPr>
        </p:cxnSp>
        <p:cxnSp>
          <p:nvCxnSpPr>
            <p:cNvPr id="76828" name="AutoShape 28"/>
            <p:cNvCxnSpPr>
              <a:cxnSpLocks noChangeShapeType="1"/>
            </p:cNvCxnSpPr>
            <p:nvPr/>
          </p:nvCxnSpPr>
          <p:spPr bwMode="auto">
            <a:xfrm>
              <a:off x="1105345" y="1082211"/>
              <a:ext cx="0" cy="2090"/>
            </a:xfrm>
            <a:prstGeom prst="straightConnector1">
              <a:avLst/>
            </a:prstGeom>
            <a:noFill/>
            <a:ln w="9525">
              <a:solidFill>
                <a:srgbClr val="000000"/>
              </a:solidFill>
              <a:round/>
              <a:headEnd/>
              <a:tailEnd type="triangle" w="med" len="med"/>
            </a:ln>
            <a:effectLst/>
          </p:spPr>
        </p:cxnSp>
        <p:cxnSp>
          <p:nvCxnSpPr>
            <p:cNvPr id="76829" name="AutoShape 29"/>
            <p:cNvCxnSpPr>
              <a:cxnSpLocks noChangeShapeType="1"/>
            </p:cNvCxnSpPr>
            <p:nvPr/>
          </p:nvCxnSpPr>
          <p:spPr bwMode="auto">
            <a:xfrm rot="5400000">
              <a:off x="1094684" y="1071991"/>
              <a:ext cx="1722" cy="0"/>
            </a:xfrm>
            <a:prstGeom prst="straightConnector1">
              <a:avLst/>
            </a:prstGeom>
            <a:noFill/>
            <a:ln w="9525">
              <a:solidFill>
                <a:srgbClr val="000000"/>
              </a:solidFill>
              <a:round/>
              <a:headEnd/>
              <a:tailEnd type="triangle" w="med" len="med"/>
            </a:ln>
            <a:effectLst/>
          </p:spPr>
        </p:cxnSp>
      </p:grpSp>
      <p:pic>
        <p:nvPicPr>
          <p:cNvPr id="76830" name="Picture 30"/>
          <p:cNvPicPr>
            <a:picLocks noChangeAspect="1" noChangeArrowheads="1"/>
          </p:cNvPicPr>
          <p:nvPr/>
        </p:nvPicPr>
        <p:blipFill>
          <a:blip r:embed="rId3"/>
          <a:srcRect/>
          <a:stretch>
            <a:fillRect/>
          </a:stretch>
        </p:blipFill>
        <p:spPr bwMode="auto">
          <a:xfrm>
            <a:off x="7315200" y="228600"/>
            <a:ext cx="1371600" cy="11636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762000" y="304800"/>
            <a:ext cx="6697663" cy="876300"/>
          </a:xfrm>
          <a:noFill/>
          <a:ln w="9525"/>
        </p:spPr>
        <p:txBody>
          <a:bodyPr/>
          <a:lstStyle/>
          <a:p>
            <a:r>
              <a:rPr lang="en-US" sz="2800" dirty="0">
                <a:effectLst/>
              </a:rPr>
              <a:t>Improving Quality of Care in Outpatient Settings</a:t>
            </a:r>
          </a:p>
        </p:txBody>
      </p:sp>
      <p:graphicFrame>
        <p:nvGraphicFramePr>
          <p:cNvPr id="78851" name="Object 3"/>
          <p:cNvGraphicFramePr>
            <a:graphicFrameLocks/>
          </p:cNvGraphicFramePr>
          <p:nvPr>
            <p:ph sz="half" idx="1"/>
          </p:nvPr>
        </p:nvGraphicFramePr>
        <p:xfrm>
          <a:off x="304800" y="1676400"/>
          <a:ext cx="4224338" cy="3962400"/>
        </p:xfrm>
        <a:graphic>
          <a:graphicData uri="http://schemas.openxmlformats.org/presentationml/2006/ole">
            <p:oleObj spid="_x0000_s78851" name="Chart" r:id="rId4" imgW="5486400" imgH="2819400" progId="Excel.Chart.8">
              <p:embed/>
            </p:oleObj>
          </a:graphicData>
        </a:graphic>
      </p:graphicFrame>
      <p:sp>
        <p:nvSpPr>
          <p:cNvPr id="78852" name="Rectangle 4"/>
          <p:cNvSpPr>
            <a:spLocks noGrp="1" noChangeArrowheads="1"/>
          </p:cNvSpPr>
          <p:nvPr>
            <p:ph type="body" sz="half" idx="2"/>
          </p:nvPr>
        </p:nvSpPr>
        <p:spPr>
          <a:noFill/>
          <a:ln w="9525"/>
        </p:spPr>
        <p:txBody>
          <a:bodyPr/>
          <a:lstStyle/>
          <a:p>
            <a:pPr>
              <a:lnSpc>
                <a:spcPct val="100000"/>
              </a:lnSpc>
            </a:pPr>
            <a:r>
              <a:rPr lang="en-US" sz="1800" dirty="0">
                <a:effectLst/>
              </a:rPr>
              <a:t>“</a:t>
            </a:r>
            <a:r>
              <a:rPr lang="en-US" sz="1800" i="1" dirty="0">
                <a:effectLst/>
              </a:rPr>
              <a:t>It just keeps everything organized…It really helps me track everything a lot more easily than what we used to have…It’s an electronic trail that is very logically set up.”</a:t>
            </a:r>
            <a:r>
              <a:rPr lang="en-US" sz="1800" dirty="0">
                <a:effectLst/>
              </a:rPr>
              <a:t> – Specialty Reviewer</a:t>
            </a:r>
          </a:p>
          <a:p>
            <a:pPr>
              <a:lnSpc>
                <a:spcPct val="70000"/>
              </a:lnSpc>
              <a:buFont typeface="Wingdings" charset="2"/>
              <a:buNone/>
            </a:pPr>
            <a:endParaRPr lang="en-US" sz="1800" dirty="0">
              <a:effectLst/>
            </a:endParaRPr>
          </a:p>
          <a:p>
            <a:pPr>
              <a:lnSpc>
                <a:spcPct val="70000"/>
              </a:lnSpc>
              <a:buFont typeface="Wingdings" charset="2"/>
              <a:buNone/>
            </a:pPr>
            <a:endParaRPr lang="en-US" sz="1800" dirty="0">
              <a:effectLst/>
            </a:endParaRPr>
          </a:p>
          <a:p>
            <a:pPr>
              <a:lnSpc>
                <a:spcPct val="100000"/>
              </a:lnSpc>
            </a:pPr>
            <a:r>
              <a:rPr lang="en-US" sz="1800" dirty="0">
                <a:effectLst/>
              </a:rPr>
              <a:t>“</a:t>
            </a:r>
            <a:r>
              <a:rPr lang="en-US" sz="1800" i="1" dirty="0">
                <a:effectLst/>
              </a:rPr>
              <a:t>I think the patient’s visit is more productive because the specialists have already done some of the initial diagnostic work. - </a:t>
            </a:r>
            <a:r>
              <a:rPr lang="en-US" sz="1800" dirty="0">
                <a:effectLst/>
              </a:rPr>
              <a:t>Referring Physician</a:t>
            </a:r>
          </a:p>
        </p:txBody>
      </p:sp>
      <p:pic>
        <p:nvPicPr>
          <p:cNvPr id="78853" name="Picture 5"/>
          <p:cNvPicPr>
            <a:picLocks noChangeAspect="1" noChangeArrowheads="1"/>
          </p:cNvPicPr>
          <p:nvPr/>
        </p:nvPicPr>
        <p:blipFill>
          <a:blip r:embed="rId5"/>
          <a:srcRect/>
          <a:stretch>
            <a:fillRect/>
          </a:stretch>
        </p:blipFill>
        <p:spPr bwMode="auto">
          <a:xfrm>
            <a:off x="7086600" y="0"/>
            <a:ext cx="1600200" cy="1357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1219200" y="228600"/>
            <a:ext cx="6697663" cy="876300"/>
          </a:xfrm>
          <a:noFill/>
          <a:ln w="9525"/>
        </p:spPr>
        <p:txBody>
          <a:bodyPr/>
          <a:lstStyle/>
          <a:p>
            <a:r>
              <a:rPr lang="en-US" dirty="0">
                <a:effectLst/>
              </a:rPr>
              <a:t>Future Considerations</a:t>
            </a:r>
          </a:p>
        </p:txBody>
      </p:sp>
      <p:sp>
        <p:nvSpPr>
          <p:cNvPr id="80899" name="Rectangle 3"/>
          <p:cNvSpPr>
            <a:spLocks noGrp="1" noChangeArrowheads="1"/>
          </p:cNvSpPr>
          <p:nvPr>
            <p:ph type="body" idx="1"/>
          </p:nvPr>
        </p:nvSpPr>
        <p:spPr>
          <a:noFill/>
          <a:ln w="9525"/>
        </p:spPr>
        <p:txBody>
          <a:bodyPr/>
          <a:lstStyle/>
          <a:p>
            <a:r>
              <a:rPr lang="en-US" sz="3000" dirty="0" err="1">
                <a:effectLst/>
              </a:rPr>
              <a:t>Generalizability</a:t>
            </a:r>
            <a:r>
              <a:rPr lang="en-US" sz="3000" dirty="0">
                <a:effectLst/>
              </a:rPr>
              <a:t> to other settings will depend on EMR infrastructure and financial incentives</a:t>
            </a:r>
          </a:p>
          <a:p>
            <a:r>
              <a:rPr lang="en-US" sz="3000" dirty="0">
                <a:effectLst/>
              </a:rPr>
              <a:t>Successful implementation requires careful consideration of end user workflow</a:t>
            </a:r>
          </a:p>
          <a:p>
            <a:r>
              <a:rPr lang="en-US" sz="3000" dirty="0">
                <a:effectLst/>
              </a:rPr>
              <a:t>User education is critical to support realistic expectations and long-term adoptability </a:t>
            </a:r>
          </a:p>
          <a:p>
            <a:r>
              <a:rPr lang="en-US" sz="3000" dirty="0">
                <a:effectLst/>
              </a:rPr>
              <a:t>Learning curve impacts use of new technology and its outcomes</a:t>
            </a:r>
          </a:p>
        </p:txBody>
      </p:sp>
      <p:pic>
        <p:nvPicPr>
          <p:cNvPr id="80900" name="Picture 4"/>
          <p:cNvPicPr>
            <a:picLocks noChangeAspect="1" noChangeArrowheads="1"/>
          </p:cNvPicPr>
          <p:nvPr/>
        </p:nvPicPr>
        <p:blipFill>
          <a:blip r:embed="rId3"/>
          <a:srcRect/>
          <a:stretch>
            <a:fillRect/>
          </a:stretch>
        </p:blipFill>
        <p:spPr bwMode="auto">
          <a:xfrm>
            <a:off x="7467600" y="228600"/>
            <a:ext cx="1676400" cy="142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a:noFill/>
          <a:ln w="9525"/>
        </p:spPr>
        <p:txBody>
          <a:bodyPr/>
          <a:lstStyle/>
          <a:p>
            <a:r>
              <a:rPr lang="en-US" dirty="0">
                <a:effectLst/>
              </a:rPr>
              <a:t>Contracts</a:t>
            </a:r>
          </a:p>
        </p:txBody>
      </p:sp>
      <p:sp>
        <p:nvSpPr>
          <p:cNvPr id="192515" name="Rectangle 3"/>
          <p:cNvSpPr>
            <a:spLocks noGrp="1" noChangeArrowheads="1"/>
          </p:cNvSpPr>
          <p:nvPr>
            <p:ph type="body" idx="1"/>
          </p:nvPr>
        </p:nvSpPr>
        <p:spPr>
          <a:noFill/>
          <a:ln w="9525"/>
        </p:spPr>
        <p:txBody>
          <a:bodyPr/>
          <a:lstStyle/>
          <a:p>
            <a:pPr>
              <a:lnSpc>
                <a:spcPct val="80000"/>
              </a:lnSpc>
            </a:pPr>
            <a:r>
              <a:rPr lang="en-US" dirty="0">
                <a:effectLst/>
              </a:rPr>
              <a:t>Anne Peterson: Building Bridges Workshop: Healthcare Consumer Needs and the Design of Health Information Technology</a:t>
            </a:r>
          </a:p>
          <a:p>
            <a:pPr>
              <a:lnSpc>
                <a:spcPct val="80000"/>
              </a:lnSpc>
            </a:pPr>
            <a:r>
              <a:rPr lang="en-US" dirty="0">
                <a:effectLst/>
              </a:rPr>
              <a:t>Jeffrey </a:t>
            </a:r>
            <a:r>
              <a:rPr lang="en-US" dirty="0" err="1">
                <a:effectLst/>
              </a:rPr>
              <a:t>Kerwin</a:t>
            </a:r>
            <a:r>
              <a:rPr lang="en-US" dirty="0">
                <a:effectLst/>
              </a:rPr>
              <a:t>: Healthcare Consumers’ Perspectives on the Design and Use of Health Information Technology</a:t>
            </a:r>
          </a:p>
          <a:p>
            <a:pPr>
              <a:lnSpc>
                <a:spcPct val="80000"/>
              </a:lnSpc>
            </a:pPr>
            <a:r>
              <a:rPr lang="en-US" dirty="0">
                <a:effectLst/>
              </a:rPr>
              <a:t>Cheryl McDonnell: Strategies for Integrating Usability in Electronic Health Records</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noFill/>
          <a:ln w="9525"/>
        </p:spPr>
        <p:txBody>
          <a:bodyPr/>
          <a:lstStyle/>
          <a:p>
            <a:r>
              <a:rPr lang="en-US" dirty="0">
                <a:effectLst/>
              </a:rPr>
              <a:t>Quality Improvement </a:t>
            </a:r>
          </a:p>
        </p:txBody>
      </p:sp>
      <p:sp>
        <p:nvSpPr>
          <p:cNvPr id="130051" name="Rectangle 3"/>
          <p:cNvSpPr>
            <a:spLocks noGrp="1" noChangeArrowheads="1"/>
          </p:cNvSpPr>
          <p:nvPr>
            <p:ph type="body" idx="1"/>
          </p:nvPr>
        </p:nvSpPr>
        <p:spPr>
          <a:noFill/>
          <a:ln w="9525"/>
        </p:spPr>
        <p:txBody>
          <a:bodyPr/>
          <a:lstStyle/>
          <a:p>
            <a:endParaRPr lang="en-US">
              <a:effectLst/>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1600200" y="228600"/>
            <a:ext cx="7162800" cy="876300"/>
          </a:xfrm>
          <a:noFill/>
          <a:ln w="9525"/>
        </p:spPr>
        <p:txBody>
          <a:bodyPr/>
          <a:lstStyle/>
          <a:p>
            <a:r>
              <a:rPr lang="en-US" sz="2800" dirty="0">
                <a:effectLst/>
              </a:rPr>
              <a:t>Building Bridges Workshop: Consumer Needs and the Design of Health IT</a:t>
            </a:r>
          </a:p>
        </p:txBody>
      </p:sp>
      <p:sp>
        <p:nvSpPr>
          <p:cNvPr id="82947" name="Rectangle 3"/>
          <p:cNvSpPr>
            <a:spLocks noGrp="1" noChangeArrowheads="1"/>
          </p:cNvSpPr>
          <p:nvPr>
            <p:ph type="body" idx="1"/>
          </p:nvPr>
        </p:nvSpPr>
        <p:spPr>
          <a:xfrm>
            <a:off x="381000" y="1676400"/>
            <a:ext cx="7543800" cy="4724400"/>
          </a:xfrm>
          <a:noFill/>
          <a:ln w="9525"/>
        </p:spPr>
        <p:txBody>
          <a:bodyPr/>
          <a:lstStyle/>
          <a:p>
            <a:pPr>
              <a:lnSpc>
                <a:spcPct val="100000"/>
              </a:lnSpc>
              <a:spcBef>
                <a:spcPct val="0"/>
              </a:spcBef>
            </a:pPr>
            <a:r>
              <a:rPr lang="en-US" sz="2000" dirty="0">
                <a:effectLst/>
              </a:rPr>
              <a:t>Consumer-based health care has been </a:t>
            </a:r>
          </a:p>
          <a:p>
            <a:pPr>
              <a:lnSpc>
                <a:spcPct val="100000"/>
              </a:lnSpc>
              <a:spcBef>
                <a:spcPct val="0"/>
              </a:spcBef>
              <a:buFont typeface="Wingdings" charset="2"/>
              <a:buNone/>
            </a:pPr>
            <a:r>
              <a:rPr lang="en-US" sz="2000" dirty="0">
                <a:effectLst/>
              </a:rPr>
              <a:t>	identified as a critical strategy to improve </a:t>
            </a:r>
          </a:p>
          <a:p>
            <a:pPr>
              <a:lnSpc>
                <a:spcPct val="100000"/>
              </a:lnSpc>
              <a:spcBef>
                <a:spcPct val="0"/>
              </a:spcBef>
              <a:buFont typeface="Wingdings" charset="2"/>
              <a:buNone/>
            </a:pPr>
            <a:r>
              <a:rPr lang="en-US" sz="2000" dirty="0">
                <a:effectLst/>
              </a:rPr>
              <a:t>	health outcomes</a:t>
            </a:r>
          </a:p>
          <a:p>
            <a:pPr>
              <a:lnSpc>
                <a:spcPct val="100000"/>
              </a:lnSpc>
              <a:spcBef>
                <a:spcPct val="0"/>
              </a:spcBef>
              <a:buFont typeface="Wingdings" charset="2"/>
              <a:buNone/>
            </a:pPr>
            <a:endParaRPr lang="en-US" sz="2000" dirty="0">
              <a:effectLst/>
            </a:endParaRPr>
          </a:p>
          <a:p>
            <a:pPr>
              <a:lnSpc>
                <a:spcPct val="100000"/>
              </a:lnSpc>
              <a:spcBef>
                <a:spcPct val="0"/>
              </a:spcBef>
            </a:pPr>
            <a:r>
              <a:rPr lang="en-US" sz="2000" dirty="0">
                <a:effectLst/>
              </a:rPr>
              <a:t>Empowering healthcare consumers</a:t>
            </a:r>
          </a:p>
          <a:p>
            <a:pPr>
              <a:lnSpc>
                <a:spcPct val="100000"/>
              </a:lnSpc>
              <a:spcBef>
                <a:spcPct val="0"/>
              </a:spcBef>
              <a:buFont typeface="Wingdings" charset="2"/>
              <a:buNone/>
            </a:pPr>
            <a:r>
              <a:rPr lang="en-US" sz="2000" dirty="0">
                <a:effectLst/>
              </a:rPr>
              <a:t>	is critically dependent on the ability to </a:t>
            </a:r>
          </a:p>
          <a:p>
            <a:pPr>
              <a:lnSpc>
                <a:spcPct val="100000"/>
              </a:lnSpc>
              <a:spcBef>
                <a:spcPct val="0"/>
              </a:spcBef>
              <a:buFont typeface="Wingdings" charset="2"/>
              <a:buNone/>
            </a:pPr>
            <a:r>
              <a:rPr lang="en-US" sz="2000" dirty="0">
                <a:effectLst/>
              </a:rPr>
              <a:t>	collect, store, and manage </a:t>
            </a:r>
          </a:p>
          <a:p>
            <a:pPr>
              <a:lnSpc>
                <a:spcPct val="100000"/>
              </a:lnSpc>
              <a:spcBef>
                <a:spcPct val="0"/>
              </a:spcBef>
              <a:buFont typeface="Wingdings" charset="2"/>
              <a:buNone/>
            </a:pPr>
            <a:r>
              <a:rPr lang="en-US" sz="2000" dirty="0">
                <a:effectLst/>
              </a:rPr>
              <a:t>	“personal health information” (PHI) </a:t>
            </a:r>
          </a:p>
          <a:p>
            <a:pPr>
              <a:lnSpc>
                <a:spcPct val="100000"/>
              </a:lnSpc>
              <a:spcBef>
                <a:spcPct val="0"/>
              </a:spcBef>
              <a:buFont typeface="Wingdings" charset="2"/>
              <a:buNone/>
            </a:pPr>
            <a:endParaRPr lang="en-US" sz="2000" dirty="0">
              <a:effectLst/>
            </a:endParaRPr>
          </a:p>
          <a:p>
            <a:pPr>
              <a:lnSpc>
                <a:spcPct val="100000"/>
              </a:lnSpc>
              <a:spcBef>
                <a:spcPct val="0"/>
              </a:spcBef>
            </a:pPr>
            <a:r>
              <a:rPr lang="en-US" sz="2000" dirty="0">
                <a:effectLst/>
              </a:rPr>
              <a:t>A 2-day workshop (July, 2009) was held to bring together</a:t>
            </a:r>
          </a:p>
          <a:p>
            <a:pPr>
              <a:lnSpc>
                <a:spcPct val="100000"/>
              </a:lnSpc>
              <a:spcBef>
                <a:spcPct val="0"/>
              </a:spcBef>
              <a:buFont typeface="Wingdings" charset="2"/>
              <a:buNone/>
            </a:pPr>
            <a:r>
              <a:rPr lang="en-US" sz="2000" dirty="0">
                <a:effectLst/>
              </a:rPr>
              <a:t>	a multi-disciplinary group of experts to address and promote the design of consumer health IT systems based on a solid understanding of consumers’ PHIM practices</a:t>
            </a:r>
          </a:p>
          <a:p>
            <a:pPr>
              <a:lnSpc>
                <a:spcPct val="100000"/>
              </a:lnSpc>
              <a:spcBef>
                <a:spcPct val="0"/>
              </a:spcBef>
              <a:buFont typeface="Wingdings" charset="2"/>
              <a:buNone/>
            </a:pPr>
            <a:endParaRPr lang="en-US" sz="2000" dirty="0">
              <a:effectLst/>
            </a:endParaRPr>
          </a:p>
          <a:p>
            <a:pPr>
              <a:lnSpc>
                <a:spcPct val="100000"/>
              </a:lnSpc>
              <a:spcBef>
                <a:spcPct val="0"/>
              </a:spcBef>
            </a:pPr>
            <a:r>
              <a:rPr lang="en-US" sz="2000" dirty="0">
                <a:effectLst/>
              </a:rPr>
              <a:t>Anne Peterson, AHRQ Contract (#HHSA290200710072T )</a:t>
            </a:r>
          </a:p>
        </p:txBody>
      </p:sp>
      <p:pic>
        <p:nvPicPr>
          <p:cNvPr id="82948" name="Picture 4"/>
          <p:cNvPicPr>
            <a:picLocks noChangeAspect="1" noChangeArrowheads="1"/>
          </p:cNvPicPr>
          <p:nvPr/>
        </p:nvPicPr>
        <p:blipFill>
          <a:blip r:embed="rId3"/>
          <a:srcRect/>
          <a:stretch>
            <a:fillRect/>
          </a:stretch>
        </p:blipFill>
        <p:spPr bwMode="auto">
          <a:xfrm>
            <a:off x="5791200" y="1447800"/>
            <a:ext cx="2781300" cy="1668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Rectangle 2"/>
          <p:cNvSpPr>
            <a:spLocks noGrp="1" noChangeArrowheads="1"/>
          </p:cNvSpPr>
          <p:nvPr>
            <p:ph type="title" idx="4294967295"/>
          </p:nvPr>
        </p:nvSpPr>
        <p:spPr>
          <a:xfrm>
            <a:off x="1295400" y="228600"/>
            <a:ext cx="6248400" cy="876300"/>
          </a:xfrm>
          <a:noFill/>
          <a:ln w="9525"/>
        </p:spPr>
        <p:txBody>
          <a:bodyPr/>
          <a:lstStyle/>
          <a:p>
            <a:r>
              <a:rPr lang="en-US" dirty="0">
                <a:effectLst/>
              </a:rPr>
              <a:t>3 Themes Emerged</a:t>
            </a:r>
          </a:p>
        </p:txBody>
      </p:sp>
      <p:sp>
        <p:nvSpPr>
          <p:cNvPr id="84995" name="Rectangle 3"/>
          <p:cNvSpPr>
            <a:spLocks noGrp="1" noChangeArrowheads="1"/>
          </p:cNvSpPr>
          <p:nvPr>
            <p:ph type="body" idx="4294967295"/>
          </p:nvPr>
        </p:nvSpPr>
        <p:spPr>
          <a:xfrm>
            <a:off x="1905000" y="1447800"/>
            <a:ext cx="7239000" cy="5181600"/>
          </a:xfrm>
          <a:noFill/>
          <a:ln w="9525"/>
        </p:spPr>
        <p:txBody>
          <a:bodyPr/>
          <a:lstStyle/>
          <a:p>
            <a:pPr>
              <a:buFont typeface="Wingdings" charset="2"/>
              <a:buNone/>
            </a:pPr>
            <a:endParaRPr lang="en-US" dirty="0">
              <a:effectLst/>
            </a:endParaRPr>
          </a:p>
          <a:p>
            <a:pPr>
              <a:buFont typeface="Wingdings" charset="2"/>
              <a:buNone/>
            </a:pPr>
            <a:endParaRPr lang="en-US" dirty="0">
              <a:effectLst/>
            </a:endParaRPr>
          </a:p>
        </p:txBody>
      </p:sp>
      <p:sp>
        <p:nvSpPr>
          <p:cNvPr id="84996" name="Rectangle 4"/>
          <p:cNvSpPr>
            <a:spLocks noChangeArrowheads="1"/>
          </p:cNvSpPr>
          <p:nvPr/>
        </p:nvSpPr>
        <p:spPr bwMode="auto">
          <a:xfrm>
            <a:off x="609600" y="228600"/>
            <a:ext cx="7993063" cy="6172200"/>
          </a:xfrm>
          <a:prstGeom prst="rect">
            <a:avLst/>
          </a:prstGeom>
          <a:noFill/>
          <a:ln w="12700">
            <a:noFill/>
            <a:miter lim="800000"/>
            <a:headEnd/>
            <a:tailEnd/>
          </a:ln>
          <a:effectLst/>
        </p:spPr>
        <p:txBody>
          <a:bodyPr lIns="90488" tIns="44450" rIns="90488" bIns="44450">
            <a:prstTxWarp prst="textNoShape">
              <a:avLst/>
            </a:prstTxWarp>
          </a:bodyPr>
          <a:lstStyle/>
          <a:p>
            <a:pPr marL="465138" indent="-465138" algn="l">
              <a:lnSpc>
                <a:spcPct val="90000"/>
              </a:lnSpc>
              <a:spcBef>
                <a:spcPct val="30000"/>
              </a:spcBef>
              <a:buClr>
                <a:schemeClr val="tx2"/>
              </a:buClr>
              <a:buSzPct val="95000"/>
              <a:buFont typeface="Wingdings" charset="2"/>
              <a:buChar char="n"/>
            </a:pPr>
            <a:endParaRPr lang="en-US" sz="3200">
              <a:solidFill>
                <a:srgbClr val="FFFFFF"/>
              </a:solidFill>
              <a:latin typeface="Arial" charset="0"/>
            </a:endParaRPr>
          </a:p>
        </p:txBody>
      </p:sp>
      <p:sp>
        <p:nvSpPr>
          <p:cNvPr id="84997" name="Rectangle 5"/>
          <p:cNvSpPr>
            <a:spLocks noChangeArrowheads="1"/>
          </p:cNvSpPr>
          <p:nvPr/>
        </p:nvSpPr>
        <p:spPr bwMode="auto">
          <a:xfrm>
            <a:off x="457200" y="1752600"/>
            <a:ext cx="8077200" cy="4657725"/>
          </a:xfrm>
          <a:prstGeom prst="rect">
            <a:avLst/>
          </a:prstGeom>
          <a:noFill/>
          <a:ln w="12700">
            <a:noFill/>
            <a:miter lim="800000"/>
            <a:headEnd/>
            <a:tailEnd/>
          </a:ln>
          <a:effectLst/>
        </p:spPr>
        <p:txBody>
          <a:bodyPr>
            <a:prstTxWarp prst="textNoShape">
              <a:avLst/>
            </a:prstTxWarp>
            <a:spAutoFit/>
          </a:bodyPr>
          <a:lstStyle/>
          <a:p>
            <a:pPr algn="l"/>
            <a:r>
              <a:rPr lang="en-US" b="1" i="1">
                <a:solidFill>
                  <a:srgbClr val="000000"/>
                </a:solidFill>
                <a:latin typeface="Arial" charset="0"/>
              </a:rPr>
              <a:t>Defining PHIM</a:t>
            </a:r>
            <a:r>
              <a:rPr lang="en-US" b="1" i="1">
                <a:latin typeface="Arial" charset="0"/>
              </a:rPr>
              <a:t> – </a:t>
            </a:r>
            <a:r>
              <a:rPr lang="en-US">
                <a:latin typeface="Arial" charset="0"/>
              </a:rPr>
              <a:t>Systems needs to be flexible and accessible to different types of users, across different settings. </a:t>
            </a:r>
          </a:p>
          <a:p>
            <a:pPr algn="l"/>
            <a:endParaRPr lang="en-US" sz="1800">
              <a:latin typeface="Arial" charset="0"/>
            </a:endParaRPr>
          </a:p>
          <a:p>
            <a:pPr algn="l"/>
            <a:r>
              <a:rPr lang="en-US" b="1" i="1">
                <a:solidFill>
                  <a:srgbClr val="000000"/>
                </a:solidFill>
                <a:latin typeface="Arial" charset="0"/>
              </a:rPr>
              <a:t>Design Issues</a:t>
            </a:r>
            <a:r>
              <a:rPr lang="en-US" b="1" i="1">
                <a:solidFill>
                  <a:srgbClr val="CC3300"/>
                </a:solidFill>
                <a:latin typeface="Arial" charset="0"/>
              </a:rPr>
              <a:t> </a:t>
            </a:r>
            <a:r>
              <a:rPr lang="en-US" b="1" i="1">
                <a:latin typeface="Arial" charset="0"/>
              </a:rPr>
              <a:t>– </a:t>
            </a:r>
            <a:r>
              <a:rPr lang="en-US">
                <a:latin typeface="Arial" charset="0"/>
              </a:rPr>
              <a:t>Systems need to take into account the particular needs of the consumer, rather than the needs of the physician, insurance company, or some other entity with a stake in the patient’s health care. </a:t>
            </a:r>
          </a:p>
          <a:p>
            <a:pPr algn="l"/>
            <a:endParaRPr lang="en-US" sz="1800" b="1" i="1">
              <a:latin typeface="Arial" charset="0"/>
            </a:endParaRPr>
          </a:p>
          <a:p>
            <a:pPr algn="l"/>
            <a:r>
              <a:rPr lang="en-US" b="1" i="1">
                <a:solidFill>
                  <a:srgbClr val="000000"/>
                </a:solidFill>
                <a:latin typeface="Arial" charset="0"/>
              </a:rPr>
              <a:t>Steps for the Advancement of Consumer Health IT</a:t>
            </a:r>
            <a:r>
              <a:rPr lang="en-US" b="1">
                <a:solidFill>
                  <a:srgbClr val="000000"/>
                </a:solidFill>
                <a:latin typeface="Arial" charset="0"/>
              </a:rPr>
              <a:t> </a:t>
            </a:r>
            <a:r>
              <a:rPr lang="en-US">
                <a:solidFill>
                  <a:srgbClr val="000000"/>
                </a:solidFill>
                <a:latin typeface="Arial" charset="0"/>
              </a:rPr>
              <a:t>-</a:t>
            </a:r>
            <a:r>
              <a:rPr lang="en-US">
                <a:latin typeface="Arial" charset="0"/>
              </a:rPr>
              <a:t> </a:t>
            </a:r>
            <a:r>
              <a:rPr lang="en-US" b="1">
                <a:latin typeface="Arial" charset="0"/>
              </a:rPr>
              <a:t> </a:t>
            </a:r>
            <a:r>
              <a:rPr lang="en-US">
                <a:latin typeface="Arial" charset="0"/>
              </a:rPr>
              <a:t>Additional research on consumers’ PHIM practices and increased sharing of info within the technology field is needed to lead to better, more efficient designs.</a:t>
            </a:r>
          </a:p>
        </p:txBody>
      </p:sp>
      <p:pic>
        <p:nvPicPr>
          <p:cNvPr id="84998" name="Picture 4"/>
          <p:cNvPicPr>
            <a:picLocks noChangeAspect="1" noChangeArrowheads="1"/>
          </p:cNvPicPr>
          <p:nvPr/>
        </p:nvPicPr>
        <p:blipFill>
          <a:blip r:embed="rId3"/>
          <a:srcRect/>
          <a:stretch>
            <a:fillRect/>
          </a:stretch>
        </p:blipFill>
        <p:spPr bwMode="auto">
          <a:xfrm>
            <a:off x="7353300" y="152400"/>
            <a:ext cx="1790700" cy="1074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838200" y="152400"/>
            <a:ext cx="6697663" cy="876300"/>
          </a:xfrm>
          <a:noFill/>
          <a:ln w="9525"/>
        </p:spPr>
        <p:txBody>
          <a:bodyPr/>
          <a:lstStyle/>
          <a:p>
            <a:r>
              <a:rPr lang="en-US" dirty="0">
                <a:effectLst/>
              </a:rPr>
              <a:t>Future Opportunities</a:t>
            </a:r>
          </a:p>
        </p:txBody>
      </p:sp>
      <p:sp>
        <p:nvSpPr>
          <p:cNvPr id="87043" name="Rectangle 3"/>
          <p:cNvSpPr>
            <a:spLocks noGrp="1" noChangeArrowheads="1"/>
          </p:cNvSpPr>
          <p:nvPr>
            <p:ph type="body" idx="1"/>
          </p:nvPr>
        </p:nvSpPr>
        <p:spPr>
          <a:xfrm>
            <a:off x="3124200" y="1676400"/>
            <a:ext cx="5791200" cy="4724400"/>
          </a:xfrm>
          <a:noFill/>
          <a:ln w="9525"/>
        </p:spPr>
        <p:txBody>
          <a:bodyPr/>
          <a:lstStyle/>
          <a:p>
            <a:pPr>
              <a:lnSpc>
                <a:spcPct val="70000"/>
              </a:lnSpc>
            </a:pPr>
            <a:r>
              <a:rPr lang="en-US" sz="2400" dirty="0">
                <a:effectLst/>
              </a:rPr>
              <a:t>Field of PHIM still in its infancy:  no existing systems, models, or classifications </a:t>
            </a:r>
          </a:p>
          <a:p>
            <a:pPr>
              <a:lnSpc>
                <a:spcPct val="70000"/>
              </a:lnSpc>
            </a:pPr>
            <a:r>
              <a:rPr lang="en-US" sz="2400" dirty="0">
                <a:effectLst/>
              </a:rPr>
              <a:t>Time is ideal to incorporate consumers’ needs into the PHIM framework </a:t>
            </a:r>
          </a:p>
          <a:p>
            <a:pPr lvl="1">
              <a:lnSpc>
                <a:spcPct val="70000"/>
              </a:lnSpc>
            </a:pPr>
            <a:r>
              <a:rPr lang="en-US" sz="2000" dirty="0">
                <a:effectLst/>
              </a:rPr>
              <a:t>“</a:t>
            </a:r>
            <a:r>
              <a:rPr lang="en-US" sz="2400" dirty="0">
                <a:effectLst/>
              </a:rPr>
              <a:t>Who &amp; what are we designing for?”</a:t>
            </a:r>
            <a:r>
              <a:rPr lang="en-US" sz="2000" dirty="0">
                <a:effectLst/>
              </a:rPr>
              <a:t>  </a:t>
            </a:r>
          </a:p>
          <a:p>
            <a:pPr>
              <a:lnSpc>
                <a:spcPct val="70000"/>
              </a:lnSpc>
            </a:pPr>
            <a:r>
              <a:rPr lang="en-US" sz="2400" dirty="0">
                <a:effectLst/>
              </a:rPr>
              <a:t>User-centered PHIM tools can:</a:t>
            </a:r>
          </a:p>
          <a:p>
            <a:pPr lvl="1">
              <a:lnSpc>
                <a:spcPct val="70000"/>
              </a:lnSpc>
            </a:pPr>
            <a:r>
              <a:rPr lang="en-US" sz="2400" dirty="0">
                <a:effectLst/>
              </a:rPr>
              <a:t>empower patients as partner in their own health care,</a:t>
            </a:r>
          </a:p>
          <a:p>
            <a:pPr lvl="1">
              <a:lnSpc>
                <a:spcPct val="70000"/>
              </a:lnSpc>
            </a:pPr>
            <a:r>
              <a:rPr lang="en-US" sz="2400" dirty="0">
                <a:effectLst/>
              </a:rPr>
              <a:t>improve patient-doctor communication, and </a:t>
            </a:r>
          </a:p>
          <a:p>
            <a:pPr lvl="1">
              <a:lnSpc>
                <a:spcPct val="70000"/>
              </a:lnSpc>
            </a:pPr>
            <a:r>
              <a:rPr lang="en-US" sz="2400" dirty="0">
                <a:effectLst/>
              </a:rPr>
              <a:t>Make tools and systems more widely available to all consumers </a:t>
            </a:r>
          </a:p>
          <a:p>
            <a:pPr>
              <a:lnSpc>
                <a:spcPct val="70000"/>
              </a:lnSpc>
            </a:pPr>
            <a:endParaRPr lang="en-US" sz="2400" dirty="0">
              <a:effectLst/>
            </a:endParaRPr>
          </a:p>
        </p:txBody>
      </p:sp>
      <p:sp>
        <p:nvSpPr>
          <p:cNvPr id="87044" name="Text Box 4"/>
          <p:cNvSpPr txBox="1">
            <a:spLocks noChangeArrowheads="1"/>
          </p:cNvSpPr>
          <p:nvPr/>
        </p:nvSpPr>
        <p:spPr bwMode="auto">
          <a:xfrm>
            <a:off x="304800" y="1981200"/>
            <a:ext cx="2514600" cy="3581400"/>
          </a:xfrm>
          <a:prstGeom prst="rect">
            <a:avLst/>
          </a:prstGeom>
          <a:blipFill dpi="0" rotWithShape="1">
            <a:blip r:embed="rId3"/>
            <a:srcRect/>
            <a:tile tx="0" ty="0" sx="100000" sy="100000" flip="none" algn="tl"/>
          </a:blipFill>
          <a:ln w="9525">
            <a:solidFill>
              <a:srgbClr val="000000"/>
            </a:solidFill>
            <a:miter lim="800000"/>
            <a:headEnd/>
            <a:tailEnd/>
          </a:ln>
        </p:spPr>
        <p:txBody>
          <a:bodyPr>
            <a:prstTxWarp prst="textNoShape">
              <a:avLst/>
            </a:prstTxWarp>
          </a:bodyPr>
          <a:lstStyle/>
          <a:p>
            <a:pPr eaLnBrk="1" hangingPunct="1">
              <a:spcBef>
                <a:spcPts val="400"/>
              </a:spcBef>
            </a:pPr>
            <a:r>
              <a:rPr lang="en-US" i="1">
                <a:solidFill>
                  <a:schemeClr val="bg2"/>
                </a:solidFill>
                <a:ea typeface="Arial" charset="0"/>
                <a:cs typeface="Arial" charset="0"/>
              </a:rPr>
              <a:t>One of the most underused resources in health care in America is the consumer.</a:t>
            </a:r>
          </a:p>
          <a:p>
            <a:pPr eaLnBrk="1" hangingPunct="1">
              <a:spcBef>
                <a:spcPts val="400"/>
              </a:spcBef>
            </a:pPr>
            <a:r>
              <a:rPr lang="en-US">
                <a:solidFill>
                  <a:schemeClr val="bg2"/>
                </a:solidFill>
                <a:ea typeface="Arial" charset="0"/>
                <a:cs typeface="Arial" charset="0"/>
              </a:rPr>
              <a:t>~Carolyn Clancy, Director, AHRQ</a:t>
            </a:r>
            <a:endParaRPr lang="en-US" i="1">
              <a:solidFill>
                <a:schemeClr val="bg2"/>
              </a:solidFill>
              <a:ea typeface="Arial" charset="0"/>
              <a:cs typeface="Arial" charset="0"/>
            </a:endParaRPr>
          </a:p>
          <a:p>
            <a:pPr algn="l" eaLnBrk="1" hangingPunct="1"/>
            <a:endParaRPr lang="en-US">
              <a:solidFill>
                <a:schemeClr val="bg2"/>
              </a:solidFill>
              <a:latin typeface="Arial" charset="0"/>
              <a:ea typeface="Arial" charset="0"/>
              <a:cs typeface="Arial" charset="0"/>
            </a:endParaRPr>
          </a:p>
        </p:txBody>
      </p:sp>
      <p:pic>
        <p:nvPicPr>
          <p:cNvPr id="87045" name="Picture 4"/>
          <p:cNvPicPr>
            <a:picLocks noChangeAspect="1" noChangeArrowheads="1"/>
          </p:cNvPicPr>
          <p:nvPr/>
        </p:nvPicPr>
        <p:blipFill>
          <a:blip r:embed="rId4"/>
          <a:srcRect/>
          <a:stretch>
            <a:fillRect/>
          </a:stretch>
        </p:blipFill>
        <p:spPr bwMode="auto">
          <a:xfrm>
            <a:off x="6705600" y="152400"/>
            <a:ext cx="2095500" cy="1257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1752600" y="304800"/>
            <a:ext cx="6629400" cy="1066800"/>
          </a:xfrm>
          <a:noFill/>
          <a:ln w="9525"/>
        </p:spPr>
        <p:txBody>
          <a:bodyPr/>
          <a:lstStyle/>
          <a:p>
            <a:r>
              <a:rPr lang="en-US" sz="3200" dirty="0">
                <a:effectLst/>
              </a:rPr>
              <a:t>Health Care Consumers’ Perspectives on the Design and Use of Health IT</a:t>
            </a:r>
            <a:r>
              <a:rPr lang="en-US" sz="2800" dirty="0">
                <a:effectLst/>
              </a:rPr>
              <a:t> </a:t>
            </a:r>
          </a:p>
        </p:txBody>
      </p:sp>
      <p:sp>
        <p:nvSpPr>
          <p:cNvPr id="103427" name="Rectangle 3"/>
          <p:cNvSpPr>
            <a:spLocks noGrp="1" noChangeArrowheads="1"/>
          </p:cNvSpPr>
          <p:nvPr>
            <p:ph type="body" sz="half" idx="1"/>
          </p:nvPr>
        </p:nvSpPr>
        <p:spPr>
          <a:xfrm>
            <a:off x="381000" y="1676400"/>
            <a:ext cx="8077200" cy="4876800"/>
          </a:xfrm>
          <a:noFill/>
          <a:ln w="9525"/>
        </p:spPr>
        <p:txBody>
          <a:bodyPr/>
          <a:lstStyle/>
          <a:p>
            <a:r>
              <a:rPr lang="en-US" sz="2400" dirty="0">
                <a:effectLst/>
              </a:rPr>
              <a:t>Surveys suggest the public</a:t>
            </a:r>
          </a:p>
          <a:p>
            <a:pPr>
              <a:spcBef>
                <a:spcPct val="0"/>
              </a:spcBef>
              <a:buFont typeface="Wingdings" charset="2"/>
              <a:buNone/>
            </a:pPr>
            <a:r>
              <a:rPr lang="en-US" sz="2400" dirty="0">
                <a:effectLst/>
              </a:rPr>
              <a:t>	could be better informed </a:t>
            </a:r>
          </a:p>
          <a:p>
            <a:pPr>
              <a:spcBef>
                <a:spcPct val="0"/>
              </a:spcBef>
              <a:buFont typeface="Wingdings" charset="2"/>
              <a:buNone/>
            </a:pPr>
            <a:r>
              <a:rPr lang="en-US" sz="2400" dirty="0">
                <a:effectLst/>
              </a:rPr>
              <a:t>	regarding health IT capabilities </a:t>
            </a:r>
          </a:p>
          <a:p>
            <a:pPr>
              <a:spcBef>
                <a:spcPct val="0"/>
              </a:spcBef>
              <a:buFont typeface="Wingdings" charset="2"/>
              <a:buNone/>
            </a:pPr>
            <a:r>
              <a:rPr lang="en-US" sz="2400" dirty="0">
                <a:effectLst/>
              </a:rPr>
              <a:t>	and how physicians use </a:t>
            </a:r>
            <a:r>
              <a:rPr lang="en-US" sz="2400" dirty="0" err="1">
                <a:effectLst/>
              </a:rPr>
              <a:t>EHRs</a:t>
            </a:r>
            <a:endParaRPr lang="en-US" sz="2400" dirty="0">
              <a:effectLst/>
            </a:endParaRPr>
          </a:p>
          <a:p>
            <a:pPr>
              <a:spcBef>
                <a:spcPct val="0"/>
              </a:spcBef>
              <a:buFont typeface="Wingdings" charset="2"/>
              <a:buNone/>
            </a:pPr>
            <a:endParaRPr lang="en-US" sz="2400" dirty="0">
              <a:effectLst/>
            </a:endParaRPr>
          </a:p>
          <a:p>
            <a:r>
              <a:rPr lang="en-US" sz="2400" dirty="0">
                <a:effectLst/>
              </a:rPr>
              <a:t>20 focus groups offered patient</a:t>
            </a:r>
          </a:p>
          <a:p>
            <a:pPr>
              <a:spcBef>
                <a:spcPct val="0"/>
              </a:spcBef>
              <a:buFont typeface="Wingdings" charset="2"/>
              <a:buNone/>
            </a:pPr>
            <a:r>
              <a:rPr lang="en-US" sz="2400" dirty="0">
                <a:effectLst/>
              </a:rPr>
              <a:t>	perspectives on health IT </a:t>
            </a:r>
          </a:p>
          <a:p>
            <a:pPr lvl="1">
              <a:spcBef>
                <a:spcPct val="0"/>
              </a:spcBef>
            </a:pPr>
            <a:r>
              <a:rPr lang="en-US" sz="2400" dirty="0">
                <a:effectLst/>
              </a:rPr>
              <a:t>Awareness, beliefs, perceptions, fears of health IT</a:t>
            </a:r>
          </a:p>
          <a:p>
            <a:pPr lvl="1">
              <a:spcBef>
                <a:spcPct val="0"/>
              </a:spcBef>
            </a:pPr>
            <a:r>
              <a:rPr lang="en-US" sz="2400" dirty="0">
                <a:effectLst/>
              </a:rPr>
              <a:t>At what point patients want to be engaged in development of health IT</a:t>
            </a:r>
          </a:p>
          <a:p>
            <a:pPr lvl="1">
              <a:spcBef>
                <a:spcPct val="0"/>
              </a:spcBef>
            </a:pPr>
            <a:endParaRPr lang="en-US" sz="2400" dirty="0">
              <a:effectLst/>
            </a:endParaRPr>
          </a:p>
          <a:p>
            <a:r>
              <a:rPr lang="en-US" sz="2400" dirty="0">
                <a:effectLst/>
              </a:rPr>
              <a:t>Dr. Jeffrey </a:t>
            </a:r>
            <a:r>
              <a:rPr lang="en-US" sz="2400" dirty="0" err="1">
                <a:effectLst/>
              </a:rPr>
              <a:t>Kerwin</a:t>
            </a:r>
            <a:r>
              <a:rPr lang="en-US" sz="2400" dirty="0">
                <a:effectLst/>
              </a:rPr>
              <a:t>, PhD, Contract PSC TO </a:t>
            </a:r>
            <a:r>
              <a:rPr lang="en-US" sz="2400" dirty="0">
                <a:solidFill>
                  <a:schemeClr val="tx1"/>
                </a:solidFill>
                <a:effectLst/>
              </a:rPr>
              <a:t>TO#07R000131, IAA Number 06-443R-06</a:t>
            </a:r>
          </a:p>
        </p:txBody>
      </p:sp>
      <p:sp>
        <p:nvSpPr>
          <p:cNvPr id="103428" name="Rectangle 4"/>
          <p:cNvSpPr>
            <a:spLocks noChangeArrowheads="1"/>
          </p:cNvSpPr>
          <p:nvPr/>
        </p:nvSpPr>
        <p:spPr bwMode="auto">
          <a:xfrm>
            <a:off x="0" y="0"/>
            <a:ext cx="9144000" cy="0"/>
          </a:xfrm>
          <a:prstGeom prst="rect">
            <a:avLst/>
          </a:prstGeom>
          <a:noFill/>
          <a:ln w="12700">
            <a:noFill/>
            <a:miter lim="800000"/>
            <a:headEnd/>
            <a:tailEnd/>
          </a:ln>
          <a:effectLst/>
        </p:spPr>
        <p:txBody>
          <a:bodyPr anchor="ctr">
            <a:prstTxWarp prst="textNoShape">
              <a:avLst/>
            </a:prstTxWarp>
            <a:spAutoFit/>
          </a:bodyPr>
          <a:lstStyle/>
          <a:p>
            <a:pPr algn="l" eaLnBrk="1" hangingPunct="1"/>
            <a:endParaRPr lang="en-US" sz="1800">
              <a:latin typeface="Arial" charset="0"/>
            </a:endParaRPr>
          </a:p>
        </p:txBody>
      </p:sp>
      <p:pic>
        <p:nvPicPr>
          <p:cNvPr id="103429" name="Picture 5"/>
          <p:cNvPicPr>
            <a:picLocks noChangeAspect="1" noChangeArrowheads="1"/>
          </p:cNvPicPr>
          <p:nvPr/>
        </p:nvPicPr>
        <p:blipFill>
          <a:blip r:embed="rId3"/>
          <a:srcRect t="9836" b="2847"/>
          <a:stretch>
            <a:fillRect/>
          </a:stretch>
        </p:blipFill>
        <p:spPr bwMode="auto">
          <a:xfrm>
            <a:off x="6019800" y="1600200"/>
            <a:ext cx="2667000" cy="2209800"/>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304800" y="228600"/>
            <a:ext cx="6477000" cy="876300"/>
          </a:xfrm>
          <a:noFill/>
          <a:ln w="9525"/>
        </p:spPr>
        <p:txBody>
          <a:bodyPr/>
          <a:lstStyle/>
          <a:p>
            <a:r>
              <a:rPr lang="en-US" sz="3200" dirty="0">
                <a:effectLst/>
              </a:rPr>
              <a:t>Consumer Perspectives</a:t>
            </a:r>
          </a:p>
        </p:txBody>
      </p:sp>
      <p:sp>
        <p:nvSpPr>
          <p:cNvPr id="105475" name="Rectangle 3"/>
          <p:cNvSpPr>
            <a:spLocks noChangeArrowheads="1"/>
          </p:cNvSpPr>
          <p:nvPr/>
        </p:nvSpPr>
        <p:spPr bwMode="auto">
          <a:xfrm>
            <a:off x="0" y="0"/>
            <a:ext cx="9144000" cy="0"/>
          </a:xfrm>
          <a:prstGeom prst="rect">
            <a:avLst/>
          </a:prstGeom>
          <a:noFill/>
          <a:ln w="12700">
            <a:noFill/>
            <a:miter lim="800000"/>
            <a:headEnd/>
            <a:tailEnd/>
          </a:ln>
          <a:effectLst/>
        </p:spPr>
        <p:txBody>
          <a:bodyPr anchor="ctr">
            <a:prstTxWarp prst="textNoShape">
              <a:avLst/>
            </a:prstTxWarp>
            <a:spAutoFit/>
          </a:bodyPr>
          <a:lstStyle/>
          <a:p>
            <a:pPr algn="l" eaLnBrk="1" hangingPunct="1"/>
            <a:endParaRPr lang="en-US" sz="1800">
              <a:latin typeface="Arial" charset="0"/>
            </a:endParaRPr>
          </a:p>
        </p:txBody>
      </p:sp>
      <p:sp>
        <p:nvSpPr>
          <p:cNvPr id="105476" name="Rectangle 4" descr="Newsprint"/>
          <p:cNvSpPr>
            <a:spLocks noChangeArrowheads="1"/>
          </p:cNvSpPr>
          <p:nvPr/>
        </p:nvSpPr>
        <p:spPr bwMode="auto">
          <a:xfrm>
            <a:off x="381000" y="1752600"/>
            <a:ext cx="4114800" cy="4838700"/>
          </a:xfrm>
          <a:prstGeom prst="rect">
            <a:avLst/>
          </a:prstGeom>
          <a:blipFill dpi="0" rotWithShape="1">
            <a:blip r:embed="rId3"/>
            <a:srcRect/>
            <a:tile tx="0" ty="0" sx="100000" sy="100000" flip="none" algn="tl"/>
          </a:blipFill>
          <a:ln w="12700">
            <a:noFill/>
            <a:miter lim="800000"/>
            <a:headEnd/>
            <a:tailEnd/>
          </a:ln>
          <a:effectLst/>
        </p:spPr>
        <p:txBody>
          <a:bodyPr>
            <a:prstTxWarp prst="textNoShape">
              <a:avLst/>
            </a:prstTxWarp>
            <a:spAutoFit/>
          </a:bodyPr>
          <a:lstStyle/>
          <a:p>
            <a:r>
              <a:rPr lang="en-US" i="1" dirty="0">
                <a:solidFill>
                  <a:srgbClr val="000000"/>
                </a:solidFill>
                <a:effectLst>
                  <a:outerShdw blurRad="38100" dist="38100" dir="2700000" algn="tl">
                    <a:srgbClr val="DDDDDD"/>
                  </a:outerShdw>
                </a:effectLst>
                <a:latin typeface="Arial" charset="0"/>
              </a:rPr>
              <a:t>“…my doctor comes in … she has, like, a big, thick [file] because I've been </a:t>
            </a:r>
            <a:r>
              <a:rPr lang="en-US" i="1" dirty="0" smtClean="0">
                <a:solidFill>
                  <a:srgbClr val="000000"/>
                </a:solidFill>
                <a:effectLst>
                  <a:outerShdw blurRad="38100" dist="38100" dir="2700000" algn="tl">
                    <a:srgbClr val="DDDDDD"/>
                  </a:outerShdw>
                </a:effectLst>
                <a:latin typeface="Arial" charset="0"/>
              </a:rPr>
              <a:t>going to her for years … But, if she had a laptop or something, she'd be able to go back to that date and time and just pull that up and it would pop right up. It would be easier for her, as far as being organized and being systematic.”</a:t>
            </a:r>
          </a:p>
          <a:p>
            <a:r>
              <a:rPr lang="en-US" dirty="0" smtClean="0">
                <a:solidFill>
                  <a:srgbClr val="000000"/>
                </a:solidFill>
                <a:effectLst>
                  <a:outerShdw blurRad="38100" dist="38100" dir="2700000" algn="tl">
                    <a:srgbClr val="DDDDDD"/>
                  </a:outerShdw>
                </a:effectLst>
                <a:latin typeface="Arial" charset="0"/>
              </a:rPr>
              <a:t>-Focus Group Participant</a:t>
            </a:r>
            <a:endParaRPr lang="en-US" dirty="0">
              <a:solidFill>
                <a:srgbClr val="000000"/>
              </a:solidFill>
              <a:effectLst>
                <a:outerShdw blurRad="38100" dist="38100" dir="2700000" algn="tl">
                  <a:srgbClr val="DDDDDD"/>
                </a:outerShdw>
              </a:effectLst>
              <a:latin typeface="Arial" charset="0"/>
            </a:endParaRPr>
          </a:p>
        </p:txBody>
      </p:sp>
      <p:sp>
        <p:nvSpPr>
          <p:cNvPr id="105477" name="Rectangle 5"/>
          <p:cNvSpPr>
            <a:spLocks noGrp="1" noChangeArrowheads="1"/>
          </p:cNvSpPr>
          <p:nvPr>
            <p:ph type="body" sz="half" idx="1"/>
          </p:nvPr>
        </p:nvSpPr>
        <p:spPr>
          <a:xfrm>
            <a:off x="4648200" y="1600200"/>
            <a:ext cx="4191000" cy="5257800"/>
          </a:xfrm>
          <a:noFill/>
          <a:ln w="9525"/>
        </p:spPr>
        <p:txBody>
          <a:bodyPr/>
          <a:lstStyle/>
          <a:p>
            <a:pPr>
              <a:lnSpc>
                <a:spcPct val="80000"/>
              </a:lnSpc>
            </a:pPr>
            <a:r>
              <a:rPr lang="en-US" sz="2800" dirty="0">
                <a:effectLst/>
              </a:rPr>
              <a:t>Almost complete agreement that patients should have a say in how data is shared/used</a:t>
            </a:r>
          </a:p>
          <a:p>
            <a:pPr>
              <a:lnSpc>
                <a:spcPct val="80000"/>
              </a:lnSpc>
            </a:pPr>
            <a:r>
              <a:rPr lang="en-US" sz="2800" dirty="0">
                <a:effectLst/>
              </a:rPr>
              <a:t>General Agreement that health IT would improve efficiency, reduce errors. </a:t>
            </a:r>
          </a:p>
          <a:p>
            <a:pPr>
              <a:lnSpc>
                <a:spcPct val="80000"/>
              </a:lnSpc>
            </a:pPr>
            <a:r>
              <a:rPr lang="en-US" sz="2800" dirty="0">
                <a:effectLst/>
              </a:rPr>
              <a:t>Little agreement about the role of patients in the design/ use of health IT</a:t>
            </a:r>
          </a:p>
        </p:txBody>
      </p:sp>
      <p:pic>
        <p:nvPicPr>
          <p:cNvPr id="105478" name="Picture 6"/>
          <p:cNvPicPr>
            <a:picLocks noChangeAspect="1" noChangeArrowheads="1"/>
          </p:cNvPicPr>
          <p:nvPr/>
        </p:nvPicPr>
        <p:blipFill>
          <a:blip r:embed="rId4"/>
          <a:srcRect t="9836" b="2847"/>
          <a:stretch>
            <a:fillRect/>
          </a:stretch>
        </p:blipFill>
        <p:spPr bwMode="auto">
          <a:xfrm>
            <a:off x="6781800" y="0"/>
            <a:ext cx="1676400" cy="1389063"/>
          </a:xfrm>
          <a:prstGeom prst="rect">
            <a:avLst/>
          </a:prstGeom>
          <a:noFill/>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1371600" y="228600"/>
            <a:ext cx="5554663" cy="876300"/>
          </a:xfrm>
          <a:noFill/>
          <a:ln w="9525"/>
        </p:spPr>
        <p:txBody>
          <a:bodyPr/>
          <a:lstStyle/>
          <a:p>
            <a:r>
              <a:rPr lang="en-US" sz="3200" dirty="0">
                <a:effectLst/>
              </a:rPr>
              <a:t>Fears / Concerns</a:t>
            </a:r>
          </a:p>
        </p:txBody>
      </p:sp>
      <p:sp>
        <p:nvSpPr>
          <p:cNvPr id="107523" name="Rectangle 3"/>
          <p:cNvSpPr>
            <a:spLocks noChangeArrowheads="1"/>
          </p:cNvSpPr>
          <p:nvPr/>
        </p:nvSpPr>
        <p:spPr bwMode="auto">
          <a:xfrm>
            <a:off x="0" y="0"/>
            <a:ext cx="9144000" cy="0"/>
          </a:xfrm>
          <a:prstGeom prst="rect">
            <a:avLst/>
          </a:prstGeom>
          <a:noFill/>
          <a:ln w="12700">
            <a:noFill/>
            <a:miter lim="800000"/>
            <a:headEnd/>
            <a:tailEnd/>
          </a:ln>
          <a:effectLst/>
        </p:spPr>
        <p:txBody>
          <a:bodyPr anchor="ctr">
            <a:prstTxWarp prst="textNoShape">
              <a:avLst/>
            </a:prstTxWarp>
            <a:spAutoFit/>
          </a:bodyPr>
          <a:lstStyle/>
          <a:p>
            <a:pPr algn="l" eaLnBrk="1" hangingPunct="1"/>
            <a:endParaRPr lang="en-US" sz="1800">
              <a:latin typeface="Arial" charset="0"/>
            </a:endParaRPr>
          </a:p>
        </p:txBody>
      </p:sp>
      <p:sp>
        <p:nvSpPr>
          <p:cNvPr id="107524" name="Rectangle 4"/>
          <p:cNvSpPr>
            <a:spLocks noChangeArrowheads="1"/>
          </p:cNvSpPr>
          <p:nvPr/>
        </p:nvSpPr>
        <p:spPr bwMode="auto">
          <a:xfrm>
            <a:off x="4648200" y="1600200"/>
            <a:ext cx="4191000" cy="1800225"/>
          </a:xfrm>
          <a:prstGeom prst="rect">
            <a:avLst/>
          </a:prstGeom>
          <a:solidFill>
            <a:srgbClr val="FFFF99"/>
          </a:solidFill>
          <a:ln w="12700">
            <a:noFill/>
            <a:miter lim="800000"/>
            <a:headEnd/>
            <a:tailEnd/>
          </a:ln>
          <a:effectLst/>
        </p:spPr>
        <p:txBody>
          <a:bodyPr>
            <a:prstTxWarp prst="textNoShape">
              <a:avLst/>
            </a:prstTxWarp>
            <a:spAutoFit/>
          </a:bodyPr>
          <a:lstStyle/>
          <a:p>
            <a:r>
              <a:rPr lang="en-US" sz="2800">
                <a:solidFill>
                  <a:srgbClr val="000000"/>
                </a:solidFill>
                <a:effectLst>
                  <a:outerShdw blurRad="38100" dist="38100" dir="2700000" algn="tl">
                    <a:srgbClr val="FFFFFF"/>
                  </a:outerShdw>
                </a:effectLst>
              </a:rPr>
              <a:t>“That's your personal information. You should have every right to say how it's used.”</a:t>
            </a:r>
            <a:r>
              <a:rPr lang="en-US" sz="2800">
                <a:effectLst>
                  <a:outerShdw blurRad="38100" dist="38100" dir="2700000" algn="tl">
                    <a:srgbClr val="000000"/>
                  </a:outerShdw>
                </a:effectLst>
                <a:latin typeface="Arial" charset="0"/>
              </a:rPr>
              <a:t> </a:t>
            </a:r>
            <a:endParaRPr lang="en-US">
              <a:effectLst>
                <a:outerShdw blurRad="38100" dist="38100" dir="2700000" algn="tl">
                  <a:srgbClr val="000000"/>
                </a:outerShdw>
              </a:effectLst>
              <a:latin typeface="Arial" charset="0"/>
            </a:endParaRPr>
          </a:p>
        </p:txBody>
      </p:sp>
      <p:sp>
        <p:nvSpPr>
          <p:cNvPr id="107525" name="Rectangle 5"/>
          <p:cNvSpPr>
            <a:spLocks noGrp="1" noChangeArrowheads="1"/>
          </p:cNvSpPr>
          <p:nvPr>
            <p:ph type="body" sz="half" idx="1"/>
          </p:nvPr>
        </p:nvSpPr>
        <p:spPr>
          <a:xfrm>
            <a:off x="533400" y="1676400"/>
            <a:ext cx="4114800" cy="4114800"/>
          </a:xfrm>
          <a:noFill/>
          <a:ln w="9525"/>
        </p:spPr>
        <p:txBody>
          <a:bodyPr/>
          <a:lstStyle/>
          <a:p>
            <a:pPr>
              <a:lnSpc>
                <a:spcPct val="80000"/>
              </a:lnSpc>
            </a:pPr>
            <a:r>
              <a:rPr lang="en-US" sz="2800" dirty="0">
                <a:effectLst/>
              </a:rPr>
              <a:t>Consumers feel that patient health info belongs to the patients</a:t>
            </a:r>
          </a:p>
          <a:p>
            <a:pPr>
              <a:lnSpc>
                <a:spcPct val="80000"/>
              </a:lnSpc>
              <a:buFont typeface="Wingdings" charset="2"/>
              <a:buNone/>
            </a:pPr>
            <a:endParaRPr lang="en-US" sz="900" dirty="0">
              <a:effectLst/>
            </a:endParaRPr>
          </a:p>
          <a:p>
            <a:pPr>
              <a:lnSpc>
                <a:spcPct val="80000"/>
              </a:lnSpc>
            </a:pPr>
            <a:r>
              <a:rPr lang="en-US" sz="2800" dirty="0">
                <a:effectLst/>
              </a:rPr>
              <a:t>Concerns raised over privacy, security, interpersonal impact </a:t>
            </a:r>
          </a:p>
        </p:txBody>
      </p:sp>
      <p:sp>
        <p:nvSpPr>
          <p:cNvPr id="107526" name="Text Box 6"/>
          <p:cNvSpPr txBox="1">
            <a:spLocks noChangeArrowheads="1"/>
          </p:cNvSpPr>
          <p:nvPr/>
        </p:nvSpPr>
        <p:spPr bwMode="auto">
          <a:xfrm>
            <a:off x="5486400" y="3657600"/>
            <a:ext cx="3352800" cy="2917825"/>
          </a:xfrm>
          <a:prstGeom prst="rect">
            <a:avLst/>
          </a:prstGeom>
          <a:noFill/>
          <a:ln w="12700">
            <a:noFill/>
            <a:miter lim="800000"/>
            <a:headEnd/>
            <a:tailEnd/>
          </a:ln>
          <a:effectLst/>
        </p:spPr>
        <p:txBody>
          <a:bodyPr>
            <a:prstTxWarp prst="textNoShape">
              <a:avLst/>
            </a:prstTxWarp>
            <a:spAutoFit/>
          </a:bodyPr>
          <a:lstStyle/>
          <a:p>
            <a:pPr algn="l">
              <a:lnSpc>
                <a:spcPct val="90000"/>
              </a:lnSpc>
              <a:buClr>
                <a:srgbClr val="FFFF00"/>
              </a:buClr>
              <a:buSzPct val="95000"/>
              <a:buFont typeface="Wingdings" charset="2"/>
              <a:buChar char="§"/>
            </a:pPr>
            <a:r>
              <a:rPr lang="en-US" sz="2800">
                <a:solidFill>
                  <a:srgbClr val="FFFFFF"/>
                </a:solidFill>
                <a:effectLst>
                  <a:outerShdw blurRad="38100" dist="38100" dir="2700000" algn="tl">
                    <a:srgbClr val="000000"/>
                  </a:outerShdw>
                </a:effectLst>
                <a:latin typeface="Arial" charset="0"/>
              </a:rPr>
              <a:t> Doubts in cost savings – fear of rising costs</a:t>
            </a:r>
          </a:p>
          <a:p>
            <a:pPr algn="l">
              <a:buClr>
                <a:srgbClr val="FFFF00"/>
              </a:buClr>
              <a:buFont typeface="Wingdings" charset="2"/>
              <a:buChar char="§"/>
            </a:pPr>
            <a:endParaRPr lang="en-US" sz="900">
              <a:solidFill>
                <a:srgbClr val="FFFFFF"/>
              </a:solidFill>
              <a:effectLst>
                <a:outerShdw blurRad="38100" dist="38100" dir="2700000" algn="tl">
                  <a:srgbClr val="000000"/>
                </a:outerShdw>
              </a:effectLst>
              <a:latin typeface="Arial" charset="0"/>
            </a:endParaRPr>
          </a:p>
          <a:p>
            <a:pPr algn="l">
              <a:lnSpc>
                <a:spcPct val="90000"/>
              </a:lnSpc>
              <a:buClr>
                <a:srgbClr val="FFFF00"/>
              </a:buClr>
              <a:buFont typeface="Wingdings" charset="2"/>
              <a:buChar char="§"/>
            </a:pPr>
            <a:r>
              <a:rPr lang="en-US" sz="2800">
                <a:solidFill>
                  <a:srgbClr val="FFFFFF"/>
                </a:solidFill>
                <a:effectLst>
                  <a:outerShdw blurRad="38100" dist="38100" dir="2700000" algn="tl">
                    <a:srgbClr val="000000"/>
                  </a:outerShdw>
                </a:effectLst>
                <a:latin typeface="Arial" charset="0"/>
              </a:rPr>
              <a:t> Uncertainty re:  how health IT can enhance health care decisions</a:t>
            </a:r>
          </a:p>
        </p:txBody>
      </p:sp>
      <p:sp>
        <p:nvSpPr>
          <p:cNvPr id="107527" name="Rectangle 7" descr="Parchment"/>
          <p:cNvSpPr>
            <a:spLocks noChangeArrowheads="1"/>
          </p:cNvSpPr>
          <p:nvPr/>
        </p:nvSpPr>
        <p:spPr bwMode="auto">
          <a:xfrm>
            <a:off x="304800" y="4630738"/>
            <a:ext cx="4953000" cy="2012950"/>
          </a:xfrm>
          <a:prstGeom prst="rect">
            <a:avLst/>
          </a:prstGeom>
          <a:blipFill dpi="0" rotWithShape="1">
            <a:blip r:embed="rId3"/>
            <a:srcRect/>
            <a:tile tx="0" ty="0" sx="100000" sy="100000" flip="none" algn="tl"/>
          </a:blipFill>
          <a:ln w="12700">
            <a:noFill/>
            <a:miter lim="800000"/>
            <a:headEnd/>
            <a:tailEnd/>
          </a:ln>
          <a:effectLst/>
        </p:spPr>
        <p:txBody>
          <a:bodyPr>
            <a:prstTxWarp prst="textNoShape">
              <a:avLst/>
            </a:prstTxWarp>
            <a:spAutoFit/>
          </a:bodyPr>
          <a:lstStyle/>
          <a:p>
            <a:pPr>
              <a:lnSpc>
                <a:spcPct val="90000"/>
              </a:lnSpc>
            </a:pPr>
            <a:r>
              <a:rPr lang="en-US" sz="2800">
                <a:solidFill>
                  <a:srgbClr val="000000"/>
                </a:solidFill>
                <a:effectLst>
                  <a:outerShdw blurRad="38100" dist="38100" dir="2700000" algn="tl">
                    <a:srgbClr val="FFFFFF"/>
                  </a:outerShdw>
                </a:effectLst>
              </a:rPr>
              <a:t> “Everything else has been hacked. Government files have been hacked; banks have been hacked. My credit cards have been stolen. What else is left?”</a:t>
            </a:r>
            <a:r>
              <a:rPr lang="en-US" sz="2800">
                <a:solidFill>
                  <a:srgbClr val="000000"/>
                </a:solidFill>
              </a:rPr>
              <a:t> </a:t>
            </a:r>
          </a:p>
        </p:txBody>
      </p:sp>
      <p:pic>
        <p:nvPicPr>
          <p:cNvPr id="107528" name="Picture 8"/>
          <p:cNvPicPr>
            <a:picLocks noChangeAspect="1" noChangeArrowheads="1"/>
          </p:cNvPicPr>
          <p:nvPr/>
        </p:nvPicPr>
        <p:blipFill>
          <a:blip r:embed="rId4"/>
          <a:srcRect t="9836" b="2847"/>
          <a:stretch>
            <a:fillRect/>
          </a:stretch>
        </p:blipFill>
        <p:spPr bwMode="auto">
          <a:xfrm>
            <a:off x="6324600" y="0"/>
            <a:ext cx="1828800" cy="1516063"/>
          </a:xfrm>
          <a:prstGeom prst="rect">
            <a:avLst/>
          </a:prstGeom>
          <a:noFill/>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1219200" y="228600"/>
            <a:ext cx="6705600" cy="876300"/>
          </a:xfrm>
          <a:noFill/>
          <a:ln w="9525"/>
        </p:spPr>
        <p:txBody>
          <a:bodyPr/>
          <a:lstStyle/>
          <a:p>
            <a:r>
              <a:rPr lang="en-US" sz="2400" dirty="0">
                <a:effectLst/>
              </a:rPr>
              <a:t>Suggestions for Engaging Consumers in Health IT Design &amp; Use</a:t>
            </a:r>
          </a:p>
        </p:txBody>
      </p:sp>
      <p:sp>
        <p:nvSpPr>
          <p:cNvPr id="109571" name="Rectangle 3"/>
          <p:cNvSpPr>
            <a:spLocks noGrp="1" noChangeArrowheads="1"/>
          </p:cNvSpPr>
          <p:nvPr>
            <p:ph type="body" idx="1"/>
          </p:nvPr>
        </p:nvSpPr>
        <p:spPr>
          <a:noFill/>
          <a:ln w="9525"/>
        </p:spPr>
        <p:txBody>
          <a:bodyPr/>
          <a:lstStyle/>
          <a:p>
            <a:r>
              <a:rPr lang="en-US" dirty="0">
                <a:effectLst/>
              </a:rPr>
              <a:t>Engage consumers early in process</a:t>
            </a:r>
          </a:p>
          <a:p>
            <a:r>
              <a:rPr lang="en-US" dirty="0">
                <a:effectLst/>
              </a:rPr>
              <a:t>More surveys and focus groups on consumer opinions or perspectives</a:t>
            </a:r>
          </a:p>
          <a:p>
            <a:r>
              <a:rPr lang="en-US" dirty="0">
                <a:effectLst/>
              </a:rPr>
              <a:t>Involvement of patient advocacy orgs</a:t>
            </a:r>
          </a:p>
          <a:p>
            <a:r>
              <a:rPr lang="en-US" dirty="0">
                <a:effectLst/>
              </a:rPr>
              <a:t>Consumers involved in advisory committees</a:t>
            </a:r>
          </a:p>
          <a:p>
            <a:r>
              <a:rPr lang="en-US" dirty="0">
                <a:effectLst/>
              </a:rPr>
              <a:t>More public education on health IT, its impact on patients, and security/privacy issues </a:t>
            </a:r>
          </a:p>
        </p:txBody>
      </p:sp>
      <p:pic>
        <p:nvPicPr>
          <p:cNvPr id="109572" name="Picture 4"/>
          <p:cNvPicPr>
            <a:picLocks noChangeAspect="1" noChangeArrowheads="1"/>
          </p:cNvPicPr>
          <p:nvPr/>
        </p:nvPicPr>
        <p:blipFill>
          <a:blip r:embed="rId3"/>
          <a:srcRect t="9836" b="2847"/>
          <a:stretch>
            <a:fillRect/>
          </a:stretch>
        </p:blipFill>
        <p:spPr bwMode="auto">
          <a:xfrm>
            <a:off x="7772400" y="228600"/>
            <a:ext cx="1219200" cy="1009650"/>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noFill/>
          <a:ln w="9525"/>
        </p:spPr>
        <p:txBody>
          <a:bodyPr/>
          <a:lstStyle/>
          <a:p>
            <a:r>
              <a:rPr lang="en-US" sz="3600" dirty="0">
                <a:effectLst/>
              </a:rPr>
              <a:t>Strategies to Integrate Usability in </a:t>
            </a:r>
            <a:r>
              <a:rPr lang="en-US" sz="3600" dirty="0" err="1">
                <a:effectLst/>
              </a:rPr>
              <a:t>EHRs</a:t>
            </a:r>
            <a:endParaRPr lang="en-US" sz="3600" dirty="0">
              <a:effectLst/>
            </a:endParaRPr>
          </a:p>
        </p:txBody>
      </p:sp>
      <p:sp>
        <p:nvSpPr>
          <p:cNvPr id="111619" name="Rectangle 3"/>
          <p:cNvSpPr>
            <a:spLocks noGrp="1" noChangeArrowheads="1"/>
          </p:cNvSpPr>
          <p:nvPr>
            <p:ph type="body" idx="1"/>
          </p:nvPr>
        </p:nvSpPr>
        <p:spPr>
          <a:xfrm>
            <a:off x="0" y="1447800"/>
            <a:ext cx="8602663" cy="4953000"/>
          </a:xfrm>
          <a:noFill/>
          <a:ln w="9525"/>
        </p:spPr>
        <p:txBody>
          <a:bodyPr/>
          <a:lstStyle/>
          <a:p>
            <a:pPr indent="3175">
              <a:lnSpc>
                <a:spcPct val="100000"/>
              </a:lnSpc>
            </a:pPr>
            <a:r>
              <a:rPr lang="en-US" sz="2800" dirty="0">
                <a:effectLst/>
              </a:rPr>
              <a:t> </a:t>
            </a:r>
            <a:r>
              <a:rPr lang="en-US" sz="2800" dirty="0" err="1">
                <a:effectLst/>
              </a:rPr>
              <a:t>EHRs</a:t>
            </a:r>
            <a:r>
              <a:rPr lang="en-US" sz="2800" dirty="0">
                <a:effectLst/>
              </a:rPr>
              <a:t> revolutionize medicine, however lack of usability data to inform design and practice </a:t>
            </a:r>
          </a:p>
          <a:p>
            <a:pPr indent="3175">
              <a:lnSpc>
                <a:spcPct val="100000"/>
              </a:lnSpc>
              <a:buFont typeface="Wingdings" charset="2"/>
              <a:buNone/>
            </a:pPr>
            <a:endParaRPr lang="en-US" sz="2200" dirty="0">
              <a:effectLst/>
            </a:endParaRPr>
          </a:p>
          <a:p>
            <a:pPr indent="3175">
              <a:lnSpc>
                <a:spcPct val="100000"/>
              </a:lnSpc>
            </a:pPr>
            <a:r>
              <a:rPr lang="en-US" sz="2800" dirty="0">
                <a:effectLst/>
              </a:rPr>
              <a:t> A panel of multidisciplinary EHR experts &amp;  </a:t>
            </a:r>
          </a:p>
          <a:p>
            <a:pPr indent="3175">
              <a:lnSpc>
                <a:spcPct val="100000"/>
              </a:lnSpc>
              <a:spcBef>
                <a:spcPct val="0"/>
              </a:spcBef>
              <a:buFont typeface="Wingdings" charset="2"/>
              <a:buNone/>
            </a:pPr>
            <a:r>
              <a:rPr lang="en-US" sz="2800" dirty="0">
                <a:effectLst/>
              </a:rPr>
              <a:t>vendors was convened to participate </a:t>
            </a:r>
          </a:p>
          <a:p>
            <a:pPr indent="3175">
              <a:lnSpc>
                <a:spcPct val="100000"/>
              </a:lnSpc>
              <a:spcBef>
                <a:spcPct val="0"/>
              </a:spcBef>
              <a:buFont typeface="Wingdings" charset="2"/>
              <a:buNone/>
            </a:pPr>
            <a:r>
              <a:rPr lang="en-US" sz="2800" dirty="0">
                <a:effectLst/>
              </a:rPr>
              <a:t>in informal interviews</a:t>
            </a:r>
          </a:p>
          <a:p>
            <a:pPr indent="3175">
              <a:lnSpc>
                <a:spcPct val="100000"/>
              </a:lnSpc>
              <a:spcBef>
                <a:spcPct val="0"/>
              </a:spcBef>
              <a:buFont typeface="Wingdings" charset="2"/>
              <a:buNone/>
            </a:pPr>
            <a:endParaRPr lang="en-US" sz="2800" dirty="0">
              <a:effectLst/>
            </a:endParaRPr>
          </a:p>
          <a:p>
            <a:pPr indent="3175">
              <a:lnSpc>
                <a:spcPct val="100000"/>
              </a:lnSpc>
              <a:spcBef>
                <a:spcPct val="0"/>
              </a:spcBef>
            </a:pPr>
            <a:r>
              <a:rPr lang="en-US" sz="2800" dirty="0">
                <a:effectLst/>
              </a:rPr>
              <a:t>This is </a:t>
            </a:r>
            <a:r>
              <a:rPr lang="en-US" sz="2800" dirty="0" err="1">
                <a:effectLst/>
              </a:rPr>
              <a:t>AHRQ’s</a:t>
            </a:r>
            <a:r>
              <a:rPr lang="en-US" sz="2800" dirty="0">
                <a:effectLst/>
              </a:rPr>
              <a:t> first initiative to </a:t>
            </a:r>
          </a:p>
          <a:p>
            <a:pPr indent="3175">
              <a:lnSpc>
                <a:spcPct val="100000"/>
              </a:lnSpc>
              <a:spcBef>
                <a:spcPct val="0"/>
              </a:spcBef>
              <a:buFont typeface="Wingdings" charset="2"/>
              <a:buNone/>
            </a:pPr>
            <a:r>
              <a:rPr lang="en-US" sz="2800" dirty="0">
                <a:effectLst/>
              </a:rPr>
              <a:t>  guide EHR innovations in usability</a:t>
            </a:r>
          </a:p>
          <a:p>
            <a:pPr indent="3175">
              <a:lnSpc>
                <a:spcPct val="100000"/>
              </a:lnSpc>
              <a:spcBef>
                <a:spcPct val="0"/>
              </a:spcBef>
            </a:pPr>
            <a:endParaRPr lang="en-US" sz="2800" dirty="0">
              <a:effectLst/>
            </a:endParaRPr>
          </a:p>
          <a:p>
            <a:pPr indent="3175">
              <a:lnSpc>
                <a:spcPct val="100000"/>
              </a:lnSpc>
              <a:spcBef>
                <a:spcPct val="0"/>
              </a:spcBef>
            </a:pPr>
            <a:r>
              <a:rPr lang="en-US" sz="2600" dirty="0">
                <a:effectLst/>
              </a:rPr>
              <a:t> Dr. Cheryl McDonnell, AHRQ</a:t>
            </a:r>
          </a:p>
          <a:p>
            <a:pPr indent="3175">
              <a:lnSpc>
                <a:spcPct val="100000"/>
              </a:lnSpc>
              <a:spcBef>
                <a:spcPct val="0"/>
              </a:spcBef>
              <a:buFont typeface="Wingdings" charset="2"/>
              <a:buNone/>
            </a:pPr>
            <a:r>
              <a:rPr lang="en-US" sz="2600" dirty="0">
                <a:effectLst/>
              </a:rPr>
              <a:t>   Contract (HHSA2900710073T)</a:t>
            </a:r>
          </a:p>
          <a:p>
            <a:pPr indent="3175">
              <a:lnSpc>
                <a:spcPct val="100000"/>
              </a:lnSpc>
              <a:spcBef>
                <a:spcPct val="0"/>
              </a:spcBef>
              <a:buFont typeface="Wingdings" charset="2"/>
              <a:buNone/>
            </a:pPr>
            <a:endParaRPr lang="en-US" sz="2600" dirty="0">
              <a:effectLst/>
            </a:endParaRPr>
          </a:p>
          <a:p>
            <a:pPr indent="3175">
              <a:lnSpc>
                <a:spcPct val="70000"/>
              </a:lnSpc>
              <a:buFont typeface="Wingdings" charset="2"/>
              <a:buNone/>
            </a:pPr>
            <a:endParaRPr lang="en-US" sz="2000" dirty="0">
              <a:effectLst/>
            </a:endParaRPr>
          </a:p>
        </p:txBody>
      </p:sp>
      <p:pic>
        <p:nvPicPr>
          <p:cNvPr id="111620" name="Picture 4"/>
          <p:cNvPicPr>
            <a:picLocks noChangeAspect="1" noChangeArrowheads="1"/>
          </p:cNvPicPr>
          <p:nvPr/>
        </p:nvPicPr>
        <p:blipFill>
          <a:blip r:embed="rId3"/>
          <a:srcRect/>
          <a:stretch>
            <a:fillRect/>
          </a:stretch>
        </p:blipFill>
        <p:spPr bwMode="auto">
          <a:xfrm>
            <a:off x="6553200" y="3810000"/>
            <a:ext cx="2590800" cy="238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1066800" y="304800"/>
            <a:ext cx="6705600" cy="876300"/>
          </a:xfrm>
          <a:noFill/>
          <a:ln w="9525"/>
        </p:spPr>
        <p:txBody>
          <a:bodyPr/>
          <a:lstStyle/>
          <a:p>
            <a:r>
              <a:rPr lang="en-US" sz="3200" dirty="0">
                <a:effectLst/>
              </a:rPr>
              <a:t>Reports Document Expert Recommendations</a:t>
            </a:r>
          </a:p>
        </p:txBody>
      </p:sp>
      <p:sp>
        <p:nvSpPr>
          <p:cNvPr id="113667" name="Rectangle 3"/>
          <p:cNvSpPr>
            <a:spLocks noGrp="1" noChangeArrowheads="1"/>
          </p:cNvSpPr>
          <p:nvPr>
            <p:ph type="body" idx="1"/>
          </p:nvPr>
        </p:nvSpPr>
        <p:spPr>
          <a:xfrm>
            <a:off x="228600" y="1676400"/>
            <a:ext cx="6096000" cy="4953000"/>
          </a:xfrm>
          <a:noFill/>
          <a:ln w="9525"/>
        </p:spPr>
        <p:txBody>
          <a:bodyPr/>
          <a:lstStyle/>
          <a:p>
            <a:r>
              <a:rPr lang="en-US" dirty="0">
                <a:effectLst/>
              </a:rPr>
              <a:t>Three documents were developed to focus on key areas of interest to policymakers, researchers, and EHR developers:</a:t>
            </a:r>
          </a:p>
          <a:p>
            <a:pPr lvl="1">
              <a:buFontTx/>
              <a:buChar char="•"/>
            </a:pPr>
            <a:r>
              <a:rPr lang="en-US" u="sng" dirty="0">
                <a:effectLst/>
              </a:rPr>
              <a:t>Framework Evaluation</a:t>
            </a:r>
          </a:p>
          <a:p>
            <a:pPr lvl="1">
              <a:buFontTx/>
              <a:buChar char="•"/>
            </a:pPr>
            <a:r>
              <a:rPr lang="en-US" u="sng" dirty="0">
                <a:effectLst/>
              </a:rPr>
              <a:t>Interface Design </a:t>
            </a:r>
          </a:p>
          <a:p>
            <a:pPr lvl="1">
              <a:buFontTx/>
              <a:buChar char="•"/>
            </a:pPr>
            <a:r>
              <a:rPr lang="en-US" u="sng" dirty="0">
                <a:effectLst/>
              </a:rPr>
              <a:t>Vendor Practices and Perspectives</a:t>
            </a:r>
            <a:endParaRPr lang="en-US" sz="2400" dirty="0">
              <a:effectLst/>
            </a:endParaRPr>
          </a:p>
        </p:txBody>
      </p:sp>
      <p:sp>
        <p:nvSpPr>
          <p:cNvPr id="113668" name="Text Box 4"/>
          <p:cNvSpPr txBox="1">
            <a:spLocks noChangeArrowheads="1"/>
          </p:cNvSpPr>
          <p:nvPr/>
        </p:nvSpPr>
        <p:spPr bwMode="auto">
          <a:xfrm>
            <a:off x="6324600" y="1600200"/>
            <a:ext cx="2438400" cy="4867275"/>
          </a:xfrm>
          <a:prstGeom prst="rect">
            <a:avLst/>
          </a:prstGeom>
          <a:noFill/>
          <a:ln w="28575">
            <a:solidFill>
              <a:srgbClr val="FFFFFF"/>
            </a:solidFill>
            <a:miter lim="800000"/>
            <a:headEnd/>
            <a:tailEnd/>
          </a:ln>
          <a:effectLst/>
        </p:spPr>
        <p:txBody>
          <a:bodyPr>
            <a:prstTxWarp prst="textNoShape">
              <a:avLst/>
            </a:prstTxWarp>
            <a:spAutoFit/>
          </a:bodyPr>
          <a:lstStyle/>
          <a:p>
            <a:pPr>
              <a:spcBef>
                <a:spcPct val="50000"/>
              </a:spcBef>
            </a:pPr>
            <a:r>
              <a:rPr lang="en-US" i="1"/>
              <a:t>“There is strong evidence (outside health care) that usability testing in the design and development phase is more effective and less expensive than after market release.”</a:t>
            </a:r>
            <a:r>
              <a:rPr lang="en-US"/>
              <a:t>   - Expert Panel Member</a:t>
            </a:r>
          </a:p>
        </p:txBody>
      </p:sp>
      <p:pic>
        <p:nvPicPr>
          <p:cNvPr id="113669" name="Picture 5"/>
          <p:cNvPicPr>
            <a:picLocks noChangeAspect="1" noChangeArrowheads="1"/>
          </p:cNvPicPr>
          <p:nvPr/>
        </p:nvPicPr>
        <p:blipFill>
          <a:blip r:embed="rId3"/>
          <a:srcRect/>
          <a:stretch>
            <a:fillRect/>
          </a:stretch>
        </p:blipFill>
        <p:spPr bwMode="auto">
          <a:xfrm>
            <a:off x="7315200" y="0"/>
            <a:ext cx="1524000" cy="1404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noFill/>
          <a:ln w="9525"/>
        </p:spPr>
        <p:txBody>
          <a:bodyPr/>
          <a:lstStyle/>
          <a:p>
            <a:r>
              <a:rPr lang="en-US" dirty="0">
                <a:effectLst/>
              </a:rPr>
              <a:t>Findings</a:t>
            </a:r>
          </a:p>
        </p:txBody>
      </p:sp>
      <p:sp>
        <p:nvSpPr>
          <p:cNvPr id="115715" name="Rectangle 3"/>
          <p:cNvSpPr>
            <a:spLocks noGrp="1" noChangeArrowheads="1"/>
          </p:cNvSpPr>
          <p:nvPr>
            <p:ph type="body" idx="1"/>
          </p:nvPr>
        </p:nvSpPr>
        <p:spPr>
          <a:xfrm>
            <a:off x="228600" y="1676400"/>
            <a:ext cx="8915400" cy="4724400"/>
          </a:xfrm>
          <a:noFill/>
          <a:ln w="9525"/>
        </p:spPr>
        <p:txBody>
          <a:bodyPr/>
          <a:lstStyle/>
          <a:p>
            <a:r>
              <a:rPr lang="en-US" u="sng" dirty="0">
                <a:effectLst/>
              </a:rPr>
              <a:t>Framework Evaluation</a:t>
            </a:r>
            <a:r>
              <a:rPr lang="en-US" dirty="0">
                <a:effectLst/>
              </a:rPr>
              <a:t>: definition of categories for usability and evaluation </a:t>
            </a:r>
          </a:p>
          <a:p>
            <a:r>
              <a:rPr lang="en-US" u="sng" dirty="0">
                <a:effectLst/>
              </a:rPr>
              <a:t>Interface Design</a:t>
            </a:r>
            <a:r>
              <a:rPr lang="en-US" dirty="0">
                <a:effectLst/>
              </a:rPr>
              <a:t>: incorporation of recommendations for evidence-based lessons from other fields </a:t>
            </a:r>
          </a:p>
          <a:p>
            <a:r>
              <a:rPr lang="en-US" u="sng" dirty="0">
                <a:effectLst/>
              </a:rPr>
              <a:t>Vender Practices and Perspectives</a:t>
            </a:r>
            <a:r>
              <a:rPr lang="en-US" dirty="0">
                <a:effectLst/>
              </a:rPr>
              <a:t>: description of usability engineering processes and engagement of end users throughout the product life cycle </a:t>
            </a:r>
          </a:p>
        </p:txBody>
      </p:sp>
      <p:pic>
        <p:nvPicPr>
          <p:cNvPr id="115716" name="Picture 4"/>
          <p:cNvPicPr>
            <a:picLocks noChangeAspect="1" noChangeArrowheads="1"/>
          </p:cNvPicPr>
          <p:nvPr/>
        </p:nvPicPr>
        <p:blipFill>
          <a:blip r:embed="rId3"/>
          <a:srcRect/>
          <a:stretch>
            <a:fillRect/>
          </a:stretch>
        </p:blipFill>
        <p:spPr bwMode="auto">
          <a:xfrm>
            <a:off x="7162800" y="228600"/>
            <a:ext cx="1447800" cy="1335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noFill/>
          <a:ln w="9525"/>
        </p:spPr>
        <p:txBody>
          <a:bodyPr/>
          <a:lstStyle/>
          <a:p>
            <a:r>
              <a:rPr lang="en-US" dirty="0">
                <a:effectLst/>
              </a:rPr>
              <a:t>THQIT Implementation</a:t>
            </a:r>
          </a:p>
        </p:txBody>
      </p:sp>
      <p:sp>
        <p:nvSpPr>
          <p:cNvPr id="129027" name="Rectangle 3"/>
          <p:cNvSpPr>
            <a:spLocks noGrp="1" noChangeArrowheads="1"/>
          </p:cNvSpPr>
          <p:nvPr>
            <p:ph type="body" idx="1"/>
          </p:nvPr>
        </p:nvSpPr>
        <p:spPr>
          <a:xfrm>
            <a:off x="2667000" y="1447800"/>
            <a:ext cx="6172200" cy="5410200"/>
          </a:xfrm>
          <a:noFill/>
          <a:ln w="9525"/>
        </p:spPr>
        <p:txBody>
          <a:bodyPr/>
          <a:lstStyle/>
          <a:p>
            <a:r>
              <a:rPr lang="en-US" sz="2400" dirty="0">
                <a:effectLst/>
              </a:rPr>
              <a:t>EMS Responders Use Health IT to Improve Cardiac Care </a:t>
            </a:r>
          </a:p>
          <a:p>
            <a:endParaRPr lang="en-US" sz="2400" dirty="0">
              <a:effectLst/>
            </a:endParaRPr>
          </a:p>
          <a:p>
            <a:r>
              <a:rPr lang="en-US" sz="2400" dirty="0">
                <a:effectLst/>
              </a:rPr>
              <a:t>Nursing home Health IT Reduces Pressure Ulcers and Increases Staff’s Job Satisfaction</a:t>
            </a:r>
          </a:p>
          <a:p>
            <a:endParaRPr lang="en-US" sz="2400" dirty="0">
              <a:effectLst/>
            </a:endParaRPr>
          </a:p>
          <a:p>
            <a:r>
              <a:rPr lang="en-US" sz="2400" dirty="0">
                <a:effectLst/>
              </a:rPr>
              <a:t>Project Echo: Extension for community Healthcare Outcomes Through Telemedicine</a:t>
            </a:r>
          </a:p>
          <a:p>
            <a:endParaRPr lang="en-US" sz="2400" dirty="0">
              <a:effectLst/>
            </a:endParaRPr>
          </a:p>
          <a:p>
            <a:r>
              <a:rPr lang="en-US" sz="2400" dirty="0">
                <a:effectLst/>
              </a:rPr>
              <a:t>Network of Rural Hospitals in Iowa Redesign Patient Care Workflow to Use EHR</a:t>
            </a:r>
          </a:p>
        </p:txBody>
      </p:sp>
      <p:pic>
        <p:nvPicPr>
          <p:cNvPr id="129028" name="Picture 4" descr="1 Ambulance small"/>
          <p:cNvPicPr>
            <a:picLocks noChangeAspect="1" noChangeArrowheads="1"/>
          </p:cNvPicPr>
          <p:nvPr/>
        </p:nvPicPr>
        <p:blipFill>
          <a:blip r:embed="rId2"/>
          <a:srcRect/>
          <a:stretch>
            <a:fillRect/>
          </a:stretch>
        </p:blipFill>
        <p:spPr bwMode="auto">
          <a:xfrm>
            <a:off x="457200" y="1524000"/>
            <a:ext cx="1981200" cy="815975"/>
          </a:xfrm>
          <a:prstGeom prst="rect">
            <a:avLst/>
          </a:prstGeom>
          <a:noFill/>
        </p:spPr>
      </p:pic>
      <p:pic>
        <p:nvPicPr>
          <p:cNvPr id="129033" name="Picture 9" descr="map of the world"/>
          <p:cNvPicPr>
            <a:picLocks noChangeAspect="1" noChangeArrowheads="1"/>
          </p:cNvPicPr>
          <p:nvPr/>
        </p:nvPicPr>
        <p:blipFill>
          <a:blip r:embed="rId3"/>
          <a:srcRect/>
          <a:stretch>
            <a:fillRect/>
          </a:stretch>
        </p:blipFill>
        <p:spPr bwMode="auto">
          <a:xfrm>
            <a:off x="152400" y="4114800"/>
            <a:ext cx="2386013" cy="1169988"/>
          </a:xfrm>
          <a:prstGeom prst="rect">
            <a:avLst/>
          </a:prstGeom>
          <a:noFill/>
        </p:spPr>
      </p:pic>
      <p:pic>
        <p:nvPicPr>
          <p:cNvPr id="129037" name="Picture 13" descr="Iowa_pms 202"/>
          <p:cNvPicPr>
            <a:picLocks noChangeAspect="1" noChangeArrowheads="1"/>
          </p:cNvPicPr>
          <p:nvPr/>
        </p:nvPicPr>
        <p:blipFill>
          <a:blip r:embed="rId4"/>
          <a:srcRect/>
          <a:stretch>
            <a:fillRect/>
          </a:stretch>
        </p:blipFill>
        <p:spPr bwMode="auto">
          <a:xfrm>
            <a:off x="1143000" y="5653088"/>
            <a:ext cx="1371600" cy="996950"/>
          </a:xfrm>
          <a:prstGeom prst="rect">
            <a:avLst/>
          </a:prstGeom>
          <a:noFill/>
        </p:spPr>
      </p:pic>
      <p:pic>
        <p:nvPicPr>
          <p:cNvPr id="129038" name="Picture 14" descr="CNA"/>
          <p:cNvPicPr>
            <a:picLocks noChangeAspect="1" noChangeArrowheads="1"/>
          </p:cNvPicPr>
          <p:nvPr/>
        </p:nvPicPr>
        <p:blipFill>
          <a:blip r:embed="rId5"/>
          <a:srcRect/>
          <a:stretch>
            <a:fillRect/>
          </a:stretch>
        </p:blipFill>
        <p:spPr bwMode="auto">
          <a:xfrm>
            <a:off x="990600" y="2514600"/>
            <a:ext cx="1520825" cy="1403350"/>
          </a:xfrm>
          <a:prstGeom prst="rect">
            <a:avLst/>
          </a:prstGeom>
          <a:noFill/>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838200" y="228600"/>
            <a:ext cx="6697663" cy="876300"/>
          </a:xfrm>
          <a:noFill/>
          <a:ln w="9525"/>
        </p:spPr>
        <p:txBody>
          <a:bodyPr/>
          <a:lstStyle/>
          <a:p>
            <a:r>
              <a:rPr lang="en-US" sz="2800" dirty="0">
                <a:effectLst/>
              </a:rPr>
              <a:t>Dissemination of Findings</a:t>
            </a:r>
          </a:p>
        </p:txBody>
      </p:sp>
      <p:pic>
        <p:nvPicPr>
          <p:cNvPr id="117763" name="Picture 3"/>
          <p:cNvPicPr>
            <a:picLocks noChangeAspect="1" noChangeArrowheads="1"/>
          </p:cNvPicPr>
          <p:nvPr/>
        </p:nvPicPr>
        <p:blipFill>
          <a:blip r:embed="rId3"/>
          <a:srcRect/>
          <a:stretch>
            <a:fillRect/>
          </a:stretch>
        </p:blipFill>
        <p:spPr bwMode="auto">
          <a:xfrm>
            <a:off x="1828800" y="1447800"/>
            <a:ext cx="5715000" cy="5002213"/>
          </a:xfrm>
          <a:prstGeom prst="rect">
            <a:avLst/>
          </a:prstGeom>
          <a:noFill/>
          <a:ln w="9525">
            <a:noFill/>
            <a:miter lim="800000"/>
            <a:headEnd/>
            <a:tailEnd/>
          </a:ln>
        </p:spPr>
      </p:pic>
      <p:pic>
        <p:nvPicPr>
          <p:cNvPr id="117764" name="Picture 4"/>
          <p:cNvPicPr>
            <a:picLocks noChangeAspect="1" noChangeArrowheads="1"/>
          </p:cNvPicPr>
          <p:nvPr/>
        </p:nvPicPr>
        <p:blipFill>
          <a:blip r:embed="rId4"/>
          <a:srcRect/>
          <a:stretch>
            <a:fillRect/>
          </a:stretch>
        </p:blipFill>
        <p:spPr bwMode="auto">
          <a:xfrm>
            <a:off x="7239000" y="0"/>
            <a:ext cx="1524000" cy="1404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 typeface="Wingdings" charset="2"/>
              <a:buNone/>
            </a:pPr>
            <a:r>
              <a:rPr lang="en-US" sz="2400" dirty="0"/>
              <a:t>The Problem:</a:t>
            </a:r>
          </a:p>
          <a:p>
            <a:pPr>
              <a:buFont typeface="Wingdings" charset="2"/>
              <a:buNone/>
            </a:pPr>
            <a:endParaRPr lang="en-US" sz="1000" dirty="0"/>
          </a:p>
          <a:p>
            <a:r>
              <a:rPr lang="en-US" sz="2000" dirty="0"/>
              <a:t>Many heart attack patients do not receive needed treatment in the recommended timeframe</a:t>
            </a:r>
          </a:p>
          <a:p>
            <a:pPr>
              <a:buFont typeface="Wingdings" charset="2"/>
              <a:buNone/>
            </a:pPr>
            <a:endParaRPr lang="en-US" sz="1000" dirty="0"/>
          </a:p>
          <a:p>
            <a:pPr>
              <a:buFont typeface="Wingdings" charset="2"/>
              <a:buNone/>
            </a:pPr>
            <a:endParaRPr lang="en-US" sz="1000" dirty="0"/>
          </a:p>
          <a:p>
            <a:pPr>
              <a:buFont typeface="Wingdings" charset="2"/>
              <a:buNone/>
            </a:pPr>
            <a:r>
              <a:rPr lang="en-US" sz="2400" dirty="0"/>
              <a:t>The Health IT Contribution: </a:t>
            </a:r>
          </a:p>
          <a:p>
            <a:endParaRPr lang="en-US" sz="1000" dirty="0"/>
          </a:p>
          <a:p>
            <a:r>
              <a:rPr lang="en-US" sz="2000" dirty="0"/>
              <a:t>Clinical Decision Support Software</a:t>
            </a:r>
          </a:p>
          <a:p>
            <a:pPr lvl="1"/>
            <a:r>
              <a:rPr lang="en-US" sz="1800" dirty="0"/>
              <a:t>Helped paramedics quickly determine proper treatment </a:t>
            </a:r>
          </a:p>
          <a:p>
            <a:r>
              <a:rPr lang="en-US" sz="2000" dirty="0"/>
              <a:t>Web-Based Quality Reporting System </a:t>
            </a:r>
          </a:p>
          <a:p>
            <a:pPr lvl="1"/>
            <a:r>
              <a:rPr lang="en-US" sz="1800" dirty="0"/>
              <a:t>Combined data from the </a:t>
            </a:r>
            <a:r>
              <a:rPr lang="en-US" sz="1800" dirty="0" err="1"/>
              <a:t>prehospital</a:t>
            </a:r>
            <a:r>
              <a:rPr lang="en-US" sz="1800" dirty="0"/>
              <a:t> and hospital experience</a:t>
            </a:r>
          </a:p>
          <a:p>
            <a:pPr lvl="1"/>
            <a:r>
              <a:rPr lang="en-US" sz="1800" dirty="0"/>
              <a:t>Data was used to tailor quality improvement programs</a:t>
            </a:r>
          </a:p>
          <a:p>
            <a:pPr lvl="1"/>
            <a:endParaRPr lang="en-US" sz="1600" dirty="0"/>
          </a:p>
          <a:p>
            <a:pPr lvl="1">
              <a:buFontTx/>
              <a:buNone/>
            </a:pPr>
            <a:endParaRPr lang="en-US" sz="1600" dirty="0"/>
          </a:p>
          <a:p>
            <a:pPr>
              <a:buFont typeface="Wingdings" charset="2"/>
              <a:buNone/>
            </a:pPr>
            <a:r>
              <a:rPr lang="en-US" sz="1800" dirty="0"/>
              <a:t>Project Director: Dr. Harry </a:t>
            </a:r>
            <a:r>
              <a:rPr lang="en-US" sz="1800" dirty="0" err="1"/>
              <a:t>Selker</a:t>
            </a:r>
            <a:r>
              <a:rPr lang="en-US" sz="1800" dirty="0"/>
              <a:t> 	Project Location: Massachusetts </a:t>
            </a:r>
          </a:p>
          <a:p>
            <a:pPr>
              <a:buFont typeface="Wingdings" charset="2"/>
              <a:buNone/>
            </a:pPr>
            <a:r>
              <a:rPr lang="en-US" sz="1800" dirty="0"/>
              <a:t>AHRQ Grant: UC1 HS015124   </a:t>
            </a:r>
            <a:r>
              <a:rPr lang="en-US" sz="1400" dirty="0">
                <a:effectLst/>
              </a:rPr>
              <a:t>http://healthit.ahrq.gov/FRPT_Selker_UC1HS015124</a:t>
            </a:r>
          </a:p>
          <a:p>
            <a:pPr>
              <a:buFont typeface="Wingdings" charset="2"/>
              <a:buNone/>
            </a:pPr>
            <a:endParaRPr lang="en-US" sz="1400" dirty="0"/>
          </a:p>
        </p:txBody>
      </p:sp>
      <p:sp>
        <p:nvSpPr>
          <p:cNvPr id="4" name="Rectangle 2"/>
          <p:cNvSpPr>
            <a:spLocks noGrp="1" noChangeArrowheads="1"/>
          </p:cNvSpPr>
          <p:nvPr>
            <p:ph type="title"/>
          </p:nvPr>
        </p:nvSpPr>
        <p:spPr>
          <a:xfrm>
            <a:off x="1447800" y="228600"/>
            <a:ext cx="5181600" cy="876300"/>
          </a:xfrm>
        </p:spPr>
        <p:txBody>
          <a:bodyPr/>
          <a:lstStyle/>
          <a:p>
            <a:r>
              <a:rPr lang="en-US" sz="2400" dirty="0"/>
              <a:t>EMS Responders Use Health IT to Improve Cardiac Care</a:t>
            </a:r>
          </a:p>
        </p:txBody>
      </p:sp>
      <p:pic>
        <p:nvPicPr>
          <p:cNvPr id="9221" name="Picture 5" descr="1 Ambulance small"/>
          <p:cNvPicPr>
            <a:picLocks noChangeAspect="1" noChangeArrowheads="1"/>
          </p:cNvPicPr>
          <p:nvPr/>
        </p:nvPicPr>
        <p:blipFill>
          <a:blip r:embed="rId3"/>
          <a:srcRect/>
          <a:stretch>
            <a:fillRect/>
          </a:stretch>
        </p:blipFill>
        <p:spPr bwMode="auto">
          <a:xfrm>
            <a:off x="6705600" y="304800"/>
            <a:ext cx="1981200" cy="815975"/>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7"/>
          <p:cNvSpPr>
            <a:spLocks noGrp="1"/>
          </p:cNvSpPr>
          <p:nvPr>
            <p:ph type="title"/>
          </p:nvPr>
        </p:nvSpPr>
        <p:spPr>
          <a:xfrm>
            <a:off x="1676399" y="228600"/>
            <a:ext cx="5029201" cy="876300"/>
          </a:xfrm>
        </p:spPr>
        <p:txBody>
          <a:bodyPr anchor="t"/>
          <a:lstStyle/>
          <a:p>
            <a:r>
              <a:rPr lang="en-US" sz="2400" dirty="0" smtClean="0">
                <a:latin typeface="Arial" charset="0"/>
              </a:rPr>
              <a:t>EMS Responders Use Health IT to Improve Cardiac Care</a:t>
            </a:r>
            <a:r>
              <a:rPr lang="en-US" dirty="0" smtClean="0">
                <a:latin typeface="Arial" charset="0"/>
              </a:rPr>
              <a:t/>
            </a:r>
            <a:br>
              <a:rPr lang="en-US" dirty="0" smtClean="0">
                <a:latin typeface="Arial" charset="0"/>
              </a:rPr>
            </a:br>
            <a:endParaRPr lang="en-US" dirty="0"/>
          </a:p>
        </p:txBody>
      </p:sp>
      <p:sp>
        <p:nvSpPr>
          <p:cNvPr id="97291" name="Rectangle 11"/>
          <p:cNvSpPr>
            <a:spLocks noGrp="1" noChangeArrowheads="1"/>
          </p:cNvSpPr>
          <p:nvPr>
            <p:ph type="body" sz="half" idx="4294967295"/>
          </p:nvPr>
        </p:nvSpPr>
        <p:spPr>
          <a:xfrm>
            <a:off x="0" y="1676400"/>
            <a:ext cx="4529138" cy="4724400"/>
          </a:xfrm>
        </p:spPr>
        <p:txBody>
          <a:bodyPr/>
          <a:lstStyle/>
          <a:p>
            <a:pPr>
              <a:buFont typeface="Wingdings" charset="2"/>
              <a:buNone/>
            </a:pPr>
            <a:r>
              <a:rPr lang="en-US" sz="2400" dirty="0"/>
              <a:t>Results:</a:t>
            </a:r>
          </a:p>
          <a:p>
            <a:r>
              <a:rPr lang="en-US" sz="2400" dirty="0"/>
              <a:t>150% increase in the number of patients receiving treatment in less than 90 minutes</a:t>
            </a:r>
          </a:p>
          <a:p>
            <a:r>
              <a:rPr lang="en-US" sz="2400" dirty="0"/>
              <a:t>Improved quality of care provided by paramedics </a:t>
            </a:r>
          </a:p>
          <a:p>
            <a:pPr>
              <a:buFont typeface="Wingdings" charset="2"/>
              <a:buNone/>
            </a:pPr>
            <a:endParaRPr lang="en-US" sz="1200" dirty="0"/>
          </a:p>
          <a:p>
            <a:pPr>
              <a:buFont typeface="Wingdings" charset="2"/>
              <a:buNone/>
            </a:pPr>
            <a:r>
              <a:rPr lang="en-US" sz="2400" dirty="0"/>
              <a:t>Sustainability/Transferability: </a:t>
            </a:r>
          </a:p>
          <a:p>
            <a:r>
              <a:rPr lang="en-US" sz="2400" dirty="0"/>
              <a:t>Technology  was used in new communities and to address other conditions</a:t>
            </a:r>
          </a:p>
          <a:p>
            <a:r>
              <a:rPr lang="en-US" sz="2400" dirty="0"/>
              <a:t>The system was integrated with other health IT</a:t>
            </a:r>
          </a:p>
          <a:p>
            <a:endParaRPr lang="en-US" sz="2400" dirty="0"/>
          </a:p>
          <a:p>
            <a:endParaRPr lang="en-US" sz="2400" dirty="0"/>
          </a:p>
        </p:txBody>
      </p:sp>
      <p:sp>
        <p:nvSpPr>
          <p:cNvPr id="10244" name="Rectangle 4"/>
          <p:cNvSpPr>
            <a:spLocks noChangeArrowheads="1"/>
          </p:cNvSpPr>
          <p:nvPr/>
        </p:nvSpPr>
        <p:spPr bwMode="auto">
          <a:xfrm>
            <a:off x="0" y="0"/>
            <a:ext cx="9144000" cy="0"/>
          </a:xfrm>
          <a:prstGeom prst="rect">
            <a:avLst/>
          </a:prstGeom>
          <a:noFill/>
          <a:ln w="12700">
            <a:noFill/>
            <a:miter lim="800000"/>
            <a:headEnd/>
            <a:tailEnd/>
          </a:ln>
        </p:spPr>
        <p:txBody>
          <a:bodyPr anchor="ctr">
            <a:prstTxWarp prst="textNoShape">
              <a:avLst/>
            </a:prstTxWarp>
            <a:spAutoFit/>
          </a:bodyPr>
          <a:lstStyle/>
          <a:p>
            <a:pPr algn="l" eaLnBrk="1" hangingPunct="1"/>
            <a:endParaRPr lang="en-US" sz="1800">
              <a:latin typeface="Arial" charset="0"/>
            </a:endParaRPr>
          </a:p>
        </p:txBody>
      </p:sp>
      <p:pic>
        <p:nvPicPr>
          <p:cNvPr id="10247" name="Picture 7" descr="1 Ambulance small"/>
          <p:cNvPicPr>
            <a:picLocks noChangeAspect="1" noChangeArrowheads="1"/>
          </p:cNvPicPr>
          <p:nvPr/>
        </p:nvPicPr>
        <p:blipFill>
          <a:blip r:embed="rId3"/>
          <a:srcRect/>
          <a:stretch>
            <a:fillRect/>
          </a:stretch>
        </p:blipFill>
        <p:spPr bwMode="auto">
          <a:xfrm>
            <a:off x="6781800" y="228600"/>
            <a:ext cx="1981200" cy="815975"/>
          </a:xfrm>
          <a:prstGeom prst="rect">
            <a:avLst/>
          </a:prstGeom>
          <a:noFill/>
        </p:spPr>
      </p:pic>
      <p:pic>
        <p:nvPicPr>
          <p:cNvPr id="10248" name="Picture 8" descr="Fig 1"/>
          <p:cNvPicPr>
            <a:picLocks noChangeAspect="1" noChangeArrowheads="1"/>
          </p:cNvPicPr>
          <p:nvPr/>
        </p:nvPicPr>
        <p:blipFill>
          <a:blip r:embed="rId4"/>
          <a:srcRect/>
          <a:stretch>
            <a:fillRect/>
          </a:stretch>
        </p:blipFill>
        <p:spPr bwMode="auto">
          <a:xfrm>
            <a:off x="4724400" y="1676400"/>
            <a:ext cx="3990975" cy="46482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master slide AHRQ March 2005">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master slide AHRQ March 200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master slide AHRQ March 2005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 slide AHRQ March 2005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 slide AHRQ March 2005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 slide AHRQ March 2005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 slide AHRQ March 2005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 slide AHRQ March 2005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 slide AHRQ March 2005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master slide AHRQ March 2005</Template>
  <TotalTime>2006</TotalTime>
  <Words>5674</Words>
  <Application>Microsoft Macintosh PowerPoint</Application>
  <PresentationFormat>On-screen Show (4:3)</PresentationFormat>
  <Paragraphs>736</Paragraphs>
  <Slides>70</Slides>
  <Notes>60</Notes>
  <HiddenSlides>0</HiddenSlides>
  <MMClips>0</MMClips>
  <ScaleCrop>false</ScaleCrop>
  <HeadingPairs>
    <vt:vector size="8" baseType="variant">
      <vt:variant>
        <vt:lpstr>Fonts Used</vt:lpstr>
      </vt:variant>
      <vt:variant>
        <vt:i4>5</vt:i4>
      </vt:variant>
      <vt:variant>
        <vt:lpstr>Design Template</vt:lpstr>
      </vt:variant>
      <vt:variant>
        <vt:i4>1</vt:i4>
      </vt:variant>
      <vt:variant>
        <vt:lpstr>Embedded OLE Servers</vt:lpstr>
      </vt:variant>
      <vt:variant>
        <vt:i4>2</vt:i4>
      </vt:variant>
      <vt:variant>
        <vt:lpstr>Slide Titles</vt:lpstr>
      </vt:variant>
      <vt:variant>
        <vt:i4>70</vt:i4>
      </vt:variant>
    </vt:vector>
  </HeadingPairs>
  <TitlesOfParts>
    <vt:vector size="78" baseType="lpstr">
      <vt:lpstr>Times New Roman</vt:lpstr>
      <vt:lpstr>Arial</vt:lpstr>
      <vt:lpstr>Wingdings</vt:lpstr>
      <vt:lpstr>Monotype Sorts</vt:lpstr>
      <vt:lpstr>Tahoma</vt:lpstr>
      <vt:lpstr>master slide AHRQ March 2005</vt:lpstr>
      <vt:lpstr>Microsoft Photo Editor 3.0 Photo</vt:lpstr>
      <vt:lpstr>Microsoft Office Excel Chart</vt:lpstr>
      <vt:lpstr>Health IT Success Stories </vt:lpstr>
      <vt:lpstr>Success Stories</vt:lpstr>
      <vt:lpstr>Two Reports:</vt:lpstr>
      <vt:lpstr>Transforming Healthcare Quality through Health IT (THQIT): </vt:lpstr>
      <vt:lpstr>Transforming Healthcare Quality through Health IT (THQIT):  September 2004 – January 2010</vt:lpstr>
      <vt:lpstr>Quality Improvement </vt:lpstr>
      <vt:lpstr>THQIT Implementation</vt:lpstr>
      <vt:lpstr>EMS Responders Use Health IT to Improve Cardiac Care</vt:lpstr>
      <vt:lpstr>EMS Responders Use Health IT to Improve Cardiac Care </vt:lpstr>
      <vt:lpstr>Nursing Home Health IT</vt:lpstr>
      <vt:lpstr>Nursing Home Health IT</vt:lpstr>
      <vt:lpstr>Nursing Home Health IT</vt:lpstr>
      <vt:lpstr>Telemedicine Connects Rural Residents to Specialty Care</vt:lpstr>
      <vt:lpstr>Telemedicine Connects Rural Residents to Specialty Care</vt:lpstr>
      <vt:lpstr>Telemedicine Connects Rural Residents to Specialty Care</vt:lpstr>
      <vt:lpstr>Telemedicine Connects Rural Residents to Specialty Care</vt:lpstr>
      <vt:lpstr>Enhancing Use of EHR Functions to Improve Quality of Care </vt:lpstr>
      <vt:lpstr>Enhancing Use of EHR Functions to Improve Quality of Care </vt:lpstr>
      <vt:lpstr>Planning and Implementation THQIT Grants</vt:lpstr>
      <vt:lpstr>Public-Private Partnership: Web-based System Improves Childrens’ Access </vt:lpstr>
      <vt:lpstr>Public-Private Partnership: Web-based System Improves Childrens’ Access </vt:lpstr>
      <vt:lpstr>HIE Spreads Across Oklahoma </vt:lpstr>
      <vt:lpstr>HIE Spreads Across Oklahoma</vt:lpstr>
      <vt:lpstr>HIE Spreads Across Oklahoma</vt:lpstr>
      <vt:lpstr>Value Grants</vt:lpstr>
      <vt:lpstr>Electronic-Prescribing Lowers Drug Costs </vt:lpstr>
      <vt:lpstr>Electronic-Prescribing Lowers Drug Costs</vt:lpstr>
      <vt:lpstr>Telemedicine Reduces Children’s ED Visits </vt:lpstr>
      <vt:lpstr>Telemedicine Reduces Children’s ED Visits  </vt:lpstr>
      <vt:lpstr>Telemedicine Reduces Children’s ED Visits  </vt:lpstr>
      <vt:lpstr>Telemedicine Reduces Children’s ED Visits </vt:lpstr>
      <vt:lpstr>Telemedicine Reduces Children’s ED Visits </vt:lpstr>
      <vt:lpstr>THQIT Synthesis</vt:lpstr>
      <vt:lpstr>AHRQ’s Interest</vt:lpstr>
      <vt:lpstr>Questions?</vt:lpstr>
      <vt:lpstr>Success Stories from the AHRQ-Funded Health IT Portfolio (CY 2009)</vt:lpstr>
      <vt:lpstr>Research Grants</vt:lpstr>
      <vt:lpstr>SAFEHealth: A Health Information Exchange Improving Health Care Delivery in Central Massachusetts </vt:lpstr>
      <vt:lpstr>SAFEHealth: A Health Information Exchange Improving Health Care Delivery in Central Massachusetts </vt:lpstr>
      <vt:lpstr>SAFEHealth: Steady Increase in Number of Documents Exchanged</vt:lpstr>
      <vt:lpstr>SAFEHealth Key Decisions/Success Factors</vt:lpstr>
      <vt:lpstr>SAFEHealth: Continuing as a  Successful HIE</vt:lpstr>
      <vt:lpstr>Using Human Factor Research to Increase the Success of a Health IT Implementation</vt:lpstr>
      <vt:lpstr>Impact </vt:lpstr>
      <vt:lpstr>Human Factors Research: Leading to More Effective Technology</vt:lpstr>
      <vt:lpstr>Measuring Quality in Physicians’ Practices in Southwestern Missouri Using an EHR</vt:lpstr>
      <vt:lpstr>Ambulatory EHR System Used in Quality Measurement for PQRI Reporting</vt:lpstr>
      <vt:lpstr>Accurate quality measurement for PQRI reporting through an ambulatory EHR system</vt:lpstr>
      <vt:lpstr>Outcomes and Lessons</vt:lpstr>
      <vt:lpstr>Research Contracts</vt:lpstr>
      <vt:lpstr>E-Standing Orders</vt:lpstr>
      <vt:lpstr>Electronic Standing Orders  in Primary Care</vt:lpstr>
      <vt:lpstr>EHR Integration of SO</vt:lpstr>
      <vt:lpstr>Improvement of  Practice Performance</vt:lpstr>
      <vt:lpstr>Electronic Referrals Show Promise for Improving Quality of Care in Outpatient Settings</vt:lpstr>
      <vt:lpstr>eReferral Process</vt:lpstr>
      <vt:lpstr>Improving Quality of Care in Outpatient Settings</vt:lpstr>
      <vt:lpstr>Future Considerations</vt:lpstr>
      <vt:lpstr>Contracts</vt:lpstr>
      <vt:lpstr>Building Bridges Workshop: Consumer Needs and the Design of Health IT</vt:lpstr>
      <vt:lpstr>3 Themes Emerged</vt:lpstr>
      <vt:lpstr>Future Opportunities</vt:lpstr>
      <vt:lpstr>Health Care Consumers’ Perspectives on the Design and Use of Health IT </vt:lpstr>
      <vt:lpstr>Consumer Perspectives</vt:lpstr>
      <vt:lpstr>Fears / Concerns</vt:lpstr>
      <vt:lpstr>Suggestions for Engaging Consumers in Health IT Design &amp; Use</vt:lpstr>
      <vt:lpstr>Strategies to Integrate Usability in EHRs</vt:lpstr>
      <vt:lpstr>Reports Document Expert Recommendations</vt:lpstr>
      <vt:lpstr>Findings</vt:lpstr>
      <vt:lpstr>Dissemination of Findings</vt:lpstr>
    </vt:vector>
  </TitlesOfParts>
  <Company>DHHS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 IT Portfolio Draft FY2010 Spend Concepts</dc:title>
  <dc:creator>jon.white</dc:creator>
  <cp:lastModifiedBy>Graham</cp:lastModifiedBy>
  <cp:revision>214</cp:revision>
  <dcterms:created xsi:type="dcterms:W3CDTF">2010-10-20T16:12:57Z</dcterms:created>
  <dcterms:modified xsi:type="dcterms:W3CDTF">2010-10-20T16:43:44Z</dcterms:modified>
</cp:coreProperties>
</file>