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embeddings/oleObject1.bin" ContentType="application/vnd.openxmlformats-officedocument.oleObject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vml" ContentType="application/vnd.openxmlformats-officedocument.vmlDrawing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EF8F8"/>
    <a:srgbClr val="E1F2F3"/>
    <a:srgbClr val="FC8E8E"/>
    <a:srgbClr val="65B9BF"/>
    <a:srgbClr val="EAF1F2"/>
    <a:srgbClr val="0D21B7"/>
    <a:srgbClr val="911BA9"/>
    <a:srgbClr val="00007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398" autoAdjust="0"/>
  </p:normalViewPr>
  <p:slideViewPr>
    <p:cSldViewPr>
      <p:cViewPr>
        <p:scale>
          <a:sx n="50" d="100"/>
          <a:sy n="50" d="100"/>
        </p:scale>
        <p:origin x="-2872" y="-17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7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744" y="15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8F66CCC-4130-4040-B450-4CB18E7644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C9C6393-5147-4828-8B14-18FB626C80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2A9112-E979-499A-8593-05EA70F7A0F8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409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06450" y="211138"/>
            <a:ext cx="5195888" cy="3897312"/>
          </a:xfrm>
          <a:ln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9AC1F-B75C-459A-8AD3-958E788A2D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54596-507C-43DA-A6F1-3D5B0F9713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6E47C-23D4-47D4-AA84-69D5808515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5C78D-1C5B-4C79-8C15-4BD3DED08A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85486-F7F9-45FE-9B63-2FD06A3920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B54D3-9CEF-4B35-99DB-E7A4199842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68E99-14B2-48E2-A1F3-3F2BEA4E9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3FB95-243D-4584-9506-EEC73856C2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62CA5-5D89-4D83-BB77-A14C61E4E2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7E0D6-50E6-49F1-A5DA-3545EDF35B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5F8D0-975D-4C54-9192-3D479D15BA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FF1E509-A999-45B7-8CB7-87E6A1B9B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6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esdac.umn.ed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200400"/>
            <a:ext cx="7772400" cy="1470025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rgbClr val="00007E"/>
                </a:solidFill>
              </a:rPr>
              <a:t> CED Data Sources</a:t>
            </a:r>
            <a:br>
              <a:rPr lang="en-US" sz="2800" b="1" dirty="0" smtClean="0">
                <a:solidFill>
                  <a:srgbClr val="00007E"/>
                </a:solidFill>
              </a:rPr>
            </a:br>
            <a:r>
              <a:rPr lang="en-US" sz="2800" b="1" dirty="0" smtClean="0">
                <a:solidFill>
                  <a:srgbClr val="00007E"/>
                </a:solidFill>
              </a:rPr>
              <a:t>AHRQ  Annual Conference</a:t>
            </a:r>
            <a:br>
              <a:rPr lang="en-US" sz="2800" b="1" dirty="0" smtClean="0">
                <a:solidFill>
                  <a:srgbClr val="00007E"/>
                </a:solidFill>
              </a:rPr>
            </a:br>
            <a:r>
              <a:rPr lang="en-US" sz="2200" b="1" dirty="0" smtClean="0">
                <a:solidFill>
                  <a:srgbClr val="00007E"/>
                </a:solidFill>
              </a:rPr>
              <a:t>September  2010 </a:t>
            </a:r>
            <a:r>
              <a:rPr lang="en-US" sz="2800" b="1" dirty="0" smtClean="0">
                <a:solidFill>
                  <a:srgbClr val="00007E"/>
                </a:solidFill>
              </a:rPr>
              <a:t/>
            </a:r>
            <a:br>
              <a:rPr lang="en-US" sz="2800" b="1" dirty="0" smtClean="0">
                <a:solidFill>
                  <a:srgbClr val="00007E"/>
                </a:solidFill>
              </a:rPr>
            </a:br>
            <a:r>
              <a:rPr lang="en-US" sz="2400" b="1" dirty="0" smtClean="0">
                <a:solidFill>
                  <a:srgbClr val="00007E"/>
                </a:solidFill>
              </a:rPr>
              <a:t> </a:t>
            </a:r>
            <a:br>
              <a:rPr lang="en-US" sz="2400" b="1" dirty="0" smtClean="0">
                <a:solidFill>
                  <a:srgbClr val="00007E"/>
                </a:solidFill>
              </a:rPr>
            </a:br>
            <a:r>
              <a:rPr lang="en-US" sz="2400" b="1" dirty="0" smtClean="0">
                <a:solidFill>
                  <a:srgbClr val="00007E"/>
                </a:solidFill>
              </a:rPr>
              <a:t>James A Rollins, MD, MSHA, PhD</a:t>
            </a:r>
            <a:br>
              <a:rPr lang="en-US" sz="2400" b="1" dirty="0" smtClean="0">
                <a:solidFill>
                  <a:srgbClr val="00007E"/>
                </a:solidFill>
              </a:rPr>
            </a:br>
            <a:r>
              <a:rPr lang="en-US" sz="2400" b="1" dirty="0" smtClean="0">
                <a:solidFill>
                  <a:srgbClr val="00007E"/>
                </a:solidFill>
              </a:rPr>
              <a:t>Coverage and Analysis Group</a:t>
            </a:r>
            <a:br>
              <a:rPr lang="en-US" sz="2400" b="1" dirty="0" smtClean="0">
                <a:solidFill>
                  <a:srgbClr val="00007E"/>
                </a:solidFill>
              </a:rPr>
            </a:br>
            <a:r>
              <a:rPr lang="en-US" sz="2400" b="1" dirty="0" smtClean="0">
                <a:solidFill>
                  <a:srgbClr val="00007E"/>
                </a:solidFill>
              </a:rPr>
              <a:t>Office of Clinical Standards and Quality</a:t>
            </a:r>
            <a:br>
              <a:rPr lang="en-US" sz="2400" b="1" dirty="0" smtClean="0">
                <a:solidFill>
                  <a:srgbClr val="00007E"/>
                </a:solidFill>
              </a:rPr>
            </a:br>
            <a:r>
              <a:rPr lang="en-US" sz="2400" b="1" dirty="0" smtClean="0">
                <a:solidFill>
                  <a:srgbClr val="00007E"/>
                </a:solidFill>
              </a:rPr>
              <a:t>Centers for Medicare &amp; Medicaid </a:t>
            </a:r>
            <a:r>
              <a:rPr lang="en-US" sz="2400" b="1" dirty="0" smtClean="0">
                <a:solidFill>
                  <a:srgbClr val="00007E"/>
                </a:solidFill>
              </a:rPr>
              <a:t>Services</a:t>
            </a:r>
            <a:endParaRPr lang="en-US" sz="2400" dirty="0"/>
          </a:p>
        </p:txBody>
      </p:sp>
      <p:sp>
        <p:nvSpPr>
          <p:cNvPr id="102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D44527-9684-4A9E-A4D9-5118B1002398}" type="slidenum">
              <a:rPr lang="en-US"/>
              <a:pPr/>
              <a:t>1</a:t>
            </a:fld>
            <a:endParaRPr lang="en-US" dirty="0"/>
          </a:p>
        </p:txBody>
      </p:sp>
      <p:pic>
        <p:nvPicPr>
          <p:cNvPr id="102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72200"/>
            <a:ext cx="91440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533400" y="685800"/>
            <a:ext cx="82327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eaLnBrk="0" hangingPunct="0">
              <a:lnSpc>
                <a:spcPct val="90000"/>
              </a:lnSpc>
            </a:pPr>
            <a:r>
              <a:rPr lang="en-US" sz="3200" b="1" dirty="0"/>
              <a:t>l</a:t>
            </a:r>
          </a:p>
        </p:txBody>
      </p:sp>
      <p:pic>
        <p:nvPicPr>
          <p:cNvPr id="1030" name="Picture 5"/>
          <p:cNvPicPr preferRelativeResize="0"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6388" y="400050"/>
            <a:ext cx="844391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93663" y="6164263"/>
          <a:ext cx="1335087" cy="534987"/>
        </p:xfrm>
        <a:graphic>
          <a:graphicData uri="http://schemas.openxmlformats.org/presentationml/2006/ole">
            <p:oleObj spid="_x0000_s1026" name="Photo Editor Photo" r:id="rId6" imgW="9135750" imgH="3381847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NOPR Registry and Variables Collected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r>
              <a:rPr lang="en-US" dirty="0" smtClean="0"/>
              <a:t>Demographics</a:t>
            </a:r>
          </a:p>
          <a:p>
            <a:pPr lvl="1">
              <a:buNone/>
            </a:pPr>
            <a:r>
              <a:rPr lang="en-US" dirty="0" smtClean="0"/>
              <a:t>	Name</a:t>
            </a:r>
          </a:p>
          <a:p>
            <a:pPr lvl="1">
              <a:buNone/>
            </a:pPr>
            <a:r>
              <a:rPr lang="en-US" dirty="0" smtClean="0"/>
              <a:t>	SSN</a:t>
            </a:r>
          </a:p>
          <a:p>
            <a:pPr lvl="1">
              <a:buNone/>
            </a:pPr>
            <a:r>
              <a:rPr lang="en-US" dirty="0" smtClean="0"/>
              <a:t>	Patient’s 5 Digit Zip Code</a:t>
            </a:r>
          </a:p>
          <a:p>
            <a:pPr lvl="1">
              <a:buNone/>
            </a:pPr>
            <a:r>
              <a:rPr lang="en-US" dirty="0" smtClean="0"/>
              <a:t>	Date of  birth</a:t>
            </a:r>
          </a:p>
          <a:p>
            <a:pPr lvl="1">
              <a:buNone/>
            </a:pPr>
            <a:r>
              <a:rPr lang="en-US" dirty="0" smtClean="0"/>
              <a:t>	Race</a:t>
            </a:r>
          </a:p>
          <a:p>
            <a:pPr lvl="1">
              <a:buNone/>
            </a:pPr>
            <a:r>
              <a:rPr lang="en-US" dirty="0" smtClean="0"/>
              <a:t>	Ethnicity</a:t>
            </a:r>
          </a:p>
          <a:p>
            <a:pPr lvl="1">
              <a:buNone/>
            </a:pPr>
            <a:r>
              <a:rPr lang="en-US" dirty="0" smtClean="0"/>
              <a:t>	Gender</a:t>
            </a:r>
          </a:p>
          <a:p>
            <a:pPr marL="400050" lvl="1" indent="0">
              <a:buNone/>
            </a:pPr>
            <a:r>
              <a:rPr lang="en-US" dirty="0" smtClean="0"/>
              <a:t>Date  of  Procedure</a:t>
            </a:r>
          </a:p>
          <a:p>
            <a:pPr marL="400050" lvl="1" indent="0">
              <a:buNone/>
            </a:pPr>
            <a:r>
              <a:rPr lang="en-US" dirty="0" smtClean="0"/>
              <a:t>PET Facility ID#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5C78D-1C5B-4C79-8C15-4BD3DED08A2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Reason for PET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Restaging</a:t>
            </a:r>
          </a:p>
          <a:p>
            <a:r>
              <a:rPr lang="en-US" dirty="0" smtClean="0"/>
              <a:t>Suspected Recurrence</a:t>
            </a:r>
          </a:p>
          <a:p>
            <a:r>
              <a:rPr lang="en-US" dirty="0" smtClean="0"/>
              <a:t>Monitoring Treatment Response</a:t>
            </a:r>
          </a:p>
          <a:p>
            <a:pPr lvl="1">
              <a:buNone/>
            </a:pPr>
            <a:r>
              <a:rPr lang="en-US" dirty="0" smtClean="0"/>
              <a:t>	during chemotherapy</a:t>
            </a:r>
          </a:p>
          <a:p>
            <a:pPr lvl="1">
              <a:buNone/>
            </a:pPr>
            <a:r>
              <a:rPr lang="en-US" dirty="0" smtClean="0"/>
              <a:t>	during radiation therapy</a:t>
            </a:r>
          </a:p>
          <a:p>
            <a:pPr lvl="1">
              <a:buNone/>
            </a:pPr>
            <a:r>
              <a:rPr lang="en-US" dirty="0" smtClean="0"/>
              <a:t>	during combined modality therapy</a:t>
            </a:r>
          </a:p>
          <a:p>
            <a:pPr marL="400050" lvl="1" indent="0">
              <a:buNone/>
            </a:pPr>
            <a:r>
              <a:rPr lang="en-US" dirty="0" smtClean="0"/>
              <a:t>Diagnosis (Leukemia only)</a:t>
            </a:r>
          </a:p>
          <a:p>
            <a:pPr marL="400050" lvl="1" indent="0">
              <a:buNone/>
            </a:pPr>
            <a:r>
              <a:rPr lang="en-US" dirty="0" smtClean="0"/>
              <a:t>Diagnosis/Paraneoplastic (Leukemia only)</a:t>
            </a:r>
          </a:p>
          <a:p>
            <a:pPr marL="400050" lvl="1" indent="0">
              <a:buNone/>
            </a:pPr>
            <a:r>
              <a:rPr lang="en-US" dirty="0" smtClean="0"/>
              <a:t>Initial Staging (Leukemia only)</a:t>
            </a:r>
          </a:p>
          <a:p>
            <a:pPr marL="400050" lvl="1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5C78D-1C5B-4C79-8C15-4BD3DED08A2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Cancer Type (ICD-9 Code)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371600"/>
            <a:ext cx="4040188" cy="5181600"/>
          </a:xfrm>
        </p:spPr>
        <p:txBody>
          <a:bodyPr/>
          <a:lstStyle/>
          <a:p>
            <a:pPr marL="285750" lvl="1">
              <a:buNone/>
            </a:pPr>
            <a:r>
              <a:rPr lang="en-US" dirty="0" smtClean="0"/>
              <a:t>Stomach (151)</a:t>
            </a:r>
          </a:p>
          <a:p>
            <a:pPr marL="285750" lvl="1">
              <a:buNone/>
            </a:pPr>
            <a:r>
              <a:rPr lang="en-US" dirty="0" smtClean="0"/>
              <a:t>Small Intestine (152)</a:t>
            </a:r>
          </a:p>
          <a:p>
            <a:pPr marL="285750" lvl="1">
              <a:buNone/>
            </a:pPr>
            <a:r>
              <a:rPr lang="en-US" dirty="0" smtClean="0"/>
              <a:t>Anus (154)</a:t>
            </a:r>
          </a:p>
          <a:p>
            <a:pPr marL="285750" lvl="1">
              <a:buNone/>
            </a:pPr>
            <a:r>
              <a:rPr lang="en-US" dirty="0" smtClean="0"/>
              <a:t>Liver and intrahepatic bile ducts</a:t>
            </a:r>
          </a:p>
          <a:p>
            <a:pPr marL="285750" lvl="1">
              <a:buNone/>
            </a:pPr>
            <a:r>
              <a:rPr lang="en-US" dirty="0" smtClean="0"/>
              <a:t> (155)</a:t>
            </a:r>
          </a:p>
          <a:p>
            <a:pPr marL="285750" lvl="1">
              <a:buNone/>
            </a:pPr>
            <a:r>
              <a:rPr lang="en-US" dirty="0" smtClean="0"/>
              <a:t>Gall bladder &amp; extrahepatic bile</a:t>
            </a:r>
          </a:p>
          <a:p>
            <a:pPr marL="285750" lvl="1">
              <a:buNone/>
            </a:pPr>
            <a:r>
              <a:rPr lang="en-US" dirty="0" smtClean="0"/>
              <a:t> duct (156)</a:t>
            </a:r>
          </a:p>
          <a:p>
            <a:pPr marL="285750" lvl="1">
              <a:buNone/>
            </a:pPr>
            <a:r>
              <a:rPr lang="en-US" dirty="0" smtClean="0"/>
              <a:t>Pancreas (157)</a:t>
            </a:r>
          </a:p>
          <a:p>
            <a:pPr marL="285750" lvl="1">
              <a:buNone/>
            </a:pPr>
            <a:r>
              <a:rPr lang="en-US" dirty="0" smtClean="0"/>
              <a:t>Retroperitoneum and </a:t>
            </a:r>
          </a:p>
          <a:p>
            <a:pPr marL="285750" lvl="1">
              <a:buNone/>
            </a:pPr>
            <a:r>
              <a:rPr lang="en-US" dirty="0" smtClean="0"/>
              <a:t> peritoneum (158)</a:t>
            </a:r>
          </a:p>
          <a:p>
            <a:pPr marL="285750" lvl="1">
              <a:buNone/>
            </a:pPr>
            <a:r>
              <a:rPr lang="en-US" dirty="0" smtClean="0"/>
              <a:t>Lung, small cell (162)</a:t>
            </a:r>
          </a:p>
          <a:p>
            <a:pPr marL="285750" lvl="1">
              <a:buNone/>
            </a:pPr>
            <a:r>
              <a:rPr lang="en-US" dirty="0" smtClean="0"/>
              <a:t>Pleura (163)</a:t>
            </a:r>
          </a:p>
          <a:p>
            <a:pPr marL="285750" lvl="1">
              <a:buNone/>
            </a:pPr>
            <a:r>
              <a:rPr lang="en-US" dirty="0" smtClean="0"/>
              <a:t>Thymus, heart, </a:t>
            </a:r>
            <a:r>
              <a:rPr lang="en-US" dirty="0" err="1" smtClean="0"/>
              <a:t>mediastinum</a:t>
            </a:r>
            <a:r>
              <a:rPr lang="en-US" dirty="0" smtClean="0"/>
              <a:t>  (164)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71600"/>
            <a:ext cx="4041775" cy="5181600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Kaposi sarcoma (176)</a:t>
            </a:r>
          </a:p>
          <a:p>
            <a:pPr>
              <a:buNone/>
            </a:pPr>
            <a:r>
              <a:rPr lang="en-US" sz="2000" dirty="0" smtClean="0"/>
              <a:t>Uterus, unspecified (179)</a:t>
            </a:r>
          </a:p>
          <a:p>
            <a:pPr>
              <a:buNone/>
            </a:pPr>
            <a:r>
              <a:rPr lang="en-US" sz="2000" dirty="0" smtClean="0"/>
              <a:t>Uterus, body (182)</a:t>
            </a:r>
          </a:p>
          <a:p>
            <a:pPr>
              <a:buNone/>
            </a:pPr>
            <a:r>
              <a:rPr lang="en-US" sz="2000" dirty="0" smtClean="0"/>
              <a:t>Prostate (185)</a:t>
            </a:r>
          </a:p>
          <a:p>
            <a:pPr>
              <a:buNone/>
            </a:pPr>
            <a:r>
              <a:rPr lang="en-US" sz="2000" dirty="0" smtClean="0"/>
              <a:t>Testis (186)</a:t>
            </a:r>
          </a:p>
          <a:p>
            <a:pPr>
              <a:buNone/>
            </a:pPr>
            <a:r>
              <a:rPr lang="en-US" sz="2000" dirty="0" smtClean="0"/>
              <a:t>Penis and male genitalia</a:t>
            </a:r>
          </a:p>
          <a:p>
            <a:pPr>
              <a:buNone/>
            </a:pPr>
            <a:r>
              <a:rPr lang="en-US" sz="2000" dirty="0" smtClean="0"/>
              <a:t> (187)</a:t>
            </a:r>
          </a:p>
          <a:p>
            <a:pPr>
              <a:buNone/>
            </a:pPr>
            <a:r>
              <a:rPr lang="en-US" sz="2000" dirty="0" smtClean="0"/>
              <a:t>Bladder (188)</a:t>
            </a:r>
          </a:p>
          <a:p>
            <a:pPr>
              <a:buNone/>
            </a:pPr>
            <a:r>
              <a:rPr lang="en-US" sz="2000" dirty="0" smtClean="0"/>
              <a:t>Kidney and other urinary tract (189)</a:t>
            </a:r>
          </a:p>
          <a:p>
            <a:pPr>
              <a:buNone/>
            </a:pPr>
            <a:r>
              <a:rPr lang="en-US" sz="2000" dirty="0" smtClean="0"/>
              <a:t>Eye (190)</a:t>
            </a:r>
          </a:p>
          <a:p>
            <a:pPr>
              <a:buNone/>
            </a:pPr>
            <a:r>
              <a:rPr lang="en-US" sz="2000" dirty="0" smtClean="0"/>
              <a:t>Primary Brain (191)</a:t>
            </a:r>
          </a:p>
          <a:p>
            <a:pPr>
              <a:buNone/>
            </a:pPr>
            <a:r>
              <a:rPr lang="en-US" sz="2000" dirty="0" smtClean="0"/>
              <a:t>Leukemia (204-208)</a:t>
            </a:r>
          </a:p>
          <a:p>
            <a:pPr>
              <a:buNone/>
            </a:pPr>
            <a:r>
              <a:rPr lang="en-US" sz="2000" dirty="0" smtClean="0"/>
              <a:t>Neuroendocrine tumor (209)</a:t>
            </a:r>
          </a:p>
          <a:p>
            <a:pPr>
              <a:buNone/>
            </a:pPr>
            <a:r>
              <a:rPr lang="en-US" sz="2000" dirty="0" smtClean="0"/>
              <a:t>Metastatic cancer unknown  (203)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368E99-14B2-48E2-A1F3-3F2BEA4E921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381000" y="-762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Cancer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this cancer diagnosis been pathologically proven?</a:t>
            </a:r>
          </a:p>
          <a:p>
            <a:r>
              <a:rPr lang="en-US" dirty="0" smtClean="0"/>
              <a:t>Unknown primaries: Dominant site of pathologically proven or strongly suggested metastatic disease</a:t>
            </a:r>
          </a:p>
          <a:p>
            <a:pPr>
              <a:buNone/>
            </a:pPr>
            <a:r>
              <a:rPr lang="en-US" dirty="0" smtClean="0"/>
              <a:t>    e.g., Lymph node, lung, liver, brain, bone, other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5C78D-1C5B-4C79-8C15-4BD3DED08A2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Before PET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evidence of disease</a:t>
            </a:r>
          </a:p>
          <a:p>
            <a:r>
              <a:rPr lang="en-US" dirty="0" smtClean="0"/>
              <a:t>Localized only</a:t>
            </a:r>
          </a:p>
          <a:p>
            <a:r>
              <a:rPr lang="en-US" dirty="0" smtClean="0"/>
              <a:t>Regional by direct extension or lymph node</a:t>
            </a:r>
          </a:p>
          <a:p>
            <a:r>
              <a:rPr lang="en-US" dirty="0" smtClean="0"/>
              <a:t>Distant metastasis with single suspect site</a:t>
            </a:r>
          </a:p>
          <a:p>
            <a:r>
              <a:rPr lang="en-US" dirty="0" smtClean="0"/>
              <a:t>Distant metastasis with multiple susp. sites</a:t>
            </a:r>
          </a:p>
          <a:p>
            <a:r>
              <a:rPr lang="en-US" dirty="0" smtClean="0"/>
              <a:t>Unknown or uncertain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5C78D-1C5B-4C79-8C15-4BD3DED08A2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 Performance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Asymptomatic, fully active</a:t>
            </a:r>
          </a:p>
          <a:p>
            <a:r>
              <a:rPr lang="en-US" dirty="0" smtClean="0"/>
              <a:t>Symptomatic, fully ambulatory</a:t>
            </a:r>
          </a:p>
          <a:p>
            <a:r>
              <a:rPr lang="en-US" dirty="0" smtClean="0"/>
              <a:t>Symptomatic in bed &lt;50% of the day</a:t>
            </a:r>
          </a:p>
          <a:p>
            <a:r>
              <a:rPr lang="en-US" dirty="0" smtClean="0"/>
              <a:t>Symptomatic in bed &gt;50% of the day</a:t>
            </a:r>
          </a:p>
          <a:p>
            <a:r>
              <a:rPr lang="en-US" dirty="0" smtClean="0"/>
              <a:t>Bedridden, completely disabled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5C78D-1C5B-4C79-8C15-4BD3DED08A2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Treatment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current ongoing treatment intended to be </a:t>
            </a:r>
          </a:p>
          <a:p>
            <a:pPr lvl="1"/>
            <a:r>
              <a:rPr lang="en-US" dirty="0" smtClean="0"/>
              <a:t>Curative or palliative?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5C78D-1C5B-4C79-8C15-4BD3DED08A2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PET were not available, what management strategy would be used?</a:t>
            </a:r>
          </a:p>
          <a:p>
            <a:pPr lvl="1">
              <a:buNone/>
            </a:pPr>
            <a:r>
              <a:rPr lang="en-US" dirty="0" smtClean="0"/>
              <a:t>	Observation (with close follow up)</a:t>
            </a:r>
          </a:p>
          <a:p>
            <a:pPr lvl="1">
              <a:buNone/>
            </a:pPr>
            <a:r>
              <a:rPr lang="en-US" dirty="0" smtClean="0"/>
              <a:t>	Additional Imaging (CT, MRI, other NIT)</a:t>
            </a:r>
          </a:p>
          <a:p>
            <a:pPr lvl="1">
              <a:buNone/>
            </a:pPr>
            <a:r>
              <a:rPr lang="en-US" dirty="0" smtClean="0"/>
              <a:t>	Tissue Biopsy (surgical, percutaneous, endoscopic</a:t>
            </a:r>
          </a:p>
          <a:p>
            <a:pPr lvl="1">
              <a:buNone/>
            </a:pPr>
            <a:r>
              <a:rPr lang="en-US" dirty="0" smtClean="0"/>
              <a:t>	Treatment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5C78D-1C5B-4C79-8C15-4BD3DED08A2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Plan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Treatment Goals</a:t>
            </a:r>
          </a:p>
          <a:p>
            <a:pPr lvl="1">
              <a:buNone/>
            </a:pPr>
            <a:r>
              <a:rPr lang="en-US" dirty="0" smtClean="0"/>
              <a:t>	Curative</a:t>
            </a:r>
          </a:p>
          <a:p>
            <a:pPr lvl="1">
              <a:buNone/>
            </a:pPr>
            <a:r>
              <a:rPr lang="en-US" dirty="0" smtClean="0"/>
              <a:t>	Palliative</a:t>
            </a:r>
          </a:p>
          <a:p>
            <a:pPr lvl="1">
              <a:buNone/>
            </a:pPr>
            <a:r>
              <a:rPr lang="en-US" dirty="0" smtClean="0"/>
              <a:t>Types of  Treatment</a:t>
            </a:r>
          </a:p>
          <a:p>
            <a:pPr lvl="1">
              <a:buNone/>
            </a:pPr>
            <a:r>
              <a:rPr lang="en-US" dirty="0" smtClean="0"/>
              <a:t>	Surgical</a:t>
            </a:r>
          </a:p>
          <a:p>
            <a:pPr lvl="1">
              <a:buNone/>
            </a:pPr>
            <a:r>
              <a:rPr lang="en-US" dirty="0" smtClean="0"/>
              <a:t>	Chemotherapy</a:t>
            </a:r>
          </a:p>
          <a:p>
            <a:pPr lvl="1">
              <a:buNone/>
            </a:pPr>
            <a:r>
              <a:rPr lang="en-US" dirty="0" smtClean="0"/>
              <a:t>	Radiation</a:t>
            </a:r>
          </a:p>
          <a:p>
            <a:pPr lvl="1">
              <a:buNone/>
            </a:pPr>
            <a:r>
              <a:rPr lang="en-US" dirty="0" smtClean="0"/>
              <a:t>	Supportive Car</a:t>
            </a:r>
          </a:p>
          <a:p>
            <a:pPr lvl="1">
              <a:buNone/>
            </a:pPr>
            <a:r>
              <a:rPr lang="en-US" dirty="0" smtClean="0"/>
              <a:t>Will treatment be directly provided by you?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5C78D-1C5B-4C79-8C15-4BD3DED08A2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CED Data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website for the source to Medicare data is </a:t>
            </a:r>
            <a:r>
              <a:rPr lang="en-US" u="sng" dirty="0" smtClean="0">
                <a:hlinkClick r:id="rId2"/>
              </a:rPr>
              <a:t>http://www.resdac.umn.edu/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5C78D-1C5B-4C79-8C15-4BD3DED08A2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CED Data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ICD Registry </a:t>
            </a:r>
          </a:p>
          <a:p>
            <a:pPr>
              <a:buNone/>
            </a:pPr>
            <a:r>
              <a:rPr lang="en-US" dirty="0" smtClean="0"/>
              <a:t>	Created by the American College of Cardiology Foundation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NOPR </a:t>
            </a:r>
          </a:p>
          <a:p>
            <a:pPr>
              <a:buNone/>
            </a:pPr>
            <a:r>
              <a:rPr lang="en-US" dirty="0" smtClean="0"/>
              <a:t>	National Oncologic PET Registry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4B54D3-9CEF-4B35-99DB-E7A41998429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 Registry and Variables Collected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Demographic information</a:t>
            </a:r>
          </a:p>
          <a:p>
            <a:pPr lvl="1">
              <a:buNone/>
            </a:pPr>
            <a:r>
              <a:rPr lang="en-US" dirty="0" smtClean="0"/>
              <a:t>	Name</a:t>
            </a:r>
          </a:p>
          <a:p>
            <a:pPr lvl="1">
              <a:buNone/>
            </a:pPr>
            <a:r>
              <a:rPr lang="en-US" dirty="0" smtClean="0"/>
              <a:t>	SSN</a:t>
            </a:r>
          </a:p>
          <a:p>
            <a:pPr lvl="1">
              <a:buNone/>
            </a:pPr>
            <a:r>
              <a:rPr lang="en-US" dirty="0" smtClean="0"/>
              <a:t>	Patient ID</a:t>
            </a:r>
          </a:p>
          <a:p>
            <a:pPr lvl="1">
              <a:buNone/>
            </a:pPr>
            <a:r>
              <a:rPr lang="en-US" dirty="0" smtClean="0"/>
              <a:t>	Date of  Birth</a:t>
            </a:r>
          </a:p>
          <a:p>
            <a:pPr lvl="1">
              <a:buNone/>
            </a:pPr>
            <a:r>
              <a:rPr lang="en-US" dirty="0" smtClean="0"/>
              <a:t>	Race</a:t>
            </a:r>
          </a:p>
          <a:p>
            <a:pPr lvl="1">
              <a:buNone/>
            </a:pPr>
            <a:r>
              <a:rPr lang="en-US" dirty="0" smtClean="0"/>
              <a:t>	Ethnicity</a:t>
            </a:r>
          </a:p>
          <a:p>
            <a:pPr lvl="1">
              <a:buNone/>
            </a:pPr>
            <a:r>
              <a:rPr lang="en-US" dirty="0" smtClean="0"/>
              <a:t>	Gender</a:t>
            </a:r>
          </a:p>
          <a:p>
            <a:pPr lvl="1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5C78D-1C5B-4C79-8C15-4BD3DED08A2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Risk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History of Heart Failure</a:t>
            </a:r>
          </a:p>
          <a:p>
            <a:r>
              <a:rPr lang="en-US" dirty="0" smtClean="0"/>
              <a:t>Duration of Symptoms</a:t>
            </a:r>
          </a:p>
          <a:p>
            <a:r>
              <a:rPr lang="en-US" dirty="0" smtClean="0"/>
              <a:t>Prior hospitalization for HFM, Timeframe</a:t>
            </a:r>
          </a:p>
          <a:p>
            <a:r>
              <a:rPr lang="en-US" dirty="0" smtClean="0"/>
              <a:t>NYHA Functional Classification</a:t>
            </a:r>
          </a:p>
          <a:p>
            <a:r>
              <a:rPr lang="en-US" dirty="0" smtClean="0"/>
              <a:t>Prior Heart Transplant  </a:t>
            </a:r>
          </a:p>
          <a:p>
            <a:r>
              <a:rPr lang="en-US" dirty="0" smtClean="0"/>
              <a:t>Non-Ischemic Dilated </a:t>
            </a:r>
            <a:r>
              <a:rPr lang="en-US" dirty="0" err="1" smtClean="0"/>
              <a:t>Cardiomyopathy</a:t>
            </a:r>
            <a:r>
              <a:rPr lang="en-US" dirty="0" smtClean="0"/>
              <a:t> Timeframe</a:t>
            </a:r>
          </a:p>
          <a:p>
            <a:r>
              <a:rPr lang="en-US" dirty="0" smtClean="0"/>
              <a:t>Syncope, Family Hx of Sudden Death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5C78D-1C5B-4C79-8C15-4BD3DED08A2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and Risk Factors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Transplant Waiting List</a:t>
            </a:r>
          </a:p>
          <a:p>
            <a:r>
              <a:rPr lang="en-US" dirty="0" smtClean="0"/>
              <a:t>Atrial Fibrillation/Flutter</a:t>
            </a:r>
          </a:p>
          <a:p>
            <a:r>
              <a:rPr lang="en-US" dirty="0" smtClean="0"/>
              <a:t>Ventricular Tachycardia (Hemodynamic instability)</a:t>
            </a:r>
          </a:p>
          <a:p>
            <a:r>
              <a:rPr lang="en-US" dirty="0" smtClean="0"/>
              <a:t>Cardiac Arrest</a:t>
            </a:r>
          </a:p>
          <a:p>
            <a:r>
              <a:rPr lang="en-US" dirty="0" smtClean="0"/>
              <a:t>Syndrome w/Risk of sudden death</a:t>
            </a:r>
          </a:p>
          <a:p>
            <a:r>
              <a:rPr lang="en-US" dirty="0" smtClean="0"/>
              <a:t>Previous ICD (date, implant site, reason, primary or secondary prevention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5C78D-1C5B-4C79-8C15-4BD3DED08A2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and Risk Factors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Ischemic Heart Disease</a:t>
            </a:r>
          </a:p>
          <a:p>
            <a:r>
              <a:rPr lang="en-US" dirty="0" smtClean="0"/>
              <a:t>Prior MI</a:t>
            </a:r>
          </a:p>
          <a:p>
            <a:r>
              <a:rPr lang="en-US" dirty="0" smtClean="0"/>
              <a:t>Prior PCI</a:t>
            </a:r>
          </a:p>
          <a:p>
            <a:r>
              <a:rPr lang="en-US" dirty="0" smtClean="0"/>
              <a:t>Prior CABG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5C78D-1C5B-4C79-8C15-4BD3DED08A2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LVEF Assessed</a:t>
            </a:r>
          </a:p>
          <a:p>
            <a:r>
              <a:rPr lang="en-US" dirty="0" smtClean="0"/>
              <a:t>Electrophysiologic Study (study timeframe, ventricular arrhythmias induced, VT ablation performed, EP study findings)</a:t>
            </a:r>
          </a:p>
          <a:p>
            <a:r>
              <a:rPr lang="en-US" dirty="0" smtClean="0"/>
              <a:t>Lead ECG w/Automated Measurements</a:t>
            </a:r>
          </a:p>
          <a:p>
            <a:r>
              <a:rPr lang="en-US" dirty="0" smtClean="0"/>
              <a:t>PR interval</a:t>
            </a:r>
          </a:p>
          <a:p>
            <a:r>
              <a:rPr lang="en-US" dirty="0" smtClean="0"/>
              <a:t>QRS duration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5C78D-1C5B-4C79-8C15-4BD3DED08A2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Cardiac Rhythms</a:t>
            </a:r>
          </a:p>
          <a:p>
            <a:r>
              <a:rPr lang="en-US" dirty="0" smtClean="0"/>
              <a:t>Abnormal Intraventricular Conduction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5C78D-1C5B-4C79-8C15-4BD3DED08A2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 Implant/Explant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ICD Indication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5C78D-1C5B-4C79-8C15-4BD3DED08A2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4420</TotalTime>
  <Words>682</Words>
  <Application>Microsoft Macintosh PowerPoint</Application>
  <PresentationFormat>On-screen Show (4:3)</PresentationFormat>
  <Paragraphs>157</Paragraphs>
  <Slides>19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Default Design</vt:lpstr>
      <vt:lpstr>Photo Editor Photo</vt:lpstr>
      <vt:lpstr> CED Data Sources AHRQ  Annual Conference September  2010    James A Rollins, MD, MSHA, PhD Coverage and Analysis Group Office of Clinical Standards and Quality Centers for Medicare &amp; Medicaid Services</vt:lpstr>
      <vt:lpstr>Current CED Data Sources</vt:lpstr>
      <vt:lpstr>ICD Registry and Variables Collected</vt:lpstr>
      <vt:lpstr>History of Risk Factors</vt:lpstr>
      <vt:lpstr>History and Risk Factors (cont.)</vt:lpstr>
      <vt:lpstr>History and Risk Factors (cont.)</vt:lpstr>
      <vt:lpstr>Diagnostic Studies</vt:lpstr>
      <vt:lpstr>Diagnostic Studies</vt:lpstr>
      <vt:lpstr>ICD Implant/Explant</vt:lpstr>
      <vt:lpstr>NOPR Registry and Variables Collected</vt:lpstr>
      <vt:lpstr>Specific Reason for PET Study</vt:lpstr>
      <vt:lpstr>Cancer Type (ICD-9 Code)</vt:lpstr>
      <vt:lpstr>Cancer Type</vt:lpstr>
      <vt:lpstr>Stage Before PET Scan</vt:lpstr>
      <vt:lpstr>Patient Performance Status</vt:lpstr>
      <vt:lpstr>Monitoring Treatment Responses</vt:lpstr>
      <vt:lpstr>Management Plans</vt:lpstr>
      <vt:lpstr>Management Plan (cont.)</vt:lpstr>
      <vt:lpstr>CED Data Sources</vt:lpstr>
    </vt:vector>
  </TitlesOfParts>
  <Company>CMS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Hakim</dc:creator>
  <cp:lastModifiedBy>Graham</cp:lastModifiedBy>
  <cp:revision>136</cp:revision>
  <dcterms:created xsi:type="dcterms:W3CDTF">2010-10-20T16:56:53Z</dcterms:created>
  <dcterms:modified xsi:type="dcterms:W3CDTF">2010-10-20T17:08:05Z</dcterms:modified>
</cp:coreProperties>
</file>