
<file path=[Content_Types].xml><?xml version="1.0" encoding="utf-8"?>
<Types xmlns="http://schemas.openxmlformats.org/package/2006/content-types">
  <Override PartName="/ppt/drawings/drawing1.xml" ContentType="application/vnd.openxmlformats-officedocument.drawingml.chartshapes+xml"/>
  <Override PartName="/ppt/slides/slide18.xml" ContentType="application/vnd.openxmlformats-officedocument.presentationml.slide+xml"/>
  <Override PartName="/ppt/charts/chart10.xml" ContentType="application/vnd.openxmlformats-officedocument.drawingml.chart+xml"/>
  <Override PartName="/ppt/slides/slide9.xml" ContentType="application/vnd.openxmlformats-officedocument.presentationml.slide+xml"/>
  <Override PartName="/ppt/charts/chart4.xml" ContentType="application/vnd.openxmlformats-officedocument.drawingml.chart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charts/chart9.xml" ContentType="application/vnd.openxmlformats-officedocument.drawingml.chart+xml"/>
  <Default Extension="xml" ContentType="application/xml"/>
  <Override PartName="/ppt/tableStyles.xml" ContentType="application/vnd.openxmlformats-officedocument.presentationml.tableStyles+xml"/>
  <Override PartName="/ppt/charts/chart5.xml" ContentType="application/vnd.openxmlformats-officedocument.drawingml.chart+xml"/>
  <Override PartName="/ppt/charts/chart11.xml" ContentType="application/vnd.openxmlformats-officedocument.drawingml.chart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charts/chart12.xml" ContentType="application/vnd.openxmlformats-officedocument.drawingml.chart+xml"/>
  <Override PartName="/ppt/charts/chart6.xml" ContentType="application/vnd.openxmlformats-officedocument.drawingml.chart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7.xml" ContentType="application/vnd.openxmlformats-officedocument.drawingml.chart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4032" r:id="rId1"/>
  </p:sldMasterIdLst>
  <p:notesMasterIdLst>
    <p:notesMasterId r:id="rId20"/>
  </p:notesMasterIdLst>
  <p:sldIdLst>
    <p:sldId id="272" r:id="rId2"/>
    <p:sldId id="258" r:id="rId3"/>
    <p:sldId id="259" r:id="rId4"/>
    <p:sldId id="260" r:id="rId5"/>
    <p:sldId id="257" r:id="rId6"/>
    <p:sldId id="273" r:id="rId7"/>
    <p:sldId id="256" r:id="rId8"/>
    <p:sldId id="262" r:id="rId9"/>
    <p:sldId id="26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9933"/>
    <a:srgbClr val="D3CF1D"/>
    <a:srgbClr val="FF3399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orary%20Internet%20Files\OLKCA\March-August%20Dashboard%20data%20final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orary%20Internet%20Files\OLKCA\March-August%20Dashboard%20data%20final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orary%20Internet%20Files\OLKCA\March-August%20Dashboard%20data%20final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orary%20Internet%20Files\OLKCA\March-August%20Dashboard%20data%20final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orary%20Internet%20Files\OLKCA\March-August%20Dashboard%20data%20final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orary%20Internet%20Files\OLKCA\March-August%20Dashboard%20data%20final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orary%20Internet%20Files\OLKCA\March-August%20Dashboard%20data%20final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orary%20Internet%20Files\OLKCA\March-August%20Dashboard%20data%20final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orary%20Internet%20Files\OLKCA\March-August%20Dashboard%20data%20final.xls" TargetMode="External"/><Relationship Id="rId2" Type="http://schemas.openxmlformats.org/officeDocument/2006/relationships/chartUserShapes" Target="../drawings/drawing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orary%20Internet%20Files\OLKCA\March-August%20Dashboard%20data%20final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orary%20Internet%20Files\OLKCA\March-August%20Dashboard%20data%20final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\Local%20Settings\Temporary%20Internet%20Files\OLKCA\March-August%20Dashboard%20data%20final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sz="2400">
                <a:latin typeface="Arial" pitchFamily="34" charset="0"/>
                <a:cs typeface="Arial" pitchFamily="34" charset="0"/>
              </a:defRPr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Client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Population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by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Site and Month</a:t>
            </a:r>
          </a:p>
          <a:p>
            <a:pPr>
              <a:defRPr sz="2400">
                <a:latin typeface="Arial" pitchFamily="34" charset="0"/>
                <a:cs typeface="Arial" pitchFamily="34" charset="0"/>
              </a:defRPr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March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through August 2010</a:t>
            </a:r>
          </a:p>
        </c:rich>
      </c:tx>
      <c:layout>
        <c:manualLayout>
          <c:xMode val="edge"/>
          <c:yMode val="edge"/>
          <c:x val="0.261606160616062"/>
          <c:y val="0.0283257460799191"/>
        </c:manualLayout>
      </c:layout>
    </c:title>
    <c:view3D>
      <c:rotX val="10"/>
      <c:rotY val="160"/>
      <c:depthPercent val="130"/>
      <c:rAngAx val="1"/>
    </c:view3D>
    <c:plotArea>
      <c:layout/>
      <c:bar3DChart>
        <c:barDir val="col"/>
        <c:grouping val="stacked"/>
        <c:ser>
          <c:idx val="0"/>
          <c:order val="0"/>
          <c:tx>
            <c:v>Site 1</c:v>
          </c:tx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Lit>
              <c:ptCount val="6"/>
              <c:pt idx="0">
                <c:v>March</c:v>
              </c:pt>
              <c:pt idx="1">
                <c:v> April</c:v>
              </c:pt>
              <c:pt idx="2">
                <c:v> May</c:v>
              </c:pt>
              <c:pt idx="3">
                <c:v> June</c:v>
              </c:pt>
              <c:pt idx="4">
                <c:v> July</c:v>
              </c:pt>
              <c:pt idx="5">
                <c:v> August</c:v>
              </c:pt>
            </c:strLit>
          </c:cat>
          <c:val>
            <c:numRef>
              <c:f>(Mansfield!$D$3,Mansfield!$F$3,Mansfield!$H$3,Mansfield!$J$3,Mansfield!$L$3,Mansfield!$N$3)</c:f>
              <c:numCache>
                <c:formatCode>General</c:formatCode>
                <c:ptCount val="6"/>
                <c:pt idx="0">
                  <c:v>203.0</c:v>
                </c:pt>
                <c:pt idx="1">
                  <c:v>238.0</c:v>
                </c:pt>
                <c:pt idx="2">
                  <c:v>219.0</c:v>
                </c:pt>
                <c:pt idx="3">
                  <c:v>198.0</c:v>
                </c:pt>
                <c:pt idx="4">
                  <c:v>209.0</c:v>
                </c:pt>
                <c:pt idx="5">
                  <c:v>188.0</c:v>
                </c:pt>
              </c:numCache>
            </c:numRef>
          </c:val>
        </c:ser>
        <c:ser>
          <c:idx val="1"/>
          <c:order val="1"/>
          <c:tx>
            <c:v>Site 2</c:v>
          </c:tx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Lit>
              <c:ptCount val="6"/>
              <c:pt idx="0">
                <c:v>March</c:v>
              </c:pt>
              <c:pt idx="1">
                <c:v> April</c:v>
              </c:pt>
              <c:pt idx="2">
                <c:v> May</c:v>
              </c:pt>
              <c:pt idx="3">
                <c:v> June</c:v>
              </c:pt>
              <c:pt idx="4">
                <c:v> July</c:v>
              </c:pt>
              <c:pt idx="5">
                <c:v> August</c:v>
              </c:pt>
            </c:strLit>
          </c:cat>
          <c:val>
            <c:numRef>
              <c:f>(Albuquerque!$D$3,Albuquerque!$F$3,Albuquerque!$H$3,Albuquerque!$J$3,Albuquerque!$L$3,Albuquerque!$N$3)</c:f>
              <c:numCache>
                <c:formatCode>General</c:formatCode>
                <c:ptCount val="6"/>
                <c:pt idx="0">
                  <c:v>75.0</c:v>
                </c:pt>
                <c:pt idx="1">
                  <c:v>70.0</c:v>
                </c:pt>
                <c:pt idx="2">
                  <c:v>49.0</c:v>
                </c:pt>
                <c:pt idx="3">
                  <c:v>88.0</c:v>
                </c:pt>
                <c:pt idx="4">
                  <c:v>41.0</c:v>
                </c:pt>
                <c:pt idx="5">
                  <c:v>40.0</c:v>
                </c:pt>
              </c:numCache>
            </c:numRef>
          </c:val>
        </c:ser>
        <c:ser>
          <c:idx val="2"/>
          <c:order val="2"/>
          <c:tx>
            <c:v>Site 3</c:v>
          </c:tx>
          <c:spPr>
            <a:solidFill>
              <a:srgbClr val="FF9933"/>
            </a:solidFill>
          </c:spPr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Lit>
              <c:ptCount val="6"/>
              <c:pt idx="0">
                <c:v>March</c:v>
              </c:pt>
              <c:pt idx="1">
                <c:v> April</c:v>
              </c:pt>
              <c:pt idx="2">
                <c:v> May</c:v>
              </c:pt>
              <c:pt idx="3">
                <c:v> June</c:v>
              </c:pt>
              <c:pt idx="4">
                <c:v> July</c:v>
              </c:pt>
              <c:pt idx="5">
                <c:v> August</c:v>
              </c:pt>
            </c:strLit>
          </c:cat>
          <c:val>
            <c:numRef>
              <c:f>(Cincinnati!$D$3,Cincinnati!$F$3,Cincinnati!$H$3,Cincinnati!$J$3,Cincinnati!$L$3,Cincinnati!$N$3)</c:f>
              <c:numCache>
                <c:formatCode>General</c:formatCode>
                <c:ptCount val="6"/>
                <c:pt idx="0">
                  <c:v>23.0</c:v>
                </c:pt>
                <c:pt idx="1">
                  <c:v>23.0</c:v>
                </c:pt>
                <c:pt idx="2">
                  <c:v>31.0</c:v>
                </c:pt>
                <c:pt idx="3">
                  <c:v>26.0</c:v>
                </c:pt>
                <c:pt idx="4">
                  <c:v>35.0</c:v>
                </c:pt>
                <c:pt idx="5">
                  <c:v>39.0</c:v>
                </c:pt>
              </c:numCache>
            </c:numRef>
          </c:val>
        </c:ser>
        <c:ser>
          <c:idx val="3"/>
          <c:order val="3"/>
          <c:tx>
            <c:v>Site 4</c:v>
          </c:tx>
          <c:spPr>
            <a:solidFill>
              <a:srgbClr val="92D050"/>
            </a:solidFill>
          </c:spPr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Lit>
              <c:ptCount val="6"/>
              <c:pt idx="0">
                <c:v>March</c:v>
              </c:pt>
              <c:pt idx="1">
                <c:v> April</c:v>
              </c:pt>
              <c:pt idx="2">
                <c:v> May</c:v>
              </c:pt>
              <c:pt idx="3">
                <c:v> June</c:v>
              </c:pt>
              <c:pt idx="4">
                <c:v> July</c:v>
              </c:pt>
              <c:pt idx="5">
                <c:v> August</c:v>
              </c:pt>
            </c:strLit>
          </c:cat>
          <c:val>
            <c:numRef>
              <c:f>(Indianapolis!$D$3,Indianapolis!$F$3,Indianapolis!$H$3,Indianapolis!$J$3,Indianapolis!$L$3,Indianapolis!$N$3)</c:f>
              <c:numCache>
                <c:formatCode>General</c:formatCode>
                <c:ptCount val="6"/>
                <c:pt idx="0">
                  <c:v>39.0</c:v>
                </c:pt>
                <c:pt idx="1">
                  <c:v>57.0</c:v>
                </c:pt>
                <c:pt idx="2">
                  <c:v>23.0</c:v>
                </c:pt>
                <c:pt idx="3">
                  <c:v>42.0</c:v>
                </c:pt>
                <c:pt idx="4">
                  <c:v>27.0</c:v>
                </c:pt>
                <c:pt idx="5">
                  <c:v>19.0</c:v>
                </c:pt>
              </c:numCache>
            </c:numRef>
          </c:val>
        </c:ser>
        <c:ser>
          <c:idx val="4"/>
          <c:order val="4"/>
          <c:tx>
            <c:v>Site 5</c:v>
          </c:tx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Lit>
              <c:ptCount val="6"/>
              <c:pt idx="0">
                <c:v>March</c:v>
              </c:pt>
              <c:pt idx="1">
                <c:v> April</c:v>
              </c:pt>
              <c:pt idx="2">
                <c:v> May</c:v>
              </c:pt>
              <c:pt idx="3">
                <c:v> June</c:v>
              </c:pt>
              <c:pt idx="4">
                <c:v> July</c:v>
              </c:pt>
              <c:pt idx="5">
                <c:v> August</c:v>
              </c:pt>
            </c:strLit>
          </c:cat>
          <c:val>
            <c:numRef>
              <c:f>(Toledo!$D$3,Toledo!$F$3,Toledo!$H$3,Toledo!$J$3,Toledo!$L$3,Toledo!$N$3)</c:f>
              <c:numCache>
                <c:formatCode>General</c:formatCode>
                <c:ptCount val="6"/>
                <c:pt idx="0">
                  <c:v>10.0</c:v>
                </c:pt>
                <c:pt idx="1">
                  <c:v>17.0</c:v>
                </c:pt>
                <c:pt idx="2">
                  <c:v>22.0</c:v>
                </c:pt>
                <c:pt idx="3">
                  <c:v>26.0</c:v>
                </c:pt>
                <c:pt idx="4">
                  <c:v>26.0</c:v>
                </c:pt>
                <c:pt idx="5">
                  <c:v>27.0</c:v>
                </c:pt>
              </c:numCache>
            </c:numRef>
          </c:val>
        </c:ser>
        <c:dLbls>
          <c:showVal val="1"/>
        </c:dLbls>
        <c:gapWidth val="95"/>
        <c:gapDepth val="95"/>
        <c:shape val="box"/>
        <c:axId val="652162424"/>
        <c:axId val="648728984"/>
        <c:axId val="0"/>
      </c:bar3DChart>
      <c:catAx>
        <c:axId val="65216242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600" b="1" baseline="0">
                <a:latin typeface="Arial" pitchFamily="34" charset="0"/>
              </a:defRPr>
            </a:pPr>
            <a:endParaRPr lang="en-US"/>
          </a:p>
        </c:txPr>
        <c:crossAx val="648728984"/>
        <c:crosses val="autoZero"/>
        <c:auto val="1"/>
        <c:lblAlgn val="ctr"/>
        <c:lblOffset val="100"/>
      </c:catAx>
      <c:valAx>
        <c:axId val="648728984"/>
        <c:scaling>
          <c:orientation val="minMax"/>
        </c:scaling>
        <c:delete val="1"/>
        <c:axPos val="l"/>
        <c:title>
          <c:tx>
            <c:rich>
              <a:bodyPr/>
              <a:lstStyle/>
              <a:p>
                <a:pPr>
                  <a:defRPr sz="2400" b="1">
                    <a:latin typeface="Arial" pitchFamily="34" charset="0"/>
                    <a:cs typeface="Arial" pitchFamily="34" charset="0"/>
                  </a:defRPr>
                </a:pPr>
                <a:r>
                  <a:rPr lang="en-US" sz="2400" b="1" dirty="0">
                    <a:latin typeface="Arial" pitchFamily="34" charset="0"/>
                    <a:cs typeface="Arial" pitchFamily="34" charset="0"/>
                  </a:rPr>
                  <a:t>Total 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Number of Client </a:t>
                </a:r>
                <a:r>
                  <a:rPr lang="en-US" sz="2400" b="1" dirty="0">
                    <a:latin typeface="Arial" pitchFamily="34" charset="0"/>
                    <a:cs typeface="Arial" pitchFamily="34" charset="0"/>
                  </a:rPr>
                  <a:t>Interactions</a:t>
                </a:r>
              </a:p>
            </c:rich>
          </c:tx>
          <c:layout/>
        </c:title>
        <c:numFmt formatCode="General" sourceLinked="1"/>
        <c:tickLblPos val="none"/>
        <c:crossAx val="652162424"/>
        <c:crosses val="min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280523317423606"/>
          <c:y val="0.15983813859383"/>
          <c:w val="0.438953249655675"/>
          <c:h val="0.0434671159276563"/>
        </c:manualLayout>
      </c:layout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Number of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Social</a:t>
            </a:r>
            <a:r>
              <a:rPr lang="en-US" sz="16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600" baseline="0" dirty="0" smtClean="0">
                <a:latin typeface="Arial" pitchFamily="34" charset="0"/>
                <a:cs typeface="Arial" pitchFamily="34" charset="0"/>
              </a:rPr>
              <a:t>ervice 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R</a:t>
            </a:r>
            <a:r>
              <a:rPr lang="en-US" sz="1600" baseline="0" dirty="0" smtClean="0">
                <a:latin typeface="Arial" pitchFamily="34" charset="0"/>
                <a:cs typeface="Arial" pitchFamily="34" charset="0"/>
              </a:rPr>
              <a:t>eferrals 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I</a:t>
            </a:r>
            <a:r>
              <a:rPr lang="en-US" sz="1600" baseline="0" dirty="0" smtClean="0">
                <a:latin typeface="Arial" pitchFamily="34" charset="0"/>
                <a:cs typeface="Arial" pitchFamily="34" charset="0"/>
              </a:rPr>
              <a:t>nitiated 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by </a:t>
            </a:r>
            <a:r>
              <a:rPr lang="en-US" sz="1600" baseline="0" dirty="0" smtClean="0">
                <a:latin typeface="Arial" pitchFamily="34" charset="0"/>
                <a:cs typeface="Arial" pitchFamily="34" charset="0"/>
              </a:rPr>
              <a:t>Category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,                                                        5 </a:t>
            </a:r>
            <a:r>
              <a:rPr lang="en-US" sz="1600" baseline="0" dirty="0" smtClean="0">
                <a:latin typeface="Arial" pitchFamily="34" charset="0"/>
                <a:cs typeface="Arial" pitchFamily="34" charset="0"/>
              </a:rPr>
              <a:t>Sites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, March through August 2010</a:t>
            </a:r>
          </a:p>
        </c:rich>
      </c:tx>
      <c:layout/>
    </c:title>
    <c:view3D>
      <c:rotX val="60"/>
      <c:perspective val="50"/>
    </c:view3D>
    <c:plotArea>
      <c:layout/>
      <c:pie3DChart>
        <c:varyColors val="1"/>
        <c:ser>
          <c:idx val="0"/>
          <c:order val="0"/>
          <c:tx>
            <c:strRef>
              <c:f>'CCCLN TOTAL w-Dallas'!$B$92:$B$103</c:f>
              <c:strCache>
                <c:ptCount val="1"/>
                <c:pt idx="0">
                  <c:v>Percent of Social Service Referrals Completed</c:v>
                </c:pt>
              </c:strCache>
            </c:strRef>
          </c:tx>
          <c:dPt>
            <c:idx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FF3399"/>
              </a:solidFill>
            </c:spPr>
          </c:dPt>
          <c:dPt>
            <c:idx val="4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5"/>
            <c:spPr>
              <a:solidFill>
                <a:schemeClr val="accent3"/>
              </a:solidFill>
            </c:spPr>
          </c:dPt>
          <c:dPt>
            <c:idx val="6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7"/>
            <c:spPr>
              <a:solidFill>
                <a:schemeClr val="bg1">
                  <a:lumMod val="75000"/>
                </a:schemeClr>
              </a:solidFill>
            </c:spPr>
          </c:dPt>
          <c:dPt>
            <c:idx val="10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0.189824002768885"/>
                  <c:y val="0.0192092579336674"/>
                </c:manualLayout>
              </c:layout>
              <c:dLblPos val="bestFit"/>
              <c:showVal val="1"/>
              <c:showCatName val="1"/>
            </c:dLbl>
            <c:dLbl>
              <c:idx val="1"/>
              <c:layout>
                <c:manualLayout>
                  <c:x val="-0.0339678694009403"/>
                  <c:y val="-0.0056075717808001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Clothing </a:t>
                    </a:r>
                    <a:r>
                      <a:rPr lang="en-US" smtClean="0"/>
                      <a:t>Assistance</a:t>
                    </a:r>
                    <a:r>
                      <a:rPr lang="en-US" dirty="0"/>
                      <a:t>,  15 </a:t>
                    </a:r>
                  </a:p>
                </c:rich>
              </c:tx>
              <c:showVal val="1"/>
              <c:showCatName val="1"/>
            </c:dLbl>
            <c:dLbl>
              <c:idx val="3"/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</c:dLbl>
            <c:dLbl>
              <c:idx val="4"/>
              <c:layout>
                <c:manualLayout>
                  <c:x val="0.112179773161825"/>
                  <c:y val="0.0175130583235769"/>
                </c:manualLayout>
              </c:layout>
              <c:dLblPos val="bestFit"/>
              <c:showVal val="1"/>
              <c:showCatName val="1"/>
            </c:dLbl>
            <c:dLbl>
              <c:idx val="5"/>
              <c:layout>
                <c:manualLayout>
                  <c:x val="-0.181754012944066"/>
                  <c:y val="-0.119213691250256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  <c:dLblPos val="bestFit"/>
              <c:showVal val="1"/>
              <c:showCatName val="1"/>
            </c:dLbl>
            <c:dLbl>
              <c:idx val="6"/>
              <c:layout>
                <c:manualLayout>
                  <c:x val="-0.133005220501283"/>
                  <c:y val="-0.150648214427742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dirty="0" smtClean="0"/>
                      <a:t>Housing Assistance</a:t>
                    </a:r>
                    <a:r>
                      <a:rPr lang="en-US" dirty="0"/>
                      <a:t>,  325 </a:t>
                    </a:r>
                  </a:p>
                </c:rich>
              </c:tx>
              <c:spPr/>
              <c:showVal val="1"/>
              <c:showCatName val="1"/>
            </c:dLbl>
            <c:dLbl>
              <c:idx val="7"/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Medication </a:t>
                    </a:r>
                    <a:r>
                      <a:rPr lang="en-US" smtClean="0"/>
                      <a:t>Assistance</a:t>
                    </a:r>
                    <a:r>
                      <a:rPr lang="en-US"/>
                      <a:t>,  46 </a:t>
                    </a:r>
                  </a:p>
                </c:rich>
              </c:tx>
              <c:showVal val="1"/>
              <c:showCatName val="1"/>
            </c:dLbl>
            <c:dLbl>
              <c:idx val="10"/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  <c:showCatName val="1"/>
            <c:showLeaderLines val="1"/>
          </c:dLbls>
          <c:cat>
            <c:strRef>
              <c:f>'CCCLN TOTAL w-Dallas'!$C$93:$C$103</c:f>
              <c:strCache>
                <c:ptCount val="11"/>
                <c:pt idx="0">
                  <c:v>Child Assistance</c:v>
                </c:pt>
                <c:pt idx="1">
                  <c:v>Clothing Assitance</c:v>
                </c:pt>
                <c:pt idx="2">
                  <c:v>Domestic Violence Services</c:v>
                </c:pt>
                <c:pt idx="3">
                  <c:v>Employment Services</c:v>
                </c:pt>
                <c:pt idx="4">
                  <c:v>Financial Assistance</c:v>
                </c:pt>
                <c:pt idx="5">
                  <c:v>Food Assistance (WIC)</c:v>
                </c:pt>
                <c:pt idx="6">
                  <c:v>Housing Assitance</c:v>
                </c:pt>
                <c:pt idx="7">
                  <c:v>Insurance Services</c:v>
                </c:pt>
                <c:pt idx="8">
                  <c:v>Medication Assitance</c:v>
                </c:pt>
                <c:pt idx="9">
                  <c:v>Transportation Assistance</c:v>
                </c:pt>
                <c:pt idx="10">
                  <c:v>Other</c:v>
                </c:pt>
              </c:strCache>
            </c:strRef>
          </c:cat>
          <c:val>
            <c:numRef>
              <c:f>'CCCLN TOTAL w-Dallas'!$P$93:$P$103</c:f>
              <c:numCache>
                <c:formatCode>_(* #,##0_);_(* \(#,##0\);_(* "-"??_);_(@_)</c:formatCode>
                <c:ptCount val="11"/>
                <c:pt idx="0">
                  <c:v>108.0</c:v>
                </c:pt>
                <c:pt idx="1">
                  <c:v>15.0</c:v>
                </c:pt>
                <c:pt idx="2">
                  <c:v>18.0</c:v>
                </c:pt>
                <c:pt idx="3">
                  <c:v>181.0</c:v>
                </c:pt>
                <c:pt idx="4">
                  <c:v>75.0</c:v>
                </c:pt>
                <c:pt idx="5">
                  <c:v>156.0</c:v>
                </c:pt>
                <c:pt idx="6">
                  <c:v>325.0</c:v>
                </c:pt>
                <c:pt idx="7">
                  <c:v>264.0</c:v>
                </c:pt>
                <c:pt idx="8">
                  <c:v>46.0</c:v>
                </c:pt>
                <c:pt idx="9">
                  <c:v>86.0</c:v>
                </c:pt>
                <c:pt idx="10">
                  <c:v>326.0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  <a:ln w="25400">
          <a:noFill/>
        </a:ln>
      </c:spPr>
    </c:plotArea>
    <c:plotVisOnly val="1"/>
    <c:dispBlanksAs val="zero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2"/>
  <c:chart>
    <c:title>
      <c:tx>
        <c:rich>
          <a:bodyPr/>
          <a:lstStyle/>
          <a:p>
            <a:pPr>
              <a:defRPr/>
            </a:pPr>
            <a:r>
              <a:rPr lang="en-US" dirty="0"/>
              <a:t>Percent of </a:t>
            </a:r>
            <a:r>
              <a:rPr lang="en-US" dirty="0" smtClean="0"/>
              <a:t>Clients </a:t>
            </a:r>
            <a:r>
              <a:rPr lang="en-US" dirty="0"/>
              <a:t>with </a:t>
            </a:r>
            <a:r>
              <a:rPr lang="en-US" dirty="0" smtClean="0"/>
              <a:t>No </a:t>
            </a:r>
            <a:r>
              <a:rPr lang="en-US" dirty="0"/>
              <a:t>S</a:t>
            </a:r>
            <a:r>
              <a:rPr lang="en-US" dirty="0" smtClean="0"/>
              <a:t>ource </a:t>
            </a:r>
            <a:r>
              <a:rPr lang="en-US" dirty="0"/>
              <a:t>of </a:t>
            </a:r>
            <a:r>
              <a:rPr lang="en-US" dirty="0" smtClean="0"/>
              <a:t>Primary </a:t>
            </a:r>
            <a:r>
              <a:rPr lang="en-US" dirty="0"/>
              <a:t>O</a:t>
            </a:r>
            <a:r>
              <a:rPr lang="en-US" dirty="0" smtClean="0"/>
              <a:t>ngoing </a:t>
            </a:r>
            <a:r>
              <a:rPr lang="en-US" dirty="0"/>
              <a:t>C</a:t>
            </a:r>
            <a:r>
              <a:rPr lang="en-US" dirty="0" smtClean="0"/>
              <a:t>are </a:t>
            </a:r>
            <a:r>
              <a:rPr lang="en-US" dirty="0"/>
              <a:t>who were </a:t>
            </a:r>
            <a:r>
              <a:rPr lang="en-US" dirty="0" smtClean="0"/>
              <a:t>Connected </a:t>
            </a:r>
            <a:r>
              <a:rPr lang="en-US" dirty="0"/>
              <a:t>to </a:t>
            </a:r>
            <a:r>
              <a:rPr lang="en-US" dirty="0" smtClean="0"/>
              <a:t>Care </a:t>
            </a:r>
            <a:r>
              <a:rPr lang="en-US" dirty="0"/>
              <a:t>by </a:t>
            </a:r>
            <a:r>
              <a:rPr lang="en-US" dirty="0" smtClean="0"/>
              <a:t>Month</a:t>
            </a:r>
            <a:r>
              <a:rPr lang="en-US" dirty="0"/>
              <a:t>, 5 </a:t>
            </a:r>
            <a:r>
              <a:rPr lang="en-US" dirty="0" smtClean="0"/>
              <a:t>Sites</a:t>
            </a:r>
            <a:r>
              <a:rPr lang="en-US" dirty="0"/>
              <a:t>,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March </a:t>
            </a:r>
            <a:r>
              <a:rPr lang="en-US" dirty="0"/>
              <a:t>through August 2010</a:t>
            </a:r>
          </a:p>
        </c:rich>
      </c:tx>
      <c:layout/>
    </c:title>
    <c:plotArea>
      <c:layout/>
      <c:lineChart>
        <c:grouping val="standard"/>
        <c:ser>
          <c:idx val="2"/>
          <c:order val="0"/>
          <c:tx>
            <c:strRef>
              <c:f>'CCCLN TOTAL w-Dallas'!$C$76</c:f>
              <c:strCache>
                <c:ptCount val="1"/>
                <c:pt idx="0">
                  <c:v>Percent of congoing source of care pathways completed</c:v>
                </c:pt>
              </c:strCache>
            </c:strRef>
          </c:tx>
          <c:spPr>
            <a:ln w="57150">
              <a:solidFill>
                <a:srgbClr val="0070C0"/>
              </a:solidFill>
            </a:ln>
          </c:spPr>
          <c:marker>
            <c:symbol val="diamond"/>
            <c:size val="12"/>
            <c:spPr>
              <a:solidFill>
                <a:srgbClr val="0070C0"/>
              </a:solidFill>
              <a:ln w="19050">
                <a:solidFill>
                  <a:srgbClr val="0070C0"/>
                </a:solidFill>
              </a:ln>
            </c:spPr>
          </c:marker>
          <c:cat>
            <c:strLit>
              <c:ptCount val="6"/>
              <c:pt idx="0">
                <c:v>March</c:v>
              </c:pt>
              <c:pt idx="1">
                <c:v> April</c:v>
              </c:pt>
              <c:pt idx="2">
                <c:v> May</c:v>
              </c:pt>
              <c:pt idx="3">
                <c:v> June</c:v>
              </c:pt>
              <c:pt idx="4">
                <c:v> July</c:v>
              </c:pt>
              <c:pt idx="5">
                <c:v> August</c:v>
              </c:pt>
            </c:strLit>
          </c:cat>
          <c:val>
            <c:numRef>
              <c:f>('CCCLN TOTAL w-Dallas'!$D$76,'CCCLN TOTAL w-Dallas'!$F$76,'CCCLN TOTAL w-Dallas'!$H$76,'CCCLN TOTAL w-Dallas'!$J$76,'CCCLN TOTAL w-Dallas'!$L$76,'CCCLN TOTAL w-Dallas'!$N$76)</c:f>
              <c:numCache>
                <c:formatCode>0%</c:formatCode>
                <c:ptCount val="6"/>
                <c:pt idx="0">
                  <c:v>0.574468085106383</c:v>
                </c:pt>
                <c:pt idx="1">
                  <c:v>0.528301886792452</c:v>
                </c:pt>
                <c:pt idx="2">
                  <c:v>0.641025641025642</c:v>
                </c:pt>
                <c:pt idx="3">
                  <c:v>0.719298245614037</c:v>
                </c:pt>
                <c:pt idx="4">
                  <c:v>0.666666666666667</c:v>
                </c:pt>
                <c:pt idx="5">
                  <c:v>0.708333333333334</c:v>
                </c:pt>
              </c:numCache>
            </c:numRef>
          </c:val>
        </c:ser>
        <c:marker val="1"/>
        <c:axId val="463078984"/>
        <c:axId val="463084248"/>
      </c:lineChart>
      <c:catAx>
        <c:axId val="46307898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600" b="1" baseline="0"/>
            </a:pPr>
            <a:endParaRPr lang="en-US"/>
          </a:p>
        </c:txPr>
        <c:crossAx val="463084248"/>
        <c:crosses val="autoZero"/>
        <c:auto val="1"/>
        <c:lblAlgn val="ctr"/>
        <c:lblOffset val="100"/>
      </c:catAx>
      <c:valAx>
        <c:axId val="463084248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600" b="1"/>
            </a:pPr>
            <a:endParaRPr lang="en-US"/>
          </a:p>
        </c:txPr>
        <c:crossAx val="46307898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4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sz="1800" b="1" i="0" u="none" strike="noStrike" baseline="0" dirty="0">
                <a:latin typeface="Arial" pitchFamily="34" charset="0"/>
                <a:cs typeface="Arial" pitchFamily="34" charset="0"/>
              </a:rPr>
              <a:t>Percent of </a:t>
            </a:r>
            <a:r>
              <a:rPr lang="en-US" sz="1800" b="1" i="0" u="none" strike="noStrike" baseline="0" dirty="0" smtClean="0">
                <a:latin typeface="Arial" pitchFamily="34" charset="0"/>
                <a:cs typeface="Arial" pitchFamily="34" charset="0"/>
              </a:rPr>
              <a:t>Pathways Completed by </a:t>
            </a:r>
            <a:r>
              <a:rPr lang="en-US" sz="1800" b="1" i="0" u="none" strike="noStrike" baseline="0" dirty="0">
                <a:latin typeface="Arial" pitchFamily="34" charset="0"/>
                <a:cs typeface="Arial" pitchFamily="34" charset="0"/>
              </a:rPr>
              <a:t>M</a:t>
            </a:r>
            <a:r>
              <a:rPr lang="en-US" sz="1800" b="1" i="0" u="none" strike="noStrike" baseline="0" dirty="0" smtClean="0">
                <a:latin typeface="Arial" pitchFamily="34" charset="0"/>
                <a:cs typeface="Arial" pitchFamily="34" charset="0"/>
              </a:rPr>
              <a:t>onth</a:t>
            </a:r>
            <a:r>
              <a:rPr lang="en-US" sz="1800" b="1" i="0" u="none" strike="noStrike" baseline="0" dirty="0">
                <a:latin typeface="Arial" pitchFamily="34" charset="0"/>
                <a:cs typeface="Arial" pitchFamily="34" charset="0"/>
              </a:rPr>
              <a:t>, 5 </a:t>
            </a:r>
            <a:r>
              <a:rPr lang="en-US" sz="1800" b="1" i="0" u="none" strike="noStrike" baseline="0" dirty="0" smtClean="0">
                <a:latin typeface="Arial" pitchFamily="34" charset="0"/>
                <a:cs typeface="Arial" pitchFamily="34" charset="0"/>
              </a:rPr>
              <a:t>Sites</a:t>
            </a:r>
            <a:r>
              <a:rPr lang="en-US" sz="1800" b="1" i="0" u="none" strike="noStrike" baseline="0" dirty="0">
                <a:latin typeface="Arial" pitchFamily="34" charset="0"/>
                <a:cs typeface="Arial" pitchFamily="34" charset="0"/>
              </a:rPr>
              <a:t>, </a:t>
            </a:r>
            <a:endParaRPr lang="en-US" sz="1800" b="1" i="0" u="none" strike="noStrike" baseline="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1800" b="1" i="0" u="none" strike="noStrike" baseline="0" dirty="0" smtClean="0">
                <a:latin typeface="Arial" pitchFamily="34" charset="0"/>
                <a:cs typeface="Arial" pitchFamily="34" charset="0"/>
              </a:rPr>
              <a:t>March </a:t>
            </a:r>
            <a:r>
              <a:rPr lang="en-US" sz="1800" b="1" i="0" u="none" strike="noStrike" baseline="0" dirty="0">
                <a:latin typeface="Arial" pitchFamily="34" charset="0"/>
                <a:cs typeface="Arial" pitchFamily="34" charset="0"/>
              </a:rPr>
              <a:t>through August 2010</a:t>
            </a:r>
            <a:endParaRPr lang="en-US" dirty="0">
              <a:latin typeface="Arial" pitchFamily="34" charset="0"/>
              <a:cs typeface="Arial" pitchFamily="34" charset="0"/>
            </a:endParaRPr>
          </a:p>
        </c:rich>
      </c:tx>
      <c:layout/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'CCCLN TOTAL w-Dallas'!$C$71</c:f>
              <c:strCache>
                <c:ptCount val="1"/>
                <c:pt idx="0">
                  <c:v>Percent of social service pathways completed</c:v>
                </c:pt>
              </c:strCache>
            </c:strRef>
          </c:tx>
          <c:cat>
            <c:strLit>
              <c:ptCount val="6"/>
              <c:pt idx="0">
                <c:v>March</c:v>
              </c:pt>
              <c:pt idx="1">
                <c:v> April</c:v>
              </c:pt>
              <c:pt idx="2">
                <c:v> May</c:v>
              </c:pt>
              <c:pt idx="3">
                <c:v> June</c:v>
              </c:pt>
              <c:pt idx="4">
                <c:v> July</c:v>
              </c:pt>
              <c:pt idx="5">
                <c:v> August</c:v>
              </c:pt>
            </c:strLit>
          </c:cat>
          <c:val>
            <c:numRef>
              <c:f>('CCCLN TOTAL w-Dallas'!$D$71,'CCCLN TOTAL w-Dallas'!$F$71,'CCCLN TOTAL w-Dallas'!$H$71,'CCCLN TOTAL w-Dallas'!$J$71,'CCCLN TOTAL w-Dallas'!$L$71,'CCCLN TOTAL w-Dallas'!$N$71)</c:f>
              <c:numCache>
                <c:formatCode>0%</c:formatCode>
                <c:ptCount val="6"/>
                <c:pt idx="0">
                  <c:v>0.0134529147982063</c:v>
                </c:pt>
                <c:pt idx="1">
                  <c:v>0.0780669144981416</c:v>
                </c:pt>
                <c:pt idx="2">
                  <c:v>0.123015873015873</c:v>
                </c:pt>
                <c:pt idx="3">
                  <c:v>0.0944444444444445</c:v>
                </c:pt>
                <c:pt idx="4">
                  <c:v>0.290196078431372</c:v>
                </c:pt>
                <c:pt idx="5">
                  <c:v>0.278048780487806</c:v>
                </c:pt>
              </c:numCache>
            </c:numRef>
          </c:val>
        </c:ser>
        <c:ser>
          <c:idx val="1"/>
          <c:order val="1"/>
          <c:tx>
            <c:strRef>
              <c:f>'CCCLN TOTAL w-Dallas'!$C$76</c:f>
              <c:strCache>
                <c:ptCount val="1"/>
                <c:pt idx="0">
                  <c:v>Percent of congoing source of care pathways completed</c:v>
                </c:pt>
              </c:strCache>
            </c:strRef>
          </c:tx>
          <c:cat>
            <c:strLit>
              <c:ptCount val="6"/>
              <c:pt idx="0">
                <c:v>March</c:v>
              </c:pt>
              <c:pt idx="1">
                <c:v> April</c:v>
              </c:pt>
              <c:pt idx="2">
                <c:v> May</c:v>
              </c:pt>
              <c:pt idx="3">
                <c:v> June</c:v>
              </c:pt>
              <c:pt idx="4">
                <c:v> July</c:v>
              </c:pt>
              <c:pt idx="5">
                <c:v> August</c:v>
              </c:pt>
            </c:strLit>
          </c:cat>
          <c:val>
            <c:numRef>
              <c:f>('CCCLN TOTAL w-Dallas'!$D$76,'CCCLN TOTAL w-Dallas'!$F$76,'CCCLN TOTAL w-Dallas'!$H$76,'CCCLN TOTAL w-Dallas'!$J$76,'CCCLN TOTAL w-Dallas'!$L$76,'CCCLN TOTAL w-Dallas'!$N$76)</c:f>
              <c:numCache>
                <c:formatCode>0%</c:formatCode>
                <c:ptCount val="6"/>
                <c:pt idx="0">
                  <c:v>0.574468085106383</c:v>
                </c:pt>
                <c:pt idx="1">
                  <c:v>0.528301886792452</c:v>
                </c:pt>
                <c:pt idx="2">
                  <c:v>0.641025641025642</c:v>
                </c:pt>
                <c:pt idx="3">
                  <c:v>0.719298245614037</c:v>
                </c:pt>
                <c:pt idx="4">
                  <c:v>0.666666666666667</c:v>
                </c:pt>
                <c:pt idx="5">
                  <c:v>0.708333333333334</c:v>
                </c:pt>
              </c:numCache>
            </c:numRef>
          </c:val>
        </c:ser>
        <c:shape val="box"/>
        <c:axId val="463120792"/>
        <c:axId val="463124104"/>
        <c:axId val="0"/>
      </c:bar3DChart>
      <c:catAx>
        <c:axId val="46312079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8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63124104"/>
        <c:crosses val="autoZero"/>
        <c:auto val="1"/>
        <c:lblAlgn val="ctr"/>
        <c:lblOffset val="100"/>
      </c:catAx>
      <c:valAx>
        <c:axId val="463124104"/>
        <c:scaling>
          <c:orientation val="minMax"/>
          <c:max val="1.0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 sz="18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63120792"/>
        <c:crosses val="autoZero"/>
        <c:crossBetween val="between"/>
        <c:majorUnit val="0.2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53478455457095"/>
          <c:y val="0.389747609318183"/>
          <c:w val="0.237720664454897"/>
          <c:h val="0.548172965480983"/>
        </c:manualLayout>
      </c:layout>
      <c:txPr>
        <a:bodyPr/>
        <a:lstStyle/>
        <a:p>
          <a:pPr>
            <a:defRPr sz="1800" b="1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baseline="0">
                <a:latin typeface="Arial" pitchFamily="34" charset="0"/>
              </a:defRPr>
            </a:pPr>
            <a:r>
              <a:rPr lang="en-US" baseline="0" dirty="0">
                <a:latin typeface="Arial" pitchFamily="34" charset="0"/>
              </a:rPr>
              <a:t>Number of all </a:t>
            </a:r>
            <a:r>
              <a:rPr lang="en-US" baseline="0" dirty="0" smtClean="0">
                <a:latin typeface="Arial" pitchFamily="34" charset="0"/>
              </a:rPr>
              <a:t>Clients </a:t>
            </a:r>
            <a:r>
              <a:rPr lang="en-US" baseline="0" dirty="0">
                <a:latin typeface="Arial" pitchFamily="34" charset="0"/>
              </a:rPr>
              <a:t>by </a:t>
            </a:r>
            <a:r>
              <a:rPr lang="en-US" baseline="0" dirty="0" smtClean="0">
                <a:latin typeface="Arial" pitchFamily="34" charset="0"/>
              </a:rPr>
              <a:t>Gender, 5 Sites</a:t>
            </a:r>
          </a:p>
          <a:p>
            <a:pPr>
              <a:defRPr baseline="0">
                <a:latin typeface="Arial" pitchFamily="34" charset="0"/>
              </a:defRPr>
            </a:pPr>
            <a:r>
              <a:rPr lang="en-US" baseline="0" dirty="0" smtClean="0">
                <a:latin typeface="Arial" pitchFamily="34" charset="0"/>
              </a:rPr>
              <a:t>March  through </a:t>
            </a:r>
            <a:r>
              <a:rPr lang="en-US" baseline="0" dirty="0">
                <a:latin typeface="Arial" pitchFamily="34" charset="0"/>
              </a:rPr>
              <a:t>August 2010</a:t>
            </a:r>
          </a:p>
        </c:rich>
      </c:tx>
      <c:layout/>
    </c:title>
    <c:view3D>
      <c:depthPercent val="100"/>
      <c:rAngAx val="1"/>
    </c:view3D>
    <c:plotArea>
      <c:layout/>
      <c:bar3DChart>
        <c:barDir val="col"/>
        <c:grouping val="stacked"/>
        <c:ser>
          <c:idx val="0"/>
          <c:order val="0"/>
          <c:tx>
            <c:v>Female</c:v>
          </c:tx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  <c:showVal val="1"/>
              <c:showSerName val="1"/>
            </c:dLbl>
            <c:delete val="1"/>
          </c:dLbls>
          <c:cat>
            <c:strLit>
              <c:ptCount val="1"/>
              <c:pt idx="0">
                <c:v>Client</c:v>
              </c:pt>
            </c:strLit>
          </c:cat>
          <c:val>
            <c:numRef>
              <c:f>'CCCLN TOTAL w-Dallas'!$P$4</c:f>
              <c:numCache>
                <c:formatCode>General</c:formatCode>
                <c:ptCount val="1"/>
                <c:pt idx="0">
                  <c:v>1615.0</c:v>
                </c:pt>
              </c:numCache>
            </c:numRef>
          </c:val>
        </c:ser>
        <c:ser>
          <c:idx val="1"/>
          <c:order val="1"/>
          <c:tx>
            <c:v>Male</c:v>
          </c:tx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en-US" sz="20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Male</a:t>
                    </a:r>
                    <a:r>
                      <a:rPr lang="en-US" sz="2000" baseline="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, </a:t>
                    </a:r>
                    <a:r>
                      <a:rPr lang="en-US" sz="20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514</a:t>
                    </a:r>
                    <a:endParaRPr lang="en-US" sz="200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endParaRPr>
                  </a:p>
                </c:rich>
              </c:tx>
              <c:spPr/>
              <c:showVal val="1"/>
              <c:showSerName val="1"/>
            </c:dLbl>
            <c:delete val="1"/>
          </c:dLbls>
          <c:cat>
            <c:strLit>
              <c:ptCount val="1"/>
              <c:pt idx="0">
                <c:v>Client</c:v>
              </c:pt>
            </c:strLit>
          </c:cat>
          <c:val>
            <c:numRef>
              <c:f>'CCCLN TOTAL w-Dallas'!$P$5</c:f>
              <c:numCache>
                <c:formatCode>General</c:formatCode>
                <c:ptCount val="1"/>
                <c:pt idx="0">
                  <c:v>514.0</c:v>
                </c:pt>
              </c:numCache>
            </c:numRef>
          </c:val>
        </c:ser>
        <c:gapWidth val="55"/>
        <c:gapDepth val="55"/>
        <c:shape val="box"/>
        <c:axId val="673939224"/>
        <c:axId val="646947528"/>
        <c:axId val="0"/>
      </c:bar3DChart>
      <c:catAx>
        <c:axId val="673939224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8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646947528"/>
        <c:crosses val="autoZero"/>
        <c:auto val="1"/>
        <c:lblAlgn val="ctr"/>
        <c:lblOffset val="100"/>
      </c:catAx>
      <c:valAx>
        <c:axId val="64694752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800">
                    <a:latin typeface="Arial" pitchFamily="34" charset="0"/>
                    <a:cs typeface="Arial" pitchFamily="34" charset="0"/>
                  </a:defRPr>
                </a:pPr>
                <a:r>
                  <a:rPr lang="en-US" sz="1800">
                    <a:latin typeface="Arial" pitchFamily="34" charset="0"/>
                    <a:cs typeface="Arial" pitchFamily="34" charset="0"/>
                  </a:rPr>
                  <a:t>Total Number of </a:t>
                </a:r>
                <a:r>
                  <a:rPr lang="en-US" sz="1800" baseline="0">
                    <a:latin typeface="Arial" pitchFamily="34" charset="0"/>
                    <a:cs typeface="Arial" pitchFamily="34" charset="0"/>
                  </a:rPr>
                  <a:t> Client Interactiions</a:t>
                </a:r>
                <a:endParaRPr lang="en-US" sz="1800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4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6739392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Client Ethnicity by Site, March through August 2010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v>Site 1</c:v>
          </c:tx>
          <c:spPr>
            <a:solidFill>
              <a:srgbClr val="92D050"/>
            </a:solidFill>
          </c:spPr>
          <c:cat>
            <c:strLit>
              <c:ptCount val="9"/>
              <c:pt idx="0">
                <c:v>American Indian</c:v>
              </c:pt>
              <c:pt idx="1">
                <c:v> Asian</c:v>
              </c:pt>
              <c:pt idx="2">
                <c:v> Black/African American</c:v>
              </c:pt>
              <c:pt idx="3">
                <c:v> Hispanic</c:v>
              </c:pt>
              <c:pt idx="4">
                <c:v> Pacific Islander</c:v>
              </c:pt>
              <c:pt idx="5">
                <c:v> White</c:v>
              </c:pt>
              <c:pt idx="6">
                <c:v> Other</c:v>
              </c:pt>
              <c:pt idx="7">
                <c:v> DNK</c:v>
              </c:pt>
              <c:pt idx="8">
                <c:v> Not Recorded</c:v>
              </c:pt>
            </c:strLit>
          </c:cat>
          <c:val>
            <c:numRef>
              <c:f>Mansfield!$P$8:$P$16</c:f>
              <c:numCache>
                <c:formatCode>General</c:formatCode>
                <c:ptCount val="9"/>
                <c:pt idx="0">
                  <c:v>3.0</c:v>
                </c:pt>
                <c:pt idx="1">
                  <c:v>0.0</c:v>
                </c:pt>
                <c:pt idx="2">
                  <c:v>668.0</c:v>
                </c:pt>
                <c:pt idx="3">
                  <c:v>16.0</c:v>
                </c:pt>
                <c:pt idx="4">
                  <c:v>0.0</c:v>
                </c:pt>
                <c:pt idx="5">
                  <c:v>559.0</c:v>
                </c:pt>
                <c:pt idx="6">
                  <c:v>22.0</c:v>
                </c:pt>
                <c:pt idx="7">
                  <c:v>1.0</c:v>
                </c:pt>
                <c:pt idx="8">
                  <c:v>0.0</c:v>
                </c:pt>
              </c:numCache>
            </c:numRef>
          </c:val>
        </c:ser>
        <c:ser>
          <c:idx val="1"/>
          <c:order val="1"/>
          <c:tx>
            <c:v>Site 2</c:v>
          </c:tx>
          <c:spPr>
            <a:solidFill>
              <a:schemeClr val="bg2">
                <a:lumMod val="75000"/>
              </a:schemeClr>
            </a:solidFill>
          </c:spPr>
          <c:cat>
            <c:strLit>
              <c:ptCount val="9"/>
              <c:pt idx="0">
                <c:v>American Indian</c:v>
              </c:pt>
              <c:pt idx="1">
                <c:v> Asian</c:v>
              </c:pt>
              <c:pt idx="2">
                <c:v> Black/African American</c:v>
              </c:pt>
              <c:pt idx="3">
                <c:v> Hispanic</c:v>
              </c:pt>
              <c:pt idx="4">
                <c:v> Pacific Islander</c:v>
              </c:pt>
              <c:pt idx="5">
                <c:v> White</c:v>
              </c:pt>
              <c:pt idx="6">
                <c:v> Other</c:v>
              </c:pt>
              <c:pt idx="7">
                <c:v> DNK</c:v>
              </c:pt>
              <c:pt idx="8">
                <c:v> Not Recorded</c:v>
              </c:pt>
            </c:strLit>
          </c:cat>
          <c:val>
            <c:numRef>
              <c:f>Albuquerque!$P$8:$P$16</c:f>
              <c:numCache>
                <c:formatCode>General</c:formatCode>
                <c:ptCount val="9"/>
                <c:pt idx="0">
                  <c:v>50.0</c:v>
                </c:pt>
                <c:pt idx="1">
                  <c:v>0.0</c:v>
                </c:pt>
                <c:pt idx="2">
                  <c:v>13.0</c:v>
                </c:pt>
                <c:pt idx="3">
                  <c:v>247.0</c:v>
                </c:pt>
                <c:pt idx="4">
                  <c:v>4.0</c:v>
                </c:pt>
                <c:pt idx="5">
                  <c:v>39.0</c:v>
                </c:pt>
                <c:pt idx="6">
                  <c:v>5.0</c:v>
                </c:pt>
                <c:pt idx="7">
                  <c:v>3.0</c:v>
                </c:pt>
                <c:pt idx="8">
                  <c:v>249.0</c:v>
                </c:pt>
              </c:numCache>
            </c:numRef>
          </c:val>
        </c:ser>
        <c:ser>
          <c:idx val="2"/>
          <c:order val="2"/>
          <c:tx>
            <c:v>Site 3</c:v>
          </c:tx>
          <c:spPr>
            <a:solidFill>
              <a:srgbClr val="FF0000"/>
            </a:solidFill>
          </c:spPr>
          <c:cat>
            <c:strLit>
              <c:ptCount val="9"/>
              <c:pt idx="0">
                <c:v>American Indian</c:v>
              </c:pt>
              <c:pt idx="1">
                <c:v> Asian</c:v>
              </c:pt>
              <c:pt idx="2">
                <c:v> Black/African American</c:v>
              </c:pt>
              <c:pt idx="3">
                <c:v> Hispanic</c:v>
              </c:pt>
              <c:pt idx="4">
                <c:v> Pacific Islander</c:v>
              </c:pt>
              <c:pt idx="5">
                <c:v> White</c:v>
              </c:pt>
              <c:pt idx="6">
                <c:v> Other</c:v>
              </c:pt>
              <c:pt idx="7">
                <c:v> DNK</c:v>
              </c:pt>
              <c:pt idx="8">
                <c:v> Not Recorded</c:v>
              </c:pt>
            </c:strLit>
          </c:cat>
          <c:val>
            <c:numRef>
              <c:f>Cincinnati!$P$8:$P$16</c:f>
              <c:numCache>
                <c:formatCode>General</c:formatCode>
                <c:ptCount val="9"/>
                <c:pt idx="0">
                  <c:v>0.0</c:v>
                </c:pt>
                <c:pt idx="1">
                  <c:v>1.0</c:v>
                </c:pt>
                <c:pt idx="2">
                  <c:v>127.0</c:v>
                </c:pt>
                <c:pt idx="3">
                  <c:v>9.0</c:v>
                </c:pt>
                <c:pt idx="4">
                  <c:v>0.0</c:v>
                </c:pt>
                <c:pt idx="5">
                  <c:v>22.0</c:v>
                </c:pt>
                <c:pt idx="6">
                  <c:v>1.0</c:v>
                </c:pt>
                <c:pt idx="7">
                  <c:v>2.0</c:v>
                </c:pt>
                <c:pt idx="8">
                  <c:v>17.0</c:v>
                </c:pt>
              </c:numCache>
            </c:numRef>
          </c:val>
        </c:ser>
        <c:ser>
          <c:idx val="3"/>
          <c:order val="3"/>
          <c:tx>
            <c:v>Site 4</c:v>
          </c:tx>
          <c:cat>
            <c:strLit>
              <c:ptCount val="9"/>
              <c:pt idx="0">
                <c:v>American Indian</c:v>
              </c:pt>
              <c:pt idx="1">
                <c:v> Asian</c:v>
              </c:pt>
              <c:pt idx="2">
                <c:v> Black/African American</c:v>
              </c:pt>
              <c:pt idx="3">
                <c:v> Hispanic</c:v>
              </c:pt>
              <c:pt idx="4">
                <c:v> Pacific Islander</c:v>
              </c:pt>
              <c:pt idx="5">
                <c:v> White</c:v>
              </c:pt>
              <c:pt idx="6">
                <c:v> Other</c:v>
              </c:pt>
              <c:pt idx="7">
                <c:v> DNK</c:v>
              </c:pt>
              <c:pt idx="8">
                <c:v> Not Recorded</c:v>
              </c:pt>
            </c:strLit>
          </c:cat>
          <c:val>
            <c:numRef>
              <c:f>Indianapolis!$P$8:$P$16</c:f>
              <c:numCache>
                <c:formatCode>General</c:formatCode>
                <c:ptCount val="9"/>
                <c:pt idx="0">
                  <c:v>3.0</c:v>
                </c:pt>
                <c:pt idx="1">
                  <c:v>1.0</c:v>
                </c:pt>
                <c:pt idx="2">
                  <c:v>22.0</c:v>
                </c:pt>
                <c:pt idx="3">
                  <c:v>5.0</c:v>
                </c:pt>
                <c:pt idx="4">
                  <c:v>0.0</c:v>
                </c:pt>
                <c:pt idx="5">
                  <c:v>177.0</c:v>
                </c:pt>
                <c:pt idx="6">
                  <c:v>3.0</c:v>
                </c:pt>
                <c:pt idx="7">
                  <c:v>0.0</c:v>
                </c:pt>
                <c:pt idx="8">
                  <c:v>1.0</c:v>
                </c:pt>
              </c:numCache>
            </c:numRef>
          </c:val>
        </c:ser>
        <c:ser>
          <c:idx val="4"/>
          <c:order val="4"/>
          <c:tx>
            <c:v>Site 5</c:v>
          </c:tx>
          <c:spPr>
            <a:solidFill>
              <a:schemeClr val="accent6">
                <a:lumMod val="60000"/>
                <a:lumOff val="40000"/>
              </a:schemeClr>
            </a:solidFill>
          </c:spPr>
          <c:cat>
            <c:strLit>
              <c:ptCount val="9"/>
              <c:pt idx="0">
                <c:v>American Indian</c:v>
              </c:pt>
              <c:pt idx="1">
                <c:v> Asian</c:v>
              </c:pt>
              <c:pt idx="2">
                <c:v> Black/African American</c:v>
              </c:pt>
              <c:pt idx="3">
                <c:v> Hispanic</c:v>
              </c:pt>
              <c:pt idx="4">
                <c:v> Pacific Islander</c:v>
              </c:pt>
              <c:pt idx="5">
                <c:v> White</c:v>
              </c:pt>
              <c:pt idx="6">
                <c:v> Other</c:v>
              </c:pt>
              <c:pt idx="7">
                <c:v> DNK</c:v>
              </c:pt>
              <c:pt idx="8">
                <c:v> Not Recorded</c:v>
              </c:pt>
            </c:strLit>
          </c:cat>
          <c:val>
            <c:numRef>
              <c:f>Toledo!$P$8:$P$16</c:f>
              <c:numCache>
                <c:formatCode>General</c:formatCode>
                <c:ptCount val="9"/>
                <c:pt idx="0">
                  <c:v>0.0</c:v>
                </c:pt>
                <c:pt idx="1">
                  <c:v>0.0</c:v>
                </c:pt>
                <c:pt idx="2">
                  <c:v>76.0</c:v>
                </c:pt>
                <c:pt idx="3">
                  <c:v>33.0</c:v>
                </c:pt>
                <c:pt idx="4">
                  <c:v>0.0</c:v>
                </c:pt>
                <c:pt idx="5">
                  <c:v>35.0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</c:numCache>
            </c:numRef>
          </c:val>
        </c:ser>
        <c:axId val="673756792"/>
        <c:axId val="673759928"/>
      </c:barChart>
      <c:catAx>
        <c:axId val="673756792"/>
        <c:scaling>
          <c:orientation val="minMax"/>
        </c:scaling>
        <c:axPos val="b"/>
        <c:numFmt formatCode="General" sourceLinked="1"/>
        <c:majorTickMark val="none"/>
        <c:tickLblPos val="nextTo"/>
        <c:crossAx val="673759928"/>
        <c:crosses val="autoZero"/>
        <c:lblAlgn val="ctr"/>
        <c:lblOffset val="100"/>
      </c:catAx>
      <c:valAx>
        <c:axId val="673759928"/>
        <c:scaling>
          <c:orientation val="minMax"/>
          <c:max val="700.0"/>
          <c:min val="0.0"/>
        </c:scaling>
        <c:axPos val="l"/>
        <c:majorGridlines/>
        <c:numFmt formatCode="General" sourceLinked="0"/>
        <c:majorTickMark val="none"/>
        <c:tickLblPos val="nextTo"/>
        <c:crossAx val="673756792"/>
        <c:crosses val="autoZero"/>
        <c:crossBetween val="between"/>
        <c:majorUnit val="100.0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000" b="1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 algn="ctr">
              <a:defRPr>
                <a:latin typeface="Arial" pitchFamily="34" charset="0"/>
                <a:cs typeface="Arial" pitchFamily="34" charset="0"/>
              </a:defRPr>
            </a:pPr>
            <a:r>
              <a:rPr lang="en-US" dirty="0">
                <a:latin typeface="Arial" pitchFamily="34" charset="0"/>
                <a:cs typeface="Arial" pitchFamily="34" charset="0"/>
              </a:rPr>
              <a:t>Percent</a:t>
            </a:r>
            <a:r>
              <a:rPr lang="en-US" baseline="0" dirty="0">
                <a:latin typeface="Arial" pitchFamily="34" charset="0"/>
                <a:cs typeface="Arial" pitchFamily="34" charset="0"/>
              </a:rPr>
              <a:t> of all 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Clients </a:t>
            </a:r>
            <a:r>
              <a:rPr lang="en-US" baseline="0" dirty="0">
                <a:latin typeface="Arial" pitchFamily="34" charset="0"/>
                <a:cs typeface="Arial" pitchFamily="34" charset="0"/>
              </a:rPr>
              <a:t>by 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Ethnicity</a:t>
            </a:r>
            <a:r>
              <a:rPr lang="en-US" baseline="0" dirty="0">
                <a:latin typeface="Arial" pitchFamily="34" charset="0"/>
                <a:cs typeface="Arial" pitchFamily="34" charset="0"/>
              </a:rPr>
              <a:t>, 5 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Sites</a:t>
            </a:r>
            <a:r>
              <a:rPr lang="en-US" baseline="0" dirty="0">
                <a:latin typeface="Arial" pitchFamily="34" charset="0"/>
                <a:cs typeface="Arial" pitchFamily="34" charset="0"/>
              </a:rPr>
              <a:t>, March through August 2010</a:t>
            </a:r>
            <a:endParaRPr lang="en-US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148491218333392"/>
          <c:y val="0.00202634245187437"/>
        </c:manualLayout>
      </c:layout>
    </c:title>
    <c:view3D>
      <c:rotX val="40"/>
      <c:rotY val="40"/>
      <c:perspective val="0"/>
    </c:view3D>
    <c:plotArea>
      <c:layout/>
      <c:pie3DChart>
        <c:varyColors val="1"/>
        <c:ser>
          <c:idx val="0"/>
          <c:order val="0"/>
          <c:tx>
            <c:v>Ethnicity (Overall Total)</c:v>
          </c:tx>
          <c:dPt>
            <c:idx val="0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00B050"/>
              </a:solidFill>
            </c:spPr>
          </c:dPt>
          <c:dPt>
            <c:idx val="8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0332750824999188"/>
                  <c:y val="-0.05274987510535"/>
                </c:manualLayout>
              </c:layout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0.0149460034456045"/>
                  <c:y val="0.00310987722279397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-0.175315712187959"/>
                  <c:y val="-0.128143822447726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  <c:showCatName val="1"/>
              <c:showPercent val="1"/>
            </c:dLbl>
            <c:dLbl>
              <c:idx val="3"/>
              <c:spPr/>
              <c:txPr>
                <a:bodyPr/>
                <a:lstStyle/>
                <a:p>
                  <a:pPr>
                    <a:defRPr sz="16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</c:dLbl>
            <c:dLbl>
              <c:idx val="4"/>
              <c:layout>
                <c:manualLayout>
                  <c:x val="-0.0170136552314221"/>
                  <c:y val="-0.0112122154943398"/>
                </c:manualLayout>
              </c:layout>
              <c:showCatName val="1"/>
              <c:showPercent val="1"/>
            </c:dLbl>
            <c:dLbl>
              <c:idx val="5"/>
              <c:spPr/>
              <c:txPr>
                <a:bodyPr/>
                <a:lstStyle/>
                <a:p>
                  <a:pPr>
                    <a:defRPr sz="16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</c:dLbl>
            <c:dLbl>
              <c:idx val="8"/>
              <c:spPr/>
              <c:txPr>
                <a:bodyPr/>
                <a:lstStyle/>
                <a:p>
                  <a:pPr>
                    <a:defRPr sz="1600" b="1" baseline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sz="16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Lit>
              <c:ptCount val="9"/>
              <c:pt idx="0">
                <c:v>American Indian</c:v>
              </c:pt>
              <c:pt idx="1">
                <c:v> Asian</c:v>
              </c:pt>
              <c:pt idx="2">
                <c:v> Black/African American</c:v>
              </c:pt>
              <c:pt idx="3">
                <c:v> Hispanic</c:v>
              </c:pt>
              <c:pt idx="4">
                <c:v> Pacific Islander</c:v>
              </c:pt>
              <c:pt idx="5">
                <c:v> White</c:v>
              </c:pt>
              <c:pt idx="6">
                <c:v> Other</c:v>
              </c:pt>
              <c:pt idx="7">
                <c:v> Do Not Know</c:v>
              </c:pt>
              <c:pt idx="8">
                <c:v> Not Recorded</c:v>
              </c:pt>
            </c:strLit>
          </c:cat>
          <c:val>
            <c:numRef>
              <c:f>'CCCLN TOTAL w-Dallas'!$P$8:$P$16</c:f>
              <c:numCache>
                <c:formatCode>General</c:formatCode>
                <c:ptCount val="9"/>
                <c:pt idx="0">
                  <c:v>56.0</c:v>
                </c:pt>
                <c:pt idx="1">
                  <c:v>2.0</c:v>
                </c:pt>
                <c:pt idx="2">
                  <c:v>906.0</c:v>
                </c:pt>
                <c:pt idx="3">
                  <c:v>310.0</c:v>
                </c:pt>
                <c:pt idx="4">
                  <c:v>4.0</c:v>
                </c:pt>
                <c:pt idx="5">
                  <c:v>832.0</c:v>
                </c:pt>
                <c:pt idx="6">
                  <c:v>31.0</c:v>
                </c:pt>
                <c:pt idx="7">
                  <c:v>6.0</c:v>
                </c:pt>
                <c:pt idx="8">
                  <c:v>267.0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  <a:ln w="25400">
          <a:noFill/>
        </a:ln>
      </c:spPr>
    </c:plotArea>
    <c:plotVisOnly val="1"/>
    <c:dispBlanksAs val="zero"/>
  </c:chart>
  <c:spPr>
    <a:effectLst>
      <a:outerShdw blurRad="50800" dist="38100" dir="5400000" algn="t" rotWithShape="0">
        <a:schemeClr val="bg2">
          <a:lumMod val="75000"/>
          <a:alpha val="40000"/>
        </a:schemeClr>
      </a:outerShdw>
    </a:effectLst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Percent of Clients Who</a:t>
            </a:r>
            <a:r>
              <a:rPr lang="en-US" sz="2000" baseline="0" dirty="0">
                <a:latin typeface="Arial" pitchFamily="34" charset="0"/>
                <a:cs typeface="Arial" pitchFamily="34" charset="0"/>
              </a:rPr>
              <a:t> Reported They Have a Source of </a:t>
            </a:r>
            <a:r>
              <a:rPr lang="en-US" sz="2000" baseline="0" dirty="0" smtClean="0">
                <a:latin typeface="Arial" pitchFamily="34" charset="0"/>
                <a:cs typeface="Arial" pitchFamily="34" charset="0"/>
              </a:rPr>
              <a:t>Insurance, 5 Sites, March </a:t>
            </a:r>
            <a:r>
              <a:rPr lang="en-US" sz="2000" baseline="0" dirty="0">
                <a:latin typeface="Arial" pitchFamily="34" charset="0"/>
                <a:cs typeface="Arial" pitchFamily="34" charset="0"/>
              </a:rPr>
              <a:t>through August 2010</a:t>
            </a:r>
          </a:p>
        </c:rich>
      </c:tx>
      <c:layout/>
    </c:title>
    <c:view3D>
      <c:rotX val="40"/>
      <c:rotY val="20"/>
      <c:perspective val="0"/>
    </c:view3D>
    <c:plotArea>
      <c:layout/>
      <c:pie3DChart>
        <c:varyColors val="1"/>
        <c:ser>
          <c:idx val="0"/>
          <c:order val="0"/>
          <c:explosion val="25"/>
          <c:dPt>
            <c:idx val="2"/>
            <c:spPr>
              <a:solidFill>
                <a:srgbClr val="FFFF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2800" b="1" baseline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28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</c:dLbl>
            <c:dLbl>
              <c:idx val="2"/>
              <c:layout>
                <c:manualLayout>
                  <c:x val="0.0255405382019555"/>
                  <c:y val="0.0572956335003579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latin typeface="Arial" pitchFamily="34" charset="0"/>
                      <a:cs typeface="Arial" pitchFamily="34" charset="0"/>
                    </a:defRPr>
                  </a:pPr>
                  <a:endParaRPr lang="en-US"/>
                </a:p>
              </c:txPr>
              <c:showCatName val="1"/>
              <c:showPercent val="1"/>
            </c:dLbl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'CCCLN TOTAL w-Dallas'!$C$18:$C$20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Do Not Know</c:v>
                </c:pt>
              </c:strCache>
            </c:strRef>
          </c:cat>
          <c:val>
            <c:numRef>
              <c:f>'CCCLN TOTAL w-Dallas'!$P$18:$P$20</c:f>
              <c:numCache>
                <c:formatCode>General</c:formatCode>
                <c:ptCount val="3"/>
                <c:pt idx="0">
                  <c:v>1710.0</c:v>
                </c:pt>
                <c:pt idx="1">
                  <c:v>392.0</c:v>
                </c:pt>
                <c:pt idx="2">
                  <c:v>28.0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  <a:ln w="25400">
          <a:noFill/>
        </a:ln>
      </c:spPr>
    </c:plotArea>
    <c:plotVisOnly val="1"/>
    <c:dispBlanksAs val="zero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r>
              <a:rPr lang="en-US" dirty="0">
                <a:latin typeface="Arial" pitchFamily="34" charset="0"/>
                <a:cs typeface="Arial" pitchFamily="34" charset="0"/>
              </a:rPr>
              <a:t>Clients'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Insurance </a:t>
            </a:r>
            <a:r>
              <a:rPr lang="en-US" dirty="0">
                <a:latin typeface="Arial" pitchFamily="34" charset="0"/>
                <a:cs typeface="Arial" pitchFamily="34" charset="0"/>
              </a:rPr>
              <a:t>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tatus </a:t>
            </a:r>
            <a:r>
              <a:rPr lang="en-US" dirty="0">
                <a:latin typeface="Arial" pitchFamily="34" charset="0"/>
                <a:cs typeface="Arial" pitchFamily="34" charset="0"/>
              </a:rPr>
              <a:t>at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Time </a:t>
            </a:r>
            <a:r>
              <a:rPr lang="en-US" dirty="0">
                <a:latin typeface="Arial" pitchFamily="34" charset="0"/>
                <a:cs typeface="Arial" pitchFamily="34" charset="0"/>
              </a:rPr>
              <a:t>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Enrollment </a:t>
            </a:r>
            <a:r>
              <a:rPr lang="en-US" dirty="0">
                <a:latin typeface="Arial" pitchFamily="34" charset="0"/>
                <a:cs typeface="Arial" pitchFamily="34" charset="0"/>
              </a:rPr>
              <a:t>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Program,</a:t>
            </a:r>
          </a:p>
          <a:p>
            <a:pPr>
              <a:defRPr>
                <a:latin typeface="Arial" pitchFamily="34" charset="0"/>
                <a:cs typeface="Arial" pitchFamily="34" charset="0"/>
              </a:defRPr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by Insurance </a:t>
            </a:r>
            <a:r>
              <a:rPr lang="en-US" dirty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ype</a:t>
            </a:r>
            <a:r>
              <a:rPr lang="en-US" dirty="0">
                <a:latin typeface="Arial" pitchFamily="34" charset="0"/>
                <a:cs typeface="Arial" pitchFamily="34" charset="0"/>
              </a:rPr>
              <a:t>, 5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Sites</a:t>
            </a:r>
            <a:r>
              <a:rPr lang="en-US" dirty="0">
                <a:latin typeface="Arial" pitchFamily="34" charset="0"/>
                <a:cs typeface="Arial" pitchFamily="34" charset="0"/>
              </a:rPr>
              <a:t>, March through</a:t>
            </a:r>
            <a:r>
              <a:rPr lang="en-US" baseline="0" dirty="0">
                <a:latin typeface="Arial" pitchFamily="34" charset="0"/>
                <a:cs typeface="Arial" pitchFamily="34" charset="0"/>
              </a:rPr>
              <a:t> August 2010</a:t>
            </a:r>
            <a:endParaRPr lang="en-US" dirty="0">
              <a:latin typeface="Arial" pitchFamily="34" charset="0"/>
              <a:cs typeface="Arial" pitchFamily="34" charset="0"/>
            </a:endParaRPr>
          </a:p>
        </c:rich>
      </c:tx>
      <c:layout/>
    </c:title>
    <c:view3D>
      <c:depthPercent val="100"/>
      <c:rAngAx val="1"/>
    </c:view3D>
    <c:plotArea>
      <c:layout/>
      <c:bar3DChart>
        <c:barDir val="bar"/>
        <c:grouping val="stacked"/>
        <c:ser>
          <c:idx val="0"/>
          <c:order val="0"/>
          <c:tx>
            <c:v>Public</c:v>
          </c:tx>
          <c:spPr>
            <a:solidFill>
              <a:schemeClr val="bg2">
                <a:lumMod val="50000"/>
              </a:schemeClr>
            </a:solidFill>
          </c:spPr>
          <c:cat>
            <c:strLit>
              <c:ptCount val="1"/>
              <c:pt idx="0">
                <c:v>Type of Insurance</c:v>
              </c:pt>
            </c:strLit>
          </c:cat>
          <c:val>
            <c:numRef>
              <c:f>'CCCLN TOTAL w-Dallas'!$P$23</c:f>
              <c:numCache>
                <c:formatCode>General</c:formatCode>
                <c:ptCount val="1"/>
                <c:pt idx="0">
                  <c:v>1498.0</c:v>
                </c:pt>
              </c:numCache>
            </c:numRef>
          </c:val>
        </c:ser>
        <c:ser>
          <c:idx val="1"/>
          <c:order val="1"/>
          <c:tx>
            <c:v>Private</c:v>
          </c:tx>
          <c:cat>
            <c:strLit>
              <c:ptCount val="1"/>
              <c:pt idx="0">
                <c:v>Type of Insurance</c:v>
              </c:pt>
            </c:strLit>
          </c:cat>
          <c:val>
            <c:numRef>
              <c:f>'CCCLN TOTAL w-Dallas'!$P$24</c:f>
              <c:numCache>
                <c:formatCode>General</c:formatCode>
                <c:ptCount val="1"/>
                <c:pt idx="0">
                  <c:v>175.0</c:v>
                </c:pt>
              </c:numCache>
            </c:numRef>
          </c:val>
        </c:ser>
        <c:ser>
          <c:idx val="2"/>
          <c:order val="2"/>
          <c:tx>
            <c:v>Other</c:v>
          </c:tx>
          <c:cat>
            <c:strLit>
              <c:ptCount val="1"/>
              <c:pt idx="0">
                <c:v>Type of Insurance</c:v>
              </c:pt>
            </c:strLit>
          </c:cat>
          <c:val>
            <c:numRef>
              <c:f>'CCCLN TOTAL w-Dallas'!$P$25</c:f>
              <c:numCache>
                <c:formatCode>General</c:formatCode>
                <c:ptCount val="1"/>
                <c:pt idx="0">
                  <c:v>9.0</c:v>
                </c:pt>
              </c:numCache>
            </c:numRef>
          </c:val>
        </c:ser>
        <c:ser>
          <c:idx val="3"/>
          <c:order val="3"/>
          <c:tx>
            <c:v>DNK</c:v>
          </c:tx>
          <c:cat>
            <c:strLit>
              <c:ptCount val="1"/>
              <c:pt idx="0">
                <c:v>Type of Insurance</c:v>
              </c:pt>
            </c:strLit>
          </c:cat>
          <c:val>
            <c:numRef>
              <c:f>'CCCLN TOTAL w-Dallas'!$P$26</c:f>
              <c:numCache>
                <c:formatCode>General</c:formatCode>
                <c:ptCount val="1"/>
                <c:pt idx="0">
                  <c:v>14.0</c:v>
                </c:pt>
              </c:numCache>
            </c:numRef>
          </c:val>
        </c:ser>
        <c:ser>
          <c:idx val="4"/>
          <c:order val="4"/>
          <c:tx>
            <c:v>No Answer</c:v>
          </c:tx>
          <c:spPr>
            <a:solidFill>
              <a:srgbClr val="FFFF00"/>
            </a:solidFill>
          </c:spPr>
          <c:cat>
            <c:strLit>
              <c:ptCount val="1"/>
              <c:pt idx="0">
                <c:v>Type of Insurance</c:v>
              </c:pt>
            </c:strLit>
          </c:cat>
          <c:val>
            <c:numRef>
              <c:f>'CCCLN TOTAL w-Dallas'!$P$27</c:f>
              <c:numCache>
                <c:formatCode>General</c:formatCode>
                <c:ptCount val="1"/>
                <c:pt idx="0">
                  <c:v>12.0</c:v>
                </c:pt>
              </c:numCache>
            </c:numRef>
          </c:val>
        </c:ser>
        <c:gapWidth val="55"/>
        <c:gapDepth val="55"/>
        <c:shape val="box"/>
        <c:axId val="674173512"/>
        <c:axId val="674199176"/>
        <c:axId val="0"/>
      </c:bar3DChart>
      <c:catAx>
        <c:axId val="674173512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 rot="-5400000" vert="horz"/>
          <a:lstStyle/>
          <a:p>
            <a:pPr>
              <a:defRPr sz="20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674199176"/>
        <c:crossesAt val="0.0"/>
        <c:auto val="1"/>
        <c:lblAlgn val="ctr"/>
        <c:lblOffset val="100"/>
      </c:catAx>
      <c:valAx>
        <c:axId val="674199176"/>
        <c:scaling>
          <c:orientation val="minMax"/>
          <c:min val="0.0"/>
        </c:scaling>
        <c:axPos val="b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sz="1600" b="1" baseline="0">
                <a:latin typeface="Arial" pitchFamily="34" charset="0"/>
              </a:defRPr>
            </a:pPr>
            <a:endParaRPr lang="en-US"/>
          </a:p>
        </c:txPr>
        <c:crossAx val="674173512"/>
        <c:crosses val="autoZero"/>
        <c:crossBetween val="between"/>
        <c:majorUnit val="200.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66728966571489"/>
          <c:y val="0.283468543704765"/>
          <c:w val="0.115688615846096"/>
          <c:h val="0.338012407539968"/>
        </c:manualLayout>
      </c:layout>
      <c:txPr>
        <a:bodyPr/>
        <a:lstStyle/>
        <a:p>
          <a:pPr>
            <a:defRPr sz="12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sz="1800" baseline="0">
                <a:latin typeface="Arial" pitchFamily="34" charset="0"/>
              </a:defRPr>
            </a:pPr>
            <a:r>
              <a:rPr lang="en-US" sz="1800" baseline="0" dirty="0">
                <a:latin typeface="Arial" pitchFamily="34" charset="0"/>
              </a:rPr>
              <a:t>Total </a:t>
            </a:r>
            <a:r>
              <a:rPr lang="en-US" sz="1800" baseline="0" dirty="0" smtClean="0">
                <a:latin typeface="Arial" pitchFamily="34" charset="0"/>
              </a:rPr>
              <a:t>Number </a:t>
            </a:r>
            <a:r>
              <a:rPr lang="en-US" sz="1800" baseline="0" dirty="0">
                <a:latin typeface="Arial" pitchFamily="34" charset="0"/>
              </a:rPr>
              <a:t>of </a:t>
            </a:r>
            <a:r>
              <a:rPr lang="en-US" sz="1800" baseline="0" dirty="0" smtClean="0">
                <a:latin typeface="Arial" pitchFamily="34" charset="0"/>
              </a:rPr>
              <a:t>Barriers </a:t>
            </a:r>
            <a:r>
              <a:rPr lang="en-US" sz="1800" baseline="0" dirty="0">
                <a:latin typeface="Arial" pitchFamily="34" charset="0"/>
              </a:rPr>
              <a:t>to </a:t>
            </a:r>
            <a:r>
              <a:rPr lang="en-US" sz="1800" baseline="0" dirty="0" smtClean="0">
                <a:latin typeface="Arial" pitchFamily="34" charset="0"/>
              </a:rPr>
              <a:t>Care </a:t>
            </a:r>
            <a:r>
              <a:rPr lang="en-US" sz="1800" baseline="0" dirty="0">
                <a:latin typeface="Arial" pitchFamily="34" charset="0"/>
              </a:rPr>
              <a:t>and </a:t>
            </a:r>
            <a:r>
              <a:rPr lang="en-US" sz="1800" baseline="0" dirty="0" smtClean="0">
                <a:latin typeface="Arial" pitchFamily="34" charset="0"/>
              </a:rPr>
              <a:t>Referrals </a:t>
            </a:r>
            <a:r>
              <a:rPr lang="en-US" sz="1800" baseline="0" dirty="0">
                <a:latin typeface="Arial" pitchFamily="34" charset="0"/>
              </a:rPr>
              <a:t>by </a:t>
            </a:r>
            <a:r>
              <a:rPr lang="en-US" sz="1800" baseline="0" dirty="0" smtClean="0">
                <a:latin typeface="Arial" pitchFamily="34" charset="0"/>
              </a:rPr>
              <a:t>Category</a:t>
            </a:r>
            <a:r>
              <a:rPr lang="en-US" sz="1800" baseline="0" dirty="0">
                <a:latin typeface="Arial" pitchFamily="34" charset="0"/>
              </a:rPr>
              <a:t>, </a:t>
            </a:r>
            <a:endParaRPr lang="en-US" sz="1800" baseline="0" dirty="0" smtClean="0">
              <a:latin typeface="Arial" pitchFamily="34" charset="0"/>
            </a:endParaRPr>
          </a:p>
          <a:p>
            <a:pPr>
              <a:defRPr sz="1800" baseline="0">
                <a:latin typeface="Arial" pitchFamily="34" charset="0"/>
              </a:defRPr>
            </a:pPr>
            <a:r>
              <a:rPr lang="en-US" sz="1800" baseline="0" dirty="0" smtClean="0">
                <a:latin typeface="Arial" pitchFamily="34" charset="0"/>
              </a:rPr>
              <a:t>5 Sites, March </a:t>
            </a:r>
            <a:r>
              <a:rPr lang="en-US" sz="1800" baseline="0" dirty="0">
                <a:latin typeface="Arial" pitchFamily="34" charset="0"/>
              </a:rPr>
              <a:t>through August 2010</a:t>
            </a:r>
          </a:p>
        </c:rich>
      </c:tx>
      <c:layout>
        <c:manualLayout>
          <c:xMode val="edge"/>
          <c:yMode val="edge"/>
          <c:x val="0.209567765567766"/>
          <c:y val="0.00202020202020202"/>
        </c:manualLayout>
      </c:layout>
    </c:title>
    <c:plotArea>
      <c:layout>
        <c:manualLayout>
          <c:layoutTarget val="inner"/>
          <c:xMode val="edge"/>
          <c:yMode val="edge"/>
          <c:x val="0.134150412805085"/>
          <c:y val="0.105042915454267"/>
          <c:w val="0.849745012827177"/>
          <c:h val="0.611945648899213"/>
        </c:manualLayout>
      </c:layout>
      <c:barChart>
        <c:barDir val="col"/>
        <c:grouping val="clustered"/>
        <c:ser>
          <c:idx val="1"/>
          <c:order val="0"/>
          <c:tx>
            <c:v>Child Care</c:v>
          </c:tx>
          <c:cat>
            <c:strLit>
              <c:ptCount val="2"/>
              <c:pt idx="0">
                <c:v>Barriers</c:v>
              </c:pt>
              <c:pt idx="1">
                <c:v> Referrals</c:v>
              </c:pt>
            </c:strLit>
          </c:cat>
          <c:val>
            <c:numRef>
              <c:f>('CCCLN TOTAL w-Dallas'!$P$80,'CCCLN TOTAL w-Dallas'!$P$93)</c:f>
              <c:numCache>
                <c:formatCode>_(* #,##0_);_(* \(#,##0\);_(* "-"??_);_(@_)</c:formatCode>
                <c:ptCount val="2"/>
                <c:pt idx="0">
                  <c:v>32.0</c:v>
                </c:pt>
                <c:pt idx="1">
                  <c:v>108.0</c:v>
                </c:pt>
              </c:numCache>
            </c:numRef>
          </c:val>
        </c:ser>
        <c:ser>
          <c:idx val="2"/>
          <c:order val="1"/>
          <c:tx>
            <c:v>Food</c:v>
          </c:tx>
          <c:spPr>
            <a:solidFill>
              <a:schemeClr val="accent3"/>
            </a:solidFill>
          </c:spPr>
          <c:cat>
            <c:strLit>
              <c:ptCount val="2"/>
              <c:pt idx="0">
                <c:v>Barriers</c:v>
              </c:pt>
              <c:pt idx="1">
                <c:v> Referrals</c:v>
              </c:pt>
            </c:strLit>
          </c:cat>
          <c:val>
            <c:numRef>
              <c:f>('CCCLN TOTAL w-Dallas'!$P$82,'CCCLN TOTAL w-Dallas'!$P$98)</c:f>
              <c:numCache>
                <c:formatCode>_(* #,##0_);_(* \(#,##0\);_(* "-"??_);_(@_)</c:formatCode>
                <c:ptCount val="2"/>
                <c:pt idx="0">
                  <c:v>137.0</c:v>
                </c:pt>
                <c:pt idx="1">
                  <c:v>156.0</c:v>
                </c:pt>
              </c:numCache>
            </c:numRef>
          </c:val>
        </c:ser>
        <c:ser>
          <c:idx val="0"/>
          <c:order val="2"/>
          <c:tx>
            <c:v>Housing</c:v>
          </c:tx>
          <c:spPr>
            <a:solidFill>
              <a:srgbClr val="00B050"/>
            </a:solidFill>
          </c:spPr>
          <c:cat>
            <c:strLit>
              <c:ptCount val="2"/>
              <c:pt idx="0">
                <c:v>Barriers</c:v>
              </c:pt>
              <c:pt idx="1">
                <c:v> Referrals</c:v>
              </c:pt>
            </c:strLit>
          </c:cat>
          <c:val>
            <c:numRef>
              <c:f>('CCCLN TOTAL w-Dallas'!$P$83,'CCCLN TOTAL w-Dallas'!$P$99)</c:f>
              <c:numCache>
                <c:formatCode>_(* #,##0_);_(* \(#,##0\);_(* "-"??_);_(@_)</c:formatCode>
                <c:ptCount val="2"/>
                <c:pt idx="0">
                  <c:v>395.0</c:v>
                </c:pt>
                <c:pt idx="1">
                  <c:v>325.0</c:v>
                </c:pt>
              </c:numCache>
            </c:numRef>
          </c:val>
        </c:ser>
        <c:ser>
          <c:idx val="3"/>
          <c:order val="3"/>
          <c:tx>
            <c:v>Insurance</c:v>
          </c:tx>
          <c:spPr>
            <a:solidFill>
              <a:schemeClr val="accent4">
                <a:lumMod val="60000"/>
                <a:lumOff val="40000"/>
              </a:schemeClr>
            </a:solidFill>
          </c:spPr>
          <c:cat>
            <c:strLit>
              <c:ptCount val="2"/>
              <c:pt idx="0">
                <c:v>Barriers</c:v>
              </c:pt>
              <c:pt idx="1">
                <c:v> Referrals</c:v>
              </c:pt>
            </c:strLit>
          </c:cat>
          <c:val>
            <c:numRef>
              <c:f>('CCCLN TOTAL w-Dallas'!$P$84,'CCCLN TOTAL w-Dallas'!$P$100)</c:f>
              <c:numCache>
                <c:formatCode>_(* #,##0_);_(* \(#,##0\);_(* "-"??_);_(@_)</c:formatCode>
                <c:ptCount val="2"/>
                <c:pt idx="0">
                  <c:v>290.0</c:v>
                </c:pt>
                <c:pt idx="1">
                  <c:v>264.0</c:v>
                </c:pt>
              </c:numCache>
            </c:numRef>
          </c:val>
        </c:ser>
        <c:ser>
          <c:idx val="6"/>
          <c:order val="4"/>
          <c:tx>
            <c:v>Prescription</c:v>
          </c:tx>
          <c:spPr>
            <a:solidFill>
              <a:srgbClr val="FFFF00"/>
            </a:solidFill>
          </c:spPr>
          <c:cat>
            <c:strLit>
              <c:ptCount val="2"/>
              <c:pt idx="0">
                <c:v>Barriers</c:v>
              </c:pt>
              <c:pt idx="1">
                <c:v> Referrals</c:v>
              </c:pt>
            </c:strLit>
          </c:cat>
          <c:val>
            <c:numRef>
              <c:f>('CCCLN TOTAL w-Dallas'!$P$86,'CCCLN TOTAL w-Dallas'!$P$101)</c:f>
              <c:numCache>
                <c:formatCode>_(* #,##0_);_(* \(#,##0\);_(* "-"??_);_(@_)</c:formatCode>
                <c:ptCount val="2"/>
                <c:pt idx="0">
                  <c:v>64.0</c:v>
                </c:pt>
                <c:pt idx="1">
                  <c:v>46.0</c:v>
                </c:pt>
              </c:numCache>
            </c:numRef>
          </c:val>
        </c:ser>
        <c:ser>
          <c:idx val="4"/>
          <c:order val="5"/>
          <c:tx>
            <c:v>Transportation</c:v>
          </c:tx>
          <c:spPr>
            <a:solidFill>
              <a:schemeClr val="accent4">
                <a:lumMod val="50000"/>
              </a:schemeClr>
            </a:solidFill>
          </c:spPr>
          <c:cat>
            <c:strLit>
              <c:ptCount val="2"/>
              <c:pt idx="0">
                <c:v>Barriers</c:v>
              </c:pt>
              <c:pt idx="1">
                <c:v> Referrals</c:v>
              </c:pt>
            </c:strLit>
          </c:cat>
          <c:val>
            <c:numRef>
              <c:f>('CCCLN TOTAL w-Dallas'!$P$87,'CCCLN TOTAL w-Dallas'!$P$102)</c:f>
              <c:numCache>
                <c:formatCode>_(* #,##0_);_(* \(#,##0\);_(* "-"??_);_(@_)</c:formatCode>
                <c:ptCount val="2"/>
                <c:pt idx="0">
                  <c:v>123.0</c:v>
                </c:pt>
                <c:pt idx="1">
                  <c:v>86.0</c:v>
                </c:pt>
              </c:numCache>
            </c:numRef>
          </c:val>
        </c:ser>
        <c:ser>
          <c:idx val="5"/>
          <c:order val="6"/>
          <c:tx>
            <c:v>Other</c:v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Lit>
              <c:ptCount val="2"/>
              <c:pt idx="0">
                <c:v>Barriers</c:v>
              </c:pt>
              <c:pt idx="1">
                <c:v> Referrals</c:v>
              </c:pt>
            </c:strLit>
          </c:cat>
          <c:val>
            <c:numRef>
              <c:f>('CCCLN TOTAL w-Dallas'!$P$89,'CCCLN TOTAL w-Dallas'!$P$103)</c:f>
              <c:numCache>
                <c:formatCode>_(* #,##0_);_(* \(#,##0\);_(* "-"??_);_(@_)</c:formatCode>
                <c:ptCount val="2"/>
                <c:pt idx="0">
                  <c:v>187.0</c:v>
                </c:pt>
                <c:pt idx="1">
                  <c:v>326.0</c:v>
                </c:pt>
              </c:numCache>
            </c:numRef>
          </c:val>
        </c:ser>
        <c:axId val="673376600"/>
        <c:axId val="646817848"/>
      </c:barChart>
      <c:catAx>
        <c:axId val="673376600"/>
        <c:scaling>
          <c:orientation val="minMax"/>
        </c:scaling>
        <c:axPos val="b"/>
        <c:numFmt formatCode="General" sourceLinked="1"/>
        <c:majorTickMark val="none"/>
        <c:tickLblPos val="nextTo"/>
        <c:crossAx val="646817848"/>
        <c:crosses val="autoZero"/>
        <c:auto val="1"/>
        <c:lblAlgn val="ctr"/>
        <c:lblOffset val="100"/>
      </c:catAx>
      <c:valAx>
        <c:axId val="64681784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 dirty="0">
                    <a:latin typeface="Arial" pitchFamily="34" charset="0"/>
                    <a:cs typeface="Arial" pitchFamily="34" charset="0"/>
                  </a:rPr>
                  <a:t>Number of Barriers &amp; Referrals</a:t>
                </a:r>
              </a:p>
            </c:rich>
          </c:tx>
          <c:layout>
            <c:manualLayout>
              <c:xMode val="edge"/>
              <c:yMode val="edge"/>
              <c:x val="0.0454212454212454"/>
              <c:y val="0.0939904557384876"/>
            </c:manualLayout>
          </c:layout>
        </c:title>
        <c:numFmt formatCode="_(* #,##0_);_(* \(#,##0\);_(* &quot;-&quot;??_);_(@_)" sourceLinked="1"/>
        <c:majorTickMark val="none"/>
        <c:tickLblPos val="nextTo"/>
        <c:crossAx val="67337660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4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</c:dTable>
    </c:plotArea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2"/>
  <c:chart>
    <c:title>
      <c:tx>
        <c:rich>
          <a:bodyPr/>
          <a:lstStyle/>
          <a:p>
            <a:pPr>
              <a:defRPr sz="2000">
                <a:latin typeface="Arial" pitchFamily="34" charset="0"/>
                <a:cs typeface="Arial" pitchFamily="34" charset="0"/>
              </a:defRPr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Percentage of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Clients</a:t>
            </a:r>
            <a:r>
              <a:rPr lang="en-US" sz="200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aseline="0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2000" baseline="0" dirty="0" smtClean="0">
                <a:latin typeface="Arial" pitchFamily="34" charset="0"/>
                <a:cs typeface="Arial" pitchFamily="34" charset="0"/>
              </a:rPr>
              <a:t>onnected </a:t>
            </a:r>
            <a:r>
              <a:rPr lang="en-US" sz="2000" baseline="0" dirty="0">
                <a:latin typeface="Arial" pitchFamily="34" charset="0"/>
                <a:cs typeface="Arial" pitchFamily="34" charset="0"/>
              </a:rPr>
              <a:t>to at </a:t>
            </a:r>
            <a:r>
              <a:rPr lang="en-US" sz="2000" baseline="0" dirty="0" smtClean="0">
                <a:latin typeface="Arial" pitchFamily="34" charset="0"/>
                <a:cs typeface="Arial" pitchFamily="34" charset="0"/>
              </a:rPr>
              <a:t>Least </a:t>
            </a:r>
            <a:r>
              <a:rPr lang="en-US" sz="2000" baseline="0" dirty="0">
                <a:latin typeface="Arial" pitchFamily="34" charset="0"/>
                <a:cs typeface="Arial" pitchFamily="34" charset="0"/>
              </a:rPr>
              <a:t>O</a:t>
            </a:r>
            <a:r>
              <a:rPr lang="en-US" sz="2000" baseline="0" dirty="0" smtClean="0">
                <a:latin typeface="Arial" pitchFamily="34" charset="0"/>
                <a:cs typeface="Arial" pitchFamily="34" charset="0"/>
              </a:rPr>
              <a:t>ne </a:t>
            </a:r>
            <a:r>
              <a:rPr lang="en-US" sz="2000" baseline="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2000" baseline="0" dirty="0" smtClean="0">
                <a:latin typeface="Arial" pitchFamily="34" charset="0"/>
                <a:cs typeface="Arial" pitchFamily="34" charset="0"/>
              </a:rPr>
              <a:t>ocial </a:t>
            </a:r>
            <a:r>
              <a:rPr lang="en-US" sz="2000" baseline="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2000" baseline="0" dirty="0" smtClean="0">
                <a:latin typeface="Arial" pitchFamily="34" charset="0"/>
                <a:cs typeface="Arial" pitchFamily="34" charset="0"/>
              </a:rPr>
              <a:t>ervice </a:t>
            </a:r>
            <a:r>
              <a:rPr lang="en-US" sz="2000" baseline="0" dirty="0">
                <a:latin typeface="Arial" pitchFamily="34" charset="0"/>
                <a:cs typeface="Arial" pitchFamily="34" charset="0"/>
              </a:rPr>
              <a:t>by </a:t>
            </a:r>
            <a:r>
              <a:rPr lang="en-US" sz="2000" baseline="0" dirty="0" smtClean="0">
                <a:latin typeface="Arial" pitchFamily="34" charset="0"/>
                <a:cs typeface="Arial" pitchFamily="34" charset="0"/>
              </a:rPr>
              <a:t>Month</a:t>
            </a:r>
            <a:r>
              <a:rPr lang="en-US" sz="2000" baseline="0" dirty="0">
                <a:latin typeface="Arial" pitchFamily="34" charset="0"/>
                <a:cs typeface="Arial" pitchFamily="34" charset="0"/>
              </a:rPr>
              <a:t>, 5 </a:t>
            </a:r>
            <a:r>
              <a:rPr lang="en-US" sz="2000" baseline="0" dirty="0" smtClean="0">
                <a:latin typeface="Arial" pitchFamily="34" charset="0"/>
                <a:cs typeface="Arial" pitchFamily="34" charset="0"/>
              </a:rPr>
              <a:t>Sites</a:t>
            </a:r>
            <a:r>
              <a:rPr lang="en-US" sz="2000" baseline="0" dirty="0">
                <a:latin typeface="Arial" pitchFamily="34" charset="0"/>
                <a:cs typeface="Arial" pitchFamily="34" charset="0"/>
              </a:rPr>
              <a:t>, March through August 2010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c:rich>
      </c:tx>
      <c:layout/>
    </c:title>
    <c:view3D>
      <c:rotX val="10"/>
      <c:depthPercent val="100"/>
      <c:perspective val="10"/>
    </c:view3D>
    <c:plotArea>
      <c:layout/>
      <c:bar3DChart>
        <c:barDir val="col"/>
        <c:grouping val="clustered"/>
        <c:ser>
          <c:idx val="2"/>
          <c:order val="0"/>
          <c:tx>
            <c:strRef>
              <c:f>'CCCLN TOTAL w-Dallas'!$C$71</c:f>
              <c:strCache>
                <c:ptCount val="1"/>
                <c:pt idx="0">
                  <c:v>Percent of social service pathways completed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sz="2000" b="1"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showVal val="1"/>
          </c:dLbls>
          <c:cat>
            <c:strLit>
              <c:ptCount val="6"/>
              <c:pt idx="0">
                <c:v>March</c:v>
              </c:pt>
              <c:pt idx="1">
                <c:v> April</c:v>
              </c:pt>
              <c:pt idx="2">
                <c:v> May</c:v>
              </c:pt>
              <c:pt idx="3">
                <c:v> June</c:v>
              </c:pt>
              <c:pt idx="4">
                <c:v> July</c:v>
              </c:pt>
              <c:pt idx="5">
                <c:v> August</c:v>
              </c:pt>
            </c:strLit>
          </c:cat>
          <c:val>
            <c:numRef>
              <c:f>('CCCLN TOTAL w-Dallas'!$D$71,'CCCLN TOTAL w-Dallas'!$F$71,'CCCLN TOTAL w-Dallas'!$H$71,'CCCLN TOTAL w-Dallas'!$J$71,'CCCLN TOTAL w-Dallas'!$L$71,'CCCLN TOTAL w-Dallas'!$N$71)</c:f>
              <c:numCache>
                <c:formatCode>0%</c:formatCode>
                <c:ptCount val="6"/>
                <c:pt idx="0">
                  <c:v>0.0134529147982063</c:v>
                </c:pt>
                <c:pt idx="1">
                  <c:v>0.0780669144981416</c:v>
                </c:pt>
                <c:pt idx="2">
                  <c:v>0.123015873015873</c:v>
                </c:pt>
                <c:pt idx="3">
                  <c:v>0.0944444444444445</c:v>
                </c:pt>
                <c:pt idx="4">
                  <c:v>0.290196078431372</c:v>
                </c:pt>
                <c:pt idx="5">
                  <c:v>0.278048780487806</c:v>
                </c:pt>
              </c:numCache>
            </c:numRef>
          </c:val>
        </c:ser>
        <c:gapWidth val="75"/>
        <c:shape val="cylinder"/>
        <c:axId val="463430168"/>
        <c:axId val="463433448"/>
        <c:axId val="0"/>
      </c:bar3DChart>
      <c:catAx>
        <c:axId val="46343016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1" baseline="0">
                <a:latin typeface="Arial" pitchFamily="34" charset="0"/>
              </a:defRPr>
            </a:pPr>
            <a:endParaRPr lang="en-US"/>
          </a:p>
        </c:txPr>
        <c:crossAx val="463433448"/>
        <c:crosses val="autoZero"/>
        <c:auto val="1"/>
        <c:lblAlgn val="ctr"/>
        <c:lblOffset val="100"/>
      </c:catAx>
      <c:valAx>
        <c:axId val="463433448"/>
        <c:scaling>
          <c:orientation val="minMax"/>
          <c:max val="1.0"/>
        </c:scaling>
        <c:axPos val="l"/>
        <c:majorGridlines/>
        <c:numFmt formatCode="0%" sourceLinked="1"/>
        <c:majorTickMark val="none"/>
        <c:tickLblPos val="nextTo"/>
        <c:txPr>
          <a:bodyPr/>
          <a:lstStyle/>
          <a:p>
            <a:pPr>
              <a:defRPr sz="1400" b="1" i="0" baseline="0">
                <a:latin typeface="Arial" pitchFamily="34" charset="0"/>
              </a:defRPr>
            </a:pPr>
            <a:endParaRPr lang="en-US"/>
          </a:p>
        </c:txPr>
        <c:crossAx val="463430168"/>
        <c:crosses val="autoZero"/>
        <c:crossBetween val="between"/>
        <c:majorUnit val="0.2"/>
      </c:valAx>
      <c:spPr>
        <a:noFill/>
        <a:ln w="25400">
          <a:noFill/>
        </a:ln>
      </c:spPr>
    </c:plotArea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r>
              <a:rPr lang="en-US" dirty="0">
                <a:latin typeface="Arial" pitchFamily="34" charset="0"/>
                <a:cs typeface="Arial" pitchFamily="34" charset="0"/>
              </a:rPr>
              <a:t>Number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Barriers </a:t>
            </a:r>
            <a:r>
              <a:rPr lang="en-US" dirty="0">
                <a:latin typeface="Arial" pitchFamily="34" charset="0"/>
                <a:cs typeface="Arial" pitchFamily="34" charset="0"/>
              </a:rPr>
              <a:t>to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Care </a:t>
            </a:r>
            <a:r>
              <a:rPr lang="en-US" dirty="0">
                <a:latin typeface="Arial" pitchFamily="34" charset="0"/>
                <a:cs typeface="Arial" pitchFamily="34" charset="0"/>
              </a:rPr>
              <a:t>and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Social </a:t>
            </a:r>
            <a:r>
              <a:rPr lang="en-US" dirty="0">
                <a:latin typeface="Arial" pitchFamily="34" charset="0"/>
                <a:cs typeface="Arial" pitchFamily="34" charset="0"/>
              </a:rPr>
              <a:t>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ervice </a:t>
            </a:r>
            <a:r>
              <a:rPr lang="en-US" dirty="0">
                <a:latin typeface="Arial" pitchFamily="34" charset="0"/>
                <a:cs typeface="Arial" pitchFamily="34" charset="0"/>
              </a:rPr>
              <a:t>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eferrals </a:t>
            </a:r>
            <a:r>
              <a:rPr lang="en-US" dirty="0">
                <a:latin typeface="Arial" pitchFamily="34" charset="0"/>
                <a:cs typeface="Arial" pitchFamily="34" charset="0"/>
              </a:rPr>
              <a:t>by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Month,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5 </a:t>
            </a:r>
            <a:r>
              <a:rPr lang="en-US" dirty="0">
                <a:latin typeface="Arial" pitchFamily="34" charset="0"/>
                <a:cs typeface="Arial" pitchFamily="34" charset="0"/>
              </a:rPr>
              <a:t>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ites</a:t>
            </a:r>
            <a:r>
              <a:rPr lang="en-US" dirty="0">
                <a:latin typeface="Arial" pitchFamily="34" charset="0"/>
                <a:cs typeface="Arial" pitchFamily="34" charset="0"/>
              </a:rPr>
              <a:t>, March through August 2010</a:t>
            </a:r>
          </a:p>
        </c:rich>
      </c:tx>
      <c:layout>
        <c:manualLayout>
          <c:xMode val="edge"/>
          <c:yMode val="edge"/>
          <c:x val="0.133792273319758"/>
          <c:y val="0.00856242454152689"/>
        </c:manualLayout>
      </c:layout>
    </c:title>
    <c:plotArea>
      <c:layout/>
      <c:lineChart>
        <c:grouping val="standard"/>
        <c:ser>
          <c:idx val="0"/>
          <c:order val="0"/>
          <c:tx>
            <c:v>Total Social Service Referrals</c:v>
          </c:tx>
          <c:spPr>
            <a:ln w="31750"/>
          </c:spPr>
          <c:marker>
            <c:symbol val="diamond"/>
            <c:size val="9"/>
            <c:spPr>
              <a:ln w="15875"/>
            </c:spPr>
          </c:marker>
          <c:cat>
            <c:strLit>
              <c:ptCount val="6"/>
              <c:pt idx="0">
                <c:v>March</c:v>
              </c:pt>
              <c:pt idx="1">
                <c:v> April</c:v>
              </c:pt>
              <c:pt idx="2">
                <c:v> May</c:v>
              </c:pt>
              <c:pt idx="3">
                <c:v> June</c:v>
              </c:pt>
              <c:pt idx="4">
                <c:v> July</c:v>
              </c:pt>
              <c:pt idx="5">
                <c:v> August</c:v>
              </c:pt>
            </c:strLit>
          </c:cat>
          <c:val>
            <c:numRef>
              <c:f>('CCCLN TOTAL w-Dallas'!$D$57,'CCCLN TOTAL w-Dallas'!$F$57,'CCCLN TOTAL w-Dallas'!$H$57,'CCCLN TOTAL w-Dallas'!$J$57,'CCCLN TOTAL w-Dallas'!$L$57,'CCCLN TOTAL w-Dallas'!$N$57)</c:f>
              <c:numCache>
                <c:formatCode>General</c:formatCode>
                <c:ptCount val="6"/>
                <c:pt idx="0">
                  <c:v>223.0</c:v>
                </c:pt>
                <c:pt idx="1">
                  <c:v>269.0</c:v>
                </c:pt>
                <c:pt idx="2">
                  <c:v>252.0</c:v>
                </c:pt>
                <c:pt idx="3">
                  <c:v>360.0</c:v>
                </c:pt>
                <c:pt idx="4">
                  <c:v>255.0</c:v>
                </c:pt>
                <c:pt idx="5">
                  <c:v>205.0</c:v>
                </c:pt>
              </c:numCache>
            </c:numRef>
          </c:val>
        </c:ser>
        <c:ser>
          <c:idx val="1"/>
          <c:order val="1"/>
          <c:tx>
            <c:v>Total Barriers to Care</c:v>
          </c:tx>
          <c:spPr>
            <a:ln w="31750"/>
          </c:spPr>
          <c:marker>
            <c:spPr>
              <a:ln w="12700"/>
            </c:spPr>
          </c:marker>
          <c:cat>
            <c:strLit>
              <c:ptCount val="6"/>
              <c:pt idx="0">
                <c:v>March</c:v>
              </c:pt>
              <c:pt idx="1">
                <c:v> April</c:v>
              </c:pt>
              <c:pt idx="2">
                <c:v> May</c:v>
              </c:pt>
              <c:pt idx="3">
                <c:v> June</c:v>
              </c:pt>
              <c:pt idx="4">
                <c:v> July</c:v>
              </c:pt>
              <c:pt idx="5">
                <c:v> August</c:v>
              </c:pt>
            </c:strLit>
          </c:cat>
          <c:val>
            <c:numRef>
              <c:f>('CCCLN TOTAL w-Dallas'!$D$79,'CCCLN TOTAL w-Dallas'!$F$79,'CCCLN TOTAL w-Dallas'!$H$79,'CCCLN TOTAL w-Dallas'!$J$79,'CCCLN TOTAL w-Dallas'!$L$79,'CCCLN TOTAL w-Dallas'!$N$79)</c:f>
              <c:numCache>
                <c:formatCode>_(* #,##0_);_(* \(#,##0\);_(* "-"??_);_(@_)</c:formatCode>
                <c:ptCount val="6"/>
                <c:pt idx="0">
                  <c:v>283.0</c:v>
                </c:pt>
                <c:pt idx="1">
                  <c:v>202.0</c:v>
                </c:pt>
                <c:pt idx="2">
                  <c:v>230.0</c:v>
                </c:pt>
                <c:pt idx="3">
                  <c:v>307.0</c:v>
                </c:pt>
                <c:pt idx="4">
                  <c:v>101.0</c:v>
                </c:pt>
                <c:pt idx="5">
                  <c:v>165.0</c:v>
                </c:pt>
              </c:numCache>
            </c:numRef>
          </c:val>
        </c:ser>
        <c:marker val="1"/>
        <c:axId val="463336392"/>
        <c:axId val="463329144"/>
      </c:lineChart>
      <c:catAx>
        <c:axId val="46333639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63329144"/>
        <c:crosses val="autoZero"/>
        <c:auto val="1"/>
        <c:lblAlgn val="ctr"/>
        <c:lblOffset val="100"/>
      </c:catAx>
      <c:valAx>
        <c:axId val="46332914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>
                    <a:latin typeface="Arial" pitchFamily="34" charset="0"/>
                    <a:cs typeface="Arial" pitchFamily="34" charset="0"/>
                  </a:rPr>
                  <a:t>Number of barriers &amp; referrals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633363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80108377321432"/>
          <c:y val="0.74514090233103"/>
          <c:w val="0.446761716032712"/>
          <c:h val="0.0879249082628719"/>
        </c:manualLayout>
      </c:layout>
      <c:txPr>
        <a:bodyPr/>
        <a:lstStyle/>
        <a:p>
          <a:pPr>
            <a:defRPr sz="1400" b="1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0.19231</cdr:x>
      <cdr:y>0.85152</cdr:y>
    </cdr:from>
    <cdr:to>
      <cdr:x>0.64945</cdr:x>
      <cdr:y>0.91212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66895" y="5353080"/>
          <a:ext cx="3962380" cy="3809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>
              <a:latin typeface="Arial" pitchFamily="34" charset="0"/>
              <a:cs typeface="Arial" pitchFamily="34" charset="0"/>
            </a:rPr>
            <a:t>Number</a:t>
          </a:r>
          <a:r>
            <a:rPr lang="en-US" sz="1800" b="1" baseline="0" dirty="0">
              <a:latin typeface="Arial" pitchFamily="34" charset="0"/>
              <a:cs typeface="Arial" pitchFamily="34" charset="0"/>
            </a:rPr>
            <a:t> of </a:t>
          </a:r>
          <a:r>
            <a:rPr lang="en-US" sz="1800" b="1" dirty="0">
              <a:latin typeface="Arial" pitchFamily="34" charset="0"/>
              <a:cs typeface="Arial" pitchFamily="34" charset="0"/>
            </a:rPr>
            <a:t>C</a:t>
          </a:r>
          <a:r>
            <a:rPr lang="en-US" sz="1800" b="1" baseline="0" dirty="0" smtClean="0">
              <a:latin typeface="Arial" pitchFamily="34" charset="0"/>
              <a:cs typeface="Arial" pitchFamily="34" charset="0"/>
            </a:rPr>
            <a:t>lient</a:t>
          </a:r>
          <a:r>
            <a:rPr lang="en-US" sz="1800" b="1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800" b="1" baseline="0" dirty="0" smtClean="0">
              <a:latin typeface="Arial" pitchFamily="34" charset="0"/>
              <a:cs typeface="Arial" pitchFamily="34" charset="0"/>
            </a:rPr>
            <a:t>Interactions</a:t>
          </a:r>
          <a:endParaRPr lang="en-US" sz="18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13420-617F-45D1-86D7-0341F8E19FA0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AA1F9-AE54-4942-BC05-4DBA075077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American Indian – 56, Asian = 2, Pacific</a:t>
            </a:r>
            <a:r>
              <a:rPr lang="en-US" baseline="0" dirty="0" smtClean="0"/>
              <a:t> Islander = 4, Other = 31, DNK = 6, Not recorded = 267, Hispanic = 310, White = 832, Black/AA = 906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AA1F9-AE54-4942-BC05-4DBA0750774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3F95CA-B21D-4BEC-8829-42F66F3439AA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C971889-B6D2-47C1-9756-FABBA909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95CA-B21D-4BEC-8829-42F66F3439AA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71889-B6D2-47C1-9756-FABBA909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95CA-B21D-4BEC-8829-42F66F3439AA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71889-B6D2-47C1-9756-FABBA909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95CA-B21D-4BEC-8829-42F66F3439AA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71889-B6D2-47C1-9756-FABBA9093A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95CA-B21D-4BEC-8829-42F66F3439AA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71889-B6D2-47C1-9756-FABBA9093A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95CA-B21D-4BEC-8829-42F66F3439AA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71889-B6D2-47C1-9756-FABBA9093A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95CA-B21D-4BEC-8829-42F66F3439AA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71889-B6D2-47C1-9756-FABBA909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95CA-B21D-4BEC-8829-42F66F3439AA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71889-B6D2-47C1-9756-FABBA9093A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95CA-B21D-4BEC-8829-42F66F3439AA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71889-B6D2-47C1-9756-FABBA909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A3F95CA-B21D-4BEC-8829-42F66F3439AA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71889-B6D2-47C1-9756-FABBA909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A3F95CA-B21D-4BEC-8829-42F66F3439AA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C971889-B6D2-47C1-9756-FABBA9093A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1A3F95CA-B21D-4BEC-8829-42F66F3439AA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C971889-B6D2-47C1-9756-FABBA9093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Score Card Pilot Results</a:t>
            </a:r>
            <a:endParaRPr lang="en-US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Sarah A. Redding, MD, MPH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Executive Director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Community Health Access Project</a:t>
            </a:r>
          </a:p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Mansfield, Ohio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47650" y="295275"/>
          <a:ext cx="8648700" cy="6267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8125" y="285750"/>
          <a:ext cx="8667750" cy="628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8125" y="285750"/>
          <a:ext cx="8667750" cy="628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8125" y="285750"/>
          <a:ext cx="8667750" cy="628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8125" y="285750"/>
          <a:ext cx="8667750" cy="628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295275" y="461962"/>
          <a:ext cx="8553450" cy="593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8125" y="285750"/>
          <a:ext cx="8667750" cy="628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8125" y="285750"/>
          <a:ext cx="8667750" cy="628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42887" y="290512"/>
          <a:ext cx="8658225" cy="6276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Pathway Model: A Tool to Measure Outcomes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292225" y="1600200"/>
            <a:ext cx="6632575" cy="4495800"/>
            <a:chOff x="1292225" y="1600200"/>
            <a:chExt cx="6632575" cy="4495800"/>
          </a:xfrm>
        </p:grpSpPr>
        <p:sp>
          <p:nvSpPr>
            <p:cNvPr id="21507" name="Rectangle 5"/>
            <p:cNvSpPr>
              <a:spLocks noChangeArrowheads="1"/>
            </p:cNvSpPr>
            <p:nvPr/>
          </p:nvSpPr>
          <p:spPr bwMode="auto">
            <a:xfrm>
              <a:off x="4800600" y="1600200"/>
              <a:ext cx="3124200" cy="129540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 sz="900" b="1" dirty="0"/>
            </a:p>
            <a:p>
              <a:pPr algn="ctr"/>
              <a:r>
                <a:rPr lang="en-US" sz="2000" b="1" u="sng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Target Population</a:t>
              </a:r>
              <a:br>
                <a:rPr lang="en-US" sz="2000" b="1" u="sng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2000" b="1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Engage those at </a:t>
              </a:r>
              <a:br>
                <a:rPr lang="en-US" sz="2000" b="1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2000" b="1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greatest risk </a:t>
              </a:r>
              <a:endParaRPr lang="en-US" sz="2000" b="1" u="sng" dirty="0">
                <a:solidFill>
                  <a:srgbClr val="000618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08" name="Rectangle 8"/>
            <p:cNvSpPr>
              <a:spLocks noChangeArrowheads="1"/>
            </p:cNvSpPr>
            <p:nvPr/>
          </p:nvSpPr>
          <p:spPr bwMode="auto">
            <a:xfrm>
              <a:off x="4800600" y="3227388"/>
              <a:ext cx="3124200" cy="1268412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 sz="900" b="1" dirty="0"/>
            </a:p>
            <a:p>
              <a:pPr algn="ctr"/>
              <a:r>
                <a:rPr lang="en-US" sz="2000" b="1" dirty="0" smtClean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Confirm connection </a:t>
              </a:r>
              <a:r>
                <a:rPr lang="en-US" sz="2000" b="1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to evidence-based intervention</a:t>
              </a:r>
            </a:p>
          </p:txBody>
        </p:sp>
        <p:cxnSp>
          <p:nvCxnSpPr>
            <p:cNvPr id="21509" name="Straight Arrow Connector 10"/>
            <p:cNvCxnSpPr>
              <a:cxnSpLocks noChangeShapeType="1"/>
              <a:stCxn id="21507" idx="2"/>
              <a:endCxn id="21508" idx="0"/>
            </p:cNvCxnSpPr>
            <p:nvPr/>
          </p:nvCxnSpPr>
          <p:spPr bwMode="auto">
            <a:xfrm rot="5400000">
              <a:off x="6196806" y="3061494"/>
              <a:ext cx="331788" cy="1588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1510" name="Rectangle 11"/>
            <p:cNvSpPr>
              <a:spLocks noChangeArrowheads="1"/>
            </p:cNvSpPr>
            <p:nvPr/>
          </p:nvSpPr>
          <p:spPr bwMode="auto">
            <a:xfrm>
              <a:off x="4800600" y="4876800"/>
              <a:ext cx="3124200" cy="1219200"/>
            </a:xfrm>
            <a:prstGeom prst="rect">
              <a:avLst/>
            </a:prstGeom>
            <a:solidFill>
              <a:srgbClr val="9EE6F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 b="1" dirty="0"/>
            </a:p>
            <a:p>
              <a:pPr algn="ctr"/>
              <a:r>
                <a:rPr lang="en-US" sz="2000" b="1" dirty="0" smtClean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Measure the </a:t>
              </a:r>
              <a:r>
                <a:rPr lang="en-US" sz="2000" b="1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Outcome</a:t>
              </a:r>
            </a:p>
          </p:txBody>
        </p:sp>
        <p:cxnSp>
          <p:nvCxnSpPr>
            <p:cNvPr id="21511" name="Straight Arrow Connector 19"/>
            <p:cNvCxnSpPr>
              <a:cxnSpLocks noChangeShapeType="1"/>
            </p:cNvCxnSpPr>
            <p:nvPr/>
          </p:nvCxnSpPr>
          <p:spPr bwMode="auto">
            <a:xfrm rot="5400000">
              <a:off x="6211094" y="4685506"/>
              <a:ext cx="381000" cy="1588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1371600" y="2057400"/>
              <a:ext cx="2133600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0" b="1" dirty="0">
                  <a:ln>
                    <a:solidFill>
                      <a:schemeClr val="tx1"/>
                    </a:solidFill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1 - Find</a:t>
              </a:r>
            </a:p>
          </p:txBody>
        </p:sp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1350963" y="3429000"/>
              <a:ext cx="2154237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0" b="1" dirty="0">
                  <a:ln>
                    <a:solidFill>
                      <a:schemeClr val="tx1"/>
                    </a:solidFill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2 - Treat</a:t>
              </a:r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1292225" y="4876800"/>
              <a:ext cx="3051175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000" b="1" dirty="0">
                  <a:ln>
                    <a:solidFill>
                      <a:schemeClr val="tx1"/>
                    </a:solidFill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3 - Measure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010400" cy="8763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400" dirty="0" smtClean="0">
                <a:effectLst/>
                <a:latin typeface="Arial" pitchFamily="34" charset="0"/>
                <a:cs typeface="Arial" pitchFamily="34" charset="0"/>
              </a:rPr>
              <a:t>Client’s Perspective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09600" y="1676400"/>
            <a:ext cx="7772400" cy="3899595"/>
            <a:chOff x="609600" y="1676400"/>
            <a:chExt cx="7772400" cy="3899595"/>
          </a:xfrm>
        </p:grpSpPr>
        <p:sp>
          <p:nvSpPr>
            <p:cNvPr id="5" name="Oval 4"/>
            <p:cNvSpPr/>
            <p:nvPr/>
          </p:nvSpPr>
          <p:spPr>
            <a:xfrm>
              <a:off x="609600" y="1676400"/>
              <a:ext cx="4191000" cy="2057400"/>
            </a:xfrm>
            <a:prstGeom prst="ellipse">
              <a:avLst/>
            </a:prstGeom>
            <a:noFill/>
            <a:ln w="114300" cmpd="dbl">
              <a:solidFill>
                <a:schemeClr val="tx1"/>
              </a:solidFill>
            </a:ln>
            <a:effectLst>
              <a:outerShdw blurRad="7493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810000" y="1752600"/>
              <a:ext cx="4343400" cy="2057400"/>
            </a:xfrm>
            <a:prstGeom prst="ellipse">
              <a:avLst/>
            </a:prstGeom>
            <a:noFill/>
            <a:ln w="120650" cap="rnd" cmpd="dbl">
              <a:solidFill>
                <a:schemeClr val="tx1"/>
              </a:solidFill>
            </a:ln>
            <a:effectLst>
              <a:outerShdw blurRad="749300" dist="50800" dir="540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581" name="TextBox 3"/>
            <p:cNvSpPr txBox="1">
              <a:spLocks noChangeArrowheads="1"/>
            </p:cNvSpPr>
            <p:nvPr/>
          </p:nvSpPr>
          <p:spPr bwMode="auto">
            <a:xfrm>
              <a:off x="1600200" y="2286000"/>
              <a:ext cx="2362200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4800" b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Health</a:t>
              </a:r>
            </a:p>
          </p:txBody>
        </p:sp>
        <p:sp>
          <p:nvSpPr>
            <p:cNvPr id="24582" name="TextBox 4"/>
            <p:cNvSpPr txBox="1">
              <a:spLocks noChangeArrowheads="1"/>
            </p:cNvSpPr>
            <p:nvPr/>
          </p:nvSpPr>
          <p:spPr bwMode="auto">
            <a:xfrm>
              <a:off x="5029200" y="2286000"/>
              <a:ext cx="2057400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4800" b="1" dirty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Social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9600" y="4191000"/>
              <a:ext cx="7772400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2800" dirty="0">
                  <a:latin typeface="Arial" pitchFamily="34" charset="0"/>
                  <a:cs typeface="Arial" pitchFamily="34" charset="0"/>
                </a:rPr>
                <a:t>From the client’s perspective, social issues are as important as health issues.  Both must be addressed.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42900"/>
            <a:ext cx="6697663" cy="8763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>Example – Pregnancy Pathway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0" y="1447800"/>
            <a:ext cx="8570387" cy="4672013"/>
            <a:chOff x="0" y="1447800"/>
            <a:chExt cx="8570387" cy="4672013"/>
          </a:xfrm>
        </p:grpSpPr>
        <p:sp>
          <p:nvSpPr>
            <p:cNvPr id="13" name="AutoShape 2"/>
            <p:cNvSpPr>
              <a:spLocks/>
            </p:cNvSpPr>
            <p:nvPr/>
          </p:nvSpPr>
          <p:spPr bwMode="auto">
            <a:xfrm>
              <a:off x="1828800" y="1752600"/>
              <a:ext cx="304800" cy="1752600"/>
            </a:xfrm>
            <a:prstGeom prst="leftBrace">
              <a:avLst>
                <a:gd name="adj1" fmla="val 58325"/>
                <a:gd name="adj2" fmla="val 44444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b="1"/>
            </a:p>
          </p:txBody>
        </p:sp>
        <p:sp>
          <p:nvSpPr>
            <p:cNvPr id="14" name="Text Box 3"/>
            <p:cNvSpPr txBox="1">
              <a:spLocks noChangeArrowheads="1"/>
            </p:cNvSpPr>
            <p:nvPr/>
          </p:nvSpPr>
          <p:spPr bwMode="auto">
            <a:xfrm>
              <a:off x="0" y="1874838"/>
              <a:ext cx="1905000" cy="1338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Identify/</a:t>
              </a:r>
              <a:b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</a:br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enroll at risk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Care Coordination</a:t>
              </a:r>
            </a:p>
          </p:txBody>
        </p:sp>
        <p:sp>
          <p:nvSpPr>
            <p:cNvPr id="15" name="AutoShape 4"/>
            <p:cNvSpPr>
              <a:spLocks/>
            </p:cNvSpPr>
            <p:nvPr/>
          </p:nvSpPr>
          <p:spPr bwMode="auto">
            <a:xfrm>
              <a:off x="1752600" y="3962400"/>
              <a:ext cx="381000" cy="914400"/>
            </a:xfrm>
            <a:prstGeom prst="leftBrace">
              <a:avLst>
                <a:gd name="adj1" fmla="val 24200"/>
                <a:gd name="adj2" fmla="val 44444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b="1"/>
            </a:p>
          </p:txBody>
        </p:sp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0" y="3860800"/>
              <a:ext cx="1755775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Evidence -based Intervention</a:t>
              </a:r>
            </a:p>
          </p:txBody>
        </p:sp>
        <p:sp>
          <p:nvSpPr>
            <p:cNvPr id="17" name="AutoShape 6"/>
            <p:cNvSpPr>
              <a:spLocks/>
            </p:cNvSpPr>
            <p:nvPr/>
          </p:nvSpPr>
          <p:spPr bwMode="auto">
            <a:xfrm>
              <a:off x="1828800" y="5181600"/>
              <a:ext cx="304800" cy="914400"/>
            </a:xfrm>
            <a:prstGeom prst="leftBrace">
              <a:avLst>
                <a:gd name="adj1" fmla="val 41667"/>
                <a:gd name="adj2" fmla="val 44444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b="1"/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0" y="5311775"/>
              <a:ext cx="17526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Measureable Outcome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AutoShape 8"/>
            <p:cNvSpPr>
              <a:spLocks/>
            </p:cNvSpPr>
            <p:nvPr/>
          </p:nvSpPr>
          <p:spPr bwMode="auto">
            <a:xfrm>
              <a:off x="7467600" y="3886200"/>
              <a:ext cx="381000" cy="990600"/>
            </a:xfrm>
            <a:prstGeom prst="rightBrace">
              <a:avLst>
                <a:gd name="adj1" fmla="val 36665"/>
                <a:gd name="adj2" fmla="val 4892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utoShape 9"/>
            <p:cNvSpPr>
              <a:spLocks/>
            </p:cNvSpPr>
            <p:nvPr/>
          </p:nvSpPr>
          <p:spPr bwMode="auto">
            <a:xfrm>
              <a:off x="7467600" y="5181600"/>
              <a:ext cx="381000" cy="914400"/>
            </a:xfrm>
            <a:prstGeom prst="rightBrace">
              <a:avLst>
                <a:gd name="adj1" fmla="val 28322"/>
                <a:gd name="adj2" fmla="val 4892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10"/>
            <p:cNvSpPr>
              <a:spLocks/>
            </p:cNvSpPr>
            <p:nvPr/>
          </p:nvSpPr>
          <p:spPr bwMode="auto">
            <a:xfrm>
              <a:off x="7467600" y="1752600"/>
              <a:ext cx="381000" cy="1828800"/>
            </a:xfrm>
            <a:prstGeom prst="rightBrace">
              <a:avLst>
                <a:gd name="adj1" fmla="val 48333"/>
                <a:gd name="adj2" fmla="val 48926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1"/>
            <p:cNvSpPr>
              <a:spLocks noChangeArrowheads="1"/>
            </p:cNvSpPr>
            <p:nvPr/>
          </p:nvSpPr>
          <p:spPr bwMode="auto">
            <a:xfrm>
              <a:off x="8001000" y="2133600"/>
              <a:ext cx="569387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5400" dirty="0">
                  <a:latin typeface="Arial" pitchFamily="34" charset="0"/>
                  <a:cs typeface="Arial" pitchFamily="34" charset="0"/>
                </a:rPr>
                <a:t>$</a:t>
              </a:r>
            </a:p>
          </p:txBody>
        </p:sp>
        <p:sp>
          <p:nvSpPr>
            <p:cNvPr id="23" name="Rectangle 12"/>
            <p:cNvSpPr>
              <a:spLocks noChangeArrowheads="1"/>
            </p:cNvSpPr>
            <p:nvPr/>
          </p:nvSpPr>
          <p:spPr bwMode="auto">
            <a:xfrm>
              <a:off x="7988300" y="3886200"/>
              <a:ext cx="569387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5400" dirty="0">
                  <a:latin typeface="Arial" pitchFamily="34" charset="0"/>
                  <a:cs typeface="Arial" pitchFamily="34" charset="0"/>
                </a:rPr>
                <a:t>$</a:t>
              </a:r>
            </a:p>
          </p:txBody>
        </p:sp>
        <p:sp>
          <p:nvSpPr>
            <p:cNvPr id="24" name="Rectangle 13"/>
            <p:cNvSpPr>
              <a:spLocks noChangeArrowheads="1"/>
            </p:cNvSpPr>
            <p:nvPr/>
          </p:nvSpPr>
          <p:spPr bwMode="auto">
            <a:xfrm>
              <a:off x="8001000" y="5105400"/>
              <a:ext cx="569387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5400" dirty="0">
                  <a:latin typeface="Arial" pitchFamily="34" charset="0"/>
                  <a:cs typeface="Arial" pitchFamily="34" charset="0"/>
                </a:rPr>
                <a:t>$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38400" y="1447800"/>
              <a:ext cx="4800600" cy="83099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b="1" dirty="0">
                  <a:latin typeface="Arial" pitchFamily="34" charset="0"/>
                  <a:cs typeface="Arial" pitchFamily="34" charset="0"/>
                </a:rPr>
                <a:t>Initiation Step</a:t>
              </a:r>
            </a:p>
            <a:p>
              <a:pPr algn="ctr"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Defined “at risk” pregnant women engaged and enrolled in care coordination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438400" y="2667000"/>
              <a:ext cx="4800600" cy="10779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Determine and document barriers:</a:t>
              </a:r>
            </a:p>
            <a:p>
              <a:pPr marL="1262063" indent="-231775">
                <a:buFontTx/>
                <a:buAutoNum type="arabicPeriod"/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Insurance Status</a:t>
              </a:r>
            </a:p>
            <a:p>
              <a:pPr marL="1262063" indent="-231775">
                <a:buFontTx/>
                <a:buAutoNum type="arabicPeriod"/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Transportation</a:t>
              </a:r>
            </a:p>
            <a:p>
              <a:pPr marL="1262063" indent="-231775">
                <a:buFontTx/>
                <a:buAutoNum type="arabicPeriod"/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Prenatal Care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438400" y="4114800"/>
              <a:ext cx="4800600" cy="584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u="sng" dirty="0">
                  <a:latin typeface="Arial" pitchFamily="34" charset="0"/>
                  <a:cs typeface="Arial" pitchFamily="34" charset="0"/>
                </a:rPr>
                <a:t>Prenatal care provider established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First and ongoing 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prenatal visits </a:t>
              </a:r>
              <a:r>
                <a:rPr lang="en-US" sz="1600" dirty="0">
                  <a:latin typeface="Arial" pitchFamily="34" charset="0"/>
                  <a:cs typeface="Arial" pitchFamily="34" charset="0"/>
                </a:rPr>
                <a:t>confirmed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438400" y="5257800"/>
              <a:ext cx="4800600" cy="8620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800" b="1" dirty="0">
                  <a:latin typeface="Arial" pitchFamily="34" charset="0"/>
                  <a:cs typeface="Arial" pitchFamily="34" charset="0"/>
                </a:rPr>
                <a:t>Completion Step</a:t>
              </a:r>
            </a:p>
            <a:p>
              <a:pPr algn="ctr">
                <a:defRPr/>
              </a:pPr>
              <a:r>
                <a:rPr lang="en-US" sz="1600" b="1" dirty="0">
                  <a:latin typeface="Arial" pitchFamily="34" charset="0"/>
                  <a:cs typeface="Arial" pitchFamily="34" charset="0"/>
                </a:rPr>
                <a:t>Healthy baby &gt; 5 pounds, 8 ounces</a:t>
              </a:r>
            </a:p>
            <a:p>
              <a:pPr algn="ctr">
                <a:defRPr/>
              </a:pPr>
              <a:r>
                <a:rPr lang="en-US" sz="1600" b="1" dirty="0">
                  <a:latin typeface="Arial" pitchFamily="34" charset="0"/>
                  <a:cs typeface="Arial" pitchFamily="34" charset="0"/>
                </a:rPr>
                <a:t>(2500 grams)</a:t>
              </a:r>
            </a:p>
          </p:txBody>
        </p:sp>
        <p:cxnSp>
          <p:nvCxnSpPr>
            <p:cNvPr id="27667" name="Straight Arrow Connector 29"/>
            <p:cNvCxnSpPr>
              <a:cxnSpLocks noChangeShapeType="1"/>
            </p:cNvCxnSpPr>
            <p:nvPr/>
          </p:nvCxnSpPr>
          <p:spPr bwMode="auto">
            <a:xfrm rot="5400000">
              <a:off x="4621213" y="2463800"/>
              <a:ext cx="357187" cy="1587"/>
            </a:xfrm>
            <a:prstGeom prst="straightConnector1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7668" name="Straight Arrow Connector 29"/>
            <p:cNvCxnSpPr>
              <a:cxnSpLocks noChangeShapeType="1"/>
            </p:cNvCxnSpPr>
            <p:nvPr/>
          </p:nvCxnSpPr>
          <p:spPr bwMode="auto">
            <a:xfrm rot="5400000">
              <a:off x="4534694" y="4990306"/>
              <a:ext cx="533400" cy="1588"/>
            </a:xfrm>
            <a:prstGeom prst="straightConnector1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7669" name="Straight Arrow Connector 29"/>
            <p:cNvCxnSpPr>
              <a:cxnSpLocks noChangeShapeType="1"/>
              <a:stCxn id="26" idx="2"/>
              <a:endCxn id="27" idx="0"/>
            </p:cNvCxnSpPr>
            <p:nvPr/>
          </p:nvCxnSpPr>
          <p:spPr bwMode="auto">
            <a:xfrm rot="5400000">
              <a:off x="4653757" y="3929856"/>
              <a:ext cx="369887" cy="1588"/>
            </a:xfrm>
            <a:prstGeom prst="straightConnector1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28600" y="457200"/>
            <a:ext cx="8915400" cy="6182483"/>
            <a:chOff x="228600" y="659123"/>
            <a:chExt cx="9309887" cy="5980532"/>
          </a:xfrm>
        </p:grpSpPr>
        <p:sp>
          <p:nvSpPr>
            <p:cNvPr id="10" name="Flowchart: Alternate Process 9"/>
            <p:cNvSpPr/>
            <p:nvPr/>
          </p:nvSpPr>
          <p:spPr>
            <a:xfrm>
              <a:off x="3809326" y="1751961"/>
              <a:ext cx="1982661" cy="1066940"/>
            </a:xfrm>
            <a:prstGeom prst="flowChartAlternateProcess">
              <a:avLst/>
            </a:prstGeom>
            <a:solidFill>
              <a:srgbClr val="0066FF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Community HUB</a:t>
              </a:r>
            </a:p>
          </p:txBody>
        </p:sp>
        <p:sp>
          <p:nvSpPr>
            <p:cNvPr id="11" name="Trapezoid 10"/>
            <p:cNvSpPr/>
            <p:nvPr/>
          </p:nvSpPr>
          <p:spPr>
            <a:xfrm>
              <a:off x="4876913" y="4267384"/>
              <a:ext cx="1370954" cy="1215414"/>
            </a:xfrm>
            <a:prstGeom prst="trapezoid">
              <a:avLst/>
            </a:prstGeom>
            <a:solidFill>
              <a:srgbClr val="FFFFCC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Primary Health Home</a:t>
              </a:r>
            </a:p>
          </p:txBody>
        </p:sp>
        <p:sp>
          <p:nvSpPr>
            <p:cNvPr id="12" name="Flowchart: Data 11"/>
            <p:cNvSpPr/>
            <p:nvPr/>
          </p:nvSpPr>
          <p:spPr>
            <a:xfrm>
              <a:off x="2934038" y="4419310"/>
              <a:ext cx="1790363" cy="994430"/>
            </a:xfrm>
            <a:prstGeom prst="flowChartInputOutput">
              <a:avLst/>
            </a:prstGeom>
            <a:solidFill>
              <a:srgbClr val="FF99FF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State- funded outreach</a:t>
              </a:r>
            </a:p>
            <a:p>
              <a:pPr algn="ctr">
                <a:defRPr/>
              </a:pPr>
              <a:r>
                <a:rPr lang="en-US" sz="1400" b="1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program</a:t>
              </a:r>
            </a:p>
          </p:txBody>
        </p:sp>
        <p:sp>
          <p:nvSpPr>
            <p:cNvPr id="19" name="Flowchart: Delay 18"/>
            <p:cNvSpPr/>
            <p:nvPr/>
          </p:nvSpPr>
          <p:spPr>
            <a:xfrm>
              <a:off x="7010429" y="1829650"/>
              <a:ext cx="1218441" cy="916740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Schools</a:t>
              </a:r>
            </a:p>
          </p:txBody>
        </p:sp>
        <p:sp>
          <p:nvSpPr>
            <p:cNvPr id="20" name="Isosceles Triangle 19"/>
            <p:cNvSpPr/>
            <p:nvPr/>
          </p:nvSpPr>
          <p:spPr>
            <a:xfrm>
              <a:off x="6673906" y="4267384"/>
              <a:ext cx="2466722" cy="1218867"/>
            </a:xfrm>
            <a:prstGeom prst="triangle">
              <a:avLst>
                <a:gd name="adj" fmla="val 50767"/>
              </a:avLst>
            </a:prstGeom>
            <a:solidFill>
              <a:srgbClr val="CEEAB0"/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Health Department</a:t>
              </a:r>
            </a:p>
          </p:txBody>
        </p:sp>
        <p:sp>
          <p:nvSpPr>
            <p:cNvPr id="21" name="Hexagon 20"/>
            <p:cNvSpPr/>
            <p:nvPr/>
          </p:nvSpPr>
          <p:spPr>
            <a:xfrm>
              <a:off x="228600" y="3276407"/>
              <a:ext cx="1289724" cy="915013"/>
            </a:xfrm>
            <a:prstGeom prst="hexagon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County agency</a:t>
              </a:r>
            </a:p>
          </p:txBody>
        </p:sp>
        <p:sp>
          <p:nvSpPr>
            <p:cNvPr id="22" name="Regular Pentagon 21"/>
            <p:cNvSpPr/>
            <p:nvPr/>
          </p:nvSpPr>
          <p:spPr>
            <a:xfrm>
              <a:off x="914906" y="1600034"/>
              <a:ext cx="1447211" cy="1218867"/>
            </a:xfrm>
            <a:prstGeom prst="pentagon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Mental</a:t>
              </a:r>
              <a:r>
                <a:rPr lang="en-US" sz="16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Health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675811" y="3885841"/>
              <a:ext cx="1296355" cy="915013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Hospital</a:t>
              </a:r>
            </a:p>
          </p:txBody>
        </p:sp>
        <p:cxnSp>
          <p:nvCxnSpPr>
            <p:cNvPr id="24" name="Straight Arrow Connector 23"/>
            <p:cNvCxnSpPr>
              <a:endCxn id="10" idx="1"/>
            </p:cNvCxnSpPr>
            <p:nvPr/>
          </p:nvCxnSpPr>
          <p:spPr>
            <a:xfrm>
              <a:off x="2285860" y="2285430"/>
              <a:ext cx="1523466" cy="1727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5400000" flipH="1" flipV="1">
              <a:off x="2895403" y="2895663"/>
              <a:ext cx="1066940" cy="913416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1370786" y="2591011"/>
              <a:ext cx="2438540" cy="837323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 flipH="1" flipV="1">
              <a:off x="3657299" y="3428465"/>
              <a:ext cx="1600410" cy="381281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11" idx="0"/>
            </p:cNvCxnSpPr>
            <p:nvPr/>
          </p:nvCxnSpPr>
          <p:spPr>
            <a:xfrm rot="16200000" flipV="1">
              <a:off x="4626896" y="3331889"/>
              <a:ext cx="1470644" cy="400346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10" idx="3"/>
              <a:endCxn id="19" idx="1"/>
            </p:cNvCxnSpPr>
            <p:nvPr/>
          </p:nvCxnSpPr>
          <p:spPr>
            <a:xfrm>
              <a:off x="5791987" y="2285430"/>
              <a:ext cx="1218442" cy="1727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endCxn id="20" idx="1"/>
            </p:cNvCxnSpPr>
            <p:nvPr/>
          </p:nvCxnSpPr>
          <p:spPr>
            <a:xfrm rot="16200000" flipH="1">
              <a:off x="5479077" y="3055847"/>
              <a:ext cx="2133880" cy="1508060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7010429" y="2972553"/>
              <a:ext cx="1752234" cy="1142903"/>
            </a:xfrm>
            <a:prstGeom prst="ellipse">
              <a:avLst/>
            </a:prstGeom>
            <a:solidFill>
              <a:srgbClr val="00FFFF"/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0618"/>
                  </a:solidFill>
                  <a:latin typeface="Arial" pitchFamily="34" charset="0"/>
                  <a:cs typeface="Arial" pitchFamily="34" charset="0"/>
                </a:rPr>
                <a:t>Community- based agency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5791987" y="2591011"/>
              <a:ext cx="1294698" cy="761360"/>
            </a:xfrm>
            <a:prstGeom prst="straightConnector1">
              <a:avLst/>
            </a:prstGeom>
            <a:ln w="254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837" name="Picture 2" descr="C:\Documents and Settings\Sarah Redding\Local Settings\Temporary Internet Files\Content.IE5\MUSAR1S8\MCj0089682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3400" y="5181600"/>
              <a:ext cx="1371600" cy="1382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7"/>
            <p:cNvSpPr txBox="1">
              <a:spLocks noChangeArrowheads="1"/>
            </p:cNvSpPr>
            <p:nvPr/>
          </p:nvSpPr>
          <p:spPr bwMode="auto">
            <a:xfrm>
              <a:off x="2209604" y="5657169"/>
              <a:ext cx="7328883" cy="982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b="1" dirty="0">
                  <a:latin typeface="Arial" pitchFamily="34" charset="0"/>
                  <a:cs typeface="Arial" pitchFamily="34" charset="0"/>
                </a:rPr>
                <a:t>One Care Coordinator </a:t>
              </a:r>
              <a:r>
                <a:rPr lang="en-US" sz="2000" b="1" dirty="0">
                  <a:latin typeface="Arial" pitchFamily="34" charset="0"/>
                  <a:cs typeface="Arial" pitchFamily="34" charset="0"/>
                  <a:sym typeface="Wingdings" pitchFamily="2" charset="2"/>
                </a:rPr>
                <a:t> </a:t>
              </a:r>
              <a:r>
                <a:rPr lang="en-US" sz="2000" b="1" dirty="0">
                  <a:latin typeface="Arial" pitchFamily="34" charset="0"/>
                  <a:cs typeface="Arial" pitchFamily="34" charset="0"/>
                </a:rPr>
                <a:t>One Outcome (Pathway) </a:t>
              </a:r>
            </a:p>
            <a:p>
              <a:pPr lvl="2">
                <a:buFont typeface="Arial" charset="0"/>
                <a:buChar char="•"/>
                <a:defRPr/>
              </a:pPr>
              <a:r>
                <a:rPr lang="en-US" sz="2000" b="1" dirty="0">
                  <a:latin typeface="Arial" pitchFamily="34" charset="0"/>
                  <a:cs typeface="Arial" pitchFamily="34" charset="0"/>
                </a:rPr>
                <a:t>  No duplication</a:t>
              </a:r>
            </a:p>
            <a:p>
              <a:pPr lvl="2">
                <a:buFont typeface="Arial" charset="0"/>
                <a:buChar char="•"/>
                <a:defRPr/>
              </a:pPr>
              <a:r>
                <a:rPr lang="en-US" sz="2000" b="1" dirty="0">
                  <a:latin typeface="Arial" pitchFamily="34" charset="0"/>
                  <a:cs typeface="Arial" pitchFamily="34" charset="0"/>
                </a:rPr>
                <a:t>  Measurable results, tied to funding</a:t>
              </a:r>
            </a:p>
          </p:txBody>
        </p:sp>
        <p:sp>
          <p:nvSpPr>
            <p:cNvPr id="34839" name="TextBox 24"/>
            <p:cNvSpPr txBox="1">
              <a:spLocks noChangeArrowheads="1"/>
            </p:cNvSpPr>
            <p:nvPr/>
          </p:nvSpPr>
          <p:spPr bwMode="auto">
            <a:xfrm>
              <a:off x="1143674" y="659123"/>
              <a:ext cx="7746635" cy="506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Central Registration – Agencies as a Team</a:t>
              </a:r>
            </a:p>
          </p:txBody>
        </p:sp>
        <p:cxnSp>
          <p:nvCxnSpPr>
            <p:cNvPr id="34841" name="Straight Arrow Connector 30"/>
            <p:cNvCxnSpPr>
              <a:cxnSpLocks noChangeShapeType="1"/>
            </p:cNvCxnSpPr>
            <p:nvPr/>
          </p:nvCxnSpPr>
          <p:spPr bwMode="auto">
            <a:xfrm flipV="1">
              <a:off x="1740462" y="5302911"/>
              <a:ext cx="1219200" cy="76200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Albuquerque, New Mexico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Central Oregon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Dallas, Texas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Indianapolis, Indiana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Ohio:</a:t>
            </a:r>
          </a:p>
          <a:p>
            <a:pPr lvl="1">
              <a:buClrTx/>
              <a:buSzPct val="100000"/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Cincinnati</a:t>
            </a:r>
          </a:p>
          <a:p>
            <a:pPr lvl="1">
              <a:buClrTx/>
              <a:buSzPct val="100000"/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Mansfield</a:t>
            </a:r>
          </a:p>
          <a:p>
            <a:pPr lvl="1">
              <a:buClrTx/>
              <a:buSzPct val="100000"/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Toledo</a:t>
            </a:r>
          </a:p>
          <a:p>
            <a:pPr lvl="1">
              <a:buClrTx/>
              <a:buSzPct val="100000"/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Participating CCCLN Members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42887" y="290512"/>
          <a:ext cx="8658225" cy="6276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38125" y="285750"/>
          <a:ext cx="8667750" cy="628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42887" y="290512"/>
          <a:ext cx="8658225" cy="6276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199</TotalTime>
  <Words>545</Words>
  <Application>Microsoft Macintosh PowerPoint</Application>
  <PresentationFormat>On-screen Show (4:3)</PresentationFormat>
  <Paragraphs>100</Paragraphs>
  <Slides>18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Score Card Pilot Results</vt:lpstr>
      <vt:lpstr>Pathway Model: A Tool to Measure Outcomes</vt:lpstr>
      <vt:lpstr>Client’s Perspective</vt:lpstr>
      <vt:lpstr>Example – Pregnancy Pathway</vt:lpstr>
      <vt:lpstr>Slide 5</vt:lpstr>
      <vt:lpstr>Participating CCCLN Members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Graham</cp:lastModifiedBy>
  <cp:revision>43</cp:revision>
  <dcterms:created xsi:type="dcterms:W3CDTF">2010-10-22T17:21:42Z</dcterms:created>
  <dcterms:modified xsi:type="dcterms:W3CDTF">2010-10-22T17:23:04Z</dcterms:modified>
</cp:coreProperties>
</file>