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29"/>
  </p:notesMasterIdLst>
  <p:sldIdLst>
    <p:sldId id="256" r:id="rId2"/>
    <p:sldId id="260" r:id="rId3"/>
    <p:sldId id="258" r:id="rId4"/>
    <p:sldId id="265" r:id="rId5"/>
    <p:sldId id="262" r:id="rId6"/>
    <p:sldId id="281" r:id="rId7"/>
    <p:sldId id="263" r:id="rId8"/>
    <p:sldId id="279" r:id="rId9"/>
    <p:sldId id="280" r:id="rId10"/>
    <p:sldId id="264" r:id="rId11"/>
    <p:sldId id="259" r:id="rId12"/>
    <p:sldId id="257" r:id="rId13"/>
    <p:sldId id="283" r:id="rId14"/>
    <p:sldId id="266" r:id="rId15"/>
    <p:sldId id="267" r:id="rId16"/>
    <p:sldId id="268" r:id="rId17"/>
    <p:sldId id="269" r:id="rId18"/>
    <p:sldId id="273" r:id="rId19"/>
    <p:sldId id="270" r:id="rId20"/>
    <p:sldId id="271" r:id="rId21"/>
    <p:sldId id="272" r:id="rId22"/>
    <p:sldId id="277" r:id="rId23"/>
    <p:sldId id="278" r:id="rId24"/>
    <p:sldId id="274" r:id="rId25"/>
    <p:sldId id="275" r:id="rId26"/>
    <p:sldId id="276" r:id="rId27"/>
    <p:sldId id="282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 varScale="1">
        <p:scale>
          <a:sx n="137" d="100"/>
          <a:sy n="137" d="100"/>
        </p:scale>
        <p:origin x="-3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61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4217D78-CAC2-CE44-BF20-CFA06CCF4EB9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A5259576-20BD-8148-A813-FBF2538A5A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B3A923-D805-1A40-83EB-5FBC07E8BE97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A9F17A-938B-F148-9FA7-BE3186E1FB57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D1FFD4-9EF8-4442-8771-AFE0E0FE3557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CC68657-BBD3-8142-97F0-9393C0D67B6F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48DDA0-4CFF-5844-938B-3FDA6CAF2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6B2D94-188C-2E43-AAF8-9CD422CEEEF4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4FF2F-4587-6843-910B-E62E7F8A3B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AA2D20-EC33-E84C-8417-AD568E42E07E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31F75-7993-7246-B02A-040A88F290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072CD1-CA08-5F41-99B2-7C49466AC7BF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DF3BF-7700-774F-8837-A83422108B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>
            <a:spLocks noChangeArrowheads="1"/>
          </p:cNvSpPr>
          <p:nvPr/>
        </p:nvSpPr>
        <p:spPr bwMode="auto"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Chevron 4"/>
          <p:cNvSpPr>
            <a:spLocks noChangeArrowheads="1"/>
          </p:cNvSpPr>
          <p:nvPr/>
        </p:nvSpPr>
        <p:spPr bwMode="auto"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0D0299-FDF8-D948-A899-090C36E708B6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25809-0949-CC47-8503-AAB8F762936D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2CC854-5807-B046-9EFC-B22A7567E2FD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E8AB6-2BE1-6F40-8945-A61E81B53F5B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58611F-B181-BE47-81C4-98FCFBC90610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FF7B2-A2DD-FD49-92A6-4F43EA51BBA5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659702-DF0E-4245-9B89-4CD124F628DB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9EDCA-893B-0C4E-8A59-0C8460532BB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7AE02A-2FFC-C543-884A-925E29B423E7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F9C49-3188-944F-B097-B4D1138A47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D53774-5441-3A4A-B240-6DD309B0F175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9BB72-A5E6-9540-8927-4D8250EA6C14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>
            <a:spLocks noChangeArrowheads="1"/>
          </p:cNvSpPr>
          <p:nvPr/>
        </p:nvSpPr>
        <p:spPr bwMode="auto"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Chevron 9"/>
          <p:cNvSpPr>
            <a:spLocks noChangeArrowheads="1"/>
          </p:cNvSpPr>
          <p:nvPr/>
        </p:nvSpPr>
        <p:spPr bwMode="auto"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1389A6"/>
              </a:gs>
              <a:gs pos="72000">
                <a:srgbClr val="50B8DA"/>
              </a:gs>
              <a:gs pos="100000">
                <a:srgbClr val="7FC4DD"/>
              </a:gs>
            </a:gsLst>
            <a:lin ang="16200000"/>
          </a:gradFill>
          <a:ln w="3175" cap="rnd">
            <a:solidFill>
              <a:srgbClr val="1E768C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974545-B048-5441-B870-CBE90AAF6E33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22DED-7356-1645-BAF0-3DD034A72D26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Unicode" charset="0"/>
              </a:defRPr>
            </a:lvl1pPr>
          </a:lstStyle>
          <a:p>
            <a:fld id="{3F7D8157-9F75-9A43-A34F-B1F4B7616106}" type="datetimeFigureOut">
              <a:rPr lang="en-US"/>
              <a:pPr/>
              <a:t>10/26/10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charset="0"/>
              </a:defRPr>
            </a:lvl1pPr>
          </a:lstStyle>
          <a:p>
            <a:fld id="{9691F69F-12AA-5E48-8BE6-4F23DD1017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4" r:id="rId3"/>
    <p:sldLayoutId id="2147483685" r:id="rId4"/>
    <p:sldLayoutId id="2147483686" r:id="rId5"/>
    <p:sldLayoutId id="2147483687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</a:defRPr>
      </a:lvl9pPr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2"/>
        <a:buChar char="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charset="2"/>
        <a:buChar char="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charset="2"/>
        <a:buChar char="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829761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Emergency care and emergency care research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r>
              <a:rPr lang="en-US" sz="1900" dirty="0"/>
              <a:t>Jesse M. Pines, MD, MBA, MSCE</a:t>
            </a:r>
          </a:p>
          <a:p>
            <a:pPr marR="0">
              <a:lnSpc>
                <a:spcPct val="80000"/>
              </a:lnSpc>
            </a:pPr>
            <a:r>
              <a:rPr lang="en-US" sz="1900" dirty="0"/>
              <a:t>Associate Professor of Emergency Medicine and Health Policy</a:t>
            </a:r>
          </a:p>
          <a:p>
            <a:pPr marR="0">
              <a:lnSpc>
                <a:spcPct val="80000"/>
              </a:lnSpc>
            </a:pPr>
            <a:r>
              <a:rPr lang="en-US" sz="1900" dirty="0"/>
              <a:t>George Washington University</a:t>
            </a:r>
          </a:p>
          <a:p>
            <a:pPr marR="0">
              <a:lnSpc>
                <a:spcPct val="80000"/>
              </a:lnSpc>
            </a:pPr>
            <a:r>
              <a:rPr lang="en-US" sz="1900" dirty="0"/>
              <a:t>September 27,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r>
              <a:rPr lang="en-US" dirty="0"/>
              <a:t>But </a:t>
            </a:r>
            <a:r>
              <a:rPr lang="en-US" dirty="0" err="1"/>
              <a:t>EDs</a:t>
            </a:r>
            <a:r>
              <a:rPr lang="en-US" dirty="0"/>
              <a:t> are a victim of their own success</a:t>
            </a:r>
          </a:p>
          <a:p>
            <a:endParaRPr lang="en-US" dirty="0"/>
          </a:p>
          <a:p>
            <a:r>
              <a:rPr lang="en-US" dirty="0"/>
              <a:t>Higher demand + Less Space = ED crowding</a:t>
            </a:r>
          </a:p>
          <a:p>
            <a:pPr lvl="1"/>
            <a:endParaRPr lang="en-US" dirty="0"/>
          </a:p>
          <a:p>
            <a:pPr lvl="1">
              <a:buFont typeface="Verdana" charset="0"/>
              <a:buNone/>
            </a:pPr>
            <a:endParaRPr lang="en-US" dirty="0"/>
          </a:p>
          <a:p>
            <a:pPr lvl="1">
              <a:buFont typeface="Verdana" charset="0"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Demographics of emergency care</a:t>
            </a:r>
            <a:endParaRPr lang="en-US" dirty="0"/>
          </a:p>
        </p:txBody>
      </p:sp>
      <p:pic>
        <p:nvPicPr>
          <p:cNvPr id="18436" name="Picture 2" descr="Figure 1. Trends in numbers of emergency departments and related visits: United States, 1995-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905000"/>
            <a:ext cx="45132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Demographics of emergency care</a:t>
            </a:r>
            <a:endParaRPr lang="en-US" dirty="0"/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381000" y="1752600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Lucida Sans Unicode" charset="0"/>
              </a:rPr>
              <a:t> </a:t>
            </a:r>
          </a:p>
        </p:txBody>
      </p:sp>
      <p:sp>
        <p:nvSpPr>
          <p:cNvPr id="19460" name="Content Placeholder 5"/>
          <p:cNvSpPr>
            <a:spLocks noGrp="1"/>
          </p:cNvSpPr>
          <p:nvPr>
            <p:ph idx="1"/>
          </p:nvPr>
        </p:nvSpPr>
        <p:spPr>
          <a:xfrm>
            <a:off x="381000" y="1371600"/>
            <a:ext cx="3657600" cy="4635500"/>
          </a:xfrm>
        </p:spPr>
        <p:txBody>
          <a:bodyPr/>
          <a:lstStyle/>
          <a:p>
            <a:r>
              <a:rPr lang="en-US" dirty="0"/>
              <a:t>Crowding matters</a:t>
            </a:r>
          </a:p>
          <a:p>
            <a:endParaRPr lang="en-US" dirty="0"/>
          </a:p>
          <a:p>
            <a:pPr lvl="1"/>
            <a:r>
              <a:rPr lang="en-US" dirty="0"/>
              <a:t>Longer waits</a:t>
            </a:r>
          </a:p>
          <a:p>
            <a:pPr lvl="1"/>
            <a:r>
              <a:rPr lang="en-US" dirty="0"/>
              <a:t>Poorer quality</a:t>
            </a:r>
          </a:p>
          <a:p>
            <a:pPr lvl="1"/>
            <a:r>
              <a:rPr lang="en-US" dirty="0"/>
              <a:t>Higher complications</a:t>
            </a:r>
          </a:p>
          <a:p>
            <a:pPr lvl="1"/>
            <a:r>
              <a:rPr lang="en-US" dirty="0"/>
              <a:t>Boarding</a:t>
            </a:r>
          </a:p>
          <a:p>
            <a:pPr lvl="2"/>
            <a:r>
              <a:rPr lang="en-US" dirty="0"/>
              <a:t>Higher medical errors</a:t>
            </a:r>
          </a:p>
          <a:p>
            <a:pPr lvl="2"/>
            <a:r>
              <a:rPr lang="en-US" dirty="0"/>
              <a:t>Higher mortality rates</a:t>
            </a: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905000"/>
            <a:ext cx="48736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4114800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3" charset="2"/>
              <a:buNone/>
            </a:pPr>
            <a:r>
              <a:rPr lang="en-US" sz="2100" dirty="0"/>
              <a:t>“The state of emergency care affects every American. When illness or injury strikes, Americans count on the emergency care system to respond with timely and high-quality care. Yet today, the emergency care and trauma care than Americans receive can fall short of what they expect any deserve.”</a:t>
            </a:r>
          </a:p>
          <a:p>
            <a:pPr>
              <a:lnSpc>
                <a:spcPct val="80000"/>
              </a:lnSpc>
              <a:buFont typeface="Wingdings 3" charset="2"/>
              <a:buNone/>
            </a:pPr>
            <a:endParaRPr lang="en-US" sz="2100" dirty="0"/>
          </a:p>
          <a:p>
            <a:pPr>
              <a:lnSpc>
                <a:spcPct val="80000"/>
              </a:lnSpc>
              <a:buFont typeface="Wingdings 3" charset="2"/>
              <a:buNone/>
            </a:pPr>
            <a:r>
              <a:rPr lang="en-US" sz="2100" dirty="0"/>
              <a:t>- Harvey </a:t>
            </a:r>
            <a:r>
              <a:rPr lang="en-US" sz="2100" dirty="0" err="1"/>
              <a:t>Fineberg</a:t>
            </a:r>
            <a:r>
              <a:rPr lang="en-US" sz="2100" dirty="0"/>
              <a:t>, MD, PhD, President, IOM 2006</a:t>
            </a:r>
          </a:p>
          <a:p>
            <a:pPr>
              <a:lnSpc>
                <a:spcPct val="80000"/>
              </a:lnSpc>
            </a:pPr>
            <a:endParaRPr lang="en-US" sz="2100" dirty="0"/>
          </a:p>
          <a:p>
            <a:pPr>
              <a:lnSpc>
                <a:spcPct val="80000"/>
              </a:lnSpc>
            </a:pPr>
            <a:endParaRPr lang="en-US" sz="2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Institute of Medicine Reports…</a:t>
            </a:r>
            <a:endParaRPr lang="en-US" dirty="0"/>
          </a:p>
        </p:txBody>
      </p:sp>
      <p:pic>
        <p:nvPicPr>
          <p:cNvPr id="20484" name="Picture 2" descr="http://ecx.images-amazon.com/images/I/51ebPK3whSL._SL500_AA300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137160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4114800" cy="45259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 3" charset="2"/>
              <a:buNone/>
            </a:pPr>
            <a:r>
              <a:rPr lang="en-US" sz="2100" dirty="0"/>
              <a:t>“The state of emergency care affects every American. When illness or injury strikes, Americans count on the emergency care system to respond with timely and high-quality care. </a:t>
            </a:r>
            <a:r>
              <a:rPr lang="en-US" sz="2100" b="1" dirty="0"/>
              <a:t>Yet today, the emergency care and trauma care than Americans receive can fall short of what they expect any deserve</a:t>
            </a:r>
            <a:r>
              <a:rPr lang="en-US" sz="2100" dirty="0"/>
              <a:t>.”</a:t>
            </a:r>
          </a:p>
          <a:p>
            <a:pPr>
              <a:lnSpc>
                <a:spcPct val="80000"/>
              </a:lnSpc>
              <a:buFont typeface="Wingdings 3" charset="2"/>
              <a:buNone/>
            </a:pPr>
            <a:endParaRPr lang="en-US" sz="2100" dirty="0"/>
          </a:p>
          <a:p>
            <a:pPr>
              <a:lnSpc>
                <a:spcPct val="80000"/>
              </a:lnSpc>
              <a:buFont typeface="Wingdings 3" charset="2"/>
              <a:buNone/>
            </a:pPr>
            <a:r>
              <a:rPr lang="en-US" sz="2100" dirty="0"/>
              <a:t>- Harvey </a:t>
            </a:r>
            <a:r>
              <a:rPr lang="en-US" sz="2100" dirty="0" err="1"/>
              <a:t>Fineberg</a:t>
            </a:r>
            <a:r>
              <a:rPr lang="en-US" sz="2100" dirty="0"/>
              <a:t>, MD, PhD, President, IOM 2006</a:t>
            </a:r>
          </a:p>
          <a:p>
            <a:pPr>
              <a:lnSpc>
                <a:spcPct val="80000"/>
              </a:lnSpc>
            </a:pPr>
            <a:endParaRPr lang="en-US" sz="2100" dirty="0"/>
          </a:p>
          <a:p>
            <a:pPr>
              <a:lnSpc>
                <a:spcPct val="80000"/>
              </a:lnSpc>
            </a:pPr>
            <a:endParaRPr lang="en-US" sz="2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Institute of Medicine Reports…</a:t>
            </a:r>
            <a:endParaRPr lang="en-US" dirty="0"/>
          </a:p>
        </p:txBody>
      </p:sp>
      <p:pic>
        <p:nvPicPr>
          <p:cNvPr id="21508" name="Picture 2" descr="http://ecx.images-amazon.com/images/I/51ebPK3whSL._SL500_AA300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137160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Building a 21</a:t>
            </a:r>
            <a:r>
              <a:rPr lang="en-US" baseline="30000" dirty="0"/>
              <a:t>st</a:t>
            </a:r>
            <a:r>
              <a:rPr lang="en-US" dirty="0"/>
              <a:t> century system</a:t>
            </a:r>
          </a:p>
          <a:p>
            <a:pPr lvl="1"/>
            <a:r>
              <a:rPr lang="en-US" dirty="0"/>
              <a:t>Coordination, Regionalization, Accountability</a:t>
            </a:r>
          </a:p>
          <a:p>
            <a:r>
              <a:rPr lang="en-US" dirty="0"/>
              <a:t>ED &amp; hospital flow</a:t>
            </a:r>
          </a:p>
          <a:p>
            <a:pPr lvl="1"/>
            <a:r>
              <a:rPr lang="en-US" dirty="0"/>
              <a:t>Boarding of admitted patients</a:t>
            </a:r>
          </a:p>
          <a:p>
            <a:r>
              <a:rPr lang="en-US" dirty="0"/>
              <a:t>Health information technology</a:t>
            </a:r>
          </a:p>
          <a:p>
            <a:pPr lvl="1"/>
            <a:r>
              <a:rPr lang="en-US" dirty="0" err="1"/>
              <a:t>EMRs</a:t>
            </a:r>
            <a:r>
              <a:rPr lang="en-US" dirty="0"/>
              <a:t>, Interoperability</a:t>
            </a:r>
          </a:p>
          <a:p>
            <a:r>
              <a:rPr lang="en-US" dirty="0"/>
              <a:t>Workforce issues</a:t>
            </a:r>
          </a:p>
          <a:p>
            <a:r>
              <a:rPr lang="en-US" dirty="0"/>
              <a:t>Disaster preparedness</a:t>
            </a:r>
          </a:p>
          <a:p>
            <a:r>
              <a:rPr lang="en-US" dirty="0"/>
              <a:t>Emergency care research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 breaking point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importance of quality (Romano)</a:t>
            </a:r>
          </a:p>
          <a:p>
            <a:endParaRPr lang="en-US" dirty="0"/>
          </a:p>
          <a:p>
            <a:r>
              <a:rPr lang="en-US" dirty="0"/>
              <a:t>The importance of timing (Carr)</a:t>
            </a:r>
          </a:p>
          <a:p>
            <a:endParaRPr lang="en-US" dirty="0"/>
          </a:p>
          <a:p>
            <a:r>
              <a:rPr lang="en-US" dirty="0"/>
              <a:t>Clinical focus: CO poisoning (</a:t>
            </a:r>
            <a:r>
              <a:rPr lang="en-US" dirty="0" err="1"/>
              <a:t>Iqbal</a:t>
            </a:r>
            <a:r>
              <a:rPr lang="en-US" dirty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AHRQ’s emergency care portfolio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3962400" cy="4525962"/>
          </a:xfrm>
        </p:spPr>
        <p:txBody>
          <a:bodyPr/>
          <a:lstStyle/>
          <a:p>
            <a:r>
              <a:rPr lang="en-US" dirty="0"/>
              <a:t>Large variety of case-mix</a:t>
            </a:r>
          </a:p>
          <a:p>
            <a:pPr>
              <a:buFont typeface="Wingdings 3" charset="2"/>
              <a:buNone/>
            </a:pPr>
            <a:endParaRPr lang="en-US" dirty="0"/>
          </a:p>
          <a:p>
            <a:pPr lvl="1"/>
            <a:r>
              <a:rPr lang="en-US" dirty="0"/>
              <a:t>Quality of care means something different to different people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Depends on why you’re there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Verdana" charset="0"/>
              <a:buNone/>
            </a:pPr>
            <a:endParaRPr lang="en-US" dirty="0"/>
          </a:p>
          <a:p>
            <a:pPr>
              <a:buFont typeface="Wingdings 3" charset="2"/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Focus on quality</a:t>
            </a:r>
            <a:endParaRPr lang="en-US" dirty="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371600"/>
            <a:ext cx="4086225" cy="478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3962400" cy="4525962"/>
          </a:xfrm>
        </p:spPr>
        <p:txBody>
          <a:bodyPr/>
          <a:lstStyle/>
          <a:p>
            <a:r>
              <a:rPr lang="en-US" dirty="0"/>
              <a:t>Simple approach</a:t>
            </a:r>
          </a:p>
          <a:p>
            <a:endParaRPr lang="en-US" dirty="0"/>
          </a:p>
          <a:p>
            <a:pPr lvl="1"/>
            <a:r>
              <a:rPr lang="en-US" dirty="0"/>
              <a:t>Deliver the </a:t>
            </a:r>
            <a:r>
              <a:rPr lang="en-US" u="sng" dirty="0"/>
              <a:t>right care</a:t>
            </a:r>
            <a:r>
              <a:rPr lang="en-US" dirty="0"/>
              <a:t>, in a </a:t>
            </a:r>
            <a:r>
              <a:rPr lang="en-US" u="sng" dirty="0"/>
              <a:t>timely, patient-centered manner</a:t>
            </a:r>
            <a:r>
              <a:rPr lang="en-US" dirty="0"/>
              <a:t>, and </a:t>
            </a:r>
            <a:r>
              <a:rPr lang="en-US" u="sng" dirty="0"/>
              <a:t>don’t send home </a:t>
            </a:r>
            <a:r>
              <a:rPr lang="en-US" dirty="0"/>
              <a:t>anyone who you it apparently “ok” but turns out later to be really sick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Verdana" charset="0"/>
              <a:buNone/>
            </a:pPr>
            <a:endParaRPr lang="en-US" dirty="0"/>
          </a:p>
          <a:p>
            <a:pPr>
              <a:buFont typeface="Wingdings 3" charset="2"/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Quality of emergency care</a:t>
            </a:r>
            <a:endParaRPr lang="en-US" dirty="0"/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371600"/>
            <a:ext cx="4086225" cy="478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500" dirty="0"/>
              <a:t>Value propositions of emergency care</a:t>
            </a:r>
          </a:p>
          <a:p>
            <a:pPr>
              <a:lnSpc>
                <a:spcPct val="80000"/>
              </a:lnSpc>
            </a:pPr>
            <a:endParaRPr lang="en-US" sz="2500" dirty="0"/>
          </a:p>
          <a:p>
            <a:pPr lvl="1">
              <a:lnSpc>
                <a:spcPct val="80000"/>
              </a:lnSpc>
            </a:pPr>
            <a:r>
              <a:rPr lang="en-US" sz="2100" dirty="0"/>
              <a:t>America’s 24-7 One-stop healthcare shop</a:t>
            </a:r>
          </a:p>
          <a:p>
            <a:pPr>
              <a:lnSpc>
                <a:spcPct val="80000"/>
              </a:lnSpc>
              <a:buFont typeface="Wingdings 3" charset="2"/>
              <a:buNone/>
            </a:pPr>
            <a:endParaRPr lang="en-US" sz="2500" dirty="0"/>
          </a:p>
          <a:p>
            <a:pPr lvl="1">
              <a:lnSpc>
                <a:spcPct val="80000"/>
              </a:lnSpc>
            </a:pPr>
            <a:r>
              <a:rPr lang="en-US" sz="2100" dirty="0"/>
              <a:t>Convenience is patient-centered, but </a:t>
            </a:r>
            <a:r>
              <a:rPr lang="en-US" sz="2100" u="sng" dirty="0"/>
              <a:t>may</a:t>
            </a:r>
            <a:r>
              <a:rPr lang="en-US" sz="2100" dirty="0"/>
              <a:t> not make anyone healthier or extend life</a:t>
            </a:r>
          </a:p>
          <a:p>
            <a:pPr lvl="1">
              <a:lnSpc>
                <a:spcPct val="80000"/>
              </a:lnSpc>
            </a:pPr>
            <a:endParaRPr lang="en-US" sz="2100" dirty="0"/>
          </a:p>
          <a:p>
            <a:pPr>
              <a:lnSpc>
                <a:spcPct val="80000"/>
              </a:lnSpc>
            </a:pPr>
            <a:r>
              <a:rPr lang="en-US" sz="2500" dirty="0"/>
              <a:t>Real value</a:t>
            </a:r>
          </a:p>
          <a:p>
            <a:pPr>
              <a:lnSpc>
                <a:spcPct val="80000"/>
              </a:lnSpc>
            </a:pPr>
            <a:endParaRPr lang="en-US" sz="2500" dirty="0"/>
          </a:p>
          <a:p>
            <a:pPr lvl="1">
              <a:lnSpc>
                <a:spcPct val="80000"/>
              </a:lnSpc>
            </a:pPr>
            <a:r>
              <a:rPr lang="en-US" sz="2100" dirty="0"/>
              <a:t>Timely diagnosis and treatment of acutely ill Americans reduces morbidity and mortality</a:t>
            </a:r>
          </a:p>
          <a:p>
            <a:pPr lvl="1">
              <a:lnSpc>
                <a:spcPct val="80000"/>
              </a:lnSpc>
            </a:pPr>
            <a:endParaRPr lang="en-US" sz="2100" dirty="0"/>
          </a:p>
          <a:p>
            <a:pPr lvl="1">
              <a:lnSpc>
                <a:spcPct val="80000"/>
              </a:lnSpc>
            </a:pPr>
            <a:r>
              <a:rPr lang="en-US" sz="2100" dirty="0"/>
              <a:t>This resource is available to Americans 24-7, regardless of the ability to pay</a:t>
            </a:r>
          </a:p>
          <a:p>
            <a:pPr>
              <a:lnSpc>
                <a:spcPct val="80000"/>
              </a:lnSpc>
            </a:pPr>
            <a:endParaRPr lang="en-US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Emergency care research: Future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Trauma outcomes are similar at night and during the day, ?better on weekends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(Dr. Carr)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Delays in diagnosis is associated with poor outcomes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SAH, AMI, Stroke, Trauma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future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Understanding the relationship between timeliness and outcomes for more “urgent” conditions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Timeliness and outcomes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Demographics</a:t>
            </a:r>
          </a:p>
          <a:p>
            <a:endParaRPr lang="en-US" dirty="0"/>
          </a:p>
          <a:p>
            <a:r>
              <a:rPr lang="en-US" dirty="0"/>
              <a:t>Quality of emergency care</a:t>
            </a:r>
          </a:p>
          <a:p>
            <a:endParaRPr lang="en-US" dirty="0"/>
          </a:p>
          <a:p>
            <a:r>
              <a:rPr lang="en-US" dirty="0"/>
              <a:t>Future directions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Overview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Proliferation of testing</a:t>
            </a:r>
          </a:p>
          <a:p>
            <a:pPr lvl="1"/>
            <a:r>
              <a:rPr lang="en-US" dirty="0"/>
              <a:t>Increased rate of abdominal CT in </a:t>
            </a:r>
            <a:r>
              <a:rPr lang="en-US" dirty="0" err="1"/>
              <a:t>EDs</a:t>
            </a:r>
            <a:endParaRPr lang="en-US" dirty="0"/>
          </a:p>
          <a:p>
            <a:pPr lvl="1"/>
            <a:r>
              <a:rPr lang="en-US" dirty="0"/>
              <a:t>2001: 10%, 2005: 22% (Pines Med Care 2009)</a:t>
            </a:r>
          </a:p>
          <a:p>
            <a:pPr lvl="1"/>
            <a:endParaRPr lang="en-US" dirty="0"/>
          </a:p>
          <a:p>
            <a:r>
              <a:rPr lang="en-US" dirty="0"/>
              <a:t>The future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Testing rates v. Missed diagnosis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19200" y="2743200"/>
            <a:ext cx="6858000" cy="2667000"/>
            <a:chOff x="1219200" y="2743200"/>
            <a:chExt cx="6858000" cy="2667000"/>
          </a:xfrm>
        </p:grpSpPr>
        <p:sp>
          <p:nvSpPr>
            <p:cNvPr id="4" name="Rectangle 3"/>
            <p:cNvSpPr/>
            <p:nvPr/>
          </p:nvSpPr>
          <p:spPr>
            <a:xfrm>
              <a:off x="1219200" y="3886200"/>
              <a:ext cx="2590800" cy="152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Resource Consumption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334000" y="3886200"/>
              <a:ext cx="2743200" cy="152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/>
                <a:t>Minimizing misses</a:t>
              </a:r>
              <a:endParaRPr lang="en-US" dirty="0"/>
            </a:p>
          </p:txBody>
        </p:sp>
        <p:sp>
          <p:nvSpPr>
            <p:cNvPr id="7" name="Left-Right Arrow 6"/>
            <p:cNvSpPr/>
            <p:nvPr/>
          </p:nvSpPr>
          <p:spPr>
            <a:xfrm>
              <a:off x="4114800" y="4419600"/>
              <a:ext cx="914400" cy="30480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28679" name="Picture 2" descr="http://coreldraw.com/cfs-file.ashx/__key/CommunityServer.Components.PostAttachments/00.00.04.48.55/Key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62400" y="2743200"/>
              <a:ext cx="1104900" cy="110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Fixing the emergency care system</a:t>
            </a:r>
          </a:p>
          <a:p>
            <a:endParaRPr lang="en-US" dirty="0"/>
          </a:p>
          <a:p>
            <a:pPr lvl="1"/>
            <a:r>
              <a:rPr lang="en-US" u="sng" dirty="0"/>
              <a:t>Within the ED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Ensuring evidence based best-practices</a:t>
            </a:r>
          </a:p>
          <a:p>
            <a:pPr lvl="2"/>
            <a:r>
              <a:rPr lang="en-US" dirty="0"/>
              <a:t>Streamlining operations</a:t>
            </a:r>
          </a:p>
          <a:p>
            <a:pPr lvl="2"/>
            <a:r>
              <a:rPr lang="en-US" dirty="0"/>
              <a:t>Optimizing clinical </a:t>
            </a:r>
            <a:r>
              <a:rPr lang="en-US"/>
              <a:t>service </a:t>
            </a:r>
            <a:r>
              <a:rPr lang="en-US" smtClean="0"/>
              <a:t>delivery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Moving beyond associations…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Fixing the emergency care system</a:t>
            </a:r>
          </a:p>
          <a:p>
            <a:pPr lvl="1"/>
            <a:endParaRPr lang="en-US" dirty="0"/>
          </a:p>
          <a:p>
            <a:pPr lvl="1"/>
            <a:r>
              <a:rPr lang="en-US" u="sng" dirty="0"/>
              <a:t>Between the ED and hospital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Reducing boarding</a:t>
            </a:r>
          </a:p>
          <a:p>
            <a:pPr lvl="2"/>
            <a:r>
              <a:rPr lang="en-US" dirty="0"/>
              <a:t>Improving care transitions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Moving beyond associations…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Fixing the emergency care system</a:t>
            </a:r>
          </a:p>
          <a:p>
            <a:pPr lvl="1"/>
            <a:endParaRPr lang="en-US" dirty="0"/>
          </a:p>
          <a:p>
            <a:pPr lvl="1"/>
            <a:r>
              <a:rPr lang="en-US" u="sng" dirty="0"/>
              <a:t>Among </a:t>
            </a:r>
            <a:r>
              <a:rPr lang="en-US" u="sng" dirty="0" err="1"/>
              <a:t>EDs</a:t>
            </a:r>
            <a:r>
              <a:rPr lang="en-US" u="sng" dirty="0"/>
              <a:t> and hospitals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Regionalization of emergency services</a:t>
            </a:r>
          </a:p>
          <a:p>
            <a:pPr lvl="2"/>
            <a:r>
              <a:rPr lang="en-US" dirty="0"/>
              <a:t>Coordination of care at the community-level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Moving beyond associations…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Fixing the emergency care system</a:t>
            </a:r>
          </a:p>
          <a:p>
            <a:pPr lvl="1"/>
            <a:endParaRPr lang="en-US" dirty="0"/>
          </a:p>
          <a:p>
            <a:pPr lvl="1"/>
            <a:r>
              <a:rPr lang="en-US" u="sng" dirty="0"/>
              <a:t>Between the ED and outpatient system</a:t>
            </a:r>
          </a:p>
          <a:p>
            <a:pPr lvl="2"/>
            <a:endParaRPr lang="en-US" dirty="0"/>
          </a:p>
          <a:p>
            <a:pPr lvl="2"/>
            <a:r>
              <a:rPr lang="en-US" dirty="0"/>
              <a:t>Sharing data, reducing duplicate testing</a:t>
            </a:r>
          </a:p>
          <a:p>
            <a:pPr lvl="2"/>
            <a:r>
              <a:rPr lang="en-US" dirty="0"/>
              <a:t>Improving care transitions, coordination</a:t>
            </a:r>
          </a:p>
          <a:p>
            <a:pPr lvl="2"/>
            <a:r>
              <a:rPr lang="en-US" dirty="0"/>
              <a:t>Reducing avoidable admissions by creating alternative pathways</a:t>
            </a:r>
          </a:p>
          <a:p>
            <a:pPr lvl="2"/>
            <a:r>
              <a:rPr lang="en-US" dirty="0"/>
              <a:t>Reducing resource consumption…safely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Moving beyond associations…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Interventions to Assure Quality in the Crowded ED</a:t>
            </a:r>
          </a:p>
          <a:p>
            <a:pPr>
              <a:buFont typeface="Wingdings 3" charset="2"/>
              <a:buNone/>
            </a:pPr>
            <a:endParaRPr lang="en-US" dirty="0"/>
          </a:p>
          <a:p>
            <a:pPr lvl="1"/>
            <a:r>
              <a:rPr lang="en-US" dirty="0"/>
              <a:t>Co-Chairs: Jesse Pines &amp; Melissa McCarthy</a:t>
            </a:r>
          </a:p>
          <a:p>
            <a:pPr lvl="1"/>
            <a:r>
              <a:rPr lang="en-US" dirty="0"/>
              <a:t>Marriott Boston Copley Place</a:t>
            </a:r>
          </a:p>
          <a:p>
            <a:pPr lvl="1"/>
            <a:r>
              <a:rPr lang="en-US" dirty="0"/>
              <a:t>June 1, 2011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2011 SAEM Consensus Conference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500" dirty="0"/>
              <a:t>Interventions to Assure Quality in the Crowded ED (Boston, June 1 2011)</a:t>
            </a:r>
          </a:p>
          <a:p>
            <a:pPr>
              <a:buFont typeface="Wingdings 3" charset="2"/>
              <a:buNone/>
            </a:pPr>
            <a:endParaRPr lang="en-US" sz="2500" dirty="0"/>
          </a:p>
          <a:p>
            <a:pPr lvl="1"/>
            <a:r>
              <a:rPr lang="en-US" sz="2100" dirty="0"/>
              <a:t>Review interventions that have been implemented to reduce crowding</a:t>
            </a:r>
          </a:p>
          <a:p>
            <a:pPr lvl="1"/>
            <a:endParaRPr lang="en-US" sz="2100" dirty="0"/>
          </a:p>
          <a:p>
            <a:pPr lvl="1"/>
            <a:r>
              <a:rPr lang="en-US" sz="2100" dirty="0"/>
              <a:t>Identify strategies within or outside of the healthcare setting that may help reduce crowding or improve the quality of care during episodes of ED crowding</a:t>
            </a:r>
          </a:p>
          <a:p>
            <a:pPr lvl="1"/>
            <a:endParaRPr lang="en-US" sz="2100" dirty="0"/>
          </a:p>
          <a:p>
            <a:pPr lvl="1"/>
            <a:r>
              <a:rPr lang="en-US" sz="2100" dirty="0"/>
              <a:t>Identify the most appropriate design and analytic techniques for rigorously evaluating ED interventions</a:t>
            </a:r>
          </a:p>
          <a:p>
            <a:pPr lvl="1"/>
            <a:endParaRPr lang="en-US" sz="2100" dirty="0"/>
          </a:p>
          <a:p>
            <a:endParaRPr lang="en-US" sz="2500" dirty="0"/>
          </a:p>
          <a:p>
            <a:endParaRPr lang="en-US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2011 SAEM Consensus Conference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124 million ED visits in 2008 (CDC)</a:t>
            </a:r>
          </a:p>
          <a:p>
            <a:pPr lvl="1"/>
            <a:endParaRPr lang="en-US" dirty="0"/>
          </a:p>
          <a:p>
            <a:pPr lvl="1">
              <a:buFont typeface="Verdana" charset="0"/>
              <a:buNone/>
            </a:pPr>
            <a:endParaRPr lang="en-US" dirty="0"/>
          </a:p>
          <a:p>
            <a:pPr lvl="1">
              <a:buFont typeface="Verdana" charset="0"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Demographics of emergency care</a:t>
            </a:r>
            <a:endParaRPr lang="en-US" dirty="0"/>
          </a:p>
        </p:txBody>
      </p:sp>
      <p:pic>
        <p:nvPicPr>
          <p:cNvPr id="11268" name="Picture 2" descr="Figure 1. Trends in numbers of emergency departments and related visits: United States, 1995-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905000"/>
            <a:ext cx="45132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42672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Who are all these people?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Myth: ED patients are just poor and uninsured, there for minor ailments that could have been treated by a primary doctor</a:t>
            </a:r>
          </a:p>
          <a:p>
            <a:pPr>
              <a:lnSpc>
                <a:spcPct val="90000"/>
              </a:lnSpc>
              <a:buFont typeface="Wingdings 3" charset="2"/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Demographics of emergency care</a:t>
            </a:r>
            <a:endParaRPr lang="en-US" dirty="0"/>
          </a:p>
        </p:txBody>
      </p:sp>
      <p:pic>
        <p:nvPicPr>
          <p:cNvPr id="12292" name="Picture 2" descr="http://studenthacks.org/wp-content/uploads/2007/10/ques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828800"/>
            <a:ext cx="31718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3657600" cy="4525962"/>
          </a:xfrm>
        </p:spPr>
        <p:txBody>
          <a:bodyPr/>
          <a:lstStyle/>
          <a:p>
            <a:r>
              <a:rPr lang="en-US" dirty="0"/>
              <a:t>Realities</a:t>
            </a:r>
          </a:p>
          <a:p>
            <a:pPr>
              <a:buFont typeface="Wingdings 3" charset="2"/>
              <a:buNone/>
            </a:pPr>
            <a:endParaRPr lang="en-US" dirty="0"/>
          </a:p>
          <a:p>
            <a:pPr lvl="1"/>
            <a:r>
              <a:rPr lang="en-US" dirty="0"/>
              <a:t>Most ED patients have insurance (CDC)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Recent increases in visits by Medicaid &amp; uninsured patients (JAMA 2010)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Demographics of emergency care</a:t>
            </a:r>
            <a:endParaRPr lang="en-US" dirty="0"/>
          </a:p>
        </p:txBody>
      </p:sp>
      <p:pic>
        <p:nvPicPr>
          <p:cNvPr id="13316" name="Picture 2" descr="Figure 4. Annual rate of emergency department visits by expected source payment: United States, 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828800"/>
            <a:ext cx="47005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3657600" cy="4525962"/>
          </a:xfrm>
        </p:spPr>
        <p:txBody>
          <a:bodyPr/>
          <a:lstStyle/>
          <a:p>
            <a:r>
              <a:rPr lang="en-US" dirty="0"/>
              <a:t>Realities</a:t>
            </a:r>
          </a:p>
          <a:p>
            <a:pPr>
              <a:buFont typeface="Wingdings 3" charset="2"/>
              <a:buNone/>
            </a:pPr>
            <a:endParaRPr lang="en-US" dirty="0"/>
          </a:p>
          <a:p>
            <a:pPr lvl="1"/>
            <a:r>
              <a:rPr lang="en-US" dirty="0"/>
              <a:t>According to most recent estimates, on 8% of ED visits were non-urgent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Demographics of emergency care</a:t>
            </a:r>
            <a:endParaRPr lang="en-US" dirty="0"/>
          </a:p>
        </p:txBody>
      </p:sp>
      <p:pic>
        <p:nvPicPr>
          <p:cNvPr id="14340" name="Picture 2" descr="Figure 4. Annual rate of emergency department visits by expected source payment: United States, 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828800"/>
            <a:ext cx="47005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40386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Why increased visits?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Primary care access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Higher visit rates for Medicaid, Uninsured</a:t>
            </a:r>
          </a:p>
          <a:p>
            <a:pPr lvl="2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Appeal of the ED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One-stop shop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Comprehensive service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EMTALA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  <a:buFont typeface="Verdana" charset="0"/>
              <a:buNone/>
            </a:pPr>
            <a:endParaRPr lang="en-US" dirty="0"/>
          </a:p>
          <a:p>
            <a:pPr lvl="1">
              <a:lnSpc>
                <a:spcPct val="90000"/>
              </a:lnSpc>
              <a:buFont typeface="Verdana" charset="0"/>
              <a:buNone/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Demographics of emergency care</a:t>
            </a:r>
            <a:endParaRPr lang="en-US" dirty="0"/>
          </a:p>
        </p:txBody>
      </p:sp>
      <p:pic>
        <p:nvPicPr>
          <p:cNvPr id="15364" name="Picture 2" descr="Figure 1. Trends in numbers of emergency departments and related visits: United States, 1995-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905000"/>
            <a:ext cx="45132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4038600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At what cost?</a:t>
            </a:r>
          </a:p>
          <a:p>
            <a:pPr lvl="1">
              <a:lnSpc>
                <a:spcPct val="90000"/>
              </a:lnSpc>
              <a:buFont typeface="Verdana" charset="0"/>
              <a:buNone/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Cost of an off-hours visit  is no higher than a PCP (NEJM 1996)</a:t>
            </a:r>
          </a:p>
          <a:p>
            <a:pPr lvl="1">
              <a:lnSpc>
                <a:spcPct val="90000"/>
              </a:lnSpc>
              <a:buFont typeface="Verdana" charset="0"/>
              <a:buNone/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There may be few economies of scale (Ann </a:t>
            </a:r>
            <a:r>
              <a:rPr lang="en-US" dirty="0" err="1"/>
              <a:t>Emerg</a:t>
            </a:r>
            <a:r>
              <a:rPr lang="en-US" dirty="0"/>
              <a:t> Med 2005)</a:t>
            </a:r>
          </a:p>
          <a:p>
            <a:pPr lvl="1">
              <a:lnSpc>
                <a:spcPct val="90000"/>
              </a:lnSpc>
              <a:buFont typeface="Verdana" charset="0"/>
              <a:buNone/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But certainly, the “price” is higher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  <a:buFont typeface="Verdana" charset="0"/>
              <a:buNone/>
            </a:pPr>
            <a:endParaRPr lang="en-US" dirty="0"/>
          </a:p>
          <a:p>
            <a:pPr lvl="1">
              <a:lnSpc>
                <a:spcPct val="90000"/>
              </a:lnSpc>
              <a:buFont typeface="Verdana" charset="0"/>
              <a:buNone/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Demographics of emergency care</a:t>
            </a:r>
            <a:endParaRPr lang="en-US" dirty="0"/>
          </a:p>
        </p:txBody>
      </p:sp>
      <p:pic>
        <p:nvPicPr>
          <p:cNvPr id="16388" name="Picture 2" descr="Figure 1. Trends in numbers of emergency departments and related visits: United States, 1995-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905000"/>
            <a:ext cx="45132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r>
              <a:rPr lang="en-US" dirty="0"/>
              <a:t>At what cost?</a:t>
            </a:r>
          </a:p>
          <a:p>
            <a:pPr lvl="1">
              <a:buFont typeface="Verdana" charset="0"/>
              <a:buNone/>
            </a:pPr>
            <a:endParaRPr lang="en-US" dirty="0"/>
          </a:p>
          <a:p>
            <a:pPr lvl="1"/>
            <a:r>
              <a:rPr lang="en-US" dirty="0"/>
              <a:t>More gets “done” in the ED</a:t>
            </a:r>
          </a:p>
          <a:p>
            <a:pPr lvl="1">
              <a:buFont typeface="Verdana" charset="0"/>
              <a:buNone/>
            </a:pPr>
            <a:endParaRPr lang="en-US" dirty="0"/>
          </a:p>
          <a:p>
            <a:pPr lvl="1"/>
            <a:r>
              <a:rPr lang="en-US" dirty="0"/>
              <a:t>There is a balance</a:t>
            </a:r>
          </a:p>
          <a:p>
            <a:pPr lvl="2"/>
            <a:r>
              <a:rPr lang="en-US" dirty="0"/>
              <a:t>Sometimes diagnoses that are “missed” in doctors’ offices are diagnosed in the ED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Verdana" charset="0"/>
              <a:buNone/>
            </a:pPr>
            <a:endParaRPr lang="en-US" dirty="0"/>
          </a:p>
          <a:p>
            <a:pPr lvl="1">
              <a:buFont typeface="Verdana" charset="0"/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Demographics of emergency care</a:t>
            </a:r>
            <a:endParaRPr lang="en-US" dirty="0"/>
          </a:p>
        </p:txBody>
      </p:sp>
      <p:pic>
        <p:nvPicPr>
          <p:cNvPr id="17412" name="Picture 2" descr="Figure 1. Trends in numbers of emergency departments and related visits: United States, 1995-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905000"/>
            <a:ext cx="451326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634</TotalTime>
  <Words>915</Words>
  <Application>Microsoft Macintosh PowerPoint</Application>
  <PresentationFormat>On-screen Show (4:3)</PresentationFormat>
  <Paragraphs>223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Lucida Sans Unicode</vt:lpstr>
      <vt:lpstr>Arial</vt:lpstr>
      <vt:lpstr>Wingdings 3</vt:lpstr>
      <vt:lpstr>Verdana</vt:lpstr>
      <vt:lpstr>Wingdings 2</vt:lpstr>
      <vt:lpstr>Calibri</vt:lpstr>
      <vt:lpstr>Concourse</vt:lpstr>
      <vt:lpstr>Emergency care and emergency care research  </vt:lpstr>
      <vt:lpstr>Overview</vt:lpstr>
      <vt:lpstr>Demographics of emergency care</vt:lpstr>
      <vt:lpstr>Demographics of emergency care</vt:lpstr>
      <vt:lpstr>Demographics of emergency care</vt:lpstr>
      <vt:lpstr>Demographics of emergency care</vt:lpstr>
      <vt:lpstr>Demographics of emergency care</vt:lpstr>
      <vt:lpstr>Demographics of emergency care</vt:lpstr>
      <vt:lpstr>Demographics of emergency care</vt:lpstr>
      <vt:lpstr>Demographics of emergency care</vt:lpstr>
      <vt:lpstr>Demographics of emergency care</vt:lpstr>
      <vt:lpstr>Institute of Medicine Reports…</vt:lpstr>
      <vt:lpstr>Institute of Medicine Reports…</vt:lpstr>
      <vt:lpstr>The breaking point</vt:lpstr>
      <vt:lpstr>AHRQ’s emergency care portfolio</vt:lpstr>
      <vt:lpstr>Focus on quality</vt:lpstr>
      <vt:lpstr>Quality of emergency care</vt:lpstr>
      <vt:lpstr>Emergency care research: Future</vt:lpstr>
      <vt:lpstr>Timeliness and outcomes</vt:lpstr>
      <vt:lpstr>Testing rates v. Missed diagnosis</vt:lpstr>
      <vt:lpstr>Moving beyond associations…</vt:lpstr>
      <vt:lpstr>Moving beyond associations…</vt:lpstr>
      <vt:lpstr>Moving beyond associations…</vt:lpstr>
      <vt:lpstr>Moving beyond associations…</vt:lpstr>
      <vt:lpstr>2011 SAEM Consensus Conference</vt:lpstr>
      <vt:lpstr>2011 SAEM Consensus Conference</vt:lpstr>
      <vt:lpstr>Questions?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care and emergency care research:  The Big Picture</dc:title>
  <dc:creator>Jesse</dc:creator>
  <cp:lastModifiedBy>Graham</cp:lastModifiedBy>
  <cp:revision>5</cp:revision>
  <dcterms:created xsi:type="dcterms:W3CDTF">2010-10-26T18:16:20Z</dcterms:created>
  <dcterms:modified xsi:type="dcterms:W3CDTF">2010-10-26T18:18:00Z</dcterms:modified>
</cp:coreProperties>
</file>