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tags/tag9.xml" ContentType="application/vnd.openxmlformats-officedocument.presentationml.tags+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tags/tag5.xml" ContentType="application/vnd.openxmlformats-officedocument.presentationml.tags+xml"/>
  <Override PartName="/ppt/slides/slide5.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tags/tag16.xml" ContentType="application/vnd.openxmlformats-officedocument.presentationml.tags+xml"/>
  <Override PartName="/ppt/slides/slide10.xml" ContentType="application/vnd.openxmlformats-officedocument.presentationml.slide+xml"/>
  <Override PartName="/ppt/slideLayouts/slideLayout5.xml" ContentType="application/vnd.openxmlformats-officedocument.presentationml.slideLayout+xml"/>
  <Override PartName="/ppt/tags/tag1.xml" ContentType="application/vnd.openxmlformats-officedocument.presentationml.tags+xml"/>
  <Override PartName="/ppt/slides/slide1.xml" ContentType="application/vnd.openxmlformats-officedocument.presentationml.slid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gs/tag12.xml" ContentType="application/vnd.openxmlformats-officedocument.presentationml.tags+xml"/>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notesSlides/notesSlide16.xml" ContentType="application/vnd.openxmlformats-officedocument.presentationml.notesSlide+xml"/>
  <Default Extension="jpeg" ContentType="image/jpeg"/>
  <Override PartName="/docProps/app.xml" ContentType="application/vnd.openxmlformats-officedocument.extended-properties+xml"/>
  <Default Extension="rels" ContentType="application/vnd.openxmlformats-package.relationships+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docProps/custom.xml" ContentType="application/vnd.openxmlformats-officedocument.custom-properties+xml"/>
  <Override PartName="/ppt/slides/slide15.xml" ContentType="application/vnd.openxmlformats-officedocument.presentationml.slide+xml"/>
  <Override PartName="/ppt/notesSlides/notesSlide1.xml" ContentType="application/vnd.openxmlformats-officedocument.presentationml.notesSlide+xml"/>
  <Override PartName="/ppt/tags/tag6.xml" ContentType="application/vnd.openxmlformats-officedocument.presentationml.tags+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tags/tag17.xml" ContentType="application/vnd.openxmlformats-officedocument.presentationml.tags+xml"/>
  <Override PartName="/ppt/slides/slide11.xml" ContentType="application/vnd.openxmlformats-officedocument.presentationml.slide+xml"/>
  <Override PartName="/ppt/slideLayouts/slideLayout6.xml" ContentType="application/vnd.openxmlformats-officedocument.presentationml.slideLayout+xml"/>
  <Override PartName="/ppt/tags/tag2.xml" ContentType="application/vnd.openxmlformats-officedocument.presentationml.tags+xml"/>
  <Override PartName="/ppt/slides/slide2.xml" ContentType="application/vnd.openxmlformats-officedocument.presentationml.slide+xml"/>
  <Override PartName="/ppt/notesSlides/notesSlide13.xml" ContentType="application/vnd.openxmlformats-officedocument.presentationml.notesSlide+xml"/>
  <Override PartName="/ppt/tags/tag13.xml" ContentType="application/vnd.openxmlformats-officedocument.presentationml.tags+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tags/tag7.xml" ContentType="application/vnd.openxmlformats-officedocument.presentationml.tags+xml"/>
  <Override PartName="/ppt/slides/slide7.xml" ContentType="application/vnd.openxmlformats-officedocument.presentationml.slide+xml"/>
  <Override PartName="/ppt/notesSlides/notesSlide18.xml" ContentType="application/vnd.openxmlformats-officedocument.presentationml.notesSlide+xml"/>
  <Override PartName="/ppt/presentation.xml" ContentType="application/vnd.openxmlformats-officedocument.presentationml.presentation.main+xml"/>
  <Override PartName="/ppt/tags/tag18.xml" ContentType="application/vnd.openxmlformats-officedocument.presentationml.tags+xml"/>
  <Override PartName="/ppt/slides/slide12.xml" ContentType="application/vnd.openxmlformats-officedocument.presentationml.slide+xml"/>
  <Override PartName="/ppt/slideLayouts/slideLayout7.xml" ContentType="application/vnd.openxmlformats-officedocument.presentationml.slideLayout+xml"/>
  <Override PartName="/ppt/tags/tag3.xml" ContentType="application/vnd.openxmlformats-officedocument.presentationml.tags+xml"/>
  <Override PartName="/ppt/slides/slide3.xml" ContentType="application/vnd.openxmlformats-officedocument.presentationml.slide+xml"/>
  <Override PartName="/ppt/notesSlides/notesSlide14.xml" ContentType="application/vnd.openxmlformats-officedocument.presentationml.notesSlide+xml"/>
  <Override PartName="/ppt/tags/tag14.xml" ContentType="application/vnd.openxmlformats-officedocument.presentationml.tags+xml"/>
  <Override PartName="/ppt/slideLayouts/slideLayout3.xml" ContentType="application/vnd.openxmlformats-officedocument.presentationml.slideLayout+xml"/>
  <Override PartName="/ppt/tags/tag10.xml" ContentType="application/vnd.openxmlformats-officedocument.presentationml.tags+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tags/tag8.xml" ContentType="application/vnd.openxmlformats-officedocument.presentationml.tags+xml"/>
  <Override PartName="/ppt/slides/slide8.xml" ContentType="application/vnd.openxmlformats-officedocument.presentationml.slide+xml"/>
  <Override PartName="/ppt/notesSlides/notesSlide10.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tags/tag4.xml" ContentType="application/vnd.openxmlformats-officedocument.presentationml.tags+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tags/tag15.xml" ContentType="application/vnd.openxmlformats-officedocument.presentationml.tags+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slideMasters/slideMaster1.xml" ContentType="application/vnd.openxmlformats-officedocument.presentationml.slideMaster+xml"/>
  <Override PartName="/ppt/tags/tag1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51" r:id="rId1"/>
  </p:sldMasterIdLst>
  <p:notesMasterIdLst>
    <p:notesMasterId r:id="rId20"/>
  </p:notesMasterIdLst>
  <p:handoutMasterIdLst>
    <p:handoutMasterId r:id="rId21"/>
  </p:handoutMasterIdLst>
  <p:sldIdLst>
    <p:sldId id="618" r:id="rId2"/>
    <p:sldId id="656" r:id="rId3"/>
    <p:sldId id="645" r:id="rId4"/>
    <p:sldId id="671" r:id="rId5"/>
    <p:sldId id="647" r:id="rId6"/>
    <p:sldId id="665" r:id="rId7"/>
    <p:sldId id="677" r:id="rId8"/>
    <p:sldId id="678" r:id="rId9"/>
    <p:sldId id="679" r:id="rId10"/>
    <p:sldId id="681" r:id="rId11"/>
    <p:sldId id="682" r:id="rId12"/>
    <p:sldId id="683" r:id="rId13"/>
    <p:sldId id="684" r:id="rId14"/>
    <p:sldId id="685" r:id="rId15"/>
    <p:sldId id="686" r:id="rId16"/>
    <p:sldId id="680" r:id="rId17"/>
    <p:sldId id="640" r:id="rId18"/>
    <p:sldId id="637" r:id="rId19"/>
  </p:sldIdLst>
  <p:sldSz cx="9144000" cy="6858000" type="screen4x3"/>
  <p:notesSz cx="6858000" cy="9296400"/>
  <p:defaultTextStyle>
    <a:defPPr>
      <a:defRPr lang="en-US"/>
    </a:defPPr>
    <a:lvl1pPr algn="ctr" rtl="0" fontAlgn="base">
      <a:spcBef>
        <a:spcPct val="0"/>
      </a:spcBef>
      <a:spcAft>
        <a:spcPct val="0"/>
      </a:spcAft>
      <a:defRPr sz="1200" kern="1200">
        <a:solidFill>
          <a:schemeClr val="tx1"/>
        </a:solidFill>
        <a:latin typeface="Arial" charset="0"/>
        <a:ea typeface="+mn-ea"/>
        <a:cs typeface="+mn-cs"/>
      </a:defRPr>
    </a:lvl1pPr>
    <a:lvl2pPr marL="457200" algn="ctr" rtl="0" fontAlgn="base">
      <a:spcBef>
        <a:spcPct val="0"/>
      </a:spcBef>
      <a:spcAft>
        <a:spcPct val="0"/>
      </a:spcAft>
      <a:defRPr sz="1200" kern="1200">
        <a:solidFill>
          <a:schemeClr val="tx1"/>
        </a:solidFill>
        <a:latin typeface="Arial" charset="0"/>
        <a:ea typeface="+mn-ea"/>
        <a:cs typeface="+mn-cs"/>
      </a:defRPr>
    </a:lvl2pPr>
    <a:lvl3pPr marL="914400" algn="ctr" rtl="0" fontAlgn="base">
      <a:spcBef>
        <a:spcPct val="0"/>
      </a:spcBef>
      <a:spcAft>
        <a:spcPct val="0"/>
      </a:spcAft>
      <a:defRPr sz="1200" kern="1200">
        <a:solidFill>
          <a:schemeClr val="tx1"/>
        </a:solidFill>
        <a:latin typeface="Arial" charset="0"/>
        <a:ea typeface="+mn-ea"/>
        <a:cs typeface="+mn-cs"/>
      </a:defRPr>
    </a:lvl3pPr>
    <a:lvl4pPr marL="1371600" algn="ctr" rtl="0" fontAlgn="base">
      <a:spcBef>
        <a:spcPct val="0"/>
      </a:spcBef>
      <a:spcAft>
        <a:spcPct val="0"/>
      </a:spcAft>
      <a:defRPr sz="1200" kern="1200">
        <a:solidFill>
          <a:schemeClr val="tx1"/>
        </a:solidFill>
        <a:latin typeface="Arial" charset="0"/>
        <a:ea typeface="+mn-ea"/>
        <a:cs typeface="+mn-cs"/>
      </a:defRPr>
    </a:lvl4pPr>
    <a:lvl5pPr marL="1828800" algn="ctr"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33CCFF"/>
    <a:srgbClr val="009999"/>
    <a:srgbClr val="66FF33"/>
    <a:srgbClr val="C0C0C0"/>
    <a:srgbClr val="808080"/>
    <a:srgbClr val="33CC33"/>
    <a:srgbClr val="FFFF66"/>
    <a:srgbClr val="FF5050"/>
  </p:clrMru>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22" d="100"/>
          <a:sy n="122" d="100"/>
        </p:scale>
        <p:origin x="-800" y="-120"/>
      </p:cViewPr>
      <p:guideLst>
        <p:guide orient="horz" pos="2160"/>
        <p:guide pos="2880"/>
      </p:guideLst>
    </p:cSldViewPr>
  </p:slideViewPr>
  <p:outlineViewPr>
    <p:cViewPr>
      <p:scale>
        <a:sx n="33" d="100"/>
        <a:sy n="33" d="100"/>
      </p:scale>
      <p:origin x="0" y="14416"/>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74" y="2226"/>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20162" name="Rectangle 1026"/>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Arial" charset="0"/>
              </a:defRPr>
            </a:lvl1pPr>
          </a:lstStyle>
          <a:p>
            <a:pPr>
              <a:defRPr/>
            </a:pPr>
            <a:endParaRPr lang="en-US"/>
          </a:p>
        </p:txBody>
      </p:sp>
      <p:sp>
        <p:nvSpPr>
          <p:cNvPr id="220163" name="Rectangle 1027"/>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Arial" charset="0"/>
              </a:defRPr>
            </a:lvl1pPr>
          </a:lstStyle>
          <a:p>
            <a:pPr>
              <a:defRPr/>
            </a:pPr>
            <a:endParaRPr lang="en-US"/>
          </a:p>
        </p:txBody>
      </p:sp>
      <p:sp>
        <p:nvSpPr>
          <p:cNvPr id="220164" name="Rectangle 1028"/>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a:latin typeface="Arial" charset="0"/>
              </a:defRPr>
            </a:lvl1pPr>
          </a:lstStyle>
          <a:p>
            <a:pPr>
              <a:defRPr/>
            </a:pPr>
            <a:endParaRPr lang="en-US"/>
          </a:p>
        </p:txBody>
      </p:sp>
      <p:sp>
        <p:nvSpPr>
          <p:cNvPr id="220165" name="Rectangle 1029"/>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Arial" charset="0"/>
              </a:defRPr>
            </a:lvl1pPr>
          </a:lstStyle>
          <a:p>
            <a:pPr>
              <a:defRPr/>
            </a:pPr>
            <a:fld id="{7CFC6C09-3B00-473C-9B11-478FB21FA1E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atin typeface="Times New Roman" pitchFamily="18" charset="0"/>
              </a:defRPr>
            </a:lvl1pPr>
          </a:lstStyle>
          <a:p>
            <a:pPr>
              <a:defRPr/>
            </a:pPr>
            <a:endParaRPr lang="en-US"/>
          </a:p>
        </p:txBody>
      </p:sp>
      <p:sp>
        <p:nvSpPr>
          <p:cNvPr id="41987"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atin typeface="Times New Roman" pitchFamily="18"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06488" y="698500"/>
            <a:ext cx="4646612" cy="3484563"/>
          </a:xfrm>
          <a:prstGeom prst="rect">
            <a:avLst/>
          </a:prstGeom>
          <a:noFill/>
          <a:ln w="9525">
            <a:solidFill>
              <a:srgbClr val="000000"/>
            </a:solidFill>
            <a:miter lim="800000"/>
            <a:headEnd/>
            <a:tailEnd/>
          </a:ln>
        </p:spPr>
      </p:sp>
      <p:sp>
        <p:nvSpPr>
          <p:cNvPr id="41989" name="Rectangle 5"/>
          <p:cNvSpPr>
            <a:spLocks noGrp="1" noChangeArrowheads="1"/>
          </p:cNvSpPr>
          <p:nvPr>
            <p:ph type="body" sz="quarter" idx="3"/>
          </p:nvPr>
        </p:nvSpPr>
        <p:spPr bwMode="auto">
          <a:xfrm>
            <a:off x="914400" y="4414838"/>
            <a:ext cx="5029200" cy="41830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990"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a:latin typeface="Times New Roman" pitchFamily="18" charset="0"/>
              </a:defRPr>
            </a:lvl1pPr>
          </a:lstStyle>
          <a:p>
            <a:pPr>
              <a:defRPr/>
            </a:pPr>
            <a:endParaRPr lang="en-US"/>
          </a:p>
        </p:txBody>
      </p:sp>
      <p:sp>
        <p:nvSpPr>
          <p:cNvPr id="41991"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atin typeface="Times New Roman" pitchFamily="18" charset="0"/>
              </a:defRPr>
            </a:lvl1pPr>
          </a:lstStyle>
          <a:p>
            <a:pPr>
              <a:defRPr/>
            </a:pPr>
            <a:fld id="{B5CDF4EA-6538-4FDF-9380-6D59E5B3E8D5}"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Rot="1" noChangeAspect="1" noTextEdit="1"/>
          </p:cNvSpPr>
          <p:nvPr>
            <p:ph type="sldImg"/>
          </p:nvPr>
        </p:nvSpPr>
        <p:spPr>
          <a:ln/>
        </p:spPr>
      </p:sp>
      <p:sp>
        <p:nvSpPr>
          <p:cNvPr id="31747"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dirty="0"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a:ln/>
        </p:spPr>
      </p:sp>
      <p:sp>
        <p:nvSpPr>
          <p:cNvPr id="41987" name="Rectangle 3"/>
          <p:cNvSpPr>
            <a:spLocks noGrp="1"/>
          </p:cNvSpPr>
          <p:nvPr>
            <p:ph type="body" idx="1"/>
          </p:nvPr>
        </p:nvSpPr>
        <p:spPr>
          <a:noFill/>
          <a:ln/>
        </p:spPr>
        <p:txBody>
          <a:bodyPr/>
          <a:lstStyle/>
          <a:p>
            <a:pPr algn="l" eaLnBrk="0" hangingPunct="0">
              <a:spcBef>
                <a:spcPct val="30000"/>
              </a:spcBef>
              <a:buFont typeface="Arial" pitchFamily="34" charset="0"/>
              <a:buNone/>
              <a:defRPr/>
            </a:pPr>
            <a:endParaRPr lang="en-US" sz="1200" dirty="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smtClean="0"/>
          </a:p>
        </p:txBody>
      </p:sp>
      <p:sp>
        <p:nvSpPr>
          <p:cNvPr id="50180" name="Slide Number Placeholder 3"/>
          <p:cNvSpPr>
            <a:spLocks noGrp="1"/>
          </p:cNvSpPr>
          <p:nvPr>
            <p:ph type="sldNum" sz="quarter" idx="5"/>
          </p:nvPr>
        </p:nvSpPr>
        <p:spPr>
          <a:noFill/>
        </p:spPr>
        <p:txBody>
          <a:bodyPr/>
          <a:lstStyle/>
          <a:p>
            <a:fld id="{DA278765-6F64-4146-B58C-E94D0DA77578}"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fld id="{1846CC91-ED52-4AA3-8F91-7FDE52961A49}" type="slidenum">
              <a:rPr lang="en-US" smtClean="0"/>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Rot="1" noChangeAspect="1" noTextEdit="1"/>
          </p:cNvSpPr>
          <p:nvPr>
            <p:ph type="sldImg"/>
          </p:nvPr>
        </p:nvSpPr>
        <p:spPr>
          <a:ln/>
        </p:spPr>
      </p:sp>
      <p:sp>
        <p:nvSpPr>
          <p:cNvPr id="35843" name="Rectangle 3"/>
          <p:cNvSpPr>
            <a:spLocks noGrp="1"/>
          </p:cNvSpPr>
          <p:nvPr>
            <p:ph type="body" idx="1"/>
          </p:nvPr>
        </p:nvSpPr>
        <p:spPr>
          <a:noFill/>
          <a:ln/>
        </p:spPr>
        <p:txBody>
          <a:bodyPr/>
          <a:lstStyle/>
          <a:p>
            <a:endParaRPr lang="en-US" sz="2500" smtClean="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Rot="1" noChangeAspect="1" noTextEdit="1"/>
          </p:cNvSpPr>
          <p:nvPr>
            <p:ph type="sldImg"/>
          </p:nvPr>
        </p:nvSpPr>
        <p:spPr>
          <a:ln/>
        </p:spPr>
      </p:sp>
      <p:sp>
        <p:nvSpPr>
          <p:cNvPr id="37891" name="Rectangle 3"/>
          <p:cNvSpPr>
            <a:spLocks noGrp="1"/>
          </p:cNvSpPr>
          <p:nvPr>
            <p:ph type="body" idx="1"/>
          </p:nvPr>
        </p:nvSpPr>
        <p:spPr>
          <a:noFill/>
          <a:ln/>
        </p:spPr>
        <p:txBody>
          <a:bodyPr/>
          <a:lstStyle/>
          <a:p>
            <a:endParaRPr lang="en-US" sz="1200" dirty="0" smtClean="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p>
        </p:txBody>
      </p:sp>
      <p:sp>
        <p:nvSpPr>
          <p:cNvPr id="40964" name="Slide Number Placeholder 3"/>
          <p:cNvSpPr>
            <a:spLocks noGrp="1"/>
          </p:cNvSpPr>
          <p:nvPr>
            <p:ph type="sldNum" sz="quarter" idx="5"/>
          </p:nvPr>
        </p:nvSpPr>
        <p:spPr>
          <a:noFill/>
        </p:spPr>
        <p:txBody>
          <a:bodyPr/>
          <a:lstStyle/>
          <a:p>
            <a:fld id="{8D252630-C3E8-42D3-BB94-819A752E4AEF}" type="slidenum">
              <a:rPr lang="en-US" smtClean="0">
                <a:latin typeface="Arial" charset="0"/>
                <a:cs typeface="Arial" charset="0"/>
              </a:rPr>
              <a:pPr/>
              <a:t>4</a:t>
            </a:fld>
            <a:endParaRPr lang="en-US"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en-US" smtClean="0"/>
          </a:p>
        </p:txBody>
      </p:sp>
      <p:sp>
        <p:nvSpPr>
          <p:cNvPr id="38916" name="Slide Number Placeholder 3"/>
          <p:cNvSpPr>
            <a:spLocks noGrp="1"/>
          </p:cNvSpPr>
          <p:nvPr>
            <p:ph type="sldNum" sz="quarter" idx="5"/>
          </p:nvPr>
        </p:nvSpPr>
        <p:spPr>
          <a:noFill/>
        </p:spPr>
        <p:txBody>
          <a:bodyPr/>
          <a:lstStyle/>
          <a:p>
            <a:fld id="{F81EFF90-CB3A-4EE0-8EAB-8FB9FAEAE7BE}"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a:ln/>
        </p:spPr>
      </p:sp>
      <p:sp>
        <p:nvSpPr>
          <p:cNvPr id="41987" name="Rectangle 3"/>
          <p:cNvSpPr>
            <a:spLocks noGrp="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p>
        </p:txBody>
      </p:sp>
      <p:sp>
        <p:nvSpPr>
          <p:cNvPr id="49156" name="Slide Number Placeholder 3"/>
          <p:cNvSpPr>
            <a:spLocks noGrp="1"/>
          </p:cNvSpPr>
          <p:nvPr>
            <p:ph type="sldNum" sz="quarter" idx="5"/>
          </p:nvPr>
        </p:nvSpPr>
        <p:spPr>
          <a:noFill/>
        </p:spPr>
        <p:txBody>
          <a:bodyPr/>
          <a:lstStyle/>
          <a:p>
            <a:fld id="{A6DB7D9A-2C84-4770-95AF-AD1336640B55}"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1752600" cy="4876800"/>
          </a:xfrm>
          <a:prstGeom prst="rect">
            <a:avLst/>
          </a:prstGeom>
          <a:solidFill>
            <a:schemeClr val="accent1"/>
          </a:solidFill>
          <a:ln w="9525">
            <a:noFill/>
            <a:miter lim="800000"/>
            <a:headEnd/>
            <a:tailEnd/>
          </a:ln>
          <a:effectLst/>
        </p:spPr>
        <p:txBody>
          <a:bodyPr wrap="none" anchor="ctr"/>
          <a:lstStyle/>
          <a:p>
            <a:pPr>
              <a:defRPr/>
            </a:pPr>
            <a:endParaRPr lang="en-US" sz="2400" dirty="0">
              <a:solidFill>
                <a:srgbClr val="000000"/>
              </a:solidFill>
              <a:latin typeface="Times New Roman" pitchFamily="18" charset="0"/>
            </a:endParaRPr>
          </a:p>
        </p:txBody>
      </p:sp>
      <p:sp>
        <p:nvSpPr>
          <p:cNvPr id="5" name="Rectangle 5"/>
          <p:cNvSpPr>
            <a:spLocks noChangeArrowheads="1"/>
          </p:cNvSpPr>
          <p:nvPr/>
        </p:nvSpPr>
        <p:spPr bwMode="ltGray">
          <a:xfrm>
            <a:off x="990600" y="1981200"/>
            <a:ext cx="7772400" cy="1738313"/>
          </a:xfrm>
          <a:prstGeom prst="rect">
            <a:avLst/>
          </a:prstGeom>
          <a:solidFill>
            <a:schemeClr val="bg2"/>
          </a:solidFill>
          <a:ln w="9525">
            <a:noFill/>
            <a:miter lim="800000"/>
            <a:headEnd/>
            <a:tailEnd/>
          </a:ln>
          <a:effectLst/>
        </p:spPr>
        <p:txBody>
          <a:bodyPr wrap="none" anchor="ctr"/>
          <a:lstStyle/>
          <a:p>
            <a:pPr>
              <a:defRPr/>
            </a:pPr>
            <a:endParaRPr lang="en-US" sz="2400" dirty="0">
              <a:solidFill>
                <a:srgbClr val="000000"/>
              </a:solidFill>
              <a:latin typeface="Times New Roman" pitchFamily="18" charset="0"/>
            </a:endParaRPr>
          </a:p>
        </p:txBody>
      </p:sp>
      <p:sp>
        <p:nvSpPr>
          <p:cNvPr id="6" name="Rectangle 6"/>
          <p:cNvSpPr>
            <a:spLocks noChangeArrowheads="1"/>
          </p:cNvSpPr>
          <p:nvPr/>
        </p:nvSpPr>
        <p:spPr bwMode="white">
          <a:xfrm>
            <a:off x="1038225" y="2286000"/>
            <a:ext cx="7648575" cy="1371600"/>
          </a:xfrm>
          <a:prstGeom prst="rect">
            <a:avLst/>
          </a:prstGeom>
          <a:solidFill>
            <a:schemeClr val="bg1"/>
          </a:solidFill>
          <a:ln w="9525">
            <a:noFill/>
            <a:miter lim="800000"/>
            <a:headEnd/>
            <a:tailEnd/>
          </a:ln>
          <a:effectLst/>
        </p:spPr>
        <p:txBody>
          <a:bodyPr wrap="none" anchor="ctr"/>
          <a:lstStyle/>
          <a:p>
            <a:pPr>
              <a:defRPr/>
            </a:pPr>
            <a:endParaRPr lang="en-US" sz="2400" dirty="0">
              <a:solidFill>
                <a:srgbClr val="000000"/>
              </a:solidFill>
              <a:latin typeface="Times New Roman" pitchFamily="18" charset="0"/>
            </a:endParaRPr>
          </a:p>
        </p:txBody>
      </p:sp>
      <p:sp>
        <p:nvSpPr>
          <p:cNvPr id="7" name="Line 7"/>
          <p:cNvSpPr>
            <a:spLocks noChangeShapeType="1"/>
          </p:cNvSpPr>
          <p:nvPr/>
        </p:nvSpPr>
        <p:spPr bwMode="auto">
          <a:xfrm>
            <a:off x="0" y="3733800"/>
            <a:ext cx="8763000" cy="1588"/>
          </a:xfrm>
          <a:prstGeom prst="line">
            <a:avLst/>
          </a:prstGeom>
          <a:noFill/>
          <a:ln w="76200">
            <a:solidFill>
              <a:schemeClr val="bg2"/>
            </a:solidFill>
            <a:round/>
            <a:headEnd/>
            <a:tailEnd/>
          </a:ln>
        </p:spPr>
        <p:txBody>
          <a:bodyPr/>
          <a:lstStyle/>
          <a:p>
            <a:pPr algn="l">
              <a:defRPr/>
            </a:pPr>
            <a:endParaRPr lang="en-US" dirty="0">
              <a:solidFill>
                <a:srgbClr val="000000"/>
              </a:solidFill>
            </a:endParaRPr>
          </a:p>
        </p:txBody>
      </p:sp>
      <p:grpSp>
        <p:nvGrpSpPr>
          <p:cNvPr id="8" name="Group 8"/>
          <p:cNvGrpSpPr>
            <a:grpSpLocks/>
          </p:cNvGrpSpPr>
          <p:nvPr/>
        </p:nvGrpSpPr>
        <p:grpSpPr bwMode="auto">
          <a:xfrm>
            <a:off x="635000" y="533400"/>
            <a:ext cx="8077200" cy="304800"/>
            <a:chOff x="400" y="336"/>
            <a:chExt cx="5088" cy="192"/>
          </a:xfrm>
        </p:grpSpPr>
        <p:sp>
          <p:nvSpPr>
            <p:cNvPr id="9"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defRPr/>
              </a:pPr>
              <a:endParaRPr lang="en-US" sz="2400" dirty="0">
                <a:solidFill>
                  <a:srgbClr val="000000"/>
                </a:solidFill>
                <a:latin typeface="Times New Roman" pitchFamily="18" charset="0"/>
              </a:endParaRPr>
            </a:p>
          </p:txBody>
        </p:sp>
        <p:sp>
          <p:nvSpPr>
            <p:cNvPr id="10"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lgn="l">
                <a:defRPr/>
              </a:pPr>
              <a:endParaRPr lang="en-US" dirty="0">
                <a:solidFill>
                  <a:srgbClr val="000000"/>
                </a:solidFill>
              </a:endParaRPr>
            </a:p>
          </p:txBody>
        </p:sp>
      </p:grpSp>
      <p:sp>
        <p:nvSpPr>
          <p:cNvPr id="11" name="Line 17"/>
          <p:cNvSpPr>
            <a:spLocks noChangeShapeType="1"/>
          </p:cNvSpPr>
          <p:nvPr userDrawn="1"/>
        </p:nvSpPr>
        <p:spPr bwMode="auto">
          <a:xfrm>
            <a:off x="1066800" y="2133600"/>
            <a:ext cx="0" cy="1600200"/>
          </a:xfrm>
          <a:prstGeom prst="line">
            <a:avLst/>
          </a:prstGeom>
          <a:noFill/>
          <a:ln w="76200" cap="sq">
            <a:solidFill>
              <a:schemeClr val="bg2"/>
            </a:solidFill>
            <a:round/>
            <a:headEnd type="none" w="sm" len="sm"/>
            <a:tailEnd type="none" w="sm" len="sm"/>
          </a:ln>
          <a:effectLst/>
        </p:spPr>
        <p:txBody>
          <a:bodyPr wrap="none"/>
          <a:lstStyle/>
          <a:p>
            <a:pPr algn="l">
              <a:defRPr/>
            </a:pPr>
            <a:endParaRPr lang="en-US" dirty="0">
              <a:solidFill>
                <a:srgbClr val="000000"/>
              </a:solidFill>
            </a:endParaRPr>
          </a:p>
        </p:txBody>
      </p:sp>
      <p:sp>
        <p:nvSpPr>
          <p:cNvPr id="93195"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9319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2" name="Rectangle 13"/>
          <p:cNvSpPr>
            <a:spLocks noGrp="1" noChangeArrowheads="1"/>
          </p:cNvSpPr>
          <p:nvPr>
            <p:ph type="dt" sz="half" idx="10"/>
          </p:nvPr>
        </p:nvSpPr>
        <p:spPr>
          <a:xfrm>
            <a:off x="912813" y="6248400"/>
            <a:ext cx="1905000" cy="457200"/>
          </a:xfrm>
        </p:spPr>
        <p:txBody>
          <a:bodyPr/>
          <a:lstStyle>
            <a:lvl1pPr>
              <a:defRPr/>
            </a:lvl1pPr>
          </a:lstStyle>
          <a:p>
            <a:pPr>
              <a:defRPr/>
            </a:pPr>
            <a:endParaRPr lang="en-US"/>
          </a:p>
        </p:txBody>
      </p:sp>
      <p:sp>
        <p:nvSpPr>
          <p:cNvPr id="13"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en-US"/>
          </a:p>
        </p:txBody>
      </p:sp>
      <p:sp>
        <p:nvSpPr>
          <p:cNvPr id="14" name="Rectangle 15"/>
          <p:cNvSpPr>
            <a:spLocks noGrp="1" noChangeArrowheads="1"/>
          </p:cNvSpPr>
          <p:nvPr>
            <p:ph type="sldNum" sz="quarter" idx="12"/>
          </p:nvPr>
        </p:nvSpPr>
        <p:spPr/>
        <p:txBody>
          <a:bodyPr/>
          <a:lstStyle>
            <a:lvl1pPr>
              <a:defRPr/>
            </a:lvl1pPr>
          </a:lstStyle>
          <a:p>
            <a:pPr>
              <a:defRPr/>
            </a:pPr>
            <a:fld id="{11F66524-4038-4C70-B71D-CDC258C6669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EBA4E73B-76E3-4F63-9155-AF97E8306B8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1A7EB984-6ADB-4214-B4CD-82EEFBD9464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BB4F4C7F-E941-4F70-8630-11F0113C106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3BAE6EEE-BABC-4ECF-9F3B-90049A7E3B3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2674681D-65BE-4BC1-AFE0-01F22D8756D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F31D5450-F469-4387-865A-FD55C1E03AB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4460A828-D4C5-4B27-B998-264D8ECA8079}"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B44A4A7D-CEAE-450A-B2A6-1B1C1BD95F1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E56447BE-6D0A-4908-9B15-05AFB7249425}"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38D0DD7C-5D69-4DA9-840F-71EBC12F8857}"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9216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defRPr/>
              </a:pPr>
              <a:endParaRPr lang="en-US" sz="2400" dirty="0">
                <a:solidFill>
                  <a:srgbClr val="000000"/>
                </a:solidFill>
                <a:latin typeface="Times New Roman" pitchFamily="18" charset="0"/>
              </a:endParaRPr>
            </a:p>
          </p:txBody>
        </p:sp>
        <p:grpSp>
          <p:nvGrpSpPr>
            <p:cNvPr id="1035" name="Group 4"/>
            <p:cNvGrpSpPr>
              <a:grpSpLocks/>
            </p:cNvGrpSpPr>
            <p:nvPr/>
          </p:nvGrpSpPr>
          <p:grpSpPr bwMode="auto">
            <a:xfrm>
              <a:off x="240" y="893"/>
              <a:ext cx="5232" cy="115"/>
              <a:chOff x="240" y="893"/>
              <a:chExt cx="5232" cy="115"/>
            </a:xfrm>
          </p:grpSpPr>
          <p:sp>
            <p:nvSpPr>
              <p:cNvPr id="9216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defRPr/>
                </a:pPr>
                <a:endParaRPr lang="en-US" sz="2400" dirty="0">
                  <a:solidFill>
                    <a:srgbClr val="000000"/>
                  </a:solidFill>
                  <a:latin typeface="Times New Roman" pitchFamily="18" charset="0"/>
                </a:endParaRPr>
              </a:p>
            </p:txBody>
          </p:sp>
          <p:sp>
            <p:nvSpPr>
              <p:cNvPr id="9216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lgn="l">
                  <a:defRPr/>
                </a:pPr>
                <a:endParaRPr lang="en-US" dirty="0">
                  <a:solidFill>
                    <a:srgbClr val="000000"/>
                  </a:solidFill>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16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solidFill>
                  <a:srgbClr val="000000"/>
                </a:solidFill>
                <a:latin typeface="Arial" charset="0"/>
              </a:defRPr>
            </a:lvl1pPr>
          </a:lstStyle>
          <a:p>
            <a:pPr>
              <a:defRPr/>
            </a:pPr>
            <a:endParaRPr lang="en-US"/>
          </a:p>
        </p:txBody>
      </p:sp>
      <p:sp>
        <p:nvSpPr>
          <p:cNvPr id="9217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rgbClr val="000000"/>
                </a:solidFill>
                <a:latin typeface="Arial" charset="0"/>
              </a:defRPr>
            </a:lvl1pPr>
          </a:lstStyle>
          <a:p>
            <a:pPr>
              <a:defRPr/>
            </a:pPr>
            <a:endParaRPr lang="en-US"/>
          </a:p>
        </p:txBody>
      </p:sp>
      <p:sp>
        <p:nvSpPr>
          <p:cNvPr id="9217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000000"/>
                </a:solidFill>
                <a:latin typeface="Arial" charset="0"/>
              </a:defRPr>
            </a:lvl1pPr>
          </a:lstStyle>
          <a:p>
            <a:pPr>
              <a:defRPr/>
            </a:pPr>
            <a:fld id="{A41A0DD6-5ED1-4017-A390-225334DF261A}" type="slidenum">
              <a:rPr lang="en-US"/>
              <a:pPr>
                <a:defRPr/>
              </a:pPr>
              <a:t>‹#›</a:t>
            </a:fld>
            <a:endParaRPr lang="en-US" dirty="0"/>
          </a:p>
        </p:txBody>
      </p:sp>
      <p:sp>
        <p:nvSpPr>
          <p:cNvPr id="9217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lgn="l">
              <a:defRPr/>
            </a:pPr>
            <a:endParaRPr lang="en-US" dirty="0">
              <a:solidFill>
                <a:srgbClr val="000000"/>
              </a:solidFill>
            </a:endParaRPr>
          </a:p>
        </p:txBody>
      </p:sp>
      <p:pic>
        <p:nvPicPr>
          <p:cNvPr id="1033" name="Picture 13" descr="S:\CMTP\Administrative\Logo Files\CMTP Logo (for use in MS Office).png"/>
          <p:cNvPicPr>
            <a:picLocks noChangeAspect="1" noChangeArrowheads="1"/>
          </p:cNvPicPr>
          <p:nvPr userDrawn="1"/>
        </p:nvPicPr>
        <p:blipFill>
          <a:blip r:embed="rId13" cstate="print"/>
          <a:srcRect/>
          <a:stretch>
            <a:fillRect/>
          </a:stretch>
        </p:blipFill>
        <p:spPr bwMode="auto">
          <a:xfrm>
            <a:off x="212725" y="6096000"/>
            <a:ext cx="930275" cy="563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60"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2.png"/><Relationship Id="rId1" Type="http://schemas.openxmlformats.org/officeDocument/2006/relationships/tags" Target="../tags/tag1.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 Id="rId3"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2.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7.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3.png"/><Relationship Id="rId1" Type="http://schemas.openxmlformats.org/officeDocument/2006/relationships/tags" Target="../tags/tag5.xml"/><Relationship Id="rId2"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143000" y="2286000"/>
            <a:ext cx="7543800" cy="1371600"/>
          </a:xfrm>
        </p:spPr>
        <p:txBody>
          <a:bodyPr/>
          <a:lstStyle/>
          <a:p>
            <a:r>
              <a:rPr lang="en-US" sz="3200" b="1" dirty="0" smtClean="0">
                <a:solidFill>
                  <a:srgbClr val="009999"/>
                </a:solidFill>
              </a:rPr>
              <a:t>CED in the </a:t>
            </a:r>
            <a:r>
              <a:rPr lang="en-US" sz="3200" b="1" dirty="0" smtClean="0">
                <a:solidFill>
                  <a:srgbClr val="009999"/>
                </a:solidFill>
              </a:rPr>
              <a:t>Private Sector: Lessons in Design and Implementation</a:t>
            </a:r>
            <a:endParaRPr lang="en-US" sz="3200" b="1" dirty="0" smtClean="0">
              <a:solidFill>
                <a:srgbClr val="009999"/>
              </a:solidFill>
            </a:endParaRPr>
          </a:p>
        </p:txBody>
      </p:sp>
      <p:sp>
        <p:nvSpPr>
          <p:cNvPr id="5123" name="Rectangle 3"/>
          <p:cNvSpPr>
            <a:spLocks noGrp="1" noChangeArrowheads="1"/>
          </p:cNvSpPr>
          <p:nvPr>
            <p:ph type="subTitle" idx="1"/>
          </p:nvPr>
        </p:nvSpPr>
        <p:spPr>
          <a:xfrm>
            <a:off x="4953000" y="4572000"/>
            <a:ext cx="3886200" cy="1600200"/>
          </a:xfrm>
        </p:spPr>
        <p:txBody>
          <a:bodyPr/>
          <a:lstStyle/>
          <a:p>
            <a:r>
              <a:rPr lang="en-US" sz="2000" dirty="0" smtClean="0">
                <a:latin typeface="+mj-lt"/>
                <a:cs typeface="Arial" pitchFamily="34" charset="0"/>
              </a:rPr>
              <a:t>Steve E. </a:t>
            </a:r>
            <a:r>
              <a:rPr lang="en-US" sz="2000" dirty="0" err="1" smtClean="0">
                <a:latin typeface="+mj-lt"/>
                <a:cs typeface="Arial" pitchFamily="34" charset="0"/>
              </a:rPr>
              <a:t>Phurrough</a:t>
            </a:r>
            <a:r>
              <a:rPr lang="en-US" sz="2000" dirty="0" smtClean="0">
                <a:latin typeface="+mj-lt"/>
                <a:cs typeface="Arial" pitchFamily="34" charset="0"/>
              </a:rPr>
              <a:t>, MD, MPA</a:t>
            </a:r>
          </a:p>
          <a:p>
            <a:r>
              <a:rPr lang="en-US" sz="2000" dirty="0" smtClean="0">
                <a:latin typeface="+mj-lt"/>
                <a:cs typeface="Arial" pitchFamily="34" charset="0"/>
              </a:rPr>
              <a:t>September 29, 2010</a:t>
            </a:r>
            <a:endParaRPr lang="en-US" sz="2000" dirty="0">
              <a:latin typeface="+mj-lt"/>
              <a:cs typeface="Arial" pitchFamily="34" charset="0"/>
            </a:endParaRPr>
          </a:p>
        </p:txBody>
      </p:sp>
      <p:sp>
        <p:nvSpPr>
          <p:cNvPr id="5124" name="Slide Number Placeholder 3"/>
          <p:cNvSpPr>
            <a:spLocks noGrp="1"/>
          </p:cNvSpPr>
          <p:nvPr>
            <p:ph type="sldNum" sz="quarter" idx="12"/>
          </p:nvPr>
        </p:nvSpPr>
        <p:spPr/>
        <p:txBody>
          <a:bodyPr/>
          <a:lstStyle/>
          <a:p>
            <a:fld id="{04921356-FEA2-4DCA-BA91-98EA30112D14}" type="slidenum">
              <a:rPr lang="en-US" smtClean="0"/>
              <a:pPr/>
              <a:t>1</a:t>
            </a:fld>
            <a:endParaRPr lang="en-US" smtClean="0"/>
          </a:p>
        </p:txBody>
      </p:sp>
      <p:pic>
        <p:nvPicPr>
          <p:cNvPr id="5125" name="Picture 6" descr="S:\CMTP\Administrative\Logo Files\CMTP Logo (for use in MS Office).png"/>
          <p:cNvPicPr>
            <a:picLocks noChangeAspect="1" noChangeArrowheads="1"/>
          </p:cNvPicPr>
          <p:nvPr/>
        </p:nvPicPr>
        <p:blipFill>
          <a:blip r:embed="rId4" cstate="print"/>
          <a:srcRect/>
          <a:stretch>
            <a:fillRect/>
          </a:stretch>
        </p:blipFill>
        <p:spPr bwMode="auto">
          <a:xfrm>
            <a:off x="228600" y="5334000"/>
            <a:ext cx="2133600" cy="1292225"/>
          </a:xfrm>
          <a:prstGeom prst="rect">
            <a:avLst/>
          </a:prstGeom>
          <a:noFill/>
          <a:ln w="9525">
            <a:noFill/>
            <a:miter lim="800000"/>
            <a:headEnd/>
            <a:tailEnd/>
          </a:ln>
        </p:spPr>
      </p:pic>
      <p:sp>
        <p:nvSpPr>
          <p:cNvPr id="19" name="SessionQuestionData" hidden="1"/>
          <p:cNvSpPr txBox="1"/>
          <p:nvPr/>
        </p:nvSpPr>
        <p:spPr>
          <a:xfrm>
            <a:off x="0" y="0"/>
            <a:ext cx="0" cy="0"/>
          </a:xfrm>
          <a:prstGeom prst="rect">
            <a:avLst/>
          </a:prstGeom>
          <a:noFill/>
        </p:spPr>
        <p:txBody>
          <a:bodyPr vert="horz" rtlCol="0">
            <a:spAutoFit/>
          </a:bodyPr>
          <a:lstStyle/>
          <a:p>
            <a:r>
              <a:rPr lang="en-US" smtClean="0"/>
              <a:t>&lt;?xml version="1.0"?&gt;&lt;AllQuestions /&gt;</a:t>
            </a:r>
            <a:endParaRPr lang="en-US"/>
          </a:p>
        </p:txBody>
      </p:sp>
      <p:sp>
        <p:nvSpPr>
          <p:cNvPr id="20" name="SessionAnswerData" hidden="1"/>
          <p:cNvSpPr txBox="1"/>
          <p:nvPr/>
        </p:nvSpPr>
        <p:spPr>
          <a:xfrm>
            <a:off x="1270000" y="0"/>
            <a:ext cx="0" cy="0"/>
          </a:xfrm>
          <a:prstGeom prst="rect">
            <a:avLst/>
          </a:prstGeom>
          <a:noFill/>
        </p:spPr>
        <p:txBody>
          <a:bodyPr vert="horz" rtlCol="0">
            <a:spAutoFit/>
          </a:bodyPr>
          <a:lstStyle/>
          <a:p>
            <a:r>
              <a:rPr lang="en-US" smtClean="0"/>
              <a:t>&lt;?xml version="1.0"?&gt;&lt;AllAnswers /&gt;</a:t>
            </a:r>
            <a:endParaRPr lang="en-US"/>
          </a:p>
        </p:txBody>
      </p:sp>
      <p:sp>
        <p:nvSpPr>
          <p:cNvPr id="21" name="SessionResponseData" descr="&lt;?xml version=&quot;1.0&quot;?&gt;&lt;AllResponses /&gt;" hidden="1"/>
          <p:cNvSpPr txBox="1"/>
          <p:nvPr/>
        </p:nvSpPr>
        <p:spPr>
          <a:xfrm>
            <a:off x="0" y="0"/>
            <a:ext cx="0" cy="0"/>
          </a:xfrm>
          <a:prstGeom prst="rect">
            <a:avLst/>
          </a:prstGeom>
          <a:noFill/>
        </p:spPr>
        <p:txBody>
          <a:bodyPr vert="horz" rtlCol="0">
            <a:spAutoFit/>
          </a:bodyPr>
          <a:lstStyle/>
          <a:p>
            <a:endParaRPr lang="en-US"/>
          </a:p>
        </p:txBody>
      </p:sp>
      <p:sp>
        <p:nvSpPr>
          <p:cNvPr id="22" name="SessionPresentationSettingsData" hidden="1"/>
          <p:cNvSpPr txBox="1"/>
          <p:nvPr/>
        </p:nvSpPr>
        <p:spPr>
          <a:xfrm>
            <a:off x="0" y="0"/>
            <a:ext cx="0" cy="0"/>
          </a:xfrm>
          <a:prstGeom prst="rect">
            <a:avLst/>
          </a:prstGeom>
          <a:noFill/>
        </p:spPr>
        <p:txBody>
          <a:bodyPr vert="horz" rtlCol="0">
            <a:spAutoFit/>
          </a:bodyPr>
          <a:lstStyle/>
          <a:p>
            <a:r>
              <a:rPr lang="en-US" smtClean="0"/>
              <a:t>&lt;?xml version="1.0"?&gt;&lt;Settings&gt;&lt;answerBulletFormat&gt;Numeric&lt;/answerBulletFormat&gt;&lt;answerNowAutoInsert&gt;No&lt;/answerNowAutoInsert&gt;&lt;answerNowStyle&gt;Explosion&lt;/answerNowStyle&gt;&lt;answerNowText&gt;Answer Now&lt;/answerNowText&gt;&lt;chartColors&gt;Use PowerPoint Color Scheme&lt;/chartColors&gt;&lt;chartType&gt;Horizontal&lt;/chartType&gt;&lt;correctAnswerIndicator&gt;Checkmark&lt;/correctAnswerIndicator&gt;&lt;countdownAutoInsert&gt;No&lt;/countdownAutoInsert&gt;&lt;countdownSeconds&gt;10&lt;/countdownSeconds&gt;&lt;countdownSound&gt;TicToc.wav&lt;/countdownSound&gt;&lt;countdownStyle&gt;Box&lt;/countdownStyle&gt;&lt;gridAutoInsert&gt;No&lt;/gridAutoInsert&gt;&lt;gridFillStyle&gt;Answered&lt;/gridFillStyle&gt;&lt;gridFillColor&gt;0,0,0&lt;/gridFillColor&gt;&lt;gridOpacity&gt;50%&lt;/gridOpacity&gt;&lt;gridTextStyle&gt;Keypad #&lt;/gridTextStyle&gt;&lt;inputSource&gt;Response Devices&lt;/inputSource&gt;&lt;multipleResponseDivisor&gt;# of Responses&lt;/multipleResponseDivisor&gt;&lt;participantsLeaderBoard&gt;5&lt;/participantsLeaderBoard&gt;&lt;percentageDecimalPlaces&gt;0&lt;/percentageDecimalPlaces&gt;&lt;responseCounterAutoInsert&gt;No&lt;/responseCounterAutoInsert&gt;&lt;responseCounterStyle&gt;Oval&lt;/responseCounterStyle&gt;&lt;responseCounterDisplayValue&gt;# of Votes Received&lt;/responseCounterDisplayValue&gt;&lt;insertObjectUsingColor&gt;Blue&lt;/insertObjectUsingColor&gt;&lt;showResults&gt;Yes&lt;/showResults&gt;&lt;teamColors&gt;User Defined&lt;/teamColors&gt;&lt;teamIdentificationType&gt;None&lt;/teamIdentificationType&gt;&lt;teamScoringType&gt;Voting pads only&lt;/teamScoringType&gt;&lt;teamScoringDecimalPlaces&gt;1&lt;/teamScoringDecimalPlaces&gt;&lt;teamIdentificationItem&gt;&lt;/teamIdentificationItem&gt;&lt;teamsLeaderBoard&gt;5&lt;/teamsLeaderBoard&gt;&lt;teamName1&gt;&lt;/teamName1&gt;&lt;teamName2&gt;&lt;/teamName2&gt;&lt;teamName3&gt;&lt;/teamName3&gt;&lt;teamName4&gt;&lt;/teamName4&gt;&lt;teamName5&gt;&lt;/teamName5&gt;&lt;teamName6&gt;&lt;/teamName6&gt;&lt;teamName7&gt;&lt;/teamName7&gt;&lt;teamName8&gt;&lt;/teamName8&gt;&lt;teamName9&gt;&lt;/teamName9&gt;&lt;teamName10&gt;&lt;/teamName10&gt;&lt;showControlBar&gt;Slides with Get Feedback Objects&lt;/showControlBar&gt;&lt;defaultCorrectPointValue&gt;100&lt;/defaultCorrectPointValue&gt;&lt;defaultIncorrectPointValue&gt;0&lt;/defaultIncorrectPointValue&gt;&lt;chartColor1&gt;187,224,227&lt;/chartColor1&gt;&lt;chartColor2&gt;51,51,153&lt;/chartColor2&gt;&lt;chartColor3&gt;0,153,153&lt;/chartColor3&gt;&lt;chartColor4&gt;153,204,0&lt;/chartColor4&gt;&lt;chartColor5&gt;128,128,128&lt;/chartColor5&gt;&lt;chartColor6&gt;0,0,0&lt;/chartColor6&gt;&lt;chartColor7&gt;0,102,204&lt;/chartColor7&gt;&lt;chartColor8&gt;204,204,255&lt;/chartColor8&gt;&lt;chartColor9&gt;255,0,0&lt;/chartColor9&gt;&lt;chartColor10&gt;255,255,0&lt;/chartColor10&gt;&lt;teamColor1&gt;187,224,227&lt;/teamColor1&gt;&lt;teamColor2&gt;51,51,153&lt;/teamColor2&gt;&lt;teamColor3&gt;0,153,153&lt;/teamColor3&gt;&lt;teamColor4&gt;153,204,0&lt;/teamColor4&gt;&lt;teamColor5&gt;128,128,128&lt;/teamColor5&gt;&lt;teamColor6&gt;0,0,0&lt;/teamColor6&gt;&lt;teamColor7&gt;0,102,204&lt;/teamColor7&gt;&lt;teamColor8&gt;204,204,255&lt;/teamColor8&gt;&lt;teamColor9&gt;255,0,0&lt;/teamColor9&gt;&lt;teamColor10&gt;255,255,0&lt;/teamColor10&gt;&lt;displayAnswerImagesDuringVote&gt;Yes&lt;/displayAnswerImagesDuringVote&gt;&lt;displayAnswerImagesWithResponses&gt;Yes&lt;/displayAnswerImagesWithResponses&gt;&lt;displayAnswerTextDuringVote&gt;Yes&lt;/displayAnswerTextDuringVote&gt;&lt;displayAnswerTextWithResponses&gt;Yes&lt;/displayAnswerTextWithResponses&gt;&lt;questionSlideID&gt;&lt;/questionSlideID&gt;&lt;controlBarState&gt;Expanded&lt;/controlBarState&gt;&lt;isGridColorKnownColor&gt;True&lt;/isGridColorKnownColor&gt;&lt;gridColorName&gt;Yellow&lt;/gridColorName&gt;&lt;AutoRec&gt;&lt;/AutoRec&gt;&lt;AutoRecTimeIntrvl&gt;&lt;/AutoRecTimeIntrvl&gt;&lt;chartVotesView&gt;Percentage&lt;/chartVotesView&gt;&lt;/Settings&gt;</a:t>
            </a:r>
            <a:endParaRPr lang="en-US"/>
          </a:p>
        </p:txBody>
      </p:sp>
    </p:spTree>
    <p:custDataLst>
      <p:tags r:id="rId1"/>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sz="4000" dirty="0"/>
          </a:p>
        </p:txBody>
      </p:sp>
      <p:sp>
        <p:nvSpPr>
          <p:cNvPr id="8" name="Content Placeholder 7"/>
          <p:cNvSpPr>
            <a:spLocks noGrp="1"/>
          </p:cNvSpPr>
          <p:nvPr>
            <p:ph idx="1"/>
          </p:nvPr>
        </p:nvSpPr>
        <p:spPr/>
        <p:txBody>
          <a:bodyPr/>
          <a:lstStyle/>
          <a:p>
            <a:pPr lvl="0">
              <a:lnSpc>
                <a:spcPct val="90000"/>
              </a:lnSpc>
            </a:pPr>
            <a:r>
              <a:rPr lang="en-US" b="1" dirty="0" smtClean="0">
                <a:latin typeface="+mj-lt"/>
              </a:rPr>
              <a:t>Anti-trust concerns</a:t>
            </a:r>
            <a:r>
              <a:rPr lang="en-US" dirty="0" smtClean="0">
                <a:latin typeface="+mj-lt"/>
              </a:rPr>
              <a:t>: No anti-competitive behavior, discussions or agreements related to coverage decisions, pricing, premiums, discounts, reimbursement to providers.</a:t>
            </a:r>
          </a:p>
          <a:p>
            <a:pPr lvl="0">
              <a:lnSpc>
                <a:spcPct val="90000"/>
              </a:lnSpc>
            </a:pPr>
            <a:endParaRPr lang="en-US" dirty="0" smtClean="0">
              <a:latin typeface="+mj-lt"/>
            </a:endParaRPr>
          </a:p>
          <a:p>
            <a:pPr lvl="0">
              <a:lnSpc>
                <a:spcPct val="90000"/>
              </a:lnSpc>
            </a:pPr>
            <a:r>
              <a:rPr lang="en-US" b="1" dirty="0" smtClean="0">
                <a:latin typeface="+mj-lt"/>
              </a:rPr>
              <a:t>Procedure codes</a:t>
            </a:r>
            <a:r>
              <a:rPr lang="en-US" dirty="0" smtClean="0">
                <a:latin typeface="+mj-lt"/>
              </a:rPr>
              <a:t>: Might need to get a new category 1 or 3 Current Procedural Terminology (CPT) code from the AMA’s CPT Editorial Panel or CMS</a:t>
            </a:r>
          </a:p>
          <a:p>
            <a:pPr>
              <a:buNone/>
            </a:pPr>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10</a:t>
            </a:fld>
            <a:endParaRPr lang="en-US" smtClean="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sz="4000" dirty="0"/>
          </a:p>
        </p:txBody>
      </p:sp>
      <p:sp>
        <p:nvSpPr>
          <p:cNvPr id="8" name="Content Placeholder 7"/>
          <p:cNvSpPr>
            <a:spLocks noGrp="1"/>
          </p:cNvSpPr>
          <p:nvPr>
            <p:ph idx="1"/>
          </p:nvPr>
        </p:nvSpPr>
        <p:spPr/>
        <p:txBody>
          <a:bodyPr/>
          <a:lstStyle/>
          <a:p>
            <a:pPr lvl="0">
              <a:lnSpc>
                <a:spcPct val="90000"/>
              </a:lnSpc>
              <a:defRPr/>
            </a:pPr>
            <a:r>
              <a:rPr lang="en-US" b="1" dirty="0" smtClean="0">
                <a:latin typeface="+mj-lt"/>
              </a:rPr>
              <a:t>Benefit design</a:t>
            </a:r>
          </a:p>
          <a:p>
            <a:pPr marL="800100" lvl="1" indent="-342900">
              <a:lnSpc>
                <a:spcPct val="90000"/>
              </a:lnSpc>
              <a:buClr>
                <a:schemeClr val="folHlink"/>
              </a:buClr>
              <a:buSzPct val="90000"/>
            </a:pPr>
            <a:r>
              <a:rPr lang="en-US" sz="2400" dirty="0" smtClean="0">
                <a:latin typeface="+mj-lt"/>
              </a:rPr>
              <a:t>Plans prefer to create CED programs that are implemented outside of coverage language (as an extra-contractual benefit or special program).</a:t>
            </a:r>
          </a:p>
          <a:p>
            <a:pPr marL="800100" lvl="1" indent="-342900">
              <a:lnSpc>
                <a:spcPct val="90000"/>
              </a:lnSpc>
              <a:buClr>
                <a:schemeClr val="folHlink"/>
              </a:buClr>
              <a:buSzPct val="90000"/>
            </a:pPr>
            <a:r>
              <a:rPr lang="en-US" sz="2400" dirty="0" smtClean="0">
                <a:latin typeface="+mj-lt"/>
              </a:rPr>
              <a:t>Easier to work with health plans in their Administrative Services Only (ASO) role, so start with self-insured employers.</a:t>
            </a:r>
          </a:p>
          <a:p>
            <a:pPr marL="800100" lvl="1" indent="-342900">
              <a:lnSpc>
                <a:spcPct val="90000"/>
              </a:lnSpc>
              <a:buClr>
                <a:schemeClr val="folHlink"/>
              </a:buClr>
              <a:buSzPct val="90000"/>
            </a:pPr>
            <a:r>
              <a:rPr lang="en-US" sz="2400" dirty="0" smtClean="0">
                <a:latin typeface="+mj-lt"/>
              </a:rPr>
              <a:t>Large employers with union employees pose a unique situation if the CED program is created as a type of benefit. Coverage might be subject to union negotiations even if evidence from a study indicates that the health plans should not cover the technology. </a:t>
            </a:r>
          </a:p>
          <a:p>
            <a:pPr>
              <a:buNone/>
            </a:pPr>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11</a:t>
            </a:fld>
            <a:endParaRPr lang="en-US" smtClean="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sz="4000" dirty="0"/>
          </a:p>
        </p:txBody>
      </p:sp>
      <p:sp>
        <p:nvSpPr>
          <p:cNvPr id="8" name="Content Placeholder 7"/>
          <p:cNvSpPr>
            <a:spLocks noGrp="1"/>
          </p:cNvSpPr>
          <p:nvPr>
            <p:ph idx="1"/>
          </p:nvPr>
        </p:nvSpPr>
        <p:spPr/>
        <p:txBody>
          <a:bodyPr/>
          <a:lstStyle/>
          <a:p>
            <a:pPr lvl="0">
              <a:lnSpc>
                <a:spcPct val="90000"/>
              </a:lnSpc>
            </a:pPr>
            <a:r>
              <a:rPr lang="en-US" b="1" dirty="0" smtClean="0">
                <a:latin typeface="+mj-lt"/>
              </a:rPr>
              <a:t>IRB Approval</a:t>
            </a:r>
            <a:r>
              <a:rPr lang="en-US" dirty="0" smtClean="0">
                <a:latin typeface="+mj-lt"/>
              </a:rPr>
              <a:t>: Up to the co-investigators of a selected study to obtain IRB approval in their respective regions across multiple study sites that work with different participating payers. </a:t>
            </a:r>
          </a:p>
          <a:p>
            <a:pPr lvl="0">
              <a:lnSpc>
                <a:spcPct val="90000"/>
              </a:lnSpc>
            </a:pPr>
            <a:endParaRPr lang="en-US" dirty="0" smtClean="0">
              <a:latin typeface="+mj-lt"/>
            </a:endParaRPr>
          </a:p>
          <a:p>
            <a:pPr lvl="0">
              <a:lnSpc>
                <a:spcPct val="90000"/>
              </a:lnSpc>
            </a:pPr>
            <a:r>
              <a:rPr lang="en-US" b="1" dirty="0" smtClean="0">
                <a:latin typeface="+mj-lt"/>
              </a:rPr>
              <a:t>Conflict of Interest/Informed Consent</a:t>
            </a:r>
            <a:r>
              <a:rPr lang="en-US" dirty="0" smtClean="0">
                <a:latin typeface="+mj-lt"/>
              </a:rPr>
              <a:t>: Legal departments will review the CED study and ensure that it does not contradict established policy (e.g., if the technology is already covered, access only through CED could not be required with a extra contractual benefit/program)</a:t>
            </a:r>
          </a:p>
          <a:p>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12</a:t>
            </a:fld>
            <a:endParaRPr lang="en-US" smtClean="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sz="4000" dirty="0"/>
          </a:p>
        </p:txBody>
      </p:sp>
      <p:sp>
        <p:nvSpPr>
          <p:cNvPr id="8" name="Content Placeholder 7"/>
          <p:cNvSpPr>
            <a:spLocks noGrp="1"/>
          </p:cNvSpPr>
          <p:nvPr>
            <p:ph idx="1"/>
          </p:nvPr>
        </p:nvSpPr>
        <p:spPr/>
        <p:txBody>
          <a:bodyPr/>
          <a:lstStyle/>
          <a:p>
            <a:pPr lvl="0">
              <a:lnSpc>
                <a:spcPct val="90000"/>
              </a:lnSpc>
            </a:pPr>
            <a:r>
              <a:rPr lang="en-US" b="1" dirty="0" smtClean="0">
                <a:latin typeface="+mj-lt"/>
              </a:rPr>
              <a:t>Recruitment of providers and payers:</a:t>
            </a:r>
          </a:p>
          <a:p>
            <a:pPr marL="800100" lvl="1" indent="-342900">
              <a:lnSpc>
                <a:spcPct val="90000"/>
              </a:lnSpc>
              <a:buClr>
                <a:schemeClr val="folHlink"/>
              </a:buClr>
              <a:buSzPct val="90000"/>
            </a:pPr>
            <a:r>
              <a:rPr lang="en-US" sz="2400" dirty="0" smtClean="0">
                <a:latin typeface="+mj-lt"/>
              </a:rPr>
              <a:t>Health plans will undoubtedly choose independent means of identifying and recruiting providers and patients to participate.</a:t>
            </a:r>
          </a:p>
          <a:p>
            <a:pPr marL="800100" lvl="1" indent="-342900">
              <a:lnSpc>
                <a:spcPct val="90000"/>
              </a:lnSpc>
              <a:buClr>
                <a:schemeClr val="folHlink"/>
              </a:buClr>
              <a:buSzPct val="90000"/>
            </a:pPr>
            <a:r>
              <a:rPr lang="en-US" sz="2400" dirty="0" smtClean="0">
                <a:latin typeface="+mj-lt"/>
              </a:rPr>
              <a:t>If the study does not include an adequate number of facilities and physicians, the plan would need to develop those contracts.</a:t>
            </a:r>
          </a:p>
          <a:p>
            <a:pPr marL="800100" lvl="1" indent="-342900">
              <a:lnSpc>
                <a:spcPct val="90000"/>
              </a:lnSpc>
              <a:buClr>
                <a:schemeClr val="folHlink"/>
              </a:buClr>
              <a:buSzPct val="90000"/>
            </a:pPr>
            <a:r>
              <a:rPr lang="en-US" sz="2400" dirty="0" smtClean="0">
                <a:latin typeface="+mj-lt"/>
              </a:rPr>
              <a:t>If the plan and the employer are already paying for the test or intervention, it makes it easier to cover under CED, but the plans will need to notify the employer clients and allow them to opt out if that is their preference. </a:t>
            </a:r>
          </a:p>
          <a:p>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13</a:t>
            </a:fld>
            <a:endParaRPr lang="en-US" smtClean="0"/>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sz="4000" dirty="0"/>
          </a:p>
        </p:txBody>
      </p:sp>
      <p:sp>
        <p:nvSpPr>
          <p:cNvPr id="8" name="Content Placeholder 7"/>
          <p:cNvSpPr>
            <a:spLocks noGrp="1"/>
          </p:cNvSpPr>
          <p:nvPr>
            <p:ph idx="1"/>
          </p:nvPr>
        </p:nvSpPr>
        <p:spPr/>
        <p:txBody>
          <a:bodyPr/>
          <a:lstStyle/>
          <a:p>
            <a:pPr lvl="0">
              <a:lnSpc>
                <a:spcPct val="90000"/>
              </a:lnSpc>
            </a:pPr>
            <a:r>
              <a:rPr lang="en-US" b="1" dirty="0" smtClean="0">
                <a:latin typeface="+mj-lt"/>
              </a:rPr>
              <a:t>Coordinate data collection</a:t>
            </a:r>
          </a:p>
          <a:p>
            <a:pPr marL="800100" lvl="1" indent="-342900">
              <a:lnSpc>
                <a:spcPct val="90000"/>
              </a:lnSpc>
              <a:buClr>
                <a:schemeClr val="folHlink"/>
              </a:buClr>
              <a:buSzPct val="90000"/>
            </a:pPr>
            <a:r>
              <a:rPr lang="en-US" sz="2400" dirty="0" smtClean="0">
                <a:latin typeface="+mj-lt"/>
              </a:rPr>
              <a:t>Study investigators should develop a method for identifying and tracking patients across different providers, plans, and labs. For them, the single most important issue is to make sure that claims are submitted properly and to avoid unlisted (-99) CPT codes. </a:t>
            </a:r>
          </a:p>
          <a:p>
            <a:pPr marL="800100" lvl="1" indent="-342900">
              <a:lnSpc>
                <a:spcPct val="90000"/>
              </a:lnSpc>
              <a:buClr>
                <a:schemeClr val="folHlink"/>
              </a:buClr>
              <a:buSzPct val="90000"/>
            </a:pPr>
            <a:r>
              <a:rPr lang="en-US" sz="2400" dirty="0" smtClean="0">
                <a:latin typeface="+mj-lt"/>
              </a:rPr>
              <a:t>Three areas on the claims form that can be used to identify and track participants in a CED study – </a:t>
            </a:r>
          </a:p>
          <a:p>
            <a:pPr marL="1257300" lvl="2" indent="-342900">
              <a:lnSpc>
                <a:spcPct val="90000"/>
              </a:lnSpc>
              <a:buSzPct val="90000"/>
            </a:pPr>
            <a:r>
              <a:rPr lang="en-US" sz="2400" dirty="0" smtClean="0">
                <a:latin typeface="+mj-lt"/>
              </a:rPr>
              <a:t>the procedure code (e.g., the CPT or HCPCS code), </a:t>
            </a:r>
          </a:p>
          <a:p>
            <a:pPr marL="1257300" lvl="2" indent="-342900">
              <a:lnSpc>
                <a:spcPct val="90000"/>
              </a:lnSpc>
              <a:buSzPct val="90000"/>
            </a:pPr>
            <a:r>
              <a:rPr lang="en-US" sz="2400" dirty="0" smtClean="0">
                <a:latin typeface="+mj-lt"/>
              </a:rPr>
              <a:t>the trial identification number, and/or </a:t>
            </a:r>
          </a:p>
          <a:p>
            <a:pPr marL="1257300" lvl="2" indent="-342900">
              <a:lnSpc>
                <a:spcPct val="90000"/>
              </a:lnSpc>
              <a:buSzPct val="90000"/>
            </a:pPr>
            <a:r>
              <a:rPr lang="en-US" sz="2400" dirty="0" smtClean="0">
                <a:latin typeface="+mj-lt"/>
              </a:rPr>
              <a:t>a trial-specific modifier.</a:t>
            </a:r>
          </a:p>
          <a:p>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14</a:t>
            </a:fld>
            <a:endParaRPr lang="en-US" smtClean="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sz="4000" dirty="0"/>
          </a:p>
        </p:txBody>
      </p:sp>
      <p:sp>
        <p:nvSpPr>
          <p:cNvPr id="8" name="Content Placeholder 7"/>
          <p:cNvSpPr>
            <a:spLocks noGrp="1"/>
          </p:cNvSpPr>
          <p:nvPr>
            <p:ph idx="1"/>
          </p:nvPr>
        </p:nvSpPr>
        <p:spPr/>
        <p:txBody>
          <a:bodyPr/>
          <a:lstStyle/>
          <a:p>
            <a:pPr lvl="0">
              <a:lnSpc>
                <a:spcPct val="90000"/>
              </a:lnSpc>
            </a:pPr>
            <a:r>
              <a:rPr lang="en-US" b="1" dirty="0" smtClean="0">
                <a:latin typeface="+mj-lt"/>
              </a:rPr>
              <a:t>Costs: </a:t>
            </a:r>
          </a:p>
          <a:p>
            <a:pPr marL="800100" lvl="1" indent="-342900">
              <a:lnSpc>
                <a:spcPct val="90000"/>
              </a:lnSpc>
              <a:buClr>
                <a:schemeClr val="folHlink"/>
              </a:buClr>
              <a:buSzPct val="90000"/>
            </a:pPr>
            <a:r>
              <a:rPr lang="en-US" sz="2400" dirty="0" smtClean="0">
                <a:latin typeface="+mj-lt"/>
              </a:rPr>
              <a:t>Health plans expect to fund three costs when devising a CED policy:  </a:t>
            </a:r>
          </a:p>
          <a:p>
            <a:pPr marL="1257300" lvl="2" indent="-342900">
              <a:lnSpc>
                <a:spcPct val="90000"/>
              </a:lnSpc>
              <a:buSzPct val="90000"/>
            </a:pPr>
            <a:r>
              <a:rPr lang="en-US" sz="2400" dirty="0" smtClean="0">
                <a:latin typeface="+mj-lt"/>
              </a:rPr>
              <a:t>1) the costs of the experimental treatment, </a:t>
            </a:r>
          </a:p>
          <a:p>
            <a:pPr marL="1257300" lvl="2" indent="-342900">
              <a:lnSpc>
                <a:spcPct val="90000"/>
              </a:lnSpc>
              <a:buSzPct val="90000"/>
            </a:pPr>
            <a:r>
              <a:rPr lang="en-US" sz="2400" dirty="0" smtClean="0">
                <a:latin typeface="+mj-lt"/>
              </a:rPr>
              <a:t>2) the costs of gaining acceptance among self-insured clients and developing a mechanism for them to ‘opt-out’ of the trial; and </a:t>
            </a:r>
          </a:p>
          <a:p>
            <a:pPr marL="1257300" lvl="2" indent="-342900">
              <a:lnSpc>
                <a:spcPct val="90000"/>
              </a:lnSpc>
              <a:buSzPct val="90000"/>
            </a:pPr>
            <a:r>
              <a:rPr lang="en-US" sz="2400" dirty="0" smtClean="0">
                <a:latin typeface="+mj-lt"/>
              </a:rPr>
              <a:t>3) the administrative costs connected to claims processing which might include the costs of modifying their claims processing system to identify an exceptions process for coverage under the trial if needed. </a:t>
            </a:r>
          </a:p>
          <a:p>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15</a:t>
            </a:fld>
            <a:endParaRPr lang="en-US" smtClean="0"/>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4000" b="1" dirty="0" smtClean="0"/>
              <a:t>Part 3:</a:t>
            </a:r>
            <a:br>
              <a:rPr lang="en-US" sz="4000" b="1" dirty="0" smtClean="0"/>
            </a:br>
            <a:r>
              <a:rPr lang="en-US" sz="2800" b="1" dirty="0" smtClean="0"/>
              <a:t>Bridge to Implementation</a:t>
            </a:r>
          </a:p>
        </p:txBody>
      </p:sp>
      <p:sp>
        <p:nvSpPr>
          <p:cNvPr id="6" name="Content Placeholder 5"/>
          <p:cNvSpPr>
            <a:spLocks noGrp="1"/>
          </p:cNvSpPr>
          <p:nvPr>
            <p:ph idx="1"/>
          </p:nvPr>
        </p:nvSpPr>
        <p:spPr/>
        <p:txBody>
          <a:bodyPr/>
          <a:lstStyle/>
          <a:p>
            <a:pPr lvl="0">
              <a:lnSpc>
                <a:spcPct val="90000"/>
              </a:lnSpc>
            </a:pPr>
            <a:r>
              <a:rPr lang="en-US" dirty="0" smtClean="0">
                <a:latin typeface="+mj-lt"/>
              </a:rPr>
              <a:t>Submission of a study protocol for research funding by a federal agency, designed and approved by a multi-stakeholder group</a:t>
            </a:r>
          </a:p>
          <a:p>
            <a:pPr lvl="0">
              <a:lnSpc>
                <a:spcPct val="90000"/>
              </a:lnSpc>
            </a:pPr>
            <a:endParaRPr lang="en-US" dirty="0" smtClean="0">
              <a:latin typeface="+mj-lt"/>
            </a:endParaRPr>
          </a:p>
          <a:p>
            <a:pPr lvl="0">
              <a:lnSpc>
                <a:spcPct val="90000"/>
              </a:lnSpc>
            </a:pPr>
            <a:r>
              <a:rPr lang="en-US" dirty="0" smtClean="0">
                <a:latin typeface="+mj-lt"/>
              </a:rPr>
              <a:t>Issuance of CED policy language on the study by multiple health plans.</a:t>
            </a:r>
          </a:p>
          <a:p>
            <a:endParaRPr lang="en-US" dirty="0">
              <a:latin typeface="+mj-lt"/>
            </a:endParaRPr>
          </a:p>
        </p:txBody>
      </p:sp>
      <p:sp>
        <p:nvSpPr>
          <p:cNvPr id="18437" name="Slide Number Placeholder 4"/>
          <p:cNvSpPr>
            <a:spLocks noGrp="1"/>
          </p:cNvSpPr>
          <p:nvPr>
            <p:ph type="sldNum" sz="quarter" idx="12"/>
          </p:nvPr>
        </p:nvSpPr>
        <p:spPr>
          <a:noFill/>
        </p:spPr>
        <p:txBody>
          <a:bodyPr/>
          <a:lstStyle/>
          <a:p>
            <a:fld id="{FA279DEB-652C-4BB3-9A94-02563808E9E2}" type="slidenum">
              <a:rPr lang="en-US" smtClean="0"/>
              <a:pPr/>
              <a:t>16</a:t>
            </a:fld>
            <a:endParaRPr lang="en-US" dirty="0" smtClean="0"/>
          </a:p>
        </p:txBody>
      </p:sp>
      <p:sp>
        <p:nvSpPr>
          <p:cNvPr id="18436" name="Slide Number Placeholder 3"/>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6827CBD8-A034-4FF5-A43E-E4CEBC9789CF}" type="slidenum">
              <a:rPr lang="en-US" sz="1000"/>
              <a:pPr algn="r"/>
              <a:t>16</a:t>
            </a:fld>
            <a:endParaRPr lang="en-US" sz="100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4400" b="1" dirty="0" smtClean="0"/>
              <a:t>Questions to be resolved</a:t>
            </a:r>
            <a:r>
              <a:rPr lang="en-US" sz="4400" b="1" dirty="0" smtClean="0"/>
              <a:t> </a:t>
            </a:r>
            <a:endParaRPr lang="en-US" dirty="0"/>
          </a:p>
        </p:txBody>
      </p:sp>
      <p:sp>
        <p:nvSpPr>
          <p:cNvPr id="22531" name="Rectangle 3"/>
          <p:cNvSpPr>
            <a:spLocks noGrp="1" noChangeArrowheads="1"/>
          </p:cNvSpPr>
          <p:nvPr>
            <p:ph type="body" idx="1"/>
          </p:nvPr>
        </p:nvSpPr>
        <p:spPr/>
        <p:txBody>
          <a:bodyPr/>
          <a:lstStyle/>
          <a:p>
            <a:r>
              <a:rPr lang="en-US" sz="2200" dirty="0" smtClean="0"/>
              <a:t>Operational issues</a:t>
            </a:r>
          </a:p>
          <a:p>
            <a:pPr lvl="1"/>
            <a:r>
              <a:rPr lang="en-US" sz="2200" dirty="0" smtClean="0"/>
              <a:t>How will health plans will be able to identify who is enrolled in a clinical trial and eligible for coverage?</a:t>
            </a:r>
          </a:p>
          <a:p>
            <a:pPr lvl="1"/>
            <a:r>
              <a:rPr lang="en-US" sz="2200" dirty="0" smtClean="0"/>
              <a:t>Should CED be implemented with insured or self-insured products?</a:t>
            </a:r>
          </a:p>
          <a:p>
            <a:pPr lvl="1"/>
            <a:r>
              <a:rPr lang="en-US" sz="2200" dirty="0" smtClean="0"/>
              <a:t>How will network providers be notified?</a:t>
            </a:r>
          </a:p>
          <a:p>
            <a:pPr lvl="1"/>
            <a:r>
              <a:rPr lang="en-US" sz="2200" dirty="0" smtClean="0"/>
              <a:t>How can the selected technology be coded for reimbursement?</a:t>
            </a:r>
          </a:p>
          <a:p>
            <a:pPr lvl="1"/>
            <a:r>
              <a:rPr lang="en-US" sz="2200" dirty="0" smtClean="0"/>
              <a:t>Funding sources?</a:t>
            </a:r>
          </a:p>
          <a:p>
            <a:r>
              <a:rPr lang="en-US" sz="2200" dirty="0" smtClean="0"/>
              <a:t>Communication issues</a:t>
            </a:r>
          </a:p>
          <a:p>
            <a:pPr lvl="1"/>
            <a:r>
              <a:rPr lang="en-US" sz="2200" dirty="0" smtClean="0"/>
              <a:t>Who is responsible for communicating to members? </a:t>
            </a:r>
          </a:p>
          <a:p>
            <a:r>
              <a:rPr lang="en-US" sz="2200" dirty="0" smtClean="0"/>
              <a:t>Coverage and payment issues</a:t>
            </a:r>
          </a:p>
          <a:p>
            <a:pPr lvl="1"/>
            <a:r>
              <a:rPr lang="en-US" sz="2200" dirty="0" smtClean="0"/>
              <a:t>Which approach is most feasible and legally robust</a:t>
            </a:r>
          </a:p>
          <a:p>
            <a:pPr lvl="1"/>
            <a:endParaRPr lang="en-US" sz="2200" dirty="0" smtClean="0"/>
          </a:p>
          <a:p>
            <a:pPr lvl="1"/>
            <a:endParaRPr lang="en-US" sz="2200" dirty="0" smtClean="0"/>
          </a:p>
        </p:txBody>
      </p:sp>
      <p:sp>
        <p:nvSpPr>
          <p:cNvPr id="26628" name="Slide Number Placeholder 3"/>
          <p:cNvSpPr>
            <a:spLocks noGrp="1"/>
          </p:cNvSpPr>
          <p:nvPr>
            <p:ph type="sldNum" sz="quarter" idx="12"/>
          </p:nvPr>
        </p:nvSpPr>
        <p:spPr/>
        <p:txBody>
          <a:bodyPr/>
          <a:lstStyle/>
          <a:p>
            <a:fld id="{BA2FE773-ACB1-496C-9624-FCBD1A8C8B43}" type="slidenum">
              <a:rPr lang="en-US" smtClean="0"/>
              <a:pPr/>
              <a:t>17</a:t>
            </a:fld>
            <a:endParaRPr lang="en-US" smtClean="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800" b="1" dirty="0" err="1" smtClean="0"/>
              <a:t>Pharmacogenetic</a:t>
            </a:r>
            <a:r>
              <a:rPr lang="en-US" sz="3800" b="1" dirty="0" smtClean="0"/>
              <a:t> testing for estimating initial </a:t>
            </a:r>
            <a:r>
              <a:rPr lang="en-US" sz="3800" b="1" dirty="0" err="1" smtClean="0"/>
              <a:t>warfarin</a:t>
            </a:r>
            <a:r>
              <a:rPr lang="en-US" sz="3800" b="1" dirty="0" smtClean="0"/>
              <a:t> doses</a:t>
            </a:r>
            <a:endParaRPr lang="en-US" sz="3800" b="1" dirty="0"/>
          </a:p>
        </p:txBody>
      </p:sp>
      <p:sp>
        <p:nvSpPr>
          <p:cNvPr id="21506" name="Rectangle 3"/>
          <p:cNvSpPr>
            <a:spLocks noGrp="1" noChangeArrowheads="1"/>
          </p:cNvSpPr>
          <p:nvPr>
            <p:ph type="body" idx="1"/>
          </p:nvPr>
        </p:nvSpPr>
        <p:spPr/>
        <p:txBody>
          <a:bodyPr/>
          <a:lstStyle/>
          <a:p>
            <a:r>
              <a:rPr lang="en-US" sz="2200" dirty="0" smtClean="0"/>
              <a:t>FDA recommended </a:t>
            </a:r>
            <a:r>
              <a:rPr lang="en-US" sz="2200" dirty="0" err="1" smtClean="0"/>
              <a:t>pharmacogenomic</a:t>
            </a:r>
            <a:r>
              <a:rPr lang="en-US" sz="2200" dirty="0" smtClean="0"/>
              <a:t> testing in the </a:t>
            </a:r>
            <a:r>
              <a:rPr lang="en-US" sz="2200" dirty="0" err="1" smtClean="0"/>
              <a:t>warfarin</a:t>
            </a:r>
            <a:r>
              <a:rPr lang="en-US" sz="2200" dirty="0" smtClean="0"/>
              <a:t> label. Despite this, clinicians are reluctant to use these tests</a:t>
            </a:r>
          </a:p>
          <a:p>
            <a:pPr lvl="1"/>
            <a:r>
              <a:rPr lang="en-US" sz="2200" dirty="0" smtClean="0"/>
              <a:t>high costs and lack of clear benefit.</a:t>
            </a:r>
          </a:p>
          <a:p>
            <a:endParaRPr lang="en-US" sz="2200" dirty="0" smtClean="0"/>
          </a:p>
          <a:p>
            <a:r>
              <a:rPr lang="en-US" sz="2200" dirty="0" smtClean="0"/>
              <a:t>Workgroup participants noted:</a:t>
            </a:r>
          </a:p>
          <a:p>
            <a:pPr lvl="1"/>
            <a:r>
              <a:rPr lang="en-US" sz="2200" dirty="0" smtClean="0"/>
              <a:t>Few prospective studies showing effectiveness and no rigorous </a:t>
            </a:r>
            <a:r>
              <a:rPr lang="en-US" sz="2200" dirty="0" err="1" smtClean="0"/>
              <a:t>RCTs</a:t>
            </a:r>
            <a:endParaRPr lang="en-US" sz="2200" dirty="0" smtClean="0"/>
          </a:p>
          <a:p>
            <a:pPr lvl="1"/>
            <a:r>
              <a:rPr lang="en-US" sz="2200" dirty="0" smtClean="0"/>
              <a:t>Potentially large clinical impact, inappropriate </a:t>
            </a:r>
            <a:r>
              <a:rPr lang="en-US" sz="2200" dirty="0" err="1" smtClean="0"/>
              <a:t>warfarin</a:t>
            </a:r>
            <a:r>
              <a:rPr lang="en-US" sz="2200" dirty="0" smtClean="0"/>
              <a:t> dosing is a common cause of hospital readmission and ER presentation</a:t>
            </a:r>
          </a:p>
          <a:p>
            <a:endParaRPr lang="en-US" sz="2200" dirty="0" smtClean="0"/>
          </a:p>
          <a:p>
            <a:r>
              <a:rPr lang="en-US" sz="2200" dirty="0" smtClean="0"/>
              <a:t>CMS has also issuing a CED decision on the same topic</a:t>
            </a:r>
            <a:endParaRPr lang="en-US" sz="2200" dirty="0" smtClean="0"/>
          </a:p>
        </p:txBody>
      </p:sp>
      <p:sp>
        <p:nvSpPr>
          <p:cNvPr id="21508" name="Slide Number Placeholder 3"/>
          <p:cNvSpPr>
            <a:spLocks noGrp="1"/>
          </p:cNvSpPr>
          <p:nvPr>
            <p:ph type="sldNum" sz="quarter" idx="12"/>
          </p:nvPr>
        </p:nvSpPr>
        <p:spPr/>
        <p:txBody>
          <a:bodyPr/>
          <a:lstStyle/>
          <a:p>
            <a:fld id="{D027BA81-5A3E-4810-ACE6-42EB294E4E25}" type="slidenum">
              <a:rPr lang="en-US" smtClean="0"/>
              <a:pPr/>
              <a:t>18</a:t>
            </a:fld>
            <a:endParaRPr lang="en-US" smtClean="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title"/>
          </p:nvPr>
        </p:nvSpPr>
        <p:spPr>
          <a:xfrm>
            <a:off x="838200" y="228600"/>
            <a:ext cx="8229600" cy="1143000"/>
          </a:xfrm>
        </p:spPr>
        <p:txBody>
          <a:bodyPr/>
          <a:lstStyle/>
          <a:p>
            <a:r>
              <a:rPr lang="en-US" sz="4000" b="1" dirty="0" smtClean="0"/>
              <a:t>CED – What is it, and why do it?</a:t>
            </a:r>
          </a:p>
        </p:txBody>
      </p:sp>
      <p:sp>
        <p:nvSpPr>
          <p:cNvPr id="6147" name="Content Placeholder 2"/>
          <p:cNvSpPr>
            <a:spLocks noGrp="1"/>
          </p:cNvSpPr>
          <p:nvPr>
            <p:ph idx="1"/>
          </p:nvPr>
        </p:nvSpPr>
        <p:spPr>
          <a:xfrm>
            <a:off x="914400" y="1676400"/>
            <a:ext cx="7924800" cy="4530725"/>
          </a:xfrm>
        </p:spPr>
        <p:txBody>
          <a:bodyPr/>
          <a:lstStyle/>
          <a:p>
            <a:pPr marL="342900" lvl="1" indent="-342900">
              <a:buClr>
                <a:schemeClr val="folHlink"/>
              </a:buClr>
              <a:buSzPct val="90000"/>
              <a:defRPr/>
            </a:pPr>
            <a:r>
              <a:rPr lang="en-US" dirty="0" smtClean="0">
                <a:latin typeface="+mj-lt"/>
              </a:rPr>
              <a:t>Temporarily reimbursement contingent on participation in an organized research study</a:t>
            </a:r>
          </a:p>
          <a:p>
            <a:pPr marL="342900" lvl="1" indent="-342900">
              <a:buClr>
                <a:schemeClr val="folHlink"/>
              </a:buClr>
              <a:buSzPct val="90000"/>
              <a:defRPr/>
            </a:pPr>
            <a:endParaRPr lang="en-US" dirty="0" smtClean="0">
              <a:latin typeface="+mj-lt"/>
            </a:endParaRPr>
          </a:p>
          <a:p>
            <a:pPr marL="342900" lvl="1" indent="-342900">
              <a:buClr>
                <a:schemeClr val="folHlink"/>
              </a:buClr>
              <a:buSzPct val="90000"/>
              <a:defRPr/>
            </a:pPr>
            <a:r>
              <a:rPr lang="en-US" kern="1200" dirty="0" smtClean="0">
                <a:latin typeface="+mj-lt"/>
              </a:rPr>
              <a:t>Reconciles tension between strict evidence standards and being responsive to rapid medical innovation</a:t>
            </a:r>
          </a:p>
          <a:p>
            <a:pPr marL="742950" lvl="2" indent="-342900">
              <a:buSzPct val="90000"/>
              <a:defRPr/>
            </a:pPr>
            <a:r>
              <a:rPr lang="en-US" kern="1200" dirty="0" smtClean="0">
                <a:latin typeface="+mj-lt"/>
              </a:rPr>
              <a:t>Some version of CED is probably inevitable</a:t>
            </a:r>
          </a:p>
          <a:p>
            <a:pPr marL="742950" lvl="2" indent="-342900">
              <a:buSzPct val="90000"/>
              <a:defRPr/>
            </a:pPr>
            <a:endParaRPr lang="en-US" dirty="0" smtClean="0">
              <a:latin typeface="+mj-lt"/>
            </a:endParaRPr>
          </a:p>
          <a:p>
            <a:pPr marL="342900" lvl="1" indent="-342900">
              <a:buClr>
                <a:schemeClr val="folHlink"/>
              </a:buClr>
              <a:buSzPct val="90000"/>
              <a:defRPr/>
            </a:pPr>
            <a:r>
              <a:rPr lang="en-US" dirty="0" smtClean="0">
                <a:latin typeface="+mj-lt"/>
              </a:rPr>
              <a:t>One tool to improve relevance and quality of evidence about the best use of emerging medical technologies</a:t>
            </a:r>
          </a:p>
          <a:p>
            <a:pPr>
              <a:defRPr/>
            </a:pPr>
            <a:endParaRPr lang="en-US" dirty="0" smtClean="0">
              <a:latin typeface="+mj-lt"/>
            </a:endParaRPr>
          </a:p>
          <a:p>
            <a:pPr>
              <a:defRPr/>
            </a:pPr>
            <a:endParaRPr lang="en-US" dirty="0" smtClean="0">
              <a:latin typeface="+mj-lt"/>
            </a:endParaRPr>
          </a:p>
        </p:txBody>
      </p:sp>
      <p:sp>
        <p:nvSpPr>
          <p:cNvPr id="9220" name="Slide Number Placeholder 3"/>
          <p:cNvSpPr>
            <a:spLocks noGrp="1"/>
          </p:cNvSpPr>
          <p:nvPr>
            <p:ph type="sldNum" sz="quarter" idx="12"/>
          </p:nvPr>
        </p:nvSpPr>
        <p:spPr>
          <a:noFill/>
        </p:spPr>
        <p:txBody>
          <a:bodyPr/>
          <a:lstStyle/>
          <a:p>
            <a:fld id="{6F4081FE-4E6A-4191-A325-0AAFA0B452B9}" type="slidenum">
              <a:rPr lang="en-US" smtClean="0"/>
              <a:pPr/>
              <a:t>2</a:t>
            </a:fld>
            <a:endParaRPr lang="en-US" smtClean="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762000" y="277813"/>
            <a:ext cx="7772400" cy="1143000"/>
          </a:xfrm>
        </p:spPr>
        <p:txBody>
          <a:bodyPr/>
          <a:lstStyle/>
          <a:p>
            <a:r>
              <a:rPr lang="en-US" sz="4000" b="1" dirty="0" smtClean="0"/>
              <a:t>Part 1:</a:t>
            </a:r>
            <a:br>
              <a:rPr lang="en-US" sz="4000" b="1" dirty="0" smtClean="0"/>
            </a:br>
            <a:r>
              <a:rPr lang="en-US" sz="2800" b="1" dirty="0" smtClean="0"/>
              <a:t>Model Benefit Language Project</a:t>
            </a:r>
          </a:p>
        </p:txBody>
      </p:sp>
      <p:sp>
        <p:nvSpPr>
          <p:cNvPr id="14339" name="Content Placeholder 2"/>
          <p:cNvSpPr>
            <a:spLocks noGrp="1"/>
          </p:cNvSpPr>
          <p:nvPr>
            <p:ph idx="4294967295"/>
          </p:nvPr>
        </p:nvSpPr>
        <p:spPr/>
        <p:txBody>
          <a:bodyPr/>
          <a:lstStyle/>
          <a:p>
            <a:r>
              <a:rPr lang="en-US" sz="2600" dirty="0" smtClean="0">
                <a:latin typeface="+mj-lt"/>
              </a:rPr>
              <a:t>CHCF provided a grant to CMTP in early 2008 to develop model benefit language for CED </a:t>
            </a:r>
          </a:p>
          <a:p>
            <a:r>
              <a:rPr lang="en-US" sz="2600" dirty="0" smtClean="0">
                <a:latin typeface="+mj-lt"/>
              </a:rPr>
              <a:t>CMTP convened a multi-stakeholder workgroup, which proposed model benefit language as well as a process for implementing CED and identified a need for a neutral “organizing entity” to facilitate the CED initiatives</a:t>
            </a:r>
          </a:p>
        </p:txBody>
      </p:sp>
      <p:sp>
        <p:nvSpPr>
          <p:cNvPr id="14340" name="Slide Number Placeholder 3"/>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7ABDFA8D-5325-4F3A-9D50-FD34A2667530}" type="slidenum">
              <a:rPr lang="en-US" sz="1000"/>
              <a:pPr algn="r"/>
              <a:t>3</a:t>
            </a:fld>
            <a:endParaRPr lang="en-US" sz="1000"/>
          </a:p>
        </p:txBody>
      </p:sp>
      <p:sp>
        <p:nvSpPr>
          <p:cNvPr id="14341" name="Slide Number Placeholder 4"/>
          <p:cNvSpPr>
            <a:spLocks noGrp="1"/>
          </p:cNvSpPr>
          <p:nvPr>
            <p:ph type="sldNum" sz="quarter" idx="12"/>
          </p:nvPr>
        </p:nvSpPr>
        <p:spPr>
          <a:noFill/>
        </p:spPr>
        <p:txBody>
          <a:bodyPr/>
          <a:lstStyle/>
          <a:p>
            <a:fld id="{EF86E697-F1D5-46BB-AF81-0157AFB3038F}" type="slidenum">
              <a:rPr lang="en-US" smtClean="0"/>
              <a:pPr/>
              <a:t>3</a:t>
            </a:fld>
            <a:endParaRPr lang="en-US" smtClean="0"/>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14400" y="228600"/>
            <a:ext cx="7772400" cy="1143000"/>
          </a:xfrm>
        </p:spPr>
        <p:txBody>
          <a:bodyPr/>
          <a:lstStyle/>
          <a:p>
            <a:r>
              <a:rPr lang="en-US" sz="4000" b="1" dirty="0" smtClean="0"/>
              <a:t>Options for Incorporating CED into Plan Language</a:t>
            </a:r>
          </a:p>
        </p:txBody>
      </p:sp>
      <p:sp>
        <p:nvSpPr>
          <p:cNvPr id="4" name="Rectangle 3"/>
          <p:cNvSpPr txBox="1">
            <a:spLocks noChangeArrowheads="1"/>
          </p:cNvSpPr>
          <p:nvPr/>
        </p:nvSpPr>
        <p:spPr bwMode="auto">
          <a:xfrm>
            <a:off x="990600" y="1905000"/>
            <a:ext cx="7772400" cy="4378325"/>
          </a:xfrm>
          <a:prstGeom prst="rect">
            <a:avLst/>
          </a:prstGeom>
          <a:noFill/>
          <a:ln w="9525">
            <a:noFill/>
            <a:miter lim="800000"/>
            <a:headEnd/>
            <a:tailEnd/>
          </a:ln>
        </p:spPr>
        <p:txBody>
          <a:bodyPr/>
          <a:lstStyle/>
          <a:p>
            <a:pPr marL="342900" indent="-342900" algn="l">
              <a:lnSpc>
                <a:spcPct val="80000"/>
              </a:lnSpc>
              <a:spcBef>
                <a:spcPct val="20000"/>
              </a:spcBef>
              <a:buClr>
                <a:schemeClr val="folHlink"/>
              </a:buClr>
              <a:buSzPct val="150000"/>
              <a:buFont typeface="Arial" pitchFamily="34" charset="0"/>
              <a:buChar char="•"/>
              <a:defRPr/>
            </a:pPr>
            <a:endParaRPr lang="en-US" sz="2800" kern="0" dirty="0">
              <a:latin typeface="+mn-lt"/>
            </a:endParaRPr>
          </a:p>
        </p:txBody>
      </p:sp>
      <p:sp>
        <p:nvSpPr>
          <p:cNvPr id="17412" name="Slide Number Placeholder 4"/>
          <p:cNvSpPr>
            <a:spLocks noGrp="1"/>
          </p:cNvSpPr>
          <p:nvPr>
            <p:ph type="sldNum" sz="quarter" idx="12"/>
          </p:nvPr>
        </p:nvSpPr>
        <p:spPr>
          <a:noFill/>
        </p:spPr>
        <p:txBody>
          <a:bodyPr/>
          <a:lstStyle/>
          <a:p>
            <a:fld id="{2A2C398C-41B5-4C14-AF95-70755D72D35F}" type="slidenum">
              <a:rPr lang="en-US" smtClean="0"/>
              <a:pPr/>
              <a:t>4</a:t>
            </a:fld>
            <a:endParaRPr lang="en-US" smtClean="0"/>
          </a:p>
        </p:txBody>
      </p:sp>
      <p:sp>
        <p:nvSpPr>
          <p:cNvPr id="5" name="Content Placeholder 2"/>
          <p:cNvSpPr>
            <a:spLocks noGrp="1"/>
          </p:cNvSpPr>
          <p:nvPr>
            <p:ph idx="4294967295"/>
          </p:nvPr>
        </p:nvSpPr>
        <p:spPr>
          <a:xfrm>
            <a:off x="914400" y="1793875"/>
            <a:ext cx="7772400" cy="4530725"/>
          </a:xfrm>
        </p:spPr>
        <p:txBody>
          <a:bodyPr/>
          <a:lstStyle/>
          <a:p>
            <a:r>
              <a:rPr lang="en-US" dirty="0" smtClean="0">
                <a:latin typeface="+mj-lt"/>
              </a:rPr>
              <a:t>1) adding language to the current “Experimental and Investigational” exclusion language</a:t>
            </a:r>
          </a:p>
          <a:p>
            <a:pPr>
              <a:buNone/>
            </a:pPr>
            <a:endParaRPr lang="en-US" sz="1500" dirty="0" smtClean="0">
              <a:latin typeface="+mj-lt"/>
            </a:endParaRPr>
          </a:p>
          <a:p>
            <a:r>
              <a:rPr lang="en-US" dirty="0" smtClean="0">
                <a:latin typeface="+mj-lt"/>
              </a:rPr>
              <a:t>2) using extra-contractual payments, and</a:t>
            </a:r>
          </a:p>
          <a:p>
            <a:endParaRPr lang="en-US" sz="1500" dirty="0" smtClean="0">
              <a:latin typeface="+mj-lt"/>
            </a:endParaRPr>
          </a:p>
          <a:p>
            <a:r>
              <a:rPr lang="en-US" dirty="0" smtClean="0">
                <a:latin typeface="+mj-lt"/>
              </a:rPr>
              <a:t>3) creating a supplement to existing clinical trial policy language</a:t>
            </a:r>
          </a:p>
          <a:p>
            <a:pPr>
              <a:buNone/>
            </a:pPr>
            <a:endParaRPr lang="en-US" sz="1500" dirty="0" smtClean="0">
              <a:latin typeface="+mj-lt"/>
            </a:endParaRPr>
          </a:p>
          <a:p>
            <a:r>
              <a:rPr lang="en-US" dirty="0" smtClean="0">
                <a:latin typeface="+mj-lt"/>
              </a:rPr>
              <a:t>4) establish CED outside of benefits as a special research project (with foundation funding)</a:t>
            </a:r>
          </a:p>
          <a:p>
            <a:endParaRPr lang="en-US" dirty="0" smtClean="0">
              <a:latin typeface="+mj-lt"/>
            </a:endParaRP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lide Number Placeholder 1"/>
          <p:cNvSpPr>
            <a:spLocks noGrp="1"/>
          </p:cNvSpPr>
          <p:nvPr>
            <p:ph type="sldNum" sz="quarter" idx="12"/>
          </p:nvPr>
        </p:nvSpPr>
        <p:spPr>
          <a:noFill/>
        </p:spPr>
        <p:txBody>
          <a:bodyPr/>
          <a:lstStyle/>
          <a:p>
            <a:fld id="{4EDC1295-BCF5-4C05-81E5-88C2A291208C}" type="slidenum">
              <a:rPr lang="en-US" smtClean="0"/>
              <a:pPr/>
              <a:t>5</a:t>
            </a:fld>
            <a:endParaRPr lang="en-US" smtClean="0"/>
          </a:p>
        </p:txBody>
      </p:sp>
      <p:pic>
        <p:nvPicPr>
          <p:cNvPr id="15363" name="Picture 5" descr="The CED Model1"/>
          <p:cNvPicPr>
            <a:picLocks noChangeAspect="1" noChangeArrowheads="1"/>
          </p:cNvPicPr>
          <p:nvPr/>
        </p:nvPicPr>
        <p:blipFill>
          <a:blip r:embed="rId4" cstate="print"/>
          <a:srcRect t="1176" b="1176"/>
          <a:stretch>
            <a:fillRect/>
          </a:stretch>
        </p:blipFill>
        <p:spPr bwMode="auto">
          <a:xfrm>
            <a:off x="0" y="-38100"/>
            <a:ext cx="9144000" cy="6896100"/>
          </a:xfrm>
          <a:prstGeom prst="rect">
            <a:avLst/>
          </a:prstGeom>
          <a:noFill/>
          <a:ln w="9525">
            <a:noFill/>
            <a:miter lim="800000"/>
            <a:headEnd/>
            <a:tailEnd/>
          </a:ln>
        </p:spPr>
      </p:pic>
      <p:sp>
        <p:nvSpPr>
          <p:cNvPr id="4" name="Rectangle 3"/>
          <p:cNvSpPr/>
          <p:nvPr/>
        </p:nvSpPr>
        <p:spPr bwMode="auto">
          <a:xfrm>
            <a:off x="2819400" y="3733800"/>
            <a:ext cx="1676400" cy="304800"/>
          </a:xfrm>
          <a:prstGeom prst="rect">
            <a:avLst/>
          </a:prstGeom>
          <a:solidFill>
            <a:schemeClr val="bg1"/>
          </a:solidFill>
          <a:ln w="12700" cap="sq" cmpd="sng" algn="ctr">
            <a:no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z="4000" b="1" dirty="0" smtClean="0"/>
              <a:t>Part 2:</a:t>
            </a:r>
            <a:br>
              <a:rPr lang="en-US" sz="4000" b="1" dirty="0" smtClean="0"/>
            </a:br>
            <a:r>
              <a:rPr lang="en-US" sz="2800" b="1" dirty="0" smtClean="0"/>
              <a:t>Pilot CED Initiative in the Private Sector</a:t>
            </a:r>
          </a:p>
        </p:txBody>
      </p:sp>
      <p:sp>
        <p:nvSpPr>
          <p:cNvPr id="6" name="Content Placeholder 5"/>
          <p:cNvSpPr>
            <a:spLocks noGrp="1"/>
          </p:cNvSpPr>
          <p:nvPr>
            <p:ph idx="1"/>
          </p:nvPr>
        </p:nvSpPr>
        <p:spPr/>
        <p:txBody>
          <a:bodyPr/>
          <a:lstStyle/>
          <a:p>
            <a:r>
              <a:rPr lang="en-US" dirty="0" smtClean="0">
                <a:latin typeface="+mj-lt"/>
              </a:rPr>
              <a:t>Priority-setting process</a:t>
            </a:r>
          </a:p>
          <a:p>
            <a:r>
              <a:rPr lang="en-US" dirty="0" smtClean="0">
                <a:latin typeface="+mj-lt"/>
              </a:rPr>
              <a:t>Multi-stakeholder workgroup</a:t>
            </a:r>
          </a:p>
          <a:p>
            <a:r>
              <a:rPr lang="en-US" dirty="0" smtClean="0">
                <a:latin typeface="+mj-lt"/>
              </a:rPr>
              <a:t>Design research &amp; implementation protocol</a:t>
            </a:r>
            <a:endParaRPr lang="en-US" dirty="0">
              <a:latin typeface="+mj-lt"/>
            </a:endParaRPr>
          </a:p>
        </p:txBody>
      </p:sp>
      <p:sp>
        <p:nvSpPr>
          <p:cNvPr id="18437" name="Slide Number Placeholder 4"/>
          <p:cNvSpPr>
            <a:spLocks noGrp="1"/>
          </p:cNvSpPr>
          <p:nvPr>
            <p:ph type="sldNum" sz="quarter" idx="12"/>
          </p:nvPr>
        </p:nvSpPr>
        <p:spPr>
          <a:noFill/>
        </p:spPr>
        <p:txBody>
          <a:bodyPr/>
          <a:lstStyle/>
          <a:p>
            <a:fld id="{FA279DEB-652C-4BB3-9A94-02563808E9E2}" type="slidenum">
              <a:rPr lang="en-US" smtClean="0"/>
              <a:pPr/>
              <a:t>6</a:t>
            </a:fld>
            <a:endParaRPr lang="en-US" dirty="0" smtClean="0"/>
          </a:p>
        </p:txBody>
      </p:sp>
      <p:sp>
        <p:nvSpPr>
          <p:cNvPr id="18436" name="Slide Number Placeholder 3"/>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6827CBD8-A034-4FF5-A43E-E4CEBC9789CF}" type="slidenum">
              <a:rPr lang="en-US" sz="1000"/>
              <a:pPr algn="r"/>
              <a:t>6</a:t>
            </a:fld>
            <a:endParaRPr lang="en-US" sz="100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1.  Priority-setting  - </a:t>
            </a:r>
            <a:r>
              <a:rPr lang="en-US" sz="4000" b="1" dirty="0" smtClean="0"/>
              <a:t>Lessons</a:t>
            </a:r>
            <a:endParaRPr lang="en-US" dirty="0"/>
          </a:p>
        </p:txBody>
      </p:sp>
      <p:sp>
        <p:nvSpPr>
          <p:cNvPr id="8" name="Content Placeholder 7"/>
          <p:cNvSpPr>
            <a:spLocks noGrp="1"/>
          </p:cNvSpPr>
          <p:nvPr>
            <p:ph idx="1"/>
          </p:nvPr>
        </p:nvSpPr>
        <p:spPr/>
        <p:txBody>
          <a:bodyPr/>
          <a:lstStyle/>
          <a:p>
            <a:pPr lvl="0">
              <a:lnSpc>
                <a:spcPct val="90000"/>
              </a:lnSpc>
              <a:defRPr/>
            </a:pPr>
            <a:r>
              <a:rPr lang="en-US" dirty="0" smtClean="0">
                <a:latin typeface="+mj-lt"/>
              </a:rPr>
              <a:t>Decision-maker input</a:t>
            </a:r>
          </a:p>
          <a:p>
            <a:pPr marL="800100" lvl="1" indent="-342900">
              <a:lnSpc>
                <a:spcPct val="90000"/>
              </a:lnSpc>
              <a:buClr>
                <a:schemeClr val="folHlink"/>
              </a:buClr>
              <a:buSzPct val="90000"/>
            </a:pPr>
            <a:r>
              <a:rPr lang="en-US" sz="2400" dirty="0" smtClean="0">
                <a:latin typeface="+mj-lt"/>
              </a:rPr>
              <a:t>Early and often, particularly health plans</a:t>
            </a:r>
          </a:p>
          <a:p>
            <a:pPr marL="800100" lvl="1" indent="-342900">
              <a:lnSpc>
                <a:spcPct val="90000"/>
              </a:lnSpc>
              <a:buClr>
                <a:schemeClr val="folHlink"/>
              </a:buClr>
              <a:buSzPct val="90000"/>
            </a:pPr>
            <a:endParaRPr lang="en-US" sz="500" dirty="0" smtClean="0">
              <a:latin typeface="+mj-lt"/>
            </a:endParaRPr>
          </a:p>
          <a:p>
            <a:pPr lvl="0">
              <a:lnSpc>
                <a:spcPct val="90000"/>
              </a:lnSpc>
              <a:defRPr/>
            </a:pPr>
            <a:r>
              <a:rPr lang="en-US" dirty="0" smtClean="0">
                <a:latin typeface="+mj-lt"/>
              </a:rPr>
              <a:t>Selection of patient/patient advocate participants</a:t>
            </a:r>
          </a:p>
          <a:p>
            <a:pPr marL="800100" lvl="1" indent="-342900">
              <a:lnSpc>
                <a:spcPct val="90000"/>
              </a:lnSpc>
              <a:buClr>
                <a:schemeClr val="folHlink"/>
              </a:buClr>
              <a:buSzPct val="90000"/>
            </a:pPr>
            <a:r>
              <a:rPr lang="en-US" sz="2400" dirty="0" smtClean="0">
                <a:latin typeface="+mj-lt"/>
              </a:rPr>
              <a:t>More than one, at least one from an advocacy group</a:t>
            </a:r>
          </a:p>
          <a:p>
            <a:pPr marL="800100" lvl="1" indent="-342900">
              <a:lnSpc>
                <a:spcPct val="90000"/>
              </a:lnSpc>
              <a:buClr>
                <a:schemeClr val="folHlink"/>
              </a:buClr>
              <a:buSzPct val="90000"/>
            </a:pPr>
            <a:endParaRPr lang="en-US" sz="500" dirty="0" smtClean="0">
              <a:latin typeface="+mj-lt"/>
            </a:endParaRPr>
          </a:p>
          <a:p>
            <a:pPr lvl="0">
              <a:lnSpc>
                <a:spcPct val="90000"/>
              </a:lnSpc>
              <a:defRPr/>
            </a:pPr>
            <a:r>
              <a:rPr lang="en-US" dirty="0" smtClean="0">
                <a:latin typeface="+mj-lt"/>
              </a:rPr>
              <a:t>Scoping priority-setting efforts</a:t>
            </a:r>
          </a:p>
          <a:p>
            <a:pPr lvl="0">
              <a:lnSpc>
                <a:spcPct val="90000"/>
              </a:lnSpc>
              <a:defRPr/>
            </a:pPr>
            <a:endParaRPr lang="en-US" sz="500" dirty="0" smtClean="0">
              <a:latin typeface="+mj-lt"/>
            </a:endParaRPr>
          </a:p>
          <a:p>
            <a:pPr lvl="0">
              <a:lnSpc>
                <a:spcPct val="90000"/>
              </a:lnSpc>
              <a:defRPr/>
            </a:pPr>
            <a:r>
              <a:rPr lang="en-US" dirty="0" smtClean="0">
                <a:latin typeface="+mj-lt"/>
              </a:rPr>
              <a:t>Use of technology briefs</a:t>
            </a:r>
          </a:p>
          <a:p>
            <a:pPr lvl="0">
              <a:lnSpc>
                <a:spcPct val="90000"/>
              </a:lnSpc>
              <a:defRPr/>
            </a:pPr>
            <a:endParaRPr lang="en-US" sz="500" dirty="0" smtClean="0">
              <a:latin typeface="+mj-lt"/>
            </a:endParaRPr>
          </a:p>
          <a:p>
            <a:pPr lvl="0">
              <a:lnSpc>
                <a:spcPct val="90000"/>
              </a:lnSpc>
              <a:defRPr/>
            </a:pPr>
            <a:r>
              <a:rPr lang="en-US" dirty="0" smtClean="0">
                <a:latin typeface="+mj-lt"/>
              </a:rPr>
              <a:t>Priority-setting methods</a:t>
            </a:r>
          </a:p>
          <a:p>
            <a:pPr lvl="0">
              <a:lnSpc>
                <a:spcPct val="90000"/>
              </a:lnSpc>
              <a:defRPr/>
            </a:pPr>
            <a:endParaRPr lang="en-US" sz="500" dirty="0" smtClean="0">
              <a:latin typeface="+mj-lt"/>
            </a:endParaRPr>
          </a:p>
          <a:p>
            <a:pPr>
              <a:lnSpc>
                <a:spcPct val="90000"/>
              </a:lnSpc>
            </a:pPr>
            <a:r>
              <a:rPr lang="en-US" dirty="0" smtClean="0">
                <a:latin typeface="+mj-lt"/>
              </a:rPr>
              <a:t>CED-specific criteria</a:t>
            </a:r>
          </a:p>
          <a:p>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7</a:t>
            </a:fld>
            <a:endParaRPr lang="en-US" smtClean="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400" b="1" dirty="0" smtClean="0"/>
              <a:t>2.  Stakeholder </a:t>
            </a:r>
            <a:r>
              <a:rPr lang="en-US" sz="4400" b="1" dirty="0" smtClean="0"/>
              <a:t>Engagement</a:t>
            </a:r>
            <a:endParaRPr lang="en-US" dirty="0"/>
          </a:p>
        </p:txBody>
      </p:sp>
      <p:sp>
        <p:nvSpPr>
          <p:cNvPr id="8" name="Content Placeholder 7"/>
          <p:cNvSpPr>
            <a:spLocks noGrp="1"/>
          </p:cNvSpPr>
          <p:nvPr>
            <p:ph idx="1"/>
          </p:nvPr>
        </p:nvSpPr>
        <p:spPr/>
        <p:txBody>
          <a:bodyPr/>
          <a:lstStyle/>
          <a:p>
            <a:pPr lvl="0">
              <a:lnSpc>
                <a:spcPct val="90000"/>
              </a:lnSpc>
              <a:defRPr/>
            </a:pPr>
            <a:r>
              <a:rPr lang="en-US" dirty="0" smtClean="0">
                <a:latin typeface="+mj-lt"/>
              </a:rPr>
              <a:t>Private payers, self-insured, public plans, patients, patient advocates, clinicians, researchers </a:t>
            </a:r>
          </a:p>
          <a:p>
            <a:pPr marL="800100" lvl="1" indent="-342900">
              <a:lnSpc>
                <a:spcPct val="90000"/>
              </a:lnSpc>
              <a:buClr>
                <a:schemeClr val="folHlink"/>
              </a:buClr>
              <a:buSzPct val="90000"/>
            </a:pPr>
            <a:r>
              <a:rPr lang="en-US" sz="2800" dirty="0" smtClean="0">
                <a:latin typeface="+mj-lt"/>
              </a:rPr>
              <a:t>balance perspectives</a:t>
            </a:r>
          </a:p>
          <a:p>
            <a:pPr marL="800100" lvl="1" indent="-342900">
              <a:lnSpc>
                <a:spcPct val="90000"/>
              </a:lnSpc>
              <a:buClr>
                <a:schemeClr val="folHlink"/>
              </a:buClr>
              <a:buSzPct val="90000"/>
            </a:pPr>
            <a:r>
              <a:rPr lang="en-US" sz="2800" dirty="0" smtClean="0">
                <a:latin typeface="+mj-lt"/>
              </a:rPr>
              <a:t>achieve stakeholder commitment</a:t>
            </a:r>
          </a:p>
          <a:p>
            <a:pPr marL="800100" lvl="1" indent="-342900">
              <a:lnSpc>
                <a:spcPct val="90000"/>
              </a:lnSpc>
              <a:buClr>
                <a:schemeClr val="folHlink"/>
              </a:buClr>
              <a:buSzPct val="90000"/>
            </a:pPr>
            <a:r>
              <a:rPr lang="en-US" sz="2800" dirty="0" smtClean="0">
                <a:latin typeface="+mj-lt"/>
              </a:rPr>
              <a:t>provide opportunities for discussion </a:t>
            </a:r>
          </a:p>
          <a:p>
            <a:pPr marL="800100" lvl="1" indent="-342900">
              <a:lnSpc>
                <a:spcPct val="90000"/>
              </a:lnSpc>
              <a:buClr>
                <a:schemeClr val="folHlink"/>
              </a:buClr>
              <a:buSzPct val="90000"/>
            </a:pPr>
            <a:r>
              <a:rPr lang="en-US" sz="2800" dirty="0" smtClean="0">
                <a:latin typeface="+mj-lt"/>
              </a:rPr>
              <a:t>ongoing participation</a:t>
            </a:r>
          </a:p>
          <a:p>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8</a:t>
            </a:fld>
            <a:endParaRPr lang="en-US" smtClean="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1" dirty="0" smtClean="0"/>
              <a:t>3.  Design/Implementation </a:t>
            </a:r>
            <a:r>
              <a:rPr lang="en-US" sz="4000" b="1" dirty="0" smtClean="0"/>
              <a:t>Issues</a:t>
            </a:r>
            <a:endParaRPr lang="en-US" dirty="0"/>
          </a:p>
        </p:txBody>
      </p:sp>
      <p:sp>
        <p:nvSpPr>
          <p:cNvPr id="8" name="Content Placeholder 7"/>
          <p:cNvSpPr>
            <a:spLocks noGrp="1"/>
          </p:cNvSpPr>
          <p:nvPr>
            <p:ph idx="1"/>
          </p:nvPr>
        </p:nvSpPr>
        <p:spPr/>
        <p:txBody>
          <a:bodyPr/>
          <a:lstStyle/>
          <a:p>
            <a:pPr lvl="0">
              <a:lnSpc>
                <a:spcPct val="90000"/>
              </a:lnSpc>
              <a:defRPr/>
            </a:pPr>
            <a:r>
              <a:rPr lang="en-US" dirty="0" smtClean="0">
                <a:latin typeface="+mj-lt"/>
              </a:rPr>
              <a:t>Anti-trust concerns</a:t>
            </a:r>
          </a:p>
          <a:p>
            <a:pPr lvl="0">
              <a:lnSpc>
                <a:spcPct val="90000"/>
              </a:lnSpc>
              <a:defRPr/>
            </a:pPr>
            <a:r>
              <a:rPr lang="en-US" dirty="0" smtClean="0">
                <a:latin typeface="+mj-lt"/>
              </a:rPr>
              <a:t>Procedure codes to identify the CED service</a:t>
            </a:r>
          </a:p>
          <a:p>
            <a:pPr lvl="0">
              <a:lnSpc>
                <a:spcPct val="90000"/>
              </a:lnSpc>
              <a:defRPr/>
            </a:pPr>
            <a:r>
              <a:rPr lang="en-US" dirty="0" smtClean="0">
                <a:latin typeface="+mj-lt"/>
              </a:rPr>
              <a:t>Selection of benefit design</a:t>
            </a:r>
          </a:p>
          <a:p>
            <a:pPr lvl="0">
              <a:lnSpc>
                <a:spcPct val="90000"/>
              </a:lnSpc>
              <a:defRPr/>
            </a:pPr>
            <a:r>
              <a:rPr lang="en-US" dirty="0" smtClean="0">
                <a:latin typeface="+mj-lt"/>
              </a:rPr>
              <a:t>IRB approval</a:t>
            </a:r>
          </a:p>
          <a:p>
            <a:pPr lvl="0">
              <a:lnSpc>
                <a:spcPct val="90000"/>
              </a:lnSpc>
              <a:defRPr/>
            </a:pPr>
            <a:r>
              <a:rPr lang="en-US" dirty="0" smtClean="0">
                <a:latin typeface="+mj-lt"/>
              </a:rPr>
              <a:t>Informed consent</a:t>
            </a:r>
          </a:p>
          <a:p>
            <a:pPr lvl="0">
              <a:lnSpc>
                <a:spcPct val="90000"/>
              </a:lnSpc>
              <a:defRPr/>
            </a:pPr>
            <a:r>
              <a:rPr lang="en-US" dirty="0" smtClean="0">
                <a:latin typeface="+mj-lt"/>
              </a:rPr>
              <a:t>Recruitment of providers and patients</a:t>
            </a:r>
          </a:p>
          <a:p>
            <a:pPr lvl="0">
              <a:lnSpc>
                <a:spcPct val="90000"/>
              </a:lnSpc>
              <a:defRPr/>
            </a:pPr>
            <a:r>
              <a:rPr lang="en-US" dirty="0" smtClean="0">
                <a:latin typeface="+mj-lt"/>
              </a:rPr>
              <a:t>Coordinating data collection</a:t>
            </a:r>
          </a:p>
          <a:p>
            <a:pPr lvl="0">
              <a:lnSpc>
                <a:spcPct val="90000"/>
              </a:lnSpc>
              <a:defRPr/>
            </a:pPr>
            <a:r>
              <a:rPr lang="en-US" dirty="0" smtClean="0">
                <a:latin typeface="+mj-lt"/>
              </a:rPr>
              <a:t>Costs</a:t>
            </a:r>
          </a:p>
          <a:p>
            <a:pPr>
              <a:buNone/>
            </a:pPr>
            <a:endParaRPr lang="en-US" dirty="0">
              <a:latin typeface="+mj-lt"/>
            </a:endParaRPr>
          </a:p>
        </p:txBody>
      </p:sp>
      <p:sp>
        <p:nvSpPr>
          <p:cNvPr id="25669" name="Slide Number Placeholder 4"/>
          <p:cNvSpPr>
            <a:spLocks noGrp="1"/>
          </p:cNvSpPr>
          <p:nvPr>
            <p:ph type="sldNum" sz="quarter" idx="12"/>
          </p:nvPr>
        </p:nvSpPr>
        <p:spPr/>
        <p:txBody>
          <a:bodyPr/>
          <a:lstStyle/>
          <a:p>
            <a:fld id="{170F9876-4CC0-4E25-B0E1-AB2F3ED814A9}" type="slidenum">
              <a:rPr lang="en-US" smtClean="0"/>
              <a:pPr/>
              <a:t>9</a:t>
            </a:fld>
            <a:endParaRPr lang="en-US" smtClean="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0.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1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ISIMAGESASSOCIATED" val="No"/>
</p:tagLst>
</file>

<file path=ppt/theme/theme1.xml><?xml version="1.0" encoding="utf-8"?>
<a:theme xmlns:a="http://schemas.openxmlformats.org/drawingml/2006/main" name="Layers">
  <a:themeElements>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12300</TotalTime>
  <Words>1775</Words>
  <Application>Microsoft Macintosh PowerPoint</Application>
  <PresentationFormat>On-screen Show (4:3)</PresentationFormat>
  <Paragraphs>146</Paragraphs>
  <Slides>18</Slides>
  <Notes>18</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Layers</vt:lpstr>
      <vt:lpstr>CED in the Private Sector: Lessons in Design and Implementation</vt:lpstr>
      <vt:lpstr>CED – What is it, and why do it?</vt:lpstr>
      <vt:lpstr>Part 1: Model Benefit Language Project</vt:lpstr>
      <vt:lpstr>Options for Incorporating CED into Plan Language</vt:lpstr>
      <vt:lpstr>Slide 5</vt:lpstr>
      <vt:lpstr>Part 2: Pilot CED Initiative in the Private Sector</vt:lpstr>
      <vt:lpstr>1.  Priority-setting  - Lessons</vt:lpstr>
      <vt:lpstr>2.  Stakeholder Engagement</vt:lpstr>
      <vt:lpstr>3.  Design/Implementation Issues</vt:lpstr>
      <vt:lpstr>3.  Design/Implementation Issues</vt:lpstr>
      <vt:lpstr>3.  Design/Implementation Issues</vt:lpstr>
      <vt:lpstr>3.  Design/Implementation Issues</vt:lpstr>
      <vt:lpstr>3.  Design/Implementation Issues</vt:lpstr>
      <vt:lpstr>3.  Design/Implementation Issues</vt:lpstr>
      <vt:lpstr>3.  Design/Implementation Issues</vt:lpstr>
      <vt:lpstr>Part 3: Bridge to Implementation</vt:lpstr>
      <vt:lpstr>Questions to be resolved </vt:lpstr>
      <vt:lpstr>Pharmacogenetic testing for estimating initial warfarin doses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dc:creator>
  <cp:lastModifiedBy>Graham</cp:lastModifiedBy>
  <cp:revision>372</cp:revision>
  <dcterms:created xsi:type="dcterms:W3CDTF">2010-10-20T16:56:52Z</dcterms:created>
  <dcterms:modified xsi:type="dcterms:W3CDTF">2010-10-20T17:20:33Z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ID">
    <vt:lpwstr>814358a811944b82ab9103fa09c53b6b</vt:lpwstr>
  </property>
</Properties>
</file>