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Default Extension="emf" ContentType="image/x-emf"/>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Default Extension="xls" ContentType="application/vnd.ms-exce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Default Extension="vml" ContentType="application/vnd.openxmlformats-officedocument.vmlDrawing"/>
  <Override PartName="/ppt/slides/slide3.xml" ContentType="application/vnd.openxmlformats-officedocument.presentationml.slide+xml"/>
  <Override PartName="/ppt/slideLayouts/slideLayout3.xml" ContentType="application/vnd.openxmlformats-officedocument.presentationml.slideLayout+xml"/>
  <Default Extension="docx" ContentType="application/vnd.openxmlformats-officedocument.wordprocessingml.document"/>
  <Override PartName="/ppt/slides/slide20.xml" ContentType="application/vnd.openxmlformats-officedocument.presentationml.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708" r:id="rId1"/>
  </p:sldMasterIdLst>
  <p:notesMasterIdLst>
    <p:notesMasterId r:id="rId22"/>
  </p:notesMasterIdLst>
  <p:handoutMasterIdLst>
    <p:handoutMasterId r:id="rId23"/>
  </p:handoutMasterIdLst>
  <p:sldIdLst>
    <p:sldId id="256" r:id="rId2"/>
    <p:sldId id="339" r:id="rId3"/>
    <p:sldId id="417" r:id="rId4"/>
    <p:sldId id="424" r:id="rId5"/>
    <p:sldId id="428" r:id="rId6"/>
    <p:sldId id="441" r:id="rId7"/>
    <p:sldId id="430" r:id="rId8"/>
    <p:sldId id="437" r:id="rId9"/>
    <p:sldId id="439" r:id="rId10"/>
    <p:sldId id="434" r:id="rId11"/>
    <p:sldId id="433" r:id="rId12"/>
    <p:sldId id="432" r:id="rId13"/>
    <p:sldId id="425" r:id="rId14"/>
    <p:sldId id="436" r:id="rId15"/>
    <p:sldId id="435" r:id="rId16"/>
    <p:sldId id="443" r:id="rId17"/>
    <p:sldId id="444" r:id="rId18"/>
    <p:sldId id="445" r:id="rId19"/>
    <p:sldId id="446" r:id="rId20"/>
    <p:sldId id="448" r:id="rId21"/>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Georgia" charset="0"/>
        <a:ea typeface="Arial" charset="0"/>
        <a:cs typeface="Arial" charset="0"/>
      </a:defRPr>
    </a:lvl1pPr>
    <a:lvl2pPr marL="457200" algn="l" rtl="0" fontAlgn="base">
      <a:spcBef>
        <a:spcPct val="0"/>
      </a:spcBef>
      <a:spcAft>
        <a:spcPct val="0"/>
      </a:spcAft>
      <a:defRPr kern="1200">
        <a:solidFill>
          <a:schemeClr val="tx1"/>
        </a:solidFill>
        <a:latin typeface="Georgia" charset="0"/>
        <a:ea typeface="Arial" charset="0"/>
        <a:cs typeface="Arial" charset="0"/>
      </a:defRPr>
    </a:lvl2pPr>
    <a:lvl3pPr marL="914400" algn="l" rtl="0" fontAlgn="base">
      <a:spcBef>
        <a:spcPct val="0"/>
      </a:spcBef>
      <a:spcAft>
        <a:spcPct val="0"/>
      </a:spcAft>
      <a:defRPr kern="1200">
        <a:solidFill>
          <a:schemeClr val="tx1"/>
        </a:solidFill>
        <a:latin typeface="Georgia" charset="0"/>
        <a:ea typeface="Arial" charset="0"/>
        <a:cs typeface="Arial" charset="0"/>
      </a:defRPr>
    </a:lvl3pPr>
    <a:lvl4pPr marL="1371600" algn="l" rtl="0" fontAlgn="base">
      <a:spcBef>
        <a:spcPct val="0"/>
      </a:spcBef>
      <a:spcAft>
        <a:spcPct val="0"/>
      </a:spcAft>
      <a:defRPr kern="1200">
        <a:solidFill>
          <a:schemeClr val="tx1"/>
        </a:solidFill>
        <a:latin typeface="Georgia" charset="0"/>
        <a:ea typeface="Arial" charset="0"/>
        <a:cs typeface="Arial" charset="0"/>
      </a:defRPr>
    </a:lvl4pPr>
    <a:lvl5pPr marL="1828800" algn="l" rtl="0" fontAlgn="base">
      <a:spcBef>
        <a:spcPct val="0"/>
      </a:spcBef>
      <a:spcAft>
        <a:spcPct val="0"/>
      </a:spcAft>
      <a:defRPr kern="1200">
        <a:solidFill>
          <a:schemeClr val="tx1"/>
        </a:solidFill>
        <a:latin typeface="Georgia" charset="0"/>
        <a:ea typeface="Arial" charset="0"/>
        <a:cs typeface="Arial" charset="0"/>
      </a:defRPr>
    </a:lvl5pPr>
    <a:lvl6pPr marL="2286000" algn="l" defTabSz="457200" rtl="0" eaLnBrk="1" latinLnBrk="0" hangingPunct="1">
      <a:defRPr kern="1200">
        <a:solidFill>
          <a:schemeClr val="tx1"/>
        </a:solidFill>
        <a:latin typeface="Georgia" charset="0"/>
        <a:ea typeface="Arial" charset="0"/>
        <a:cs typeface="Arial" charset="0"/>
      </a:defRPr>
    </a:lvl6pPr>
    <a:lvl7pPr marL="2743200" algn="l" defTabSz="457200" rtl="0" eaLnBrk="1" latinLnBrk="0" hangingPunct="1">
      <a:defRPr kern="1200">
        <a:solidFill>
          <a:schemeClr val="tx1"/>
        </a:solidFill>
        <a:latin typeface="Georgia" charset="0"/>
        <a:ea typeface="Arial" charset="0"/>
        <a:cs typeface="Arial" charset="0"/>
      </a:defRPr>
    </a:lvl7pPr>
    <a:lvl8pPr marL="3200400" algn="l" defTabSz="457200" rtl="0" eaLnBrk="1" latinLnBrk="0" hangingPunct="1">
      <a:defRPr kern="1200">
        <a:solidFill>
          <a:schemeClr val="tx1"/>
        </a:solidFill>
        <a:latin typeface="Georgia" charset="0"/>
        <a:ea typeface="Arial" charset="0"/>
        <a:cs typeface="Arial" charset="0"/>
      </a:defRPr>
    </a:lvl8pPr>
    <a:lvl9pPr marL="3657600" algn="l" defTabSz="457200" rtl="0" eaLnBrk="1" latinLnBrk="0" hangingPunct="1">
      <a:defRPr kern="1200">
        <a:solidFill>
          <a:schemeClr val="tx1"/>
        </a:solidFill>
        <a:latin typeface="Georgia" charset="0"/>
        <a:ea typeface="Arial"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0033CC"/>
    <a:srgbClr val="006600"/>
    <a:srgbClr val="FFCC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148" d="100"/>
          <a:sy n="148" d="100"/>
        </p:scale>
        <p:origin x="-1312" y="-112"/>
      </p:cViewPr>
      <p:guideLst>
        <p:guide orient="horz" pos="2160"/>
        <p:guide pos="2880"/>
      </p:guideLst>
    </p:cSldViewPr>
  </p:slideViewPr>
  <p:outlineViewPr>
    <p:cViewPr>
      <p:scale>
        <a:sx n="33" d="100"/>
        <a:sy n="33" d="100"/>
      </p:scale>
      <p:origin x="0" y="14072"/>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 Id="rId2" Type="http://schemas.openxmlformats.org/officeDocument/2006/relationships/image" Target="../media/image6.emf"/><Relationship Id="rId3"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2434" tIns="46216" rIns="92434" bIns="46216" numCol="1" anchor="t" anchorCtr="0" compatLnSpc="1">
            <a:prstTxWarp prst="textNoShape">
              <a:avLst/>
            </a:prstTxWarp>
          </a:bodyPr>
          <a:lstStyle>
            <a:lvl1pPr defTabSz="922338">
              <a:defRPr sz="1200">
                <a:latin typeface="Times New Roman" pitchFamily="18" charset="0"/>
                <a:ea typeface="+mn-ea"/>
              </a:defRPr>
            </a:lvl1pPr>
          </a:lstStyle>
          <a:p>
            <a:pPr>
              <a:defRPr/>
            </a:pPr>
            <a:endParaRPr lang="en-US"/>
          </a:p>
        </p:txBody>
      </p:sp>
      <p:sp>
        <p:nvSpPr>
          <p:cNvPr id="43011" name="Rectangle 3"/>
          <p:cNvSpPr>
            <a:spLocks noGrp="1" noChangeArrowheads="1"/>
          </p:cNvSpPr>
          <p:nvPr>
            <p:ph type="dt" sz="quarter" idx="1"/>
          </p:nvPr>
        </p:nvSpPr>
        <p:spPr bwMode="auto">
          <a:xfrm>
            <a:off x="3886200" y="0"/>
            <a:ext cx="2971800" cy="465138"/>
          </a:xfrm>
          <a:prstGeom prst="rect">
            <a:avLst/>
          </a:prstGeom>
          <a:noFill/>
          <a:ln w="9525">
            <a:noFill/>
            <a:miter lim="800000"/>
            <a:headEnd/>
            <a:tailEnd/>
          </a:ln>
          <a:effectLst/>
        </p:spPr>
        <p:txBody>
          <a:bodyPr vert="horz" wrap="square" lIns="92434" tIns="46216" rIns="92434" bIns="46216" numCol="1" anchor="t" anchorCtr="0" compatLnSpc="1">
            <a:prstTxWarp prst="textNoShape">
              <a:avLst/>
            </a:prstTxWarp>
          </a:bodyPr>
          <a:lstStyle>
            <a:lvl1pPr algn="r" defTabSz="922338">
              <a:defRPr sz="1200">
                <a:latin typeface="Times New Roman" pitchFamily="18" charset="0"/>
                <a:ea typeface="+mn-ea"/>
              </a:defRPr>
            </a:lvl1pPr>
          </a:lstStyle>
          <a:p>
            <a:pPr>
              <a:defRPr/>
            </a:pPr>
            <a:endParaRPr lang="en-US"/>
          </a:p>
        </p:txBody>
      </p:sp>
      <p:sp>
        <p:nvSpPr>
          <p:cNvPr id="43012" name="Rectangle 4"/>
          <p:cNvSpPr>
            <a:spLocks noGrp="1" noChangeArrowheads="1"/>
          </p:cNvSpPr>
          <p:nvPr>
            <p:ph type="ftr" sz="quarter" idx="2"/>
          </p:nvPr>
        </p:nvSpPr>
        <p:spPr bwMode="auto">
          <a:xfrm>
            <a:off x="0" y="8831263"/>
            <a:ext cx="2971800" cy="465137"/>
          </a:xfrm>
          <a:prstGeom prst="rect">
            <a:avLst/>
          </a:prstGeom>
          <a:noFill/>
          <a:ln w="9525">
            <a:noFill/>
            <a:miter lim="800000"/>
            <a:headEnd/>
            <a:tailEnd/>
          </a:ln>
          <a:effectLst/>
        </p:spPr>
        <p:txBody>
          <a:bodyPr vert="horz" wrap="square" lIns="92434" tIns="46216" rIns="92434" bIns="46216" numCol="1" anchor="b" anchorCtr="0" compatLnSpc="1">
            <a:prstTxWarp prst="textNoShape">
              <a:avLst/>
            </a:prstTxWarp>
          </a:bodyPr>
          <a:lstStyle>
            <a:lvl1pPr defTabSz="922338">
              <a:defRPr sz="1200">
                <a:latin typeface="Times New Roman" pitchFamily="18" charset="0"/>
                <a:ea typeface="+mn-ea"/>
              </a:defRPr>
            </a:lvl1pPr>
          </a:lstStyle>
          <a:p>
            <a:pPr>
              <a:defRPr/>
            </a:pPr>
            <a:endParaRPr lang="en-US"/>
          </a:p>
        </p:txBody>
      </p:sp>
      <p:sp>
        <p:nvSpPr>
          <p:cNvPr id="43013" name="Rectangle 5"/>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a:effectLst/>
        </p:spPr>
        <p:txBody>
          <a:bodyPr vert="horz" wrap="square" lIns="92434" tIns="46216" rIns="92434" bIns="46216" numCol="1" anchor="b" anchorCtr="0" compatLnSpc="1">
            <a:prstTxWarp prst="textNoShape">
              <a:avLst/>
            </a:prstTxWarp>
          </a:bodyPr>
          <a:lstStyle>
            <a:lvl1pPr algn="r" defTabSz="922338">
              <a:defRPr sz="1200">
                <a:latin typeface="Times New Roman" charset="0"/>
              </a:defRPr>
            </a:lvl1pPr>
          </a:lstStyle>
          <a:p>
            <a:pPr>
              <a:defRPr/>
            </a:pPr>
            <a:fld id="{4351CEE1-17EE-1240-8C18-281AC5AFAD4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3926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2434" tIns="46216" rIns="92434" bIns="46216" numCol="1" anchor="t" anchorCtr="0" compatLnSpc="1">
            <a:prstTxWarp prst="textNoShape">
              <a:avLst/>
            </a:prstTxWarp>
          </a:bodyPr>
          <a:lstStyle>
            <a:lvl1pPr defTabSz="922338">
              <a:defRPr sz="1200">
                <a:latin typeface="Times New Roman" pitchFamily="18" charset="0"/>
                <a:ea typeface="+mn-ea"/>
              </a:defRPr>
            </a:lvl1pPr>
          </a:lstStyle>
          <a:p>
            <a:pPr>
              <a:defRPr/>
            </a:pPr>
            <a:endParaRPr lang="en-US"/>
          </a:p>
        </p:txBody>
      </p:sp>
      <p:sp>
        <p:nvSpPr>
          <p:cNvPr id="139267" name="Rectangle 3"/>
          <p:cNvSpPr>
            <a:spLocks noGrp="1" noChangeArrowheads="1"/>
          </p:cNvSpPr>
          <p:nvPr>
            <p:ph type="dt" idx="1"/>
          </p:nvPr>
        </p:nvSpPr>
        <p:spPr bwMode="auto">
          <a:xfrm>
            <a:off x="3884613" y="0"/>
            <a:ext cx="2971800" cy="465138"/>
          </a:xfrm>
          <a:prstGeom prst="rect">
            <a:avLst/>
          </a:prstGeom>
          <a:noFill/>
          <a:ln w="9525">
            <a:noFill/>
            <a:miter lim="800000"/>
            <a:headEnd/>
            <a:tailEnd/>
          </a:ln>
          <a:effectLst/>
        </p:spPr>
        <p:txBody>
          <a:bodyPr vert="horz" wrap="square" lIns="92434" tIns="46216" rIns="92434" bIns="46216" numCol="1" anchor="t" anchorCtr="0" compatLnSpc="1">
            <a:prstTxWarp prst="textNoShape">
              <a:avLst/>
            </a:prstTxWarp>
          </a:bodyPr>
          <a:lstStyle>
            <a:lvl1pPr algn="r" defTabSz="922338">
              <a:defRPr sz="1200">
                <a:latin typeface="Times New Roman" pitchFamily="18" charset="0"/>
                <a:ea typeface="+mn-ea"/>
              </a:defRPr>
            </a:lvl1pPr>
          </a:lstStyle>
          <a:p>
            <a:pPr>
              <a:defRPr/>
            </a:pPr>
            <a:endParaRPr lang="en-US"/>
          </a:p>
        </p:txBody>
      </p:sp>
      <p:sp>
        <p:nvSpPr>
          <p:cNvPr id="15364" name="Rectangle 4"/>
          <p:cNvSpPr>
            <a:spLocks noRot="1" noChangeArrowheads="1" noTextEdit="1"/>
          </p:cNvSpPr>
          <p:nvPr>
            <p:ph type="sldImg" idx="2"/>
          </p:nvPr>
        </p:nvSpPr>
        <p:spPr bwMode="auto">
          <a:xfrm>
            <a:off x="1108075" y="696913"/>
            <a:ext cx="4648200" cy="3486150"/>
          </a:xfrm>
          <a:prstGeom prst="rect">
            <a:avLst/>
          </a:prstGeom>
          <a:noFill/>
          <a:ln w="9525">
            <a:solidFill>
              <a:srgbClr val="000000"/>
            </a:solidFill>
            <a:miter lim="800000"/>
            <a:headEnd/>
            <a:tailEnd/>
          </a:ln>
        </p:spPr>
      </p:sp>
      <p:sp>
        <p:nvSpPr>
          <p:cNvPr id="139269" name="Rectangle 5"/>
          <p:cNvSpPr>
            <a:spLocks noGrp="1" noChangeArrowheads="1"/>
          </p:cNvSpPr>
          <p:nvPr>
            <p:ph type="body" sz="quarter" idx="3"/>
          </p:nvPr>
        </p:nvSpPr>
        <p:spPr bwMode="auto">
          <a:xfrm>
            <a:off x="685800" y="4416425"/>
            <a:ext cx="5486400" cy="4183063"/>
          </a:xfrm>
          <a:prstGeom prst="rect">
            <a:avLst/>
          </a:prstGeom>
          <a:noFill/>
          <a:ln w="9525">
            <a:noFill/>
            <a:miter lim="800000"/>
            <a:headEnd/>
            <a:tailEnd/>
          </a:ln>
          <a:effectLst/>
        </p:spPr>
        <p:txBody>
          <a:bodyPr vert="horz" wrap="square" lIns="92434" tIns="46216" rIns="92434" bIns="4621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39270" name="Rectangle 6"/>
          <p:cNvSpPr>
            <a:spLocks noGrp="1" noChangeArrowheads="1"/>
          </p:cNvSpPr>
          <p:nvPr>
            <p:ph type="ftr" sz="quarter" idx="4"/>
          </p:nvPr>
        </p:nvSpPr>
        <p:spPr bwMode="auto">
          <a:xfrm>
            <a:off x="0" y="8829675"/>
            <a:ext cx="2971800" cy="465138"/>
          </a:xfrm>
          <a:prstGeom prst="rect">
            <a:avLst/>
          </a:prstGeom>
          <a:noFill/>
          <a:ln w="9525">
            <a:noFill/>
            <a:miter lim="800000"/>
            <a:headEnd/>
            <a:tailEnd/>
          </a:ln>
          <a:effectLst/>
        </p:spPr>
        <p:txBody>
          <a:bodyPr vert="horz" wrap="square" lIns="92434" tIns="46216" rIns="92434" bIns="46216" numCol="1" anchor="b" anchorCtr="0" compatLnSpc="1">
            <a:prstTxWarp prst="textNoShape">
              <a:avLst/>
            </a:prstTxWarp>
          </a:bodyPr>
          <a:lstStyle>
            <a:lvl1pPr defTabSz="922338">
              <a:defRPr sz="1200">
                <a:latin typeface="Times New Roman" pitchFamily="18" charset="0"/>
                <a:ea typeface="+mn-ea"/>
              </a:defRPr>
            </a:lvl1pPr>
          </a:lstStyle>
          <a:p>
            <a:pPr>
              <a:defRPr/>
            </a:pPr>
            <a:endParaRPr lang="en-US"/>
          </a:p>
        </p:txBody>
      </p:sp>
      <p:sp>
        <p:nvSpPr>
          <p:cNvPr id="139271" name="Rectangle 7"/>
          <p:cNvSpPr>
            <a:spLocks noGrp="1" noChangeArrowheads="1"/>
          </p:cNvSpPr>
          <p:nvPr>
            <p:ph type="sldNum" sz="quarter" idx="5"/>
          </p:nvPr>
        </p:nvSpPr>
        <p:spPr bwMode="auto">
          <a:xfrm>
            <a:off x="3884613" y="8829675"/>
            <a:ext cx="2971800" cy="465138"/>
          </a:xfrm>
          <a:prstGeom prst="rect">
            <a:avLst/>
          </a:prstGeom>
          <a:noFill/>
          <a:ln w="9525">
            <a:noFill/>
            <a:miter lim="800000"/>
            <a:headEnd/>
            <a:tailEnd/>
          </a:ln>
          <a:effectLst/>
        </p:spPr>
        <p:txBody>
          <a:bodyPr vert="horz" wrap="square" lIns="92434" tIns="46216" rIns="92434" bIns="46216" numCol="1" anchor="b" anchorCtr="0" compatLnSpc="1">
            <a:prstTxWarp prst="textNoShape">
              <a:avLst/>
            </a:prstTxWarp>
          </a:bodyPr>
          <a:lstStyle>
            <a:lvl1pPr algn="r" defTabSz="922338">
              <a:defRPr sz="1200">
                <a:latin typeface="Times New Roman" charset="0"/>
              </a:defRPr>
            </a:lvl1pPr>
          </a:lstStyle>
          <a:p>
            <a:pPr>
              <a:defRPr/>
            </a:pPr>
            <a:fld id="{A8BBEFDB-603F-B541-B77D-822F869D83C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Arial" charset="0"/>
        <a:cs typeface="Arial"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p:spPr>
        <p:txBody>
          <a:bodyPr/>
          <a:lstStyle/>
          <a:p>
            <a:endParaRPr lang="en-US">
              <a:latin typeface="Times New Roman" charset="0"/>
            </a:endParaRPr>
          </a:p>
        </p:txBody>
      </p:sp>
      <p:sp>
        <p:nvSpPr>
          <p:cNvPr id="20484" name="Slide Number Placeholder 3"/>
          <p:cNvSpPr>
            <a:spLocks noGrp="1"/>
          </p:cNvSpPr>
          <p:nvPr>
            <p:ph type="sldNum" sz="quarter" idx="5"/>
          </p:nvPr>
        </p:nvSpPr>
        <p:spPr>
          <a:noFill/>
        </p:spPr>
        <p:txBody>
          <a:bodyPr/>
          <a:lstStyle/>
          <a:p>
            <a:fld id="{ED0039E1-ABA5-7C4E-B363-0B2E5C8D1613}" type="slidenum">
              <a:rPr lang="en-US"/>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endParaRPr lang="en-US">
              <a:latin typeface="Times New Roman" charset="0"/>
            </a:endParaRPr>
          </a:p>
        </p:txBody>
      </p:sp>
      <p:sp>
        <p:nvSpPr>
          <p:cNvPr id="22532" name="Slide Number Placeholder 3"/>
          <p:cNvSpPr>
            <a:spLocks noGrp="1"/>
          </p:cNvSpPr>
          <p:nvPr>
            <p:ph type="sldNum" sz="quarter" idx="5"/>
          </p:nvPr>
        </p:nvSpPr>
        <p:spPr>
          <a:noFill/>
        </p:spPr>
        <p:txBody>
          <a:bodyPr/>
          <a:lstStyle/>
          <a:p>
            <a:fld id="{601B0DD2-38A6-EC4C-A04E-564613B998DC}" type="slidenum">
              <a:rPr lang="en-US"/>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C98CCD79-ECE0-D14F-B116-968276B5603E}" type="slidenum">
              <a:rPr lang="en-US"/>
              <a:pPr/>
              <a:t>9</a:t>
            </a:fld>
            <a:endParaRPr lang="en-US"/>
          </a:p>
        </p:txBody>
      </p:sp>
      <p:sp>
        <p:nvSpPr>
          <p:cNvPr id="27651" name="Rectangle 2"/>
          <p:cNvSpPr>
            <a:spLocks noRot="1" noChangeArrowheads="1" noTextEdit="1"/>
          </p:cNvSpPr>
          <p:nvPr>
            <p:ph type="sldImg"/>
          </p:nvPr>
        </p:nvSpPr>
        <p:spPr>
          <a:xfrm>
            <a:off x="1104900" y="696913"/>
            <a:ext cx="4648200" cy="3486150"/>
          </a:xfrm>
          <a:ln/>
        </p:spPr>
      </p:sp>
      <p:sp>
        <p:nvSpPr>
          <p:cNvPr id="27652" name="Rectangle 3"/>
          <p:cNvSpPr>
            <a:spLocks noGrp="1" noChangeArrowheads="1"/>
          </p:cNvSpPr>
          <p:nvPr>
            <p:ph type="body" idx="1"/>
          </p:nvPr>
        </p:nvSpPr>
        <p:spPr>
          <a:noFill/>
          <a:ln/>
        </p:spPr>
        <p:txBody>
          <a:bodyPr/>
          <a:lstStyle/>
          <a:p>
            <a:pPr eaLnBrk="1" hangingPunct="1"/>
            <a:endParaRPr lang="en-US">
              <a:latin typeface="Times New Roman"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8AB70A29-F2AA-A840-9F2D-C503BE113E79}" type="slidenum">
              <a:rPr lang="en-US"/>
              <a:pPr/>
              <a:t>19</a:t>
            </a:fld>
            <a:endParaRPr lang="en-US"/>
          </a:p>
        </p:txBody>
      </p:sp>
      <p:sp>
        <p:nvSpPr>
          <p:cNvPr id="38915" name="Rectangle 2"/>
          <p:cNvSpPr>
            <a:spLocks noRot="1" noChangeArrowheads="1" noTextEdit="1"/>
          </p:cNvSpPr>
          <p:nvPr>
            <p:ph type="sldImg"/>
          </p:nvPr>
        </p:nvSpPr>
        <p:spPr>
          <a:xfrm>
            <a:off x="1104900" y="696913"/>
            <a:ext cx="4648200" cy="3486150"/>
          </a:xfrm>
          <a:ln/>
        </p:spPr>
      </p:sp>
      <p:sp>
        <p:nvSpPr>
          <p:cNvPr id="38916" name="Rectangle 3"/>
          <p:cNvSpPr>
            <a:spLocks noGrp="1" noChangeArrowheads="1"/>
          </p:cNvSpPr>
          <p:nvPr>
            <p:ph type="body" idx="1"/>
          </p:nvPr>
        </p:nvSpPr>
        <p:spPr>
          <a:noFill/>
          <a:ln/>
        </p:spPr>
        <p:txBody>
          <a:bodyPr/>
          <a:lstStyle/>
          <a:p>
            <a:pPr eaLnBrk="1" hangingPunct="1"/>
            <a:endParaRPr lang="en-US">
              <a:latin typeface="Times New Roman"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52CC7244-459B-2340-9D02-1C69587F1659}" type="slidenum">
              <a:rPr lang="en-US"/>
              <a:pPr/>
              <a:t>20</a:t>
            </a:fld>
            <a:endParaRPr lang="en-US"/>
          </a:p>
        </p:txBody>
      </p:sp>
      <p:sp>
        <p:nvSpPr>
          <p:cNvPr id="40963" name="Rectangle 2"/>
          <p:cNvSpPr>
            <a:spLocks noRot="1" noChangeArrowheads="1" noTextEdit="1"/>
          </p:cNvSpPr>
          <p:nvPr>
            <p:ph type="sldImg"/>
          </p:nvPr>
        </p:nvSpPr>
        <p:spPr>
          <a:xfrm>
            <a:off x="1104900" y="696913"/>
            <a:ext cx="4648200" cy="3486150"/>
          </a:xfrm>
          <a:ln/>
        </p:spPr>
      </p:sp>
      <p:sp>
        <p:nvSpPr>
          <p:cNvPr id="40964" name="Rectangle 3"/>
          <p:cNvSpPr>
            <a:spLocks noGrp="1" noChangeArrowheads="1"/>
          </p:cNvSpPr>
          <p:nvPr>
            <p:ph type="body" idx="1"/>
          </p:nvPr>
        </p:nvSpPr>
        <p:spPr>
          <a:noFill/>
          <a:ln/>
        </p:spPr>
        <p:txBody>
          <a:bodyPr/>
          <a:lstStyle/>
          <a:p>
            <a:pPr eaLnBrk="1" hangingPunct="1"/>
            <a:endParaRPr lang="en-US">
              <a:latin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defRPr/>
            </a:pPr>
            <a:endParaRPr lang="en-US" sz="2400">
              <a:latin typeface="Times New Roman" pitchFamily="18" charset="0"/>
              <a:ea typeface="+mn-ea"/>
            </a:endParaRPr>
          </a:p>
        </p:txBody>
      </p:sp>
      <p:sp>
        <p:nvSpPr>
          <p:cNvPr id="108546" name="Rectangle 2"/>
          <p:cNvSpPr>
            <a:spLocks noGrp="1" noChangeArrowheads="1"/>
          </p:cNvSpPr>
          <p:nvPr>
            <p:ph type="ctrTitle"/>
          </p:nvPr>
        </p:nvSpPr>
        <p:spPr>
          <a:xfrm>
            <a:off x="685800" y="990600"/>
            <a:ext cx="7772400" cy="1371600"/>
          </a:xfrm>
        </p:spPr>
        <p:txBody>
          <a:bodyPr/>
          <a:lstStyle>
            <a:lvl1pPr>
              <a:defRPr sz="4000"/>
            </a:lvl1pPr>
          </a:lstStyle>
          <a:p>
            <a:r>
              <a:rPr lang="en-US"/>
              <a:t>Click to edit Master title style</a:t>
            </a:r>
          </a:p>
        </p:txBody>
      </p:sp>
      <p:sp>
        <p:nvSpPr>
          <p:cNvPr id="108547"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800"/>
            </a:lvl1pPr>
          </a:lstStyle>
          <a:p>
            <a:r>
              <a:rPr lang="en-US"/>
              <a:t>Click to edit Master subtitle style</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endParaRPr lang="en-US"/>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en-US"/>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5C3FC661-9347-E043-B21E-82DF4B77C17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81321082-BCDA-C04B-8850-D9BC5969F72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3838" y="304800"/>
            <a:ext cx="20018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66738" y="304800"/>
            <a:ext cx="58547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ECB89F93-12E7-7A48-BE4C-1891EA717217}"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66738" y="1752600"/>
            <a:ext cx="39243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3438" y="1752600"/>
            <a:ext cx="39243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3438" y="3962400"/>
            <a:ext cx="39243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noChangeArrowheads="1"/>
          </p:cNvSpPr>
          <p:nvPr>
            <p:ph type="dt" sz="half" idx="10"/>
          </p:nvPr>
        </p:nvSpPr>
        <p:spPr>
          <a:ln/>
        </p:spPr>
        <p:txBody>
          <a:bodyPr/>
          <a:lstStyle>
            <a:lvl1pPr>
              <a:defRPr/>
            </a:lvl1pPr>
          </a:lstStyle>
          <a:p>
            <a:pPr>
              <a:defRPr/>
            </a:pPr>
            <a:endParaRPr lang="en-US"/>
          </a:p>
        </p:txBody>
      </p:sp>
      <p:sp>
        <p:nvSpPr>
          <p:cNvPr id="7" name="Rectangle 7"/>
          <p:cNvSpPr>
            <a:spLocks noGrp="1" noChangeArrowheads="1"/>
          </p:cNvSpPr>
          <p:nvPr>
            <p:ph type="ftr" sz="quarter" idx="11"/>
          </p:nvPr>
        </p:nvSpPr>
        <p:spPr>
          <a:ln/>
        </p:spPr>
        <p:txBody>
          <a:bodyPr/>
          <a:lstStyle>
            <a:lvl1pPr>
              <a:defRPr/>
            </a:lvl1pPr>
          </a:lstStyle>
          <a:p>
            <a:pPr>
              <a:defRPr/>
            </a:pPr>
            <a:endParaRPr lang="en-US"/>
          </a:p>
        </p:txBody>
      </p:sp>
      <p:sp>
        <p:nvSpPr>
          <p:cNvPr id="8" name="Rectangle 8"/>
          <p:cNvSpPr>
            <a:spLocks noGrp="1" noChangeArrowheads="1"/>
          </p:cNvSpPr>
          <p:nvPr>
            <p:ph type="sldNum" sz="quarter" idx="12"/>
          </p:nvPr>
        </p:nvSpPr>
        <p:spPr>
          <a:ln/>
        </p:spPr>
        <p:txBody>
          <a:bodyPr/>
          <a:lstStyle>
            <a:lvl1pPr>
              <a:defRPr/>
            </a:lvl1pPr>
          </a:lstStyle>
          <a:p>
            <a:pPr>
              <a:defRPr/>
            </a:pPr>
            <a:fld id="{19E9CD95-354F-0C44-8C1C-260878DEAC9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EDB23E04-2C39-F540-9416-E64C9E83DBB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423AD7DC-CDAE-8B44-B17B-7C7F32B51EE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0215DA54-A0F3-D14F-949F-ADACD649918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dt" sz="half" idx="10"/>
          </p:nvPr>
        </p:nvSpPr>
        <p:spPr>
          <a:ln/>
        </p:spPr>
        <p:txBody>
          <a:bodyPr/>
          <a:lstStyle>
            <a:lvl1pPr>
              <a:defRPr/>
            </a:lvl1pPr>
          </a:lstStyle>
          <a:p>
            <a:pPr>
              <a:defRPr/>
            </a:pPr>
            <a:endParaRPr lang="en-US"/>
          </a:p>
        </p:txBody>
      </p:sp>
      <p:sp>
        <p:nvSpPr>
          <p:cNvPr id="8" name="Rectangle 7"/>
          <p:cNvSpPr>
            <a:spLocks noGrp="1" noChangeArrowheads="1"/>
          </p:cNvSpPr>
          <p:nvPr>
            <p:ph type="ftr" sz="quarter" idx="11"/>
          </p:nvPr>
        </p:nvSpPr>
        <p:spPr>
          <a:ln/>
        </p:spPr>
        <p:txBody>
          <a:bodyPr/>
          <a:lstStyle>
            <a:lvl1pPr>
              <a:defRPr/>
            </a:lvl1pPr>
          </a:lstStyle>
          <a:p>
            <a:pPr>
              <a:defRPr/>
            </a:pPr>
            <a:endParaRPr lang="en-US"/>
          </a:p>
        </p:txBody>
      </p:sp>
      <p:sp>
        <p:nvSpPr>
          <p:cNvPr id="9" name="Rectangle 8"/>
          <p:cNvSpPr>
            <a:spLocks noGrp="1" noChangeArrowheads="1"/>
          </p:cNvSpPr>
          <p:nvPr>
            <p:ph type="sldNum" sz="quarter" idx="12"/>
          </p:nvPr>
        </p:nvSpPr>
        <p:spPr>
          <a:ln/>
        </p:spPr>
        <p:txBody>
          <a:bodyPr/>
          <a:lstStyle>
            <a:lvl1pPr>
              <a:defRPr/>
            </a:lvl1pPr>
          </a:lstStyle>
          <a:p>
            <a:pPr>
              <a:defRPr/>
            </a:pPr>
            <a:fld id="{DBD28FAA-C447-D849-9A2F-EAD1DC57975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dt" sz="half" idx="10"/>
          </p:nvPr>
        </p:nvSpPr>
        <p:spPr>
          <a:ln/>
        </p:spPr>
        <p:txBody>
          <a:bodyPr/>
          <a:lstStyle>
            <a:lvl1pPr>
              <a:defRPr/>
            </a:lvl1pPr>
          </a:lstStyle>
          <a:p>
            <a:pPr>
              <a:defRPr/>
            </a:pPr>
            <a:endParaRPr lang="en-US"/>
          </a:p>
        </p:txBody>
      </p:sp>
      <p:sp>
        <p:nvSpPr>
          <p:cNvPr id="4" name="Rectangle 7"/>
          <p:cNvSpPr>
            <a:spLocks noGrp="1" noChangeArrowheads="1"/>
          </p:cNvSpPr>
          <p:nvPr>
            <p:ph type="ftr" sz="quarter" idx="11"/>
          </p:nvPr>
        </p:nvSpPr>
        <p:spPr>
          <a:ln/>
        </p:spPr>
        <p:txBody>
          <a:bodyPr/>
          <a:lstStyle>
            <a:lvl1pPr>
              <a:defRPr/>
            </a:lvl1pPr>
          </a:lstStyle>
          <a:p>
            <a:pPr>
              <a:defRPr/>
            </a:pPr>
            <a:endParaRPr lang="en-US"/>
          </a:p>
        </p:txBody>
      </p:sp>
      <p:sp>
        <p:nvSpPr>
          <p:cNvPr id="5" name="Rectangle 8"/>
          <p:cNvSpPr>
            <a:spLocks noGrp="1" noChangeArrowheads="1"/>
          </p:cNvSpPr>
          <p:nvPr>
            <p:ph type="sldNum" sz="quarter" idx="12"/>
          </p:nvPr>
        </p:nvSpPr>
        <p:spPr>
          <a:ln/>
        </p:spPr>
        <p:txBody>
          <a:bodyPr/>
          <a:lstStyle>
            <a:lvl1pPr>
              <a:defRPr/>
            </a:lvl1pPr>
          </a:lstStyle>
          <a:p>
            <a:pPr>
              <a:defRPr/>
            </a:pPr>
            <a:fld id="{7B56F81B-BE98-DC4A-93F3-B5DF202557E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p>
        </p:txBody>
      </p:sp>
      <p:sp>
        <p:nvSpPr>
          <p:cNvPr id="3" name="Rectangle 7"/>
          <p:cNvSpPr>
            <a:spLocks noGrp="1" noChangeArrowheads="1"/>
          </p:cNvSpPr>
          <p:nvPr>
            <p:ph type="ftr" sz="quarter" idx="11"/>
          </p:nvPr>
        </p:nvSpPr>
        <p:spPr>
          <a:ln/>
        </p:spPr>
        <p:txBody>
          <a:bodyPr/>
          <a:lstStyle>
            <a:lvl1pPr>
              <a:defRPr/>
            </a:lvl1pPr>
          </a:lstStyle>
          <a:p>
            <a:pPr>
              <a:defRPr/>
            </a:pPr>
            <a:endParaRPr lang="en-US"/>
          </a:p>
        </p:txBody>
      </p:sp>
      <p:sp>
        <p:nvSpPr>
          <p:cNvPr id="4" name="Rectangle 8"/>
          <p:cNvSpPr>
            <a:spLocks noGrp="1" noChangeArrowheads="1"/>
          </p:cNvSpPr>
          <p:nvPr>
            <p:ph type="sldNum" sz="quarter" idx="12"/>
          </p:nvPr>
        </p:nvSpPr>
        <p:spPr>
          <a:ln/>
        </p:spPr>
        <p:txBody>
          <a:bodyPr/>
          <a:lstStyle>
            <a:lvl1pPr>
              <a:defRPr/>
            </a:lvl1pPr>
          </a:lstStyle>
          <a:p>
            <a:pPr>
              <a:defRPr/>
            </a:pPr>
            <a:fld id="{EE0B2FDD-CBCC-994A-8EA1-5C51A4D2CCD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1275D3A3-35F1-7843-9A45-10A757D3907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A05D932D-16EF-4244-9CF5-475BFCE6182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566738" y="1752600"/>
            <a:ext cx="80010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7524" name="AutoShape 4"/>
          <p:cNvSpPr>
            <a:spLocks noChangeArrowheads="1"/>
          </p:cNvSpPr>
          <p:nvPr/>
        </p:nvSpPr>
        <p:spPr bwMode="auto">
          <a:xfrm>
            <a:off x="609600" y="1566863"/>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a:defRPr/>
            </a:pPr>
            <a:endParaRPr lang="en-US" sz="2400">
              <a:latin typeface="Times New Roman" pitchFamily="18" charset="0"/>
              <a:ea typeface="+mn-ea"/>
            </a:endParaRPr>
          </a:p>
        </p:txBody>
      </p:sp>
      <p:sp>
        <p:nvSpPr>
          <p:cNvPr id="107525" name="Line 5"/>
          <p:cNvSpPr>
            <a:spLocks noChangeShapeType="1"/>
          </p:cNvSpPr>
          <p:nvPr/>
        </p:nvSpPr>
        <p:spPr bwMode="auto">
          <a:xfrm flipV="1">
            <a:off x="609600" y="6172200"/>
            <a:ext cx="7924800" cy="0"/>
          </a:xfrm>
          <a:prstGeom prst="line">
            <a:avLst/>
          </a:prstGeom>
          <a:noFill/>
          <a:ln w="3175">
            <a:solidFill>
              <a:schemeClr val="accent2"/>
            </a:solidFill>
            <a:round/>
            <a:headEnd/>
            <a:tailEnd/>
          </a:ln>
          <a:effectLst/>
        </p:spPr>
        <p:txBody>
          <a:bodyPr/>
          <a:lstStyle/>
          <a:p>
            <a:pPr>
              <a:defRPr/>
            </a:pPr>
            <a:endParaRPr lang="en-US">
              <a:latin typeface="Georgia" pitchFamily="18" charset="0"/>
              <a:ea typeface="+mn-ea"/>
            </a:endParaRPr>
          </a:p>
        </p:txBody>
      </p:sp>
      <p:sp>
        <p:nvSpPr>
          <p:cNvPr id="107526"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ea typeface="+mn-ea"/>
              </a:defRPr>
            </a:lvl1pPr>
          </a:lstStyle>
          <a:p>
            <a:pPr>
              <a:defRPr/>
            </a:pPr>
            <a:endParaRPr lang="en-US"/>
          </a:p>
        </p:txBody>
      </p:sp>
      <p:sp>
        <p:nvSpPr>
          <p:cNvPr id="107527"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ea typeface="+mn-ea"/>
              </a:defRPr>
            </a:lvl1pPr>
          </a:lstStyle>
          <a:p>
            <a:pPr>
              <a:defRPr/>
            </a:pPr>
            <a:endParaRPr lang="en-US"/>
          </a:p>
        </p:txBody>
      </p:sp>
      <p:sp>
        <p:nvSpPr>
          <p:cNvPr id="107528"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Verdana" charset="0"/>
              </a:defRPr>
            </a:lvl1pPr>
          </a:lstStyle>
          <a:p>
            <a:pPr>
              <a:defRPr/>
            </a:pPr>
            <a:fld id="{6050BFFA-F9A4-4C46-A8CD-0A3C2937B4A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8"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Lst>
  <p:timing>
    <p:tnLst>
      <p:par>
        <p:cTn id="1" dur="indefinite" restart="never" nodeType="tmRoot"/>
      </p:par>
    </p:tnLst>
  </p:timing>
  <p:txStyles>
    <p:titleStyle>
      <a:lvl1pPr algn="l" rtl="0" eaLnBrk="0" fontAlgn="base" hangingPunct="0">
        <a:spcBef>
          <a:spcPct val="0"/>
        </a:spcBef>
        <a:spcAft>
          <a:spcPct val="0"/>
        </a:spcAft>
        <a:defRPr sz="3800">
          <a:solidFill>
            <a:schemeClr val="tx2"/>
          </a:solidFill>
          <a:latin typeface="+mj-lt"/>
          <a:ea typeface="Arial" charset="0"/>
          <a:cs typeface="+mj-cs"/>
        </a:defRPr>
      </a:lvl1pPr>
      <a:lvl2pPr algn="l" rtl="0" eaLnBrk="0" fontAlgn="base" hangingPunct="0">
        <a:spcBef>
          <a:spcPct val="0"/>
        </a:spcBef>
        <a:spcAft>
          <a:spcPct val="0"/>
        </a:spcAft>
        <a:defRPr sz="3800">
          <a:solidFill>
            <a:schemeClr val="tx2"/>
          </a:solidFill>
          <a:latin typeface="Verdana" pitchFamily="34" charset="0"/>
          <a:ea typeface="Arial" charset="0"/>
          <a:cs typeface="Arial" charset="0"/>
        </a:defRPr>
      </a:lvl2pPr>
      <a:lvl3pPr algn="l" rtl="0" eaLnBrk="0" fontAlgn="base" hangingPunct="0">
        <a:spcBef>
          <a:spcPct val="0"/>
        </a:spcBef>
        <a:spcAft>
          <a:spcPct val="0"/>
        </a:spcAft>
        <a:defRPr sz="3800">
          <a:solidFill>
            <a:schemeClr val="tx2"/>
          </a:solidFill>
          <a:latin typeface="Verdana" pitchFamily="34" charset="0"/>
          <a:ea typeface="Arial" charset="0"/>
          <a:cs typeface="Arial" charset="0"/>
        </a:defRPr>
      </a:lvl3pPr>
      <a:lvl4pPr algn="l" rtl="0" eaLnBrk="0" fontAlgn="base" hangingPunct="0">
        <a:spcBef>
          <a:spcPct val="0"/>
        </a:spcBef>
        <a:spcAft>
          <a:spcPct val="0"/>
        </a:spcAft>
        <a:defRPr sz="3800">
          <a:solidFill>
            <a:schemeClr val="tx2"/>
          </a:solidFill>
          <a:latin typeface="Verdana" pitchFamily="34" charset="0"/>
          <a:ea typeface="Arial" charset="0"/>
          <a:cs typeface="Arial" charset="0"/>
        </a:defRPr>
      </a:lvl4pPr>
      <a:lvl5pPr algn="l" rtl="0" eaLnBrk="0" fontAlgn="base" hangingPunct="0">
        <a:spcBef>
          <a:spcPct val="0"/>
        </a:spcBef>
        <a:spcAft>
          <a:spcPct val="0"/>
        </a:spcAft>
        <a:defRPr sz="3800">
          <a:solidFill>
            <a:schemeClr val="tx2"/>
          </a:solidFill>
          <a:latin typeface="Verdana" pitchFamily="34" charset="0"/>
          <a:ea typeface="Arial" charset="0"/>
          <a:cs typeface="Arial" charset="0"/>
        </a:defRPr>
      </a:lvl5pPr>
      <a:lvl6pPr marL="457200" algn="l" rtl="0" fontAlgn="base">
        <a:spcBef>
          <a:spcPct val="0"/>
        </a:spcBef>
        <a:spcAft>
          <a:spcPct val="0"/>
        </a:spcAft>
        <a:defRPr sz="3800">
          <a:solidFill>
            <a:schemeClr val="tx2"/>
          </a:solidFill>
          <a:latin typeface="Verdana" pitchFamily="34" charset="0"/>
          <a:cs typeface="Arial" charset="0"/>
        </a:defRPr>
      </a:lvl6pPr>
      <a:lvl7pPr marL="914400" algn="l" rtl="0" fontAlgn="base">
        <a:spcBef>
          <a:spcPct val="0"/>
        </a:spcBef>
        <a:spcAft>
          <a:spcPct val="0"/>
        </a:spcAft>
        <a:defRPr sz="3800">
          <a:solidFill>
            <a:schemeClr val="tx2"/>
          </a:solidFill>
          <a:latin typeface="Verdana" pitchFamily="34" charset="0"/>
          <a:cs typeface="Arial" charset="0"/>
        </a:defRPr>
      </a:lvl7pPr>
      <a:lvl8pPr marL="1371600" algn="l" rtl="0" fontAlgn="base">
        <a:spcBef>
          <a:spcPct val="0"/>
        </a:spcBef>
        <a:spcAft>
          <a:spcPct val="0"/>
        </a:spcAft>
        <a:defRPr sz="3800">
          <a:solidFill>
            <a:schemeClr val="tx2"/>
          </a:solidFill>
          <a:latin typeface="Verdana" pitchFamily="34" charset="0"/>
          <a:cs typeface="Arial" charset="0"/>
        </a:defRPr>
      </a:lvl8pPr>
      <a:lvl9pPr marL="1828800" algn="l" rtl="0" fontAlgn="base">
        <a:spcBef>
          <a:spcPct val="0"/>
        </a:spcBef>
        <a:spcAft>
          <a:spcPct val="0"/>
        </a:spcAft>
        <a:defRPr sz="3800">
          <a:solidFill>
            <a:schemeClr val="tx2"/>
          </a:solidFill>
          <a:latin typeface="Verdana" pitchFamily="34" charset="0"/>
          <a:cs typeface="Arial" charset="0"/>
        </a:defRPr>
      </a:lvl9pPr>
    </p:titleStyle>
    <p:bodyStyle>
      <a:lvl1pPr marL="469900" indent="-469900" algn="l" rtl="0" eaLnBrk="0" fontAlgn="base" hangingPunct="0">
        <a:spcBef>
          <a:spcPct val="20000"/>
        </a:spcBef>
        <a:spcAft>
          <a:spcPct val="0"/>
        </a:spcAft>
        <a:buClr>
          <a:schemeClr val="accent2"/>
        </a:buClr>
        <a:buFont typeface="Wingdings" charset="2"/>
        <a:buChar char="o"/>
        <a:defRPr sz="3000">
          <a:solidFill>
            <a:schemeClr val="tx1"/>
          </a:solidFill>
          <a:latin typeface="+mn-lt"/>
          <a:ea typeface="Arial" charset="0"/>
          <a:cs typeface="+mn-cs"/>
        </a:defRPr>
      </a:lvl1pPr>
      <a:lvl2pPr marL="908050" indent="-436563" algn="l" rtl="0" eaLnBrk="0" fontAlgn="base" hangingPunct="0">
        <a:spcBef>
          <a:spcPct val="20000"/>
        </a:spcBef>
        <a:spcAft>
          <a:spcPct val="0"/>
        </a:spcAft>
        <a:buClr>
          <a:schemeClr val="accent2"/>
        </a:buClr>
        <a:buFont typeface="Wingdings" charset="2"/>
        <a:buChar char="n"/>
        <a:defRPr sz="2600">
          <a:solidFill>
            <a:schemeClr val="tx1"/>
          </a:solidFill>
          <a:latin typeface="+mn-lt"/>
          <a:ea typeface="Arial" charset="0"/>
          <a:cs typeface="+mn-cs"/>
        </a:defRPr>
      </a:lvl2pPr>
      <a:lvl3pPr marL="1304925" indent="-395288" algn="l" rtl="0" eaLnBrk="0" fontAlgn="base" hangingPunct="0">
        <a:spcBef>
          <a:spcPct val="20000"/>
        </a:spcBef>
        <a:spcAft>
          <a:spcPct val="0"/>
        </a:spcAft>
        <a:buClr>
          <a:schemeClr val="accent2"/>
        </a:buClr>
        <a:buFont typeface="Wingdings" charset="2"/>
        <a:buChar char="o"/>
        <a:defRPr sz="2300">
          <a:solidFill>
            <a:schemeClr val="tx1"/>
          </a:solidFill>
          <a:latin typeface="+mn-lt"/>
          <a:ea typeface="Arial" charset="0"/>
          <a:cs typeface="+mn-cs"/>
        </a:defRPr>
      </a:lvl3pPr>
      <a:lvl4pPr marL="1693863" indent="-387350" algn="l" rtl="0" eaLnBrk="0" fontAlgn="base" hangingPunct="0">
        <a:spcBef>
          <a:spcPct val="20000"/>
        </a:spcBef>
        <a:spcAft>
          <a:spcPct val="0"/>
        </a:spcAft>
        <a:buClr>
          <a:schemeClr val="accent2"/>
        </a:buClr>
        <a:buFont typeface="Wingdings" charset="2"/>
        <a:buChar char="n"/>
        <a:defRPr sz="2000">
          <a:solidFill>
            <a:schemeClr val="tx1"/>
          </a:solidFill>
          <a:latin typeface="+mn-lt"/>
          <a:ea typeface="Arial" charset="0"/>
          <a:cs typeface="+mn-cs"/>
        </a:defRPr>
      </a:lvl4pPr>
      <a:lvl5pPr marL="2093913" indent="-398463" algn="l" rtl="0" eaLnBrk="0" fontAlgn="base" hangingPunct="0">
        <a:spcBef>
          <a:spcPct val="25000"/>
        </a:spcBef>
        <a:spcAft>
          <a:spcPct val="0"/>
        </a:spcAft>
        <a:buClr>
          <a:schemeClr val="accent2"/>
        </a:buClr>
        <a:buFont typeface="Wingdings" charset="2"/>
        <a:buChar char="§"/>
        <a:defRPr sz="2000">
          <a:solidFill>
            <a:schemeClr val="tx1"/>
          </a:solidFill>
          <a:latin typeface="+mn-lt"/>
          <a:ea typeface="Arial" charset="0"/>
          <a:cs typeface="+mn-cs"/>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hyperlink" Target="http://www.umn.edu/" TargetMode="External"/></Relationships>
</file>

<file path=ppt/slides/_rels/slide10.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Layout" Target="../slideLayouts/slideLayout2.xml"/><Relationship Id="rId3" Type="http://schemas.openxmlformats.org/officeDocument/2006/relationships/oleObject" Target="../embeddings/Microsoft_Excel_97_-_2004_Worksheet1.xls"/></Relationships>
</file>

<file path=ppt/slides/_rels/slide11.xml.rels><?xml version="1.0" encoding="UTF-8" standalone="yes"?>
<Relationships xmlns="http://schemas.openxmlformats.org/package/2006/relationships"><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oleObject" Target="../embeddings/Microsoft_Excel_97_-_2004_Worksheet2.xls"/></Relationships>
</file>

<file path=ppt/slides/_rels/slide12.xml.rels><?xml version="1.0" encoding="UTF-8" standalone="yes"?>
<Relationships xmlns="http://schemas.openxmlformats.org/package/2006/relationships"><Relationship Id="rId1" Type="http://schemas.openxmlformats.org/officeDocument/2006/relationships/vmlDrawing" Target="../drawings/vmlDrawing4.vml"/><Relationship Id="rId2" Type="http://schemas.openxmlformats.org/officeDocument/2006/relationships/slideLayout" Target="../slideLayouts/slideLayout2.xml"/><Relationship Id="rId3" Type="http://schemas.openxmlformats.org/officeDocument/2006/relationships/oleObject" Target="../embeddings/Microsoft_Excel_97_-_2004_Worksheet3.xls"/></Relationships>
</file>

<file path=ppt/slides/_rels/slide13.xml.rels><?xml version="1.0" encoding="UTF-8" standalone="yes"?>
<Relationships xmlns="http://schemas.openxmlformats.org/package/2006/relationships"><Relationship Id="rId1" Type="http://schemas.openxmlformats.org/officeDocument/2006/relationships/vmlDrawing" Target="../drawings/vmlDrawing5.vml"/><Relationship Id="rId2" Type="http://schemas.openxmlformats.org/officeDocument/2006/relationships/slideLayout" Target="../slideLayouts/slideLayout2.xml"/><Relationship Id="rId3" Type="http://schemas.openxmlformats.org/officeDocument/2006/relationships/oleObject" Target="../embeddings/Microsoft_Excel_97_-_2004_Worksheet4.xls"/></Relationships>
</file>

<file path=ppt/slides/_rels/slide14.xml.rels><?xml version="1.0" encoding="UTF-8" standalone="yes"?>
<Relationships xmlns="http://schemas.openxmlformats.org/package/2006/relationships"><Relationship Id="rId1" Type="http://schemas.openxmlformats.org/officeDocument/2006/relationships/vmlDrawing" Target="../drawings/vmlDrawing6.vml"/><Relationship Id="rId2" Type="http://schemas.openxmlformats.org/officeDocument/2006/relationships/slideLayout" Target="../slideLayouts/slideLayout2.xml"/><Relationship Id="rId3" Type="http://schemas.openxmlformats.org/officeDocument/2006/relationships/oleObject" Target="../embeddings/Microsoft_Excel_97_-_2004_Worksheet5.xls"/></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 Id="rId3"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Word_Document1.docx"/><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package" Target="../embeddings/Microsoft_Word_Document2.docx"/><Relationship Id="rId7" Type="http://schemas.openxmlformats.org/officeDocument/2006/relationships/package" Target="../embeddings/Microsoft_Word_Document3.docx"/><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609600" y="1600200"/>
            <a:ext cx="8534400" cy="1752600"/>
          </a:xfrm>
        </p:spPr>
        <p:txBody>
          <a:bodyPr/>
          <a:lstStyle/>
          <a:p>
            <a:pPr eaLnBrk="1" hangingPunct="1"/>
            <a:r>
              <a:rPr lang="en-US" sz="3800">
                <a:latin typeface="Georgia" charset="0"/>
                <a:ea typeface="Dotum" pitchFamily="34" charset="-127"/>
                <a:cs typeface="Dotum" pitchFamily="34" charset="-127"/>
              </a:rPr>
              <a:t>Health Information Technology and Patient Outcomes </a:t>
            </a:r>
            <a:br>
              <a:rPr lang="en-US" sz="3800">
                <a:latin typeface="Georgia" charset="0"/>
                <a:ea typeface="Dotum" pitchFamily="34" charset="-127"/>
                <a:cs typeface="Dotum" pitchFamily="34" charset="-127"/>
              </a:rPr>
            </a:br>
            <a:r>
              <a:rPr lang="en-US" sz="3300">
                <a:latin typeface="Georgia" charset="0"/>
                <a:ea typeface="Dotum" pitchFamily="34" charset="-127"/>
                <a:cs typeface="Dotum" pitchFamily="34" charset="-127"/>
              </a:rPr>
              <a:t/>
            </a:r>
            <a:br>
              <a:rPr lang="en-US" sz="3300">
                <a:latin typeface="Georgia" charset="0"/>
                <a:ea typeface="Dotum" pitchFamily="34" charset="-127"/>
                <a:cs typeface="Dotum" pitchFamily="34" charset="-127"/>
              </a:rPr>
            </a:br>
            <a:r>
              <a:rPr lang="en-US" sz="3300">
                <a:latin typeface="Georgia" charset="0"/>
                <a:ea typeface="Dotum" pitchFamily="34" charset="-127"/>
                <a:cs typeface="Dotum" pitchFamily="34" charset="-127"/>
              </a:rPr>
              <a:t>AHRQ Sponsored Evidence and Next Steps </a:t>
            </a:r>
          </a:p>
        </p:txBody>
      </p:sp>
      <p:sp>
        <p:nvSpPr>
          <p:cNvPr id="16387" name="Rectangle 3"/>
          <p:cNvSpPr>
            <a:spLocks noGrp="1" noChangeArrowheads="1"/>
          </p:cNvSpPr>
          <p:nvPr>
            <p:ph type="subTitle" idx="1"/>
          </p:nvPr>
        </p:nvSpPr>
        <p:spPr>
          <a:xfrm>
            <a:off x="685800" y="3581400"/>
            <a:ext cx="8077200" cy="2541588"/>
          </a:xfrm>
        </p:spPr>
        <p:txBody>
          <a:bodyPr/>
          <a:lstStyle/>
          <a:p>
            <a:pPr eaLnBrk="1" hangingPunct="1">
              <a:lnSpc>
                <a:spcPct val="80000"/>
              </a:lnSpc>
              <a:buFont typeface="Wingdings" charset="2"/>
              <a:buNone/>
            </a:pPr>
            <a:r>
              <a:rPr lang="en-US" sz="1600">
                <a:latin typeface="Georgia" charset="0"/>
                <a:ea typeface="Dotum" pitchFamily="34" charset="-127"/>
                <a:cs typeface="Dotum" pitchFamily="34" charset="-127"/>
              </a:rPr>
              <a:t/>
            </a:r>
            <a:br>
              <a:rPr lang="en-US" sz="1600">
                <a:latin typeface="Georgia" charset="0"/>
                <a:ea typeface="Dotum" pitchFamily="34" charset="-127"/>
                <a:cs typeface="Dotum" pitchFamily="34" charset="-127"/>
              </a:rPr>
            </a:br>
            <a:r>
              <a:rPr lang="en-US" sz="1800" b="1">
                <a:latin typeface="Georgia" charset="0"/>
                <a:ea typeface="Dotum" pitchFamily="34" charset="-127"/>
                <a:cs typeface="Dotum" pitchFamily="34" charset="-127"/>
              </a:rPr>
              <a:t>Stephen T. Parente</a:t>
            </a:r>
            <a:r>
              <a:rPr lang="en-US" sz="1800">
                <a:latin typeface="Georgia" charset="0"/>
                <a:ea typeface="Dotum" pitchFamily="34" charset="-127"/>
                <a:cs typeface="Dotum" pitchFamily="34" charset="-127"/>
              </a:rPr>
              <a:t>, Ph.D., University of Minnesota</a:t>
            </a:r>
            <a:r>
              <a:rPr lang="en-US" sz="1600">
                <a:latin typeface="Georgia" charset="0"/>
                <a:ea typeface="Dotum" pitchFamily="34" charset="-127"/>
                <a:cs typeface="Dotum" pitchFamily="34" charset="-127"/>
              </a:rPr>
              <a:t> </a:t>
            </a:r>
          </a:p>
          <a:p>
            <a:pPr eaLnBrk="1" hangingPunct="1">
              <a:lnSpc>
                <a:spcPct val="80000"/>
              </a:lnSpc>
              <a:buFont typeface="Wingdings" charset="2"/>
              <a:buNone/>
            </a:pPr>
            <a:endParaRPr lang="en-US" sz="1600">
              <a:latin typeface="Georgia" charset="0"/>
              <a:ea typeface="Dotum" pitchFamily="34" charset="-127"/>
              <a:cs typeface="Dotum" pitchFamily="34" charset="-127"/>
            </a:endParaRPr>
          </a:p>
          <a:p>
            <a:pPr eaLnBrk="1" hangingPunct="1">
              <a:lnSpc>
                <a:spcPct val="80000"/>
              </a:lnSpc>
              <a:buFont typeface="Wingdings" charset="2"/>
              <a:buNone/>
            </a:pPr>
            <a:r>
              <a:rPr lang="en-US" sz="1800" b="1">
                <a:latin typeface="Georgia" charset="0"/>
                <a:ea typeface="Dotum" pitchFamily="34" charset="-127"/>
                <a:cs typeface="Dotum" pitchFamily="34" charset="-127"/>
              </a:rPr>
              <a:t>Jeffrey McCullough</a:t>
            </a:r>
            <a:r>
              <a:rPr lang="en-US" sz="1600">
                <a:latin typeface="Georgia" charset="0"/>
                <a:ea typeface="Dotum" pitchFamily="34" charset="-127"/>
                <a:cs typeface="Dotum" pitchFamily="34" charset="-127"/>
              </a:rPr>
              <a:t>, Ph.D., University of Minnesota</a:t>
            </a:r>
          </a:p>
          <a:p>
            <a:pPr eaLnBrk="1" hangingPunct="1">
              <a:lnSpc>
                <a:spcPct val="80000"/>
              </a:lnSpc>
              <a:buFont typeface="Wingdings" charset="2"/>
              <a:buNone/>
            </a:pPr>
            <a:endParaRPr lang="en-US" sz="1600">
              <a:latin typeface="Georgia" charset="0"/>
              <a:ea typeface="Dotum" pitchFamily="34" charset="-127"/>
              <a:cs typeface="Dotum" pitchFamily="34" charset="-127"/>
            </a:endParaRPr>
          </a:p>
          <a:p>
            <a:pPr eaLnBrk="1" hangingPunct="1">
              <a:lnSpc>
                <a:spcPct val="80000"/>
              </a:lnSpc>
              <a:buFont typeface="Wingdings" charset="2"/>
              <a:buNone/>
            </a:pPr>
            <a:r>
              <a:rPr lang="en-US" sz="1600" b="1">
                <a:latin typeface="Georgia" charset="0"/>
                <a:ea typeface="Dotum" pitchFamily="34" charset="-127"/>
                <a:cs typeface="Dotum" pitchFamily="34" charset="-127"/>
              </a:rPr>
              <a:t>Jean Abraham</a:t>
            </a:r>
            <a:r>
              <a:rPr lang="en-US" sz="1600">
                <a:latin typeface="Georgia" charset="0"/>
                <a:ea typeface="Dotum" pitchFamily="34" charset="-127"/>
                <a:cs typeface="Dotum" pitchFamily="34" charset="-127"/>
              </a:rPr>
              <a:t>, Ph.D., University of Minnesota</a:t>
            </a:r>
          </a:p>
          <a:p>
            <a:pPr eaLnBrk="1" hangingPunct="1">
              <a:lnSpc>
                <a:spcPct val="80000"/>
              </a:lnSpc>
              <a:buFont typeface="Wingdings" charset="2"/>
              <a:buNone/>
            </a:pPr>
            <a:endParaRPr lang="en-US" sz="1600">
              <a:latin typeface="Georgia" charset="0"/>
              <a:ea typeface="Dotum" pitchFamily="34" charset="-127"/>
              <a:cs typeface="Dotum" pitchFamily="34" charset="-127"/>
            </a:endParaRPr>
          </a:p>
          <a:p>
            <a:pPr eaLnBrk="1" hangingPunct="1">
              <a:lnSpc>
                <a:spcPct val="80000"/>
              </a:lnSpc>
              <a:buFont typeface="Wingdings" charset="2"/>
              <a:buNone/>
            </a:pPr>
            <a:r>
              <a:rPr lang="en-US" sz="1800" b="1">
                <a:latin typeface="Georgia" charset="0"/>
                <a:ea typeface="Dotum" pitchFamily="34" charset="-127"/>
                <a:cs typeface="Dotum" pitchFamily="34" charset="-127"/>
              </a:rPr>
              <a:t>Martin S. Gaynor</a:t>
            </a:r>
            <a:r>
              <a:rPr lang="en-US" sz="1600">
                <a:latin typeface="Georgia" charset="0"/>
                <a:ea typeface="Dotum" pitchFamily="34" charset="-127"/>
                <a:cs typeface="Dotum" pitchFamily="34" charset="-127"/>
              </a:rPr>
              <a:t>, Ph.D., Carnegie Mellon University</a:t>
            </a:r>
          </a:p>
          <a:p>
            <a:pPr eaLnBrk="1" hangingPunct="1">
              <a:lnSpc>
                <a:spcPct val="80000"/>
              </a:lnSpc>
              <a:buFont typeface="Wingdings" charset="2"/>
              <a:buNone/>
            </a:pPr>
            <a:r>
              <a:rPr lang="en-US" sz="1800">
                <a:latin typeface="Georgia" charset="0"/>
                <a:ea typeface="Dotum" pitchFamily="34" charset="-127"/>
                <a:cs typeface="Dotum" pitchFamily="34" charset="-127"/>
              </a:rPr>
              <a:t/>
            </a:r>
            <a:br>
              <a:rPr lang="en-US" sz="1800">
                <a:latin typeface="Georgia" charset="0"/>
                <a:ea typeface="Dotum" pitchFamily="34" charset="-127"/>
                <a:cs typeface="Dotum" pitchFamily="34" charset="-127"/>
              </a:rPr>
            </a:br>
            <a:r>
              <a:rPr lang="en-US" sz="1600">
                <a:latin typeface="Georgia" charset="0"/>
                <a:ea typeface="Dotum" pitchFamily="34" charset="-127"/>
                <a:cs typeface="Dotum" pitchFamily="34" charset="-127"/>
              </a:rPr>
              <a:t/>
            </a:r>
            <a:br>
              <a:rPr lang="en-US" sz="1600">
                <a:latin typeface="Georgia" charset="0"/>
                <a:ea typeface="Dotum" pitchFamily="34" charset="-127"/>
                <a:cs typeface="Dotum" pitchFamily="34" charset="-127"/>
              </a:rPr>
            </a:br>
            <a:r>
              <a:rPr lang="en-US" sz="1600">
                <a:latin typeface="Georgia" charset="0"/>
                <a:ea typeface="Dotum" pitchFamily="34" charset="-127"/>
                <a:cs typeface="Dotum" pitchFamily="34" charset="-127"/>
              </a:rPr>
              <a:t>September 28, 2010</a:t>
            </a:r>
            <a:r>
              <a:rPr lang="en-US" sz="1800">
                <a:latin typeface="Georgia" charset="0"/>
                <a:ea typeface="Dotum" pitchFamily="34" charset="-127"/>
                <a:cs typeface="Dotum" pitchFamily="34" charset="-127"/>
              </a:rPr>
              <a:t>		</a:t>
            </a:r>
            <a:r>
              <a:rPr lang="en-US" sz="1600">
                <a:latin typeface="Georgia" charset="0"/>
                <a:ea typeface="Dotum" pitchFamily="34" charset="-127"/>
                <a:cs typeface="Dotum" pitchFamily="34" charset="-127"/>
              </a:rPr>
              <a:t>	</a:t>
            </a:r>
          </a:p>
        </p:txBody>
      </p:sp>
      <p:pic>
        <p:nvPicPr>
          <p:cNvPr id="16388" name="Picture 9" descr="University of Minnesota. Home page.">
            <a:hlinkClick r:id="rId2"/>
          </p:cNvPr>
          <p:cNvPicPr>
            <a:picLocks noChangeAspect="1" noChangeArrowheads="1"/>
          </p:cNvPicPr>
          <p:nvPr/>
        </p:nvPicPr>
        <p:blipFill>
          <a:blip r:embed="rId3"/>
          <a:srcRect/>
          <a:stretch>
            <a:fillRect/>
          </a:stretch>
        </p:blipFill>
        <p:spPr bwMode="auto">
          <a:xfrm>
            <a:off x="5486400" y="5943600"/>
            <a:ext cx="3429000" cy="401638"/>
          </a:xfrm>
          <a:prstGeom prst="rect">
            <a:avLst/>
          </a:prstGeom>
          <a:noFill/>
          <a:ln w="9525">
            <a:noFill/>
            <a:miter lim="800000"/>
            <a:headEnd/>
            <a:tailEnd/>
          </a:ln>
        </p:spPr>
      </p:pic>
      <p:pic>
        <p:nvPicPr>
          <p:cNvPr id="16389" name="Picture 10" descr="CSOM2 Primary Logo Black"/>
          <p:cNvPicPr>
            <a:picLocks noChangeAspect="1" noChangeArrowheads="1"/>
          </p:cNvPicPr>
          <p:nvPr/>
        </p:nvPicPr>
        <p:blipFill>
          <a:blip r:embed="rId4"/>
          <a:srcRect/>
          <a:stretch>
            <a:fillRect/>
          </a:stretch>
        </p:blipFill>
        <p:spPr bwMode="auto">
          <a:xfrm>
            <a:off x="7391400" y="5257800"/>
            <a:ext cx="1524000" cy="685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574675" y="304800"/>
            <a:ext cx="8264525" cy="1219200"/>
          </a:xfrm>
        </p:spPr>
        <p:txBody>
          <a:bodyPr/>
          <a:lstStyle/>
          <a:p>
            <a:pPr eaLnBrk="1" hangingPunct="1"/>
            <a:r>
              <a:rPr lang="en-US" sz="3600">
                <a:latin typeface="Georgia" charset="0"/>
              </a:rPr>
              <a:t>Descriptive Statistics</a:t>
            </a:r>
          </a:p>
        </p:txBody>
      </p:sp>
      <p:graphicFrame>
        <p:nvGraphicFramePr>
          <p:cNvPr id="28674" name="Object 3"/>
          <p:cNvGraphicFramePr>
            <a:graphicFrameLocks noChangeAspect="1"/>
          </p:cNvGraphicFramePr>
          <p:nvPr/>
        </p:nvGraphicFramePr>
        <p:xfrm>
          <a:off x="838200" y="2057400"/>
          <a:ext cx="7140575" cy="3657600"/>
        </p:xfrm>
        <a:graphic>
          <a:graphicData uri="http://schemas.openxmlformats.org/presentationml/2006/ole">
            <p:oleObj spid="_x0000_s28674" name="Worksheet" r:id="rId3" imgW="4528217" imgH="2318549" progId="Excel.Sheet.8">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574675" y="304800"/>
            <a:ext cx="8264525" cy="1219200"/>
          </a:xfrm>
        </p:spPr>
        <p:txBody>
          <a:bodyPr/>
          <a:lstStyle/>
          <a:p>
            <a:pPr eaLnBrk="1" hangingPunct="1"/>
            <a:r>
              <a:rPr lang="en-US" sz="3600">
                <a:latin typeface="Georgia" charset="0"/>
              </a:rPr>
              <a:t>Health IT Adoption</a:t>
            </a:r>
          </a:p>
        </p:txBody>
      </p:sp>
      <p:graphicFrame>
        <p:nvGraphicFramePr>
          <p:cNvPr id="29698" name="Object 2"/>
          <p:cNvGraphicFramePr>
            <a:graphicFrameLocks noChangeAspect="1"/>
          </p:cNvGraphicFramePr>
          <p:nvPr/>
        </p:nvGraphicFramePr>
        <p:xfrm>
          <a:off x="1752600" y="1905000"/>
          <a:ext cx="5726113" cy="4038600"/>
        </p:xfrm>
        <a:graphic>
          <a:graphicData uri="http://schemas.openxmlformats.org/presentationml/2006/ole">
            <p:oleObj spid="_x0000_s29698" name="Worksheet" r:id="rId3" imgW="6115050" imgH="4305300" progId="Excel.Sheet.8">
              <p:embed/>
            </p:oleObj>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graphicFrame>
        <p:nvGraphicFramePr>
          <p:cNvPr id="30722" name="Object 2"/>
          <p:cNvGraphicFramePr>
            <a:graphicFrameLocks noChangeAspect="1"/>
          </p:cNvGraphicFramePr>
          <p:nvPr/>
        </p:nvGraphicFramePr>
        <p:xfrm>
          <a:off x="228600" y="304800"/>
          <a:ext cx="8740775" cy="6313488"/>
        </p:xfrm>
        <a:graphic>
          <a:graphicData uri="http://schemas.openxmlformats.org/presentationml/2006/ole">
            <p:oleObj spid="_x0000_s30722" name="Worksheet" r:id="rId3" imgW="7096125" imgH="5038725" progId="Excel.Sheet.8">
              <p:embed/>
            </p:oleObj>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574675" y="304800"/>
            <a:ext cx="8264525" cy="1219200"/>
          </a:xfrm>
        </p:spPr>
        <p:txBody>
          <a:bodyPr/>
          <a:lstStyle/>
          <a:p>
            <a:pPr eaLnBrk="1" hangingPunct="1"/>
            <a:r>
              <a:rPr lang="en-US" sz="3600">
                <a:latin typeface="Georgia" charset="0"/>
              </a:rPr>
              <a:t>Change in Patient Safety by Technology</a:t>
            </a:r>
          </a:p>
        </p:txBody>
      </p:sp>
      <p:graphicFrame>
        <p:nvGraphicFramePr>
          <p:cNvPr id="31746" name="Object 2"/>
          <p:cNvGraphicFramePr>
            <a:graphicFrameLocks noChangeAspect="1"/>
          </p:cNvGraphicFramePr>
          <p:nvPr/>
        </p:nvGraphicFramePr>
        <p:xfrm>
          <a:off x="658813" y="1676400"/>
          <a:ext cx="8485187" cy="4495800"/>
        </p:xfrm>
        <a:graphic>
          <a:graphicData uri="http://schemas.openxmlformats.org/presentationml/2006/ole">
            <p:oleObj spid="_x0000_s31746" name="Worksheet" r:id="rId3" imgW="5939005" imgH="3147066" progId="Excel.Sheet.8">
              <p:embed/>
            </p:oleObj>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a:xfrm>
            <a:off x="574675" y="304800"/>
            <a:ext cx="8264525" cy="1219200"/>
          </a:xfrm>
        </p:spPr>
        <p:txBody>
          <a:bodyPr/>
          <a:lstStyle/>
          <a:p>
            <a:pPr eaLnBrk="1" hangingPunct="1"/>
            <a:r>
              <a:rPr lang="en-US" sz="3600">
                <a:latin typeface="Georgia" charset="0"/>
              </a:rPr>
              <a:t>IT Total and Year-Specfic Effects</a:t>
            </a:r>
          </a:p>
        </p:txBody>
      </p:sp>
      <p:sp>
        <p:nvSpPr>
          <p:cNvPr id="32772"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prstTxWarp prst="textNoShape">
              <a:avLst/>
            </a:prstTxWarp>
            <a:spAutoFit/>
          </a:bodyPr>
          <a:lstStyle/>
          <a:p>
            <a:endParaRPr lang="en-US"/>
          </a:p>
        </p:txBody>
      </p:sp>
      <p:graphicFrame>
        <p:nvGraphicFramePr>
          <p:cNvPr id="32770" name="Object 3"/>
          <p:cNvGraphicFramePr>
            <a:graphicFrameLocks noChangeAspect="1"/>
          </p:cNvGraphicFramePr>
          <p:nvPr/>
        </p:nvGraphicFramePr>
        <p:xfrm>
          <a:off x="914400" y="1828800"/>
          <a:ext cx="6850063" cy="4267200"/>
        </p:xfrm>
        <a:graphic>
          <a:graphicData uri="http://schemas.openxmlformats.org/presentationml/2006/ole">
            <p:oleObj spid="_x0000_s32770" name="Worksheet" r:id="rId3" imgW="5248275" imgH="3629025" progId="Excel.Sheet.8">
              <p:embed/>
            </p:oleObj>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574675" y="304800"/>
            <a:ext cx="8264525" cy="1219200"/>
          </a:xfrm>
        </p:spPr>
        <p:txBody>
          <a:bodyPr/>
          <a:lstStyle/>
          <a:p>
            <a:pPr eaLnBrk="1" hangingPunct="1"/>
            <a:r>
              <a:rPr lang="en-US" sz="3600">
                <a:latin typeface="Georgia" charset="0"/>
              </a:rPr>
              <a:t>Main Findings</a:t>
            </a:r>
          </a:p>
        </p:txBody>
      </p:sp>
      <p:sp>
        <p:nvSpPr>
          <p:cNvPr id="33795" name="Rectangle 3"/>
          <p:cNvSpPr>
            <a:spLocks noGrp="1" noChangeArrowheads="1"/>
          </p:cNvSpPr>
          <p:nvPr>
            <p:ph type="body" idx="1"/>
          </p:nvPr>
        </p:nvSpPr>
        <p:spPr>
          <a:xfrm>
            <a:off x="533400" y="1828800"/>
            <a:ext cx="8001000" cy="4267200"/>
          </a:xfrm>
        </p:spPr>
        <p:txBody>
          <a:bodyPr/>
          <a:lstStyle/>
          <a:p>
            <a:pPr eaLnBrk="1" hangingPunct="1">
              <a:lnSpc>
                <a:spcPct val="80000"/>
              </a:lnSpc>
            </a:pPr>
            <a:r>
              <a:rPr lang="en-US" sz="2800">
                <a:latin typeface="Georgia" charset="0"/>
              </a:rPr>
              <a:t>EMR investments improve patient safety by reducing infections due to medical care</a:t>
            </a:r>
          </a:p>
          <a:p>
            <a:pPr eaLnBrk="1" hangingPunct="1">
              <a:lnSpc>
                <a:spcPct val="80000"/>
              </a:lnSpc>
            </a:pPr>
            <a:endParaRPr lang="en-US" sz="2800">
              <a:latin typeface="Georgia" charset="0"/>
            </a:endParaRPr>
          </a:p>
          <a:p>
            <a:pPr eaLnBrk="1" hangingPunct="1">
              <a:lnSpc>
                <a:spcPct val="80000"/>
              </a:lnSpc>
            </a:pPr>
            <a:r>
              <a:rPr lang="en-US" sz="2800">
                <a:latin typeface="Georgia" charset="0"/>
              </a:rPr>
              <a:t>Others (PACS &amp; Nurse Charting) Health IT Systems are not as effective as EMR</a:t>
            </a:r>
          </a:p>
          <a:p>
            <a:pPr eaLnBrk="1" hangingPunct="1">
              <a:lnSpc>
                <a:spcPct val="80000"/>
              </a:lnSpc>
            </a:pPr>
            <a:endParaRPr lang="en-US" sz="2800">
              <a:latin typeface="Georgia" charset="0"/>
            </a:endParaRPr>
          </a:p>
          <a:p>
            <a:pPr eaLnBrk="1" hangingPunct="1">
              <a:lnSpc>
                <a:spcPct val="80000"/>
              </a:lnSpc>
            </a:pPr>
            <a:r>
              <a:rPr lang="en-US" sz="2800">
                <a:latin typeface="Georgia" charset="0"/>
              </a:rPr>
              <a:t>EMR’s affect on patient safety grows with time</a:t>
            </a:r>
          </a:p>
          <a:p>
            <a:pPr eaLnBrk="1" hangingPunct="1">
              <a:lnSpc>
                <a:spcPct val="80000"/>
              </a:lnSpc>
            </a:pPr>
            <a:endParaRPr lang="en-US" sz="2800">
              <a:latin typeface="Georgia" charset="0"/>
            </a:endParaRPr>
          </a:p>
          <a:p>
            <a:pPr eaLnBrk="1" hangingPunct="1">
              <a:lnSpc>
                <a:spcPct val="80000"/>
              </a:lnSpc>
            </a:pPr>
            <a:r>
              <a:rPr lang="en-US" sz="2800">
                <a:latin typeface="Georgia" charset="0"/>
              </a:rPr>
              <a:t>We find limited evidence wide-spread HIT value</a:t>
            </a:r>
            <a:endParaRPr lang="en-US" sz="2400">
              <a:latin typeface="Georgia"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574675" y="304800"/>
            <a:ext cx="8264525" cy="1219200"/>
          </a:xfrm>
        </p:spPr>
        <p:txBody>
          <a:bodyPr/>
          <a:lstStyle/>
          <a:p>
            <a:pPr eaLnBrk="1" hangingPunct="1"/>
            <a:r>
              <a:rPr lang="en-US" sz="3600">
                <a:latin typeface="Georgia" charset="0"/>
              </a:rPr>
              <a:t>Contribution &amp; Policy Implications</a:t>
            </a:r>
          </a:p>
        </p:txBody>
      </p:sp>
      <p:sp>
        <p:nvSpPr>
          <p:cNvPr id="34819" name="Rectangle 3"/>
          <p:cNvSpPr>
            <a:spLocks noGrp="1" noChangeArrowheads="1"/>
          </p:cNvSpPr>
          <p:nvPr>
            <p:ph type="body" idx="1"/>
          </p:nvPr>
        </p:nvSpPr>
        <p:spPr>
          <a:xfrm>
            <a:off x="533400" y="1828800"/>
            <a:ext cx="8001000" cy="4267200"/>
          </a:xfrm>
        </p:spPr>
        <p:txBody>
          <a:bodyPr/>
          <a:lstStyle/>
          <a:p>
            <a:pPr eaLnBrk="1" hangingPunct="1">
              <a:lnSpc>
                <a:spcPct val="80000"/>
              </a:lnSpc>
            </a:pPr>
            <a:r>
              <a:rPr lang="en-US" sz="2400">
                <a:latin typeface="Georgia" charset="0"/>
              </a:rPr>
              <a:t>Demonstrates the use of large scale claims data analysis to study health IT impact.  More could be done:</a:t>
            </a:r>
          </a:p>
          <a:p>
            <a:pPr lvl="1" eaLnBrk="1" hangingPunct="1">
              <a:lnSpc>
                <a:spcPct val="80000"/>
              </a:lnSpc>
            </a:pPr>
            <a:r>
              <a:rPr lang="en-US" sz="2000">
                <a:latin typeface="Georgia" charset="0"/>
              </a:rPr>
              <a:t>More recent years</a:t>
            </a:r>
          </a:p>
          <a:p>
            <a:pPr lvl="1" eaLnBrk="1" hangingPunct="1">
              <a:lnSpc>
                <a:spcPct val="80000"/>
              </a:lnSpc>
            </a:pPr>
            <a:r>
              <a:rPr lang="en-US" sz="2000">
                <a:latin typeface="Georgia" charset="0"/>
              </a:rPr>
              <a:t>Other populations besides Medicare </a:t>
            </a:r>
          </a:p>
          <a:p>
            <a:pPr eaLnBrk="1" hangingPunct="1">
              <a:lnSpc>
                <a:spcPct val="80000"/>
              </a:lnSpc>
            </a:pPr>
            <a:r>
              <a:rPr lang="en-US" sz="2400">
                <a:latin typeface="Georgia" charset="0"/>
              </a:rPr>
              <a:t>Evidence suggest savings will not be quite as big as projected.</a:t>
            </a:r>
          </a:p>
          <a:p>
            <a:pPr eaLnBrk="1" hangingPunct="1">
              <a:lnSpc>
                <a:spcPct val="80000"/>
              </a:lnSpc>
            </a:pPr>
            <a:r>
              <a:rPr lang="en-US" sz="2400">
                <a:latin typeface="Georgia" charset="0"/>
              </a:rPr>
              <a:t>For new initiatives that are part of health reform, it will be critical for them to show their value using nationally generalizable data, since it is available for analysis and the fiscal stakes have not been higher.</a:t>
            </a:r>
          </a:p>
          <a:p>
            <a:pPr eaLnBrk="1" hangingPunct="1">
              <a:lnSpc>
                <a:spcPct val="80000"/>
              </a:lnSpc>
            </a:pPr>
            <a:endParaRPr lang="en-US" sz="2000">
              <a:latin typeface="Georgia"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574675" y="304800"/>
            <a:ext cx="8264525" cy="1219200"/>
          </a:xfrm>
        </p:spPr>
        <p:txBody>
          <a:bodyPr/>
          <a:lstStyle/>
          <a:p>
            <a:pPr eaLnBrk="1" hangingPunct="1"/>
            <a:r>
              <a:rPr lang="en-US" sz="3600">
                <a:latin typeface="Georgia" charset="0"/>
              </a:rPr>
              <a:t>Going Forward</a:t>
            </a:r>
          </a:p>
        </p:txBody>
      </p:sp>
      <p:sp>
        <p:nvSpPr>
          <p:cNvPr id="35843" name="Rectangle 3"/>
          <p:cNvSpPr>
            <a:spLocks noGrp="1" noChangeArrowheads="1"/>
          </p:cNvSpPr>
          <p:nvPr>
            <p:ph type="body" idx="1"/>
          </p:nvPr>
        </p:nvSpPr>
        <p:spPr>
          <a:xfrm>
            <a:off x="533400" y="1828800"/>
            <a:ext cx="8001000" cy="4267200"/>
          </a:xfrm>
        </p:spPr>
        <p:txBody>
          <a:bodyPr/>
          <a:lstStyle/>
          <a:p>
            <a:pPr eaLnBrk="1" hangingPunct="1">
              <a:lnSpc>
                <a:spcPct val="80000"/>
              </a:lnSpc>
            </a:pPr>
            <a:r>
              <a:rPr lang="en-US" sz="2400">
                <a:latin typeface="Georgia" charset="0"/>
              </a:rPr>
              <a:t>Use National Data to track how IT investments are influencing measure outcomes </a:t>
            </a:r>
            <a:r>
              <a:rPr lang="en-US" sz="2400" b="1">
                <a:latin typeface="Georgia" charset="0"/>
              </a:rPr>
              <a:t>with claims data linked to available clinical data TODAY </a:t>
            </a:r>
            <a:r>
              <a:rPr lang="en-US" sz="2400">
                <a:latin typeface="Georgia" charset="0"/>
              </a:rPr>
              <a:t>(e.g., lab results and Imaging URLs) for appropriate CPT codes.</a:t>
            </a:r>
          </a:p>
          <a:p>
            <a:pPr eaLnBrk="1" hangingPunct="1">
              <a:lnSpc>
                <a:spcPct val="80000"/>
              </a:lnSpc>
            </a:pPr>
            <a:r>
              <a:rPr lang="en-US" sz="2400">
                <a:latin typeface="Georgia" charset="0"/>
              </a:rPr>
              <a:t>If Phase IV Post-launch drugs and devices can use claims data for monitoring effectiveness of treatments and avoidance of adverse events – why not the federal government with Medicare Parts A, B and D data.</a:t>
            </a:r>
          </a:p>
          <a:p>
            <a:pPr eaLnBrk="1" hangingPunct="1">
              <a:lnSpc>
                <a:spcPct val="80000"/>
              </a:lnSpc>
            </a:pPr>
            <a:r>
              <a:rPr lang="en-US" sz="2400">
                <a:latin typeface="Georgia" charset="0"/>
              </a:rPr>
              <a:t>Zhan &amp; Miller (2003) set a great precedent for AHRQ to publish the code to measure medical errors.  There needs to be far more efforts in this direction to gauge national impact of health IT.</a:t>
            </a:r>
          </a:p>
          <a:p>
            <a:pPr eaLnBrk="1" hangingPunct="1">
              <a:lnSpc>
                <a:spcPct val="80000"/>
              </a:lnSpc>
            </a:pPr>
            <a:endParaRPr lang="en-US" sz="2000">
              <a:latin typeface="Georgia"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36866" name="Group 46"/>
          <p:cNvGrpSpPr>
            <a:grpSpLocks/>
          </p:cNvGrpSpPr>
          <p:nvPr/>
        </p:nvGrpSpPr>
        <p:grpSpPr bwMode="auto">
          <a:xfrm>
            <a:off x="273050" y="55563"/>
            <a:ext cx="8653463" cy="6570662"/>
            <a:chOff x="273050" y="55563"/>
            <a:chExt cx="8653463" cy="6570662"/>
          </a:xfrm>
        </p:grpSpPr>
        <p:pic>
          <p:nvPicPr>
            <p:cNvPr id="36867" name="Picture 2"/>
            <p:cNvPicPr>
              <a:picLocks noChangeAspect="1" noChangeArrowheads="1"/>
            </p:cNvPicPr>
            <p:nvPr/>
          </p:nvPicPr>
          <p:blipFill>
            <a:blip r:embed="rId2"/>
            <a:srcRect/>
            <a:stretch>
              <a:fillRect/>
            </a:stretch>
          </p:blipFill>
          <p:spPr bwMode="auto">
            <a:xfrm>
              <a:off x="381000" y="1219200"/>
              <a:ext cx="8305800" cy="4579938"/>
            </a:xfrm>
            <a:prstGeom prst="rect">
              <a:avLst/>
            </a:prstGeom>
            <a:noFill/>
            <a:ln w="12700">
              <a:noFill/>
              <a:miter lim="800000"/>
              <a:headEnd type="none" w="sm" len="sm"/>
              <a:tailEnd type="none" w="sm" len="sm"/>
            </a:ln>
          </p:spPr>
        </p:pic>
        <p:sp>
          <p:nvSpPr>
            <p:cNvPr id="36868" name="Text Box 3"/>
            <p:cNvSpPr txBox="1">
              <a:spLocks noChangeArrowheads="1"/>
            </p:cNvSpPr>
            <p:nvPr/>
          </p:nvSpPr>
          <p:spPr bwMode="auto">
            <a:xfrm>
              <a:off x="3886200" y="5867400"/>
              <a:ext cx="1311275" cy="366713"/>
            </a:xfrm>
            <a:prstGeom prst="rect">
              <a:avLst/>
            </a:prstGeom>
            <a:noFill/>
            <a:ln w="12700">
              <a:noFill/>
              <a:miter lim="800000"/>
              <a:headEnd type="none" w="sm" len="sm"/>
              <a:tailEnd type="none" w="sm" len="sm"/>
            </a:ln>
          </p:spPr>
          <p:txBody>
            <a:bodyPr>
              <a:prstTxWarp prst="textNoShape">
                <a:avLst/>
              </a:prstTxWarp>
              <a:spAutoFit/>
            </a:bodyPr>
            <a:lstStyle/>
            <a:p>
              <a:pPr eaLnBrk="0" hangingPunct="0"/>
              <a:r>
                <a:rPr lang="en-US">
                  <a:latin typeface="Garamond" charset="0"/>
                </a:rPr>
                <a:t>Physicians</a:t>
              </a:r>
            </a:p>
          </p:txBody>
        </p:sp>
        <p:sp>
          <p:nvSpPr>
            <p:cNvPr id="36869" name="Text Box 4"/>
            <p:cNvSpPr txBox="1">
              <a:spLocks noChangeArrowheads="1"/>
            </p:cNvSpPr>
            <p:nvPr/>
          </p:nvSpPr>
          <p:spPr bwMode="auto">
            <a:xfrm>
              <a:off x="3505200" y="457200"/>
              <a:ext cx="1447800" cy="366713"/>
            </a:xfrm>
            <a:prstGeom prst="rect">
              <a:avLst/>
            </a:prstGeom>
            <a:noFill/>
            <a:ln w="12700">
              <a:noFill/>
              <a:miter lim="800000"/>
              <a:headEnd type="none" w="sm" len="sm"/>
              <a:tailEnd type="none" w="sm" len="sm"/>
            </a:ln>
          </p:spPr>
          <p:txBody>
            <a:bodyPr>
              <a:prstTxWarp prst="textNoShape">
                <a:avLst/>
              </a:prstTxWarp>
              <a:spAutoFit/>
            </a:bodyPr>
            <a:lstStyle/>
            <a:p>
              <a:pPr eaLnBrk="0" hangingPunct="0"/>
              <a:r>
                <a:rPr lang="en-US">
                  <a:latin typeface="Garamond" charset="0"/>
                </a:rPr>
                <a:t>Congress</a:t>
              </a:r>
            </a:p>
          </p:txBody>
        </p:sp>
        <p:sp>
          <p:nvSpPr>
            <p:cNvPr id="36870" name="Rectangle 5"/>
            <p:cNvSpPr>
              <a:spLocks noChangeArrowheads="1"/>
            </p:cNvSpPr>
            <p:nvPr/>
          </p:nvSpPr>
          <p:spPr bwMode="auto">
            <a:xfrm>
              <a:off x="4876800" y="468313"/>
              <a:ext cx="1203325" cy="366712"/>
            </a:xfrm>
            <a:prstGeom prst="rect">
              <a:avLst/>
            </a:prstGeom>
            <a:noFill/>
            <a:ln w="12700">
              <a:noFill/>
              <a:miter lim="800000"/>
              <a:headEnd type="none" w="sm" len="sm"/>
              <a:tailEnd type="none" w="sm" len="sm"/>
            </a:ln>
          </p:spPr>
          <p:txBody>
            <a:bodyPr wrap="none">
              <a:prstTxWarp prst="textNoShape">
                <a:avLst/>
              </a:prstTxWarp>
              <a:spAutoFit/>
            </a:bodyPr>
            <a:lstStyle/>
            <a:p>
              <a:pPr eaLnBrk="0" hangingPunct="0"/>
              <a:r>
                <a:rPr lang="en-US">
                  <a:latin typeface="Garamond" charset="0"/>
                </a:rPr>
                <a:t>Main Street</a:t>
              </a:r>
            </a:p>
          </p:txBody>
        </p:sp>
        <p:sp>
          <p:nvSpPr>
            <p:cNvPr id="36871" name="Rectangle 6"/>
            <p:cNvSpPr>
              <a:spLocks noChangeArrowheads="1"/>
            </p:cNvSpPr>
            <p:nvPr/>
          </p:nvSpPr>
          <p:spPr bwMode="auto">
            <a:xfrm>
              <a:off x="6400800" y="468313"/>
              <a:ext cx="1990725" cy="369887"/>
            </a:xfrm>
            <a:prstGeom prst="rect">
              <a:avLst/>
            </a:prstGeom>
            <a:noFill/>
            <a:ln w="12700">
              <a:noFill/>
              <a:miter lim="800000"/>
              <a:headEnd type="none" w="sm" len="sm"/>
              <a:tailEnd type="none" w="sm" len="sm"/>
            </a:ln>
          </p:spPr>
          <p:txBody>
            <a:bodyPr wrap="none">
              <a:prstTxWarp prst="textNoShape">
                <a:avLst/>
              </a:prstTxWarp>
              <a:spAutoFit/>
            </a:bodyPr>
            <a:lstStyle/>
            <a:p>
              <a:pPr eaLnBrk="0" hangingPunct="0"/>
              <a:r>
                <a:rPr lang="en-US">
                  <a:latin typeface="Garamond" charset="0"/>
                </a:rPr>
                <a:t>Medical Technology</a:t>
              </a:r>
            </a:p>
          </p:txBody>
        </p:sp>
        <p:sp>
          <p:nvSpPr>
            <p:cNvPr id="36872" name="Rectangle 7"/>
            <p:cNvSpPr>
              <a:spLocks noChangeArrowheads="1"/>
            </p:cNvSpPr>
            <p:nvPr/>
          </p:nvSpPr>
          <p:spPr bwMode="auto">
            <a:xfrm>
              <a:off x="273050" y="5954713"/>
              <a:ext cx="784225" cy="366712"/>
            </a:xfrm>
            <a:prstGeom prst="rect">
              <a:avLst/>
            </a:prstGeom>
            <a:noFill/>
            <a:ln w="12700">
              <a:noFill/>
              <a:miter lim="800000"/>
              <a:headEnd type="none" w="sm" len="sm"/>
              <a:tailEnd type="none" w="sm" len="sm"/>
            </a:ln>
          </p:spPr>
          <p:txBody>
            <a:bodyPr wrap="none">
              <a:prstTxWarp prst="textNoShape">
                <a:avLst/>
              </a:prstTxWarp>
              <a:spAutoFit/>
            </a:bodyPr>
            <a:lstStyle/>
            <a:p>
              <a:pPr eaLnBrk="0" hangingPunct="0"/>
              <a:r>
                <a:rPr lang="en-US">
                  <a:latin typeface="Garamond" charset="0"/>
                </a:rPr>
                <a:t>Courts</a:t>
              </a:r>
            </a:p>
          </p:txBody>
        </p:sp>
        <p:sp>
          <p:nvSpPr>
            <p:cNvPr id="36873" name="Rectangle 8"/>
            <p:cNvSpPr>
              <a:spLocks noChangeArrowheads="1"/>
            </p:cNvSpPr>
            <p:nvPr/>
          </p:nvSpPr>
          <p:spPr bwMode="auto">
            <a:xfrm>
              <a:off x="1905000" y="468313"/>
              <a:ext cx="1325563" cy="641350"/>
            </a:xfrm>
            <a:prstGeom prst="rect">
              <a:avLst/>
            </a:prstGeom>
            <a:noFill/>
            <a:ln w="12700">
              <a:noFill/>
              <a:miter lim="800000"/>
              <a:headEnd type="none" w="sm" len="sm"/>
              <a:tailEnd type="none" w="sm" len="sm"/>
            </a:ln>
          </p:spPr>
          <p:txBody>
            <a:bodyPr wrap="none">
              <a:prstTxWarp prst="textNoShape">
                <a:avLst/>
              </a:prstTxWarp>
              <a:spAutoFit/>
            </a:bodyPr>
            <a:lstStyle/>
            <a:p>
              <a:pPr eaLnBrk="0" hangingPunct="0"/>
              <a:r>
                <a:rPr lang="en-US">
                  <a:latin typeface="Garamond" charset="0"/>
                </a:rPr>
                <a:t>Federal </a:t>
              </a:r>
            </a:p>
            <a:p>
              <a:pPr eaLnBrk="0" hangingPunct="0"/>
              <a:r>
                <a:rPr lang="en-US">
                  <a:latin typeface="Garamond" charset="0"/>
                </a:rPr>
                <a:t>Government</a:t>
              </a:r>
            </a:p>
          </p:txBody>
        </p:sp>
        <p:sp>
          <p:nvSpPr>
            <p:cNvPr id="36874" name="Rectangle 9"/>
            <p:cNvSpPr>
              <a:spLocks noChangeArrowheads="1"/>
            </p:cNvSpPr>
            <p:nvPr/>
          </p:nvSpPr>
          <p:spPr bwMode="auto">
            <a:xfrm>
              <a:off x="457200" y="468313"/>
              <a:ext cx="1476375" cy="366712"/>
            </a:xfrm>
            <a:prstGeom prst="rect">
              <a:avLst/>
            </a:prstGeom>
            <a:noFill/>
            <a:ln w="12700">
              <a:noFill/>
              <a:miter lim="800000"/>
              <a:headEnd type="none" w="sm" len="sm"/>
              <a:tailEnd type="none" w="sm" len="sm"/>
            </a:ln>
          </p:spPr>
          <p:txBody>
            <a:bodyPr wrap="none">
              <a:prstTxWarp prst="textNoShape">
                <a:avLst/>
              </a:prstTxWarp>
              <a:spAutoFit/>
            </a:bodyPr>
            <a:lstStyle/>
            <a:p>
              <a:pPr eaLnBrk="0" hangingPunct="0"/>
              <a:r>
                <a:rPr lang="en-US">
                  <a:latin typeface="Garamond" charset="0"/>
                </a:rPr>
                <a:t>&lt;90% Income</a:t>
              </a:r>
            </a:p>
          </p:txBody>
        </p:sp>
        <p:sp>
          <p:nvSpPr>
            <p:cNvPr id="36875" name="Rectangle 10"/>
            <p:cNvSpPr>
              <a:spLocks noChangeArrowheads="1"/>
            </p:cNvSpPr>
            <p:nvPr/>
          </p:nvSpPr>
          <p:spPr bwMode="auto">
            <a:xfrm>
              <a:off x="1752600" y="5867400"/>
              <a:ext cx="1581150" cy="369888"/>
            </a:xfrm>
            <a:prstGeom prst="rect">
              <a:avLst/>
            </a:prstGeom>
            <a:noFill/>
            <a:ln w="12700">
              <a:noFill/>
              <a:miter lim="800000"/>
              <a:headEnd type="none" w="sm" len="sm"/>
              <a:tailEnd type="none" w="sm" len="sm"/>
            </a:ln>
          </p:spPr>
          <p:txBody>
            <a:bodyPr wrap="none">
              <a:prstTxWarp prst="textNoShape">
                <a:avLst/>
              </a:prstTxWarp>
              <a:spAutoFit/>
            </a:bodyPr>
            <a:lstStyle/>
            <a:p>
              <a:pPr eaLnBrk="0" hangingPunct="0"/>
              <a:r>
                <a:rPr lang="en-US">
                  <a:latin typeface="Garamond" charset="0"/>
                </a:rPr>
                <a:t>Insurers/Banks</a:t>
              </a:r>
            </a:p>
          </p:txBody>
        </p:sp>
        <p:sp>
          <p:nvSpPr>
            <p:cNvPr id="36876" name="Rectangle 11"/>
            <p:cNvSpPr>
              <a:spLocks noChangeArrowheads="1"/>
            </p:cNvSpPr>
            <p:nvPr/>
          </p:nvSpPr>
          <p:spPr bwMode="auto">
            <a:xfrm>
              <a:off x="5715000" y="5878513"/>
              <a:ext cx="1323975" cy="366712"/>
            </a:xfrm>
            <a:prstGeom prst="rect">
              <a:avLst/>
            </a:prstGeom>
            <a:noFill/>
            <a:ln w="12700">
              <a:noFill/>
              <a:miter lim="800000"/>
              <a:headEnd type="none" w="sm" len="sm"/>
              <a:tailEnd type="none" w="sm" len="sm"/>
            </a:ln>
          </p:spPr>
          <p:txBody>
            <a:bodyPr wrap="none">
              <a:prstTxWarp prst="textNoShape">
                <a:avLst/>
              </a:prstTxWarp>
              <a:spAutoFit/>
            </a:bodyPr>
            <a:lstStyle/>
            <a:p>
              <a:pPr eaLnBrk="0" hangingPunct="0"/>
              <a:r>
                <a:rPr lang="en-US">
                  <a:latin typeface="Garamond" charset="0"/>
                </a:rPr>
                <a:t>99% Income</a:t>
              </a:r>
            </a:p>
          </p:txBody>
        </p:sp>
        <p:sp>
          <p:nvSpPr>
            <p:cNvPr id="36877" name="Rectangle 12"/>
            <p:cNvSpPr>
              <a:spLocks noChangeArrowheads="1"/>
            </p:cNvSpPr>
            <p:nvPr/>
          </p:nvSpPr>
          <p:spPr bwMode="auto">
            <a:xfrm>
              <a:off x="7315200" y="5878513"/>
              <a:ext cx="1611313" cy="366712"/>
            </a:xfrm>
            <a:prstGeom prst="rect">
              <a:avLst/>
            </a:prstGeom>
            <a:noFill/>
            <a:ln w="12700">
              <a:noFill/>
              <a:miter lim="800000"/>
              <a:headEnd type="none" w="sm" len="sm"/>
              <a:tailEnd type="none" w="sm" len="sm"/>
            </a:ln>
          </p:spPr>
          <p:txBody>
            <a:bodyPr wrap="none">
              <a:prstTxWarp prst="textNoShape">
                <a:avLst/>
              </a:prstTxWarp>
              <a:spAutoFit/>
            </a:bodyPr>
            <a:lstStyle/>
            <a:p>
              <a:pPr eaLnBrk="0" hangingPunct="0"/>
              <a:r>
                <a:rPr lang="en-US">
                  <a:latin typeface="Garamond" charset="0"/>
                </a:rPr>
                <a:t>91-99% Income</a:t>
              </a:r>
            </a:p>
          </p:txBody>
        </p:sp>
        <p:sp>
          <p:nvSpPr>
            <p:cNvPr id="36878" name="Line 13"/>
            <p:cNvSpPr>
              <a:spLocks noChangeShapeType="1"/>
            </p:cNvSpPr>
            <p:nvPr/>
          </p:nvSpPr>
          <p:spPr bwMode="auto">
            <a:xfrm flipV="1">
              <a:off x="609600" y="5029200"/>
              <a:ext cx="152400" cy="838200"/>
            </a:xfrm>
            <a:prstGeom prst="line">
              <a:avLst/>
            </a:prstGeom>
            <a:noFill/>
            <a:ln w="28575">
              <a:solidFill>
                <a:schemeClr val="tx2"/>
              </a:solidFill>
              <a:round/>
              <a:headEnd type="none" w="sm" len="sm"/>
              <a:tailEnd type="triangle" w="sm" len="sm"/>
            </a:ln>
          </p:spPr>
          <p:txBody>
            <a:bodyPr>
              <a:prstTxWarp prst="textNoShape">
                <a:avLst/>
              </a:prstTxWarp>
            </a:bodyPr>
            <a:lstStyle/>
            <a:p>
              <a:endParaRPr lang="en-US"/>
            </a:p>
          </p:txBody>
        </p:sp>
        <p:sp>
          <p:nvSpPr>
            <p:cNvPr id="36879" name="Line 14"/>
            <p:cNvSpPr>
              <a:spLocks noChangeShapeType="1"/>
            </p:cNvSpPr>
            <p:nvPr/>
          </p:nvSpPr>
          <p:spPr bwMode="auto">
            <a:xfrm flipV="1">
              <a:off x="2133600" y="3810000"/>
              <a:ext cx="228600" cy="2133600"/>
            </a:xfrm>
            <a:prstGeom prst="line">
              <a:avLst/>
            </a:prstGeom>
            <a:noFill/>
            <a:ln w="28575">
              <a:solidFill>
                <a:schemeClr val="tx2"/>
              </a:solidFill>
              <a:round/>
              <a:headEnd type="none" w="sm" len="sm"/>
              <a:tailEnd type="triangle" w="sm" len="sm"/>
            </a:ln>
          </p:spPr>
          <p:txBody>
            <a:bodyPr>
              <a:prstTxWarp prst="textNoShape">
                <a:avLst/>
              </a:prstTxWarp>
            </a:bodyPr>
            <a:lstStyle/>
            <a:p>
              <a:endParaRPr lang="en-US"/>
            </a:p>
          </p:txBody>
        </p:sp>
        <p:sp>
          <p:nvSpPr>
            <p:cNvPr id="36880" name="Line 15"/>
            <p:cNvSpPr>
              <a:spLocks noChangeShapeType="1"/>
            </p:cNvSpPr>
            <p:nvPr/>
          </p:nvSpPr>
          <p:spPr bwMode="auto">
            <a:xfrm flipV="1">
              <a:off x="4343400" y="5029200"/>
              <a:ext cx="152400" cy="838200"/>
            </a:xfrm>
            <a:prstGeom prst="line">
              <a:avLst/>
            </a:prstGeom>
            <a:noFill/>
            <a:ln w="28575">
              <a:solidFill>
                <a:schemeClr val="tx2"/>
              </a:solidFill>
              <a:round/>
              <a:headEnd type="none" w="sm" len="sm"/>
              <a:tailEnd type="triangle" w="sm" len="sm"/>
            </a:ln>
          </p:spPr>
          <p:txBody>
            <a:bodyPr>
              <a:prstTxWarp prst="textNoShape">
                <a:avLst/>
              </a:prstTxWarp>
            </a:bodyPr>
            <a:lstStyle/>
            <a:p>
              <a:endParaRPr lang="en-US"/>
            </a:p>
          </p:txBody>
        </p:sp>
        <p:sp>
          <p:nvSpPr>
            <p:cNvPr id="36881" name="Line 16"/>
            <p:cNvSpPr>
              <a:spLocks noChangeShapeType="1"/>
            </p:cNvSpPr>
            <p:nvPr/>
          </p:nvSpPr>
          <p:spPr bwMode="auto">
            <a:xfrm>
              <a:off x="4114800" y="838200"/>
              <a:ext cx="0" cy="1828800"/>
            </a:xfrm>
            <a:prstGeom prst="line">
              <a:avLst/>
            </a:prstGeom>
            <a:noFill/>
            <a:ln w="28575">
              <a:solidFill>
                <a:schemeClr val="tx2"/>
              </a:solidFill>
              <a:round/>
              <a:headEnd type="none" w="sm" len="sm"/>
              <a:tailEnd type="triangle" w="sm" len="sm"/>
            </a:ln>
          </p:spPr>
          <p:txBody>
            <a:bodyPr>
              <a:prstTxWarp prst="textNoShape">
                <a:avLst/>
              </a:prstTxWarp>
            </a:bodyPr>
            <a:lstStyle/>
            <a:p>
              <a:endParaRPr lang="en-US"/>
            </a:p>
          </p:txBody>
        </p:sp>
        <p:sp>
          <p:nvSpPr>
            <p:cNvPr id="36882" name="Line 17"/>
            <p:cNvSpPr>
              <a:spLocks noChangeShapeType="1"/>
            </p:cNvSpPr>
            <p:nvPr/>
          </p:nvSpPr>
          <p:spPr bwMode="auto">
            <a:xfrm flipH="1">
              <a:off x="762000" y="838200"/>
              <a:ext cx="304800" cy="762000"/>
            </a:xfrm>
            <a:prstGeom prst="line">
              <a:avLst/>
            </a:prstGeom>
            <a:noFill/>
            <a:ln w="28575">
              <a:solidFill>
                <a:schemeClr val="tx2"/>
              </a:solidFill>
              <a:round/>
              <a:headEnd type="none" w="sm" len="sm"/>
              <a:tailEnd type="triangle" w="sm" len="sm"/>
            </a:ln>
          </p:spPr>
          <p:txBody>
            <a:bodyPr>
              <a:prstTxWarp prst="textNoShape">
                <a:avLst/>
              </a:prstTxWarp>
            </a:bodyPr>
            <a:lstStyle/>
            <a:p>
              <a:endParaRPr lang="en-US"/>
            </a:p>
          </p:txBody>
        </p:sp>
        <p:sp>
          <p:nvSpPr>
            <p:cNvPr id="36883" name="Line 18"/>
            <p:cNvSpPr>
              <a:spLocks noChangeShapeType="1"/>
            </p:cNvSpPr>
            <p:nvPr/>
          </p:nvSpPr>
          <p:spPr bwMode="auto">
            <a:xfrm flipH="1">
              <a:off x="2209800" y="1066800"/>
              <a:ext cx="304800" cy="990600"/>
            </a:xfrm>
            <a:prstGeom prst="line">
              <a:avLst/>
            </a:prstGeom>
            <a:noFill/>
            <a:ln w="28575">
              <a:solidFill>
                <a:schemeClr val="tx2"/>
              </a:solidFill>
              <a:round/>
              <a:headEnd type="none" w="sm" len="sm"/>
              <a:tailEnd type="triangle" w="sm" len="sm"/>
            </a:ln>
          </p:spPr>
          <p:txBody>
            <a:bodyPr>
              <a:prstTxWarp prst="textNoShape">
                <a:avLst/>
              </a:prstTxWarp>
            </a:bodyPr>
            <a:lstStyle/>
            <a:p>
              <a:endParaRPr lang="en-US"/>
            </a:p>
          </p:txBody>
        </p:sp>
        <p:sp>
          <p:nvSpPr>
            <p:cNvPr id="36884" name="Line 19"/>
            <p:cNvSpPr>
              <a:spLocks noChangeShapeType="1"/>
            </p:cNvSpPr>
            <p:nvPr/>
          </p:nvSpPr>
          <p:spPr bwMode="auto">
            <a:xfrm flipH="1">
              <a:off x="4495800" y="838200"/>
              <a:ext cx="838200" cy="685800"/>
            </a:xfrm>
            <a:prstGeom prst="line">
              <a:avLst/>
            </a:prstGeom>
            <a:noFill/>
            <a:ln w="28575">
              <a:solidFill>
                <a:schemeClr val="tx2"/>
              </a:solidFill>
              <a:round/>
              <a:headEnd type="none" w="sm" len="sm"/>
              <a:tailEnd type="triangle" w="sm" len="sm"/>
            </a:ln>
          </p:spPr>
          <p:txBody>
            <a:bodyPr>
              <a:prstTxWarp prst="textNoShape">
                <a:avLst/>
              </a:prstTxWarp>
            </a:bodyPr>
            <a:lstStyle/>
            <a:p>
              <a:endParaRPr lang="en-US"/>
            </a:p>
          </p:txBody>
        </p:sp>
        <p:sp>
          <p:nvSpPr>
            <p:cNvPr id="36885" name="Line 20"/>
            <p:cNvSpPr>
              <a:spLocks noChangeShapeType="1"/>
            </p:cNvSpPr>
            <p:nvPr/>
          </p:nvSpPr>
          <p:spPr bwMode="auto">
            <a:xfrm flipH="1">
              <a:off x="6324600" y="838200"/>
              <a:ext cx="609600" cy="1066800"/>
            </a:xfrm>
            <a:prstGeom prst="line">
              <a:avLst/>
            </a:prstGeom>
            <a:noFill/>
            <a:ln w="28575">
              <a:solidFill>
                <a:schemeClr val="tx2"/>
              </a:solidFill>
              <a:round/>
              <a:headEnd type="none" w="sm" len="sm"/>
              <a:tailEnd type="triangle" w="sm" len="sm"/>
            </a:ln>
          </p:spPr>
          <p:txBody>
            <a:bodyPr>
              <a:prstTxWarp prst="textNoShape">
                <a:avLst/>
              </a:prstTxWarp>
            </a:bodyPr>
            <a:lstStyle/>
            <a:p>
              <a:endParaRPr lang="en-US"/>
            </a:p>
          </p:txBody>
        </p:sp>
        <p:sp>
          <p:nvSpPr>
            <p:cNvPr id="36886" name="Rectangle 21"/>
            <p:cNvSpPr>
              <a:spLocks noChangeArrowheads="1"/>
            </p:cNvSpPr>
            <p:nvPr/>
          </p:nvSpPr>
          <p:spPr bwMode="auto">
            <a:xfrm>
              <a:off x="7391400" y="773113"/>
              <a:ext cx="1306513" cy="366712"/>
            </a:xfrm>
            <a:prstGeom prst="rect">
              <a:avLst/>
            </a:prstGeom>
            <a:noFill/>
            <a:ln w="12700">
              <a:noFill/>
              <a:miter lim="800000"/>
              <a:headEnd type="none" w="sm" len="sm"/>
              <a:tailEnd type="none" w="sm" len="sm"/>
            </a:ln>
          </p:spPr>
          <p:txBody>
            <a:bodyPr wrap="none">
              <a:prstTxWarp prst="textNoShape">
                <a:avLst/>
              </a:prstTxWarp>
              <a:spAutoFit/>
            </a:bodyPr>
            <a:lstStyle/>
            <a:p>
              <a:pPr eaLnBrk="0" hangingPunct="0"/>
              <a:r>
                <a:rPr lang="en-US">
                  <a:latin typeface="Garamond" charset="0"/>
                </a:rPr>
                <a:t>Big Business</a:t>
              </a:r>
            </a:p>
          </p:txBody>
        </p:sp>
        <p:sp>
          <p:nvSpPr>
            <p:cNvPr id="36887" name="Rectangle 22"/>
            <p:cNvSpPr>
              <a:spLocks noChangeArrowheads="1"/>
            </p:cNvSpPr>
            <p:nvPr/>
          </p:nvSpPr>
          <p:spPr bwMode="auto">
            <a:xfrm>
              <a:off x="4876800" y="6259513"/>
              <a:ext cx="1022350" cy="366712"/>
            </a:xfrm>
            <a:prstGeom prst="rect">
              <a:avLst/>
            </a:prstGeom>
            <a:noFill/>
            <a:ln w="12700">
              <a:noFill/>
              <a:miter lim="800000"/>
              <a:headEnd type="none" w="sm" len="sm"/>
              <a:tailEnd type="none" w="sm" len="sm"/>
            </a:ln>
          </p:spPr>
          <p:txBody>
            <a:bodyPr wrap="none">
              <a:prstTxWarp prst="textNoShape">
                <a:avLst/>
              </a:prstTxWarp>
              <a:spAutoFit/>
            </a:bodyPr>
            <a:lstStyle/>
            <a:p>
              <a:pPr eaLnBrk="0" hangingPunct="0"/>
              <a:r>
                <a:rPr lang="en-US">
                  <a:latin typeface="Garamond" charset="0"/>
                </a:rPr>
                <a:t>Hospitals</a:t>
              </a:r>
            </a:p>
          </p:txBody>
        </p:sp>
        <p:sp>
          <p:nvSpPr>
            <p:cNvPr id="36888" name="Line 23"/>
            <p:cNvSpPr>
              <a:spLocks noChangeShapeType="1"/>
            </p:cNvSpPr>
            <p:nvPr/>
          </p:nvSpPr>
          <p:spPr bwMode="auto">
            <a:xfrm flipV="1">
              <a:off x="5410200" y="3810000"/>
              <a:ext cx="685800" cy="2438400"/>
            </a:xfrm>
            <a:prstGeom prst="line">
              <a:avLst/>
            </a:prstGeom>
            <a:noFill/>
            <a:ln w="28575">
              <a:solidFill>
                <a:schemeClr val="tx2"/>
              </a:solidFill>
              <a:round/>
              <a:headEnd type="none" w="sm" len="sm"/>
              <a:tailEnd type="triangle" w="sm" len="sm"/>
            </a:ln>
          </p:spPr>
          <p:txBody>
            <a:bodyPr>
              <a:prstTxWarp prst="textNoShape">
                <a:avLst/>
              </a:prstTxWarp>
            </a:bodyPr>
            <a:lstStyle/>
            <a:p>
              <a:endParaRPr lang="en-US"/>
            </a:p>
          </p:txBody>
        </p:sp>
        <p:sp>
          <p:nvSpPr>
            <p:cNvPr id="36889" name="Line 24"/>
            <p:cNvSpPr>
              <a:spLocks noChangeShapeType="1"/>
            </p:cNvSpPr>
            <p:nvPr/>
          </p:nvSpPr>
          <p:spPr bwMode="auto">
            <a:xfrm>
              <a:off x="8077200" y="1143000"/>
              <a:ext cx="76200" cy="1676400"/>
            </a:xfrm>
            <a:prstGeom prst="line">
              <a:avLst/>
            </a:prstGeom>
            <a:noFill/>
            <a:ln w="28575">
              <a:solidFill>
                <a:schemeClr val="tx2"/>
              </a:solidFill>
              <a:round/>
              <a:headEnd type="none" w="sm" len="sm"/>
              <a:tailEnd type="triangle" w="sm" len="sm"/>
            </a:ln>
          </p:spPr>
          <p:txBody>
            <a:bodyPr>
              <a:prstTxWarp prst="textNoShape">
                <a:avLst/>
              </a:prstTxWarp>
            </a:bodyPr>
            <a:lstStyle/>
            <a:p>
              <a:endParaRPr lang="en-US"/>
            </a:p>
          </p:txBody>
        </p:sp>
        <p:sp>
          <p:nvSpPr>
            <p:cNvPr id="36890" name="Line 25"/>
            <p:cNvSpPr>
              <a:spLocks noChangeShapeType="1"/>
            </p:cNvSpPr>
            <p:nvPr/>
          </p:nvSpPr>
          <p:spPr bwMode="auto">
            <a:xfrm flipH="1" flipV="1">
              <a:off x="6324600" y="5562600"/>
              <a:ext cx="76200" cy="381000"/>
            </a:xfrm>
            <a:prstGeom prst="line">
              <a:avLst/>
            </a:prstGeom>
            <a:noFill/>
            <a:ln w="28575">
              <a:solidFill>
                <a:schemeClr val="tx2"/>
              </a:solidFill>
              <a:round/>
              <a:headEnd type="none" w="sm" len="sm"/>
              <a:tailEnd type="triangle" w="sm" len="sm"/>
            </a:ln>
          </p:spPr>
          <p:txBody>
            <a:bodyPr>
              <a:prstTxWarp prst="textNoShape">
                <a:avLst/>
              </a:prstTxWarp>
            </a:bodyPr>
            <a:lstStyle/>
            <a:p>
              <a:endParaRPr lang="en-US"/>
            </a:p>
          </p:txBody>
        </p:sp>
        <p:sp>
          <p:nvSpPr>
            <p:cNvPr id="36891" name="Line 26"/>
            <p:cNvSpPr>
              <a:spLocks noChangeShapeType="1"/>
            </p:cNvSpPr>
            <p:nvPr/>
          </p:nvSpPr>
          <p:spPr bwMode="auto">
            <a:xfrm flipV="1">
              <a:off x="8077200" y="5029200"/>
              <a:ext cx="152400" cy="838200"/>
            </a:xfrm>
            <a:prstGeom prst="line">
              <a:avLst/>
            </a:prstGeom>
            <a:noFill/>
            <a:ln w="28575">
              <a:solidFill>
                <a:schemeClr val="tx2"/>
              </a:solidFill>
              <a:round/>
              <a:headEnd type="none" w="sm" len="sm"/>
              <a:tailEnd type="triangle" w="sm" len="sm"/>
            </a:ln>
          </p:spPr>
          <p:txBody>
            <a:bodyPr>
              <a:prstTxWarp prst="textNoShape">
                <a:avLst/>
              </a:prstTxWarp>
            </a:bodyPr>
            <a:lstStyle/>
            <a:p>
              <a:endParaRPr lang="en-US"/>
            </a:p>
          </p:txBody>
        </p:sp>
        <p:sp>
          <p:nvSpPr>
            <p:cNvPr id="36892" name="Line 27"/>
            <p:cNvSpPr>
              <a:spLocks noChangeShapeType="1"/>
            </p:cNvSpPr>
            <p:nvPr/>
          </p:nvSpPr>
          <p:spPr bwMode="auto">
            <a:xfrm flipV="1">
              <a:off x="4495800" y="3810000"/>
              <a:ext cx="1600200" cy="914400"/>
            </a:xfrm>
            <a:prstGeom prst="line">
              <a:avLst/>
            </a:prstGeom>
            <a:noFill/>
            <a:ln w="57150">
              <a:solidFill>
                <a:srgbClr val="FFFF00"/>
              </a:solidFill>
              <a:prstDash val="dash"/>
              <a:round/>
              <a:headEnd/>
              <a:tailEnd/>
            </a:ln>
          </p:spPr>
          <p:txBody>
            <a:bodyPr>
              <a:prstTxWarp prst="textNoShape">
                <a:avLst/>
              </a:prstTxWarp>
            </a:bodyPr>
            <a:lstStyle/>
            <a:p>
              <a:endParaRPr lang="en-US"/>
            </a:p>
          </p:txBody>
        </p:sp>
        <p:sp>
          <p:nvSpPr>
            <p:cNvPr id="36893" name="Line 28"/>
            <p:cNvSpPr>
              <a:spLocks noChangeShapeType="1"/>
            </p:cNvSpPr>
            <p:nvPr/>
          </p:nvSpPr>
          <p:spPr bwMode="auto">
            <a:xfrm flipV="1">
              <a:off x="2286000" y="2133600"/>
              <a:ext cx="0" cy="762000"/>
            </a:xfrm>
            <a:prstGeom prst="line">
              <a:avLst/>
            </a:prstGeom>
            <a:noFill/>
            <a:ln w="57150">
              <a:solidFill>
                <a:srgbClr val="FF0000"/>
              </a:solidFill>
              <a:round/>
              <a:headEnd/>
              <a:tailEnd/>
            </a:ln>
          </p:spPr>
          <p:txBody>
            <a:bodyPr>
              <a:prstTxWarp prst="textNoShape">
                <a:avLst/>
              </a:prstTxWarp>
            </a:bodyPr>
            <a:lstStyle/>
            <a:p>
              <a:endParaRPr lang="en-US"/>
            </a:p>
          </p:txBody>
        </p:sp>
        <p:sp>
          <p:nvSpPr>
            <p:cNvPr id="36894" name="Line 29"/>
            <p:cNvSpPr>
              <a:spLocks noChangeShapeType="1"/>
            </p:cNvSpPr>
            <p:nvPr/>
          </p:nvSpPr>
          <p:spPr bwMode="auto">
            <a:xfrm>
              <a:off x="990600" y="3276600"/>
              <a:ext cx="990600" cy="381000"/>
            </a:xfrm>
            <a:prstGeom prst="line">
              <a:avLst/>
            </a:prstGeom>
            <a:noFill/>
            <a:ln w="57150">
              <a:solidFill>
                <a:srgbClr val="FF0000"/>
              </a:solidFill>
              <a:round/>
              <a:headEnd/>
              <a:tailEnd/>
            </a:ln>
          </p:spPr>
          <p:txBody>
            <a:bodyPr>
              <a:prstTxWarp prst="textNoShape">
                <a:avLst/>
              </a:prstTxWarp>
            </a:bodyPr>
            <a:lstStyle/>
            <a:p>
              <a:endParaRPr lang="en-US"/>
            </a:p>
          </p:txBody>
        </p:sp>
        <p:sp>
          <p:nvSpPr>
            <p:cNvPr id="36895" name="Line 30"/>
            <p:cNvSpPr>
              <a:spLocks noChangeShapeType="1"/>
            </p:cNvSpPr>
            <p:nvPr/>
          </p:nvSpPr>
          <p:spPr bwMode="auto">
            <a:xfrm flipV="1">
              <a:off x="2743200" y="1447800"/>
              <a:ext cx="990600" cy="2209800"/>
            </a:xfrm>
            <a:prstGeom prst="line">
              <a:avLst/>
            </a:prstGeom>
            <a:noFill/>
            <a:ln w="57150">
              <a:solidFill>
                <a:srgbClr val="FF0000"/>
              </a:solidFill>
              <a:round/>
              <a:headEnd/>
              <a:tailEnd/>
            </a:ln>
          </p:spPr>
          <p:txBody>
            <a:bodyPr>
              <a:prstTxWarp prst="textNoShape">
                <a:avLst/>
              </a:prstTxWarp>
            </a:bodyPr>
            <a:lstStyle/>
            <a:p>
              <a:endParaRPr lang="en-US"/>
            </a:p>
          </p:txBody>
        </p:sp>
        <p:sp>
          <p:nvSpPr>
            <p:cNvPr id="36896" name="Line 31"/>
            <p:cNvSpPr>
              <a:spLocks noChangeShapeType="1"/>
            </p:cNvSpPr>
            <p:nvPr/>
          </p:nvSpPr>
          <p:spPr bwMode="auto">
            <a:xfrm flipV="1">
              <a:off x="2667000" y="3505200"/>
              <a:ext cx="2895600" cy="381000"/>
            </a:xfrm>
            <a:prstGeom prst="line">
              <a:avLst/>
            </a:prstGeom>
            <a:noFill/>
            <a:ln w="57150">
              <a:solidFill>
                <a:srgbClr val="FF0000"/>
              </a:solidFill>
              <a:round/>
              <a:headEnd/>
              <a:tailEnd/>
            </a:ln>
          </p:spPr>
          <p:txBody>
            <a:bodyPr>
              <a:prstTxWarp prst="textNoShape">
                <a:avLst/>
              </a:prstTxWarp>
            </a:bodyPr>
            <a:lstStyle/>
            <a:p>
              <a:endParaRPr lang="en-US"/>
            </a:p>
          </p:txBody>
        </p:sp>
        <p:sp>
          <p:nvSpPr>
            <p:cNvPr id="36897" name="Line 32"/>
            <p:cNvSpPr>
              <a:spLocks noChangeShapeType="1"/>
            </p:cNvSpPr>
            <p:nvPr/>
          </p:nvSpPr>
          <p:spPr bwMode="auto">
            <a:xfrm flipV="1">
              <a:off x="6705600" y="3200400"/>
              <a:ext cx="1295400" cy="152400"/>
            </a:xfrm>
            <a:prstGeom prst="line">
              <a:avLst/>
            </a:prstGeom>
            <a:noFill/>
            <a:ln w="57150">
              <a:solidFill>
                <a:srgbClr val="FF0000"/>
              </a:solidFill>
              <a:round/>
              <a:headEnd/>
              <a:tailEnd/>
            </a:ln>
          </p:spPr>
          <p:txBody>
            <a:bodyPr>
              <a:prstTxWarp prst="textNoShape">
                <a:avLst/>
              </a:prstTxWarp>
            </a:bodyPr>
            <a:lstStyle/>
            <a:p>
              <a:endParaRPr lang="en-US"/>
            </a:p>
          </p:txBody>
        </p:sp>
        <p:sp>
          <p:nvSpPr>
            <p:cNvPr id="36898" name="Line 33"/>
            <p:cNvSpPr>
              <a:spLocks noChangeShapeType="1"/>
            </p:cNvSpPr>
            <p:nvPr/>
          </p:nvSpPr>
          <p:spPr bwMode="auto">
            <a:xfrm flipV="1">
              <a:off x="2743200" y="2057400"/>
              <a:ext cx="3200400" cy="1676400"/>
            </a:xfrm>
            <a:prstGeom prst="line">
              <a:avLst/>
            </a:prstGeom>
            <a:noFill/>
            <a:ln w="57150">
              <a:solidFill>
                <a:srgbClr val="FF0000"/>
              </a:solidFill>
              <a:round/>
              <a:headEnd/>
              <a:tailEnd/>
            </a:ln>
          </p:spPr>
          <p:txBody>
            <a:bodyPr>
              <a:prstTxWarp prst="textNoShape">
                <a:avLst/>
              </a:prstTxWarp>
            </a:bodyPr>
            <a:lstStyle/>
            <a:p>
              <a:endParaRPr lang="en-US"/>
            </a:p>
          </p:txBody>
        </p:sp>
        <p:sp>
          <p:nvSpPr>
            <p:cNvPr id="36899" name="Line 34"/>
            <p:cNvSpPr>
              <a:spLocks noChangeShapeType="1"/>
            </p:cNvSpPr>
            <p:nvPr/>
          </p:nvSpPr>
          <p:spPr bwMode="auto">
            <a:xfrm flipV="1">
              <a:off x="2667000" y="3810000"/>
              <a:ext cx="3733800" cy="228600"/>
            </a:xfrm>
            <a:prstGeom prst="line">
              <a:avLst/>
            </a:prstGeom>
            <a:noFill/>
            <a:ln w="57150">
              <a:solidFill>
                <a:srgbClr val="FFFF00"/>
              </a:solidFill>
              <a:round/>
              <a:headEnd/>
              <a:tailEnd/>
            </a:ln>
          </p:spPr>
          <p:txBody>
            <a:bodyPr>
              <a:prstTxWarp prst="textNoShape">
                <a:avLst/>
              </a:prstTxWarp>
            </a:bodyPr>
            <a:lstStyle/>
            <a:p>
              <a:endParaRPr lang="en-US"/>
            </a:p>
          </p:txBody>
        </p:sp>
        <p:sp>
          <p:nvSpPr>
            <p:cNvPr id="36900" name="Line 35"/>
            <p:cNvSpPr>
              <a:spLocks noChangeShapeType="1"/>
            </p:cNvSpPr>
            <p:nvPr/>
          </p:nvSpPr>
          <p:spPr bwMode="auto">
            <a:xfrm flipH="1" flipV="1">
              <a:off x="2514600" y="4114800"/>
              <a:ext cx="1295400" cy="533400"/>
            </a:xfrm>
            <a:prstGeom prst="line">
              <a:avLst/>
            </a:prstGeom>
            <a:noFill/>
            <a:ln w="57150">
              <a:solidFill>
                <a:srgbClr val="FFFF00"/>
              </a:solidFill>
              <a:round/>
              <a:headEnd/>
              <a:tailEnd/>
            </a:ln>
          </p:spPr>
          <p:txBody>
            <a:bodyPr>
              <a:prstTxWarp prst="textNoShape">
                <a:avLst/>
              </a:prstTxWarp>
            </a:bodyPr>
            <a:lstStyle/>
            <a:p>
              <a:endParaRPr lang="en-US"/>
            </a:p>
          </p:txBody>
        </p:sp>
        <p:sp>
          <p:nvSpPr>
            <p:cNvPr id="36901" name="Line 36"/>
            <p:cNvSpPr>
              <a:spLocks noChangeShapeType="1"/>
            </p:cNvSpPr>
            <p:nvPr/>
          </p:nvSpPr>
          <p:spPr bwMode="auto">
            <a:xfrm flipV="1">
              <a:off x="4648200" y="4572000"/>
              <a:ext cx="3048000" cy="1143000"/>
            </a:xfrm>
            <a:prstGeom prst="line">
              <a:avLst/>
            </a:prstGeom>
            <a:noFill/>
            <a:ln w="57150">
              <a:solidFill>
                <a:srgbClr val="FF0000"/>
              </a:solidFill>
              <a:round/>
              <a:headEnd/>
              <a:tailEnd/>
            </a:ln>
          </p:spPr>
          <p:txBody>
            <a:bodyPr>
              <a:prstTxWarp prst="textNoShape">
                <a:avLst/>
              </a:prstTxWarp>
            </a:bodyPr>
            <a:lstStyle/>
            <a:p>
              <a:endParaRPr lang="en-US"/>
            </a:p>
          </p:txBody>
        </p:sp>
        <p:sp>
          <p:nvSpPr>
            <p:cNvPr id="36902" name="Line 37"/>
            <p:cNvSpPr>
              <a:spLocks noChangeShapeType="1"/>
            </p:cNvSpPr>
            <p:nvPr/>
          </p:nvSpPr>
          <p:spPr bwMode="auto">
            <a:xfrm>
              <a:off x="7696200" y="4572000"/>
              <a:ext cx="228600" cy="381000"/>
            </a:xfrm>
            <a:prstGeom prst="line">
              <a:avLst/>
            </a:prstGeom>
            <a:noFill/>
            <a:ln w="57150">
              <a:solidFill>
                <a:srgbClr val="FF0000"/>
              </a:solidFill>
              <a:round/>
              <a:headEnd/>
              <a:tailEnd/>
            </a:ln>
          </p:spPr>
          <p:txBody>
            <a:bodyPr>
              <a:prstTxWarp prst="textNoShape">
                <a:avLst/>
              </a:prstTxWarp>
            </a:bodyPr>
            <a:lstStyle/>
            <a:p>
              <a:endParaRPr lang="en-US"/>
            </a:p>
          </p:txBody>
        </p:sp>
        <p:sp>
          <p:nvSpPr>
            <p:cNvPr id="36903" name="Line 38"/>
            <p:cNvSpPr>
              <a:spLocks noChangeShapeType="1"/>
            </p:cNvSpPr>
            <p:nvPr/>
          </p:nvSpPr>
          <p:spPr bwMode="auto">
            <a:xfrm>
              <a:off x="5943600" y="5257800"/>
              <a:ext cx="457200" cy="381000"/>
            </a:xfrm>
            <a:prstGeom prst="line">
              <a:avLst/>
            </a:prstGeom>
            <a:noFill/>
            <a:ln w="57150">
              <a:solidFill>
                <a:srgbClr val="FF0000"/>
              </a:solidFill>
              <a:round/>
              <a:headEnd/>
              <a:tailEnd/>
            </a:ln>
          </p:spPr>
          <p:txBody>
            <a:bodyPr>
              <a:prstTxWarp prst="textNoShape">
                <a:avLst/>
              </a:prstTxWarp>
            </a:bodyPr>
            <a:lstStyle/>
            <a:p>
              <a:endParaRPr lang="en-US"/>
            </a:p>
          </p:txBody>
        </p:sp>
        <p:sp>
          <p:nvSpPr>
            <p:cNvPr id="36904" name="Line 39"/>
            <p:cNvSpPr>
              <a:spLocks noChangeShapeType="1"/>
            </p:cNvSpPr>
            <p:nvPr/>
          </p:nvSpPr>
          <p:spPr bwMode="auto">
            <a:xfrm flipH="1" flipV="1">
              <a:off x="4267200" y="5029200"/>
              <a:ext cx="381000" cy="685800"/>
            </a:xfrm>
            <a:prstGeom prst="line">
              <a:avLst/>
            </a:prstGeom>
            <a:noFill/>
            <a:ln w="57150">
              <a:solidFill>
                <a:srgbClr val="FF0000"/>
              </a:solidFill>
              <a:round/>
              <a:headEnd/>
              <a:tailEnd/>
            </a:ln>
          </p:spPr>
          <p:txBody>
            <a:bodyPr>
              <a:prstTxWarp prst="textNoShape">
                <a:avLst/>
              </a:prstTxWarp>
            </a:bodyPr>
            <a:lstStyle/>
            <a:p>
              <a:endParaRPr lang="en-US"/>
            </a:p>
          </p:txBody>
        </p:sp>
        <p:sp>
          <p:nvSpPr>
            <p:cNvPr id="36905" name="Line 40"/>
            <p:cNvSpPr>
              <a:spLocks noChangeShapeType="1"/>
            </p:cNvSpPr>
            <p:nvPr/>
          </p:nvSpPr>
          <p:spPr bwMode="auto">
            <a:xfrm>
              <a:off x="685800" y="3581400"/>
              <a:ext cx="2971800" cy="1371600"/>
            </a:xfrm>
            <a:prstGeom prst="line">
              <a:avLst/>
            </a:prstGeom>
            <a:noFill/>
            <a:ln w="57150">
              <a:solidFill>
                <a:srgbClr val="FF0000"/>
              </a:solidFill>
              <a:round/>
              <a:headEnd/>
              <a:tailEnd/>
            </a:ln>
          </p:spPr>
          <p:txBody>
            <a:bodyPr>
              <a:prstTxWarp prst="textNoShape">
                <a:avLst/>
              </a:prstTxWarp>
            </a:bodyPr>
            <a:lstStyle/>
            <a:p>
              <a:endParaRPr lang="en-US"/>
            </a:p>
          </p:txBody>
        </p:sp>
        <p:sp>
          <p:nvSpPr>
            <p:cNvPr id="36906" name="Rectangle 41"/>
            <p:cNvSpPr>
              <a:spLocks noChangeArrowheads="1"/>
            </p:cNvSpPr>
            <p:nvPr/>
          </p:nvSpPr>
          <p:spPr bwMode="auto">
            <a:xfrm>
              <a:off x="1066800" y="152400"/>
              <a:ext cx="304800" cy="304800"/>
            </a:xfrm>
            <a:prstGeom prst="rect">
              <a:avLst/>
            </a:prstGeom>
            <a:solidFill>
              <a:srgbClr val="FFFF00"/>
            </a:solidFill>
            <a:ln w="9525">
              <a:solidFill>
                <a:schemeClr val="tx1"/>
              </a:solidFill>
              <a:miter lim="800000"/>
              <a:headEnd/>
              <a:tailEnd/>
            </a:ln>
          </p:spPr>
          <p:txBody>
            <a:bodyPr wrap="none" anchor="ctr">
              <a:prstTxWarp prst="textNoShape">
                <a:avLst/>
              </a:prstTxWarp>
            </a:bodyPr>
            <a:lstStyle/>
            <a:p>
              <a:endParaRPr lang="en-US"/>
            </a:p>
          </p:txBody>
        </p:sp>
        <p:sp>
          <p:nvSpPr>
            <p:cNvPr id="36907" name="Rectangle 42"/>
            <p:cNvSpPr>
              <a:spLocks noChangeArrowheads="1"/>
            </p:cNvSpPr>
            <p:nvPr/>
          </p:nvSpPr>
          <p:spPr bwMode="auto">
            <a:xfrm>
              <a:off x="4191000" y="152400"/>
              <a:ext cx="304800" cy="304800"/>
            </a:xfrm>
            <a:prstGeom prst="rect">
              <a:avLst/>
            </a:prstGeom>
            <a:solidFill>
              <a:srgbClr val="FF0000"/>
            </a:solidFill>
            <a:ln w="9525">
              <a:solidFill>
                <a:schemeClr val="tx1"/>
              </a:solidFill>
              <a:miter lim="800000"/>
              <a:headEnd/>
              <a:tailEnd/>
            </a:ln>
          </p:spPr>
          <p:txBody>
            <a:bodyPr wrap="none" anchor="ctr">
              <a:prstTxWarp prst="textNoShape">
                <a:avLst/>
              </a:prstTxWarp>
            </a:bodyPr>
            <a:lstStyle/>
            <a:p>
              <a:endParaRPr lang="en-US"/>
            </a:p>
          </p:txBody>
        </p:sp>
        <p:sp>
          <p:nvSpPr>
            <p:cNvPr id="36908" name="Text Box 43"/>
            <p:cNvSpPr txBox="1">
              <a:spLocks noChangeArrowheads="1"/>
            </p:cNvSpPr>
            <p:nvPr/>
          </p:nvSpPr>
          <p:spPr bwMode="auto">
            <a:xfrm>
              <a:off x="1431925" y="55563"/>
              <a:ext cx="1952625" cy="461962"/>
            </a:xfrm>
            <a:prstGeom prst="rect">
              <a:avLst/>
            </a:prstGeom>
            <a:noFill/>
            <a:ln w="9525">
              <a:noFill/>
              <a:miter lim="800000"/>
              <a:headEnd/>
              <a:tailEnd/>
            </a:ln>
          </p:spPr>
          <p:txBody>
            <a:bodyPr wrap="none">
              <a:prstTxWarp prst="textNoShape">
                <a:avLst/>
              </a:prstTxWarp>
              <a:spAutoFit/>
            </a:bodyPr>
            <a:lstStyle/>
            <a:p>
              <a:pPr eaLnBrk="0" hangingPunct="0"/>
              <a:r>
                <a:rPr lang="en-US" sz="2400">
                  <a:latin typeface="Garamond" charset="0"/>
                </a:rPr>
                <a:t>Today’s World </a:t>
              </a:r>
            </a:p>
          </p:txBody>
        </p:sp>
        <p:sp>
          <p:nvSpPr>
            <p:cNvPr id="36909" name="Text Box 44"/>
            <p:cNvSpPr txBox="1">
              <a:spLocks noChangeArrowheads="1"/>
            </p:cNvSpPr>
            <p:nvPr/>
          </p:nvSpPr>
          <p:spPr bwMode="auto">
            <a:xfrm>
              <a:off x="4572000" y="58738"/>
              <a:ext cx="3617913" cy="461962"/>
            </a:xfrm>
            <a:prstGeom prst="rect">
              <a:avLst/>
            </a:prstGeom>
            <a:noFill/>
            <a:ln w="9525">
              <a:noFill/>
              <a:miter lim="800000"/>
              <a:headEnd/>
              <a:tailEnd/>
            </a:ln>
          </p:spPr>
          <p:txBody>
            <a:bodyPr wrap="none">
              <a:prstTxWarp prst="textNoShape">
                <a:avLst/>
              </a:prstTxWarp>
              <a:spAutoFit/>
            </a:bodyPr>
            <a:lstStyle/>
            <a:p>
              <a:pPr eaLnBrk="0" hangingPunct="0"/>
              <a:r>
                <a:rPr lang="en-US" sz="2400">
                  <a:latin typeface="Garamond" charset="0"/>
                </a:rPr>
                <a:t>What $30 billion better build</a:t>
              </a:r>
            </a:p>
          </p:txBody>
        </p:sp>
        <p:sp>
          <p:nvSpPr>
            <p:cNvPr id="36910" name="Line 45"/>
            <p:cNvSpPr>
              <a:spLocks noChangeShapeType="1"/>
            </p:cNvSpPr>
            <p:nvPr/>
          </p:nvSpPr>
          <p:spPr bwMode="auto">
            <a:xfrm flipV="1">
              <a:off x="6629400" y="2133600"/>
              <a:ext cx="0" cy="533400"/>
            </a:xfrm>
            <a:prstGeom prst="line">
              <a:avLst/>
            </a:prstGeom>
            <a:noFill/>
            <a:ln w="57150">
              <a:solidFill>
                <a:srgbClr val="FF0000"/>
              </a:solidFill>
              <a:round/>
              <a:headEnd/>
              <a:tailEnd/>
            </a:ln>
          </p:spPr>
          <p:txBody>
            <a:bodyPr>
              <a:prstTxWarp prst="textNoShape">
                <a:avLst/>
              </a:prstTxWarp>
            </a:bodyPr>
            <a:lstStyle/>
            <a:p>
              <a:endParaRPr lang="en-US"/>
            </a:p>
          </p:txBody>
        </p:sp>
        <p:sp>
          <p:nvSpPr>
            <p:cNvPr id="36911" name="Line 46"/>
            <p:cNvSpPr>
              <a:spLocks noChangeShapeType="1"/>
            </p:cNvSpPr>
            <p:nvPr/>
          </p:nvSpPr>
          <p:spPr bwMode="auto">
            <a:xfrm flipV="1">
              <a:off x="4343400" y="2209800"/>
              <a:ext cx="1676400" cy="2286000"/>
            </a:xfrm>
            <a:prstGeom prst="line">
              <a:avLst/>
            </a:prstGeom>
            <a:noFill/>
            <a:ln w="57150">
              <a:solidFill>
                <a:srgbClr val="FF0000"/>
              </a:solidFill>
              <a:round/>
              <a:headEnd/>
              <a:tailEnd/>
            </a:ln>
          </p:spPr>
          <p:txBody>
            <a:bodyPr>
              <a:prstTxWarp prst="textNoShape">
                <a:avLst/>
              </a:prstTxWarp>
            </a:bodyPr>
            <a:lstStyle/>
            <a:p>
              <a:endParaRPr lang="en-US"/>
            </a:p>
          </p:txBody>
        </p: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algn="ctr" eaLnBrk="1" hangingPunct="1"/>
            <a:r>
              <a:rPr lang="en-US" sz="4200">
                <a:latin typeface="Georgia" charset="0"/>
              </a:rPr>
              <a:t>If Government Really Wants HIT Acceleration - Consider:</a:t>
            </a:r>
          </a:p>
        </p:txBody>
      </p:sp>
      <p:sp>
        <p:nvSpPr>
          <p:cNvPr id="37891" name="Rectangle 3"/>
          <p:cNvSpPr>
            <a:spLocks noGrp="1" noChangeArrowheads="1"/>
          </p:cNvSpPr>
          <p:nvPr>
            <p:ph type="body" idx="1"/>
          </p:nvPr>
        </p:nvSpPr>
        <p:spPr>
          <a:xfrm>
            <a:off x="266700" y="1922463"/>
            <a:ext cx="8705850" cy="4679950"/>
          </a:xfrm>
        </p:spPr>
        <p:txBody>
          <a:bodyPr/>
          <a:lstStyle/>
          <a:p>
            <a:pPr marL="476250" indent="-476250" eaLnBrk="1" hangingPunct="1">
              <a:lnSpc>
                <a:spcPct val="80000"/>
              </a:lnSpc>
            </a:pPr>
            <a:r>
              <a:rPr lang="en-US" sz="2300" u="sng">
                <a:latin typeface="Georgia" charset="0"/>
              </a:rPr>
              <a:t>What: </a:t>
            </a:r>
            <a:r>
              <a:rPr lang="en-US" sz="2300">
                <a:latin typeface="Georgia" charset="0"/>
              </a:rPr>
              <a:t>Federal/State health benefits require providers to pay using a </a:t>
            </a:r>
            <a:r>
              <a:rPr lang="en-US" sz="2300" b="1">
                <a:latin typeface="Georgia" charset="0"/>
              </a:rPr>
              <a:t>national</a:t>
            </a:r>
            <a:r>
              <a:rPr lang="en-US" sz="2300">
                <a:latin typeface="Georgia" charset="0"/>
              </a:rPr>
              <a:t> health card technology platform.</a:t>
            </a:r>
          </a:p>
          <a:p>
            <a:pPr marL="476250" indent="-476250" eaLnBrk="1" hangingPunct="1">
              <a:lnSpc>
                <a:spcPct val="80000"/>
              </a:lnSpc>
            </a:pPr>
            <a:r>
              <a:rPr lang="en-US" sz="2300" u="sng">
                <a:latin typeface="Georgia" charset="0"/>
              </a:rPr>
              <a:t>Government Why: </a:t>
            </a:r>
            <a:r>
              <a:rPr lang="en-US" sz="2300">
                <a:latin typeface="Georgia" charset="0"/>
              </a:rPr>
              <a:t>Want clinical data attached to claim for de-identified comparative effectiveness data pipeline.  Bonus – technology platform to mitigate prevent fraud as ‘pay for’.</a:t>
            </a:r>
          </a:p>
          <a:p>
            <a:pPr marL="476250" indent="-476250" eaLnBrk="1" hangingPunct="1">
              <a:lnSpc>
                <a:spcPct val="80000"/>
              </a:lnSpc>
            </a:pPr>
            <a:r>
              <a:rPr lang="en-US" sz="2300" u="sng">
                <a:latin typeface="Georgia" charset="0"/>
              </a:rPr>
              <a:t>Provider Why: </a:t>
            </a:r>
            <a:r>
              <a:rPr lang="en-US" sz="2300">
                <a:latin typeface="Georgia" charset="0"/>
              </a:rPr>
              <a:t>I’ll get paid in 4 days and under for 90% claims</a:t>
            </a:r>
          </a:p>
          <a:p>
            <a:pPr marL="476250" indent="-476250" eaLnBrk="1" hangingPunct="1">
              <a:lnSpc>
                <a:spcPct val="80000"/>
              </a:lnSpc>
            </a:pPr>
            <a:endParaRPr lang="en-US" sz="2300">
              <a:latin typeface="Georgia" charset="0"/>
            </a:endParaRPr>
          </a:p>
          <a:p>
            <a:pPr marL="476250" indent="-476250" eaLnBrk="1" hangingPunct="1">
              <a:lnSpc>
                <a:spcPct val="80000"/>
              </a:lnSpc>
            </a:pPr>
            <a:r>
              <a:rPr lang="en-US" sz="2300">
                <a:latin typeface="Georgia" charset="0"/>
              </a:rPr>
              <a:t>The Big How:</a:t>
            </a:r>
          </a:p>
          <a:p>
            <a:pPr marL="914400" lvl="1" indent="-476250" eaLnBrk="1" hangingPunct="1">
              <a:lnSpc>
                <a:spcPct val="80000"/>
              </a:lnSpc>
            </a:pPr>
            <a:r>
              <a:rPr lang="en-US" sz="1900">
                <a:latin typeface="Georgia" charset="0"/>
              </a:rPr>
              <a:t>Augment Medicare Administrative Contracts (MACs) for 2011-12  to include card use and require linked clinical data for approximately 100 HCPCS/CPT codes as pilot – more later.</a:t>
            </a:r>
          </a:p>
          <a:p>
            <a:pPr marL="914400" lvl="1" indent="-476250" eaLnBrk="1" hangingPunct="1">
              <a:lnSpc>
                <a:spcPct val="80000"/>
              </a:lnSpc>
            </a:pPr>
            <a:r>
              <a:rPr lang="en-US" sz="1900">
                <a:latin typeface="Georgia" charset="0"/>
              </a:rPr>
              <a:t>Augment TRICARE contracts to do the same. </a:t>
            </a:r>
          </a:p>
          <a:p>
            <a:pPr marL="914400" lvl="1" indent="-476250" eaLnBrk="1" hangingPunct="1">
              <a:lnSpc>
                <a:spcPct val="80000"/>
              </a:lnSpc>
            </a:pPr>
            <a:r>
              <a:rPr lang="en-US" sz="1900">
                <a:latin typeface="Georgia" charset="0"/>
              </a:rPr>
              <a:t>States put contracts out for competitive bid following TRICARE model.</a:t>
            </a:r>
          </a:p>
          <a:p>
            <a:pPr marL="914400" lvl="1" indent="-476250" eaLnBrk="1" hangingPunct="1">
              <a:lnSpc>
                <a:spcPct val="80000"/>
              </a:lnSpc>
            </a:pPr>
            <a:r>
              <a:rPr lang="en-US" sz="1900">
                <a:latin typeface="Georgia" charset="0"/>
              </a:rPr>
              <a:t>FEHBP buts this required specification as well.</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atin typeface="Georgia" charset="0"/>
              </a:rPr>
              <a:t>Presentation Overview</a:t>
            </a:r>
          </a:p>
        </p:txBody>
      </p:sp>
      <p:sp>
        <p:nvSpPr>
          <p:cNvPr id="17411" name="Rectangle 3"/>
          <p:cNvSpPr>
            <a:spLocks noGrp="1" noChangeArrowheads="1"/>
          </p:cNvSpPr>
          <p:nvPr>
            <p:ph type="body" idx="1"/>
          </p:nvPr>
        </p:nvSpPr>
        <p:spPr/>
        <p:txBody>
          <a:bodyPr/>
          <a:lstStyle/>
          <a:p>
            <a:pPr eaLnBrk="1" hangingPunct="1"/>
            <a:r>
              <a:rPr lang="en-US">
                <a:latin typeface="Georgia" charset="0"/>
              </a:rPr>
              <a:t>Policy &amp; industry context for research</a:t>
            </a:r>
          </a:p>
          <a:p>
            <a:pPr eaLnBrk="1" hangingPunct="1"/>
            <a:endParaRPr lang="en-US">
              <a:latin typeface="Georgia" charset="0"/>
            </a:endParaRPr>
          </a:p>
          <a:p>
            <a:pPr eaLnBrk="1" hangingPunct="1"/>
            <a:r>
              <a:rPr lang="en-US">
                <a:latin typeface="Georgia" charset="0"/>
              </a:rPr>
              <a:t>Data &amp; empirical methods</a:t>
            </a:r>
          </a:p>
          <a:p>
            <a:pPr eaLnBrk="1" hangingPunct="1"/>
            <a:endParaRPr lang="en-US">
              <a:latin typeface="Georgia" charset="0"/>
            </a:endParaRPr>
          </a:p>
          <a:p>
            <a:pPr eaLnBrk="1" hangingPunct="1"/>
            <a:r>
              <a:rPr lang="en-US">
                <a:latin typeface="Georgia" charset="0"/>
              </a:rPr>
              <a:t>Results &amp; interpretation</a:t>
            </a:r>
          </a:p>
          <a:p>
            <a:pPr eaLnBrk="1" hangingPunct="1"/>
            <a:endParaRPr lang="en-US">
              <a:latin typeface="Georgia" charset="0"/>
            </a:endParaRPr>
          </a:p>
          <a:p>
            <a:pPr eaLnBrk="1" hangingPunct="1"/>
            <a:r>
              <a:rPr lang="en-US">
                <a:latin typeface="Georgia" charset="0"/>
              </a:rPr>
              <a:t>Policy Prescription for more HIT and better (or at least more) clinical effectiveness data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533400" y="228600"/>
            <a:ext cx="8001000" cy="1216025"/>
          </a:xfrm>
        </p:spPr>
        <p:txBody>
          <a:bodyPr/>
          <a:lstStyle/>
          <a:p>
            <a:pPr algn="ctr" eaLnBrk="1" hangingPunct="1"/>
            <a:r>
              <a:rPr lang="en-US" sz="4200">
                <a:latin typeface="Georgia" charset="0"/>
              </a:rPr>
              <a:t>Next Steps to Dead End:</a:t>
            </a:r>
            <a:br>
              <a:rPr lang="en-US" sz="4200">
                <a:latin typeface="Georgia" charset="0"/>
              </a:rPr>
            </a:br>
            <a:r>
              <a:rPr lang="en-US" sz="2400">
                <a:latin typeface="Georgia" charset="0"/>
              </a:rPr>
              <a:t>Integrated Health Care Demonstration Project R-18</a:t>
            </a:r>
            <a:endParaRPr lang="en-US" sz="4200">
              <a:latin typeface="Georgia" charset="0"/>
            </a:endParaRPr>
          </a:p>
        </p:txBody>
      </p:sp>
      <p:sp>
        <p:nvSpPr>
          <p:cNvPr id="39939" name="Rectangle 3"/>
          <p:cNvSpPr>
            <a:spLocks noGrp="1" noChangeArrowheads="1"/>
          </p:cNvSpPr>
          <p:nvPr>
            <p:ph type="body" idx="1"/>
          </p:nvPr>
        </p:nvSpPr>
        <p:spPr>
          <a:xfrm>
            <a:off x="304800" y="1524000"/>
            <a:ext cx="8705850" cy="4679950"/>
          </a:xfrm>
        </p:spPr>
        <p:txBody>
          <a:bodyPr/>
          <a:lstStyle/>
          <a:p>
            <a:pPr marL="476250" indent="-476250" eaLnBrk="1" hangingPunct="1">
              <a:lnSpc>
                <a:spcPct val="80000"/>
              </a:lnSpc>
            </a:pPr>
            <a:r>
              <a:rPr lang="en-US" sz="2300">
                <a:latin typeface="Georgia" charset="0"/>
              </a:rPr>
              <a:t>Proposed a Trial Integrated Health Card (combine clinical data with claims transmission for new locations:</a:t>
            </a:r>
          </a:p>
          <a:p>
            <a:pPr marL="914400" lvl="1" indent="-476250" eaLnBrk="1" hangingPunct="1">
              <a:lnSpc>
                <a:spcPct val="80000"/>
              </a:lnSpc>
            </a:pPr>
            <a:r>
              <a:rPr lang="en-US" sz="1900">
                <a:latin typeface="Georgia" charset="0"/>
              </a:rPr>
              <a:t>University of Minnesota employees and dependents (&gt;35,000 lives)</a:t>
            </a:r>
          </a:p>
          <a:p>
            <a:pPr marL="914400" lvl="1" indent="-476250" eaLnBrk="1" hangingPunct="1">
              <a:lnSpc>
                <a:spcPct val="80000"/>
              </a:lnSpc>
            </a:pPr>
            <a:r>
              <a:rPr lang="en-US" sz="1900">
                <a:latin typeface="Georgia" charset="0"/>
              </a:rPr>
              <a:t>Minnesota Care (Minnesota’s variant of state Medicaid program)</a:t>
            </a:r>
          </a:p>
          <a:p>
            <a:pPr marL="476250" indent="-476250" eaLnBrk="1" hangingPunct="1">
              <a:lnSpc>
                <a:spcPct val="80000"/>
              </a:lnSpc>
            </a:pPr>
            <a:r>
              <a:rPr lang="en-US" sz="2300">
                <a:latin typeface="Georgia" charset="0"/>
              </a:rPr>
              <a:t>Additional support</a:t>
            </a:r>
          </a:p>
          <a:p>
            <a:pPr marL="914400" lvl="1" indent="-476250" eaLnBrk="1" hangingPunct="1">
              <a:lnSpc>
                <a:spcPct val="80000"/>
              </a:lnSpc>
            </a:pPr>
            <a:r>
              <a:rPr lang="en-US" sz="1900">
                <a:latin typeface="Georgia" charset="0"/>
              </a:rPr>
              <a:t>Metavante – Issues card technology / payment hub (without clinical link) for &gt;30K lives including all of Minnesota’s public programs and other  state programs – would provide all demonstration technology and consulting support gratis.</a:t>
            </a:r>
          </a:p>
          <a:p>
            <a:pPr marL="476250" indent="-476250" eaLnBrk="1" hangingPunct="1">
              <a:lnSpc>
                <a:spcPct val="80000"/>
              </a:lnSpc>
            </a:pPr>
            <a:r>
              <a:rPr lang="en-US" sz="2300">
                <a:latin typeface="Georgia" charset="0"/>
              </a:rPr>
              <a:t>Comments from Study Panel Reviewers (paraphrased):</a:t>
            </a:r>
          </a:p>
          <a:p>
            <a:pPr marL="914400" lvl="1" indent="-476250" eaLnBrk="1" hangingPunct="1">
              <a:lnSpc>
                <a:spcPct val="80000"/>
              </a:lnSpc>
            </a:pPr>
            <a:r>
              <a:rPr lang="en-US" sz="1900">
                <a:latin typeface="Georgia" charset="0"/>
              </a:rPr>
              <a:t>1) Claims data is inferior for measuring outcomes  and should be not be encouraged as a platform because it is not consistent with an ACO.</a:t>
            </a:r>
          </a:p>
          <a:p>
            <a:pPr marL="914400" lvl="1" indent="-476250" eaLnBrk="1" hangingPunct="1">
              <a:lnSpc>
                <a:spcPct val="80000"/>
              </a:lnSpc>
            </a:pPr>
            <a:r>
              <a:rPr lang="en-US" sz="1900">
                <a:latin typeface="Georgia" charset="0"/>
              </a:rPr>
              <a:t>2) The researchers are well regarded but the technology (e.g., Medavante - &gt;$10 billion firm) does not exist.</a:t>
            </a:r>
          </a:p>
          <a:p>
            <a:pPr marL="914400" lvl="1" indent="-476250" eaLnBrk="1" hangingPunct="1">
              <a:lnSpc>
                <a:spcPct val="80000"/>
              </a:lnSpc>
            </a:pPr>
            <a:r>
              <a:rPr lang="en-US" sz="1900">
                <a:latin typeface="Georgia" charset="0"/>
              </a:rPr>
              <a:t>3) Great idea – go for it – Best ebayer ever A+++++++</a:t>
            </a:r>
          </a:p>
          <a:p>
            <a:pPr marL="476250" indent="-476250" eaLnBrk="1" hangingPunct="1">
              <a:lnSpc>
                <a:spcPct val="80000"/>
              </a:lnSpc>
            </a:pPr>
            <a:r>
              <a:rPr lang="en-US" sz="2300">
                <a:latin typeface="Georgia" charset="0"/>
              </a:rPr>
              <a:t>My question – Other than building a company and evaluating it (my current hobby), could this ever be expedited for demonstration funds given the stakes at end. </a:t>
            </a:r>
            <a:endParaRPr lang="en-US" sz="1900">
              <a:latin typeface="Georgia"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574675" y="304800"/>
            <a:ext cx="8264525" cy="1219200"/>
          </a:xfrm>
        </p:spPr>
        <p:txBody>
          <a:bodyPr/>
          <a:lstStyle/>
          <a:p>
            <a:pPr eaLnBrk="1" hangingPunct="1"/>
            <a:r>
              <a:rPr lang="en-US">
                <a:latin typeface="Georgia" charset="0"/>
              </a:rPr>
              <a:t>What do We Know about </a:t>
            </a:r>
            <a:r>
              <a:rPr lang="en-US" u="sng">
                <a:latin typeface="Georgia" charset="0"/>
              </a:rPr>
              <a:t>National</a:t>
            </a:r>
            <a:r>
              <a:rPr lang="en-US">
                <a:latin typeface="Georgia" charset="0"/>
              </a:rPr>
              <a:t> IT Impact Measured by Data in the US</a:t>
            </a:r>
          </a:p>
        </p:txBody>
      </p:sp>
      <p:sp>
        <p:nvSpPr>
          <p:cNvPr id="18435" name="Rectangle 3"/>
          <p:cNvSpPr>
            <a:spLocks noGrp="1" noChangeArrowheads="1"/>
          </p:cNvSpPr>
          <p:nvPr>
            <p:ph type="body" idx="1"/>
          </p:nvPr>
        </p:nvSpPr>
        <p:spPr>
          <a:xfrm>
            <a:off x="609600" y="1905000"/>
            <a:ext cx="8001000" cy="4267200"/>
          </a:xfrm>
        </p:spPr>
        <p:txBody>
          <a:bodyPr/>
          <a:lstStyle/>
          <a:p>
            <a:pPr eaLnBrk="1" hangingPunct="1">
              <a:lnSpc>
                <a:spcPct val="80000"/>
              </a:lnSpc>
            </a:pPr>
            <a:r>
              <a:rPr lang="en-US" sz="3200">
                <a:latin typeface="Georgia" charset="0"/>
              </a:rPr>
              <a:t>Actually, very little.</a:t>
            </a:r>
          </a:p>
          <a:p>
            <a:pPr eaLnBrk="1" hangingPunct="1">
              <a:lnSpc>
                <a:spcPct val="80000"/>
              </a:lnSpc>
            </a:pPr>
            <a:endParaRPr lang="en-US" sz="3200">
              <a:latin typeface="Georgia" charset="0"/>
            </a:endParaRPr>
          </a:p>
          <a:p>
            <a:pPr eaLnBrk="1" hangingPunct="1">
              <a:lnSpc>
                <a:spcPct val="80000"/>
              </a:lnSpc>
            </a:pPr>
            <a:r>
              <a:rPr lang="en-US" sz="3200">
                <a:latin typeface="Georgia" charset="0"/>
              </a:rPr>
              <a:t>Studies generally extrapolate from case examples in a set of national sites.</a:t>
            </a:r>
          </a:p>
          <a:p>
            <a:pPr eaLnBrk="1" hangingPunct="1">
              <a:lnSpc>
                <a:spcPct val="80000"/>
              </a:lnSpc>
            </a:pPr>
            <a:endParaRPr lang="en-US" sz="3200">
              <a:latin typeface="Georgia" charset="0"/>
            </a:endParaRPr>
          </a:p>
          <a:p>
            <a:pPr eaLnBrk="1" hangingPunct="1">
              <a:lnSpc>
                <a:spcPct val="80000"/>
              </a:lnSpc>
            </a:pPr>
            <a:r>
              <a:rPr lang="en-US" sz="3200">
                <a:latin typeface="Georgia" charset="0"/>
              </a:rPr>
              <a:t>Very little mainstream health insurer success stories.</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latin typeface="Georgia" charset="0"/>
              </a:rPr>
              <a:t>The Issue With Regional Insurer EMR Cases Applied to the Nation…</a:t>
            </a:r>
          </a:p>
        </p:txBody>
      </p:sp>
      <p:sp>
        <p:nvSpPr>
          <p:cNvPr id="19459" name="Content Placeholder 2"/>
          <p:cNvSpPr>
            <a:spLocks noGrp="1"/>
          </p:cNvSpPr>
          <p:nvPr>
            <p:ph sz="half" idx="1"/>
          </p:nvPr>
        </p:nvSpPr>
        <p:spPr>
          <a:xfrm>
            <a:off x="566738" y="1752600"/>
            <a:ext cx="1947862" cy="4191000"/>
          </a:xfrm>
        </p:spPr>
        <p:txBody>
          <a:bodyPr/>
          <a:lstStyle/>
          <a:p>
            <a:pPr marL="285750" indent="-285750"/>
            <a:r>
              <a:rPr lang="en-US" sz="2000"/>
              <a:t>Hi, I’m a PPO design and I have 85%+ market.  I also rule the FEHBP market and TRICARE.</a:t>
            </a:r>
          </a:p>
        </p:txBody>
      </p:sp>
      <p:sp>
        <p:nvSpPr>
          <p:cNvPr id="19460" name="Content Placeholder 4"/>
          <p:cNvSpPr>
            <a:spLocks noGrp="1"/>
          </p:cNvSpPr>
          <p:nvPr>
            <p:ph sz="half" idx="2"/>
          </p:nvPr>
        </p:nvSpPr>
        <p:spPr>
          <a:xfrm>
            <a:off x="6248400" y="1676400"/>
            <a:ext cx="2438400" cy="4419600"/>
          </a:xfrm>
        </p:spPr>
        <p:txBody>
          <a:bodyPr/>
          <a:lstStyle/>
          <a:p>
            <a:pPr marL="285750" indent="-285750"/>
            <a:r>
              <a:rPr lang="en-US" sz="2000"/>
              <a:t>Hi, I’m a HMO design and I have -15% market. Oh, and I’m the model for EMR success stories in Colorado, West Coast, North Central PA and Massachusetts. I’m so ACO ready!!!</a:t>
            </a:r>
          </a:p>
          <a:p>
            <a:pPr marL="285750" indent="-285750"/>
            <a:endParaRPr lang="en-US"/>
          </a:p>
        </p:txBody>
      </p:sp>
      <p:pic>
        <p:nvPicPr>
          <p:cNvPr id="19461" name="Picture 3"/>
          <p:cNvPicPr>
            <a:picLocks noChangeAspect="1" noChangeArrowheads="1"/>
          </p:cNvPicPr>
          <p:nvPr/>
        </p:nvPicPr>
        <p:blipFill>
          <a:blip r:embed="rId3"/>
          <a:srcRect/>
          <a:stretch>
            <a:fillRect/>
          </a:stretch>
        </p:blipFill>
        <p:spPr bwMode="auto">
          <a:xfrm>
            <a:off x="2590800" y="1828800"/>
            <a:ext cx="3657600" cy="413385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z="3600">
                <a:latin typeface="Georgia" charset="0"/>
              </a:rPr>
              <a:t>What if No One Wants a Trojan Rabbit? </a:t>
            </a:r>
          </a:p>
        </p:txBody>
      </p:sp>
      <p:sp>
        <p:nvSpPr>
          <p:cNvPr id="21507" name="Content Placeholder 2"/>
          <p:cNvSpPr>
            <a:spLocks noGrp="1"/>
          </p:cNvSpPr>
          <p:nvPr>
            <p:ph sz="half" idx="1"/>
          </p:nvPr>
        </p:nvSpPr>
        <p:spPr>
          <a:xfrm>
            <a:off x="457200" y="1752600"/>
            <a:ext cx="4114800" cy="4191000"/>
          </a:xfrm>
        </p:spPr>
        <p:txBody>
          <a:bodyPr/>
          <a:lstStyle/>
          <a:p>
            <a:pPr marL="285750" indent="-285750"/>
            <a:r>
              <a:rPr lang="en-US" sz="2000" b="1" u="sng"/>
              <a:t>Sir Bedivere the Wise</a:t>
            </a:r>
            <a:r>
              <a:rPr lang="en-US" sz="2000"/>
              <a:t>: “Now once we have gotten all the physicians to buy a Stimulus Bill-financed Dell computers from Wal Mart for an EMR install, we can distribute the software to them to place more data entry onto their existing workflow and then pay them less when we use the system to tell them they are under-performing in their new ACO/medical home.”</a:t>
            </a:r>
          </a:p>
        </p:txBody>
      </p:sp>
      <p:pic>
        <p:nvPicPr>
          <p:cNvPr id="21508" name="Picture 2"/>
          <p:cNvPicPr>
            <a:picLocks noChangeAspect="1" noChangeArrowheads="1"/>
          </p:cNvPicPr>
          <p:nvPr/>
        </p:nvPicPr>
        <p:blipFill>
          <a:blip r:embed="rId3"/>
          <a:srcRect/>
          <a:stretch>
            <a:fillRect/>
          </a:stretch>
        </p:blipFill>
        <p:spPr bwMode="auto">
          <a:xfrm>
            <a:off x="4724400" y="1704975"/>
            <a:ext cx="3657600" cy="4419600"/>
          </a:xfrm>
          <a:prstGeom prst="rect">
            <a:avLst/>
          </a:prstGeom>
          <a:noFill/>
          <a:ln w="9525">
            <a:noFill/>
            <a:miter lim="800000"/>
            <a:headEnd/>
            <a:tailEnd/>
          </a:ln>
        </p:spPr>
      </p:pic>
      <p:sp>
        <p:nvSpPr>
          <p:cNvPr id="21509" name="TextBox 7"/>
          <p:cNvSpPr txBox="1">
            <a:spLocks noChangeArrowheads="1"/>
          </p:cNvSpPr>
          <p:nvPr/>
        </p:nvSpPr>
        <p:spPr bwMode="auto">
          <a:xfrm>
            <a:off x="685800" y="6211888"/>
            <a:ext cx="8194675" cy="646112"/>
          </a:xfrm>
          <a:prstGeom prst="rect">
            <a:avLst/>
          </a:prstGeom>
          <a:noFill/>
          <a:ln w="9525">
            <a:noFill/>
            <a:miter lim="800000"/>
            <a:headEnd/>
            <a:tailEnd/>
          </a:ln>
        </p:spPr>
        <p:txBody>
          <a:bodyPr wrap="none">
            <a:prstTxWarp prst="textNoShape">
              <a:avLst/>
            </a:prstTxWarp>
            <a:spAutoFit/>
          </a:bodyPr>
          <a:lstStyle/>
          <a:p>
            <a:r>
              <a:rPr lang="en-US"/>
              <a:t>Bonus Film Points: Also from 1975: Chouinard A. Shall I not ask for whom the </a:t>
            </a:r>
          </a:p>
          <a:p>
            <a:r>
              <a:rPr lang="en-US"/>
              <a:t>[electronic] medical record is kept? CMAJ 1975. Start of SNOMED</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7" name="Rectangle 2"/>
          <p:cNvSpPr>
            <a:spLocks noGrp="1" noChangeArrowheads="1"/>
          </p:cNvSpPr>
          <p:nvPr>
            <p:ph type="title"/>
          </p:nvPr>
        </p:nvSpPr>
        <p:spPr>
          <a:xfrm>
            <a:off x="574675" y="304800"/>
            <a:ext cx="8264525" cy="1219200"/>
          </a:xfrm>
        </p:spPr>
        <p:txBody>
          <a:bodyPr/>
          <a:lstStyle/>
          <a:p>
            <a:pPr eaLnBrk="1" hangingPunct="1"/>
            <a:r>
              <a:rPr lang="en-US" sz="3600">
                <a:latin typeface="Georgia" charset="0"/>
              </a:rPr>
              <a:t>Conceptual Model</a:t>
            </a:r>
          </a:p>
        </p:txBody>
      </p:sp>
      <p:sp>
        <p:nvSpPr>
          <p:cNvPr id="23558" name="Rectangle 3"/>
          <p:cNvSpPr>
            <a:spLocks noGrp="1" noChangeArrowheads="1"/>
          </p:cNvSpPr>
          <p:nvPr>
            <p:ph type="body" idx="1"/>
          </p:nvPr>
        </p:nvSpPr>
        <p:spPr>
          <a:xfrm>
            <a:off x="533400" y="1828800"/>
            <a:ext cx="8001000" cy="4267200"/>
          </a:xfrm>
        </p:spPr>
        <p:txBody>
          <a:bodyPr/>
          <a:lstStyle/>
          <a:p>
            <a:pPr eaLnBrk="1" hangingPunct="1">
              <a:lnSpc>
                <a:spcPct val="80000"/>
              </a:lnSpc>
            </a:pPr>
            <a:r>
              <a:rPr lang="en-US" sz="2400">
                <a:latin typeface="Georgia" charset="0"/>
              </a:rPr>
              <a:t>The conceptual model for our proposed analysis is an economic model of technical production.</a:t>
            </a:r>
          </a:p>
          <a:p>
            <a:pPr eaLnBrk="1" hangingPunct="1">
              <a:lnSpc>
                <a:spcPct val="80000"/>
              </a:lnSpc>
            </a:pPr>
            <a:r>
              <a:rPr lang="en-US" sz="2400">
                <a:latin typeface="Georgia" charset="0"/>
              </a:rPr>
              <a:t>We assume hospitals produce a number of different outputs:  quantity (Q) and quality (Z) subject to the following technical production relation, as</a:t>
            </a:r>
          </a:p>
          <a:p>
            <a:pPr lvl="1" eaLnBrk="1" hangingPunct="1">
              <a:lnSpc>
                <a:spcPct val="80000"/>
              </a:lnSpc>
            </a:pPr>
            <a:endParaRPr lang="en-US" sz="2000">
              <a:latin typeface="Georgia" charset="0"/>
            </a:endParaRPr>
          </a:p>
          <a:p>
            <a:pPr lvl="1" eaLnBrk="1" hangingPunct="1">
              <a:lnSpc>
                <a:spcPct val="80000"/>
              </a:lnSpc>
            </a:pPr>
            <a:r>
              <a:rPr lang="en-US" sz="2000">
                <a:latin typeface="Georgia" charset="0"/>
              </a:rPr>
              <a:t>L: Labor</a:t>
            </a:r>
          </a:p>
          <a:p>
            <a:pPr lvl="1" eaLnBrk="1" hangingPunct="1">
              <a:lnSpc>
                <a:spcPct val="80000"/>
              </a:lnSpc>
            </a:pPr>
            <a:r>
              <a:rPr lang="en-US" sz="2000">
                <a:latin typeface="Georgia" charset="0"/>
              </a:rPr>
              <a:t>K: Capital</a:t>
            </a:r>
          </a:p>
          <a:p>
            <a:pPr lvl="1" eaLnBrk="1" hangingPunct="1">
              <a:lnSpc>
                <a:spcPct val="80000"/>
              </a:lnSpc>
            </a:pPr>
            <a:r>
              <a:rPr lang="en-US" sz="2000">
                <a:latin typeface="Georgia" charset="0"/>
              </a:rPr>
              <a:t>IT: IT Systems</a:t>
            </a:r>
          </a:p>
          <a:p>
            <a:pPr lvl="1" eaLnBrk="1" hangingPunct="1">
              <a:lnSpc>
                <a:spcPct val="80000"/>
              </a:lnSpc>
            </a:pPr>
            <a:r>
              <a:rPr lang="en-US" sz="2000">
                <a:latin typeface="Georgia" charset="0"/>
              </a:rPr>
              <a:t>     patient attributes affecting efficiency (e.g., severity)</a:t>
            </a:r>
          </a:p>
          <a:p>
            <a:pPr lvl="1" eaLnBrk="1" hangingPunct="1">
              <a:lnSpc>
                <a:spcPct val="80000"/>
              </a:lnSpc>
            </a:pPr>
            <a:r>
              <a:rPr lang="en-US" sz="2000">
                <a:latin typeface="Georgia" charset="0"/>
              </a:rPr>
              <a:t>     hospital specific factors</a:t>
            </a:r>
          </a:p>
          <a:p>
            <a:pPr lvl="1" eaLnBrk="1" hangingPunct="1">
              <a:lnSpc>
                <a:spcPct val="80000"/>
              </a:lnSpc>
            </a:pPr>
            <a:r>
              <a:rPr lang="en-US" sz="1800">
                <a:latin typeface="Georgia" charset="0"/>
              </a:rPr>
              <a:t>1st derivatives with respect to outputs are positive </a:t>
            </a:r>
          </a:p>
          <a:p>
            <a:pPr lvl="1" eaLnBrk="1" hangingPunct="1">
              <a:lnSpc>
                <a:spcPct val="80000"/>
              </a:lnSpc>
            </a:pPr>
            <a:r>
              <a:rPr lang="en-US" sz="1800">
                <a:latin typeface="Georgia" charset="0"/>
              </a:rPr>
              <a:t>1st derivatives with respect to inputs are negative </a:t>
            </a:r>
          </a:p>
          <a:p>
            <a:pPr lvl="1" eaLnBrk="1" hangingPunct="1">
              <a:lnSpc>
                <a:spcPct val="80000"/>
              </a:lnSpc>
            </a:pPr>
            <a:r>
              <a:rPr lang="en-US" sz="1800">
                <a:latin typeface="Georgia" charset="0"/>
              </a:rPr>
              <a:t>2</a:t>
            </a:r>
            <a:r>
              <a:rPr lang="en-US" sz="1800" baseline="30000">
                <a:latin typeface="Georgia" charset="0"/>
              </a:rPr>
              <a:t>nd</a:t>
            </a:r>
            <a:r>
              <a:rPr lang="en-US" sz="1800">
                <a:latin typeface="Georgia" charset="0"/>
              </a:rPr>
              <a:t> derivatives with respect to inputs are positive</a:t>
            </a:r>
            <a:br>
              <a:rPr lang="en-US" sz="1800">
                <a:latin typeface="Georgia" charset="0"/>
              </a:rPr>
            </a:br>
            <a:endParaRPr lang="en-US" sz="2000">
              <a:latin typeface="Georgia" charset="0"/>
            </a:endParaRPr>
          </a:p>
        </p:txBody>
      </p:sp>
      <p:graphicFrame>
        <p:nvGraphicFramePr>
          <p:cNvPr id="23554" name="Object 3"/>
          <p:cNvGraphicFramePr>
            <a:graphicFrameLocks noChangeAspect="1"/>
          </p:cNvGraphicFramePr>
          <p:nvPr/>
        </p:nvGraphicFramePr>
        <p:xfrm>
          <a:off x="1143000" y="3429000"/>
          <a:ext cx="10296525" cy="304800"/>
        </p:xfrm>
        <a:graphic>
          <a:graphicData uri="http://schemas.openxmlformats.org/presentationml/2006/ole">
            <p:oleObj spid="_x0000_s23554" name="Document" r:id="rId3" imgW="6864757" imgH="202990" progId="Word.Document.12">
              <p:embed/>
            </p:oleObj>
          </a:graphicData>
        </a:graphic>
      </p:graphicFrame>
      <p:pic>
        <p:nvPicPr>
          <p:cNvPr id="23559" name="Picture 4"/>
          <p:cNvPicPr>
            <a:picLocks noChangeAspect="1" noChangeArrowheads="1"/>
          </p:cNvPicPr>
          <p:nvPr/>
        </p:nvPicPr>
        <p:blipFill>
          <a:blip r:embed="rId4"/>
          <a:srcRect/>
          <a:stretch>
            <a:fillRect/>
          </a:stretch>
        </p:blipFill>
        <p:spPr bwMode="auto">
          <a:xfrm>
            <a:off x="1524000" y="4648200"/>
            <a:ext cx="228600" cy="327025"/>
          </a:xfrm>
          <a:prstGeom prst="rect">
            <a:avLst/>
          </a:prstGeom>
          <a:noFill/>
          <a:ln w="9525">
            <a:noFill/>
            <a:miter lim="800000"/>
            <a:headEnd/>
            <a:tailEnd/>
          </a:ln>
        </p:spPr>
      </p:pic>
      <p:pic>
        <p:nvPicPr>
          <p:cNvPr id="23560" name="Picture 6"/>
          <p:cNvPicPr>
            <a:picLocks noChangeAspect="1" noChangeArrowheads="1"/>
          </p:cNvPicPr>
          <p:nvPr/>
        </p:nvPicPr>
        <p:blipFill>
          <a:blip r:embed="rId5"/>
          <a:srcRect/>
          <a:stretch>
            <a:fillRect/>
          </a:stretch>
        </p:blipFill>
        <p:spPr bwMode="auto">
          <a:xfrm>
            <a:off x="1524000" y="4953000"/>
            <a:ext cx="219075" cy="250825"/>
          </a:xfrm>
          <a:prstGeom prst="rect">
            <a:avLst/>
          </a:prstGeom>
          <a:noFill/>
          <a:ln w="9525">
            <a:noFill/>
            <a:miter lim="800000"/>
            <a:headEnd/>
            <a:tailEnd/>
          </a:ln>
        </p:spPr>
      </p:pic>
      <p:graphicFrame>
        <p:nvGraphicFramePr>
          <p:cNvPr id="23555" name="Object 7"/>
          <p:cNvGraphicFramePr>
            <a:graphicFrameLocks noChangeAspect="1"/>
          </p:cNvGraphicFramePr>
          <p:nvPr/>
        </p:nvGraphicFramePr>
        <p:xfrm>
          <a:off x="6781800" y="5181600"/>
          <a:ext cx="10296525" cy="381000"/>
        </p:xfrm>
        <a:graphic>
          <a:graphicData uri="http://schemas.openxmlformats.org/presentationml/2006/ole">
            <p:oleObj spid="_x0000_s23555" name="Document" r:id="rId6" imgW="6864757" imgH="254097" progId="Word.Document.12">
              <p:embed/>
            </p:oleObj>
          </a:graphicData>
        </a:graphic>
      </p:graphicFrame>
      <p:graphicFrame>
        <p:nvGraphicFramePr>
          <p:cNvPr id="23556" name="Object 8"/>
          <p:cNvGraphicFramePr>
            <a:graphicFrameLocks noChangeAspect="1"/>
          </p:cNvGraphicFramePr>
          <p:nvPr/>
        </p:nvGraphicFramePr>
        <p:xfrm>
          <a:off x="6629400" y="5562600"/>
          <a:ext cx="10061575" cy="315913"/>
        </p:xfrm>
        <a:graphic>
          <a:graphicData uri="http://schemas.openxmlformats.org/presentationml/2006/ole">
            <p:oleObj spid="_x0000_s23556" name="Document" r:id="rId7" imgW="6864757" imgH="215947" progId="Word.Document.12">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574675" y="304800"/>
            <a:ext cx="8264525" cy="1219200"/>
          </a:xfrm>
        </p:spPr>
        <p:txBody>
          <a:bodyPr/>
          <a:lstStyle/>
          <a:p>
            <a:pPr eaLnBrk="1" hangingPunct="1"/>
            <a:r>
              <a:rPr lang="en-US" sz="3600">
                <a:latin typeface="Georgia" charset="0"/>
              </a:rPr>
              <a:t>Data for Empirical Investigation</a:t>
            </a:r>
          </a:p>
        </p:txBody>
      </p:sp>
      <p:sp>
        <p:nvSpPr>
          <p:cNvPr id="24579" name="Rectangle 3"/>
          <p:cNvSpPr>
            <a:spLocks noGrp="1" noChangeArrowheads="1"/>
          </p:cNvSpPr>
          <p:nvPr>
            <p:ph type="body" idx="1"/>
          </p:nvPr>
        </p:nvSpPr>
        <p:spPr>
          <a:xfrm>
            <a:off x="533400" y="1828800"/>
            <a:ext cx="8001000" cy="4267200"/>
          </a:xfrm>
        </p:spPr>
        <p:txBody>
          <a:bodyPr/>
          <a:lstStyle/>
          <a:p>
            <a:pPr eaLnBrk="1" hangingPunct="1">
              <a:lnSpc>
                <a:spcPct val="80000"/>
              </a:lnSpc>
            </a:pPr>
            <a:r>
              <a:rPr lang="en-US" sz="2400">
                <a:latin typeface="Georgia" charset="0"/>
              </a:rPr>
              <a:t>We measure HIT value by combining hospital- and patient-level data during 1997-2007. </a:t>
            </a:r>
          </a:p>
          <a:p>
            <a:pPr eaLnBrk="1" hangingPunct="1">
              <a:lnSpc>
                <a:spcPct val="80000"/>
              </a:lnSpc>
            </a:pPr>
            <a:r>
              <a:rPr lang="en-US" sz="2400">
                <a:latin typeface="Georgia" charset="0"/>
              </a:rPr>
              <a:t>Sources:</a:t>
            </a:r>
          </a:p>
          <a:p>
            <a:pPr lvl="1" eaLnBrk="1" hangingPunct="1">
              <a:lnSpc>
                <a:spcPct val="80000"/>
              </a:lnSpc>
            </a:pPr>
            <a:r>
              <a:rPr lang="en-US" sz="1800">
                <a:latin typeface="Georgia" charset="0"/>
              </a:rPr>
              <a:t>Medicare inpatient admissions during our study period – the 100% MedPar inpatient Medicare claims data file. These data provide patient-specific outcomes and severity adjustment measures. </a:t>
            </a:r>
          </a:p>
          <a:p>
            <a:pPr lvl="1" eaLnBrk="1" hangingPunct="1">
              <a:lnSpc>
                <a:spcPct val="80000"/>
              </a:lnSpc>
            </a:pPr>
            <a:r>
              <a:rPr lang="en-US" sz="1800">
                <a:latin typeface="Georgia" charset="0"/>
              </a:rPr>
              <a:t>The Healthcare Information and Management Systems Society (HIMSS) Analytics Database provides detailed hospital IT adoption data for a variety of applications including:</a:t>
            </a:r>
          </a:p>
          <a:p>
            <a:pPr lvl="2" eaLnBrk="1" hangingPunct="1">
              <a:lnSpc>
                <a:spcPct val="80000"/>
              </a:lnSpc>
            </a:pPr>
            <a:r>
              <a:rPr lang="en-US" sz="1400">
                <a:latin typeface="Georgia" charset="0"/>
              </a:rPr>
              <a:t>electronic medical records (EMR),</a:t>
            </a:r>
          </a:p>
          <a:p>
            <a:pPr lvl="2" eaLnBrk="1" hangingPunct="1">
              <a:lnSpc>
                <a:spcPct val="80000"/>
              </a:lnSpc>
            </a:pPr>
            <a:r>
              <a:rPr lang="en-US" sz="1400">
                <a:latin typeface="Georgia" charset="0"/>
              </a:rPr>
              <a:t>nurse charts, and </a:t>
            </a:r>
          </a:p>
          <a:p>
            <a:pPr lvl="2" eaLnBrk="1" hangingPunct="1">
              <a:lnSpc>
                <a:spcPct val="80000"/>
              </a:lnSpc>
            </a:pPr>
            <a:r>
              <a:rPr lang="en-US" sz="1400">
                <a:latin typeface="Georgia" charset="0"/>
              </a:rPr>
              <a:t>picture archiving communications systems (PACS). </a:t>
            </a:r>
          </a:p>
          <a:p>
            <a:pPr lvl="1" eaLnBrk="1" hangingPunct="1">
              <a:lnSpc>
                <a:spcPct val="80000"/>
              </a:lnSpc>
            </a:pPr>
            <a:r>
              <a:rPr lang="en-US" sz="1800">
                <a:latin typeface="Georgia" charset="0"/>
              </a:rPr>
              <a:t>HIMSS Analytics comprises a near census of acute care, urban, nonfederal US hospitals.  </a:t>
            </a:r>
          </a:p>
          <a:p>
            <a:pPr lvl="1" eaLnBrk="1" hangingPunct="1">
              <a:lnSpc>
                <a:spcPct val="80000"/>
              </a:lnSpc>
            </a:pPr>
            <a:r>
              <a:rPr lang="en-US" sz="1800">
                <a:latin typeface="Georgia" charset="0"/>
              </a:rPr>
              <a:t>American Hospital Association’s (AHA’s) annual survey which describes hospital characteristics.</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574675" y="304800"/>
            <a:ext cx="8264525" cy="1219200"/>
          </a:xfrm>
        </p:spPr>
        <p:txBody>
          <a:bodyPr/>
          <a:lstStyle/>
          <a:p>
            <a:pPr eaLnBrk="1" hangingPunct="1"/>
            <a:r>
              <a:rPr lang="en-US" sz="3600">
                <a:latin typeface="Georgia" charset="0"/>
              </a:rPr>
              <a:t>Econometric Approach - 1</a:t>
            </a:r>
          </a:p>
        </p:txBody>
      </p:sp>
      <p:sp>
        <p:nvSpPr>
          <p:cNvPr id="25603" name="Content Placeholder 3"/>
          <p:cNvSpPr>
            <a:spLocks noGrp="1"/>
          </p:cNvSpPr>
          <p:nvPr>
            <p:ph idx="1"/>
          </p:nvPr>
        </p:nvSpPr>
        <p:spPr/>
        <p:txBody>
          <a:bodyPr/>
          <a:lstStyle/>
          <a:p>
            <a:r>
              <a:rPr lang="en-US" sz="2000">
                <a:latin typeface="Georgia" charset="0"/>
              </a:rPr>
              <a:t>We regress patient-level PSIs on a set of HIT variables, patient-level controls, and hospital fixed effects.</a:t>
            </a:r>
          </a:p>
          <a:p>
            <a:r>
              <a:rPr lang="en-US" sz="2000">
                <a:latin typeface="Georgia" charset="0"/>
              </a:rPr>
              <a:t>Each of the PSIs is a binary variable equal to 1 if an adverse event occurred and zero otherwise. </a:t>
            </a:r>
          </a:p>
          <a:p>
            <a:r>
              <a:rPr lang="en-US" sz="2000">
                <a:latin typeface="Georgia" charset="0"/>
              </a:rPr>
              <a:t>Control variables include patient age, gender (female=1, else=0), race (non-white=1, else 0), risk score, and year of admission. </a:t>
            </a:r>
          </a:p>
          <a:p>
            <a:r>
              <a:rPr lang="en-US" sz="2000">
                <a:latin typeface="Georgia" charset="0"/>
              </a:rPr>
              <a:t>HIT variables are a set of three binary indicators for the presence of EMR, nurse charting, and PACS. </a:t>
            </a:r>
          </a:p>
          <a:p>
            <a:r>
              <a:rPr lang="en-US" sz="2000">
                <a:latin typeface="Georgia" charset="0"/>
              </a:rPr>
              <a:t>HIT variables were lagged by one year to reflect anecdotal evidence and expert interviews indicating that HIT value is realized one or more years subsequent to adoption. </a:t>
            </a:r>
            <a:endParaRPr lang="en-US" sz="3200">
              <a:latin typeface="Georgia"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z="4400">
                <a:latin typeface="Georgia" charset="0"/>
              </a:rPr>
              <a:t>Econometric Approach - 2</a:t>
            </a:r>
            <a:endParaRPr lang="en-US" sz="4200">
              <a:latin typeface="Georgia" charset="0"/>
            </a:endParaRPr>
          </a:p>
        </p:txBody>
      </p:sp>
      <p:sp>
        <p:nvSpPr>
          <p:cNvPr id="26627" name="Rectangle 3"/>
          <p:cNvSpPr>
            <a:spLocks noGrp="1" noChangeArrowheads="1"/>
          </p:cNvSpPr>
          <p:nvPr>
            <p:ph type="body" idx="1"/>
          </p:nvPr>
        </p:nvSpPr>
        <p:spPr>
          <a:xfrm>
            <a:off x="609600" y="1600200"/>
            <a:ext cx="8362950" cy="4773613"/>
          </a:xfrm>
        </p:spPr>
        <p:txBody>
          <a:bodyPr/>
          <a:lstStyle/>
          <a:p>
            <a:r>
              <a:rPr lang="en-US" sz="2400">
                <a:latin typeface="Georgia" charset="0"/>
              </a:rPr>
              <a:t>HIT value may change with time through unobserved learning and innovation. </a:t>
            </a:r>
          </a:p>
          <a:p>
            <a:pPr lvl="1"/>
            <a:r>
              <a:rPr lang="en-US" sz="1800">
                <a:latin typeface="Georgia" charset="0"/>
              </a:rPr>
              <a:t>We include a set of nine HIT-by-year interaction terms allowing HIT to have a different affect in each year. </a:t>
            </a:r>
          </a:p>
          <a:p>
            <a:pPr lvl="1"/>
            <a:r>
              <a:rPr lang="en-US" sz="1800">
                <a:latin typeface="Georgia" charset="0"/>
              </a:rPr>
              <a:t>interactions of the binary HIT application variables with binary indicators for the years 2000, 2001, and 2002 respectively. </a:t>
            </a:r>
          </a:p>
          <a:p>
            <a:r>
              <a:rPr lang="en-US" sz="2400">
                <a:latin typeface="Georgia" charset="0"/>
              </a:rPr>
              <a:t>Finally, we control for unobserved hospital attributes by including hospital-specific fixed effects. </a:t>
            </a:r>
          </a:p>
          <a:p>
            <a:pPr lvl="1"/>
            <a:r>
              <a:rPr lang="en-US" sz="1800">
                <a:latin typeface="Georgia" charset="0"/>
              </a:rPr>
              <a:t>Creates over 2,700 binary variables, one for each hospital in the study. These fixed effects control for hospital attributes that are stable across time such as bed size and patient case load described </a:t>
            </a:r>
          </a:p>
          <a:p>
            <a:pPr lvl="1"/>
            <a:r>
              <a:rPr lang="en-US" sz="1800">
                <a:latin typeface="Georgia" charset="0"/>
              </a:rPr>
              <a:t>This design controls for unobserved time-invariant quality differences. Effectively, this specification controls for some types of selection in the HIT adoption process. </a:t>
            </a:r>
          </a:p>
        </p:txBody>
      </p:sp>
    </p:spTree>
  </p:cSld>
  <p:clrMapOvr>
    <a:masterClrMapping/>
  </p:clrMapOvr>
  <p:transition/>
</p:sld>
</file>

<file path=ppt/theme/theme1.xml><?xml version="1.0" encoding="utf-8"?>
<a:theme xmlns:a="http://schemas.openxmlformats.org/drawingml/2006/main" name="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eorgia" pitchFamily="18"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eorgia" pitchFamily="18" charset="0"/>
            <a:cs typeface="Arial" charset="0"/>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Profile</Template>
  <TotalTime>15956</TotalTime>
  <Words>1471</Words>
  <Application>Microsoft Macintosh PowerPoint</Application>
  <PresentationFormat>On-screen Show (4:3)</PresentationFormat>
  <Paragraphs>128</Paragraphs>
  <Slides>20</Slides>
  <Notes>5</Notes>
  <HiddenSlides>0</HiddenSlides>
  <MMClips>0</MMClips>
  <ScaleCrop>false</ScaleCrop>
  <HeadingPairs>
    <vt:vector size="8" baseType="variant">
      <vt:variant>
        <vt:lpstr>Fonts Used</vt:lpstr>
      </vt:variant>
      <vt:variant>
        <vt:i4>8</vt:i4>
      </vt:variant>
      <vt:variant>
        <vt:lpstr>Design Template</vt:lpstr>
      </vt:variant>
      <vt:variant>
        <vt:i4>1</vt:i4>
      </vt:variant>
      <vt:variant>
        <vt:lpstr>Embedded OLE Servers</vt:lpstr>
      </vt:variant>
      <vt:variant>
        <vt:i4>2</vt:i4>
      </vt:variant>
      <vt:variant>
        <vt:lpstr>Slide Titles</vt:lpstr>
      </vt:variant>
      <vt:variant>
        <vt:i4>20</vt:i4>
      </vt:variant>
    </vt:vector>
  </HeadingPairs>
  <TitlesOfParts>
    <vt:vector size="31" baseType="lpstr">
      <vt:lpstr>Georgia</vt:lpstr>
      <vt:lpstr>Arial</vt:lpstr>
      <vt:lpstr>Verdana</vt:lpstr>
      <vt:lpstr>Wingdings</vt:lpstr>
      <vt:lpstr>Times New Roman</vt:lpstr>
      <vt:lpstr>ＭＳ Ｐゴシック</vt:lpstr>
      <vt:lpstr>Dotum</vt:lpstr>
      <vt:lpstr>Garamond</vt:lpstr>
      <vt:lpstr>Profile</vt:lpstr>
      <vt:lpstr>Microsoft Office Word Document</vt:lpstr>
      <vt:lpstr>Microsoft Office Excel 97-2003 Worksheet</vt:lpstr>
      <vt:lpstr>Health Information Technology and Patient Outcomes   AHRQ Sponsored Evidence and Next Steps </vt:lpstr>
      <vt:lpstr>Presentation Overview</vt:lpstr>
      <vt:lpstr>What do We Know about National IT Impact Measured by Data in the US</vt:lpstr>
      <vt:lpstr>The Issue With Regional Insurer EMR Cases Applied to the Nation…</vt:lpstr>
      <vt:lpstr>What if No One Wants a Trojan Rabbit? </vt:lpstr>
      <vt:lpstr>Conceptual Model</vt:lpstr>
      <vt:lpstr>Data for Empirical Investigation</vt:lpstr>
      <vt:lpstr>Econometric Approach - 1</vt:lpstr>
      <vt:lpstr>Econometric Approach - 2</vt:lpstr>
      <vt:lpstr>Descriptive Statistics</vt:lpstr>
      <vt:lpstr>Health IT Adoption</vt:lpstr>
      <vt:lpstr>Slide 12</vt:lpstr>
      <vt:lpstr>Change in Patient Safety by Technology</vt:lpstr>
      <vt:lpstr>IT Total and Year-Specfic Effects</vt:lpstr>
      <vt:lpstr>Main Findings</vt:lpstr>
      <vt:lpstr>Contribution &amp; Policy Implications</vt:lpstr>
      <vt:lpstr>Going Forward</vt:lpstr>
      <vt:lpstr>Slide 18</vt:lpstr>
      <vt:lpstr>If Government Really Wants HIT Acceleration - Consider:</vt:lpstr>
      <vt:lpstr>Next Steps to Dead End: Integrated Health Care Demonstration Project R-18</vt:lpstr>
    </vt:vector>
  </TitlesOfParts>
  <Company>Carlson School of Management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IT - NABE</dc:title>
  <dc:creator>Parente</dc:creator>
  <cp:lastModifiedBy>Graham</cp:lastModifiedBy>
  <cp:revision>96</cp:revision>
  <cp:lastPrinted>2003-09-11T13:08:56Z</cp:lastPrinted>
  <dcterms:created xsi:type="dcterms:W3CDTF">2010-10-18T18:17:14Z</dcterms:created>
  <dcterms:modified xsi:type="dcterms:W3CDTF">2010-10-18T18:17:34Z</dcterms:modified>
</cp:coreProperties>
</file>