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notesSlides/notesSlide30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3.xml" ContentType="application/vnd.openxmlformats-officedocument.presentationml.notesSlide+xml"/>
  <Default Extension="wmf" ContentType="image/x-wmf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drawings/drawing2.xml" ContentType="application/vnd.openxmlformats-officedocument.drawingml.chartshapes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charts/chart4.xml" ContentType="application/vnd.openxmlformats-officedocument.drawingml.chart+xml"/>
  <Override PartName="/ppt/slides/slide11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15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drawings/drawing3.xml" ContentType="application/vnd.openxmlformats-officedocument.drawingml.chartshapes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slideLayouts/slideLayout15.xml" ContentType="application/vnd.openxmlformats-officedocument.presentationml.slideLayout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charts/chart2.xml" ContentType="application/vnd.openxmlformats-officedocument.drawingml.char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Layouts/slideLayout7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viewProps.xml" ContentType="application/vnd.openxmlformats-officedocument.presentationml.viewProps+xml"/>
  <Override PartName="/ppt/slideLayouts/slideLayout16.xml" ContentType="application/vnd.openxmlformats-officedocument.presentationml.slideLayout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charts/chart3.xml" ContentType="application/vnd.openxmlformats-officedocument.drawingml.chart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embeddings/oleObject1.bin" ContentType="application/vnd.openxmlformats-officedocument.oleObject"/>
  <Override PartName="/ppt/slideLayouts/slideLayout13.xml" ContentType="application/vnd.openxmlformats-officedocument.presentationml.slideLayout+xml"/>
  <Override PartName="/ppt/theme/themeOverride3.xml" ContentType="application/vnd.openxmlformats-officedocument.themeOverride+xml"/>
  <Override PartName="/docProps/custom.xml" ContentType="application/vnd.openxmlformats-officedocument.custom-properties+xml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50" r:id="rId1"/>
    <p:sldMasterId id="2147483794" r:id="rId2"/>
  </p:sldMasterIdLst>
  <p:notesMasterIdLst>
    <p:notesMasterId r:id="rId47"/>
  </p:notesMasterIdLst>
  <p:handoutMasterIdLst>
    <p:handoutMasterId r:id="rId48"/>
  </p:handoutMasterIdLst>
  <p:sldIdLst>
    <p:sldId id="339" r:id="rId3"/>
    <p:sldId id="332" r:id="rId4"/>
    <p:sldId id="307" r:id="rId5"/>
    <p:sldId id="299" r:id="rId6"/>
    <p:sldId id="308" r:id="rId7"/>
    <p:sldId id="310" r:id="rId8"/>
    <p:sldId id="316" r:id="rId9"/>
    <p:sldId id="318" r:id="rId10"/>
    <p:sldId id="317" r:id="rId11"/>
    <p:sldId id="304" r:id="rId12"/>
    <p:sldId id="269" r:id="rId13"/>
    <p:sldId id="328" r:id="rId14"/>
    <p:sldId id="329" r:id="rId15"/>
    <p:sldId id="327" r:id="rId16"/>
    <p:sldId id="270" r:id="rId17"/>
    <p:sldId id="271" r:id="rId18"/>
    <p:sldId id="272" r:id="rId19"/>
    <p:sldId id="305" r:id="rId20"/>
    <p:sldId id="283" r:id="rId21"/>
    <p:sldId id="311" r:id="rId22"/>
    <p:sldId id="341" r:id="rId23"/>
    <p:sldId id="333" r:id="rId24"/>
    <p:sldId id="334" r:id="rId25"/>
    <p:sldId id="321" r:id="rId26"/>
    <p:sldId id="319" r:id="rId27"/>
    <p:sldId id="320" r:id="rId28"/>
    <p:sldId id="331" r:id="rId29"/>
    <p:sldId id="322" r:id="rId30"/>
    <p:sldId id="323" r:id="rId31"/>
    <p:sldId id="286" r:id="rId32"/>
    <p:sldId id="287" r:id="rId33"/>
    <p:sldId id="288" r:id="rId34"/>
    <p:sldId id="340" r:id="rId35"/>
    <p:sldId id="330" r:id="rId36"/>
    <p:sldId id="335" r:id="rId37"/>
    <p:sldId id="336" r:id="rId38"/>
    <p:sldId id="337" r:id="rId39"/>
    <p:sldId id="326" r:id="rId40"/>
    <p:sldId id="324" r:id="rId41"/>
    <p:sldId id="325" r:id="rId42"/>
    <p:sldId id="309" r:id="rId43"/>
    <p:sldId id="294" r:id="rId44"/>
    <p:sldId id="295" r:id="rId45"/>
    <p:sldId id="315" r:id="rId46"/>
  </p:sldIdLst>
  <p:sldSz cx="9144000" cy="6858000" type="screen4x3"/>
  <p:notesSz cx="7035800" cy="9334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5F93D3"/>
    <a:srgbClr val="4283BE"/>
    <a:srgbClr val="336699"/>
    <a:srgbClr val="FFCC00"/>
    <a:srgbClr val="013C88"/>
    <a:srgbClr val="003399"/>
    <a:srgbClr val="98002E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551" autoAdjust="0"/>
    <p:restoredTop sz="86456" autoAdjust="0"/>
  </p:normalViewPr>
  <p:slideViewPr>
    <p:cSldViewPr>
      <p:cViewPr>
        <p:scale>
          <a:sx n="63" d="100"/>
          <a:sy n="63" d="100"/>
        </p:scale>
        <p:origin x="-3432" y="-1704"/>
      </p:cViewPr>
      <p:guideLst>
        <p:guide orient="horz" pos="1428"/>
        <p:guide pos="51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notesViewPr>
    <p:cSldViewPr>
      <p:cViewPr varScale="1">
        <p:scale>
          <a:sx n="55" d="100"/>
          <a:sy n="55" d="100"/>
        </p:scale>
        <p:origin x="-2532" y="-96"/>
      </p:cViewPr>
      <p:guideLst>
        <p:guide orient="horz" pos="2940"/>
        <p:guide pos="221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so_tmpl_1a.xl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so_entry_1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My%20Documents\My%20Data\Word\research\PPRNet\so%20trip\Final%20Report\Sum_All1a.xls" TargetMode="External"/><Relationship Id="rId3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My%20Documents\My%20Data\Word\research\PPRNet\so%20trip\Final%20Report\Sum_All1a.xls" TargetMode="External"/><Relationship Id="rId3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My%20Documents\My%20Data\Word\research\PPRNet\so%20trip\Final%20Report\Sum_All1a.xls" TargetMode="External"/><Relationship Id="rId3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/>
              <a:t>Process:  Median</a:t>
            </a:r>
            <a:r>
              <a:rPr lang="en-US" baseline="0" dirty="0"/>
              <a:t> </a:t>
            </a:r>
            <a:r>
              <a:rPr lang="en-US" dirty="0"/>
              <a:t>Percent</a:t>
            </a:r>
            <a:r>
              <a:rPr lang="en-US" baseline="0" dirty="0"/>
              <a:t> of Eligible Pts with Measure on HM Template</a:t>
            </a:r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spPr>
            <a:solidFill>
              <a:srgbClr val="00B0F0"/>
            </a:solidFill>
            <a:ln>
              <a:solidFill>
                <a:schemeClr val="tx1"/>
              </a:solidFill>
            </a:ln>
          </c:spPr>
          <c:cat>
            <c:strRef>
              <c:f>Sheet2!$B$2:$P$2</c:f>
              <c:strCache>
                <c:ptCount val="15"/>
                <c:pt idx="0">
                  <c:v>Cholesterol (&gt;=18 y.o.)</c:v>
                </c:pt>
                <c:pt idx="1">
                  <c:v>HDL_Cholesterol (&gt;=18 y.o.)</c:v>
                </c:pt>
                <c:pt idx="2">
                  <c:v>Mammography (&gt;= 40 y.o. F)</c:v>
                </c:pt>
                <c:pt idx="3">
                  <c:v>Osteoporosis (&gt;=65 y.o. F)</c:v>
                </c:pt>
                <c:pt idx="4">
                  <c:v>Pneumococcal (&gt;=65 y.o.)</c:v>
                </c:pt>
                <c:pt idx="5">
                  <c:v>Pneumococcal (18-64 y.o. high risk)</c:v>
                </c:pt>
                <c:pt idx="6">
                  <c:v>Influenza (&gt;=50 y.o.)</c:v>
                </c:pt>
                <c:pt idx="7">
                  <c:v>Influenza (18-49 y.o. high risk)</c:v>
                </c:pt>
                <c:pt idx="8">
                  <c:v>Td Vaccine (&gt;=12 y.o.)</c:v>
                </c:pt>
                <c:pt idx="9">
                  <c:v>Zoster Vaccine (&gt;=60 y.o.)</c:v>
                </c:pt>
                <c:pt idx="10">
                  <c:v>Urine Microalbumin</c:v>
                </c:pt>
                <c:pt idx="11">
                  <c:v>Hemoglobin A1c</c:v>
                </c:pt>
                <c:pt idx="12">
                  <c:v>HDL_Cholesterol</c:v>
                </c:pt>
                <c:pt idx="13">
                  <c:v>LDL-Cholesterol</c:v>
                </c:pt>
                <c:pt idx="14">
                  <c:v>Triglycerides</c:v>
                </c:pt>
              </c:strCache>
            </c:strRef>
          </c:cat>
          <c:val>
            <c:numRef>
              <c:f>Sheet2!$B$11:$P$11</c:f>
              <c:numCache>
                <c:formatCode>0.0%</c:formatCode>
                <c:ptCount val="15"/>
                <c:pt idx="0">
                  <c:v>0.9189042079</c:v>
                </c:pt>
                <c:pt idx="1">
                  <c:v>0.20627865865</c:v>
                </c:pt>
                <c:pt idx="2">
                  <c:v>0.917238501249999</c:v>
                </c:pt>
                <c:pt idx="3">
                  <c:v>0.936908720550001</c:v>
                </c:pt>
                <c:pt idx="4">
                  <c:v>0.913071496400004</c:v>
                </c:pt>
                <c:pt idx="5">
                  <c:v>0.629609279600006</c:v>
                </c:pt>
                <c:pt idx="6">
                  <c:v>0.514705547350001</c:v>
                </c:pt>
                <c:pt idx="7">
                  <c:v>0.517518939399999</c:v>
                </c:pt>
                <c:pt idx="8">
                  <c:v>0.961088732000003</c:v>
                </c:pt>
                <c:pt idx="9">
                  <c:v>0.00168327565000001</c:v>
                </c:pt>
                <c:pt idx="10">
                  <c:v>0.67506152585</c:v>
                </c:pt>
                <c:pt idx="11">
                  <c:v>0.57040810175</c:v>
                </c:pt>
                <c:pt idx="12">
                  <c:v>0.850440935150001</c:v>
                </c:pt>
                <c:pt idx="13">
                  <c:v>0.897026251050002</c:v>
                </c:pt>
                <c:pt idx="14">
                  <c:v>0.850440935150001</c:v>
                </c:pt>
              </c:numCache>
            </c:numRef>
          </c:val>
        </c:ser>
        <c:ser>
          <c:idx val="1"/>
          <c:order val="1"/>
          <c:spPr>
            <a:solidFill>
              <a:srgbClr val="FFCC00"/>
            </a:solidFill>
            <a:ln>
              <a:solidFill>
                <a:schemeClr val="tx1"/>
              </a:solidFill>
            </a:ln>
          </c:spPr>
          <c:dLbls>
            <c:showVal val="1"/>
          </c:dLbls>
          <c:cat>
            <c:strRef>
              <c:f>Sheet2!$B$2:$P$2</c:f>
              <c:strCache>
                <c:ptCount val="15"/>
                <c:pt idx="0">
                  <c:v>Cholesterol (&gt;=18 y.o.)</c:v>
                </c:pt>
                <c:pt idx="1">
                  <c:v>HDL_Cholesterol (&gt;=18 y.o.)</c:v>
                </c:pt>
                <c:pt idx="2">
                  <c:v>Mammography (&gt;= 40 y.o. F)</c:v>
                </c:pt>
                <c:pt idx="3">
                  <c:v>Osteoporosis (&gt;=65 y.o. F)</c:v>
                </c:pt>
                <c:pt idx="4">
                  <c:v>Pneumococcal (&gt;=65 y.o.)</c:v>
                </c:pt>
                <c:pt idx="5">
                  <c:v>Pneumococcal (18-64 y.o. high risk)</c:v>
                </c:pt>
                <c:pt idx="6">
                  <c:v>Influenza (&gt;=50 y.o.)</c:v>
                </c:pt>
                <c:pt idx="7">
                  <c:v>Influenza (18-49 y.o. high risk)</c:v>
                </c:pt>
                <c:pt idx="8">
                  <c:v>Td Vaccine (&gt;=12 y.o.)</c:v>
                </c:pt>
                <c:pt idx="9">
                  <c:v>Zoster Vaccine (&gt;=60 y.o.)</c:v>
                </c:pt>
                <c:pt idx="10">
                  <c:v>Urine Microalbumin</c:v>
                </c:pt>
                <c:pt idx="11">
                  <c:v>Hemoglobin A1c</c:v>
                </c:pt>
                <c:pt idx="12">
                  <c:v>HDL_Cholesterol</c:v>
                </c:pt>
                <c:pt idx="13">
                  <c:v>LDL-Cholesterol</c:v>
                </c:pt>
                <c:pt idx="14">
                  <c:v>Triglycerides</c:v>
                </c:pt>
              </c:strCache>
            </c:strRef>
          </c:cat>
          <c:val>
            <c:numRef>
              <c:f>Sheet2!$B$33:$P$33</c:f>
              <c:numCache>
                <c:formatCode>0.0%</c:formatCode>
                <c:ptCount val="15"/>
                <c:pt idx="0">
                  <c:v>0.0526390432999999</c:v>
                </c:pt>
                <c:pt idx="1">
                  <c:v>0.472016769800003</c:v>
                </c:pt>
                <c:pt idx="2">
                  <c:v>0.0599747660500003</c:v>
                </c:pt>
                <c:pt idx="3">
                  <c:v>0.0586718621499998</c:v>
                </c:pt>
                <c:pt idx="4">
                  <c:v>0.0643279753000004</c:v>
                </c:pt>
                <c:pt idx="5">
                  <c:v>0.199504532450001</c:v>
                </c:pt>
                <c:pt idx="6">
                  <c:v>0.4821451315</c:v>
                </c:pt>
                <c:pt idx="7">
                  <c:v>0.0775695176</c:v>
                </c:pt>
                <c:pt idx="8">
                  <c:v>0.0385319005000002</c:v>
                </c:pt>
                <c:pt idx="9">
                  <c:v>0.998316724349996</c:v>
                </c:pt>
                <c:pt idx="10">
                  <c:v>0.183068415850001</c:v>
                </c:pt>
                <c:pt idx="11">
                  <c:v>0.25660307655</c:v>
                </c:pt>
                <c:pt idx="12">
                  <c:v>0.0845668717000009</c:v>
                </c:pt>
                <c:pt idx="13">
                  <c:v>0.03936812165</c:v>
                </c:pt>
                <c:pt idx="14">
                  <c:v>0.0476738102500001</c:v>
                </c:pt>
              </c:numCache>
            </c:numRef>
          </c:val>
        </c:ser>
        <c:overlap val="100"/>
        <c:axId val="687215656"/>
        <c:axId val="687218712"/>
      </c:barChart>
      <c:catAx>
        <c:axId val="687215656"/>
        <c:scaling>
          <c:orientation val="minMax"/>
        </c:scaling>
        <c:axPos val="b"/>
        <c:tickLblPos val="nextTo"/>
        <c:crossAx val="687218712"/>
        <c:crosses val="autoZero"/>
        <c:auto val="1"/>
        <c:lblAlgn val="ctr"/>
        <c:lblOffset val="100"/>
      </c:catAx>
      <c:valAx>
        <c:axId val="687218712"/>
        <c:scaling>
          <c:orientation val="minMax"/>
          <c:max val="1.0"/>
        </c:scaling>
        <c:axPos val="l"/>
        <c:numFmt formatCode="0%" sourceLinked="0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87215656"/>
        <c:crosses val="autoZero"/>
        <c:crossBetween val="between"/>
      </c:valAx>
    </c:plotArea>
    <c:plotVisOnly val="1"/>
  </c:chart>
  <c:txPr>
    <a:bodyPr/>
    <a:lstStyle/>
    <a:p>
      <a:pPr>
        <a:defRPr b="1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baseline="0"/>
              <a:t>Process:  Median Percent of Pts with HM Template Entry</a:t>
            </a:r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spPr>
            <a:solidFill>
              <a:srgbClr val="00B0F0"/>
            </a:solidFill>
            <a:ln>
              <a:solidFill>
                <a:sysClr val="windowText" lastClr="000000"/>
              </a:solidFill>
            </a:ln>
          </c:spPr>
          <c:dLbls>
            <c:showVal val="1"/>
          </c:dLbls>
          <c:cat>
            <c:strRef>
              <c:f>[so_entry_1a.xlsx]Sheet2!$B$2:$P$2</c:f>
              <c:strCache>
                <c:ptCount val="15"/>
                <c:pt idx="0">
                  <c:v>Cholesterol (&gt;=18 y.o.)</c:v>
                </c:pt>
                <c:pt idx="1">
                  <c:v>HDL_Cholesterol (&gt;=18 y.o.)</c:v>
                </c:pt>
                <c:pt idx="2">
                  <c:v>Mammography (&gt;= 40 y.o. F)</c:v>
                </c:pt>
                <c:pt idx="3">
                  <c:v>Osteoporosis (&gt;=65 y.o. F)</c:v>
                </c:pt>
                <c:pt idx="4">
                  <c:v>Pneumococcal (&gt;=65 y.o.)</c:v>
                </c:pt>
                <c:pt idx="5">
                  <c:v>Pneumococcal (18-64 y.o. high risk)</c:v>
                </c:pt>
                <c:pt idx="6">
                  <c:v>Influenza (&gt;=50 y.o.)</c:v>
                </c:pt>
                <c:pt idx="7">
                  <c:v>Influenza (18-49 y.o. high risk)</c:v>
                </c:pt>
                <c:pt idx="8">
                  <c:v>Td Vaccine (&gt;=12 y.o.)</c:v>
                </c:pt>
                <c:pt idx="9">
                  <c:v>Zoster Vaccine (&gt;=60 y.o.)</c:v>
                </c:pt>
                <c:pt idx="10">
                  <c:v>Urine Microalbumin</c:v>
                </c:pt>
                <c:pt idx="11">
                  <c:v>Hemoglobin A1c</c:v>
                </c:pt>
                <c:pt idx="12">
                  <c:v>HDL_Cholesterol</c:v>
                </c:pt>
                <c:pt idx="13">
                  <c:v>LDL-Cholesterol</c:v>
                </c:pt>
                <c:pt idx="14">
                  <c:v>Triglycerides</c:v>
                </c:pt>
              </c:strCache>
            </c:strRef>
          </c:cat>
          <c:val>
            <c:numRef>
              <c:f>[so_entry_1a.xlsx]Sheet2!$B$11:$P$11</c:f>
              <c:numCache>
                <c:formatCode>0.0%</c:formatCode>
                <c:ptCount val="15"/>
                <c:pt idx="0">
                  <c:v>0.41157723405</c:v>
                </c:pt>
                <c:pt idx="1">
                  <c:v>0.16123595505</c:v>
                </c:pt>
                <c:pt idx="2">
                  <c:v>0.3511525517</c:v>
                </c:pt>
                <c:pt idx="3">
                  <c:v>0.0886128969500007</c:v>
                </c:pt>
                <c:pt idx="4">
                  <c:v>0.40113668655</c:v>
                </c:pt>
                <c:pt idx="5">
                  <c:v>0.0829739443</c:v>
                </c:pt>
                <c:pt idx="6">
                  <c:v>0.07854270835</c:v>
                </c:pt>
                <c:pt idx="7">
                  <c:v>0.0440891473</c:v>
                </c:pt>
                <c:pt idx="8">
                  <c:v>0.25649331875</c:v>
                </c:pt>
                <c:pt idx="9">
                  <c:v>0.00052854125</c:v>
                </c:pt>
                <c:pt idx="10">
                  <c:v>0.0925010549</c:v>
                </c:pt>
                <c:pt idx="11">
                  <c:v>0.0545575945500004</c:v>
                </c:pt>
                <c:pt idx="12">
                  <c:v>0.372469199650002</c:v>
                </c:pt>
                <c:pt idx="13">
                  <c:v>0.4809361625</c:v>
                </c:pt>
                <c:pt idx="14">
                  <c:v>0.3677522185</c:v>
                </c:pt>
              </c:numCache>
            </c:numRef>
          </c:val>
        </c:ser>
        <c:ser>
          <c:idx val="1"/>
          <c:order val="1"/>
          <c:spPr>
            <a:solidFill>
              <a:srgbClr val="FFCC00"/>
            </a:solidFill>
            <a:ln>
              <a:solidFill>
                <a:schemeClr val="tx1"/>
              </a:solidFill>
            </a:ln>
          </c:spPr>
          <c:cat>
            <c:strRef>
              <c:f>[so_entry_1a.xlsx]Sheet2!$B$2:$P$2</c:f>
              <c:strCache>
                <c:ptCount val="15"/>
                <c:pt idx="0">
                  <c:v>Cholesterol (&gt;=18 y.o.)</c:v>
                </c:pt>
                <c:pt idx="1">
                  <c:v>HDL_Cholesterol (&gt;=18 y.o.)</c:v>
                </c:pt>
                <c:pt idx="2">
                  <c:v>Mammography (&gt;= 40 y.o. F)</c:v>
                </c:pt>
                <c:pt idx="3">
                  <c:v>Osteoporosis (&gt;=65 y.o. F)</c:v>
                </c:pt>
                <c:pt idx="4">
                  <c:v>Pneumococcal (&gt;=65 y.o.)</c:v>
                </c:pt>
                <c:pt idx="5">
                  <c:v>Pneumococcal (18-64 y.o. high risk)</c:v>
                </c:pt>
                <c:pt idx="6">
                  <c:v>Influenza (&gt;=50 y.o.)</c:v>
                </c:pt>
                <c:pt idx="7">
                  <c:v>Influenza (18-49 y.o. high risk)</c:v>
                </c:pt>
                <c:pt idx="8">
                  <c:v>Td Vaccine (&gt;=12 y.o.)</c:v>
                </c:pt>
                <c:pt idx="9">
                  <c:v>Zoster Vaccine (&gt;=60 y.o.)</c:v>
                </c:pt>
                <c:pt idx="10">
                  <c:v>Urine Microalbumin</c:v>
                </c:pt>
                <c:pt idx="11">
                  <c:v>Hemoglobin A1c</c:v>
                </c:pt>
                <c:pt idx="12">
                  <c:v>HDL_Cholesterol</c:v>
                </c:pt>
                <c:pt idx="13">
                  <c:v>LDL-Cholesterol</c:v>
                </c:pt>
                <c:pt idx="14">
                  <c:v>Triglycerides</c:v>
                </c:pt>
              </c:strCache>
            </c:strRef>
          </c:cat>
          <c:val>
            <c:numRef>
              <c:f>[so_entry_1a.xlsx]Sheet2!$B$33:$P$33</c:f>
              <c:numCache>
                <c:formatCode>0.0%</c:formatCode>
                <c:ptCount val="15"/>
                <c:pt idx="0">
                  <c:v>0.14766173645</c:v>
                </c:pt>
                <c:pt idx="1">
                  <c:v>0.145969296750002</c:v>
                </c:pt>
                <c:pt idx="2">
                  <c:v>0.19261930635</c:v>
                </c:pt>
                <c:pt idx="3">
                  <c:v>0.12396955955</c:v>
                </c:pt>
                <c:pt idx="4">
                  <c:v>0.26009258825</c:v>
                </c:pt>
                <c:pt idx="5">
                  <c:v>0.1979807876</c:v>
                </c:pt>
                <c:pt idx="6">
                  <c:v>0.175827347100001</c:v>
                </c:pt>
                <c:pt idx="7">
                  <c:v>0.11747379685</c:v>
                </c:pt>
                <c:pt idx="8">
                  <c:v>0.18652342275</c:v>
                </c:pt>
                <c:pt idx="9">
                  <c:v>0.277741899</c:v>
                </c:pt>
                <c:pt idx="10">
                  <c:v>0.278680635650002</c:v>
                </c:pt>
                <c:pt idx="11">
                  <c:v>0.396867470400002</c:v>
                </c:pt>
                <c:pt idx="12">
                  <c:v>0.2415879731</c:v>
                </c:pt>
                <c:pt idx="13">
                  <c:v>0.2466951057</c:v>
                </c:pt>
                <c:pt idx="14">
                  <c:v>0.2313843476</c:v>
                </c:pt>
              </c:numCache>
            </c:numRef>
          </c:val>
        </c:ser>
        <c:overlap val="100"/>
        <c:axId val="687290520"/>
        <c:axId val="687293576"/>
      </c:barChart>
      <c:catAx>
        <c:axId val="687290520"/>
        <c:scaling>
          <c:orientation val="minMax"/>
        </c:scaling>
        <c:axPos val="b"/>
        <c:tickLblPos val="nextTo"/>
        <c:crossAx val="687293576"/>
        <c:crosses val="autoZero"/>
        <c:auto val="1"/>
        <c:lblAlgn val="ctr"/>
        <c:lblOffset val="100"/>
      </c:catAx>
      <c:valAx>
        <c:axId val="687293576"/>
        <c:scaling>
          <c:orientation val="minMax"/>
        </c:scaling>
        <c:axPos val="l"/>
        <c:numFmt formatCode="0%" sourceLinked="0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87290520"/>
        <c:crosses val="autoZero"/>
        <c:crossBetween val="between"/>
      </c:valAx>
    </c:plotArea>
    <c:plotVisOnly val="1"/>
  </c:chart>
  <c:txPr>
    <a:bodyPr/>
    <a:lstStyle/>
    <a:p>
      <a:pPr>
        <a:defRPr b="1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9822419533851"/>
          <c:y val="0.138662316476346"/>
          <c:w val="0.783573806881242"/>
          <c:h val="0.738988580750407"/>
        </c:manualLayout>
      </c:layout>
      <c:scatterChart>
        <c:scatterStyle val="smoothMarker"/>
        <c:ser>
          <c:idx val="1"/>
          <c:order val="0"/>
          <c:tx>
            <c:v>Cholesterol (&gt;=18 y.o.)</c:v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Medians'!$C$2:$C$23</c:f>
              <c:numCache>
                <c:formatCode>0.00%</c:formatCode>
                <c:ptCount val="22"/>
                <c:pt idx="0">
                  <c:v>0.582427980049491</c:v>
                </c:pt>
                <c:pt idx="1">
                  <c:v>0.588464573220671</c:v>
                </c:pt>
                <c:pt idx="2">
                  <c:v>0.591897274093801</c:v>
                </c:pt>
                <c:pt idx="3">
                  <c:v>0.594280050570077</c:v>
                </c:pt>
                <c:pt idx="4">
                  <c:v>0.595836962296421</c:v>
                </c:pt>
                <c:pt idx="5">
                  <c:v>0.59956692231784</c:v>
                </c:pt>
                <c:pt idx="6">
                  <c:v>0.600528636926143</c:v>
                </c:pt>
                <c:pt idx="7">
                  <c:v>0.605007498352049</c:v>
                </c:pt>
                <c:pt idx="8">
                  <c:v>0.611012141280349</c:v>
                </c:pt>
                <c:pt idx="9">
                  <c:v>0.610453510270588</c:v>
                </c:pt>
                <c:pt idx="10">
                  <c:v>0.612652282262522</c:v>
                </c:pt>
                <c:pt idx="11">
                  <c:v>0.612459594730398</c:v>
                </c:pt>
                <c:pt idx="12">
                  <c:v>0.615996458586782</c:v>
                </c:pt>
                <c:pt idx="13">
                  <c:v>0.620488762238208</c:v>
                </c:pt>
                <c:pt idx="14">
                  <c:v>0.627395424319507</c:v>
                </c:pt>
                <c:pt idx="15">
                  <c:v>0.633494943031819</c:v>
                </c:pt>
                <c:pt idx="16">
                  <c:v>0.640919333765277</c:v>
                </c:pt>
                <c:pt idx="17">
                  <c:v>0.644033143903075</c:v>
                </c:pt>
                <c:pt idx="18">
                  <c:v>0.649666118740514</c:v>
                </c:pt>
                <c:pt idx="19">
                  <c:v>0.645938263128046</c:v>
                </c:pt>
                <c:pt idx="20">
                  <c:v>0.639925361928583</c:v>
                </c:pt>
                <c:pt idx="21">
                  <c:v>0.639657469260533</c:v>
                </c:pt>
              </c:numCache>
            </c:numRef>
          </c:yVal>
        </c:ser>
        <c:ser>
          <c:idx val="0"/>
          <c:order val="1"/>
          <c:tx>
            <c:v>HDL-Cholesterol (&gt;= 18 y.o.)</c:v>
          </c:tx>
          <c:spPr>
            <a:ln w="381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Medians'!$D$2:$D$23</c:f>
              <c:numCache>
                <c:formatCode>0.00%</c:formatCode>
                <c:ptCount val="22"/>
                <c:pt idx="0">
                  <c:v>0.58035098403496</c:v>
                </c:pt>
                <c:pt idx="1">
                  <c:v>0.586219811829568</c:v>
                </c:pt>
                <c:pt idx="2">
                  <c:v>0.589655258606519</c:v>
                </c:pt>
                <c:pt idx="3">
                  <c:v>0.592271119485461</c:v>
                </c:pt>
                <c:pt idx="4">
                  <c:v>0.593922187814829</c:v>
                </c:pt>
                <c:pt idx="5">
                  <c:v>0.597445990602606</c:v>
                </c:pt>
                <c:pt idx="6">
                  <c:v>0.597990228352542</c:v>
                </c:pt>
                <c:pt idx="7">
                  <c:v>0.602516207387723</c:v>
                </c:pt>
                <c:pt idx="8">
                  <c:v>0.608780195521917</c:v>
                </c:pt>
                <c:pt idx="9">
                  <c:v>0.607971411232342</c:v>
                </c:pt>
                <c:pt idx="10">
                  <c:v>0.610279117241493</c:v>
                </c:pt>
                <c:pt idx="11">
                  <c:v>0.610342566240622</c:v>
                </c:pt>
                <c:pt idx="12">
                  <c:v>0.613853868396506</c:v>
                </c:pt>
                <c:pt idx="13">
                  <c:v>0.61826448942688</c:v>
                </c:pt>
                <c:pt idx="14">
                  <c:v>0.625883400425652</c:v>
                </c:pt>
                <c:pt idx="15">
                  <c:v>0.632039639419465</c:v>
                </c:pt>
                <c:pt idx="16">
                  <c:v>0.639476790055847</c:v>
                </c:pt>
                <c:pt idx="17">
                  <c:v>0.642597522575415</c:v>
                </c:pt>
                <c:pt idx="18">
                  <c:v>0.648096442296853</c:v>
                </c:pt>
                <c:pt idx="19">
                  <c:v>0.644724323571266</c:v>
                </c:pt>
                <c:pt idx="20">
                  <c:v>0.638386810295883</c:v>
                </c:pt>
                <c:pt idx="21">
                  <c:v>0.637594047004065</c:v>
                </c:pt>
              </c:numCache>
            </c:numRef>
          </c:yVal>
        </c:ser>
        <c:ser>
          <c:idx val="3"/>
          <c:order val="2"/>
          <c:tx>
            <c:v>Mammography (&gt;=40 y.o. F)</c:v>
          </c:tx>
          <c:spPr>
            <a:ln w="38100">
              <a:solidFill>
                <a:srgbClr val="339933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Medians'!$E$2:$E$23</c:f>
              <c:numCache>
                <c:formatCode>0.00%</c:formatCode>
                <c:ptCount val="22"/>
                <c:pt idx="0">
                  <c:v>0.470052458339094</c:v>
                </c:pt>
                <c:pt idx="1">
                  <c:v>0.470271929824563</c:v>
                </c:pt>
                <c:pt idx="2">
                  <c:v>0.475173555170716</c:v>
                </c:pt>
                <c:pt idx="3">
                  <c:v>0.480947885845439</c:v>
                </c:pt>
                <c:pt idx="4">
                  <c:v>0.494138673505986</c:v>
                </c:pt>
                <c:pt idx="5">
                  <c:v>0.499591658272162</c:v>
                </c:pt>
                <c:pt idx="6">
                  <c:v>0.502929382186259</c:v>
                </c:pt>
                <c:pt idx="7">
                  <c:v>0.512180168750646</c:v>
                </c:pt>
                <c:pt idx="8">
                  <c:v>0.517207360743378</c:v>
                </c:pt>
                <c:pt idx="9">
                  <c:v>0.525894877323237</c:v>
                </c:pt>
                <c:pt idx="10">
                  <c:v>0.536000414315922</c:v>
                </c:pt>
                <c:pt idx="11">
                  <c:v>0.539683473604329</c:v>
                </c:pt>
                <c:pt idx="12">
                  <c:v>0.54714095424986</c:v>
                </c:pt>
                <c:pt idx="13">
                  <c:v>0.550873607170961</c:v>
                </c:pt>
                <c:pt idx="14">
                  <c:v>0.552263566954465</c:v>
                </c:pt>
                <c:pt idx="15">
                  <c:v>0.555321988438103</c:v>
                </c:pt>
                <c:pt idx="16">
                  <c:v>0.558658235959785</c:v>
                </c:pt>
                <c:pt idx="17">
                  <c:v>0.562637262661831</c:v>
                </c:pt>
                <c:pt idx="18">
                  <c:v>0.566431696663192</c:v>
                </c:pt>
                <c:pt idx="19">
                  <c:v>0.567737050977781</c:v>
                </c:pt>
                <c:pt idx="20">
                  <c:v>0.566175199873794</c:v>
                </c:pt>
                <c:pt idx="21">
                  <c:v>0.569419840924124</c:v>
                </c:pt>
              </c:numCache>
            </c:numRef>
          </c:yVal>
        </c:ser>
        <c:ser>
          <c:idx val="2"/>
          <c:order val="3"/>
          <c:tx>
            <c:v>Osteoporosis (&gt;=65 y.o. F)</c:v>
          </c:tx>
          <c:spPr>
            <a:ln w="38100">
              <a:solidFill>
                <a:srgbClr val="CC99FF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Medians'!$F$2:$F$23</c:f>
              <c:numCache>
                <c:formatCode>0.00%</c:formatCode>
                <c:ptCount val="22"/>
                <c:pt idx="0">
                  <c:v>0.44598621553885</c:v>
                </c:pt>
                <c:pt idx="1">
                  <c:v>0.447409956372818</c:v>
                </c:pt>
                <c:pt idx="2">
                  <c:v>0.449667016240364</c:v>
                </c:pt>
                <c:pt idx="3">
                  <c:v>0.44629363121345</c:v>
                </c:pt>
                <c:pt idx="4">
                  <c:v>0.454475689029745</c:v>
                </c:pt>
                <c:pt idx="5">
                  <c:v>0.465260504201681</c:v>
                </c:pt>
                <c:pt idx="6">
                  <c:v>0.473422992210787</c:v>
                </c:pt>
                <c:pt idx="7">
                  <c:v>0.487525026952102</c:v>
                </c:pt>
                <c:pt idx="8">
                  <c:v>0.496073298429319</c:v>
                </c:pt>
                <c:pt idx="9">
                  <c:v>0.507508660557347</c:v>
                </c:pt>
                <c:pt idx="10">
                  <c:v>0.515540258656654</c:v>
                </c:pt>
                <c:pt idx="11">
                  <c:v>0.525616452548699</c:v>
                </c:pt>
                <c:pt idx="12">
                  <c:v>0.52157286351051</c:v>
                </c:pt>
                <c:pt idx="13">
                  <c:v>0.519745502413344</c:v>
                </c:pt>
                <c:pt idx="14">
                  <c:v>0.5326171875</c:v>
                </c:pt>
                <c:pt idx="15">
                  <c:v>0.548676713150401</c:v>
                </c:pt>
                <c:pt idx="16">
                  <c:v>0.545760595450873</c:v>
                </c:pt>
                <c:pt idx="17">
                  <c:v>0.540395767366012</c:v>
                </c:pt>
                <c:pt idx="18">
                  <c:v>0.53004126282144</c:v>
                </c:pt>
                <c:pt idx="19">
                  <c:v>0.521959420212893</c:v>
                </c:pt>
                <c:pt idx="20">
                  <c:v>0.5157280861433</c:v>
                </c:pt>
                <c:pt idx="21">
                  <c:v>0.519762746930055</c:v>
                </c:pt>
              </c:numCache>
            </c:numRef>
          </c:yVal>
        </c:ser>
        <c:axId val="688155544"/>
        <c:axId val="652479928"/>
      </c:scatterChart>
      <c:valAx>
        <c:axId val="688155544"/>
        <c:scaling>
          <c:orientation val="minMax"/>
          <c:max val="21.0"/>
          <c:min val="0.0"/>
        </c:scaling>
        <c:axPos val="b"/>
        <c:title>
          <c:tx>
            <c:rich>
              <a:bodyPr/>
              <a:lstStyle/>
              <a:p>
                <a:pPr>
                  <a:defRPr sz="13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Month</a:t>
                </a:r>
              </a:p>
            </c:rich>
          </c:tx>
          <c:layout>
            <c:manualLayout>
              <c:xMode val="edge"/>
              <c:yMode val="edge"/>
              <c:x val="0.518312985571587"/>
              <c:y val="0.9477977161500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2479928"/>
        <c:crosses val="autoZero"/>
        <c:crossBetween val="midCat"/>
        <c:majorUnit val="3.0"/>
      </c:valAx>
      <c:valAx>
        <c:axId val="652479928"/>
        <c:scaling>
          <c:orientation val="minMax"/>
          <c:max val="0.700000000000001"/>
          <c:min val="0.0"/>
        </c:scaling>
        <c:axPos val="l"/>
        <c:title>
          <c:tx>
            <c:rich>
              <a:bodyPr/>
              <a:lstStyle/>
              <a:p>
                <a:pPr>
                  <a:defRPr sz="13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Performace (%)</a:t>
                </a:r>
              </a:p>
            </c:rich>
          </c:tx>
          <c:layout>
            <c:manualLayout>
              <c:xMode val="edge"/>
              <c:yMode val="edge"/>
              <c:x val="0.0377358490566041"/>
              <c:y val="0.389885807504083"/>
            </c:manualLayout>
          </c:layout>
          <c:spPr>
            <a:noFill/>
            <a:ln w="25400">
              <a:noFill/>
            </a:ln>
          </c:spPr>
        </c:title>
        <c:numFmt formatCode="0%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8155544"/>
        <c:crosses val="autoZero"/>
        <c:crossBetween val="midCat"/>
        <c:majorUnit val="0.1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390677025527192"/>
          <c:y val="0.471451876019578"/>
          <c:w val="0.346281908990011"/>
          <c:h val="0.199021207177814"/>
        </c:manualLayout>
      </c:layout>
      <c:spPr>
        <a:noFill/>
        <a:ln w="25400">
          <a:noFill/>
        </a:ln>
      </c:spPr>
      <c:txPr>
        <a:bodyPr/>
        <a:lstStyle/>
        <a:p>
          <a:pPr>
            <a:defRPr sz="1285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9822419533851"/>
          <c:y val="0.174551386623165"/>
          <c:w val="0.783573806881242"/>
          <c:h val="0.7030995106036"/>
        </c:manualLayout>
      </c:layout>
      <c:scatterChart>
        <c:scatterStyle val="smoothMarker"/>
        <c:ser>
          <c:idx val="0"/>
          <c:order val="0"/>
          <c:tx>
            <c:v>Pneumococcal (&gt;=65 y.o.)</c:v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Medians'!$G$2:$G$23</c:f>
              <c:numCache>
                <c:formatCode>0.00%</c:formatCode>
                <c:ptCount val="22"/>
                <c:pt idx="0">
                  <c:v>0.497720986493373</c:v>
                </c:pt>
                <c:pt idx="1">
                  <c:v>0.505358797826521</c:v>
                </c:pt>
                <c:pt idx="2">
                  <c:v>0.501300631735414</c:v>
                </c:pt>
                <c:pt idx="3">
                  <c:v>0.509074381690657</c:v>
                </c:pt>
                <c:pt idx="4">
                  <c:v>0.524359662772773</c:v>
                </c:pt>
                <c:pt idx="5">
                  <c:v>0.53908208206506</c:v>
                </c:pt>
                <c:pt idx="6">
                  <c:v>0.543117440546324</c:v>
                </c:pt>
                <c:pt idx="7">
                  <c:v>0.550541370686858</c:v>
                </c:pt>
                <c:pt idx="8">
                  <c:v>0.566445392894501</c:v>
                </c:pt>
                <c:pt idx="9">
                  <c:v>0.579927685687368</c:v>
                </c:pt>
                <c:pt idx="10">
                  <c:v>0.581588502782674</c:v>
                </c:pt>
                <c:pt idx="11">
                  <c:v>0.576522547652251</c:v>
                </c:pt>
                <c:pt idx="12">
                  <c:v>0.584168764317003</c:v>
                </c:pt>
                <c:pt idx="13">
                  <c:v>0.592699413171054</c:v>
                </c:pt>
                <c:pt idx="14">
                  <c:v>0.607319824356444</c:v>
                </c:pt>
                <c:pt idx="15">
                  <c:v>0.59488739857592</c:v>
                </c:pt>
                <c:pt idx="16">
                  <c:v>0.58942194139291</c:v>
                </c:pt>
                <c:pt idx="17">
                  <c:v>0.598762445225524</c:v>
                </c:pt>
                <c:pt idx="18">
                  <c:v>0.601727184111125</c:v>
                </c:pt>
                <c:pt idx="19">
                  <c:v>0.613883568012008</c:v>
                </c:pt>
                <c:pt idx="20">
                  <c:v>0.61754493117528</c:v>
                </c:pt>
                <c:pt idx="21">
                  <c:v>0.619289679123753</c:v>
                </c:pt>
              </c:numCache>
            </c:numRef>
          </c:yVal>
        </c:ser>
        <c:ser>
          <c:idx val="2"/>
          <c:order val="1"/>
          <c:tx>
            <c:v>Influenza (&gt;=50 y.o.)</c:v>
          </c:tx>
          <c:spPr>
            <a:ln w="38100">
              <a:solidFill>
                <a:srgbClr val="339933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Medians'!$I$2:$I$23</c:f>
              <c:numCache>
                <c:formatCode>0.00%</c:formatCode>
                <c:ptCount val="22"/>
                <c:pt idx="0">
                  <c:v>0.24363829345548</c:v>
                </c:pt>
                <c:pt idx="1">
                  <c:v>0.243289523011445</c:v>
                </c:pt>
                <c:pt idx="2">
                  <c:v>0.244007718870607</c:v>
                </c:pt>
                <c:pt idx="3">
                  <c:v>0.315046806053082</c:v>
                </c:pt>
                <c:pt idx="4">
                  <c:v>0.300060370928795</c:v>
                </c:pt>
                <c:pt idx="5">
                  <c:v>0.35003858463195</c:v>
                </c:pt>
                <c:pt idx="6">
                  <c:v>0.370686606298976</c:v>
                </c:pt>
                <c:pt idx="7">
                  <c:v>0.376181632080779</c:v>
                </c:pt>
                <c:pt idx="8">
                  <c:v>0.379110706720112</c:v>
                </c:pt>
                <c:pt idx="9">
                  <c:v>0.376394977533476</c:v>
                </c:pt>
                <c:pt idx="10">
                  <c:v>0.374224304134702</c:v>
                </c:pt>
                <c:pt idx="11">
                  <c:v>0.372949278196258</c:v>
                </c:pt>
                <c:pt idx="12">
                  <c:v>0.369787808793232</c:v>
                </c:pt>
                <c:pt idx="13">
                  <c:v>0.365351618458963</c:v>
                </c:pt>
                <c:pt idx="14">
                  <c:v>0.365955764230822</c:v>
                </c:pt>
                <c:pt idx="15">
                  <c:v>0.381499192104462</c:v>
                </c:pt>
                <c:pt idx="16">
                  <c:v>0.336559013658638</c:v>
                </c:pt>
                <c:pt idx="17">
                  <c:v>0.313646811335189</c:v>
                </c:pt>
                <c:pt idx="18">
                  <c:v>0.336003804277262</c:v>
                </c:pt>
                <c:pt idx="19">
                  <c:v>0.342083276379995</c:v>
                </c:pt>
                <c:pt idx="20">
                  <c:v>0.337277194653034</c:v>
                </c:pt>
                <c:pt idx="21">
                  <c:v>0.327222874208511</c:v>
                </c:pt>
              </c:numCache>
            </c:numRef>
          </c:yVal>
        </c:ser>
        <c:ser>
          <c:idx val="4"/>
          <c:order val="2"/>
          <c:tx>
            <c:v>TD vaccine (&gt;= 12 y.o.)</c:v>
          </c:tx>
          <c:spPr>
            <a:ln w="38100">
              <a:solidFill>
                <a:srgbClr val="80008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Medians'!$K$2:$K$23</c:f>
              <c:numCache>
                <c:formatCode>0.00%</c:formatCode>
                <c:ptCount val="22"/>
                <c:pt idx="0">
                  <c:v>0.353353357160743</c:v>
                </c:pt>
                <c:pt idx="1">
                  <c:v>0.359412931216369</c:v>
                </c:pt>
                <c:pt idx="2">
                  <c:v>0.36292134831461</c:v>
                </c:pt>
                <c:pt idx="3">
                  <c:v>0.367480391244381</c:v>
                </c:pt>
                <c:pt idx="4">
                  <c:v>0.372777032261129</c:v>
                </c:pt>
                <c:pt idx="5">
                  <c:v>0.379132749475021</c:v>
                </c:pt>
                <c:pt idx="6">
                  <c:v>0.381846490978098</c:v>
                </c:pt>
                <c:pt idx="7">
                  <c:v>0.390352508696475</c:v>
                </c:pt>
                <c:pt idx="8">
                  <c:v>0.400531374200649</c:v>
                </c:pt>
                <c:pt idx="9">
                  <c:v>0.41021736860911</c:v>
                </c:pt>
                <c:pt idx="10">
                  <c:v>0.4134039552765</c:v>
                </c:pt>
                <c:pt idx="11">
                  <c:v>0.418433383470379</c:v>
                </c:pt>
                <c:pt idx="12">
                  <c:v>0.428516021570878</c:v>
                </c:pt>
                <c:pt idx="13">
                  <c:v>0.434694092453693</c:v>
                </c:pt>
                <c:pt idx="14">
                  <c:v>0.43882238757684</c:v>
                </c:pt>
                <c:pt idx="15">
                  <c:v>0.445959290745587</c:v>
                </c:pt>
                <c:pt idx="16">
                  <c:v>0.442789383338185</c:v>
                </c:pt>
                <c:pt idx="17">
                  <c:v>0.444716045280871</c:v>
                </c:pt>
                <c:pt idx="18">
                  <c:v>0.44966996866881</c:v>
                </c:pt>
                <c:pt idx="19">
                  <c:v>0.451915067498669</c:v>
                </c:pt>
                <c:pt idx="20">
                  <c:v>0.454532340610952</c:v>
                </c:pt>
                <c:pt idx="21">
                  <c:v>0.460903516911972</c:v>
                </c:pt>
              </c:numCache>
            </c:numRef>
          </c:yVal>
        </c:ser>
        <c:ser>
          <c:idx val="1"/>
          <c:order val="3"/>
          <c:tx>
            <c:v>Pneumococcal (18-64 y.o. high risk)</c:v>
          </c:tx>
          <c:spPr>
            <a:ln w="38100">
              <a:solidFill>
                <a:srgbClr val="FF808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Medians'!$H$2:$H$23</c:f>
              <c:numCache>
                <c:formatCode>0.00%</c:formatCode>
                <c:ptCount val="22"/>
                <c:pt idx="0">
                  <c:v>0.137267904509284</c:v>
                </c:pt>
                <c:pt idx="1">
                  <c:v>0.135017543859649</c:v>
                </c:pt>
                <c:pt idx="2">
                  <c:v>0.138478607586159</c:v>
                </c:pt>
                <c:pt idx="3">
                  <c:v>0.139084985066523</c:v>
                </c:pt>
                <c:pt idx="4">
                  <c:v>0.160796460176993</c:v>
                </c:pt>
                <c:pt idx="5">
                  <c:v>0.184323832625834</c:v>
                </c:pt>
                <c:pt idx="6">
                  <c:v>0.218589287127148</c:v>
                </c:pt>
                <c:pt idx="7">
                  <c:v>0.257211538461534</c:v>
                </c:pt>
                <c:pt idx="8">
                  <c:v>0.261425183192325</c:v>
                </c:pt>
                <c:pt idx="9">
                  <c:v>0.261510854341737</c:v>
                </c:pt>
                <c:pt idx="10">
                  <c:v>0.264051430070848</c:v>
                </c:pt>
                <c:pt idx="11">
                  <c:v>0.272807383262586</c:v>
                </c:pt>
                <c:pt idx="12">
                  <c:v>0.27537269831697</c:v>
                </c:pt>
                <c:pt idx="13">
                  <c:v>0.275487385321103</c:v>
                </c:pt>
                <c:pt idx="14">
                  <c:v>0.278141299193931</c:v>
                </c:pt>
                <c:pt idx="15">
                  <c:v>0.275331313896251</c:v>
                </c:pt>
                <c:pt idx="16">
                  <c:v>0.294419559537141</c:v>
                </c:pt>
                <c:pt idx="17">
                  <c:v>0.298037619822755</c:v>
                </c:pt>
                <c:pt idx="18">
                  <c:v>0.299177932042382</c:v>
                </c:pt>
                <c:pt idx="19">
                  <c:v>0.30408809931952</c:v>
                </c:pt>
                <c:pt idx="20">
                  <c:v>0.304657396548836</c:v>
                </c:pt>
                <c:pt idx="21">
                  <c:v>0.308974358974362</c:v>
                </c:pt>
              </c:numCache>
            </c:numRef>
          </c:yVal>
        </c:ser>
        <c:ser>
          <c:idx val="3"/>
          <c:order val="4"/>
          <c:tx>
            <c:v>Influenza (18-49 y.o. high risk)</c:v>
          </c:tx>
          <c:spPr>
            <a:ln w="38100">
              <a:solidFill>
                <a:srgbClr val="CC99FF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Medians'!$J$2:$J$23</c:f>
              <c:numCache>
                <c:formatCode>0.00%</c:formatCode>
                <c:ptCount val="22"/>
                <c:pt idx="0">
                  <c:v>0.140547872103882</c:v>
                </c:pt>
                <c:pt idx="1">
                  <c:v>0.13834379032617</c:v>
                </c:pt>
                <c:pt idx="2">
                  <c:v>0.13867707238534</c:v>
                </c:pt>
                <c:pt idx="3">
                  <c:v>0.160209695538209</c:v>
                </c:pt>
                <c:pt idx="4">
                  <c:v>0.168872549019607</c:v>
                </c:pt>
                <c:pt idx="5">
                  <c:v>0.190628815628814</c:v>
                </c:pt>
                <c:pt idx="6">
                  <c:v>0.217304935490479</c:v>
                </c:pt>
                <c:pt idx="7">
                  <c:v>0.221701583520179</c:v>
                </c:pt>
                <c:pt idx="8">
                  <c:v>0.231556359509115</c:v>
                </c:pt>
                <c:pt idx="9">
                  <c:v>0.225627413127413</c:v>
                </c:pt>
                <c:pt idx="10">
                  <c:v>0.224289861082314</c:v>
                </c:pt>
                <c:pt idx="11">
                  <c:v>0.229128801647886</c:v>
                </c:pt>
                <c:pt idx="12">
                  <c:v>0.22927807486631</c:v>
                </c:pt>
                <c:pt idx="13">
                  <c:v>0.230349802868887</c:v>
                </c:pt>
                <c:pt idx="14">
                  <c:v>0.222964661732513</c:v>
                </c:pt>
                <c:pt idx="15">
                  <c:v>0.251488449630867</c:v>
                </c:pt>
                <c:pt idx="16">
                  <c:v>0.223067489364965</c:v>
                </c:pt>
                <c:pt idx="17">
                  <c:v>0.216753313436669</c:v>
                </c:pt>
                <c:pt idx="18">
                  <c:v>0.220950542379114</c:v>
                </c:pt>
                <c:pt idx="19">
                  <c:v>0.232723500849356</c:v>
                </c:pt>
                <c:pt idx="20">
                  <c:v>0.228162966066192</c:v>
                </c:pt>
                <c:pt idx="21">
                  <c:v>0.219409597095404</c:v>
                </c:pt>
              </c:numCache>
            </c:numRef>
          </c:yVal>
        </c:ser>
        <c:ser>
          <c:idx val="5"/>
          <c:order val="5"/>
          <c:tx>
            <c:v>Zoster Vaccine (&gt;= 60 y.o.)</c:v>
          </c:tx>
          <c:spPr>
            <a:ln w="38100">
              <a:solidFill>
                <a:srgbClr val="80000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Medians'!$L$2:$L$23</c:f>
              <c:numCache>
                <c:formatCode>0.00%</c:formatCode>
                <c:ptCount val="22"/>
                <c:pt idx="0">
                  <c:v>0.0310195098738996</c:v>
                </c:pt>
                <c:pt idx="1">
                  <c:v>0.0335901916201812</c:v>
                </c:pt>
                <c:pt idx="2">
                  <c:v>0.0357409623264078</c:v>
                </c:pt>
                <c:pt idx="3">
                  <c:v>0.0356844492182838</c:v>
                </c:pt>
                <c:pt idx="4">
                  <c:v>0.0390397739022543</c:v>
                </c:pt>
                <c:pt idx="5">
                  <c:v>0.0400641025641024</c:v>
                </c:pt>
                <c:pt idx="6">
                  <c:v>0.0415898591292869</c:v>
                </c:pt>
                <c:pt idx="7">
                  <c:v>0.044981684981685</c:v>
                </c:pt>
                <c:pt idx="8">
                  <c:v>0.053079625663849</c:v>
                </c:pt>
                <c:pt idx="9">
                  <c:v>0.0584552759475365</c:v>
                </c:pt>
                <c:pt idx="10">
                  <c:v>0.0655125043729042</c:v>
                </c:pt>
                <c:pt idx="11">
                  <c:v>0.0686367137792645</c:v>
                </c:pt>
                <c:pt idx="12">
                  <c:v>0.0800275906602683</c:v>
                </c:pt>
                <c:pt idx="13">
                  <c:v>0.0926036569174159</c:v>
                </c:pt>
                <c:pt idx="14">
                  <c:v>0.107310101562975</c:v>
                </c:pt>
                <c:pt idx="15">
                  <c:v>0.119044770625317</c:v>
                </c:pt>
                <c:pt idx="16">
                  <c:v>0.130257586818229</c:v>
                </c:pt>
                <c:pt idx="17">
                  <c:v>0.134217884394273</c:v>
                </c:pt>
                <c:pt idx="18">
                  <c:v>0.138029501785767</c:v>
                </c:pt>
                <c:pt idx="19">
                  <c:v>0.143716682595308</c:v>
                </c:pt>
                <c:pt idx="20">
                  <c:v>0.152416718555419</c:v>
                </c:pt>
                <c:pt idx="21">
                  <c:v>0.161079664570231</c:v>
                </c:pt>
              </c:numCache>
            </c:numRef>
          </c:yVal>
        </c:ser>
        <c:axId val="687965160"/>
        <c:axId val="687985128"/>
      </c:scatterChart>
      <c:valAx>
        <c:axId val="687965160"/>
        <c:scaling>
          <c:orientation val="minMax"/>
          <c:max val="21.0"/>
          <c:min val="0.0"/>
        </c:scaling>
        <c:axPos val="b"/>
        <c:title>
          <c:tx>
            <c:rich>
              <a:bodyPr/>
              <a:lstStyle/>
              <a:p>
                <a:pPr>
                  <a:defRPr sz="13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Month</a:t>
                </a:r>
              </a:p>
            </c:rich>
          </c:tx>
          <c:layout>
            <c:manualLayout>
              <c:xMode val="edge"/>
              <c:yMode val="edge"/>
              <c:x val="0.518312985571587"/>
              <c:y val="0.9477977161500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7985128"/>
        <c:crosses val="autoZero"/>
        <c:crossBetween val="midCat"/>
        <c:majorUnit val="3.0"/>
      </c:valAx>
      <c:valAx>
        <c:axId val="687985128"/>
        <c:scaling>
          <c:orientation val="minMax"/>
          <c:max val="0.8"/>
        </c:scaling>
        <c:axPos val="l"/>
        <c:title>
          <c:tx>
            <c:rich>
              <a:bodyPr/>
              <a:lstStyle/>
              <a:p>
                <a:pPr>
                  <a:defRPr sz="13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Performace (%)</a:t>
                </a:r>
              </a:p>
            </c:rich>
          </c:tx>
          <c:layout>
            <c:manualLayout>
              <c:xMode val="edge"/>
              <c:yMode val="edge"/>
              <c:x val="0.0377358490566041"/>
              <c:y val="0.407830342577488"/>
            </c:manualLayout>
          </c:layout>
          <c:spPr>
            <a:noFill/>
            <a:ln w="25400">
              <a:noFill/>
            </a:ln>
          </c:spPr>
        </c:title>
        <c:numFmt formatCode="0%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7965160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72946138687416"/>
          <c:y val="0.130505740217587"/>
          <c:w val="0.443951165371811"/>
          <c:h val="0.223491027732465"/>
        </c:manualLayout>
      </c:layout>
      <c:spPr>
        <a:noFill/>
        <a:ln w="25400">
          <a:noFill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9822419533851"/>
          <c:y val="0.138662316476346"/>
          <c:w val="0.783573806881242"/>
          <c:h val="0.738988580750407"/>
        </c:manualLayout>
      </c:layout>
      <c:scatterChart>
        <c:scatterStyle val="smoothMarker"/>
        <c:ser>
          <c:idx val="3"/>
          <c:order val="0"/>
          <c:tx>
            <c:v>Triglycerides</c:v>
          </c:tx>
          <c:spPr>
            <a:ln w="38100">
              <a:solidFill>
                <a:srgbClr val="CC99FF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Medians'!$Q$2:$Q$23</c:f>
              <c:numCache>
                <c:formatCode>0.00%</c:formatCode>
                <c:ptCount val="22"/>
                <c:pt idx="0">
                  <c:v>0.702225743164181</c:v>
                </c:pt>
                <c:pt idx="1">
                  <c:v>0.70514729897446</c:v>
                </c:pt>
                <c:pt idx="2">
                  <c:v>0.701090819284692</c:v>
                </c:pt>
                <c:pt idx="3">
                  <c:v>0.705774744532614</c:v>
                </c:pt>
                <c:pt idx="4">
                  <c:v>0.70703397261506</c:v>
                </c:pt>
                <c:pt idx="5">
                  <c:v>0.697195711690511</c:v>
                </c:pt>
                <c:pt idx="6">
                  <c:v>0.696110306409582</c:v>
                </c:pt>
                <c:pt idx="7">
                  <c:v>0.691395691188444</c:v>
                </c:pt>
                <c:pt idx="8">
                  <c:v>0.704253129823354</c:v>
                </c:pt>
                <c:pt idx="9">
                  <c:v>0.709428151664125</c:v>
                </c:pt>
                <c:pt idx="10">
                  <c:v>0.707926470999693</c:v>
                </c:pt>
                <c:pt idx="11">
                  <c:v>0.720036569541111</c:v>
                </c:pt>
                <c:pt idx="12">
                  <c:v>0.727182890855457</c:v>
                </c:pt>
                <c:pt idx="13">
                  <c:v>0.724941724941725</c:v>
                </c:pt>
                <c:pt idx="14">
                  <c:v>0.747813183380195</c:v>
                </c:pt>
                <c:pt idx="15">
                  <c:v>0.749781856962809</c:v>
                </c:pt>
                <c:pt idx="16">
                  <c:v>0.753385949527429</c:v>
                </c:pt>
                <c:pt idx="17">
                  <c:v>0.742230612837642</c:v>
                </c:pt>
                <c:pt idx="18">
                  <c:v>0.761193064182198</c:v>
                </c:pt>
                <c:pt idx="19">
                  <c:v>0.773849607182945</c:v>
                </c:pt>
                <c:pt idx="20">
                  <c:v>0.774904458598734</c:v>
                </c:pt>
                <c:pt idx="21">
                  <c:v>0.763514751695074</c:v>
                </c:pt>
              </c:numCache>
            </c:numRef>
          </c:yVal>
        </c:ser>
        <c:ser>
          <c:idx val="4"/>
          <c:order val="1"/>
          <c:tx>
            <c:v>HDL-Cholesterol</c:v>
          </c:tx>
          <c:spPr>
            <a:ln w="38100">
              <a:solidFill>
                <a:srgbClr val="80008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Medians'!$O$2:$O$23</c:f>
              <c:numCache>
                <c:formatCode>0.00%</c:formatCode>
                <c:ptCount val="22"/>
                <c:pt idx="0">
                  <c:v>0.702371251868576</c:v>
                </c:pt>
                <c:pt idx="1">
                  <c:v>0.704017055131705</c:v>
                </c:pt>
                <c:pt idx="2">
                  <c:v>0.700412805926401</c:v>
                </c:pt>
                <c:pt idx="3">
                  <c:v>0.70510823959433</c:v>
                </c:pt>
                <c:pt idx="4">
                  <c:v>0.706222222222222</c:v>
                </c:pt>
                <c:pt idx="5">
                  <c:v>0.69659993997031</c:v>
                </c:pt>
                <c:pt idx="6">
                  <c:v>0.695525161276873</c:v>
                </c:pt>
                <c:pt idx="7">
                  <c:v>0.690670110044408</c:v>
                </c:pt>
                <c:pt idx="8">
                  <c:v>0.703818369453044</c:v>
                </c:pt>
                <c:pt idx="9">
                  <c:v>0.708999206619072</c:v>
                </c:pt>
                <c:pt idx="10">
                  <c:v>0.707926470999693</c:v>
                </c:pt>
                <c:pt idx="11">
                  <c:v>0.720036569541111</c:v>
                </c:pt>
                <c:pt idx="12">
                  <c:v>0.727182890855457</c:v>
                </c:pt>
                <c:pt idx="13">
                  <c:v>0.724941724941725</c:v>
                </c:pt>
                <c:pt idx="14">
                  <c:v>0.747813183380195</c:v>
                </c:pt>
                <c:pt idx="15">
                  <c:v>0.749781856962809</c:v>
                </c:pt>
                <c:pt idx="16">
                  <c:v>0.753385949527429</c:v>
                </c:pt>
                <c:pt idx="17">
                  <c:v>0.742230612837642</c:v>
                </c:pt>
                <c:pt idx="18">
                  <c:v>0.761193064182198</c:v>
                </c:pt>
                <c:pt idx="19">
                  <c:v>0.773849607182945</c:v>
                </c:pt>
                <c:pt idx="20">
                  <c:v>0.774904458598734</c:v>
                </c:pt>
                <c:pt idx="21">
                  <c:v>0.763514751695074</c:v>
                </c:pt>
              </c:numCache>
            </c:numRef>
          </c:yVal>
        </c:ser>
        <c:ser>
          <c:idx val="1"/>
          <c:order val="2"/>
          <c:tx>
            <c:v>LDL-Cholesterol</c:v>
          </c:tx>
          <c:spPr>
            <a:ln w="38100">
              <a:solidFill>
                <a:srgbClr val="FF808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Medians'!$P$2:$P$23</c:f>
              <c:numCache>
                <c:formatCode>0.00%</c:formatCode>
                <c:ptCount val="22"/>
                <c:pt idx="0">
                  <c:v>0.700317450128527</c:v>
                </c:pt>
                <c:pt idx="1">
                  <c:v>0.703089685805735</c:v>
                </c:pt>
                <c:pt idx="2">
                  <c:v>0.699725320877767</c:v>
                </c:pt>
                <c:pt idx="3">
                  <c:v>0.704185280409093</c:v>
                </c:pt>
                <c:pt idx="4">
                  <c:v>0.705257773680783</c:v>
                </c:pt>
                <c:pt idx="5">
                  <c:v>0.69502085305632</c:v>
                </c:pt>
                <c:pt idx="6">
                  <c:v>0.693981741062621</c:v>
                </c:pt>
                <c:pt idx="7">
                  <c:v>0.689102113206789</c:v>
                </c:pt>
                <c:pt idx="8">
                  <c:v>0.699351169039043</c:v>
                </c:pt>
                <c:pt idx="9">
                  <c:v>0.70452619087981</c:v>
                </c:pt>
                <c:pt idx="10">
                  <c:v>0.703072102067653</c:v>
                </c:pt>
                <c:pt idx="11">
                  <c:v>0.720036569541111</c:v>
                </c:pt>
                <c:pt idx="12">
                  <c:v>0.722182890855457</c:v>
                </c:pt>
                <c:pt idx="13">
                  <c:v>0.719891219891221</c:v>
                </c:pt>
                <c:pt idx="14">
                  <c:v>0.747813183380195</c:v>
                </c:pt>
                <c:pt idx="15">
                  <c:v>0.749781856962809</c:v>
                </c:pt>
                <c:pt idx="16">
                  <c:v>0.753385949527429</c:v>
                </c:pt>
                <c:pt idx="17">
                  <c:v>0.745425501016556</c:v>
                </c:pt>
                <c:pt idx="18">
                  <c:v>0.764298654244313</c:v>
                </c:pt>
                <c:pt idx="19">
                  <c:v>0.776936026936027</c:v>
                </c:pt>
                <c:pt idx="20">
                  <c:v>0.778089171974522</c:v>
                </c:pt>
                <c:pt idx="21">
                  <c:v>0.765072384093825</c:v>
                </c:pt>
              </c:numCache>
            </c:numRef>
          </c:yVal>
        </c:ser>
        <c:ser>
          <c:idx val="2"/>
          <c:order val="3"/>
          <c:tx>
            <c:v>Hemoglobin A1c</c:v>
          </c:tx>
          <c:spPr>
            <a:ln w="38100">
              <a:solidFill>
                <a:srgbClr val="339933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Medians'!$N$2:$N$23</c:f>
              <c:numCache>
                <c:formatCode>0.00%</c:formatCode>
                <c:ptCount val="22"/>
                <c:pt idx="0">
                  <c:v>0.657876228491755</c:v>
                </c:pt>
                <c:pt idx="1">
                  <c:v>0.660768040554378</c:v>
                </c:pt>
                <c:pt idx="2">
                  <c:v>0.659079648210091</c:v>
                </c:pt>
                <c:pt idx="3">
                  <c:v>0.666046952464283</c:v>
                </c:pt>
                <c:pt idx="4">
                  <c:v>0.662709983968034</c:v>
                </c:pt>
                <c:pt idx="5">
                  <c:v>0.668239759671988</c:v>
                </c:pt>
                <c:pt idx="6">
                  <c:v>0.666729308207863</c:v>
                </c:pt>
                <c:pt idx="7">
                  <c:v>0.668695780198882</c:v>
                </c:pt>
                <c:pt idx="8">
                  <c:v>0.667046959235794</c:v>
                </c:pt>
                <c:pt idx="9">
                  <c:v>0.668172253248177</c:v>
                </c:pt>
                <c:pt idx="10">
                  <c:v>0.666562009419152</c:v>
                </c:pt>
                <c:pt idx="11">
                  <c:v>0.680983164983165</c:v>
                </c:pt>
                <c:pt idx="12">
                  <c:v>0.695959884633836</c:v>
                </c:pt>
                <c:pt idx="13">
                  <c:v>0.672329986973183</c:v>
                </c:pt>
                <c:pt idx="14">
                  <c:v>0.665396421107628</c:v>
                </c:pt>
                <c:pt idx="15">
                  <c:v>0.664195363433159</c:v>
                </c:pt>
                <c:pt idx="16">
                  <c:v>0.662876687934901</c:v>
                </c:pt>
                <c:pt idx="17">
                  <c:v>0.653853218833444</c:v>
                </c:pt>
                <c:pt idx="18">
                  <c:v>0.639609538375113</c:v>
                </c:pt>
                <c:pt idx="19">
                  <c:v>0.642653363030021</c:v>
                </c:pt>
                <c:pt idx="20">
                  <c:v>0.657081125103321</c:v>
                </c:pt>
                <c:pt idx="21">
                  <c:v>0.655179127725857</c:v>
                </c:pt>
              </c:numCache>
            </c:numRef>
          </c:yVal>
        </c:ser>
        <c:ser>
          <c:idx val="0"/>
          <c:order val="4"/>
          <c:tx>
            <c:v>Urine Microalbumin</c:v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Sheet2!$A$2:$A$23</c:f>
              <c:numCache>
                <c:formatCode>General</c:formatCode>
                <c:ptCount val="22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</c:numCache>
            </c:numRef>
          </c:xVal>
          <c:yVal>
            <c:numRef>
              <c:f>'Practice Medians'!$M$2:$M$23</c:f>
              <c:numCache>
                <c:formatCode>0.00%</c:formatCode>
                <c:ptCount val="22"/>
                <c:pt idx="0">
                  <c:v>0.342600319200773</c:v>
                </c:pt>
                <c:pt idx="1">
                  <c:v>0.35061728395062</c:v>
                </c:pt>
                <c:pt idx="2">
                  <c:v>0.364360614557778</c:v>
                </c:pt>
                <c:pt idx="3">
                  <c:v>0.366255950307675</c:v>
                </c:pt>
                <c:pt idx="4">
                  <c:v>0.382801000883132</c:v>
                </c:pt>
                <c:pt idx="5">
                  <c:v>0.382260629988357</c:v>
                </c:pt>
                <c:pt idx="6">
                  <c:v>0.386546738770557</c:v>
                </c:pt>
                <c:pt idx="7">
                  <c:v>0.426577871117501</c:v>
                </c:pt>
                <c:pt idx="8">
                  <c:v>0.45403525046382</c:v>
                </c:pt>
                <c:pt idx="9">
                  <c:v>0.479904627751</c:v>
                </c:pt>
                <c:pt idx="10">
                  <c:v>0.487748930616043</c:v>
                </c:pt>
                <c:pt idx="11">
                  <c:v>0.50645342312009</c:v>
                </c:pt>
                <c:pt idx="12">
                  <c:v>0.507389413380114</c:v>
                </c:pt>
                <c:pt idx="13">
                  <c:v>0.506902272889298</c:v>
                </c:pt>
                <c:pt idx="14">
                  <c:v>0.516229101358412</c:v>
                </c:pt>
                <c:pt idx="15">
                  <c:v>0.533465904685455</c:v>
                </c:pt>
                <c:pt idx="16">
                  <c:v>0.537881307811455</c:v>
                </c:pt>
                <c:pt idx="17">
                  <c:v>0.542501197263024</c:v>
                </c:pt>
                <c:pt idx="18">
                  <c:v>0.545880021224133</c:v>
                </c:pt>
                <c:pt idx="19">
                  <c:v>0.53873292141155</c:v>
                </c:pt>
                <c:pt idx="20">
                  <c:v>0.541693003354897</c:v>
                </c:pt>
                <c:pt idx="21">
                  <c:v>0.527360684486853</c:v>
                </c:pt>
              </c:numCache>
            </c:numRef>
          </c:yVal>
        </c:ser>
        <c:axId val="687400248"/>
        <c:axId val="687394504"/>
      </c:scatterChart>
      <c:valAx>
        <c:axId val="687400248"/>
        <c:scaling>
          <c:orientation val="minMax"/>
          <c:max val="21.0"/>
          <c:min val="0.0"/>
        </c:scaling>
        <c:axPos val="b"/>
        <c:title>
          <c:tx>
            <c:rich>
              <a:bodyPr/>
              <a:lstStyle/>
              <a:p>
                <a:pPr>
                  <a:defRPr sz="13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Month</a:t>
                </a:r>
              </a:p>
            </c:rich>
          </c:tx>
          <c:layout>
            <c:manualLayout>
              <c:xMode val="edge"/>
              <c:yMode val="edge"/>
              <c:x val="0.518312985571587"/>
              <c:y val="0.9477977161500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7394504"/>
        <c:crosses val="autoZero"/>
        <c:crossBetween val="midCat"/>
        <c:majorUnit val="3.0"/>
      </c:valAx>
      <c:valAx>
        <c:axId val="687394504"/>
        <c:scaling>
          <c:orientation val="minMax"/>
          <c:max val="0.8"/>
          <c:min val="0.0"/>
        </c:scaling>
        <c:axPos val="l"/>
        <c:title>
          <c:tx>
            <c:rich>
              <a:bodyPr/>
              <a:lstStyle/>
              <a:p>
                <a:pPr>
                  <a:defRPr sz="13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Performace (%)</a:t>
                </a:r>
              </a:p>
            </c:rich>
          </c:tx>
          <c:layout>
            <c:manualLayout>
              <c:xMode val="edge"/>
              <c:yMode val="edge"/>
              <c:x val="0.0377358490566041"/>
              <c:y val="0.389885807504083"/>
            </c:manualLayout>
          </c:layout>
          <c:spPr>
            <a:noFill/>
            <a:ln w="25400">
              <a:noFill/>
            </a:ln>
          </c:spPr>
        </c:title>
        <c:numFmt formatCode="0%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7400248"/>
        <c:crosses val="autoZero"/>
        <c:crossBetween val="midCat"/>
        <c:majorUnit val="0.1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63817980022198"/>
          <c:y val="0.51549755301794"/>
          <c:w val="0.30743618201998"/>
          <c:h val="0.223491027732465"/>
        </c:manualLayout>
      </c:layout>
      <c:spPr>
        <a:noFill/>
        <a:ln w="25400">
          <a:noFill/>
        </a:ln>
      </c:spPr>
      <c:txPr>
        <a:bodyPr/>
        <a:lstStyle/>
        <a:p>
          <a:pPr>
            <a:defRPr sz="1285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0.94825</cdr:x>
      <cdr:y>0.3125</cdr:y>
    </cdr:from>
    <cdr:to>
      <cdr:x>0.969</cdr:x>
      <cdr:y>0.3435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37905" y="1824633"/>
          <a:ext cx="178077" cy="1810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*</a:t>
          </a:r>
        </a:p>
      </cdr:txBody>
    </cdr:sp>
  </cdr:relSizeAnchor>
  <cdr:relSizeAnchor xmlns:cdr="http://schemas.openxmlformats.org/drawingml/2006/chartDrawing">
    <cdr:from>
      <cdr:x>0.69657</cdr:x>
      <cdr:y>0.71458</cdr:y>
    </cdr:from>
    <cdr:to>
      <cdr:x>1</cdr:x>
      <cdr:y>0.83958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11787" y="2178050"/>
          <a:ext cx="2357438" cy="3810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* P&lt; 0.05 for increasing trend over time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0.69078</cdr:x>
      <cdr:y>0.20153</cdr:y>
    </cdr:from>
    <cdr:to>
      <cdr:x>0.98828</cdr:x>
      <cdr:y>0.29963</cdr:y>
    </cdr:to>
    <cdr:sp macro="" textlink="">
      <cdr:nvSpPr>
        <cdr:cNvPr id="614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91200" y="838200"/>
          <a:ext cx="2494117" cy="4080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* P&lt; 0.05 for increasing trend over time</a:t>
          </a:r>
        </a:p>
      </cdr:txBody>
    </cdr:sp>
  </cdr:relSizeAnchor>
  <cdr:relSizeAnchor xmlns:cdr="http://schemas.openxmlformats.org/drawingml/2006/chartDrawing">
    <cdr:from>
      <cdr:x>0.94825</cdr:x>
      <cdr:y>0.31675</cdr:y>
    </cdr:from>
    <cdr:to>
      <cdr:x>0.9685</cdr:x>
      <cdr:y>0.34775</cdr:y>
    </cdr:to>
    <cdr:sp macro="" textlink="">
      <cdr:nvSpPr>
        <cdr:cNvPr id="614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37905" y="1849448"/>
          <a:ext cx="173786" cy="1810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*</a:t>
          </a:r>
        </a:p>
      </cdr:txBody>
    </cdr:sp>
  </cdr:relSizeAnchor>
  <cdr:relSizeAnchor xmlns:cdr="http://schemas.openxmlformats.org/drawingml/2006/chartDrawing">
    <cdr:from>
      <cdr:x>0.94825</cdr:x>
      <cdr:y>0.59225</cdr:y>
    </cdr:from>
    <cdr:to>
      <cdr:x>0.9685</cdr:x>
      <cdr:y>0.62325</cdr:y>
    </cdr:to>
    <cdr:sp macro="" textlink="">
      <cdr:nvSpPr>
        <cdr:cNvPr id="614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37905" y="3458044"/>
          <a:ext cx="173786" cy="1810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*</a:t>
          </a:r>
        </a:p>
      </cdr:txBody>
    </cdr:sp>
  </cdr:relSizeAnchor>
  <cdr:relSizeAnchor xmlns:cdr="http://schemas.openxmlformats.org/drawingml/2006/chartDrawing">
    <cdr:from>
      <cdr:x>0.94825</cdr:x>
      <cdr:y>0.456</cdr:y>
    </cdr:from>
    <cdr:to>
      <cdr:x>0.9685</cdr:x>
      <cdr:y>0.487</cdr:y>
    </cdr:to>
    <cdr:sp macro="" textlink="">
      <cdr:nvSpPr>
        <cdr:cNvPr id="614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37905" y="2662504"/>
          <a:ext cx="173786" cy="1810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*</a:t>
          </a:r>
        </a:p>
      </cdr:txBody>
    </cdr:sp>
  </cdr:relSizeAnchor>
  <cdr:relSizeAnchor xmlns:cdr="http://schemas.openxmlformats.org/drawingml/2006/chartDrawing">
    <cdr:from>
      <cdr:x>0.94825</cdr:x>
      <cdr:y>0.71525</cdr:y>
    </cdr:from>
    <cdr:to>
      <cdr:x>0.9685</cdr:x>
      <cdr:y>0.74625</cdr:y>
    </cdr:to>
    <cdr:sp macro="" textlink="">
      <cdr:nvSpPr>
        <cdr:cNvPr id="614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37905" y="4176220"/>
          <a:ext cx="173786" cy="1810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*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0.9465</cdr:x>
      <cdr:y>0.376</cdr:y>
    </cdr:from>
    <cdr:to>
      <cdr:x>0.96675</cdr:x>
      <cdr:y>0.407</cdr:y>
    </cdr:to>
    <cdr:sp macro="" textlink="">
      <cdr:nvSpPr>
        <cdr:cNvPr id="716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122887" y="2195398"/>
          <a:ext cx="173786" cy="1810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*</a:t>
          </a:r>
        </a:p>
      </cdr:txBody>
    </cdr:sp>
  </cdr:relSizeAnchor>
  <cdr:relSizeAnchor xmlns:cdr="http://schemas.openxmlformats.org/drawingml/2006/chartDrawing">
    <cdr:from>
      <cdr:x>0.55625</cdr:x>
      <cdr:y>0.78325</cdr:y>
    </cdr:from>
    <cdr:to>
      <cdr:x>0.87853</cdr:x>
      <cdr:y>0.85882</cdr:y>
    </cdr:to>
    <cdr:sp macro="" textlink="">
      <cdr:nvSpPr>
        <cdr:cNvPr id="717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536212" y="2959314"/>
          <a:ext cx="2628175" cy="28553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* P&lt; 0.05 for increasing trend over time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6213" y="0"/>
            <a:ext cx="30495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7775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6213" y="8867775"/>
            <a:ext cx="30495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smtClean="0">
                <a:latin typeface="Times New Roman" pitchFamily="-106" charset="0"/>
                <a:ea typeface="ＭＳ Ｐゴシック" pitchFamily="-106" charset="-128"/>
              </a:defRPr>
            </a:lvl1pPr>
          </a:lstStyle>
          <a:p>
            <a:pPr>
              <a:defRPr/>
            </a:pPr>
            <a:fld id="{6E977B11-3130-4C1A-A431-A26E06BF1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6213" y="0"/>
            <a:ext cx="30495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67250" cy="3500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433888"/>
            <a:ext cx="51593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7775"/>
            <a:ext cx="30495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6213" y="8867775"/>
            <a:ext cx="30495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7" tIns="46693" rIns="93387" bIns="46693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 smtClean="0">
                <a:latin typeface="Times" pitchFamily="-106" charset="0"/>
                <a:ea typeface="ＭＳ Ｐゴシック" pitchFamily="-106" charset="-128"/>
              </a:defRPr>
            </a:lvl1pPr>
          </a:lstStyle>
          <a:p>
            <a:pPr>
              <a:defRPr/>
            </a:pPr>
            <a:fld id="{09E98C52-1B78-4FEF-8D1B-009208431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F5E384-5635-4627-AB0C-6756AF2A2F6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85121" y="8866851"/>
            <a:ext cx="3049153" cy="46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531" tIns="46765" rIns="93531" bIns="46765" anchor="b"/>
          <a:lstStyle/>
          <a:p>
            <a:pPr algn="r"/>
            <a:fld id="{F0C567AC-4CF2-4F88-B1D5-20C0087D9934}" type="slidenum">
              <a:rPr lang="en-US" sz="1300"/>
              <a:pPr algn="r"/>
              <a:t>15</a:t>
            </a:fld>
            <a:endParaRPr lang="en-US" sz="1300" dirty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700088"/>
            <a:ext cx="4665662" cy="3500437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7497" y="4434198"/>
            <a:ext cx="5160808" cy="4199598"/>
          </a:xfrm>
          <a:noFill/>
          <a:ln/>
        </p:spPr>
        <p:txBody>
          <a:bodyPr/>
          <a:lstStyle/>
          <a:p>
            <a:pPr lvl="1"/>
            <a:endParaRPr lang="en-US" i="1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D4A2A-6709-4F2F-984F-F034260A0805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985121" y="8866851"/>
            <a:ext cx="3049153" cy="46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531" tIns="46765" rIns="93531" bIns="46765" anchor="b"/>
          <a:lstStyle/>
          <a:p>
            <a:pPr algn="r"/>
            <a:fld id="{326E1DB5-A619-4066-A4F6-130556A7C983}" type="slidenum">
              <a:rPr lang="en-US" sz="1300"/>
              <a:pPr algn="r"/>
              <a:t>16</a:t>
            </a:fld>
            <a:endParaRPr lang="en-US" sz="1300" dirty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bg1"/>
              </a:buCl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98C52-1B78-4FEF-8D1B-009208431AE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HRQ-PPTcoverpag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6525"/>
            <a:ext cx="9144000" cy="672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B0863-06A3-45DC-ACEF-B7CA633648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4913" y="1479550"/>
            <a:ext cx="1941512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1479550"/>
            <a:ext cx="56769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346D2-BF5A-44BF-AD51-17C963A02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D01EC-62FA-4812-AB25-268DD15989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2871787"/>
            <a:ext cx="7772400" cy="1362075"/>
          </a:xfrm>
        </p:spPr>
        <p:txBody>
          <a:bodyPr anchor="t">
            <a:noAutofit/>
          </a:bodyPr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371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5B9271-C67A-4293-A94D-7BD74A14EA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1CFA79-03FC-4571-A94D-8B226D7239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4F9329-FC20-4136-9A59-8EF9E28C0A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B720E-1C0A-4B0B-B6DC-A9ACB5374EE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55D5E-49E5-4192-A3C7-0F9B0755AE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20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9BDBD-8B7D-4B54-9D21-288FF25E89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BA2E8-92D3-4845-BD64-FB25D43DA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447800"/>
            <a:ext cx="2971800" cy="1328738"/>
          </a:xfrm>
        </p:spPr>
        <p:txBody>
          <a:bodyPr anchor="b">
            <a:scene3d>
              <a:camera prst="orthographicFront"/>
              <a:lightRig rig="soft" dir="t"/>
            </a:scene3d>
            <a:sp3d prstMaterial="powder">
              <a:contourClr>
                <a:schemeClr val="bg2"/>
              </a:contourClr>
            </a:sp3d>
          </a:bodyPr>
          <a:lstStyle>
            <a:lvl1pPr algn="l">
              <a:defRPr sz="2000" b="1" cap="none" spc="0">
                <a:ln>
                  <a:noFill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776538"/>
            <a:ext cx="29718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C0898-3331-4EEE-8504-975E7C5717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21172883" flipH="1">
            <a:off x="4068648" y="1312793"/>
            <a:ext cx="3673971" cy="367397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21435926" flipH="1">
            <a:off x="4045012" y="1267664"/>
            <a:ext cx="3673971" cy="3673971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63500" dist="6350" dir="5400000" algn="t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65563" y="1252028"/>
            <a:ext cx="3840480" cy="3840480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76200" dist="635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93056">
            <a:off x="4124179" y="1181685"/>
            <a:ext cx="3977640" cy="3977640"/>
          </a:xfrm>
          <a:prstGeom prst="rect">
            <a:avLst/>
          </a:prstGeom>
          <a:solidFill>
            <a:srgbClr val="FFFFFF"/>
          </a:solidFill>
          <a:ln w="3175">
            <a:solidFill>
              <a:srgbClr val="777777"/>
            </a:solidFill>
          </a:ln>
          <a:effectLst>
            <a:outerShdw blurRad="50000" dist="50800" dir="12900000" sy="99500" kx="90000" ky="150000" algn="tl" rotWithShape="0">
              <a:srgbClr val="000000">
                <a:alpha val="3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300000">
            <a:off x="4275668" y="1323975"/>
            <a:ext cx="3657600" cy="3657600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B0863-06A3-45DC-ACEF-B7CA633648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346D2-BF5A-44BF-AD51-17C963A02C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B9271-C67A-4293-A94D-7BD74A14E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2393950"/>
            <a:ext cx="3808412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425" y="2393950"/>
            <a:ext cx="3808413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FA79-03FC-4571-A94D-8B226D723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F9329-FC20-4136-9A59-8EF9E28C0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B720E-1C0A-4B0B-B6DC-A9ACB5374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55D5E-49E5-4192-A3C7-0F9B0755A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9BDBD-8B7D-4B54-9D21-288FF25E89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C0898-3331-4EEE-8504-975E7C571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2393950"/>
            <a:ext cx="77692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479550"/>
            <a:ext cx="7769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791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ea typeface="ヒラギノ角ゴ Pro W3" pitchFamily="1" charset="-128"/>
              </a:defRPr>
            </a:lvl1pPr>
          </a:lstStyle>
          <a:p>
            <a:pPr>
              <a:defRPr/>
            </a:pPr>
            <a:fld id="{363D01EC-62FA-4812-AB25-268DD1598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6" descr="1243-001 WH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13C88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13C88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13C88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13C88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Ø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2066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"/>
        <a:defRPr sz="24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ú"/>
        <a:defRPr sz="24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ú"/>
        <a:defRPr sz="2400">
          <a:solidFill>
            <a:srgbClr val="013C88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ú"/>
        <a:defRPr sz="2400">
          <a:solidFill>
            <a:srgbClr val="013C88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ú"/>
        <a:defRPr sz="2400">
          <a:solidFill>
            <a:srgbClr val="013C88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Wingdings" pitchFamily="2" charset="2"/>
        <a:buChar char="ú"/>
        <a:defRPr sz="2400">
          <a:solidFill>
            <a:srgbClr val="013C8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/>
            </a:scene3d>
            <a:sp3d contourW="12700" prstMaterial="powder">
              <a:bevelT w="29210" h="12700"/>
              <a:contourClr>
                <a:schemeClr val="bg2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EB44955A-EDE5-4FF3-A454-CF676A8FFF3D}" type="datetimeFigureOut">
              <a:rPr lang="en-US" smtClean="0"/>
              <a:pPr/>
              <a:t>10/29/10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63D01EC-62FA-4812-AB25-268DD15989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ln>
            <a:noFill/>
          </a:ln>
          <a:solidFill>
            <a:schemeClr val="tx2"/>
          </a:solidFill>
          <a:effectLst>
            <a:outerShdw blurRad="50800" dist="25400" dir="5400000" algn="t" rotWithShape="0">
              <a:prstClr val="black">
                <a:alpha val="80000"/>
              </a:prst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chart" Target="../charts/char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chart" Target="../charts/char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chart" Target="../charts/char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5400"/>
            <a:ext cx="91440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Increasing the Effective Use of Electronic Standing Orders (SO-TRIP)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3528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Lynne S. Nemeth, PhD, RN	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Associate Professor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Medical University of South Carolina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September 29, 2010</a:t>
            </a:r>
          </a:p>
          <a:p>
            <a:endParaRPr lang="en-US" dirty="0"/>
          </a:p>
        </p:txBody>
      </p:sp>
      <p:pic>
        <p:nvPicPr>
          <p:cNvPr id="4" name="Picture 1" descr="New_PPRNet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5257800"/>
            <a:ext cx="16764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88" descr="MUSC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3000"/>
            <a:ext cx="3799180" cy="1673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105E6B-98C8-4EE2-B012-C7F00A0739E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" name="Title 1"/>
          <p:cNvSpPr>
            <a:spLocks noGrp="1"/>
          </p:cNvSpPr>
          <p:nvPr>
            <p:ph idx="4294967295"/>
          </p:nvPr>
        </p:nvSpPr>
        <p:spPr>
          <a:xfrm>
            <a:off x="533400" y="1295400"/>
            <a:ext cx="7769225" cy="3048000"/>
          </a:xfrm>
        </p:spPr>
        <p:txBody>
          <a:bodyPr/>
          <a:lstStyle/>
          <a:p>
            <a:pPr algn="ctr">
              <a:buNone/>
            </a:pPr>
            <a:r>
              <a:rPr lang="en-US" sz="8000" dirty="0" smtClean="0">
                <a:solidFill>
                  <a:schemeClr val="tx2"/>
                </a:solidFill>
                <a:ea typeface="ＭＳ Ｐゴシック" pitchFamily="34" charset="-128"/>
              </a:rPr>
              <a:t>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763000" cy="5867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b="1" i="1" dirty="0" smtClean="0">
              <a:ea typeface="ＭＳ Ｐゴシック" pitchFamily="34" charset="-128"/>
            </a:endParaRPr>
          </a:p>
          <a:p>
            <a:r>
              <a:rPr lang="en-US" sz="2800" i="1" dirty="0" smtClean="0">
                <a:ea typeface="ＭＳ Ｐゴシック" pitchFamily="34" charset="-128"/>
              </a:rPr>
              <a:t>Design</a:t>
            </a:r>
            <a:r>
              <a:rPr lang="en-US" sz="2800" dirty="0" smtClean="0">
                <a:ea typeface="ＭＳ Ｐゴシック" pitchFamily="34" charset="-128"/>
              </a:rPr>
              <a:t>: Pilot demonstration project from July 1, 2008 to April 1, 2010 using the framework PPRNet-TRIP QI Model </a:t>
            </a:r>
          </a:p>
          <a:p>
            <a:endParaRPr lang="en-US" sz="2800" dirty="0" smtClean="0">
              <a:ea typeface="ＭＳ Ｐゴシック" pitchFamily="34" charset="-128"/>
            </a:endParaRPr>
          </a:p>
          <a:p>
            <a:r>
              <a:rPr lang="en-US" sz="2800" i="1" dirty="0" smtClean="0">
                <a:ea typeface="ＭＳ Ｐゴシック" pitchFamily="34" charset="-128"/>
              </a:rPr>
              <a:t>Setting:</a:t>
            </a:r>
            <a:r>
              <a:rPr lang="en-US" sz="2800" dirty="0" smtClean="0">
                <a:ea typeface="ＭＳ Ｐゴシック" pitchFamily="34" charset="-128"/>
              </a:rPr>
              <a:t> 8 primary care practices in 8 states</a:t>
            </a:r>
          </a:p>
          <a:p>
            <a:endParaRPr lang="en-US" sz="2800" dirty="0" smtClean="0">
              <a:ea typeface="ＭＳ Ｐゴシック" pitchFamily="34" charset="-128"/>
            </a:endParaRPr>
          </a:p>
          <a:p>
            <a:endParaRPr lang="en-US" sz="2800" dirty="0" smtClean="0">
              <a:ea typeface="ＭＳ Ｐゴシック" pitchFamily="34" charset="-128"/>
            </a:endParaRPr>
          </a:p>
          <a:p>
            <a:endParaRPr lang="en-US" sz="2800" dirty="0" smtClean="0">
              <a:ea typeface="ＭＳ Ｐゴシック" pitchFamily="34" charset="-128"/>
            </a:endParaRPr>
          </a:p>
          <a:p>
            <a:endParaRPr lang="en-US" sz="2800" i="1" dirty="0" smtClean="0">
              <a:ea typeface="ＭＳ Ｐゴシック" pitchFamily="34" charset="-128"/>
            </a:endParaRPr>
          </a:p>
          <a:p>
            <a:endParaRPr lang="en-US" sz="2800" i="1" dirty="0" smtClean="0">
              <a:ea typeface="ＭＳ Ｐゴシック" pitchFamily="34" charset="-128"/>
            </a:endParaRPr>
          </a:p>
          <a:p>
            <a:endParaRPr lang="en-US" sz="2800" i="1" dirty="0" smtClean="0">
              <a:ea typeface="ＭＳ Ｐゴシック" pitchFamily="34" charset="-128"/>
            </a:endParaRPr>
          </a:p>
          <a:p>
            <a:endParaRPr lang="en-US" sz="2800" dirty="0" smtClean="0"/>
          </a:p>
          <a:p>
            <a:endParaRPr lang="en-US" i="1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750663-7C1E-4391-AB31-5655919B8578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Intervention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79248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ea typeface="ＭＳ Ｐゴシック" pitchFamily="34" charset="-128"/>
              </a:rPr>
              <a:t>Quarterly audit and feedback on use of Practice Partner ™ Health Maintenance (HM) features and adherence with study measures</a:t>
            </a:r>
          </a:p>
          <a:p>
            <a:endParaRPr lang="en-US" dirty="0" smtClean="0">
              <a:ea typeface="ＭＳ Ｐゴシック" pitchFamily="34" charset="-128"/>
            </a:endParaRPr>
          </a:p>
          <a:p>
            <a:r>
              <a:rPr lang="en-US" dirty="0" smtClean="0">
                <a:ea typeface="ＭＳ Ｐゴシック" pitchFamily="34" charset="-128"/>
              </a:rPr>
              <a:t>2-3 practice site visits by study investigators (LN, SO) to help adopt HM features and SO protocol</a:t>
            </a:r>
          </a:p>
          <a:p>
            <a:endParaRPr lang="en-US" dirty="0" smtClean="0">
              <a:ea typeface="ＭＳ Ｐゴシック" pitchFamily="34" charset="-128"/>
            </a:endParaRPr>
          </a:p>
          <a:p>
            <a:r>
              <a:rPr lang="en-US" dirty="0" smtClean="0">
                <a:ea typeface="ＭＳ Ｐゴシック" pitchFamily="34" charset="-128"/>
              </a:rPr>
              <a:t>Two annual network meetings with all practice liaisons and study investigators to share “best practice approaches”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5B071C-DD0E-4746-AAA9-73299AB6856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5943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300" b="1" dirty="0" smtClean="0">
                <a:solidFill>
                  <a:schemeClr val="tx2"/>
                </a:solidFill>
                <a:ea typeface="ＭＳ Ｐゴシック" pitchFamily="34" charset="-128"/>
              </a:rPr>
              <a:t>Quantitative Methods</a:t>
            </a:r>
          </a:p>
          <a:p>
            <a:endParaRPr lang="en-US" b="1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b="1" i="1" dirty="0" smtClean="0">
                <a:ea typeface="ＭＳ Ｐゴシック" pitchFamily="34" charset="-128"/>
              </a:rPr>
              <a:t>Data Collection</a:t>
            </a:r>
          </a:p>
          <a:p>
            <a:r>
              <a:rPr lang="en-US" dirty="0" smtClean="0">
                <a:ea typeface="ＭＳ Ｐゴシック" pitchFamily="34" charset="-128"/>
              </a:rPr>
              <a:t>Quarterly EHR extract</a:t>
            </a:r>
          </a:p>
          <a:p>
            <a:endParaRPr lang="en-US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b="1" i="1" dirty="0" smtClean="0">
                <a:ea typeface="ＭＳ Ｐゴシック" pitchFamily="34" charset="-128"/>
              </a:rPr>
              <a:t>Analyses</a:t>
            </a:r>
          </a:p>
          <a:p>
            <a:r>
              <a:rPr lang="en-US" dirty="0" smtClean="0">
                <a:ea typeface="ＭＳ Ｐゴシック" pitchFamily="34" charset="-128"/>
              </a:rPr>
              <a:t>Presence of study measure on HM template</a:t>
            </a:r>
          </a:p>
          <a:p>
            <a:r>
              <a:rPr lang="en-US" dirty="0" smtClean="0">
                <a:ea typeface="ＭＳ Ｐゴシック" pitchFamily="34" charset="-128"/>
              </a:rPr>
              <a:t>Entry on HM template for study measure</a:t>
            </a:r>
          </a:p>
          <a:p>
            <a:r>
              <a:rPr lang="en-US" dirty="0" smtClean="0">
                <a:ea typeface="ＭＳ Ｐゴシック" pitchFamily="34" charset="-128"/>
              </a:rPr>
              <a:t>Percent of patients up to date with each study measure</a:t>
            </a:r>
          </a:p>
          <a:p>
            <a:r>
              <a:rPr lang="en-US" dirty="0" smtClean="0">
                <a:ea typeface="ＭＳ Ｐゴシック" pitchFamily="34" charset="-128"/>
              </a:rPr>
              <a:t>Pre and post-intervention comparison of summary measure </a:t>
            </a:r>
            <a:endParaRPr lang="en-US" i="1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i="1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750663-7C1E-4391-AB31-5655919B8578}" type="slidenum">
              <a:rPr lang="en-US" smtClean="0"/>
              <a:pPr/>
              <a:t>13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839200" cy="6248400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>
                <a:solidFill>
                  <a:schemeClr val="tx2"/>
                </a:solidFill>
                <a:ea typeface="ＭＳ Ｐゴシック" pitchFamily="34" charset="-128"/>
              </a:rPr>
              <a:t>Qualitative Methods</a:t>
            </a:r>
          </a:p>
          <a:p>
            <a:endParaRPr lang="en-US" b="1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b="1" i="1" dirty="0" smtClean="0">
                <a:ea typeface="ＭＳ Ｐゴシック" pitchFamily="34" charset="-128"/>
              </a:rPr>
              <a:t>Data Collection</a:t>
            </a:r>
          </a:p>
          <a:p>
            <a:r>
              <a:rPr lang="en-US" dirty="0" smtClean="0">
                <a:ea typeface="ＭＳ Ｐゴシック" pitchFamily="34" charset="-128"/>
              </a:rPr>
              <a:t>Interviews</a:t>
            </a:r>
          </a:p>
          <a:p>
            <a:r>
              <a:rPr lang="en-US" dirty="0" smtClean="0">
                <a:ea typeface="ＭＳ Ｐゴシック" pitchFamily="34" charset="-128"/>
              </a:rPr>
              <a:t>Observation</a:t>
            </a:r>
          </a:p>
          <a:p>
            <a:r>
              <a:rPr lang="en-US" dirty="0" smtClean="0">
                <a:ea typeface="ＭＳ Ｐゴシック" pitchFamily="34" charset="-128"/>
              </a:rPr>
              <a:t>Correspondence </a:t>
            </a:r>
          </a:p>
          <a:p>
            <a:endParaRPr lang="en-US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b="1" i="1" dirty="0" smtClean="0">
                <a:ea typeface="ＭＳ Ｐゴシック" pitchFamily="34" charset="-128"/>
              </a:rPr>
              <a:t>Analyses</a:t>
            </a:r>
          </a:p>
          <a:p>
            <a:r>
              <a:rPr lang="en-US" dirty="0" smtClean="0">
                <a:ea typeface="ＭＳ Ｐゴシック" pitchFamily="34" charset="-128"/>
              </a:rPr>
              <a:t>Identify approaches, facilitators, and barriers to adoption of SO protocol</a:t>
            </a:r>
          </a:p>
          <a:p>
            <a:endParaRPr lang="en-US" sz="1000" dirty="0" smtClean="0">
              <a:ea typeface="ＭＳ Ｐゴシック" pitchFamily="34" charset="-128"/>
            </a:endParaRPr>
          </a:p>
          <a:p>
            <a:endParaRPr lang="en-US" sz="1000" i="1" dirty="0" smtClean="0">
              <a:ea typeface="ＭＳ Ｐゴシック" pitchFamily="34" charset="-128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750663-7C1E-4391-AB31-5655919B8578}" type="slidenum">
              <a:rPr lang="en-US" smtClean="0"/>
              <a:pPr/>
              <a:t>14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62000" y="304800"/>
            <a:ext cx="80772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PPRNet-TRIP </a:t>
            </a:r>
            <a:r>
              <a:rPr lang="en-US" sz="4000" dirty="0"/>
              <a:t>Improvement Model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type="clipArt" sz="half" idx="4294967295"/>
          </p:nvPr>
        </p:nvGraphicFramePr>
        <p:xfrm>
          <a:off x="6240463" y="2514600"/>
          <a:ext cx="2903537" cy="3048000"/>
        </p:xfrm>
        <a:graphic>
          <a:graphicData uri="http://schemas.openxmlformats.org/presentationml/2006/ole">
            <p:oleObj spid="_x0000_s23554" name="Clip" r:id="rId4" imgW="3464280" imgH="3468960" progId="">
              <p:embed/>
            </p:oleObj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438400"/>
            <a:ext cx="47244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Prioritize Performance</a:t>
            </a:r>
          </a:p>
          <a:p>
            <a:pPr eaLnBrk="1" hangingPunct="1"/>
            <a:r>
              <a:rPr lang="en-US" dirty="0" smtClean="0"/>
              <a:t>Involve All Staff</a:t>
            </a:r>
          </a:p>
          <a:p>
            <a:pPr eaLnBrk="1" hangingPunct="1"/>
            <a:r>
              <a:rPr lang="en-US" i="1" dirty="0" smtClean="0"/>
              <a:t>Redesign Delivery System</a:t>
            </a:r>
          </a:p>
          <a:p>
            <a:pPr eaLnBrk="1" hangingPunct="1"/>
            <a:r>
              <a:rPr lang="en-US" dirty="0" smtClean="0"/>
              <a:t>Activate the Patient</a:t>
            </a:r>
          </a:p>
          <a:p>
            <a:pPr eaLnBrk="1" hangingPunct="1"/>
            <a:r>
              <a:rPr lang="en-US" i="1" dirty="0" smtClean="0"/>
              <a:t>Use EMR Tools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676400" y="6096000"/>
            <a:ext cx="2895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30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21450"/>
            <a:ext cx="5249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dirty="0" err="1" smtClean="0">
                <a:latin typeface="+mj-lt"/>
              </a:rPr>
              <a:t>Jt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 err="1">
                <a:latin typeface="+mj-lt"/>
              </a:rPr>
              <a:t>Comm</a:t>
            </a:r>
            <a:r>
              <a:rPr lang="en-US" sz="1600" dirty="0">
                <a:latin typeface="+mj-lt"/>
              </a:rPr>
              <a:t> J </a:t>
            </a:r>
            <a:r>
              <a:rPr lang="en-US" sz="1600" dirty="0" err="1">
                <a:latin typeface="+mj-lt"/>
              </a:rPr>
              <a:t>Qual</a:t>
            </a:r>
            <a:r>
              <a:rPr lang="en-US" sz="1600" dirty="0">
                <a:latin typeface="+mj-lt"/>
              </a:rPr>
              <a:t> &amp; Safety, August</a:t>
            </a:r>
            <a:r>
              <a:rPr lang="en-US" sz="1600" b="1" dirty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2004, 30(8):432-441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/>
          <p:cNvPicPr>
            <a:picLocks noChangeAspect="1" noChangeArrowheads="1"/>
          </p:cNvPicPr>
          <p:nvPr/>
        </p:nvPicPr>
        <p:blipFill>
          <a:blip r:embed="rId3" cstate="print"/>
          <a:srcRect l="12500" t="10417" r="10938" b="10417"/>
          <a:stretch>
            <a:fillRect/>
          </a:stretch>
        </p:blipFill>
        <p:spPr bwMode="auto">
          <a:xfrm>
            <a:off x="685800" y="1143000"/>
            <a:ext cx="7696200" cy="523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itle 3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229600" cy="708025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Practice Development Model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76200" y="6488113"/>
            <a:ext cx="32976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+mj-lt"/>
              </a:rPr>
              <a:t>Implementation</a:t>
            </a:r>
            <a:r>
              <a:rPr lang="en-US" sz="1600" i="1" dirty="0">
                <a:latin typeface="+mj-lt"/>
              </a:rPr>
              <a:t> Science</a:t>
            </a:r>
            <a:r>
              <a:rPr lang="en-US" sz="1600" dirty="0">
                <a:latin typeface="+mj-lt"/>
              </a:rPr>
              <a:t> 2008, </a:t>
            </a:r>
            <a:r>
              <a:rPr lang="en-US" sz="1600" b="1" dirty="0">
                <a:latin typeface="+mj-lt"/>
              </a:rPr>
              <a:t>3:</a:t>
            </a:r>
            <a:r>
              <a:rPr lang="en-US" sz="1600" dirty="0">
                <a:latin typeface="+mj-lt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769225" cy="5794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Measures </a:t>
            </a:r>
          </a:p>
        </p:txBody>
      </p:sp>
      <p:sp>
        <p:nvSpPr>
          <p:cNvPr id="1027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C552DC-ADDD-4F1D-A5F5-84F7F31CB5C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0278" name="TextBox 6"/>
          <p:cNvSpPr txBox="1">
            <a:spLocks noChangeArrowheads="1"/>
          </p:cNvSpPr>
          <p:nvPr/>
        </p:nvSpPr>
        <p:spPr bwMode="auto">
          <a:xfrm>
            <a:off x="304800" y="5943600"/>
            <a:ext cx="8534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/>
              <a:t>*U.S. Preventive Service Task Force recommendation ** Center for Disease Control Advisory Committee on Immunization Practices guideline*** Expert consensus or clinical experience, AHRQ National Healthcare Quality Report and American Diabetes Association current guidelines.</a:t>
            </a:r>
            <a:r>
              <a:rPr lang="en-US" sz="1200" baseline="30000" dirty="0" smtClean="0"/>
              <a:t> </a:t>
            </a:r>
            <a:endParaRPr lang="en-US" sz="1200" dirty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381000" y="1066800"/>
          <a:ext cx="8382000" cy="48178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3200"/>
                <a:gridCol w="2989268"/>
                <a:gridCol w="2649532"/>
              </a:tblGrid>
              <a:tr h="881719">
                <a:tc>
                  <a:txBody>
                    <a:bodyPr/>
                    <a:lstStyle/>
                    <a:p>
                      <a:r>
                        <a:rPr lang="en-US" dirty="0" smtClean="0"/>
                        <a:t>Screening*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Adult Immunizations**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Diabetes***</a:t>
                      </a:r>
                      <a:endParaRPr lang="en-US" dirty="0"/>
                    </a:p>
                  </a:txBody>
                  <a:tcPr/>
                </a:tc>
              </a:tr>
              <a:tr h="665371">
                <a:tc>
                  <a:txBody>
                    <a:bodyPr/>
                    <a:lstStyle/>
                    <a:p>
                      <a:r>
                        <a:rPr lang="en-US" dirty="0" smtClean="0"/>
                        <a:t>Cholesterol (</a:t>
                      </a:r>
                      <a:r>
                        <a:rPr lang="en-US" sz="1800" kern="1200" dirty="0" smtClean="0"/>
                        <a:t>≥20</a:t>
                      </a:r>
                      <a:r>
                        <a:rPr lang="en-US" sz="1800" kern="1200" baseline="0" dirty="0" smtClean="0"/>
                        <a:t> yrs in past 5 yrs)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Tetanus</a:t>
                      </a:r>
                      <a:r>
                        <a:rPr lang="en-US" baseline="0" dirty="0" smtClean="0"/>
                        <a:t> (Td or </a:t>
                      </a:r>
                      <a:r>
                        <a:rPr lang="en-US" baseline="0" dirty="0" err="1" smtClean="0"/>
                        <a:t>Tdap</a:t>
                      </a:r>
                      <a:r>
                        <a:rPr lang="en-US" baseline="0" dirty="0" smtClean="0"/>
                        <a:t>)</a:t>
                      </a:r>
                      <a:r>
                        <a:rPr lang="en-US" sz="1800" kern="1200" dirty="0" smtClean="0"/>
                        <a:t> ≥</a:t>
                      </a:r>
                      <a:r>
                        <a:rPr lang="en-US" baseline="0" dirty="0" smtClean="0"/>
                        <a:t>12 yrs in past 10 yrs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Urine </a:t>
                      </a:r>
                      <a:r>
                        <a:rPr lang="en-US" dirty="0" err="1" smtClean="0"/>
                        <a:t>microalbumin</a:t>
                      </a:r>
                      <a:r>
                        <a:rPr lang="en-US" dirty="0" smtClean="0"/>
                        <a:t> (annual)</a:t>
                      </a:r>
                      <a:endParaRPr lang="en-US" dirty="0"/>
                    </a:p>
                  </a:txBody>
                  <a:tcPr/>
                </a:tc>
              </a:tr>
              <a:tr h="385493">
                <a:tc>
                  <a:txBody>
                    <a:bodyPr/>
                    <a:lstStyle/>
                    <a:p>
                      <a:r>
                        <a:rPr lang="en-US" dirty="0" smtClean="0"/>
                        <a:t>HDL-Cholesterol (</a:t>
                      </a:r>
                      <a:r>
                        <a:rPr lang="en-US" sz="1800" kern="1200" dirty="0" smtClean="0"/>
                        <a:t>≥20</a:t>
                      </a:r>
                      <a:r>
                        <a:rPr lang="en-US" sz="1800" kern="1200" baseline="0" dirty="0" smtClean="0"/>
                        <a:t> yrs in past 5 yrs)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Pneumococcal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z="1800" kern="1200" dirty="0" smtClean="0"/>
                        <a:t>≥65 yrs ever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HgbA1C (biannual)</a:t>
                      </a:r>
                      <a:endParaRPr lang="en-US" dirty="0"/>
                    </a:p>
                  </a:txBody>
                  <a:tcPr/>
                </a:tc>
              </a:tr>
              <a:tr h="665371">
                <a:tc>
                  <a:txBody>
                    <a:bodyPr/>
                    <a:lstStyle/>
                    <a:p>
                      <a:r>
                        <a:rPr lang="en-US" dirty="0" smtClean="0"/>
                        <a:t>Mammogram </a:t>
                      </a:r>
                      <a:r>
                        <a:rPr lang="en-US" sz="1800" kern="1200" dirty="0" smtClean="0"/>
                        <a:t>≥40 yrs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(women ≥40 years old in past 2 years)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Pneumococcal </a:t>
                      </a:r>
                      <a:r>
                        <a:rPr lang="en-US" sz="1800" kern="1200" dirty="0" smtClean="0"/>
                        <a:t>(18-64  yrs high risk</a:t>
                      </a:r>
                      <a:r>
                        <a:rPr lang="en-US" sz="1800" kern="1200" baseline="0" dirty="0" smtClean="0"/>
                        <a:t> patients) ever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HDL-Cholesterol (annual fasting)</a:t>
                      </a:r>
                      <a:endParaRPr lang="en-US" dirty="0"/>
                    </a:p>
                  </a:txBody>
                  <a:tcPr/>
                </a:tc>
              </a:tr>
              <a:tr h="665371">
                <a:tc>
                  <a:txBody>
                    <a:bodyPr/>
                    <a:lstStyle/>
                    <a:p>
                      <a:r>
                        <a:rPr lang="en-US" dirty="0" smtClean="0"/>
                        <a:t>Bone Mineral</a:t>
                      </a:r>
                      <a:r>
                        <a:rPr lang="en-US" baseline="0" dirty="0" smtClean="0"/>
                        <a:t> Density (women</a:t>
                      </a:r>
                      <a:r>
                        <a:rPr lang="en-US" sz="1800" kern="1200" dirty="0" smtClean="0"/>
                        <a:t>≥ 65 yrs) ever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Influenza </a:t>
                      </a:r>
                      <a:r>
                        <a:rPr lang="en-US" sz="1800" kern="1200" dirty="0" smtClean="0"/>
                        <a:t>≥50 yrs in past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LDL-Cholesterol </a:t>
                      </a:r>
                      <a:r>
                        <a:rPr lang="en-US" baseline="0" dirty="0" smtClean="0"/>
                        <a:t>(annual fasting)</a:t>
                      </a:r>
                      <a:endParaRPr lang="en-US" dirty="0"/>
                    </a:p>
                  </a:txBody>
                  <a:tcPr/>
                </a:tc>
              </a:tr>
              <a:tr h="6653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Influenza</a:t>
                      </a:r>
                      <a:r>
                        <a:rPr lang="en-US" baseline="0" dirty="0" smtClean="0"/>
                        <a:t> (18-49 yrs high risk patients) in past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Triglycerides</a:t>
                      </a:r>
                    </a:p>
                    <a:p>
                      <a:r>
                        <a:rPr lang="en-US" baseline="0" dirty="0" smtClean="0"/>
                        <a:t>(annual fasting)</a:t>
                      </a:r>
                      <a:endParaRPr lang="en-US" dirty="0"/>
                    </a:p>
                  </a:txBody>
                  <a:tcPr/>
                </a:tc>
              </a:tr>
              <a:tr h="3854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Zoster vaccine </a:t>
                      </a:r>
                      <a:r>
                        <a:rPr lang="en-US" sz="1800" kern="1200" dirty="0" smtClean="0"/>
                        <a:t>≥60 yrs ever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105E6B-98C8-4EE2-B012-C7F00A0739E1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" name="Title 1"/>
          <p:cNvSpPr>
            <a:spLocks noGrp="1"/>
          </p:cNvSpPr>
          <p:nvPr>
            <p:ph idx="4294967295"/>
          </p:nvPr>
        </p:nvSpPr>
        <p:spPr>
          <a:xfrm>
            <a:off x="381000" y="2057400"/>
            <a:ext cx="7769225" cy="3048000"/>
          </a:xfrm>
        </p:spPr>
        <p:txBody>
          <a:bodyPr/>
          <a:lstStyle/>
          <a:p>
            <a:pPr algn="ctr">
              <a:buNone/>
            </a:pPr>
            <a:r>
              <a:rPr lang="en-US" sz="8000" dirty="0" smtClean="0">
                <a:solidFill>
                  <a:schemeClr val="tx2"/>
                </a:solidFill>
                <a:ea typeface="ＭＳ Ｐゴシック" pitchFamily="34" charset="-128"/>
              </a:rPr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Practice Characteristics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2209800"/>
          <a:ext cx="7772400" cy="4289676"/>
        </p:xfrm>
        <a:graphic>
          <a:graphicData uri="http://schemas.openxmlformats.org/drawingml/2006/table">
            <a:tbl>
              <a:tblPr/>
              <a:tblGrid>
                <a:gridCol w="1297767"/>
                <a:gridCol w="1064433"/>
                <a:gridCol w="2342065"/>
                <a:gridCol w="1459927"/>
                <a:gridCol w="1608208"/>
              </a:tblGrid>
              <a:tr h="59906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State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Location 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Specialty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Adult patients (n) 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Providers (n) 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2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ID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Urban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Family Practice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1224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2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Rural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Family Practice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3313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2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MD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Urban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Family Practice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3578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2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CT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Urban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Family Practice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3767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2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WA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Rural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Multi-Specialty 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3872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06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NY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Urban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Internal Medicine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10400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62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NC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Urban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Family Practice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11057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612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TX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Urban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Multi -Specialty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28893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689"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66104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74</a:t>
                      </a:r>
                    </a:p>
                  </a:txBody>
                  <a:tcPr marL="4417" marR="4417" marT="441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76B0AE-A1AA-40F6-A4EC-0C776B22089D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Co-Presenter: SO-TRIP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Steven P. Johnson, MD</a:t>
            </a:r>
          </a:p>
          <a:p>
            <a:pPr>
              <a:buNone/>
            </a:pPr>
            <a:r>
              <a:rPr lang="en-US" dirty="0" smtClean="0"/>
              <a:t>New London Family Practice</a:t>
            </a:r>
          </a:p>
          <a:p>
            <a:pPr>
              <a:buNone/>
            </a:pPr>
            <a:r>
              <a:rPr lang="en-US" dirty="0" smtClean="0"/>
              <a:t>New London, 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733800"/>
            <a:ext cx="3962400" cy="2407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077200" cy="1077218"/>
          </a:xfrm>
          <a:noFill/>
        </p:spPr>
        <p:txBody>
          <a:bodyPr anchor="ctr"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Approaches to Adoption of SO Protocol</a:t>
            </a:r>
          </a:p>
        </p:txBody>
      </p:sp>
      <p:sp>
        <p:nvSpPr>
          <p:cNvPr id="17411" name="Rectangle 6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305800" cy="4228850"/>
          </a:xfr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dirty="0" smtClean="0">
                <a:ea typeface="ＭＳ Ｐゴシック" pitchFamily="34" charset="-128"/>
              </a:rPr>
              <a:t>Regular meetings to support implementation, reach consensus, and provide feedback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ea typeface="ＭＳ Ｐゴシック" pitchFamily="34" charset="-128"/>
              </a:rPr>
              <a:t>Establish formal policies/protocols approving staff to act upon the electronic SO’s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ea typeface="ＭＳ Ｐゴシック" pitchFamily="34" charset="-128"/>
              </a:rPr>
              <a:t>Adapt EHR tool to include patient and staff in adoption of SO protocol: with significant behind the scenes “tweaking” of templates, rules,  and utilities</a:t>
            </a:r>
          </a:p>
          <a:p>
            <a:pPr>
              <a:buFont typeface="Arial" charset="0"/>
              <a:buChar char="•"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B9C39C-6D14-44D7-B6FB-25F15107A9B3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69225" cy="5794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Health Maintenance Table</a:t>
            </a:r>
          </a:p>
        </p:txBody>
      </p:sp>
      <p:pic>
        <p:nvPicPr>
          <p:cNvPr id="1126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838200"/>
            <a:ext cx="8458200" cy="6207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75F439-8111-4691-970C-5CEC84BF35E7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" name="Round Single Corner Rectangle 4"/>
          <p:cNvSpPr/>
          <p:nvPr/>
        </p:nvSpPr>
        <p:spPr>
          <a:xfrm>
            <a:off x="2667000" y="1524000"/>
            <a:ext cx="914400" cy="152400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7769225" cy="553998"/>
          </a:xfrm>
        </p:spPr>
        <p:txBody>
          <a:bodyPr>
            <a:noAutofit/>
          </a:bodyPr>
          <a:lstStyle/>
          <a:p>
            <a:r>
              <a:rPr lang="en-US" sz="4000" dirty="0" smtClean="0"/>
              <a:t>New London Family Practice : Office Flow</a:t>
            </a:r>
            <a:endParaRPr lang="en-US" sz="4000" dirty="0"/>
          </a:p>
        </p:txBody>
      </p:sp>
      <p:pic>
        <p:nvPicPr>
          <p:cNvPr id="737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029200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905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5029200"/>
            <a:ext cx="15430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2667000"/>
            <a:ext cx="450532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769225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Patient Flow</a:t>
            </a:r>
            <a:endParaRPr lang="en-US" dirty="0"/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438400"/>
            <a:ext cx="2017889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447800"/>
            <a:ext cx="26955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943600" y="1066800"/>
            <a:ext cx="2971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 discusses with patient: Need CPE?</a:t>
            </a:r>
          </a:p>
          <a:p>
            <a:r>
              <a:rPr lang="en-US" sz="2800" dirty="0" smtClean="0"/>
              <a:t>Mammogram?</a:t>
            </a:r>
          </a:p>
          <a:p>
            <a:r>
              <a:rPr lang="en-US" sz="2800" dirty="0" smtClean="0"/>
              <a:t>Flu or </a:t>
            </a:r>
            <a:r>
              <a:rPr lang="en-US" sz="2800" dirty="0" err="1" smtClean="0"/>
              <a:t>Pneumovax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Tetanus?</a:t>
            </a:r>
          </a:p>
          <a:p>
            <a:r>
              <a:rPr lang="en-US" sz="2800" dirty="0" err="1" smtClean="0"/>
              <a:t>Zostavax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Cholesterol?</a:t>
            </a:r>
          </a:p>
          <a:p>
            <a:r>
              <a:rPr lang="en-US" sz="2800" dirty="0" smtClean="0"/>
              <a:t>Urine </a:t>
            </a:r>
            <a:r>
              <a:rPr lang="en-US" sz="2800" dirty="0" err="1" smtClean="0"/>
              <a:t>Microalbumin</a:t>
            </a:r>
            <a:r>
              <a:rPr lang="en-US" sz="28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>
          <a:xfrm>
            <a:off x="304800" y="1371600"/>
            <a:ext cx="8229600" cy="584775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smtClean="0"/>
              <a:t>Patient Info Update</a:t>
            </a:r>
          </a:p>
        </p:txBody>
      </p:sp>
      <p:pic>
        <p:nvPicPr>
          <p:cNvPr id="5" name="Content Placeholder 4" descr="patientupdat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60463"/>
            <a:ext cx="8229600" cy="3805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>
          <a:xfrm>
            <a:off x="533400" y="1219200"/>
            <a:ext cx="8229600" cy="523220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r>
              <a:rPr lang="en-US" sz="2800" dirty="0" smtClean="0"/>
              <a:t>Progress Note From Note Template (example)</a:t>
            </a:r>
          </a:p>
        </p:txBody>
      </p:sp>
      <p:pic>
        <p:nvPicPr>
          <p:cNvPr id="583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57200" y="1788294"/>
            <a:ext cx="8229600" cy="4149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Personalized Patient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9F547-68F5-4AF9-8B02-0B3996CB2EE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l="901" t="24664" r="901"/>
          <a:stretch>
            <a:fillRect/>
          </a:stretch>
        </p:blipFill>
        <p:spPr bwMode="auto">
          <a:xfrm>
            <a:off x="228600" y="2269590"/>
            <a:ext cx="8763000" cy="42074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7769225" cy="923330"/>
          </a:xfrm>
        </p:spPr>
        <p:txBody>
          <a:bodyPr/>
          <a:lstStyle/>
          <a:p>
            <a:r>
              <a:rPr lang="en-US" sz="5400" dirty="0" smtClean="0"/>
              <a:t>Quantitative Analyses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9F547-68F5-4AF9-8B02-0B3996CB2EE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aphicFrame>
        <p:nvGraphicFramePr>
          <p:cNvPr id="9" name="Chart 8"/>
          <p:cNvGraphicFramePr>
            <a:graphicFrameLocks noGrp="1"/>
          </p:cNvGraphicFramePr>
          <p:nvPr/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76B0AE-A1AA-40F6-A4EC-0C776B22089D}" type="slidenum">
              <a:rPr lang="en-US" smtClean="0"/>
              <a:pPr/>
              <a:t>29</a:t>
            </a:fld>
            <a:endParaRPr lang="en-US" smtClean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0" y="1295400"/>
          <a:ext cx="9144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PPRNet SO-TRIP Co-Investigators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5613" y="2393950"/>
            <a:ext cx="5487987" cy="3048000"/>
          </a:xfrm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Steven M. Ornstein, MD</a:t>
            </a:r>
          </a:p>
          <a:p>
            <a:r>
              <a:rPr lang="en-US" dirty="0" smtClean="0">
                <a:ea typeface="ＭＳ Ｐゴシック" pitchFamily="34" charset="-128"/>
              </a:rPr>
              <a:t>Ruth G. Jenkins, PhD</a:t>
            </a:r>
          </a:p>
          <a:p>
            <a:r>
              <a:rPr lang="en-US" dirty="0" smtClean="0">
                <a:ea typeface="ＭＳ Ｐゴシック" pitchFamily="34" charset="-128"/>
              </a:rPr>
              <a:t>Paul J. Nietert, PhD</a:t>
            </a:r>
          </a:p>
          <a:p>
            <a:r>
              <a:rPr lang="en-US" dirty="0" smtClean="0">
                <a:ea typeface="ＭＳ Ｐゴシック" pitchFamily="34" charset="-128"/>
              </a:rPr>
              <a:t>Andrea M. Wessell, PharmD</a:t>
            </a:r>
          </a:p>
          <a:p>
            <a:r>
              <a:rPr lang="en-US" dirty="0" smtClean="0">
                <a:ea typeface="ＭＳ Ｐゴシック" pitchFamily="34" charset="-128"/>
              </a:rPr>
              <a:t>Loraine F. Roylance, MA</a:t>
            </a: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524C8F-1BDD-4CF2-ABF4-F48298C222F3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25603" name="Picture 1" descr="New_PPRNet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352800"/>
            <a:ext cx="16764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88" descr="MUSC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4820" y="1066800"/>
            <a:ext cx="3799180" cy="167341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343400" y="50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Funded by AHRQ </a:t>
            </a:r>
            <a:br>
              <a:rPr lang="en-US" dirty="0" smtClean="0"/>
            </a:br>
            <a:r>
              <a:rPr lang="en-US" dirty="0" smtClean="0"/>
              <a:t>Contract No. HHSA290 2007 10015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479550"/>
            <a:ext cx="8229600" cy="5847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Outcome:  Screening-Monthly Medians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5613" y="2393950"/>
          <a:ext cx="8078787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0BA7C9-182D-44A5-AC51-B9C7A565D1BA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1479550"/>
            <a:ext cx="8686800" cy="5847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Outcome: Immunizations- Monthly Medians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383587" cy="415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24D78D-1527-41FB-9722-156078DDA853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Outcome:  Diabetes-Monthly Medians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5613" y="2393950"/>
          <a:ext cx="8154987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3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F27E57-761A-442C-B501-4784F4719C1E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769225" cy="5794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Summary Performance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33400" y="1981203"/>
          <a:ext cx="7924800" cy="422204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00200"/>
                <a:gridCol w="2057400"/>
                <a:gridCol w="2070124"/>
                <a:gridCol w="2197076"/>
              </a:tblGrid>
              <a:tr h="457197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/>
                        <a:t>Practice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1-Jul-08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1-Apr-10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/>
                        <a:t>Improvement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35.9%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62.8%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26.9%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37.9%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 49.1%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11.2%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 52.8%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63.8%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11.0%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42.9%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51.3%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8.4%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39.0%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45.5%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6.5%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49.4%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55.6%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6.2%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29.1%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31.6%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2.5%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  <a:tr h="470606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/>
                        <a:t>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45.2%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 smtClean="0"/>
                        <a:t>40.1%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800" u="none" strike="noStrike" dirty="0"/>
                        <a:t>-</a:t>
                      </a:r>
                      <a:r>
                        <a:rPr lang="en-US" sz="1800" u="none" strike="noStrike" dirty="0" smtClean="0"/>
                        <a:t>5.1%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52800"/>
            <a:ext cx="7769225" cy="923330"/>
          </a:xfrm>
        </p:spPr>
        <p:txBody>
          <a:bodyPr/>
          <a:lstStyle/>
          <a:p>
            <a:r>
              <a:rPr lang="en-US" sz="5400" dirty="0" smtClean="0"/>
              <a:t>Qualitative Analyses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Staff Quotes from New London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0772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Medical Assistants</a:t>
            </a:r>
            <a:endParaRPr lang="en-US" dirty="0" smtClean="0"/>
          </a:p>
          <a:p>
            <a:r>
              <a:rPr lang="en-US" dirty="0" smtClean="0"/>
              <a:t>Better patient care</a:t>
            </a:r>
          </a:p>
          <a:p>
            <a:r>
              <a:rPr lang="en-US" dirty="0" smtClean="0"/>
              <a:t>Overwhelming at first, but becomes very routine after</a:t>
            </a:r>
          </a:p>
          <a:p>
            <a:r>
              <a:rPr lang="en-US" dirty="0" smtClean="0"/>
              <a:t>Patient information sheet a good tool ….patients more in tune with their medications</a:t>
            </a:r>
          </a:p>
          <a:p>
            <a:r>
              <a:rPr lang="en-US" dirty="0" smtClean="0"/>
              <a:t>We feel more involved in patient care</a:t>
            </a:r>
          </a:p>
          <a:p>
            <a:r>
              <a:rPr lang="en-US" dirty="0" smtClean="0"/>
              <a:t>I like how we can have lab slips etc. ready for patient when they come out, so things move more smoothly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Staff Quotes from New London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MDs</a:t>
            </a:r>
            <a:endParaRPr lang="en-US" dirty="0" smtClean="0"/>
          </a:p>
          <a:p>
            <a:r>
              <a:rPr lang="en-US" dirty="0" smtClean="0"/>
              <a:t>Helps maximize program potential and make it more powerful</a:t>
            </a:r>
          </a:p>
          <a:p>
            <a:r>
              <a:rPr lang="en-US" dirty="0" smtClean="0"/>
              <a:t>Improves medical care</a:t>
            </a:r>
          </a:p>
          <a:p>
            <a:r>
              <a:rPr lang="en-US" dirty="0" smtClean="0"/>
              <a:t>Realize how many patients with diseases we need to capture</a:t>
            </a:r>
          </a:p>
          <a:p>
            <a:r>
              <a:rPr lang="en-US" dirty="0" smtClean="0"/>
              <a:t>Patient info sheets great for patients to check on bio, HM, and medication information</a:t>
            </a:r>
          </a:p>
          <a:p>
            <a:r>
              <a:rPr lang="en-US" dirty="0" smtClean="0"/>
              <a:t>Some chance for MAs to off load HM items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Staff Quotes from MD’s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763000" cy="4419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 definitely improved immunizations and HM items</a:t>
            </a:r>
          </a:p>
          <a:p>
            <a:r>
              <a:rPr lang="en-US" dirty="0" smtClean="0"/>
              <a:t>It would be better if Connecticut MAs could give shots</a:t>
            </a:r>
          </a:p>
          <a:p>
            <a:r>
              <a:rPr lang="en-US" dirty="0" smtClean="0"/>
              <a:t>HM items get done often without me even realizing</a:t>
            </a:r>
          </a:p>
          <a:p>
            <a:r>
              <a:rPr lang="en-US" dirty="0" smtClean="0"/>
              <a:t>More is done because MAs have prepared patients so no long discussions needed during the visit</a:t>
            </a:r>
          </a:p>
          <a:p>
            <a:r>
              <a:rPr lang="en-US" dirty="0" smtClean="0"/>
              <a:t>We have expanded the concept beyond the SO-TRIP parameters to also include pap smears, complete physicals, monofilament testing, and basically all the “red” areas of HM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BA2E8-92D3-4845-BD64-FB25D43DA552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382000" cy="5847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Facilitators of SO Protocol Adoption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5613" y="1676400"/>
            <a:ext cx="8231187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pitchFamily="34" charset="-128"/>
              </a:rPr>
              <a:t>Tech savvy leaders helped create tools that made process easy for staff and helped activate patients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Nursing note templates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Electronic patient update forms</a:t>
            </a:r>
          </a:p>
          <a:p>
            <a:r>
              <a:rPr lang="en-US" dirty="0" smtClean="0">
                <a:ea typeface="ＭＳ Ｐゴシック" pitchFamily="34" charset="-128"/>
              </a:rPr>
              <a:t>Leaders redesigned systems for efficient patient flow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Practice policies/protocols; education, follow-up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Clinician follow-up; collaboration/communication</a:t>
            </a:r>
          </a:p>
          <a:p>
            <a:r>
              <a:rPr lang="en-US" dirty="0" smtClean="0">
                <a:ea typeface="ＭＳ Ｐゴシック" pitchFamily="34" charset="-128"/>
              </a:rPr>
              <a:t>Staff that were non-supportive of the changes left practices and were replaced by staff “buying-in”</a:t>
            </a:r>
          </a:p>
          <a:p>
            <a:pPr>
              <a:buFont typeface="Arial" charset="0"/>
              <a:buChar char="•"/>
            </a:pPr>
            <a:endParaRPr lang="en-US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D2BD43-7774-48A3-93A3-4B8E0E4B8C92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Barriers to SO Protocol Adoption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077200" cy="5181600"/>
          </a:xfrm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Spread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Getting </a:t>
            </a:r>
            <a:r>
              <a:rPr lang="en-US" u="sng" dirty="0" smtClean="0">
                <a:ea typeface="ＭＳ Ｐゴシック" pitchFamily="34" charset="-128"/>
              </a:rPr>
              <a:t>all</a:t>
            </a:r>
            <a:r>
              <a:rPr lang="en-US" dirty="0" smtClean="0">
                <a:ea typeface="ＭＳ Ｐゴシック" pitchFamily="34" charset="-128"/>
              </a:rPr>
              <a:t> staff to implement SO’s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Staff selectively implementing only some SO’s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Some providers uncomfortable with SO’s</a:t>
            </a:r>
          </a:p>
          <a:p>
            <a:r>
              <a:rPr lang="en-US" dirty="0" smtClean="0">
                <a:ea typeface="ＭＳ Ｐゴシック" pitchFamily="34" charset="-128"/>
              </a:rPr>
              <a:t>Staff perceptions 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Time management: SO’s slowing patient flow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Need to double check with provider re: SO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Need for decision-making re: screening lipids (fasting or non-fasting) or for additional labs; mammogram without breast exam</a:t>
            </a:r>
          </a:p>
          <a:p>
            <a:pPr lvl="1">
              <a:buFont typeface="Arial" charset="0"/>
              <a:buChar char="•"/>
            </a:pPr>
            <a:endParaRPr lang="en-US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8A59BC-93A5-4C3D-A5F0-99644C790970}" type="slidenum">
              <a:rPr lang="en-US" smtClean="0"/>
              <a:pPr/>
              <a:t>39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105E6B-98C8-4EE2-B012-C7F00A0739E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" name="Title 1"/>
          <p:cNvSpPr>
            <a:spLocks noGrp="1"/>
          </p:cNvSpPr>
          <p:nvPr>
            <p:ph idx="4294967295"/>
          </p:nvPr>
        </p:nvSpPr>
        <p:spPr>
          <a:xfrm>
            <a:off x="609600" y="1371600"/>
            <a:ext cx="7769225" cy="3048000"/>
          </a:xfrm>
        </p:spPr>
        <p:txBody>
          <a:bodyPr/>
          <a:lstStyle/>
          <a:p>
            <a:pPr algn="ctr">
              <a:buNone/>
            </a:pPr>
            <a:r>
              <a:rPr lang="en-US" sz="8000" dirty="0" smtClean="0">
                <a:solidFill>
                  <a:schemeClr val="tx2"/>
                </a:solidFill>
                <a:ea typeface="ＭＳ Ｐゴシック" pitchFamily="34" charset="-128"/>
              </a:rPr>
              <a:t>Background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Barriers to SO Protocol Adoption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5613" y="1600200"/>
            <a:ext cx="8459787" cy="46482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ea typeface="ＭＳ Ｐゴシック" pitchFamily="34" charset="-128"/>
              </a:rPr>
              <a:t>Staff education or follow up on project plans limited</a:t>
            </a:r>
          </a:p>
          <a:p>
            <a:r>
              <a:rPr lang="en-US" sz="3000" dirty="0" smtClean="0">
                <a:ea typeface="ＭＳ Ｐゴシック" pitchFamily="34" charset="-128"/>
              </a:rPr>
              <a:t>Practice reimbursement, patient funding or lack of availability limits implementing some vaccine SO’s </a:t>
            </a:r>
          </a:p>
          <a:p>
            <a:r>
              <a:rPr lang="en-US" sz="3000" dirty="0" smtClean="0">
                <a:ea typeface="ＭＳ Ｐゴシック" pitchFamily="34" charset="-128"/>
              </a:rPr>
              <a:t>Patient refusals or disinterest </a:t>
            </a:r>
          </a:p>
          <a:p>
            <a:r>
              <a:rPr lang="en-US" sz="3000" dirty="0" smtClean="0">
                <a:ea typeface="ＭＳ Ｐゴシック" pitchFamily="34" charset="-128"/>
              </a:rPr>
              <a:t>Technical issues with EHR; use of HM tools/utilities</a:t>
            </a:r>
          </a:p>
          <a:p>
            <a:r>
              <a:rPr lang="en-US" sz="3000" dirty="0" smtClean="0">
                <a:ea typeface="ＭＳ Ｐゴシック" pitchFamily="34" charset="-128"/>
              </a:rPr>
              <a:t>Legal regulations in some states prohibiting SO’s or immunizations by unlicensed clinical staff</a:t>
            </a:r>
          </a:p>
          <a:p>
            <a:r>
              <a:rPr lang="en-US" sz="3000" dirty="0" smtClean="0">
                <a:ea typeface="ＭＳ Ｐゴシック" pitchFamily="34" charset="-128"/>
              </a:rPr>
              <a:t>Competing priorities: new facility/merged providers</a:t>
            </a:r>
          </a:p>
          <a:p>
            <a:pPr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lvl="1">
              <a:buFont typeface="Arial" charset="0"/>
              <a:buChar char="•"/>
            </a:pPr>
            <a:endParaRPr lang="en-US" dirty="0" smtClean="0">
              <a:ea typeface="ＭＳ Ｐゴシック" pitchFamily="34" charset="-128"/>
            </a:endParaRPr>
          </a:p>
          <a:p>
            <a:pPr>
              <a:buFont typeface="Arial" charset="0"/>
              <a:buChar char="•"/>
            </a:pPr>
            <a:endParaRPr lang="en-US" b="1" dirty="0" smtClean="0">
              <a:ea typeface="ＭＳ Ｐゴシック" pitchFamily="34" charset="-128"/>
            </a:endParaRP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8CB9B7-45D1-46B9-875B-3B5511EAE0A2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105E6B-98C8-4EE2-B012-C7F00A0739E1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6" name="Title 1"/>
          <p:cNvSpPr>
            <a:spLocks noGrp="1"/>
          </p:cNvSpPr>
          <p:nvPr>
            <p:ph idx="4294967295"/>
          </p:nvPr>
        </p:nvSpPr>
        <p:spPr>
          <a:xfrm>
            <a:off x="457200" y="1752600"/>
            <a:ext cx="7769225" cy="3048000"/>
          </a:xfrm>
        </p:spPr>
        <p:txBody>
          <a:bodyPr/>
          <a:lstStyle/>
          <a:p>
            <a:pPr algn="ctr">
              <a:buNone/>
            </a:pPr>
            <a:r>
              <a:rPr lang="en-US" sz="8000" dirty="0" smtClean="0">
                <a:solidFill>
                  <a:schemeClr val="tx2"/>
                </a:solidFill>
                <a:ea typeface="ＭＳ Ｐゴシック" pitchFamily="34" charset="-128"/>
              </a:rPr>
              <a:t>Discussion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7926387" cy="40830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1) In SO-TRIP 6 of 8 practices were able to successfully adopt an electronic standing order protocol and had meaningful improvement in delivery of the study measures.</a:t>
            </a:r>
          </a:p>
          <a:p>
            <a:endParaRPr lang="en-US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2) Staff in successful practices were able to incorporate new activities without significant time burdens and found doing so a source of empowerment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105E6B-98C8-4EE2-B012-C7F00A0739E1}" type="slidenum">
              <a:rPr lang="en-US" smtClean="0"/>
              <a:pPr/>
              <a:t>42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5613" y="1371600"/>
            <a:ext cx="7773987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3) Technical competence/leadership are needed to optimally adapt and use the EHR reminder tools</a:t>
            </a:r>
          </a:p>
          <a:p>
            <a:endParaRPr lang="en-US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4) More research is needed to evaluate effectiveness of an EHR based standing order protocol in a broader sample of practices and to identify which clinical measures are best suited for inclusion in such protocols</a:t>
            </a:r>
          </a:p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E6BBD6-FC74-46F4-8F65-D8315BA67637}" type="slidenum">
              <a:rPr lang="en-US" smtClean="0"/>
              <a:pPr/>
              <a:t>43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Questions and Discussion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Correspondence: </a:t>
            </a:r>
          </a:p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nemethl@musc.edu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524C8F-1BDD-4CF2-ABF4-F48298C222F3}" type="slidenum">
              <a:rPr lang="en-US" smtClean="0"/>
              <a:pPr/>
              <a:t>44</a:t>
            </a:fld>
            <a:endParaRPr lang="en-US" dirty="0" smtClean="0"/>
          </a:p>
        </p:txBody>
      </p:sp>
      <p:pic>
        <p:nvPicPr>
          <p:cNvPr id="23557" name="Picture 2" descr="\\jonathan\home\nemethl\My Pictures\Microsoft Clip Organizer\so02753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715000"/>
            <a:ext cx="54514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Documents and Settings\nemethl\Local Settings\Temporary Internet Files\Content.IE5\GMVVD7CN\MP90039008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2209800"/>
            <a:ext cx="26098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Rationale for Study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231187" cy="354965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Time constraints and competing obligations in primary care practice contribute to inadequate delivery of clinical preventive and disease monitoring services.</a:t>
            </a:r>
          </a:p>
          <a:p>
            <a:pPr marL="457200" indent="-457200">
              <a:lnSpc>
                <a:spcPct val="9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marL="457200" indent="-457200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Standing orders for practice staff using reminder systems embedded in EHR systems may help overcome some of these deficiencies.</a:t>
            </a:r>
          </a:p>
          <a:p>
            <a:pPr marL="457200" indent="-457200">
              <a:lnSpc>
                <a:spcPct val="9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1689E0-2E5A-4953-B2E3-882C27E3EF3E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SO-TRIP Project Aims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078787" cy="44640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1. Facilitate the adoption of an EHR based standing order protocol for selected preventive services, adult immunizations, and diabetes monitoring measures in 8 primary care practices using a validated quality improvement intervention.</a:t>
            </a:r>
          </a:p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2. Identify effective strategies and barriers to the adoption of this protocol.</a:t>
            </a:r>
          </a:p>
          <a:p>
            <a:pPr>
              <a:buNone/>
            </a:pPr>
            <a:r>
              <a:rPr lang="en-US" dirty="0" smtClean="0">
                <a:ea typeface="ＭＳ Ｐゴシック" pitchFamily="34" charset="-128"/>
              </a:rPr>
              <a:t>3. Document changes in the use of the protocol and delivery of the study measures.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604443-3425-4B7D-A0FD-893953364B31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69225" cy="5794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34" charset="-128"/>
              </a:rPr>
              <a:t>Health Maintenance Table</a:t>
            </a:r>
          </a:p>
        </p:txBody>
      </p:sp>
      <p:pic>
        <p:nvPicPr>
          <p:cNvPr id="1126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838200"/>
            <a:ext cx="8458200" cy="6207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75F439-8111-4691-970C-5CEC84BF35E7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69225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Health Maintenance Pop-Up Reminder</a:t>
            </a:r>
            <a:endParaRPr lang="en-US" dirty="0"/>
          </a:p>
        </p:txBody>
      </p:sp>
      <p:pic>
        <p:nvPicPr>
          <p:cNvPr id="5" name="Content Placeholder 4" descr="hm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33499" y="1600200"/>
            <a:ext cx="4677002" cy="452596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9F547-68F5-4AF9-8B02-0B3996CB2EE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Summary Screen</a:t>
            </a:r>
            <a:endParaRPr lang="en-US" dirty="0"/>
          </a:p>
        </p:txBody>
      </p:sp>
      <p:pic>
        <p:nvPicPr>
          <p:cNvPr id="7" name="Content Placeholder 6" descr="patientrecord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664040"/>
            <a:ext cx="8229600" cy="4398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39F547-68F5-4AF9-8B02-0B3996CB2EE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 bwMode="auto">
          <a:xfrm>
            <a:off x="2971800" y="4267200"/>
            <a:ext cx="3276600" cy="1600200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SA Powerpoint template">
  <a:themeElements>
    <a:clrScheme name="GSA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SA Powerpoin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SA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A Powerpoint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A Powerpoint 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A Powerpoint 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A Powerpoint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A Powerpoint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A Powerpoint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lk">
  <a:themeElements>
    <a:clrScheme name="Slik-1">
      <a:dk1>
        <a:srgbClr val="000000"/>
      </a:dk1>
      <a:lt1>
        <a:srgbClr val="FFFFFF"/>
      </a:lt1>
      <a:dk2>
        <a:srgbClr val="043988"/>
      </a:dk2>
      <a:lt2>
        <a:srgbClr val="92C2EB"/>
      </a:lt2>
      <a:accent1>
        <a:srgbClr val="836AAE"/>
      </a:accent1>
      <a:accent2>
        <a:srgbClr val="5DA577"/>
      </a:accent2>
      <a:accent3>
        <a:srgbClr val="678EB9"/>
      </a:accent3>
      <a:accent4>
        <a:srgbClr val="F7A611"/>
      </a:accent4>
      <a:accent5>
        <a:srgbClr val="A1AB38"/>
      </a:accent5>
      <a:accent6>
        <a:srgbClr val="C17790"/>
      </a:accent6>
      <a:hlink>
        <a:srgbClr val="DA5723"/>
      </a:hlink>
      <a:folHlink>
        <a:srgbClr val="226CA5"/>
      </a:folHlink>
    </a:clrScheme>
    <a:fontScheme name="Slik-1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lik-1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5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28000"/>
                <a:satMod val="250000"/>
              </a:schemeClr>
            </a:gs>
          </a:gsLst>
          <a:lin ang="6960000" scaled="1"/>
        </a:gradFill>
        <a:gradFill rotWithShape="1">
          <a:gsLst>
            <a:gs pos="0">
              <a:schemeClr val="phClr">
                <a:shade val="80000"/>
                <a:satMod val="200000"/>
              </a:schemeClr>
            </a:gs>
            <a:gs pos="30000">
              <a:schemeClr val="phClr">
                <a:shade val="20000"/>
                <a:satMod val="250000"/>
              </a:schemeClr>
            </a:gs>
            <a:gs pos="50000">
              <a:schemeClr val="phClr">
                <a:shade val="23000"/>
                <a:satMod val="250000"/>
              </a:schemeClr>
            </a:gs>
            <a:gs pos="60000">
              <a:schemeClr val="phClr">
                <a:shade val="29000"/>
                <a:satMod val="23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lin ang="696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27000" h="12700"/>
          </a:sp3d>
        </a:effectStyle>
        <a:effectStyle>
          <a:effectLst>
            <a:outerShdw blurRad="63500" dist="50800" dir="5400000" algn="tl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soft" dir="t"/>
          </a:scene3d>
          <a:sp3d>
            <a:bevelT w="152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50000"/>
              </a:schemeClr>
            </a:gs>
            <a:gs pos="50000">
              <a:schemeClr val="phClr">
                <a:tint val="85000"/>
                <a:shade val="100000"/>
                <a:satMod val="140000"/>
              </a:schemeClr>
            </a:gs>
            <a:gs pos="100000">
              <a:schemeClr val="phClr">
                <a:shade val="50000"/>
                <a:satMod val="15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chemeClr val="phClr">
                <a:shade val="55000"/>
                <a:satMod val="150000"/>
              </a:schemeClr>
              <a:schemeClr val="phClr">
                <a:tint val="0"/>
                <a:sat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SA Powerpoint templat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GSA Powerpoint templat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GSA Powerpoint templat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GSA Powerpoint templat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GSA Powerpoint templat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GSA Powerpoint templat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17006</TotalTime>
  <Words>1557</Words>
  <Application>Microsoft Macintosh PowerPoint</Application>
  <PresentationFormat>On-screen Show (4:3)</PresentationFormat>
  <Paragraphs>359</Paragraphs>
  <Slides>44</Slides>
  <Notes>34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GSA Powerpoint template</vt:lpstr>
      <vt:lpstr>Silk</vt:lpstr>
      <vt:lpstr>Clip</vt:lpstr>
      <vt:lpstr>Increasing the Effective Use of Electronic Standing Orders (SO-TRIP)  </vt:lpstr>
      <vt:lpstr>Co-Presenter: SO-TRIP Practice</vt:lpstr>
      <vt:lpstr>PPRNet SO-TRIP Co-Investigators</vt:lpstr>
      <vt:lpstr>Slide 4</vt:lpstr>
      <vt:lpstr>Rationale for Study </vt:lpstr>
      <vt:lpstr>SO-TRIP Project Aims</vt:lpstr>
      <vt:lpstr>Health Maintenance Table</vt:lpstr>
      <vt:lpstr>Health Maintenance Pop-Up Reminder</vt:lpstr>
      <vt:lpstr>Chart Summary Screen</vt:lpstr>
      <vt:lpstr>Slide 10</vt:lpstr>
      <vt:lpstr>Slide 11</vt:lpstr>
      <vt:lpstr>Intervention</vt:lpstr>
      <vt:lpstr>Slide 13</vt:lpstr>
      <vt:lpstr>Slide 14</vt:lpstr>
      <vt:lpstr>PPRNet-TRIP Improvement Model</vt:lpstr>
      <vt:lpstr>Practice Development Model</vt:lpstr>
      <vt:lpstr>Measures </vt:lpstr>
      <vt:lpstr>Slide 18</vt:lpstr>
      <vt:lpstr>Practice Characteristics</vt:lpstr>
      <vt:lpstr>Approaches to Adoption of SO Protocol</vt:lpstr>
      <vt:lpstr>Health Maintenance Table</vt:lpstr>
      <vt:lpstr>New London Family Practice : Office Flow</vt:lpstr>
      <vt:lpstr>Patient Flow</vt:lpstr>
      <vt:lpstr>Patient Info Update</vt:lpstr>
      <vt:lpstr>Progress Note From Note Template (example)</vt:lpstr>
      <vt:lpstr>Personalized Patient Handout</vt:lpstr>
      <vt:lpstr>Quantitative Analyses</vt:lpstr>
      <vt:lpstr>Slide 28</vt:lpstr>
      <vt:lpstr>Slide 29</vt:lpstr>
      <vt:lpstr>Outcome:  Screening-Monthly Medians </vt:lpstr>
      <vt:lpstr>Outcome: Immunizations- Monthly Medians</vt:lpstr>
      <vt:lpstr>Outcome:  Diabetes-Monthly Medians</vt:lpstr>
      <vt:lpstr>Summary Performance</vt:lpstr>
      <vt:lpstr>Qualitative Analyses</vt:lpstr>
      <vt:lpstr>Staff Quotes from New London</vt:lpstr>
      <vt:lpstr>Staff Quotes from New London</vt:lpstr>
      <vt:lpstr>Staff Quotes from MD’s continued</vt:lpstr>
      <vt:lpstr>Facilitators of SO Protocol Adoption</vt:lpstr>
      <vt:lpstr>Barriers to SO Protocol Adoption</vt:lpstr>
      <vt:lpstr>Barriers to SO Protocol Adoption</vt:lpstr>
      <vt:lpstr>Slide 41</vt:lpstr>
      <vt:lpstr>Slide 42</vt:lpstr>
      <vt:lpstr>Slide 43</vt:lpstr>
      <vt:lpstr>Questions and Discussion</vt:lpstr>
    </vt:vector>
  </TitlesOfParts>
  <Company>Medical University of South Carolina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Implementation and Evaluation of Electronic Standing Orders</dc:title>
  <dc:subject>SO-TRIP study</dc:subject>
  <dc:creator>Lynne Nemeth</dc:creator>
  <cp:keywords>electronic medical records, standing orders</cp:keywords>
  <cp:lastModifiedBy>Graham</cp:lastModifiedBy>
  <cp:revision>219</cp:revision>
  <cp:lastPrinted>2000-10-09T13:28:30Z</cp:lastPrinted>
  <dcterms:created xsi:type="dcterms:W3CDTF">2010-10-29T16:41:13Z</dcterms:created>
  <dcterms:modified xsi:type="dcterms:W3CDTF">2010-10-29T16:43:42Z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</Properties>
</file>