
<file path=[Content_Types].xml><?xml version="1.0" encoding="utf-8"?>
<Types xmlns="http://schemas.openxmlformats.org/package/2006/content-types">
  <Default Extension="pict" ContentType="image/pict"/>
  <Override PartName="/ppt/notesSlides/notesSlide4.xml" ContentType="application/vnd.openxmlformats-officedocument.presentationml.notesSlide+xml"/>
  <Override PartName="/ppt/slides/slide9.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diagrams/colors1.xml" ContentType="application/vnd.openxmlformats-officedocument.drawingml.diagramColors+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notesSlides/notesSlide5.xml" ContentType="application/vnd.openxmlformats-officedocument.presentationml.notesSlide+xml"/>
  <Override PartName="/ppt/tableStyles.xml" ContentType="application/vnd.openxmlformats-officedocument.presentationml.tableStyles+xml"/>
  <Override PartName="/ppt/notesSlides/notesSlide1.xml" ContentType="application/vnd.openxmlformats-officedocument.presentationml.notesSlide+xml"/>
  <Override PartName="/ppt/charts/chart1.xml" ContentType="application/vnd.openxmlformats-officedocument.drawingml.char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diagrams/quickStyle1.xml" ContentType="application/vnd.openxmlformats-officedocument.drawingml.diagramStyle+xml"/>
  <Override PartName="/ppt/slideLayouts/slideLayout2.xml" ContentType="application/vnd.openxmlformats-officedocument.presentationml.slideLayout+xml"/>
  <Override PartName="/ppt/theme/theme3.xml" ContentType="application/vnd.openxmlformats-officedocument.them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Default Extension="xlsx" ContentType="application/vnd.openxmlformats-officedocument.spreadsheetml.sheet"/>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slideLayouts/slideLayout3.xml" ContentType="application/vnd.openxmlformats-officedocument.presentationml.slideLayout+xml"/>
  <Default Extension="tiff" ContentType="image/tiff"/>
  <Override PartName="/ppt/notesSlides/notesSlide7.xml" ContentType="application/vnd.openxmlformats-officedocument.presentationml.notesSlide+xml"/>
  <Override PartName="/ppt/diagrams/drawing1.xml" ContentType="application/vnd.ms-office.drawingml.diagramDrawing+xml"/>
  <Override PartName="/ppt/notesSlides/notesSlide3.xml" ContentType="application/vnd.openxmlformats-officedocument.presentationml.notesSlide+xml"/>
  <Override PartName="/ppt/slides/slide8.xml" ContentType="application/vnd.openxmlformats-officedocument.presentationml.slide+xml"/>
  <Override PartName="/ppt/diagrams/data1.xml" ContentType="application/vnd.openxmlformats-officedocument.drawingml.diagramData+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973" r:id="rId1"/>
  </p:sldMasterIdLst>
  <p:notesMasterIdLst>
    <p:notesMasterId r:id="rId15"/>
  </p:notesMasterIdLst>
  <p:handoutMasterIdLst>
    <p:handoutMasterId r:id="rId16"/>
  </p:handoutMasterIdLst>
  <p:sldIdLst>
    <p:sldId id="256" r:id="rId2"/>
    <p:sldId id="261" r:id="rId3"/>
    <p:sldId id="276" r:id="rId4"/>
    <p:sldId id="301" r:id="rId5"/>
    <p:sldId id="302" r:id="rId6"/>
    <p:sldId id="305" r:id="rId7"/>
    <p:sldId id="286" r:id="rId8"/>
    <p:sldId id="303" r:id="rId9"/>
    <p:sldId id="290" r:id="rId10"/>
    <p:sldId id="304" r:id="rId11"/>
    <p:sldId id="293" r:id="rId12"/>
    <p:sldId id="306" r:id="rId13"/>
    <p:sldId id="288" r:id="rId14"/>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1pPr>
    <a:lvl2pPr marL="4572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2pPr>
    <a:lvl3pPr marL="9144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3pPr>
    <a:lvl4pPr marL="13716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4pPr>
    <a:lvl5pPr marL="18288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5pPr>
    <a:lvl6pPr marL="22860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6pPr>
    <a:lvl7pPr marL="27432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7pPr>
    <a:lvl8pPr marL="32004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8pPr>
    <a:lvl9pPr marL="36576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34551" autoAdjust="0"/>
    <p:restoredTop sz="86456" autoAdjust="0"/>
  </p:normalViewPr>
  <p:slideViewPr>
    <p:cSldViewPr>
      <p:cViewPr varScale="1">
        <p:scale>
          <a:sx n="137" d="100"/>
          <a:sy n="137" d="100"/>
        </p:scale>
        <p:origin x="-368" y="-104"/>
      </p:cViewPr>
      <p:guideLst>
        <p:guide orient="horz" pos="2160"/>
        <p:guide pos="2880"/>
      </p:guideLst>
    </p:cSldViewPr>
  </p:slideViewPr>
  <p:outlineViewPr>
    <p:cViewPr>
      <p:scale>
        <a:sx n="33" d="100"/>
        <a:sy n="33" d="100"/>
      </p:scale>
      <p:origin x="0" y="3288"/>
    </p:cViewPr>
  </p:outlineViewPr>
  <p:notesTextViewPr>
    <p:cViewPr>
      <p:scale>
        <a:sx n="100" d="100"/>
        <a:sy n="100" d="100"/>
      </p:scale>
      <p:origin x="0" y="0"/>
    </p:cViewPr>
  </p:notesTextViewPr>
  <p:sorterViewPr>
    <p:cViewPr>
      <p:scale>
        <a:sx n="66" d="100"/>
        <a:sy n="66" d="100"/>
      </p:scale>
      <p:origin x="0" y="372"/>
    </p:cViewPr>
  </p:sorter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8"/>
  <c:chart>
    <c:plotArea>
      <c:layout/>
      <c:barChart>
        <c:barDir val="bar"/>
        <c:grouping val="percentStacked"/>
        <c:ser>
          <c:idx val="0"/>
          <c:order val="0"/>
          <c:tx>
            <c:strRef>
              <c:f>Sheet1!$B$1</c:f>
              <c:strCache>
                <c:ptCount val="1"/>
                <c:pt idx="0">
                  <c:v>Likely</c:v>
                </c:pt>
              </c:strCache>
            </c:strRef>
          </c:tx>
          <c:cat>
            <c:strRef>
              <c:f>Sheet1!$A$2:$A$8</c:f>
              <c:strCache>
                <c:ptCount val="7"/>
                <c:pt idx="0">
                  <c:v>Delirium</c:v>
                </c:pt>
                <c:pt idx="1">
                  <c:v>WBC</c:v>
                </c:pt>
                <c:pt idx="2">
                  <c:v>Platelets</c:v>
                </c:pt>
                <c:pt idx="3">
                  <c:v>Hypokalemia</c:v>
                </c:pt>
                <c:pt idx="4">
                  <c:v>Hyperkalemia</c:v>
                </c:pt>
                <c:pt idx="5">
                  <c:v>Creatinine</c:v>
                </c:pt>
                <c:pt idx="6">
                  <c:v>Warfarin</c:v>
                </c:pt>
              </c:strCache>
            </c:strRef>
          </c:cat>
          <c:val>
            <c:numRef>
              <c:f>Sheet1!$B$2:$B$8</c:f>
              <c:numCache>
                <c:formatCode>General</c:formatCode>
                <c:ptCount val="7"/>
                <c:pt idx="0">
                  <c:v>5.0</c:v>
                </c:pt>
                <c:pt idx="1">
                  <c:v>20.0</c:v>
                </c:pt>
                <c:pt idx="2">
                  <c:v>20.0</c:v>
                </c:pt>
                <c:pt idx="3">
                  <c:v>25.0</c:v>
                </c:pt>
                <c:pt idx="4">
                  <c:v>25.0</c:v>
                </c:pt>
                <c:pt idx="5">
                  <c:v>40.0</c:v>
                </c:pt>
                <c:pt idx="6">
                  <c:v>92.0</c:v>
                </c:pt>
              </c:numCache>
            </c:numRef>
          </c:val>
        </c:ser>
        <c:ser>
          <c:idx val="1"/>
          <c:order val="1"/>
          <c:tx>
            <c:strRef>
              <c:f>Sheet1!$C$1</c:f>
              <c:strCache>
                <c:ptCount val="1"/>
                <c:pt idx="0">
                  <c:v>Unclear</c:v>
                </c:pt>
              </c:strCache>
            </c:strRef>
          </c:tx>
          <c:cat>
            <c:strRef>
              <c:f>Sheet1!$A$2:$A$8</c:f>
              <c:strCache>
                <c:ptCount val="7"/>
                <c:pt idx="0">
                  <c:v>Delirium</c:v>
                </c:pt>
                <c:pt idx="1">
                  <c:v>WBC</c:v>
                </c:pt>
                <c:pt idx="2">
                  <c:v>Platelets</c:v>
                </c:pt>
                <c:pt idx="3">
                  <c:v>Hypokalemia</c:v>
                </c:pt>
                <c:pt idx="4">
                  <c:v>Hyperkalemia</c:v>
                </c:pt>
                <c:pt idx="5">
                  <c:v>Creatinine</c:v>
                </c:pt>
                <c:pt idx="6">
                  <c:v>Warfarin</c:v>
                </c:pt>
              </c:strCache>
            </c:strRef>
          </c:cat>
          <c:val>
            <c:numRef>
              <c:f>Sheet1!$C$2:$C$8</c:f>
              <c:numCache>
                <c:formatCode>General</c:formatCode>
                <c:ptCount val="7"/>
                <c:pt idx="0">
                  <c:v>40.0</c:v>
                </c:pt>
                <c:pt idx="1">
                  <c:v>65.0</c:v>
                </c:pt>
                <c:pt idx="2">
                  <c:v>65.0</c:v>
                </c:pt>
                <c:pt idx="3">
                  <c:v>60.0</c:v>
                </c:pt>
                <c:pt idx="4">
                  <c:v>60.0</c:v>
                </c:pt>
                <c:pt idx="5">
                  <c:v>52.0</c:v>
                </c:pt>
                <c:pt idx="6">
                  <c:v>8.0</c:v>
                </c:pt>
              </c:numCache>
            </c:numRef>
          </c:val>
        </c:ser>
        <c:ser>
          <c:idx val="2"/>
          <c:order val="2"/>
          <c:tx>
            <c:strRef>
              <c:f>Sheet1!$D$1</c:f>
              <c:strCache>
                <c:ptCount val="1"/>
                <c:pt idx="0">
                  <c:v>Unlikely</c:v>
                </c:pt>
              </c:strCache>
            </c:strRef>
          </c:tx>
          <c:cat>
            <c:strRef>
              <c:f>Sheet1!$A$2:$A$8</c:f>
              <c:strCache>
                <c:ptCount val="7"/>
                <c:pt idx="0">
                  <c:v>Delirium</c:v>
                </c:pt>
                <c:pt idx="1">
                  <c:v>WBC</c:v>
                </c:pt>
                <c:pt idx="2">
                  <c:v>Platelets</c:v>
                </c:pt>
                <c:pt idx="3">
                  <c:v>Hypokalemia</c:v>
                </c:pt>
                <c:pt idx="4">
                  <c:v>Hyperkalemia</c:v>
                </c:pt>
                <c:pt idx="5">
                  <c:v>Creatinine</c:v>
                </c:pt>
                <c:pt idx="6">
                  <c:v>Warfarin</c:v>
                </c:pt>
              </c:strCache>
            </c:strRef>
          </c:cat>
          <c:val>
            <c:numRef>
              <c:f>Sheet1!$D$2:$D$8</c:f>
              <c:numCache>
                <c:formatCode>General</c:formatCode>
                <c:ptCount val="7"/>
                <c:pt idx="0">
                  <c:v>55.0</c:v>
                </c:pt>
                <c:pt idx="1">
                  <c:v>15.0</c:v>
                </c:pt>
                <c:pt idx="2">
                  <c:v>15.0</c:v>
                </c:pt>
                <c:pt idx="3">
                  <c:v>15.0</c:v>
                </c:pt>
                <c:pt idx="4">
                  <c:v>15.0</c:v>
                </c:pt>
                <c:pt idx="5">
                  <c:v>2.0</c:v>
                </c:pt>
                <c:pt idx="6">
                  <c:v>2.0</c:v>
                </c:pt>
              </c:numCache>
            </c:numRef>
          </c:val>
        </c:ser>
        <c:overlap val="100"/>
        <c:axId val="647873784"/>
        <c:axId val="647811576"/>
      </c:barChart>
      <c:catAx>
        <c:axId val="647873784"/>
        <c:scaling>
          <c:orientation val="minMax"/>
        </c:scaling>
        <c:axPos val="l"/>
        <c:tickLblPos val="nextTo"/>
        <c:crossAx val="647811576"/>
        <c:crosses val="autoZero"/>
        <c:auto val="1"/>
        <c:lblAlgn val="ctr"/>
        <c:lblOffset val="100"/>
      </c:catAx>
      <c:valAx>
        <c:axId val="647811576"/>
        <c:scaling>
          <c:orientation val="minMax"/>
        </c:scaling>
        <c:axPos val="b"/>
        <c:majorGridlines/>
        <c:numFmt formatCode="0%" sourceLinked="1"/>
        <c:tickLblPos val="nextTo"/>
        <c:crossAx val="647873784"/>
        <c:crosses val="autoZero"/>
        <c:crossBetween val="between"/>
      </c:valAx>
    </c:plotArea>
    <c:legend>
      <c:legendPos val="r"/>
      <c:layout/>
    </c:legend>
    <c:plotVisOnly val="1"/>
  </c:chart>
  <c:txPr>
    <a:bodyPr/>
    <a:lstStyle/>
    <a:p>
      <a:pPr>
        <a:defRPr sz="1800"/>
      </a:pPr>
      <a:endParaRPr lang="en-US"/>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781362-D3FA-0940-A47C-38273CFD0EF4}" type="doc">
      <dgm:prSet loTypeId="urn:microsoft.com/office/officeart/2005/8/layout/process5" loCatId="process" qsTypeId="urn:microsoft.com/office/officeart/2005/8/quickstyle/simple4" qsCatId="simple" csTypeId="urn:microsoft.com/office/officeart/2005/8/colors/accent1_2" csCatId="accent1" phldr="1"/>
      <dgm:spPr/>
    </dgm:pt>
    <dgm:pt modelId="{0588C880-BE25-1540-AF39-40386997A81C}">
      <dgm:prSet phldrT="[Text]"/>
      <dgm:spPr/>
      <dgm:t>
        <a:bodyPr/>
        <a:lstStyle/>
        <a:p>
          <a:r>
            <a:rPr lang="en-US" dirty="0" smtClean="0"/>
            <a:t>Delphi</a:t>
          </a:r>
          <a:br>
            <a:rPr lang="en-US" dirty="0" smtClean="0"/>
          </a:br>
          <a:r>
            <a:rPr lang="en-US" dirty="0" smtClean="0"/>
            <a:t>Panel</a:t>
          </a:r>
          <a:endParaRPr lang="en-US" dirty="0"/>
        </a:p>
      </dgm:t>
    </dgm:pt>
    <dgm:pt modelId="{0D4A2884-B4ED-754C-A4AE-56E1C90AE4A2}" type="parTrans" cxnId="{B0A6E2ED-40CE-0A4B-8E13-C0582190E59F}">
      <dgm:prSet/>
      <dgm:spPr/>
      <dgm:t>
        <a:bodyPr/>
        <a:lstStyle/>
        <a:p>
          <a:endParaRPr lang="en-US"/>
        </a:p>
      </dgm:t>
    </dgm:pt>
    <dgm:pt modelId="{3FB8BFFE-257C-2A4F-B9C7-1BD146737CC3}" type="sibTrans" cxnId="{B0A6E2ED-40CE-0A4B-8E13-C0582190E59F}">
      <dgm:prSet/>
      <dgm:spPr/>
      <dgm:t>
        <a:bodyPr/>
        <a:lstStyle/>
        <a:p>
          <a:endParaRPr lang="en-US"/>
        </a:p>
      </dgm:t>
    </dgm:pt>
    <dgm:pt modelId="{D8C5FDAD-57E5-B840-A087-B1571C0E35DF}">
      <dgm:prSet phldrT="[Text]"/>
      <dgm:spPr/>
      <dgm:t>
        <a:bodyPr/>
        <a:lstStyle/>
        <a:p>
          <a:r>
            <a:rPr lang="en-US" dirty="0" smtClean="0"/>
            <a:t>Focus</a:t>
          </a:r>
          <a:br>
            <a:rPr lang="en-US" dirty="0" smtClean="0"/>
          </a:br>
          <a:r>
            <a:rPr lang="en-US" dirty="0" smtClean="0"/>
            <a:t>Group</a:t>
          </a:r>
          <a:endParaRPr lang="en-US" dirty="0"/>
        </a:p>
      </dgm:t>
    </dgm:pt>
    <dgm:pt modelId="{9BCD929E-ADC5-864C-BD17-D728C66E33BC}" type="parTrans" cxnId="{06B3D235-34F4-3A4A-9849-2F9CA51F2532}">
      <dgm:prSet/>
      <dgm:spPr/>
      <dgm:t>
        <a:bodyPr/>
        <a:lstStyle/>
        <a:p>
          <a:endParaRPr lang="en-US"/>
        </a:p>
      </dgm:t>
    </dgm:pt>
    <dgm:pt modelId="{5585B2DA-F56C-654E-991C-662CBCE73B09}" type="sibTrans" cxnId="{06B3D235-34F4-3A4A-9849-2F9CA51F2532}">
      <dgm:prSet/>
      <dgm:spPr/>
      <dgm:t>
        <a:bodyPr/>
        <a:lstStyle/>
        <a:p>
          <a:endParaRPr lang="en-US"/>
        </a:p>
      </dgm:t>
    </dgm:pt>
    <dgm:pt modelId="{59CE2330-3D6C-6844-BF0D-9A33AD4819EC}">
      <dgm:prSet phldrT="[Text]"/>
      <dgm:spPr/>
      <dgm:t>
        <a:bodyPr/>
        <a:lstStyle/>
        <a:p>
          <a:r>
            <a:rPr lang="en-US" dirty="0" smtClean="0"/>
            <a:t>Assessment</a:t>
          </a:r>
          <a:endParaRPr lang="en-US" dirty="0"/>
        </a:p>
      </dgm:t>
    </dgm:pt>
    <dgm:pt modelId="{11FBCDCA-715B-204E-BC09-85F00BB2ECCF}" type="parTrans" cxnId="{193E98FF-6216-0947-8B99-473DF1A58A1C}">
      <dgm:prSet/>
      <dgm:spPr/>
      <dgm:t>
        <a:bodyPr/>
        <a:lstStyle/>
        <a:p>
          <a:endParaRPr lang="en-US"/>
        </a:p>
      </dgm:t>
    </dgm:pt>
    <dgm:pt modelId="{00F51663-C472-9749-90DA-9AAA26C61F5A}" type="sibTrans" cxnId="{193E98FF-6216-0947-8B99-473DF1A58A1C}">
      <dgm:prSet/>
      <dgm:spPr/>
      <dgm:t>
        <a:bodyPr/>
        <a:lstStyle/>
        <a:p>
          <a:endParaRPr lang="en-US"/>
        </a:p>
      </dgm:t>
    </dgm:pt>
    <dgm:pt modelId="{0CDB167D-2022-2044-BA3D-687575DAFE8C}">
      <dgm:prSet phldrT="[Text]"/>
      <dgm:spPr/>
      <dgm:t>
        <a:bodyPr/>
        <a:lstStyle/>
        <a:p>
          <a:r>
            <a:rPr lang="en-US" dirty="0" smtClean="0"/>
            <a:t>Structured</a:t>
          </a:r>
          <a:br>
            <a:rPr lang="en-US" dirty="0" smtClean="0"/>
          </a:br>
          <a:r>
            <a:rPr lang="en-US" dirty="0" smtClean="0"/>
            <a:t>Design</a:t>
          </a:r>
          <a:endParaRPr lang="en-US" dirty="0"/>
        </a:p>
      </dgm:t>
    </dgm:pt>
    <dgm:pt modelId="{CBC0646F-7729-904C-AD6D-E69DA99BA07A}" type="parTrans" cxnId="{E1DF00F1-7AFB-124F-B6E7-FD1F50902DC5}">
      <dgm:prSet/>
      <dgm:spPr/>
      <dgm:t>
        <a:bodyPr/>
        <a:lstStyle/>
        <a:p>
          <a:endParaRPr lang="en-US"/>
        </a:p>
      </dgm:t>
    </dgm:pt>
    <dgm:pt modelId="{714BA7F2-EA05-CE44-8C0F-9993CD78D40E}" type="sibTrans" cxnId="{E1DF00F1-7AFB-124F-B6E7-FD1F50902DC5}">
      <dgm:prSet/>
      <dgm:spPr/>
      <dgm:t>
        <a:bodyPr/>
        <a:lstStyle/>
        <a:p>
          <a:endParaRPr lang="en-US"/>
        </a:p>
      </dgm:t>
    </dgm:pt>
    <dgm:pt modelId="{4325A625-CCDA-2346-9DEB-6676C360E3A5}" type="pres">
      <dgm:prSet presAssocID="{12781362-D3FA-0940-A47C-38273CFD0EF4}" presName="diagram" presStyleCnt="0">
        <dgm:presLayoutVars>
          <dgm:dir/>
          <dgm:resizeHandles val="exact"/>
        </dgm:presLayoutVars>
      </dgm:prSet>
      <dgm:spPr/>
    </dgm:pt>
    <dgm:pt modelId="{3CD99115-FEE8-AA4F-96D7-1605DA4A0EFE}" type="pres">
      <dgm:prSet presAssocID="{0CDB167D-2022-2044-BA3D-687575DAFE8C}" presName="node" presStyleLbl="node1" presStyleIdx="0" presStyleCnt="4">
        <dgm:presLayoutVars>
          <dgm:bulletEnabled val="1"/>
        </dgm:presLayoutVars>
      </dgm:prSet>
      <dgm:spPr/>
      <dgm:t>
        <a:bodyPr/>
        <a:lstStyle/>
        <a:p>
          <a:endParaRPr lang="en-US"/>
        </a:p>
      </dgm:t>
    </dgm:pt>
    <dgm:pt modelId="{A8A0D761-F508-0247-A4D3-FC710DAC7E00}" type="pres">
      <dgm:prSet presAssocID="{714BA7F2-EA05-CE44-8C0F-9993CD78D40E}" presName="sibTrans" presStyleLbl="sibTrans2D1" presStyleIdx="0" presStyleCnt="3"/>
      <dgm:spPr/>
      <dgm:t>
        <a:bodyPr/>
        <a:lstStyle/>
        <a:p>
          <a:endParaRPr lang="en-US"/>
        </a:p>
      </dgm:t>
    </dgm:pt>
    <dgm:pt modelId="{39C78F39-3535-694D-9AF6-E5A8EB85D24A}" type="pres">
      <dgm:prSet presAssocID="{714BA7F2-EA05-CE44-8C0F-9993CD78D40E}" presName="connectorText" presStyleLbl="sibTrans2D1" presStyleIdx="0" presStyleCnt="3"/>
      <dgm:spPr/>
      <dgm:t>
        <a:bodyPr/>
        <a:lstStyle/>
        <a:p>
          <a:endParaRPr lang="en-US"/>
        </a:p>
      </dgm:t>
    </dgm:pt>
    <dgm:pt modelId="{E868BE3B-5AB5-F34A-82AF-6B41B1CE85AB}" type="pres">
      <dgm:prSet presAssocID="{0588C880-BE25-1540-AF39-40386997A81C}" presName="node" presStyleLbl="node1" presStyleIdx="1" presStyleCnt="4">
        <dgm:presLayoutVars>
          <dgm:bulletEnabled val="1"/>
        </dgm:presLayoutVars>
      </dgm:prSet>
      <dgm:spPr/>
      <dgm:t>
        <a:bodyPr/>
        <a:lstStyle/>
        <a:p>
          <a:endParaRPr lang="en-US"/>
        </a:p>
      </dgm:t>
    </dgm:pt>
    <dgm:pt modelId="{DB879B37-B94B-0140-A03C-CAD27661B76D}" type="pres">
      <dgm:prSet presAssocID="{3FB8BFFE-257C-2A4F-B9C7-1BD146737CC3}" presName="sibTrans" presStyleLbl="sibTrans2D1" presStyleIdx="1" presStyleCnt="3"/>
      <dgm:spPr/>
      <dgm:t>
        <a:bodyPr/>
        <a:lstStyle/>
        <a:p>
          <a:endParaRPr lang="en-US"/>
        </a:p>
      </dgm:t>
    </dgm:pt>
    <dgm:pt modelId="{32114475-F718-BD4A-8C20-948235CF734B}" type="pres">
      <dgm:prSet presAssocID="{3FB8BFFE-257C-2A4F-B9C7-1BD146737CC3}" presName="connectorText" presStyleLbl="sibTrans2D1" presStyleIdx="1" presStyleCnt="3"/>
      <dgm:spPr/>
      <dgm:t>
        <a:bodyPr/>
        <a:lstStyle/>
        <a:p>
          <a:endParaRPr lang="en-US"/>
        </a:p>
      </dgm:t>
    </dgm:pt>
    <dgm:pt modelId="{4CFE8321-B9A5-2342-8B2B-942EDDAA8A83}" type="pres">
      <dgm:prSet presAssocID="{D8C5FDAD-57E5-B840-A087-B1571C0E35DF}" presName="node" presStyleLbl="node1" presStyleIdx="2" presStyleCnt="4">
        <dgm:presLayoutVars>
          <dgm:bulletEnabled val="1"/>
        </dgm:presLayoutVars>
      </dgm:prSet>
      <dgm:spPr/>
      <dgm:t>
        <a:bodyPr/>
        <a:lstStyle/>
        <a:p>
          <a:endParaRPr lang="en-US"/>
        </a:p>
      </dgm:t>
    </dgm:pt>
    <dgm:pt modelId="{21C21676-9062-8C47-AD26-7FA8C6C7AAFB}" type="pres">
      <dgm:prSet presAssocID="{5585B2DA-F56C-654E-991C-662CBCE73B09}" presName="sibTrans" presStyleLbl="sibTrans2D1" presStyleIdx="2" presStyleCnt="3"/>
      <dgm:spPr/>
      <dgm:t>
        <a:bodyPr/>
        <a:lstStyle/>
        <a:p>
          <a:endParaRPr lang="en-US"/>
        </a:p>
      </dgm:t>
    </dgm:pt>
    <dgm:pt modelId="{A79F90C6-163F-334F-8051-E49DA59978F4}" type="pres">
      <dgm:prSet presAssocID="{5585B2DA-F56C-654E-991C-662CBCE73B09}" presName="connectorText" presStyleLbl="sibTrans2D1" presStyleIdx="2" presStyleCnt="3"/>
      <dgm:spPr/>
      <dgm:t>
        <a:bodyPr/>
        <a:lstStyle/>
        <a:p>
          <a:endParaRPr lang="en-US"/>
        </a:p>
      </dgm:t>
    </dgm:pt>
    <dgm:pt modelId="{C2989E9B-84A4-2C40-A57E-563BD4D69E85}" type="pres">
      <dgm:prSet presAssocID="{59CE2330-3D6C-6844-BF0D-9A33AD4819EC}" presName="node" presStyleLbl="node1" presStyleIdx="3" presStyleCnt="4">
        <dgm:presLayoutVars>
          <dgm:bulletEnabled val="1"/>
        </dgm:presLayoutVars>
      </dgm:prSet>
      <dgm:spPr/>
      <dgm:t>
        <a:bodyPr/>
        <a:lstStyle/>
        <a:p>
          <a:endParaRPr lang="en-US"/>
        </a:p>
      </dgm:t>
    </dgm:pt>
  </dgm:ptLst>
  <dgm:cxnLst>
    <dgm:cxn modelId="{39AAB7B2-9DBE-9C46-B5B7-E93B455934E2}" type="presOf" srcId="{59CE2330-3D6C-6844-BF0D-9A33AD4819EC}" destId="{C2989E9B-84A4-2C40-A57E-563BD4D69E85}" srcOrd="0" destOrd="0" presId="urn:microsoft.com/office/officeart/2005/8/layout/process5"/>
    <dgm:cxn modelId="{88765351-7F40-834A-830A-E85EBD203593}" type="presOf" srcId="{D8C5FDAD-57E5-B840-A087-B1571C0E35DF}" destId="{4CFE8321-B9A5-2342-8B2B-942EDDAA8A83}" srcOrd="0" destOrd="0" presId="urn:microsoft.com/office/officeart/2005/8/layout/process5"/>
    <dgm:cxn modelId="{D90E84B3-006E-CA47-9696-A83C92347FB2}" type="presOf" srcId="{3FB8BFFE-257C-2A4F-B9C7-1BD146737CC3}" destId="{DB879B37-B94B-0140-A03C-CAD27661B76D}" srcOrd="0" destOrd="0" presId="urn:microsoft.com/office/officeart/2005/8/layout/process5"/>
    <dgm:cxn modelId="{546EFA8B-117F-3649-A625-AC6D8006E38C}" type="presOf" srcId="{714BA7F2-EA05-CE44-8C0F-9993CD78D40E}" destId="{A8A0D761-F508-0247-A4D3-FC710DAC7E00}" srcOrd="0" destOrd="0" presId="urn:microsoft.com/office/officeart/2005/8/layout/process5"/>
    <dgm:cxn modelId="{C830F347-63EA-7A41-97E5-E999F315F1FB}" type="presOf" srcId="{12781362-D3FA-0940-A47C-38273CFD0EF4}" destId="{4325A625-CCDA-2346-9DEB-6676C360E3A5}" srcOrd="0" destOrd="0" presId="urn:microsoft.com/office/officeart/2005/8/layout/process5"/>
    <dgm:cxn modelId="{B0A6E2ED-40CE-0A4B-8E13-C0582190E59F}" srcId="{12781362-D3FA-0940-A47C-38273CFD0EF4}" destId="{0588C880-BE25-1540-AF39-40386997A81C}" srcOrd="1" destOrd="0" parTransId="{0D4A2884-B4ED-754C-A4AE-56E1C90AE4A2}" sibTransId="{3FB8BFFE-257C-2A4F-B9C7-1BD146737CC3}"/>
    <dgm:cxn modelId="{E76E41B2-699C-9541-BC34-3BAD7D273E57}" type="presOf" srcId="{5585B2DA-F56C-654E-991C-662CBCE73B09}" destId="{21C21676-9062-8C47-AD26-7FA8C6C7AAFB}" srcOrd="0" destOrd="0" presId="urn:microsoft.com/office/officeart/2005/8/layout/process5"/>
    <dgm:cxn modelId="{193E98FF-6216-0947-8B99-473DF1A58A1C}" srcId="{12781362-D3FA-0940-A47C-38273CFD0EF4}" destId="{59CE2330-3D6C-6844-BF0D-9A33AD4819EC}" srcOrd="3" destOrd="0" parTransId="{11FBCDCA-715B-204E-BC09-85F00BB2ECCF}" sibTransId="{00F51663-C472-9749-90DA-9AAA26C61F5A}"/>
    <dgm:cxn modelId="{4203F1AB-924D-BC41-A0B9-34FD9284A286}" type="presOf" srcId="{0CDB167D-2022-2044-BA3D-687575DAFE8C}" destId="{3CD99115-FEE8-AA4F-96D7-1605DA4A0EFE}" srcOrd="0" destOrd="0" presId="urn:microsoft.com/office/officeart/2005/8/layout/process5"/>
    <dgm:cxn modelId="{6AB45A47-31E3-9E40-8F33-152FF2FF17C3}" type="presOf" srcId="{0588C880-BE25-1540-AF39-40386997A81C}" destId="{E868BE3B-5AB5-F34A-82AF-6B41B1CE85AB}" srcOrd="0" destOrd="0" presId="urn:microsoft.com/office/officeart/2005/8/layout/process5"/>
    <dgm:cxn modelId="{C6DE5F5D-F26F-4242-872E-CA862E136C02}" type="presOf" srcId="{3FB8BFFE-257C-2A4F-B9C7-1BD146737CC3}" destId="{32114475-F718-BD4A-8C20-948235CF734B}" srcOrd="1" destOrd="0" presId="urn:microsoft.com/office/officeart/2005/8/layout/process5"/>
    <dgm:cxn modelId="{06B3D235-34F4-3A4A-9849-2F9CA51F2532}" srcId="{12781362-D3FA-0940-A47C-38273CFD0EF4}" destId="{D8C5FDAD-57E5-B840-A087-B1571C0E35DF}" srcOrd="2" destOrd="0" parTransId="{9BCD929E-ADC5-864C-BD17-D728C66E33BC}" sibTransId="{5585B2DA-F56C-654E-991C-662CBCE73B09}"/>
    <dgm:cxn modelId="{1AF2B4EA-A43D-0148-86A0-0C14D299C150}" type="presOf" srcId="{5585B2DA-F56C-654E-991C-662CBCE73B09}" destId="{A79F90C6-163F-334F-8051-E49DA59978F4}" srcOrd="1" destOrd="0" presId="urn:microsoft.com/office/officeart/2005/8/layout/process5"/>
    <dgm:cxn modelId="{E1DF00F1-7AFB-124F-B6E7-FD1F50902DC5}" srcId="{12781362-D3FA-0940-A47C-38273CFD0EF4}" destId="{0CDB167D-2022-2044-BA3D-687575DAFE8C}" srcOrd="0" destOrd="0" parTransId="{CBC0646F-7729-904C-AD6D-E69DA99BA07A}" sibTransId="{714BA7F2-EA05-CE44-8C0F-9993CD78D40E}"/>
    <dgm:cxn modelId="{CEF9121E-2A41-6845-AFE9-49B26F8C929F}" type="presOf" srcId="{714BA7F2-EA05-CE44-8C0F-9993CD78D40E}" destId="{39C78F39-3535-694D-9AF6-E5A8EB85D24A}" srcOrd="1" destOrd="0" presId="urn:microsoft.com/office/officeart/2005/8/layout/process5"/>
    <dgm:cxn modelId="{D73560D8-29AD-E544-BB05-70EBE3EBB3E0}" type="presParOf" srcId="{4325A625-CCDA-2346-9DEB-6676C360E3A5}" destId="{3CD99115-FEE8-AA4F-96D7-1605DA4A0EFE}" srcOrd="0" destOrd="0" presId="urn:microsoft.com/office/officeart/2005/8/layout/process5"/>
    <dgm:cxn modelId="{D5BACC1E-ADC2-994E-95DA-46B30D2A2500}" type="presParOf" srcId="{4325A625-CCDA-2346-9DEB-6676C360E3A5}" destId="{A8A0D761-F508-0247-A4D3-FC710DAC7E00}" srcOrd="1" destOrd="0" presId="urn:microsoft.com/office/officeart/2005/8/layout/process5"/>
    <dgm:cxn modelId="{AB488B27-961F-2E48-B4EE-A996DE577A5F}" type="presParOf" srcId="{A8A0D761-F508-0247-A4D3-FC710DAC7E00}" destId="{39C78F39-3535-694D-9AF6-E5A8EB85D24A}" srcOrd="0" destOrd="0" presId="urn:microsoft.com/office/officeart/2005/8/layout/process5"/>
    <dgm:cxn modelId="{71FC477E-FFDE-5A41-BE2F-9ACDD2056E27}" type="presParOf" srcId="{4325A625-CCDA-2346-9DEB-6676C360E3A5}" destId="{E868BE3B-5AB5-F34A-82AF-6B41B1CE85AB}" srcOrd="2" destOrd="0" presId="urn:microsoft.com/office/officeart/2005/8/layout/process5"/>
    <dgm:cxn modelId="{F058701F-E764-984E-B8F2-F1D553CEFD25}" type="presParOf" srcId="{4325A625-CCDA-2346-9DEB-6676C360E3A5}" destId="{DB879B37-B94B-0140-A03C-CAD27661B76D}" srcOrd="3" destOrd="0" presId="urn:microsoft.com/office/officeart/2005/8/layout/process5"/>
    <dgm:cxn modelId="{934206B4-23B9-4E4B-9F24-59968C6A314C}" type="presParOf" srcId="{DB879B37-B94B-0140-A03C-CAD27661B76D}" destId="{32114475-F718-BD4A-8C20-948235CF734B}" srcOrd="0" destOrd="0" presId="urn:microsoft.com/office/officeart/2005/8/layout/process5"/>
    <dgm:cxn modelId="{5D73A70E-8FC8-1748-B028-E4D2E4DF26D0}" type="presParOf" srcId="{4325A625-CCDA-2346-9DEB-6676C360E3A5}" destId="{4CFE8321-B9A5-2342-8B2B-942EDDAA8A83}" srcOrd="4" destOrd="0" presId="urn:microsoft.com/office/officeart/2005/8/layout/process5"/>
    <dgm:cxn modelId="{A1BE3F54-CA20-8B48-B27A-282E8D00E7C0}" type="presParOf" srcId="{4325A625-CCDA-2346-9DEB-6676C360E3A5}" destId="{21C21676-9062-8C47-AD26-7FA8C6C7AAFB}" srcOrd="5" destOrd="0" presId="urn:microsoft.com/office/officeart/2005/8/layout/process5"/>
    <dgm:cxn modelId="{DDC072EF-50FA-C54E-B558-EB18FE374D6F}" type="presParOf" srcId="{21C21676-9062-8C47-AD26-7FA8C6C7AAFB}" destId="{A79F90C6-163F-334F-8051-E49DA59978F4}" srcOrd="0" destOrd="0" presId="urn:microsoft.com/office/officeart/2005/8/layout/process5"/>
    <dgm:cxn modelId="{5FED0447-C82A-E641-8495-7600CF484ABB}" type="presParOf" srcId="{4325A625-CCDA-2346-9DEB-6676C360E3A5}" destId="{C2989E9B-84A4-2C40-A57E-563BD4D69E85}" srcOrd="6" destOrd="0" presId="urn:microsoft.com/office/officeart/2005/8/layout/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CD99115-FEE8-AA4F-96D7-1605DA4A0EFE}">
      <dsp:nvSpPr>
        <dsp:cNvPr id="0" name=""/>
        <dsp:cNvSpPr/>
      </dsp:nvSpPr>
      <dsp:spPr>
        <a:xfrm>
          <a:off x="708645" y="2530"/>
          <a:ext cx="2806712" cy="1684027"/>
        </a:xfrm>
        <a:prstGeom prst="roundRect">
          <a:avLst>
            <a:gd name="adj" fmla="val 10000"/>
          </a:avLst>
        </a:prstGeom>
        <a:solidFill>
          <a:schemeClr val="accent1">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US" sz="4300" kern="1200" dirty="0" smtClean="0"/>
            <a:t>Structured</a:t>
          </a:r>
          <a:br>
            <a:rPr lang="en-US" sz="4300" kern="1200" dirty="0" smtClean="0"/>
          </a:br>
          <a:r>
            <a:rPr lang="en-US" sz="4300" kern="1200" dirty="0" smtClean="0"/>
            <a:t>Design</a:t>
          </a:r>
          <a:endParaRPr lang="en-US" sz="4300" kern="1200" dirty="0"/>
        </a:p>
      </dsp:txBody>
      <dsp:txXfrm>
        <a:off x="708645" y="2530"/>
        <a:ext cx="2806712" cy="1684027"/>
      </dsp:txXfrm>
    </dsp:sp>
    <dsp:sp modelId="{A8A0D761-F508-0247-A4D3-FC710DAC7E00}">
      <dsp:nvSpPr>
        <dsp:cNvPr id="0" name=""/>
        <dsp:cNvSpPr/>
      </dsp:nvSpPr>
      <dsp:spPr>
        <a:xfrm>
          <a:off x="3762348" y="496511"/>
          <a:ext cx="595023" cy="696064"/>
        </a:xfrm>
        <a:prstGeom prst="rightArrow">
          <a:avLst>
            <a:gd name="adj1" fmla="val 60000"/>
            <a:gd name="adj2" fmla="val 50000"/>
          </a:avLst>
        </a:prstGeom>
        <a:solidFill>
          <a:schemeClr val="accent1">
            <a:tint val="60000"/>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endParaRPr lang="en-US" sz="2900" kern="1200"/>
        </a:p>
      </dsp:txBody>
      <dsp:txXfrm>
        <a:off x="3762348" y="496511"/>
        <a:ext cx="595023" cy="696064"/>
      </dsp:txXfrm>
    </dsp:sp>
    <dsp:sp modelId="{E868BE3B-5AB5-F34A-82AF-6B41B1CE85AB}">
      <dsp:nvSpPr>
        <dsp:cNvPr id="0" name=""/>
        <dsp:cNvSpPr/>
      </dsp:nvSpPr>
      <dsp:spPr>
        <a:xfrm>
          <a:off x="4638042" y="2530"/>
          <a:ext cx="2806712" cy="1684027"/>
        </a:xfrm>
        <a:prstGeom prst="roundRect">
          <a:avLst>
            <a:gd name="adj" fmla="val 10000"/>
          </a:avLst>
        </a:prstGeom>
        <a:solidFill>
          <a:schemeClr val="accent1">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US" sz="4300" kern="1200" dirty="0" smtClean="0"/>
            <a:t>Delphi</a:t>
          </a:r>
          <a:br>
            <a:rPr lang="en-US" sz="4300" kern="1200" dirty="0" smtClean="0"/>
          </a:br>
          <a:r>
            <a:rPr lang="en-US" sz="4300" kern="1200" dirty="0" smtClean="0"/>
            <a:t>Panel</a:t>
          </a:r>
          <a:endParaRPr lang="en-US" sz="4300" kern="1200" dirty="0"/>
        </a:p>
      </dsp:txBody>
      <dsp:txXfrm>
        <a:off x="4638042" y="2530"/>
        <a:ext cx="2806712" cy="1684027"/>
      </dsp:txXfrm>
    </dsp:sp>
    <dsp:sp modelId="{DB879B37-B94B-0140-A03C-CAD27661B76D}">
      <dsp:nvSpPr>
        <dsp:cNvPr id="0" name=""/>
        <dsp:cNvSpPr/>
      </dsp:nvSpPr>
      <dsp:spPr>
        <a:xfrm rot="5400000">
          <a:off x="5743887" y="1883027"/>
          <a:ext cx="595023" cy="696064"/>
        </a:xfrm>
        <a:prstGeom prst="rightArrow">
          <a:avLst>
            <a:gd name="adj1" fmla="val 60000"/>
            <a:gd name="adj2" fmla="val 50000"/>
          </a:avLst>
        </a:prstGeom>
        <a:solidFill>
          <a:schemeClr val="accent1">
            <a:tint val="60000"/>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endParaRPr lang="en-US" sz="2900" kern="1200"/>
        </a:p>
      </dsp:txBody>
      <dsp:txXfrm rot="5400000">
        <a:off x="5743887" y="1883027"/>
        <a:ext cx="595023" cy="696064"/>
      </dsp:txXfrm>
    </dsp:sp>
    <dsp:sp modelId="{4CFE8321-B9A5-2342-8B2B-942EDDAA8A83}">
      <dsp:nvSpPr>
        <dsp:cNvPr id="0" name=""/>
        <dsp:cNvSpPr/>
      </dsp:nvSpPr>
      <dsp:spPr>
        <a:xfrm>
          <a:off x="4638042" y="2809242"/>
          <a:ext cx="2806712" cy="1684027"/>
        </a:xfrm>
        <a:prstGeom prst="roundRect">
          <a:avLst>
            <a:gd name="adj" fmla="val 10000"/>
          </a:avLst>
        </a:prstGeom>
        <a:solidFill>
          <a:schemeClr val="accent1">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US" sz="4300" kern="1200" dirty="0" smtClean="0"/>
            <a:t>Focus</a:t>
          </a:r>
          <a:br>
            <a:rPr lang="en-US" sz="4300" kern="1200" dirty="0" smtClean="0"/>
          </a:br>
          <a:r>
            <a:rPr lang="en-US" sz="4300" kern="1200" dirty="0" smtClean="0"/>
            <a:t>Group</a:t>
          </a:r>
          <a:endParaRPr lang="en-US" sz="4300" kern="1200" dirty="0"/>
        </a:p>
      </dsp:txBody>
      <dsp:txXfrm>
        <a:off x="4638042" y="2809242"/>
        <a:ext cx="2806712" cy="1684027"/>
      </dsp:txXfrm>
    </dsp:sp>
    <dsp:sp modelId="{21C21676-9062-8C47-AD26-7FA8C6C7AAFB}">
      <dsp:nvSpPr>
        <dsp:cNvPr id="0" name=""/>
        <dsp:cNvSpPr/>
      </dsp:nvSpPr>
      <dsp:spPr>
        <a:xfrm rot="10800000">
          <a:off x="3796028" y="3303223"/>
          <a:ext cx="595023" cy="696064"/>
        </a:xfrm>
        <a:prstGeom prst="rightArrow">
          <a:avLst>
            <a:gd name="adj1" fmla="val 60000"/>
            <a:gd name="adj2" fmla="val 50000"/>
          </a:avLst>
        </a:prstGeom>
        <a:solidFill>
          <a:schemeClr val="accent1">
            <a:tint val="60000"/>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endParaRPr lang="en-US" sz="2900" kern="1200"/>
        </a:p>
      </dsp:txBody>
      <dsp:txXfrm rot="10800000">
        <a:off x="3796028" y="3303223"/>
        <a:ext cx="595023" cy="696064"/>
      </dsp:txXfrm>
    </dsp:sp>
    <dsp:sp modelId="{C2989E9B-84A4-2C40-A57E-563BD4D69E85}">
      <dsp:nvSpPr>
        <dsp:cNvPr id="0" name=""/>
        <dsp:cNvSpPr/>
      </dsp:nvSpPr>
      <dsp:spPr>
        <a:xfrm>
          <a:off x="708645" y="2809242"/>
          <a:ext cx="2806712" cy="1684027"/>
        </a:xfrm>
        <a:prstGeom prst="roundRect">
          <a:avLst>
            <a:gd name="adj" fmla="val 10000"/>
          </a:avLst>
        </a:prstGeom>
        <a:solidFill>
          <a:schemeClr val="accent1">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US" sz="4300" kern="1200" dirty="0" smtClean="0"/>
            <a:t>Assessment</a:t>
          </a:r>
          <a:endParaRPr lang="en-US" sz="4300" kern="1200" dirty="0"/>
        </a:p>
      </dsp:txBody>
      <dsp:txXfrm>
        <a:off x="708645" y="2809242"/>
        <a:ext cx="2806712" cy="1684027"/>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atin typeface="Arial" charset="0"/>
                <a:ea typeface="+mn-ea"/>
                <a:cs typeface="+mn-cs"/>
              </a:defRPr>
            </a:lvl1pPr>
          </a:lstStyle>
          <a:p>
            <a:pPr>
              <a:defRPr/>
            </a:pPr>
            <a:fld id="{B8EFB803-45FE-4A2C-A290-11AF02CA61F4}" type="datetimeFigureOut">
              <a:rPr lang="en-US"/>
              <a:pPr>
                <a:defRPr/>
              </a:pPr>
              <a:t>10/19/10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atin typeface="Arial" charset="0"/>
                <a:ea typeface="+mn-ea"/>
                <a:cs typeface="+mn-cs"/>
              </a:defRPr>
            </a:lvl1pPr>
          </a:lstStyle>
          <a:p>
            <a:pPr>
              <a:defRPr/>
            </a:pPr>
            <a:fld id="{61E0DC36-9546-43ED-BD71-975E1C0089B1}"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ea typeface="+mn-ea"/>
                <a:cs typeface="+mn-cs"/>
              </a:defRPr>
            </a:lvl1pPr>
          </a:lstStyle>
          <a:p>
            <a:pPr>
              <a:defRPr/>
            </a:pPr>
            <a:fld id="{28FD5E72-F552-4BA2-9F5B-808FC4958499}" type="datetimeFigureOut">
              <a:rPr lang="en-US"/>
              <a:pPr>
                <a:defRPr/>
              </a:pPr>
              <a:t>10/19/10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ea typeface="+mn-ea"/>
                <a:cs typeface="+mn-cs"/>
              </a:defRPr>
            </a:lvl1pPr>
          </a:lstStyle>
          <a:p>
            <a:pPr>
              <a:defRPr/>
            </a:pPr>
            <a:fld id="{F754A8A1-1399-47C6-A412-F93F6E0E05A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123" charset="-128"/>
        <a:cs typeface="ＭＳ Ｐゴシック" pitchFamily="-123" charset="-128"/>
      </a:defRPr>
    </a:lvl1pPr>
    <a:lvl2pPr marL="457200" algn="l" rtl="0" eaLnBrk="0" fontAlgn="base" hangingPunct="0">
      <a:spcBef>
        <a:spcPct val="30000"/>
      </a:spcBef>
      <a:spcAft>
        <a:spcPct val="0"/>
      </a:spcAft>
      <a:defRPr sz="1200" kern="1200">
        <a:solidFill>
          <a:schemeClr val="tx1"/>
        </a:solidFill>
        <a:latin typeface="+mn-lt"/>
        <a:ea typeface="ＭＳ Ｐゴシック" pitchFamily="-123"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23"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23"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23"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754A8A1-1399-47C6-A412-F93F6E0E05A8}"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Rectangle 2"/>
          <p:cNvSpPr>
            <a:spLocks noGrp="1" noRot="1" noChangeAspect="1" noTextEdit="1"/>
          </p:cNvSpPr>
          <p:nvPr>
            <p:ph type="sldImg"/>
          </p:nvPr>
        </p:nvSpPr>
        <p:spPr bwMode="auto">
          <a:noFill/>
          <a:ln>
            <a:solidFill>
              <a:srgbClr val="000000"/>
            </a:solidFill>
            <a:miter lim="800000"/>
            <a:headEnd/>
            <a:tailEnd/>
          </a:ln>
        </p:spPr>
      </p:sp>
      <p:sp>
        <p:nvSpPr>
          <p:cNvPr id="17410"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n-US" smtClean="0">
              <a:latin typeface="Times New Roman" pitchFamily="-123"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Rectangle 2"/>
          <p:cNvSpPr>
            <a:spLocks noGrp="1" noRot="1" noChangeAspect="1" noTextEdit="1"/>
          </p:cNvSpPr>
          <p:nvPr>
            <p:ph type="sldImg"/>
          </p:nvPr>
        </p:nvSpPr>
        <p:spPr bwMode="auto">
          <a:noFill/>
          <a:ln>
            <a:solidFill>
              <a:srgbClr val="000000"/>
            </a:solidFill>
            <a:miter lim="800000"/>
            <a:headEnd/>
            <a:tailEnd/>
          </a:ln>
        </p:spPr>
      </p:sp>
      <p:sp>
        <p:nvSpPr>
          <p:cNvPr id="19458"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n-US" dirty="0" smtClean="0">
              <a:latin typeface="Times New Roman" pitchFamily="-123"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Prior to group discussion of the details of each trigger--which could change their views--we asked for participants’ initial impressions of the trigger tools.  These impressions were based on the interim baseline assessment results and the clinical rationale for each trigger. </a:t>
            </a:r>
          </a:p>
          <a:p>
            <a:pPr lvl="1"/>
            <a:r>
              <a:rPr lang="en-US" dirty="0" smtClean="0"/>
              <a:t>Scenario A: </a:t>
            </a:r>
          </a:p>
          <a:p>
            <a:r>
              <a:rPr lang="en-US" dirty="0" smtClean="0"/>
              <a:t>“Imagine that your organization is considering whether to adopt trigger tools.  </a:t>
            </a:r>
            <a:r>
              <a:rPr lang="en-US" b="1" dirty="0" smtClean="0"/>
              <a:t>How likely do you think it is that your organization will adopt each of these triggers?</a:t>
            </a:r>
            <a:r>
              <a:rPr lang="en-US" dirty="0" smtClean="0"/>
              <a:t>  Please note this on your list of triggers.” </a:t>
            </a:r>
          </a:p>
          <a:p>
            <a:endParaRPr lang="en-US" dirty="0" smtClean="0"/>
          </a:p>
          <a:p>
            <a:r>
              <a:rPr lang="en-US" dirty="0" smtClean="0"/>
              <a:t>Perceived severity of the AE emerged as the single strongest factor in a trigger’s likelihood of adoption, followed closely by perceived prevalence of the AE.  </a:t>
            </a:r>
          </a:p>
          <a:p>
            <a:r>
              <a:rPr lang="en-US" dirty="0" smtClean="0"/>
              <a:t>The decision support aspect of triggers was also important: respondents preferred triggers that indicated clearly defined </a:t>
            </a:r>
            <a:r>
              <a:rPr lang="en-US" dirty="0" err="1" smtClean="0"/>
              <a:t>AEs</a:t>
            </a:r>
            <a:r>
              <a:rPr lang="en-US" dirty="0" smtClean="0"/>
              <a:t>, such as PE/DVT or over-anticoagulation (Warfarin trigger), and they preferred triggers that promised relatively unambiguous interpretation and follow-up. </a:t>
            </a:r>
          </a:p>
          <a:p>
            <a:endParaRPr lang="en-US" b="1" dirty="0" smtClean="0"/>
          </a:p>
        </p:txBody>
      </p:sp>
      <p:sp>
        <p:nvSpPr>
          <p:cNvPr id="36867" name="Slide Number Placeholder 3"/>
          <p:cNvSpPr>
            <a:spLocks noGrp="1"/>
          </p:cNvSpPr>
          <p:nvPr>
            <p:ph type="sldNum" sz="quarter" idx="5"/>
          </p:nvPr>
        </p:nvSpPr>
        <p:spPr bwMode="auto">
          <a:noFill/>
          <a:ln>
            <a:miter lim="800000"/>
            <a:headEnd/>
            <a:tailEnd/>
          </a:ln>
        </p:spPr>
        <p:txBody>
          <a:bodyPr/>
          <a:lstStyle/>
          <a:p>
            <a:fld id="{F55DC2A6-904A-4EFC-9CD9-F694234E9A90}" type="slidenum">
              <a:rPr lang="en-US" smtClean="0">
                <a:latin typeface="Calibri" pitchFamily="-123" charset="0"/>
                <a:ea typeface="ＭＳ Ｐゴシック" pitchFamily="-123" charset="-128"/>
                <a:cs typeface="ＭＳ Ｐゴシック" pitchFamily="-123" charset="-128"/>
              </a:rPr>
              <a:pPr/>
              <a:t>7</a:t>
            </a:fld>
            <a:endParaRPr lang="en-US" smtClean="0">
              <a:latin typeface="Calibri" pitchFamily="-123" charset="0"/>
              <a:ea typeface="ＭＳ Ｐゴシック" pitchFamily="-123" charset="-128"/>
              <a:cs typeface="ＭＳ Ｐゴシック" pitchFamily="-123"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24579" name="Slide Number Placeholder 3"/>
          <p:cNvSpPr>
            <a:spLocks noGrp="1"/>
          </p:cNvSpPr>
          <p:nvPr>
            <p:ph type="sldNum" sz="quarter" idx="5"/>
          </p:nvPr>
        </p:nvSpPr>
        <p:spPr bwMode="auto">
          <a:noFill/>
          <a:ln>
            <a:miter lim="800000"/>
            <a:headEnd/>
            <a:tailEnd/>
          </a:ln>
        </p:spPr>
        <p:txBody>
          <a:bodyPr/>
          <a:lstStyle/>
          <a:p>
            <a:fld id="{BE8502B0-9372-4AD1-940C-1E948B689041}" type="slidenum">
              <a:rPr lang="en-US" smtClean="0">
                <a:latin typeface="Calibri" pitchFamily="-123" charset="0"/>
                <a:ea typeface="ＭＳ Ｐゴシック" pitchFamily="-123" charset="-128"/>
                <a:cs typeface="ＭＳ Ｐゴシック" pitchFamily="-123" charset="-128"/>
              </a:rPr>
              <a:pPr/>
              <a:t>9</a:t>
            </a:fld>
            <a:endParaRPr lang="en-US" smtClean="0">
              <a:latin typeface="Calibri" pitchFamily="-123" charset="0"/>
              <a:ea typeface="ＭＳ Ｐゴシック" pitchFamily="-123" charset="-128"/>
              <a:cs typeface="ＭＳ Ｐゴシック" pitchFamily="-123"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30723" name="Slide Number Placeholder 3"/>
          <p:cNvSpPr>
            <a:spLocks noGrp="1"/>
          </p:cNvSpPr>
          <p:nvPr>
            <p:ph type="sldNum" sz="quarter" idx="5"/>
          </p:nvPr>
        </p:nvSpPr>
        <p:spPr bwMode="auto">
          <a:noFill/>
          <a:ln>
            <a:miter lim="800000"/>
            <a:headEnd/>
            <a:tailEnd/>
          </a:ln>
        </p:spPr>
        <p:txBody>
          <a:bodyPr/>
          <a:lstStyle/>
          <a:p>
            <a:fld id="{029CAA56-666F-4579-A192-9361FF276DC6}" type="slidenum">
              <a:rPr lang="en-US" smtClean="0">
                <a:latin typeface="Calibri" pitchFamily="-123" charset="0"/>
                <a:ea typeface="ＭＳ Ｐゴシック" pitchFamily="-123" charset="-128"/>
                <a:cs typeface="ＭＳ Ｐゴシック" pitchFamily="-123" charset="-128"/>
              </a:rPr>
              <a:pPr/>
              <a:t>11</a:t>
            </a:fld>
            <a:endParaRPr lang="en-US" smtClean="0">
              <a:latin typeface="Calibri" pitchFamily="-123" charset="0"/>
              <a:ea typeface="ＭＳ Ｐゴシック" pitchFamily="-123" charset="-128"/>
              <a:cs typeface="ＭＳ Ｐゴシック" pitchFamily="-123"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0963" name="Slide Number Placeholder 3"/>
          <p:cNvSpPr>
            <a:spLocks noGrp="1"/>
          </p:cNvSpPr>
          <p:nvPr>
            <p:ph type="sldNum" sz="quarter" idx="5"/>
          </p:nvPr>
        </p:nvSpPr>
        <p:spPr bwMode="auto">
          <a:noFill/>
          <a:ln>
            <a:miter lim="800000"/>
            <a:headEnd/>
            <a:tailEnd/>
          </a:ln>
        </p:spPr>
        <p:txBody>
          <a:bodyPr/>
          <a:lstStyle/>
          <a:p>
            <a:fld id="{C908CDFA-94B7-4657-98EE-3DB49E9E4695}" type="slidenum">
              <a:rPr lang="en-US" smtClean="0">
                <a:latin typeface="Calibri" pitchFamily="-123" charset="0"/>
                <a:ea typeface="ＭＳ Ｐゴシック" pitchFamily="-123" charset="-128"/>
                <a:cs typeface="ＭＳ Ｐゴシック" pitchFamily="-123" charset="-128"/>
              </a:rPr>
              <a:pPr/>
              <a:t>13</a:t>
            </a:fld>
            <a:endParaRPr lang="en-US" smtClean="0">
              <a:latin typeface="Calibri" pitchFamily="-123" charset="0"/>
              <a:ea typeface="ＭＳ Ｐゴシック" pitchFamily="-123" charset="-128"/>
              <a:cs typeface="ＭＳ Ｐゴシック" pitchFamily="-123"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smtClean="0">
                <a:solidFill>
                  <a:srgbClr val="FFFFFF"/>
                </a:solidFill>
              </a:defRPr>
            </a:lvl1pPr>
          </a:lstStyle>
          <a:p>
            <a:pPr>
              <a:defRPr/>
            </a:pPr>
            <a:fld id="{243C7FC5-9725-4664-9DE6-81A22AAB155B}" type="datetimeFigureOut">
              <a:rPr lang="en-US"/>
              <a:pPr>
                <a:defRPr/>
              </a:pPr>
              <a:t>10/19/10</a:t>
            </a:fld>
            <a:endParaRPr lang="en-US"/>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n-US"/>
          </a:p>
        </p:txBody>
      </p:sp>
      <p:sp>
        <p:nvSpPr>
          <p:cNvPr id="11" name="Slide Number Placeholder 28"/>
          <p:cNvSpPr>
            <a:spLocks noGrp="1"/>
          </p:cNvSpPr>
          <p:nvPr>
            <p:ph type="sldNum" sz="quarter" idx="12"/>
          </p:nvPr>
        </p:nvSpPr>
        <p:spPr>
          <a:xfrm>
            <a:off x="8001000" y="228600"/>
            <a:ext cx="838200" cy="381000"/>
          </a:xfrm>
        </p:spPr>
        <p:txBody>
          <a:bodyPr/>
          <a:lstStyle>
            <a:lvl1pPr>
              <a:defRPr smtClean="0">
                <a:solidFill>
                  <a:schemeClr val="tx2"/>
                </a:solidFill>
              </a:defRPr>
            </a:lvl1pPr>
          </a:lstStyle>
          <a:p>
            <a:pPr>
              <a:defRPr/>
            </a:pPr>
            <a:fld id="{92539090-CFFA-4C35-9061-2F8CC7B529B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AA46BD80-3FB6-4863-81AC-0F7EFBB30F92}" type="datetimeFigureOut">
              <a:rPr lang="en-US"/>
              <a:pPr>
                <a:defRPr/>
              </a:pPr>
              <a:t>10/19/10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9E02F691-2958-4A08-9C89-E5C8A2A1054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77CE384B-E875-4C48-AEAB-9C81658BCB7A}" type="datetimeFigureOut">
              <a:rPr lang="en-US"/>
              <a:pPr>
                <a:defRPr/>
              </a:pPr>
              <a:t>10/19/10</a:t>
            </a:fld>
            <a:endParaRPr lang="en-US"/>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US"/>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1E37BBFF-BB22-402E-887A-672168DBBD4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lvl1pPr>
              <a:buClr>
                <a:schemeClr val="tx2"/>
              </a:buClr>
              <a:buFont typeface="Wingdings" pitchFamily="2" charset="2"/>
              <a:buChar char=""/>
              <a:defRPr/>
            </a:lvl1pPr>
            <a:lvl2pPr>
              <a:buSzPct val="100000"/>
              <a:buFont typeface="Wingdings" pitchFamily="2" charset="2"/>
              <a:buChar char="§"/>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13"/>
          <p:cNvSpPr>
            <a:spLocks noGrp="1"/>
          </p:cNvSpPr>
          <p:nvPr>
            <p:ph type="dt" sz="half" idx="10"/>
          </p:nvPr>
        </p:nvSpPr>
        <p:spPr/>
        <p:txBody>
          <a:bodyPr/>
          <a:lstStyle>
            <a:lvl1pPr>
              <a:defRPr/>
            </a:lvl1pPr>
          </a:lstStyle>
          <a:p>
            <a:pPr>
              <a:defRPr/>
            </a:pPr>
            <a:fld id="{F71BAEDC-C3C3-4113-B056-A811B98B3A46}" type="datetimeFigureOut">
              <a:rPr lang="en-US"/>
              <a:pPr>
                <a:defRPr/>
              </a:pPr>
              <a:t>10/19/10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4236DE5A-1B69-475E-8026-75A5DDE1C11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pPr>
              <a:defRPr/>
            </a:pPr>
            <a:fld id="{E258E3D0-B546-4C1B-9FAB-68E5DF3037A5}" type="datetimeFigureOut">
              <a:rPr lang="en-US"/>
              <a:pPr>
                <a:defRPr/>
              </a:pPr>
              <a:t>10/19/10</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smtClean="0">
                <a:solidFill>
                  <a:srgbClr val="FFFFFF"/>
                </a:solidFill>
              </a:defRPr>
            </a:lvl1pPr>
          </a:lstStyle>
          <a:p>
            <a:pPr>
              <a:defRPr/>
            </a:pPr>
            <a:fld id="{B2EED97B-E046-4DFE-B848-31E373A35B61}" type="slidenum">
              <a:rPr lang="en-US"/>
              <a:pPr>
                <a:defRPr/>
              </a:pPr>
              <a:t>‹#›</a:t>
            </a:fld>
            <a:endParaRPr lang="en-US"/>
          </a:p>
        </p:txBody>
      </p:sp>
      <p:sp>
        <p:nvSpPr>
          <p:cNvPr id="9" name="Footer Placeholder 13"/>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rtlCol="0"/>
          <a:lstStyle>
            <a:lvl1pPr>
              <a:defRPr/>
            </a:lvl1pPr>
          </a:lstStyle>
          <a:p>
            <a:pPr>
              <a:defRPr/>
            </a:pPr>
            <a:fld id="{47E3C2DB-F706-4D43-A021-88C6F219B715}" type="datetimeFigureOut">
              <a:rPr lang="en-US"/>
              <a:pPr>
                <a:defRPr/>
              </a:pPr>
              <a:t>10/19/10</a:t>
            </a:fld>
            <a:endParaRPr lang="en-US"/>
          </a:p>
        </p:txBody>
      </p:sp>
      <p:sp>
        <p:nvSpPr>
          <p:cNvPr id="6" name="Slide Number Placeholder 9"/>
          <p:cNvSpPr>
            <a:spLocks noGrp="1"/>
          </p:cNvSpPr>
          <p:nvPr>
            <p:ph type="sldNum" sz="quarter" idx="11"/>
          </p:nvPr>
        </p:nvSpPr>
        <p:spPr/>
        <p:txBody>
          <a:bodyPr rtlCol="0"/>
          <a:lstStyle>
            <a:lvl1pPr>
              <a:defRPr/>
            </a:lvl1pPr>
          </a:lstStyle>
          <a:p>
            <a:pPr>
              <a:defRPr/>
            </a:pPr>
            <a:fld id="{4050E283-1A5E-4590-844D-4C9A9A096022}"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7006DA05-D0CF-493B-A003-5B54089AAEC4}" type="datetimeFigureOut">
              <a:rPr lang="en-US"/>
              <a:pPr>
                <a:defRPr/>
              </a:pPr>
              <a:t>10/19/10</a:t>
            </a:fld>
            <a:endParaRPr lang="en-US"/>
          </a:p>
        </p:txBody>
      </p:sp>
      <p:sp>
        <p:nvSpPr>
          <p:cNvPr id="8" name="Slide Number Placeholder 11"/>
          <p:cNvSpPr>
            <a:spLocks noGrp="1"/>
          </p:cNvSpPr>
          <p:nvPr>
            <p:ph type="sldNum" sz="quarter" idx="11"/>
          </p:nvPr>
        </p:nvSpPr>
        <p:spPr/>
        <p:txBody>
          <a:bodyPr rtlCol="0"/>
          <a:lstStyle>
            <a:lvl1pPr>
              <a:defRPr/>
            </a:lvl1pPr>
          </a:lstStyle>
          <a:p>
            <a:pPr>
              <a:defRPr/>
            </a:pPr>
            <a:fld id="{EF75E921-14CF-4388-8AFF-59AECA0CED32}"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64C1433E-7F98-4E68-87DF-DFC976498B10}" type="datetimeFigureOut">
              <a:rPr lang="en-US"/>
              <a:pPr>
                <a:defRPr/>
              </a:pPr>
              <a:t>10/19/10</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1B4D80DA-5C6B-4C52-9874-C46392DEF5F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B39722DF-4329-4052-A671-BAAB18AF327A}" type="datetimeFigureOut">
              <a:rPr lang="en-US"/>
              <a:pPr>
                <a:defRPr/>
              </a:pPr>
              <a:t>10/19/10</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smtClean="0">
                <a:solidFill>
                  <a:schemeClr val="tx2"/>
                </a:solidFill>
              </a:defRPr>
            </a:lvl1pPr>
          </a:lstStyle>
          <a:p>
            <a:pPr>
              <a:defRPr/>
            </a:pPr>
            <a:fld id="{A89F48CA-BF8A-47F3-9823-808B277B977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83DF7E93-1FED-491D-9B4B-6DAB50FD3109}" type="datetimeFigureOut">
              <a:rPr lang="en-US"/>
              <a:pPr>
                <a:defRPr/>
              </a:pPr>
              <a:t>10/19/10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ACA49D85-EC2F-4BD9-B3C1-3AA3098A440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1D983519-0319-4F73-B8FC-6D751F5284B9}" type="datetimeFigureOut">
              <a:rPr lang="en-US"/>
              <a:pPr>
                <a:defRPr/>
              </a:pPr>
              <a:t>10/19/10</a:t>
            </a:fld>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smtClean="0"/>
            </a:lvl1pPr>
          </a:lstStyle>
          <a:p>
            <a:pPr>
              <a:defRPr/>
            </a:pPr>
            <a:fld id="{B95B95E0-7674-4674-A20A-EE878AB834FB}" type="slidenum">
              <a:rPr lang="en-US"/>
              <a:pPr>
                <a:defRPr/>
              </a:pPr>
              <a:t>‹#›</a:t>
            </a:fld>
            <a:endParaRPr lang="en-US"/>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smtClean="0">
                <a:solidFill>
                  <a:schemeClr val="tx2"/>
                </a:solidFill>
                <a:latin typeface="Arial" charset="0"/>
                <a:ea typeface="+mn-ea"/>
                <a:cs typeface="+mn-cs"/>
              </a:defRPr>
            </a:lvl1pPr>
          </a:lstStyle>
          <a:p>
            <a:pPr>
              <a:defRPr/>
            </a:pPr>
            <a:fld id="{10C22C3A-9365-41D3-8BC2-927ABC477985}" type="datetimeFigureOut">
              <a:rPr lang="en-US"/>
              <a:pPr>
                <a:defRPr/>
              </a:pPr>
              <a:t>10/19/10</a:t>
            </a:fld>
            <a:endParaRPr lang="en-US"/>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latinLnBrk="0" hangingPunct="1">
              <a:defRPr kumimoji="0" sz="1400">
                <a:solidFill>
                  <a:schemeClr val="tx2"/>
                </a:solidFill>
                <a:latin typeface="Arial" charset="0"/>
                <a:ea typeface="+mn-ea"/>
                <a:cs typeface="+mn-cs"/>
              </a:defRPr>
            </a:lvl1pPr>
          </a:lstStyle>
          <a:p>
            <a:pPr>
              <a:defRPr/>
            </a:pPr>
            <a:endParaRPr lang="en-US"/>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latinLnBrk="0" hangingPunct="1">
              <a:defRPr kumimoji="0" sz="1400" b="1" smtClean="0">
                <a:solidFill>
                  <a:srgbClr val="FFFFFF"/>
                </a:solidFill>
                <a:latin typeface="Arial" charset="0"/>
                <a:ea typeface="+mn-ea"/>
                <a:cs typeface="+mn-cs"/>
              </a:defRPr>
            </a:lvl1pPr>
          </a:lstStyle>
          <a:p>
            <a:pPr>
              <a:defRPr/>
            </a:pPr>
            <a:fld id="{962A848F-8036-44C4-9EEC-565C4B4CABE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85" r:id="rId1"/>
    <p:sldLayoutId id="2147483984" r:id="rId2"/>
    <p:sldLayoutId id="2147483986" r:id="rId3"/>
    <p:sldLayoutId id="2147483987" r:id="rId4"/>
    <p:sldLayoutId id="2147483988" r:id="rId5"/>
    <p:sldLayoutId id="2147483983" r:id="rId6"/>
    <p:sldLayoutId id="2147483989" r:id="rId7"/>
    <p:sldLayoutId id="2147483982" r:id="rId8"/>
    <p:sldLayoutId id="2147483990" r:id="rId9"/>
    <p:sldLayoutId id="2147483981" r:id="rId10"/>
    <p:sldLayoutId id="2147483991" r:id="rId11"/>
  </p:sldLayoutIdLst>
  <p:txStyles>
    <p:titleStyle>
      <a:lvl1pPr algn="l" rtl="0" fontAlgn="base">
        <a:spcBef>
          <a:spcPct val="0"/>
        </a:spcBef>
        <a:spcAft>
          <a:spcPct val="0"/>
        </a:spcAft>
        <a:defRPr sz="4400" kern="1200">
          <a:solidFill>
            <a:schemeClr val="tx2"/>
          </a:solidFill>
          <a:latin typeface="+mj-lt"/>
          <a:ea typeface="ＭＳ Ｐゴシック" pitchFamily="-123" charset="-128"/>
          <a:cs typeface="ＭＳ Ｐゴシック" pitchFamily="-123" charset="-128"/>
        </a:defRPr>
      </a:lvl1pPr>
      <a:lvl2pPr algn="l" rtl="0" fontAlgn="base">
        <a:spcBef>
          <a:spcPct val="0"/>
        </a:spcBef>
        <a:spcAft>
          <a:spcPct val="0"/>
        </a:spcAft>
        <a:defRPr sz="4400">
          <a:solidFill>
            <a:schemeClr val="tx2"/>
          </a:solidFill>
          <a:latin typeface="Tw Cen MT" charset="0"/>
          <a:ea typeface="ＭＳ Ｐゴシック" pitchFamily="-123" charset="-128"/>
          <a:cs typeface="ＭＳ Ｐゴシック" pitchFamily="-123" charset="-128"/>
        </a:defRPr>
      </a:lvl2pPr>
      <a:lvl3pPr algn="l" rtl="0" fontAlgn="base">
        <a:spcBef>
          <a:spcPct val="0"/>
        </a:spcBef>
        <a:spcAft>
          <a:spcPct val="0"/>
        </a:spcAft>
        <a:defRPr sz="4400">
          <a:solidFill>
            <a:schemeClr val="tx2"/>
          </a:solidFill>
          <a:latin typeface="Tw Cen MT" charset="0"/>
          <a:ea typeface="ＭＳ Ｐゴシック" pitchFamily="-123" charset="-128"/>
          <a:cs typeface="ＭＳ Ｐゴシック" pitchFamily="-123" charset="-128"/>
        </a:defRPr>
      </a:lvl3pPr>
      <a:lvl4pPr algn="l" rtl="0" fontAlgn="base">
        <a:spcBef>
          <a:spcPct val="0"/>
        </a:spcBef>
        <a:spcAft>
          <a:spcPct val="0"/>
        </a:spcAft>
        <a:defRPr sz="4400">
          <a:solidFill>
            <a:schemeClr val="tx2"/>
          </a:solidFill>
          <a:latin typeface="Tw Cen MT" charset="0"/>
          <a:ea typeface="ＭＳ Ｐゴシック" pitchFamily="-123" charset="-128"/>
          <a:cs typeface="ＭＳ Ｐゴシック" pitchFamily="-123" charset="-128"/>
        </a:defRPr>
      </a:lvl4pPr>
      <a:lvl5pPr algn="l" rtl="0" fontAlgn="base">
        <a:spcBef>
          <a:spcPct val="0"/>
        </a:spcBef>
        <a:spcAft>
          <a:spcPct val="0"/>
        </a:spcAft>
        <a:defRPr sz="4400">
          <a:solidFill>
            <a:schemeClr val="tx2"/>
          </a:solidFill>
          <a:latin typeface="Tw Cen MT" charset="0"/>
          <a:ea typeface="ＭＳ Ｐゴシック" pitchFamily="-123" charset="-128"/>
          <a:cs typeface="ＭＳ Ｐゴシック" pitchFamily="-123" charset="-128"/>
        </a:defRPr>
      </a:lvl5pPr>
      <a:lvl6pPr marL="457200" algn="l" rtl="0" fontAlgn="base">
        <a:spcBef>
          <a:spcPct val="0"/>
        </a:spcBef>
        <a:spcAft>
          <a:spcPct val="0"/>
        </a:spcAft>
        <a:defRPr sz="4400">
          <a:solidFill>
            <a:schemeClr val="tx2"/>
          </a:solidFill>
          <a:latin typeface="Tw Cen MT" charset="0"/>
          <a:ea typeface="ＭＳ Ｐゴシック" pitchFamily="-123" charset="-128"/>
          <a:cs typeface="ＭＳ Ｐゴシック" pitchFamily="-123" charset="-128"/>
        </a:defRPr>
      </a:lvl6pPr>
      <a:lvl7pPr marL="914400" algn="l" rtl="0" fontAlgn="base">
        <a:spcBef>
          <a:spcPct val="0"/>
        </a:spcBef>
        <a:spcAft>
          <a:spcPct val="0"/>
        </a:spcAft>
        <a:defRPr sz="4400">
          <a:solidFill>
            <a:schemeClr val="tx2"/>
          </a:solidFill>
          <a:latin typeface="Tw Cen MT" charset="0"/>
          <a:ea typeface="ＭＳ Ｐゴシック" pitchFamily="-123" charset="-128"/>
          <a:cs typeface="ＭＳ Ｐゴシック" pitchFamily="-123" charset="-128"/>
        </a:defRPr>
      </a:lvl7pPr>
      <a:lvl8pPr marL="1371600" algn="l" rtl="0" fontAlgn="base">
        <a:spcBef>
          <a:spcPct val="0"/>
        </a:spcBef>
        <a:spcAft>
          <a:spcPct val="0"/>
        </a:spcAft>
        <a:defRPr sz="4400">
          <a:solidFill>
            <a:schemeClr val="tx2"/>
          </a:solidFill>
          <a:latin typeface="Tw Cen MT" charset="0"/>
          <a:ea typeface="ＭＳ Ｐゴシック" pitchFamily="-123" charset="-128"/>
          <a:cs typeface="ＭＳ Ｐゴシック" pitchFamily="-123" charset="-128"/>
        </a:defRPr>
      </a:lvl8pPr>
      <a:lvl9pPr marL="1828800" algn="l" rtl="0" fontAlgn="base">
        <a:spcBef>
          <a:spcPct val="0"/>
        </a:spcBef>
        <a:spcAft>
          <a:spcPct val="0"/>
        </a:spcAft>
        <a:defRPr sz="4400">
          <a:solidFill>
            <a:schemeClr val="tx2"/>
          </a:solidFill>
          <a:latin typeface="Tw Cen MT" charset="0"/>
          <a:ea typeface="ＭＳ Ｐゴシック" pitchFamily="-123" charset="-128"/>
          <a:cs typeface="ＭＳ Ｐゴシック" pitchFamily="-123" charset="-128"/>
        </a:defRPr>
      </a:lvl9pPr>
    </p:titleStyle>
    <p:bodyStyle>
      <a:lvl1pPr marL="319088" indent="-319088" algn="l" rtl="0" fontAlgn="base">
        <a:spcBef>
          <a:spcPts val="700"/>
        </a:spcBef>
        <a:spcAft>
          <a:spcPct val="0"/>
        </a:spcAft>
        <a:buClr>
          <a:schemeClr val="accent2"/>
        </a:buClr>
        <a:buSzPct val="60000"/>
        <a:buFont typeface="Wingdings" pitchFamily="-123" charset="2"/>
        <a:buChar char=""/>
        <a:defRPr sz="2900" kern="1200">
          <a:solidFill>
            <a:schemeClr val="tx1"/>
          </a:solidFill>
          <a:latin typeface="+mn-lt"/>
          <a:ea typeface="ＭＳ Ｐゴシック" pitchFamily="-123" charset="-128"/>
          <a:cs typeface="ＭＳ Ｐゴシック" pitchFamily="-123" charset="-128"/>
        </a:defRPr>
      </a:lvl1pPr>
      <a:lvl2pPr marL="639763" indent="-273050" algn="l" rtl="0" fontAlgn="base">
        <a:spcBef>
          <a:spcPts val="550"/>
        </a:spcBef>
        <a:spcAft>
          <a:spcPct val="0"/>
        </a:spcAft>
        <a:buClr>
          <a:schemeClr val="accent1"/>
        </a:buClr>
        <a:buSzPct val="70000"/>
        <a:buFont typeface="Wingdings 2" pitchFamily="-123" charset="2"/>
        <a:buChar char=""/>
        <a:defRPr sz="2600" kern="1200">
          <a:solidFill>
            <a:schemeClr val="tx1"/>
          </a:solidFill>
          <a:latin typeface="+mn-lt"/>
          <a:ea typeface="ＭＳ Ｐゴシック" pitchFamily="-123" charset="-128"/>
          <a:cs typeface="+mn-cs"/>
        </a:defRPr>
      </a:lvl2pPr>
      <a:lvl3pPr marL="914400" indent="-228600" algn="l" rtl="0" fontAlgn="base">
        <a:spcBef>
          <a:spcPts val="500"/>
        </a:spcBef>
        <a:spcAft>
          <a:spcPct val="0"/>
        </a:spcAft>
        <a:buClr>
          <a:schemeClr val="accent2"/>
        </a:buClr>
        <a:buSzPct val="75000"/>
        <a:buFont typeface="Wingdings" pitchFamily="-123" charset="2"/>
        <a:buChar char=""/>
        <a:defRPr sz="2300" kern="1200">
          <a:solidFill>
            <a:schemeClr val="tx1"/>
          </a:solidFill>
          <a:latin typeface="+mn-lt"/>
          <a:ea typeface="ＭＳ Ｐゴシック" pitchFamily="-123" charset="-128"/>
          <a:cs typeface="+mn-cs"/>
        </a:defRPr>
      </a:lvl3pPr>
      <a:lvl4pPr marL="1371600" indent="-228600" algn="l" rtl="0" fontAlgn="base">
        <a:spcBef>
          <a:spcPts val="400"/>
        </a:spcBef>
        <a:spcAft>
          <a:spcPct val="0"/>
        </a:spcAft>
        <a:buClr>
          <a:srgbClr val="D2DA7A"/>
        </a:buClr>
        <a:buSzPct val="75000"/>
        <a:buFont typeface="Wingdings" pitchFamily="-123" charset="2"/>
        <a:buChar char=""/>
        <a:defRPr sz="2000" kern="1200">
          <a:solidFill>
            <a:schemeClr val="tx1"/>
          </a:solidFill>
          <a:latin typeface="+mn-lt"/>
          <a:ea typeface="ＭＳ Ｐゴシック" pitchFamily="-123" charset="-128"/>
          <a:cs typeface="+mn-cs"/>
        </a:defRPr>
      </a:lvl4pPr>
      <a:lvl5pPr marL="1828800" indent="-228600" algn="l" rtl="0" fontAlgn="base">
        <a:spcBef>
          <a:spcPts val="400"/>
        </a:spcBef>
        <a:spcAft>
          <a:spcPct val="0"/>
        </a:spcAft>
        <a:buClr>
          <a:srgbClr val="FADA7A"/>
        </a:buClr>
        <a:buSzPct val="65000"/>
        <a:buFont typeface="Wingdings" pitchFamily="-123" charset="2"/>
        <a:buChar char=""/>
        <a:defRPr sz="2000" kern="1200">
          <a:solidFill>
            <a:schemeClr val="tx1"/>
          </a:solidFill>
          <a:latin typeface="+mn-lt"/>
          <a:ea typeface="ＭＳ Ｐゴシック" pitchFamily="-123" charset="-128"/>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mailto:AKROSEN@BU.EDU"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tiff"/><Relationship Id="rId3" Type="http://schemas.openxmlformats.org/officeDocument/2006/relationships/hyperlink" Target="http://www.ahrq.gov/QUAL/triggers/triggers2.htm"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oleObject" Target="IDEAS-JN-10-HD:Users:jonathan:Desktop:jonathan:Documents:-Dissemination:Manuscripts:Mull-ClinicalTriggers:AMIA%20Draft%20HM%203.13v2jn.doc!OLE_LINK1" TargetMode="External"/><Relationship Id="rId4" Type="http://schemas.openxmlformats.org/officeDocument/2006/relationships/hyperlink" Target="http://www.ncbi.nlm.nih.gov/pmc/articles/PMC2655939/" TargetMode="External"/><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chart" Target="../charts/char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514600"/>
            <a:ext cx="6858000" cy="3429000"/>
          </a:xfrm>
        </p:spPr>
        <p:txBody>
          <a:bodyPr>
            <a:normAutofit fontScale="90000"/>
          </a:bodyPr>
          <a:lstStyle/>
          <a:p>
            <a:pPr>
              <a:defRPr/>
            </a:pPr>
            <a:r>
              <a:rPr lang="en-US" sz="4900" b="1" cap="none" dirty="0" smtClean="0">
                <a:latin typeface="Arial"/>
                <a:ea typeface="+mj-ea"/>
                <a:cs typeface="Arial"/>
              </a:rPr>
              <a:t>Development and Use of Ambulatory Adverse Event Trigger Tools</a:t>
            </a:r>
            <a:r>
              <a:rPr lang="en-US" sz="3300" dirty="0" smtClean="0">
                <a:latin typeface="Arial"/>
                <a:ea typeface="+mj-ea"/>
                <a:cs typeface="Arial"/>
              </a:rPr>
              <a:t/>
            </a:r>
            <a:br>
              <a:rPr lang="en-US" sz="3300" dirty="0" smtClean="0">
                <a:latin typeface="Arial"/>
                <a:ea typeface="+mj-ea"/>
                <a:cs typeface="Arial"/>
              </a:rPr>
            </a:br>
            <a:r>
              <a:rPr lang="en-US" sz="3300" dirty="0" smtClean="0">
                <a:latin typeface="Arial"/>
                <a:ea typeface="+mj-ea"/>
                <a:cs typeface="Arial"/>
              </a:rPr>
              <a:t/>
            </a:r>
            <a:br>
              <a:rPr lang="en-US" sz="3300" dirty="0" smtClean="0">
                <a:latin typeface="Arial"/>
                <a:ea typeface="+mj-ea"/>
                <a:cs typeface="Arial"/>
              </a:rPr>
            </a:br>
            <a:r>
              <a:rPr lang="en-US" b="1" cap="none" dirty="0" smtClean="0">
                <a:latin typeface="Arial"/>
                <a:ea typeface="+mj-ea"/>
                <a:cs typeface="Arial"/>
              </a:rPr>
              <a:t>Jonathan R. Nebeker</a:t>
            </a:r>
            <a:r>
              <a:rPr lang="en-US" b="1" dirty="0" smtClean="0">
                <a:latin typeface="Arial"/>
                <a:ea typeface="+mj-ea"/>
                <a:cs typeface="Arial"/>
              </a:rPr>
              <a:t/>
            </a:r>
            <a:br>
              <a:rPr lang="en-US" b="1" dirty="0" smtClean="0">
                <a:latin typeface="Arial"/>
                <a:ea typeface="+mj-ea"/>
                <a:cs typeface="Arial"/>
              </a:rPr>
            </a:br>
            <a:r>
              <a:rPr lang="en-US" sz="3100" b="1" dirty="0" smtClean="0">
                <a:latin typeface="Arial"/>
                <a:ea typeface="+mj-ea"/>
                <a:cs typeface="Arial"/>
              </a:rPr>
              <a:t/>
            </a:r>
            <a:br>
              <a:rPr lang="en-US" sz="3100" b="1" dirty="0" smtClean="0">
                <a:latin typeface="Arial"/>
                <a:ea typeface="+mj-ea"/>
                <a:cs typeface="Arial"/>
              </a:rPr>
            </a:br>
            <a:r>
              <a:rPr lang="en-US" sz="2400" dirty="0" smtClean="0">
                <a:latin typeface="Arial"/>
                <a:ea typeface="+mj-ea"/>
                <a:cs typeface="Arial"/>
              </a:rPr>
              <a:t>AHRQ Conference </a:t>
            </a:r>
            <a:br>
              <a:rPr lang="en-US" sz="2400" dirty="0" smtClean="0">
                <a:latin typeface="Arial"/>
                <a:ea typeface="+mj-ea"/>
                <a:cs typeface="Arial"/>
              </a:rPr>
            </a:br>
            <a:r>
              <a:rPr lang="en-US" sz="2400" dirty="0" smtClean="0">
                <a:latin typeface="Arial"/>
                <a:ea typeface="+mj-ea"/>
                <a:cs typeface="Arial"/>
              </a:rPr>
              <a:t>Sept. 29, </a:t>
            </a:r>
            <a:r>
              <a:rPr lang="en-US" sz="2400" dirty="0" smtClean="0">
                <a:latin typeface="Arial"/>
                <a:ea typeface="+mj-ea"/>
                <a:cs typeface="Arial"/>
              </a:rPr>
              <a:t>2010</a:t>
            </a:r>
            <a:br>
              <a:rPr lang="en-US" sz="2400" dirty="0" smtClean="0">
                <a:latin typeface="Arial"/>
                <a:ea typeface="+mj-ea"/>
                <a:cs typeface="Arial"/>
              </a:rPr>
            </a:br>
            <a:r>
              <a:rPr lang="en-US" sz="2400" dirty="0" smtClean="0">
                <a:latin typeface="Arial"/>
                <a:ea typeface="+mj-ea"/>
                <a:cs typeface="Arial"/>
              </a:rPr>
              <a:t/>
            </a:r>
            <a:br>
              <a:rPr lang="en-US" sz="2400" dirty="0" smtClean="0">
                <a:latin typeface="Arial"/>
                <a:ea typeface="+mj-ea"/>
                <a:cs typeface="Arial"/>
              </a:rPr>
            </a:br>
            <a:r>
              <a:rPr lang="en-US" sz="1778" b="1" dirty="0" smtClean="0">
                <a:latin typeface="Arial"/>
                <a:cs typeface="Arial"/>
              </a:rPr>
              <a:t>Boston University School of Public Health, Boston, MA, </a:t>
            </a:r>
            <a:br>
              <a:rPr lang="en-US" sz="1778" b="1" dirty="0" smtClean="0">
                <a:latin typeface="Arial"/>
                <a:cs typeface="Arial"/>
              </a:rPr>
            </a:br>
            <a:r>
              <a:rPr lang="en-US" sz="1778" b="1" dirty="0" smtClean="0">
                <a:latin typeface="Arial"/>
                <a:cs typeface="Arial"/>
              </a:rPr>
              <a:t>VA Center for Organization, Leadership and Management Research (COLMR),  Boston MA</a:t>
            </a:r>
            <a:br>
              <a:rPr lang="en-US" sz="1778" b="1" dirty="0" smtClean="0">
                <a:latin typeface="Arial"/>
                <a:cs typeface="Arial"/>
              </a:rPr>
            </a:br>
            <a:r>
              <a:rPr lang="en-US" sz="1778" b="1" dirty="0" err="1" smtClean="0">
                <a:latin typeface="Arial"/>
                <a:cs typeface="Arial"/>
                <a:hlinkClick r:id="rId3"/>
              </a:rPr>
              <a:t>akrosen@bu.edu</a:t>
            </a:r>
            <a:r>
              <a:rPr lang="en-US" sz="2400" b="1" dirty="0" smtClean="0"/>
              <a:t/>
            </a:r>
            <a:br>
              <a:rPr lang="en-US" sz="2400" b="1" dirty="0" smtClean="0"/>
            </a:br>
            <a:endParaRPr lang="en-US" sz="2400" dirty="0" smtClean="0">
              <a:latin typeface="+mn-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Ignore the CI behind the curtain</a:t>
            </a:r>
            <a:endParaRPr lang="en-US" dirty="0"/>
          </a:p>
        </p:txBody>
      </p:sp>
      <p:pic>
        <p:nvPicPr>
          <p:cNvPr id="4" name="Content Placeholder 3" descr="figurecisensB&amp;W.tif"/>
          <p:cNvPicPr>
            <a:picLocks noGrp="1" noChangeAspect="1"/>
          </p:cNvPicPr>
          <p:nvPr>
            <p:ph sz="quarter" idx="1"/>
          </p:nvPr>
        </p:nvPicPr>
        <p:blipFill>
          <a:blip r:embed="rId2"/>
          <a:srcRect l="-56975" r="-56975"/>
          <a:stretch>
            <a:fillRect/>
          </a:stretch>
        </p:blipFill>
        <p:spPr/>
      </p:pic>
      <p:sp>
        <p:nvSpPr>
          <p:cNvPr id="5" name="TextBox 4"/>
          <p:cNvSpPr txBox="1"/>
          <p:nvPr/>
        </p:nvSpPr>
        <p:spPr>
          <a:xfrm>
            <a:off x="573555" y="6088559"/>
            <a:ext cx="7996889" cy="769441"/>
          </a:xfrm>
          <a:prstGeom prst="rect">
            <a:avLst/>
          </a:prstGeom>
          <a:noFill/>
        </p:spPr>
        <p:txBody>
          <a:bodyPr wrap="square" rtlCol="0">
            <a:spAutoFit/>
          </a:bodyPr>
          <a:lstStyle/>
          <a:p>
            <a:r>
              <a:rPr lang="en-US" sz="1100" dirty="0" smtClean="0"/>
              <a:t>Nebeker JR, Stoddard GJ &amp; Rosen AK, </a:t>
            </a:r>
            <a:r>
              <a:rPr lang="en-US" sz="1100" b="1" dirty="0" smtClean="0"/>
              <a:t>Considering Sensitivity and Positive Predictive Value in Comparing the Performance of Triggers Systems for Iatrogenic Adverse Events</a:t>
            </a:r>
            <a:r>
              <a:rPr lang="en-US" sz="1100" dirty="0" smtClean="0"/>
              <a:t>, Proceedings of the Trigger and TIDS Expert Meeting, Agency for Healthcare Research and Quality, June 2008. Bethesda, MD. </a:t>
            </a:r>
            <a:r>
              <a:rPr lang="en-US" sz="1100" u="sng" dirty="0" smtClean="0">
                <a:hlinkClick r:id="rId3"/>
              </a:rPr>
              <a:t>http://www.ahrq.gov/QUAL/triggers/triggers2.htm</a:t>
            </a:r>
            <a:endParaRPr lang="en-US" sz="1100" dirty="0" smtClean="0"/>
          </a:p>
          <a:p>
            <a:endParaRPr lang="en-US" sz="1100"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dirty="0" smtClean="0"/>
              <a:t>End Points</a:t>
            </a:r>
          </a:p>
        </p:txBody>
      </p:sp>
      <p:sp>
        <p:nvSpPr>
          <p:cNvPr id="5" name="Content Placeholder 4"/>
          <p:cNvSpPr>
            <a:spLocks noGrp="1"/>
          </p:cNvSpPr>
          <p:nvPr>
            <p:ph sz="quarter" idx="1"/>
          </p:nvPr>
        </p:nvSpPr>
        <p:spPr/>
        <p:txBody>
          <a:bodyPr/>
          <a:lstStyle/>
          <a:p>
            <a:r>
              <a:rPr lang="en-US" dirty="0" smtClean="0"/>
              <a:t>Harm</a:t>
            </a:r>
          </a:p>
          <a:p>
            <a:pPr lvl="1"/>
            <a:r>
              <a:rPr lang="en-US" dirty="0" smtClean="0"/>
              <a:t>PSO Harm scale</a:t>
            </a:r>
          </a:p>
          <a:p>
            <a:pPr lvl="1"/>
            <a:r>
              <a:rPr lang="en-US" dirty="0" smtClean="0"/>
              <a:t>WHO Causality criteria (certain or probable)</a:t>
            </a:r>
          </a:p>
          <a:p>
            <a:pPr lvl="1"/>
            <a:r>
              <a:rPr lang="en-US" dirty="0" smtClean="0"/>
              <a:t>Explicit criteria</a:t>
            </a:r>
          </a:p>
          <a:p>
            <a:pPr lvl="1"/>
            <a:r>
              <a:rPr lang="en-US" dirty="0" smtClean="0"/>
              <a:t>Lab values without symptoms are not harm</a:t>
            </a:r>
          </a:p>
          <a:p>
            <a:r>
              <a:rPr lang="en-US" dirty="0" smtClean="0"/>
              <a:t>Change in care (useful)</a:t>
            </a:r>
          </a:p>
          <a:p>
            <a:pPr lvl="1"/>
            <a:r>
              <a:rPr lang="en-US" dirty="0" smtClean="0"/>
              <a:t>E.g., prevented additional lab draw</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Trigger Performance</a:t>
            </a:r>
            <a:endParaRPr lang="en-US" dirty="0"/>
          </a:p>
        </p:txBody>
      </p:sp>
      <p:graphicFrame>
        <p:nvGraphicFramePr>
          <p:cNvPr id="4" name="Content Placeholder 3"/>
          <p:cNvGraphicFramePr>
            <a:graphicFrameLocks noGrp="1"/>
          </p:cNvGraphicFramePr>
          <p:nvPr>
            <p:ph sz="quarter" idx="1"/>
          </p:nvPr>
        </p:nvGraphicFramePr>
        <p:xfrm>
          <a:off x="495300" y="1676401"/>
          <a:ext cx="8153400" cy="4759959"/>
        </p:xfrm>
        <a:graphic>
          <a:graphicData uri="http://schemas.openxmlformats.org/drawingml/2006/table">
            <a:tbl>
              <a:tblPr firstRow="1" bandRow="1">
                <a:tableStyleId>{5C22544A-7EE6-4342-B048-85BDC9FD1C3A}</a:tableStyleId>
              </a:tblPr>
              <a:tblGrid>
                <a:gridCol w="1630680"/>
                <a:gridCol w="1630680"/>
                <a:gridCol w="1630680"/>
                <a:gridCol w="1630680"/>
                <a:gridCol w="1630680"/>
              </a:tblGrid>
              <a:tr h="708093">
                <a:tc>
                  <a:txBody>
                    <a:bodyPr/>
                    <a:lstStyle/>
                    <a:p>
                      <a:r>
                        <a:rPr lang="en-US" dirty="0" smtClean="0"/>
                        <a:t>Trigger</a:t>
                      </a:r>
                      <a:endParaRPr lang="en-US" dirty="0"/>
                    </a:p>
                  </a:txBody>
                  <a:tcPr/>
                </a:tc>
                <a:tc>
                  <a:txBody>
                    <a:bodyPr/>
                    <a:lstStyle/>
                    <a:p>
                      <a:pPr algn="ctr"/>
                      <a:r>
                        <a:rPr lang="en-US" dirty="0" smtClean="0"/>
                        <a:t>Reviewed/</a:t>
                      </a:r>
                      <a:r>
                        <a:rPr lang="en-US" baseline="0" dirty="0" smtClean="0"/>
                        <a:t> Flagged</a:t>
                      </a:r>
                      <a:endParaRPr lang="en-US" dirty="0"/>
                    </a:p>
                  </a:txBody>
                  <a:tcPr/>
                </a:tc>
                <a:tc>
                  <a:txBody>
                    <a:bodyPr/>
                    <a:lstStyle/>
                    <a:p>
                      <a:pPr algn="ctr"/>
                      <a:r>
                        <a:rPr lang="en-US" dirty="0" smtClean="0"/>
                        <a:t>Harm </a:t>
                      </a:r>
                      <a:br>
                        <a:rPr lang="en-US" dirty="0" smtClean="0"/>
                      </a:br>
                      <a:r>
                        <a:rPr lang="en-US" dirty="0" smtClean="0"/>
                        <a:t>PPV (CI)</a:t>
                      </a:r>
                      <a:endParaRPr lang="en-US" dirty="0"/>
                    </a:p>
                  </a:txBody>
                  <a:tcPr/>
                </a:tc>
                <a:tc>
                  <a:txBody>
                    <a:bodyPr/>
                    <a:lstStyle/>
                    <a:p>
                      <a:pPr algn="ctr"/>
                      <a:r>
                        <a:rPr lang="en-US" dirty="0" smtClean="0"/>
                        <a:t>Change </a:t>
                      </a:r>
                      <a:br>
                        <a:rPr lang="en-US" dirty="0" smtClean="0"/>
                      </a:br>
                      <a:r>
                        <a:rPr lang="en-US" dirty="0" smtClean="0"/>
                        <a:t>PPV (CI)</a:t>
                      </a:r>
                      <a:endParaRPr lang="en-US" dirty="0"/>
                    </a:p>
                  </a:txBody>
                  <a:tcPr/>
                </a:tc>
                <a:tc>
                  <a:txBody>
                    <a:bodyPr/>
                    <a:lstStyle/>
                    <a:p>
                      <a:pPr algn="ctr"/>
                      <a:r>
                        <a:rPr lang="en-US" dirty="0" smtClean="0"/>
                        <a:t>Either </a:t>
                      </a:r>
                      <a:br>
                        <a:rPr lang="en-US" dirty="0" smtClean="0"/>
                      </a:br>
                      <a:r>
                        <a:rPr lang="en-US" dirty="0" smtClean="0"/>
                        <a:t>PPV (CI)</a:t>
                      </a:r>
                      <a:endParaRPr lang="en-US" dirty="0"/>
                    </a:p>
                  </a:txBody>
                  <a:tcPr/>
                </a:tc>
              </a:tr>
              <a:tr h="606937">
                <a:tc>
                  <a:txBody>
                    <a:bodyPr/>
                    <a:lstStyle/>
                    <a:p>
                      <a:r>
                        <a:rPr kumimoji="0" lang="en-US" kern="1200" dirty="0" smtClean="0">
                          <a:solidFill>
                            <a:schemeClr val="dk1"/>
                          </a:solidFill>
                          <a:latin typeface="+mn-lt"/>
                          <a:ea typeface="+mn-ea"/>
                          <a:cs typeface="+mn-cs"/>
                        </a:rPr>
                        <a:t>Creatinine</a:t>
                      </a:r>
                    </a:p>
                  </a:txBody>
                  <a:tcPr/>
                </a:tc>
                <a:tc>
                  <a:txBody>
                    <a:bodyPr/>
                    <a:lstStyle/>
                    <a:p>
                      <a:pPr algn="ctr"/>
                      <a:r>
                        <a:rPr lang="en-US" dirty="0" smtClean="0"/>
                        <a:t>40/57</a:t>
                      </a:r>
                      <a:endParaRPr lang="en-US" dirty="0"/>
                    </a:p>
                  </a:txBody>
                  <a:tcPr/>
                </a:tc>
                <a:tc>
                  <a:txBody>
                    <a:bodyPr/>
                    <a:lstStyle/>
                    <a:p>
                      <a:pPr algn="ctr"/>
                      <a:r>
                        <a:rPr lang="en-US" sz="1800" dirty="0" smtClean="0">
                          <a:latin typeface="Tw Cen MT"/>
                          <a:cs typeface="Tw Cen MT"/>
                        </a:rPr>
                        <a:t>0</a:t>
                      </a:r>
                      <a:endParaRPr lang="en-US" sz="1800" dirty="0">
                        <a:latin typeface="Tw Cen MT"/>
                        <a:cs typeface="Tw Cen MT"/>
                      </a:endParaRPr>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w Cen MT"/>
                          <a:ea typeface="Cambria" pitchFamily="-123" charset="0"/>
                          <a:cs typeface="Tw Cen MT"/>
                        </a:rPr>
                        <a:t>60%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lumMod val="50000"/>
                            </a:schemeClr>
                          </a:solidFill>
                          <a:effectLst/>
                          <a:latin typeface="Tw Cen MT"/>
                          <a:ea typeface="Cambria" pitchFamily="-123" charset="0"/>
                          <a:cs typeface="Tw Cen MT"/>
                        </a:rPr>
                        <a:t>(43-75%)</a:t>
                      </a:r>
                      <a:endParaRPr kumimoji="0" lang="en-US" sz="1800" b="0" i="0" u="none" strike="noStrike" cap="none" normalizeH="0" baseline="0" dirty="0">
                        <a:ln>
                          <a:noFill/>
                        </a:ln>
                        <a:solidFill>
                          <a:schemeClr val="bg1">
                            <a:lumMod val="50000"/>
                          </a:schemeClr>
                        </a:solidFill>
                        <a:effectLst/>
                        <a:latin typeface="Tw Cen MT"/>
                        <a:ea typeface="Cambria" pitchFamily="-123" charset="0"/>
                        <a:cs typeface="Tw Cen MT"/>
                      </a:endParaRPr>
                    </a:p>
                  </a:txBody>
                  <a:tcPr marL="27125" marR="27125" marT="0" marB="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w Cen MT"/>
                          <a:ea typeface="Cambria" pitchFamily="-123" charset="0"/>
                          <a:cs typeface="Tw Cen MT"/>
                        </a:rPr>
                        <a:t>60%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1">
                              <a:lumMod val="50000"/>
                            </a:schemeClr>
                          </a:solidFill>
                          <a:effectLst/>
                          <a:latin typeface="Tw Cen MT"/>
                          <a:ea typeface="Cambria" pitchFamily="-123" charset="0"/>
                          <a:cs typeface="Tw Cen MT"/>
                        </a:rPr>
                        <a:t>(43-75%)</a:t>
                      </a:r>
                    </a:p>
                  </a:txBody>
                  <a:tcPr marL="27125" marR="27125" marT="0" marB="0" horzOverflow="overflow"/>
                </a:tc>
              </a:tr>
              <a:tr h="410244">
                <a:tc>
                  <a:txBody>
                    <a:bodyPr/>
                    <a:lstStyle/>
                    <a:p>
                      <a:r>
                        <a:rPr lang="en-US" dirty="0" smtClean="0"/>
                        <a:t>WBC</a:t>
                      </a:r>
                      <a:endParaRPr lang="en-US" dirty="0"/>
                    </a:p>
                  </a:txBody>
                  <a:tcPr/>
                </a:tc>
                <a:tc>
                  <a:txBody>
                    <a:bodyPr/>
                    <a:lstStyle/>
                    <a:p>
                      <a:pPr algn="ctr"/>
                      <a:r>
                        <a:rPr lang="en-US" dirty="0" smtClean="0"/>
                        <a:t>0</a:t>
                      </a:r>
                      <a:endParaRPr lang="en-US" dirty="0"/>
                    </a:p>
                  </a:txBody>
                  <a:tcPr/>
                </a:tc>
                <a:tc>
                  <a:txBody>
                    <a:bodyPr/>
                    <a:lstStyle/>
                    <a:p>
                      <a:pPr algn="ctr"/>
                      <a:r>
                        <a:rPr lang="en-US" sz="1800" dirty="0" smtClean="0">
                          <a:latin typeface="Tw Cen MT"/>
                          <a:cs typeface="Tw Cen MT"/>
                        </a:rPr>
                        <a:t>-</a:t>
                      </a:r>
                      <a:endParaRPr lang="en-US" sz="1800" dirty="0">
                        <a:latin typeface="Tw Cen MT"/>
                        <a:cs typeface="Tw Cen MT"/>
                      </a:endParaRPr>
                    </a:p>
                  </a:txBody>
                  <a:tcPr/>
                </a:tc>
                <a:tc>
                  <a:txBody>
                    <a:bodyPr/>
                    <a:lstStyle/>
                    <a:p>
                      <a:pPr algn="ctr"/>
                      <a:r>
                        <a:rPr lang="en-US" sz="1800" dirty="0" smtClean="0">
                          <a:latin typeface="Tw Cen MT"/>
                          <a:cs typeface="Tw Cen MT"/>
                        </a:rPr>
                        <a:t>-</a:t>
                      </a:r>
                      <a:endParaRPr lang="en-US" sz="1800" dirty="0">
                        <a:latin typeface="Tw Cen MT"/>
                        <a:cs typeface="Tw Cen MT"/>
                      </a:endParaRPr>
                    </a:p>
                  </a:txBody>
                  <a:tcPr/>
                </a:tc>
                <a:tc>
                  <a:txBody>
                    <a:bodyPr/>
                    <a:lstStyle/>
                    <a:p>
                      <a:pPr algn="ctr"/>
                      <a:r>
                        <a:rPr lang="en-US" sz="1800" dirty="0" smtClean="0">
                          <a:latin typeface="Tw Cen MT"/>
                          <a:cs typeface="Tw Cen MT"/>
                        </a:rPr>
                        <a:t>-</a:t>
                      </a:r>
                      <a:endParaRPr lang="en-US" sz="1800" dirty="0">
                        <a:latin typeface="Tw Cen MT"/>
                        <a:cs typeface="Tw Cen MT"/>
                      </a:endParaRPr>
                    </a:p>
                  </a:txBody>
                  <a:tcPr/>
                </a:tc>
              </a:tr>
              <a:tr h="606937">
                <a:tc>
                  <a:txBody>
                    <a:bodyPr/>
                    <a:lstStyle/>
                    <a:p>
                      <a:r>
                        <a:rPr lang="en-US" dirty="0" smtClean="0"/>
                        <a:t>Platelets</a:t>
                      </a:r>
                      <a:endParaRPr lang="en-US" dirty="0"/>
                    </a:p>
                  </a:txBody>
                  <a:tcPr/>
                </a:tc>
                <a:tc>
                  <a:txBody>
                    <a:bodyPr/>
                    <a:lstStyle/>
                    <a:p>
                      <a:pPr algn="ctr"/>
                      <a:r>
                        <a:rPr lang="en-US" dirty="0" smtClean="0"/>
                        <a:t>17/17</a:t>
                      </a:r>
                      <a:endParaRPr lang="en-US" dirty="0"/>
                    </a:p>
                  </a:txBody>
                  <a:tcPr/>
                </a:tc>
                <a:tc>
                  <a:txBody>
                    <a:bodyPr/>
                    <a:lstStyle/>
                    <a:p>
                      <a:pPr marL="0" marR="0" algn="ctr">
                        <a:spcBef>
                          <a:spcPts val="0"/>
                        </a:spcBef>
                        <a:spcAft>
                          <a:spcPts val="0"/>
                        </a:spcAft>
                      </a:pPr>
                      <a:r>
                        <a:rPr lang="en-US" sz="1800" b="0" i="0" dirty="0">
                          <a:latin typeface="Tw Cen MT"/>
                          <a:ea typeface="Cambria"/>
                          <a:cs typeface="Tw Cen MT"/>
                        </a:rPr>
                        <a:t>6%</a:t>
                      </a:r>
                    </a:p>
                    <a:p>
                      <a:pPr marL="0" marR="0" algn="ctr">
                        <a:spcBef>
                          <a:spcPts val="0"/>
                        </a:spcBef>
                        <a:spcAft>
                          <a:spcPts val="0"/>
                        </a:spcAft>
                      </a:pPr>
                      <a:r>
                        <a:rPr lang="en-US" sz="1800" b="0" i="0" dirty="0">
                          <a:solidFill>
                            <a:schemeClr val="bg1">
                              <a:lumMod val="50000"/>
                            </a:schemeClr>
                          </a:solidFill>
                          <a:latin typeface="Tw Cen MT"/>
                          <a:ea typeface="Cambria"/>
                          <a:cs typeface="Tw Cen MT"/>
                        </a:rPr>
                        <a:t>(0-29%)</a:t>
                      </a:r>
                    </a:p>
                  </a:txBody>
                  <a:tcPr marL="68580" marR="68580" marT="0" marB="0"/>
                </a:tc>
                <a:tc>
                  <a:txBody>
                    <a:bodyPr/>
                    <a:lstStyle/>
                    <a:p>
                      <a:pPr marL="0" marR="0" algn="ctr">
                        <a:spcBef>
                          <a:spcPts val="0"/>
                        </a:spcBef>
                        <a:spcAft>
                          <a:spcPts val="0"/>
                        </a:spcAft>
                      </a:pPr>
                      <a:r>
                        <a:rPr lang="en-US" sz="1800" b="0" i="0" dirty="0">
                          <a:latin typeface="Tw Cen MT"/>
                          <a:ea typeface="Cambria"/>
                          <a:cs typeface="Tw Cen MT"/>
                        </a:rPr>
                        <a:t>53%</a:t>
                      </a:r>
                    </a:p>
                    <a:p>
                      <a:pPr marL="0" marR="0" algn="ctr">
                        <a:spcBef>
                          <a:spcPts val="0"/>
                        </a:spcBef>
                        <a:spcAft>
                          <a:spcPts val="0"/>
                        </a:spcAft>
                      </a:pPr>
                      <a:r>
                        <a:rPr lang="en-US" sz="1800" b="0" i="0" dirty="0">
                          <a:solidFill>
                            <a:schemeClr val="bg1">
                              <a:lumMod val="50000"/>
                            </a:schemeClr>
                          </a:solidFill>
                          <a:latin typeface="Tw Cen MT"/>
                          <a:ea typeface="Cambria"/>
                          <a:cs typeface="Tw Cen MT"/>
                        </a:rPr>
                        <a:t>(28-77%)</a:t>
                      </a:r>
                    </a:p>
                  </a:txBody>
                  <a:tcPr marL="68580" marR="68580" marT="0" marB="0"/>
                </a:tc>
                <a:tc>
                  <a:txBody>
                    <a:bodyPr/>
                    <a:lstStyle/>
                    <a:p>
                      <a:pPr marL="0" marR="0" algn="ctr">
                        <a:spcBef>
                          <a:spcPts val="0"/>
                        </a:spcBef>
                        <a:spcAft>
                          <a:spcPts val="0"/>
                        </a:spcAft>
                      </a:pPr>
                      <a:r>
                        <a:rPr lang="en-US" sz="1800" b="0" i="0" dirty="0">
                          <a:latin typeface="Tw Cen MT"/>
                          <a:ea typeface="Cambria"/>
                          <a:cs typeface="Tw Cen MT"/>
                        </a:rPr>
                        <a:t>59%</a:t>
                      </a:r>
                    </a:p>
                    <a:p>
                      <a:pPr marL="0" marR="0" algn="ctr">
                        <a:spcBef>
                          <a:spcPts val="0"/>
                        </a:spcBef>
                        <a:spcAft>
                          <a:spcPts val="0"/>
                        </a:spcAft>
                      </a:pPr>
                      <a:r>
                        <a:rPr lang="en-US" sz="1800" b="0" i="0" dirty="0">
                          <a:solidFill>
                            <a:schemeClr val="bg1">
                              <a:lumMod val="50000"/>
                            </a:schemeClr>
                          </a:solidFill>
                          <a:latin typeface="Tw Cen MT"/>
                          <a:ea typeface="Cambria"/>
                          <a:cs typeface="Tw Cen MT"/>
                        </a:rPr>
                        <a:t>(33-82%)</a:t>
                      </a:r>
                    </a:p>
                  </a:txBody>
                  <a:tcPr marL="68580" marR="68580" marT="0" marB="0"/>
                </a:tc>
              </a:tr>
              <a:tr h="606937">
                <a:tc>
                  <a:txBody>
                    <a:bodyPr/>
                    <a:lstStyle/>
                    <a:p>
                      <a:r>
                        <a:rPr lang="en-US" dirty="0" smtClean="0"/>
                        <a:t>Warfarin</a:t>
                      </a:r>
                      <a:endParaRPr lang="en-US" dirty="0"/>
                    </a:p>
                  </a:txBody>
                  <a:tcPr/>
                </a:tc>
                <a:tc>
                  <a:txBody>
                    <a:bodyPr/>
                    <a:lstStyle/>
                    <a:p>
                      <a:pPr algn="ctr"/>
                      <a:r>
                        <a:rPr lang="en-US" dirty="0" smtClean="0"/>
                        <a:t>96/677</a:t>
                      </a:r>
                      <a:endParaRPr lang="en-US" dirty="0"/>
                    </a:p>
                  </a:txBody>
                  <a:tcPr/>
                </a:tc>
                <a:tc>
                  <a:txBody>
                    <a:bodyPr/>
                    <a:lstStyle/>
                    <a:p>
                      <a:pPr marL="0" marR="0" algn="ctr">
                        <a:spcBef>
                          <a:spcPts val="0"/>
                        </a:spcBef>
                        <a:spcAft>
                          <a:spcPts val="0"/>
                        </a:spcAft>
                      </a:pPr>
                      <a:r>
                        <a:rPr lang="en-US" sz="1800" dirty="0">
                          <a:latin typeface="Tw Cen MT"/>
                          <a:ea typeface="Cambria"/>
                          <a:cs typeface="Tw Cen MT"/>
                        </a:rPr>
                        <a:t>13%</a:t>
                      </a:r>
                    </a:p>
                    <a:p>
                      <a:pPr marL="0" marR="0" algn="ctr">
                        <a:spcBef>
                          <a:spcPts val="0"/>
                        </a:spcBef>
                        <a:spcAft>
                          <a:spcPts val="0"/>
                        </a:spcAft>
                      </a:pPr>
                      <a:r>
                        <a:rPr lang="en-US" sz="1800" dirty="0">
                          <a:solidFill>
                            <a:schemeClr val="bg1">
                              <a:lumMod val="50000"/>
                            </a:schemeClr>
                          </a:solidFill>
                          <a:latin typeface="Tw Cen MT"/>
                          <a:ea typeface="Cambria"/>
                          <a:cs typeface="Tw Cen MT"/>
                        </a:rPr>
                        <a:t>(7-21%)</a:t>
                      </a:r>
                    </a:p>
                  </a:txBody>
                  <a:tcPr marL="68580" marR="68580" marT="0" marB="0"/>
                </a:tc>
                <a:tc>
                  <a:txBody>
                    <a:bodyPr/>
                    <a:lstStyle/>
                    <a:p>
                      <a:pPr marL="0" marR="0" algn="ctr">
                        <a:spcBef>
                          <a:spcPts val="0"/>
                        </a:spcBef>
                        <a:spcAft>
                          <a:spcPts val="0"/>
                        </a:spcAft>
                      </a:pPr>
                      <a:r>
                        <a:rPr lang="en-US" sz="1800" dirty="0">
                          <a:latin typeface="Tw Cen MT"/>
                          <a:ea typeface="Cambria"/>
                          <a:cs typeface="Tw Cen MT"/>
                        </a:rPr>
                        <a:t>14%</a:t>
                      </a:r>
                    </a:p>
                    <a:p>
                      <a:pPr marL="0" marR="0" algn="ctr">
                        <a:spcBef>
                          <a:spcPts val="0"/>
                        </a:spcBef>
                        <a:spcAft>
                          <a:spcPts val="0"/>
                        </a:spcAft>
                      </a:pPr>
                      <a:r>
                        <a:rPr lang="en-US" sz="1800" dirty="0">
                          <a:solidFill>
                            <a:schemeClr val="bg1">
                              <a:lumMod val="50000"/>
                            </a:schemeClr>
                          </a:solidFill>
                          <a:latin typeface="Tw Cen MT"/>
                          <a:ea typeface="Cambria"/>
                          <a:cs typeface="Tw Cen MT"/>
                        </a:rPr>
                        <a:t>(7-22%)</a:t>
                      </a:r>
                    </a:p>
                  </a:txBody>
                  <a:tcPr marL="68580" marR="68580" marT="0" marB="0"/>
                </a:tc>
                <a:tc>
                  <a:txBody>
                    <a:bodyPr/>
                    <a:lstStyle/>
                    <a:p>
                      <a:pPr marL="0" marR="0" algn="ctr">
                        <a:spcBef>
                          <a:spcPts val="0"/>
                        </a:spcBef>
                        <a:spcAft>
                          <a:spcPts val="0"/>
                        </a:spcAft>
                      </a:pPr>
                      <a:r>
                        <a:rPr lang="en-US" sz="1800" dirty="0">
                          <a:latin typeface="Tw Cen MT"/>
                          <a:ea typeface="Cambria"/>
                          <a:cs typeface="Tw Cen MT"/>
                        </a:rPr>
                        <a:t>19%</a:t>
                      </a:r>
                    </a:p>
                    <a:p>
                      <a:pPr marL="0" marR="0" algn="ctr">
                        <a:spcBef>
                          <a:spcPts val="0"/>
                        </a:spcBef>
                        <a:spcAft>
                          <a:spcPts val="0"/>
                        </a:spcAft>
                      </a:pPr>
                      <a:r>
                        <a:rPr lang="en-US" sz="1800" dirty="0">
                          <a:solidFill>
                            <a:schemeClr val="bg1">
                              <a:lumMod val="50000"/>
                            </a:schemeClr>
                          </a:solidFill>
                          <a:latin typeface="Tw Cen MT"/>
                          <a:ea typeface="Cambria"/>
                          <a:cs typeface="Tw Cen MT"/>
                        </a:rPr>
                        <a:t>(12-28%)</a:t>
                      </a:r>
                    </a:p>
                  </a:txBody>
                  <a:tcPr marL="68580" marR="68580" marT="0" marB="0"/>
                </a:tc>
              </a:tr>
              <a:tr h="606937">
                <a:tc>
                  <a:txBody>
                    <a:bodyPr/>
                    <a:lstStyle/>
                    <a:p>
                      <a:r>
                        <a:rPr lang="en-US" dirty="0" err="1" smtClean="0"/>
                        <a:t>Hypokalemia</a:t>
                      </a:r>
                      <a:endParaRPr lang="en-US" dirty="0"/>
                    </a:p>
                  </a:txBody>
                  <a:tcPr/>
                </a:tc>
                <a:tc>
                  <a:txBody>
                    <a:bodyPr/>
                    <a:lstStyle/>
                    <a:p>
                      <a:pPr algn="ctr"/>
                      <a:r>
                        <a:rPr lang="en-US" dirty="0" smtClean="0"/>
                        <a:t>85/90</a:t>
                      </a:r>
                      <a:endParaRPr lang="en-US" dirty="0"/>
                    </a:p>
                  </a:txBody>
                  <a:tcPr/>
                </a:tc>
                <a:tc>
                  <a:txBody>
                    <a:bodyPr/>
                    <a:lstStyle/>
                    <a:p>
                      <a:pPr marL="0" marR="0" algn="ctr">
                        <a:spcBef>
                          <a:spcPts val="0"/>
                        </a:spcBef>
                        <a:spcAft>
                          <a:spcPts val="0"/>
                        </a:spcAft>
                      </a:pPr>
                      <a:r>
                        <a:rPr lang="en-US" sz="1800" b="0" i="0" dirty="0">
                          <a:latin typeface="Tw Cen MT"/>
                          <a:ea typeface="Cambria"/>
                          <a:cs typeface="Tw Cen MT"/>
                        </a:rPr>
                        <a:t>17%</a:t>
                      </a:r>
                    </a:p>
                    <a:p>
                      <a:pPr marL="0" marR="0" algn="ctr">
                        <a:spcBef>
                          <a:spcPts val="0"/>
                        </a:spcBef>
                        <a:spcAft>
                          <a:spcPts val="0"/>
                        </a:spcAft>
                      </a:pPr>
                      <a:r>
                        <a:rPr lang="en-US" sz="1800" b="0" i="0" dirty="0">
                          <a:solidFill>
                            <a:schemeClr val="bg1">
                              <a:lumMod val="50000"/>
                            </a:schemeClr>
                          </a:solidFill>
                          <a:latin typeface="Tw Cen MT"/>
                          <a:ea typeface="Cambria"/>
                          <a:cs typeface="Tw Cen MT"/>
                        </a:rPr>
                        <a:t>(9-26%)</a:t>
                      </a:r>
                    </a:p>
                  </a:txBody>
                  <a:tcPr marL="68580" marR="68580" marT="0" marB="0"/>
                </a:tc>
                <a:tc>
                  <a:txBody>
                    <a:bodyPr/>
                    <a:lstStyle/>
                    <a:p>
                      <a:pPr marL="0" marR="0" algn="ctr">
                        <a:spcBef>
                          <a:spcPts val="0"/>
                        </a:spcBef>
                        <a:spcAft>
                          <a:spcPts val="0"/>
                        </a:spcAft>
                      </a:pPr>
                      <a:r>
                        <a:rPr lang="en-US" sz="1800" b="0" i="0" dirty="0">
                          <a:latin typeface="Tw Cen MT"/>
                          <a:ea typeface="Cambria"/>
                          <a:cs typeface="Tw Cen MT"/>
                        </a:rPr>
                        <a:t>42%</a:t>
                      </a:r>
                    </a:p>
                    <a:p>
                      <a:pPr marL="0" marR="0" algn="ctr">
                        <a:spcBef>
                          <a:spcPts val="0"/>
                        </a:spcBef>
                        <a:spcAft>
                          <a:spcPts val="0"/>
                        </a:spcAft>
                      </a:pPr>
                      <a:r>
                        <a:rPr lang="en-US" sz="1800" b="0" i="0" dirty="0">
                          <a:solidFill>
                            <a:schemeClr val="bg1">
                              <a:lumMod val="50000"/>
                            </a:schemeClr>
                          </a:solidFill>
                          <a:latin typeface="Tw Cen MT"/>
                          <a:ea typeface="Cambria"/>
                          <a:cs typeface="Tw Cen MT"/>
                        </a:rPr>
                        <a:t>(31-54%)</a:t>
                      </a:r>
                    </a:p>
                  </a:txBody>
                  <a:tcPr marL="68580" marR="68580" marT="0" marB="0"/>
                </a:tc>
                <a:tc>
                  <a:txBody>
                    <a:bodyPr/>
                    <a:lstStyle/>
                    <a:p>
                      <a:pPr marL="0" marR="0" algn="ctr">
                        <a:spcBef>
                          <a:spcPts val="0"/>
                        </a:spcBef>
                        <a:spcAft>
                          <a:spcPts val="0"/>
                        </a:spcAft>
                      </a:pPr>
                      <a:r>
                        <a:rPr lang="en-US" sz="1800" b="0" i="0" dirty="0">
                          <a:latin typeface="Tw Cen MT"/>
                          <a:ea typeface="Cambria"/>
                          <a:cs typeface="Tw Cen MT"/>
                        </a:rPr>
                        <a:t>58%</a:t>
                      </a:r>
                    </a:p>
                    <a:p>
                      <a:pPr marL="0" marR="0" algn="ctr">
                        <a:spcBef>
                          <a:spcPts val="0"/>
                        </a:spcBef>
                        <a:spcAft>
                          <a:spcPts val="0"/>
                        </a:spcAft>
                      </a:pPr>
                      <a:r>
                        <a:rPr lang="en-US" sz="1800" b="0" i="0" dirty="0">
                          <a:solidFill>
                            <a:schemeClr val="bg1">
                              <a:lumMod val="50000"/>
                            </a:schemeClr>
                          </a:solidFill>
                          <a:latin typeface="Tw Cen MT"/>
                          <a:ea typeface="Cambria"/>
                          <a:cs typeface="Tw Cen MT"/>
                        </a:rPr>
                        <a:t>(46-68%)</a:t>
                      </a:r>
                    </a:p>
                  </a:txBody>
                  <a:tcPr marL="68580" marR="68580" marT="0" marB="0"/>
                </a:tc>
              </a:tr>
              <a:tr h="606937">
                <a:tc>
                  <a:txBody>
                    <a:bodyPr/>
                    <a:lstStyle/>
                    <a:p>
                      <a:r>
                        <a:rPr lang="en-US" dirty="0" err="1" smtClean="0"/>
                        <a:t>Hyperkalemia</a:t>
                      </a:r>
                      <a:endParaRPr lang="en-US" dirty="0"/>
                    </a:p>
                  </a:txBody>
                  <a:tcPr/>
                </a:tc>
                <a:tc>
                  <a:txBody>
                    <a:bodyPr/>
                    <a:lstStyle/>
                    <a:p>
                      <a:pPr algn="ctr"/>
                      <a:r>
                        <a:rPr lang="en-US" dirty="0" smtClean="0"/>
                        <a:t>50/64</a:t>
                      </a:r>
                      <a:endParaRPr lang="en-US" dirty="0"/>
                    </a:p>
                  </a:txBody>
                  <a:tcPr/>
                </a:tc>
                <a:tc>
                  <a:txBody>
                    <a:bodyPr/>
                    <a:lstStyle/>
                    <a:p>
                      <a:pPr marL="0" marR="0" algn="ctr">
                        <a:spcBef>
                          <a:spcPts val="0"/>
                        </a:spcBef>
                        <a:spcAft>
                          <a:spcPts val="0"/>
                        </a:spcAft>
                      </a:pPr>
                      <a:r>
                        <a:rPr lang="en-US" sz="1800" b="0" i="0" dirty="0">
                          <a:latin typeface="Tw Cen MT"/>
                          <a:ea typeface="Cambria"/>
                          <a:cs typeface="Tw Cen MT"/>
                        </a:rPr>
                        <a:t>8%</a:t>
                      </a:r>
                    </a:p>
                    <a:p>
                      <a:pPr marL="0" marR="0" algn="ctr">
                        <a:spcBef>
                          <a:spcPts val="0"/>
                        </a:spcBef>
                        <a:spcAft>
                          <a:spcPts val="0"/>
                        </a:spcAft>
                      </a:pPr>
                      <a:r>
                        <a:rPr lang="en-US" sz="1800" b="0" i="0" dirty="0">
                          <a:solidFill>
                            <a:schemeClr val="bg1">
                              <a:lumMod val="50000"/>
                            </a:schemeClr>
                          </a:solidFill>
                          <a:latin typeface="Tw Cen MT"/>
                          <a:ea typeface="Cambria"/>
                          <a:cs typeface="Tw Cen MT"/>
                        </a:rPr>
                        <a:t>(2-19%)</a:t>
                      </a:r>
                    </a:p>
                  </a:txBody>
                  <a:tcPr marL="68580" marR="68580" marT="0" marB="0"/>
                </a:tc>
                <a:tc>
                  <a:txBody>
                    <a:bodyPr/>
                    <a:lstStyle/>
                    <a:p>
                      <a:pPr marL="0" marR="0" algn="ctr">
                        <a:spcBef>
                          <a:spcPts val="0"/>
                        </a:spcBef>
                        <a:spcAft>
                          <a:spcPts val="0"/>
                        </a:spcAft>
                      </a:pPr>
                      <a:r>
                        <a:rPr lang="en-US" sz="1800" b="0" i="0" dirty="0">
                          <a:latin typeface="Tw Cen MT"/>
                          <a:ea typeface="Cambria"/>
                          <a:cs typeface="Tw Cen MT"/>
                        </a:rPr>
                        <a:t>28%</a:t>
                      </a:r>
                    </a:p>
                    <a:p>
                      <a:pPr marL="0" marR="0" algn="ctr">
                        <a:spcBef>
                          <a:spcPts val="0"/>
                        </a:spcBef>
                        <a:spcAft>
                          <a:spcPts val="0"/>
                        </a:spcAft>
                      </a:pPr>
                      <a:r>
                        <a:rPr lang="en-US" sz="1800" b="0" i="0" dirty="0">
                          <a:latin typeface="Tw Cen MT"/>
                          <a:ea typeface="Cambria"/>
                          <a:cs typeface="Tw Cen MT"/>
                        </a:rPr>
                        <a:t>(16-43%)</a:t>
                      </a:r>
                    </a:p>
                  </a:txBody>
                  <a:tcPr marL="68580" marR="68580" marT="0" marB="0"/>
                </a:tc>
                <a:tc>
                  <a:txBody>
                    <a:bodyPr/>
                    <a:lstStyle/>
                    <a:p>
                      <a:pPr marL="0" marR="0" algn="ctr">
                        <a:spcBef>
                          <a:spcPts val="0"/>
                        </a:spcBef>
                        <a:spcAft>
                          <a:spcPts val="0"/>
                        </a:spcAft>
                      </a:pPr>
                      <a:r>
                        <a:rPr lang="en-US" sz="1800" b="0" i="0" dirty="0">
                          <a:latin typeface="Tw Cen MT"/>
                          <a:ea typeface="Cambria"/>
                          <a:cs typeface="Tw Cen MT"/>
                        </a:rPr>
                        <a:t>36%</a:t>
                      </a:r>
                    </a:p>
                    <a:p>
                      <a:pPr marL="0" marR="0" algn="ctr">
                        <a:spcBef>
                          <a:spcPts val="0"/>
                        </a:spcBef>
                        <a:spcAft>
                          <a:spcPts val="0"/>
                        </a:spcAft>
                      </a:pPr>
                      <a:r>
                        <a:rPr lang="en-US" sz="1800" b="0" i="0" dirty="0">
                          <a:solidFill>
                            <a:schemeClr val="bg1">
                              <a:lumMod val="50000"/>
                            </a:schemeClr>
                          </a:solidFill>
                          <a:latin typeface="Tw Cen MT"/>
                          <a:ea typeface="Cambria"/>
                          <a:cs typeface="Tw Cen MT"/>
                        </a:rPr>
                        <a:t>(23-51%)</a:t>
                      </a:r>
                    </a:p>
                  </a:txBody>
                  <a:tcPr marL="68580" marR="68580" marT="0" marB="0"/>
                </a:tc>
              </a:tr>
              <a:tr h="606937">
                <a:tc>
                  <a:txBody>
                    <a:bodyPr/>
                    <a:lstStyle/>
                    <a:p>
                      <a:r>
                        <a:rPr lang="en-US" dirty="0" smtClean="0"/>
                        <a:t>Delirium</a:t>
                      </a:r>
                      <a:endParaRPr lang="en-US" dirty="0"/>
                    </a:p>
                  </a:txBody>
                  <a:tcPr/>
                </a:tc>
                <a:tc>
                  <a:txBody>
                    <a:bodyPr/>
                    <a:lstStyle/>
                    <a:p>
                      <a:pPr algn="ctr"/>
                      <a:r>
                        <a:rPr lang="en-US" dirty="0" smtClean="0"/>
                        <a:t>68/359</a:t>
                      </a:r>
                      <a:endParaRPr lang="en-US" dirty="0"/>
                    </a:p>
                  </a:txBody>
                  <a:tcPr/>
                </a:tc>
                <a:tc>
                  <a:txBody>
                    <a:bodyPr/>
                    <a:lstStyle/>
                    <a:p>
                      <a:pPr marL="0" marR="0" algn="ctr">
                        <a:spcBef>
                          <a:spcPts val="0"/>
                        </a:spcBef>
                        <a:spcAft>
                          <a:spcPts val="0"/>
                        </a:spcAft>
                      </a:pPr>
                      <a:r>
                        <a:rPr lang="en-US" sz="1800" b="0" i="0" dirty="0">
                          <a:latin typeface="Tw Cen MT"/>
                          <a:ea typeface="Cambria"/>
                          <a:cs typeface="Tw Cen MT"/>
                        </a:rPr>
                        <a:t>10%</a:t>
                      </a:r>
                    </a:p>
                    <a:p>
                      <a:pPr marL="0" marR="0" algn="ctr">
                        <a:spcBef>
                          <a:spcPts val="0"/>
                        </a:spcBef>
                        <a:spcAft>
                          <a:spcPts val="0"/>
                        </a:spcAft>
                      </a:pPr>
                      <a:r>
                        <a:rPr lang="en-US" sz="1800" b="0" i="0" dirty="0">
                          <a:solidFill>
                            <a:schemeClr val="bg1">
                              <a:lumMod val="50000"/>
                            </a:schemeClr>
                          </a:solidFill>
                          <a:latin typeface="Tw Cen MT"/>
                          <a:ea typeface="Cambria"/>
                          <a:cs typeface="Tw Cen MT"/>
                        </a:rPr>
                        <a:t>(4-20%)</a:t>
                      </a:r>
                    </a:p>
                  </a:txBody>
                  <a:tcPr marL="68580" marR="68580" marT="0" marB="0"/>
                </a:tc>
                <a:tc>
                  <a:txBody>
                    <a:bodyPr/>
                    <a:lstStyle/>
                    <a:p>
                      <a:pPr marL="0" marR="0" algn="ctr">
                        <a:spcBef>
                          <a:spcPts val="0"/>
                        </a:spcBef>
                        <a:spcAft>
                          <a:spcPts val="0"/>
                        </a:spcAft>
                      </a:pPr>
                      <a:r>
                        <a:rPr lang="en-US" sz="1800" b="0" i="0" dirty="0">
                          <a:latin typeface="Tw Cen MT"/>
                          <a:ea typeface="Cambria"/>
                          <a:cs typeface="Tw Cen MT"/>
                        </a:rPr>
                        <a:t>10%</a:t>
                      </a:r>
                    </a:p>
                    <a:p>
                      <a:pPr marL="0" marR="0" algn="ctr">
                        <a:spcBef>
                          <a:spcPts val="0"/>
                        </a:spcBef>
                        <a:spcAft>
                          <a:spcPts val="0"/>
                        </a:spcAft>
                      </a:pPr>
                      <a:r>
                        <a:rPr lang="en-US" sz="1800" b="0" i="0" dirty="0">
                          <a:solidFill>
                            <a:schemeClr val="bg1">
                              <a:lumMod val="50000"/>
                            </a:schemeClr>
                          </a:solidFill>
                          <a:latin typeface="Tw Cen MT"/>
                          <a:ea typeface="Cambria"/>
                          <a:cs typeface="Tw Cen MT"/>
                        </a:rPr>
                        <a:t>(4-20%)</a:t>
                      </a:r>
                    </a:p>
                  </a:txBody>
                  <a:tcPr marL="68580" marR="68580" marT="0" marB="0"/>
                </a:tc>
                <a:tc>
                  <a:txBody>
                    <a:bodyPr/>
                    <a:lstStyle/>
                    <a:p>
                      <a:pPr marL="0" marR="0" algn="ctr">
                        <a:spcBef>
                          <a:spcPts val="0"/>
                        </a:spcBef>
                        <a:spcAft>
                          <a:spcPts val="0"/>
                        </a:spcAft>
                      </a:pPr>
                      <a:r>
                        <a:rPr lang="en-US" sz="1800" b="0" i="0" dirty="0" smtClean="0">
                          <a:latin typeface="Tw Cen MT"/>
                          <a:ea typeface="Cambria"/>
                          <a:cs typeface="Tw Cen MT"/>
                        </a:rPr>
                        <a:t>19</a:t>
                      </a:r>
                      <a:r>
                        <a:rPr lang="en-US" sz="1800" b="0" i="0" dirty="0">
                          <a:latin typeface="Tw Cen MT"/>
                          <a:ea typeface="Cambria"/>
                          <a:cs typeface="Tw Cen MT"/>
                        </a:rPr>
                        <a:t>%</a:t>
                      </a:r>
                    </a:p>
                    <a:p>
                      <a:pPr marL="0" marR="0" algn="ctr">
                        <a:spcBef>
                          <a:spcPts val="0"/>
                        </a:spcBef>
                        <a:spcAft>
                          <a:spcPts val="0"/>
                        </a:spcAft>
                      </a:pPr>
                      <a:r>
                        <a:rPr lang="en-US" sz="1800" b="0" i="0" dirty="0">
                          <a:solidFill>
                            <a:schemeClr val="bg1">
                              <a:lumMod val="50000"/>
                            </a:schemeClr>
                          </a:solidFill>
                          <a:latin typeface="Tw Cen MT"/>
                          <a:ea typeface="Cambria"/>
                          <a:cs typeface="Tw Cen MT"/>
                        </a:rPr>
                        <a:t>(11-31%)</a:t>
                      </a:r>
                    </a:p>
                  </a:txBody>
                  <a:tcPr marL="68580" marR="68580" marT="0" marB="0"/>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US" dirty="0" smtClean="0"/>
              <a:t>Summary</a:t>
            </a:r>
          </a:p>
        </p:txBody>
      </p:sp>
      <p:sp>
        <p:nvSpPr>
          <p:cNvPr id="8" name="Content Placeholder 7"/>
          <p:cNvSpPr>
            <a:spLocks noGrp="1"/>
          </p:cNvSpPr>
          <p:nvPr>
            <p:ph sz="quarter" idx="1"/>
          </p:nvPr>
        </p:nvSpPr>
        <p:spPr/>
        <p:txBody>
          <a:bodyPr/>
          <a:lstStyle/>
          <a:p>
            <a:r>
              <a:rPr lang="en-US" dirty="0" smtClean="0"/>
              <a:t>Harm is in the eye of the beholder: less or more?</a:t>
            </a:r>
          </a:p>
          <a:p>
            <a:pPr lvl="1"/>
            <a:r>
              <a:rPr lang="en-US" dirty="0" smtClean="0"/>
              <a:t>Doomed to benchmarking apples with oranges?</a:t>
            </a:r>
          </a:p>
          <a:p>
            <a:pPr lvl="1"/>
            <a:r>
              <a:rPr lang="en-US" dirty="0" smtClean="0"/>
              <a:t>Explicit criteria</a:t>
            </a:r>
          </a:p>
          <a:p>
            <a:r>
              <a:rPr lang="en-US" dirty="0" smtClean="0"/>
              <a:t>Potential to affect practice</a:t>
            </a:r>
          </a:p>
          <a:p>
            <a:r>
              <a:rPr lang="en-US" dirty="0" smtClean="0"/>
              <a:t>Are complex trigger better?</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Rectangle 2"/>
          <p:cNvSpPr>
            <a:spLocks noGrp="1"/>
          </p:cNvSpPr>
          <p:nvPr>
            <p:ph type="title"/>
          </p:nvPr>
        </p:nvSpPr>
        <p:spPr/>
        <p:txBody>
          <a:bodyPr/>
          <a:lstStyle/>
          <a:p>
            <a:r>
              <a:rPr lang="en-US" smtClean="0"/>
              <a:t>Acknowledgements</a:t>
            </a:r>
          </a:p>
        </p:txBody>
      </p:sp>
      <p:sp>
        <p:nvSpPr>
          <p:cNvPr id="28675" name="Rectangle 3"/>
          <p:cNvSpPr>
            <a:spLocks noGrp="1"/>
          </p:cNvSpPr>
          <p:nvPr>
            <p:ph sz="quarter" idx="1"/>
          </p:nvPr>
        </p:nvSpPr>
        <p:spPr/>
        <p:txBody>
          <a:bodyPr numCol="2">
            <a:normAutofit fontScale="92500" lnSpcReduction="20000"/>
          </a:bodyPr>
          <a:lstStyle/>
          <a:p>
            <a:pPr marL="320040" indent="-320040" fontAlgn="auto">
              <a:spcAft>
                <a:spcPts val="0"/>
              </a:spcAft>
              <a:defRPr/>
            </a:pPr>
            <a:endParaRPr lang="en-US" dirty="0" smtClean="0">
              <a:ea typeface="+mn-ea"/>
              <a:cs typeface="+mn-cs"/>
            </a:endParaRPr>
          </a:p>
          <a:p>
            <a:pPr marL="320040" indent="-320040" fontAlgn="auto">
              <a:spcAft>
                <a:spcPts val="0"/>
              </a:spcAft>
              <a:defRPr/>
            </a:pPr>
            <a:endParaRPr lang="en-US" dirty="0" smtClean="0">
              <a:ea typeface="+mn-ea"/>
              <a:cs typeface="+mn-cs"/>
            </a:endParaRPr>
          </a:p>
          <a:p>
            <a:pPr marL="320040" indent="-320040" fontAlgn="auto">
              <a:spcAft>
                <a:spcPts val="0"/>
              </a:spcAft>
              <a:buFont typeface="Wingdings" pitchFamily="2" charset="2"/>
              <a:buNone/>
              <a:defRPr/>
            </a:pPr>
            <a:endParaRPr lang="en-US" dirty="0" smtClean="0">
              <a:ea typeface="+mn-ea"/>
              <a:cs typeface="+mn-cs"/>
            </a:endParaRPr>
          </a:p>
          <a:p>
            <a:pPr marL="320040" indent="-320040" fontAlgn="auto">
              <a:spcAft>
                <a:spcPts val="0"/>
              </a:spcAft>
              <a:defRPr/>
            </a:pPr>
            <a:r>
              <a:rPr lang="en-US" dirty="0" smtClean="0">
                <a:ea typeface="+mn-ea"/>
                <a:cs typeface="+mn-cs"/>
              </a:rPr>
              <a:t>PI Amy Rosen, PhD</a:t>
            </a:r>
          </a:p>
          <a:p>
            <a:pPr marL="320040" indent="-320040" fontAlgn="auto">
              <a:spcAft>
                <a:spcPts val="0"/>
              </a:spcAft>
              <a:defRPr/>
            </a:pPr>
            <a:r>
              <a:rPr lang="en-US" dirty="0" smtClean="0">
                <a:ea typeface="+mn-ea"/>
                <a:cs typeface="+mn-cs"/>
              </a:rPr>
              <a:t>Co-PI Jonathan Nebeker, MD, MS</a:t>
            </a:r>
          </a:p>
          <a:p>
            <a:pPr marL="320040" indent="-320040" fontAlgn="auto">
              <a:spcAft>
                <a:spcPts val="0"/>
              </a:spcAft>
              <a:defRPr/>
            </a:pPr>
            <a:r>
              <a:rPr lang="en-US" dirty="0" smtClean="0">
                <a:ea typeface="+mn-ea"/>
                <a:cs typeface="+mn-cs"/>
              </a:rPr>
              <a:t>Co-Investigators:</a:t>
            </a:r>
          </a:p>
          <a:p>
            <a:pPr marL="640080" lvl="1" indent="-274320" fontAlgn="auto">
              <a:spcAft>
                <a:spcPts val="0"/>
              </a:spcAft>
              <a:defRPr/>
            </a:pPr>
            <a:r>
              <a:rPr lang="en-US" dirty="0" smtClean="0">
                <a:ea typeface="+mn-ea"/>
              </a:rPr>
              <a:t>Stephan Gaehde, MD</a:t>
            </a:r>
          </a:p>
          <a:p>
            <a:pPr marL="640080" lvl="1" indent="-274320" fontAlgn="auto">
              <a:spcAft>
                <a:spcPts val="0"/>
              </a:spcAft>
              <a:defRPr/>
            </a:pPr>
            <a:r>
              <a:rPr lang="en-US" dirty="0" smtClean="0">
                <a:ea typeface="+mn-ea"/>
              </a:rPr>
              <a:t>Haytham </a:t>
            </a:r>
            <a:r>
              <a:rPr lang="en-US" dirty="0" err="1" smtClean="0">
                <a:ea typeface="+mn-ea"/>
              </a:rPr>
              <a:t>Kaafarani</a:t>
            </a:r>
            <a:r>
              <a:rPr lang="en-US" dirty="0" smtClean="0">
                <a:ea typeface="+mn-ea"/>
              </a:rPr>
              <a:t>, MD, MPH</a:t>
            </a:r>
          </a:p>
          <a:p>
            <a:pPr marL="640080" lvl="1" indent="-274320" fontAlgn="auto">
              <a:spcAft>
                <a:spcPts val="0"/>
              </a:spcAft>
              <a:defRPr/>
            </a:pPr>
            <a:endParaRPr lang="en-US" dirty="0" smtClean="0">
              <a:ea typeface="+mn-ea"/>
            </a:endParaRPr>
          </a:p>
          <a:p>
            <a:pPr marL="640080" lvl="1" indent="-274320" fontAlgn="auto">
              <a:spcAft>
                <a:spcPts val="0"/>
              </a:spcAft>
              <a:defRPr/>
            </a:pPr>
            <a:endParaRPr lang="en-US" dirty="0" smtClean="0">
              <a:ea typeface="+mn-ea"/>
            </a:endParaRPr>
          </a:p>
          <a:p>
            <a:pPr marL="640080" lvl="1" indent="-274320" fontAlgn="auto">
              <a:spcAft>
                <a:spcPts val="0"/>
              </a:spcAft>
              <a:defRPr/>
            </a:pPr>
            <a:endParaRPr lang="en-US" dirty="0" smtClean="0">
              <a:ea typeface="+mn-ea"/>
            </a:endParaRPr>
          </a:p>
          <a:p>
            <a:pPr marL="640080" lvl="1" indent="-274320" fontAlgn="auto">
              <a:spcAft>
                <a:spcPts val="0"/>
              </a:spcAft>
              <a:defRPr/>
            </a:pPr>
            <a:endParaRPr lang="en-US" dirty="0" smtClean="0">
              <a:ea typeface="+mn-ea"/>
            </a:endParaRPr>
          </a:p>
          <a:p>
            <a:pPr marL="640080" lvl="1" indent="-274320" fontAlgn="auto">
              <a:spcAft>
                <a:spcPts val="0"/>
              </a:spcAft>
              <a:defRPr/>
            </a:pPr>
            <a:endParaRPr lang="en-US" dirty="0" smtClean="0">
              <a:ea typeface="+mn-ea"/>
            </a:endParaRPr>
          </a:p>
          <a:p>
            <a:pPr marL="640080" lvl="1" indent="-274320" fontAlgn="auto">
              <a:spcAft>
                <a:spcPts val="0"/>
              </a:spcAft>
              <a:defRPr/>
            </a:pPr>
            <a:r>
              <a:rPr lang="en-US" dirty="0" smtClean="0">
                <a:ea typeface="+mn-ea"/>
              </a:rPr>
              <a:t>Brenna Long, MA</a:t>
            </a:r>
          </a:p>
          <a:p>
            <a:pPr marL="640080" lvl="1" indent="-274320" fontAlgn="auto">
              <a:spcAft>
                <a:spcPts val="0"/>
              </a:spcAft>
              <a:defRPr/>
            </a:pPr>
            <a:r>
              <a:rPr lang="en-US" dirty="0" smtClean="0">
                <a:ea typeface="+mn-ea"/>
              </a:rPr>
              <a:t>Hillary Mull, MPP</a:t>
            </a:r>
          </a:p>
          <a:p>
            <a:pPr marL="640080" lvl="1" indent="-274320" fontAlgn="auto">
              <a:spcAft>
                <a:spcPts val="0"/>
              </a:spcAft>
              <a:defRPr/>
            </a:pPr>
            <a:r>
              <a:rPr lang="en-US" dirty="0" smtClean="0">
                <a:ea typeface="+mn-ea"/>
              </a:rPr>
              <a:t>Brian Nordberg, BS</a:t>
            </a:r>
          </a:p>
          <a:p>
            <a:pPr marL="640080" lvl="1" indent="-274320" fontAlgn="auto">
              <a:spcAft>
                <a:spcPts val="0"/>
              </a:spcAft>
              <a:defRPr/>
            </a:pPr>
            <a:r>
              <a:rPr lang="en-US" dirty="0" smtClean="0">
                <a:ea typeface="+mn-ea"/>
              </a:rPr>
              <a:t>Steve Pickard, MS</a:t>
            </a:r>
          </a:p>
          <a:p>
            <a:pPr marL="640080" lvl="1" indent="-274320" fontAlgn="auto">
              <a:spcAft>
                <a:spcPts val="0"/>
              </a:spcAft>
              <a:defRPr/>
            </a:pPr>
            <a:r>
              <a:rPr lang="en-US" dirty="0" smtClean="0">
                <a:ea typeface="+mn-ea"/>
              </a:rPr>
              <a:t>Peter Rivard, PhD</a:t>
            </a:r>
          </a:p>
          <a:p>
            <a:pPr marL="640080" lvl="1" indent="-274320" fontAlgn="auto">
              <a:spcAft>
                <a:spcPts val="0"/>
              </a:spcAft>
              <a:defRPr/>
            </a:pPr>
            <a:r>
              <a:rPr lang="en-US" dirty="0" smtClean="0">
                <a:ea typeface="+mn-ea"/>
              </a:rPr>
              <a:t>Lucy </a:t>
            </a:r>
            <a:r>
              <a:rPr lang="en-US" dirty="0" err="1" smtClean="0">
                <a:ea typeface="+mn-ea"/>
              </a:rPr>
              <a:t>Savitz</a:t>
            </a:r>
            <a:r>
              <a:rPr lang="en-US" dirty="0" smtClean="0">
                <a:ea typeface="+mn-ea"/>
              </a:rPr>
              <a:t>, PhD, MBA</a:t>
            </a:r>
          </a:p>
          <a:p>
            <a:pPr marL="640080" lvl="1" indent="-274320" fontAlgn="auto">
              <a:spcAft>
                <a:spcPts val="0"/>
              </a:spcAft>
              <a:defRPr/>
            </a:pPr>
            <a:r>
              <a:rPr lang="en-US" dirty="0" smtClean="0">
                <a:ea typeface="+mn-ea"/>
              </a:rPr>
              <a:t>Chris Shanahan, MD, MPH</a:t>
            </a:r>
          </a:p>
          <a:p>
            <a:pPr marL="640080" lvl="1" indent="-274320" fontAlgn="auto">
              <a:spcAft>
                <a:spcPts val="0"/>
              </a:spcAft>
              <a:defRPr/>
            </a:pPr>
            <a:r>
              <a:rPr lang="en-US" dirty="0" smtClean="0">
                <a:ea typeface="+mn-ea"/>
              </a:rPr>
              <a:t>Stephanie Shimada, PhD</a:t>
            </a:r>
          </a:p>
        </p:txBody>
      </p:sp>
      <p:sp>
        <p:nvSpPr>
          <p:cNvPr id="16387" name="Rectangle 5"/>
          <p:cNvSpPr>
            <a:spLocks noChangeArrowheads="1"/>
          </p:cNvSpPr>
          <p:nvPr/>
        </p:nvSpPr>
        <p:spPr bwMode="auto">
          <a:xfrm>
            <a:off x="533400" y="1600200"/>
            <a:ext cx="8001000" cy="822325"/>
          </a:xfrm>
          <a:prstGeom prst="rect">
            <a:avLst/>
          </a:prstGeom>
          <a:noFill/>
          <a:ln w="9525">
            <a:noFill/>
            <a:miter lim="800000"/>
            <a:headEnd/>
            <a:tailEnd/>
          </a:ln>
        </p:spPr>
        <p:txBody>
          <a:bodyPr>
            <a:prstTxWarp prst="textNoShape">
              <a:avLst/>
            </a:prstTxWarp>
            <a:spAutoFit/>
          </a:bodyPr>
          <a:lstStyle/>
          <a:p>
            <a:r>
              <a:rPr lang="en-US"/>
              <a:t>Sponsored by AHRQ Contract No. HHSA290200600012, Task Order Officer: Amy Helwig, MD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Rectangle 2"/>
          <p:cNvSpPr>
            <a:spLocks noGrp="1"/>
          </p:cNvSpPr>
          <p:nvPr>
            <p:ph type="title"/>
          </p:nvPr>
        </p:nvSpPr>
        <p:spPr/>
        <p:txBody>
          <a:bodyPr/>
          <a:lstStyle/>
          <a:p>
            <a:r>
              <a:rPr lang="en-US" dirty="0" smtClean="0"/>
              <a:t>What’s new?</a:t>
            </a:r>
          </a:p>
        </p:txBody>
      </p:sp>
      <p:sp>
        <p:nvSpPr>
          <p:cNvPr id="5" name="Content Placeholder 4"/>
          <p:cNvSpPr>
            <a:spLocks noGrp="1"/>
          </p:cNvSpPr>
          <p:nvPr>
            <p:ph sz="quarter" idx="1"/>
          </p:nvPr>
        </p:nvSpPr>
        <p:spPr/>
        <p:txBody>
          <a:bodyPr/>
          <a:lstStyle/>
          <a:p>
            <a:r>
              <a:rPr lang="en-US" sz="3200" dirty="0" smtClean="0"/>
              <a:t>ADE Surveillance rules</a:t>
            </a:r>
          </a:p>
          <a:p>
            <a:pPr lvl="1"/>
            <a:r>
              <a:rPr lang="en-US" b="1" dirty="0" smtClean="0"/>
              <a:t>Complex </a:t>
            </a:r>
            <a:r>
              <a:rPr lang="en-US" dirty="0" smtClean="0"/>
              <a:t>to maximize PPV and Sensitivity</a:t>
            </a:r>
          </a:p>
          <a:p>
            <a:pPr lvl="1"/>
            <a:r>
              <a:rPr lang="en-US" b="1" dirty="0" smtClean="0"/>
              <a:t>Action-Oriented</a:t>
            </a:r>
            <a:r>
              <a:rPr lang="en-US" dirty="0" smtClean="0"/>
              <a:t> to make a difference for patient</a:t>
            </a:r>
            <a:endParaRPr lang="en-US" b="1" dirty="0" smtClean="0"/>
          </a:p>
          <a:p>
            <a:r>
              <a:rPr lang="en-US" sz="3200" dirty="0" smtClean="0"/>
              <a:t>Use </a:t>
            </a:r>
            <a:r>
              <a:rPr lang="en-US" sz="3200" b="1" dirty="0" smtClean="0"/>
              <a:t>input </a:t>
            </a:r>
            <a:r>
              <a:rPr lang="en-US" sz="3200" dirty="0" smtClean="0"/>
              <a:t>from system-based focus groups and experts with </a:t>
            </a:r>
            <a:r>
              <a:rPr lang="en-US" sz="3200" b="1" dirty="0" smtClean="0"/>
              <a:t>practical experience</a:t>
            </a:r>
            <a:endParaRPr lang="en-US" sz="32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Study Flow</a:t>
            </a:r>
            <a:endParaRPr lang="en-US" dirty="0"/>
          </a:p>
        </p:txBody>
      </p:sp>
      <p:graphicFrame>
        <p:nvGraphicFramePr>
          <p:cNvPr id="4" name="Content Placeholder 3"/>
          <p:cNvGraphicFramePr>
            <a:graphicFrameLocks noGrp="1"/>
          </p:cNvGraphicFramePr>
          <p:nvPr>
            <p:ph sz="quarter" idx="1"/>
          </p:nvPr>
        </p:nvGraphicFramePr>
        <p:xfrm>
          <a:off x="612775" y="1600200"/>
          <a:ext cx="8153400" cy="44958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Epidemiological Design</a:t>
            </a:r>
            <a:endParaRPr lang="en-US" dirty="0"/>
          </a:p>
        </p:txBody>
      </p:sp>
      <p:grpSp>
        <p:nvGrpSpPr>
          <p:cNvPr id="6" name="Group 5"/>
          <p:cNvGrpSpPr/>
          <p:nvPr/>
        </p:nvGrpSpPr>
        <p:grpSpPr>
          <a:xfrm>
            <a:off x="162916" y="1828800"/>
            <a:ext cx="8818167" cy="5029200"/>
            <a:chOff x="162916" y="1828800"/>
            <a:chExt cx="8818167" cy="5029200"/>
          </a:xfrm>
        </p:grpSpPr>
        <p:graphicFrame>
          <p:nvGraphicFramePr>
            <p:cNvPr id="58370" name="Object 2"/>
            <p:cNvGraphicFramePr>
              <a:graphicFrameLocks noChangeAspect="1"/>
            </p:cNvGraphicFramePr>
            <p:nvPr/>
          </p:nvGraphicFramePr>
          <p:xfrm>
            <a:off x="162916" y="1828800"/>
            <a:ext cx="8818167" cy="4191000"/>
          </p:xfrm>
          <a:graphic>
            <a:graphicData uri="http://schemas.openxmlformats.org/presentationml/2006/ole">
              <p:oleObj spid="_x0000_s58370" name="Document" r:id="rId3" imgW="5905500" imgH="2806700" progId="Word.Document.12">
                <p:link updateAutomatic="1"/>
              </p:oleObj>
            </a:graphicData>
          </a:graphic>
        </p:graphicFrame>
        <p:sp>
          <p:nvSpPr>
            <p:cNvPr id="5" name="TextBox 4"/>
            <p:cNvSpPr txBox="1"/>
            <p:nvPr/>
          </p:nvSpPr>
          <p:spPr>
            <a:xfrm>
              <a:off x="1295400" y="6027003"/>
              <a:ext cx="6828183" cy="830997"/>
            </a:xfrm>
            <a:prstGeom prst="rect">
              <a:avLst/>
            </a:prstGeom>
            <a:noFill/>
          </p:spPr>
          <p:txBody>
            <a:bodyPr wrap="square" rtlCol="0">
              <a:spAutoFit/>
            </a:bodyPr>
            <a:lstStyle/>
            <a:p>
              <a:r>
                <a:rPr lang="en-US" sz="1200" dirty="0" smtClean="0"/>
                <a:t>Mull H &amp; Nebeker JR, </a:t>
              </a:r>
              <a:r>
                <a:rPr lang="en-US" sz="1200" b="1" dirty="0" smtClean="0"/>
                <a:t>Informatics Tools for the Development of Action-Oriented Adverse Drug Event Triggers,</a:t>
              </a:r>
              <a:r>
                <a:rPr lang="en-US" sz="1200" dirty="0" smtClean="0"/>
                <a:t> 2008. </a:t>
              </a:r>
              <a:r>
                <a:rPr lang="en-US" sz="1200" u="sng" dirty="0" smtClean="0"/>
                <a:t>AMIA Annual Symposium Proceedings</a:t>
              </a:r>
              <a:r>
                <a:rPr lang="en-US" sz="1200" dirty="0" smtClean="0"/>
                <a:t>. Nov 6:505-9. </a:t>
              </a:r>
              <a:r>
                <a:rPr lang="en-US" sz="1200" u="sng" dirty="0" smtClean="0">
                  <a:hlinkClick r:id="rId4"/>
                </a:rPr>
                <a:t>http://www.ncbi.nlm.nih.gov/pmc/articles/PMC2655939/</a:t>
              </a:r>
              <a:endParaRPr lang="en-US" sz="1200" dirty="0" smtClean="0"/>
            </a:p>
            <a:p>
              <a:endParaRPr lang="en-US" sz="1200" dirty="0"/>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Complex Trigger</a:t>
            </a:r>
            <a:endParaRPr lang="en-US" dirty="0"/>
          </a:p>
        </p:txBody>
      </p:sp>
      <p:sp>
        <p:nvSpPr>
          <p:cNvPr id="3" name="Content Placeholder 2"/>
          <p:cNvSpPr>
            <a:spLocks noGrp="1"/>
          </p:cNvSpPr>
          <p:nvPr>
            <p:ph sz="quarter" idx="1"/>
          </p:nvPr>
        </p:nvSpPr>
        <p:spPr/>
        <p:txBody>
          <a:bodyPr/>
          <a:lstStyle/>
          <a:p>
            <a:r>
              <a:rPr lang="en-US" sz="2800" dirty="0" smtClean="0">
                <a:latin typeface="Calibri"/>
                <a:cs typeface="Calibri"/>
              </a:rPr>
              <a:t>[Dose change in GFR reducer or renal toxin and subsequent creatinine &gt; 50% from average baseline creatinine value or &gt; 33% from last post dose change creatinine value] AND (No new </a:t>
            </a:r>
            <a:r>
              <a:rPr lang="en-US" sz="2800" dirty="0" err="1" smtClean="0">
                <a:latin typeface="Calibri"/>
                <a:cs typeface="Calibri"/>
              </a:rPr>
              <a:t>trimethoprim</a:t>
            </a:r>
            <a:r>
              <a:rPr lang="en-US" sz="2800" dirty="0" smtClean="0">
                <a:latin typeface="Calibri"/>
                <a:cs typeface="Calibri"/>
              </a:rPr>
              <a:t> within 1 day prior to 7 days after creatinine lab value firing) AND (GFR Reducer or renal toxin used within 90 days prior to lab value)</a:t>
            </a:r>
          </a:p>
          <a:p>
            <a:pPr algn="just"/>
            <a:r>
              <a:rPr lang="en-US" sz="2800" dirty="0" smtClean="0">
                <a:latin typeface="Calibri"/>
                <a:cs typeface="Calibri"/>
              </a:rPr>
              <a:t>Suppress If: Renal toxin or GFR reducer dose reduced 0-7 days after lab) OR ( new creatinine lab result within 1-6days  of firing lab value)</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r>
              <a:rPr lang="en-US" sz="4000" dirty="0" smtClean="0"/>
              <a:t>Results: Focus Group/Interviews</a:t>
            </a:r>
            <a:endParaRPr lang="en-US" dirty="0" smtClean="0"/>
          </a:p>
        </p:txBody>
      </p:sp>
      <p:graphicFrame>
        <p:nvGraphicFramePr>
          <p:cNvPr id="8" name="Content Placeholder 7"/>
          <p:cNvGraphicFramePr>
            <a:graphicFrameLocks noGrp="1"/>
          </p:cNvGraphicFramePr>
          <p:nvPr>
            <p:ph sz="quarter" idx="1"/>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Delphi Highlights</a:t>
            </a:r>
            <a:endParaRPr lang="en-US" dirty="0"/>
          </a:p>
        </p:txBody>
      </p:sp>
      <p:sp>
        <p:nvSpPr>
          <p:cNvPr id="3" name="Content Placeholder 2"/>
          <p:cNvSpPr>
            <a:spLocks noGrp="1"/>
          </p:cNvSpPr>
          <p:nvPr>
            <p:ph sz="quarter" idx="1"/>
          </p:nvPr>
        </p:nvSpPr>
        <p:spPr/>
        <p:txBody>
          <a:bodyPr/>
          <a:lstStyle/>
          <a:p>
            <a:r>
              <a:rPr lang="en-US" dirty="0" smtClean="0"/>
              <a:t>50% national experts, 50% local clinical leaders</a:t>
            </a:r>
          </a:p>
          <a:p>
            <a:r>
              <a:rPr lang="en-US" dirty="0" smtClean="0"/>
              <a:t>Got perspectives that represented emphasis of research or clinical experience.</a:t>
            </a:r>
          </a:p>
          <a:p>
            <a:pPr lvl="1"/>
            <a:r>
              <a:rPr lang="en-US" dirty="0" smtClean="0"/>
              <a:t>ED doc liked delirium trigger</a:t>
            </a:r>
          </a:p>
          <a:p>
            <a:r>
              <a:rPr lang="en-US" dirty="0" smtClean="0"/>
              <a:t>Various, contradictory input on thresholds</a:t>
            </a:r>
          </a:p>
          <a:p>
            <a:r>
              <a:rPr lang="en-US" dirty="0" smtClean="0"/>
              <a:t>Helpful modifications</a:t>
            </a:r>
          </a:p>
          <a:p>
            <a:r>
              <a:rPr lang="en-US" dirty="0" smtClean="0"/>
              <a:t>Interesting insights on what would be useful</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a:t>
            </a:r>
          </a:p>
        </p:txBody>
      </p:sp>
      <p:sp>
        <p:nvSpPr>
          <p:cNvPr id="3" name="Content Placeholder 2"/>
          <p:cNvSpPr>
            <a:spLocks noGrp="1"/>
          </p:cNvSpPr>
          <p:nvPr>
            <p:ph sz="quarter" idx="1"/>
          </p:nvPr>
        </p:nvSpPr>
        <p:spPr/>
        <p:txBody>
          <a:bodyPr/>
          <a:lstStyle/>
          <a:p>
            <a:r>
              <a:rPr lang="en-US" dirty="0" smtClean="0"/>
              <a:t>Sample</a:t>
            </a:r>
          </a:p>
          <a:p>
            <a:pPr lvl="1"/>
            <a:r>
              <a:rPr lang="en-US" dirty="0" smtClean="0"/>
              <a:t>Requested sets of 2,000 pts based on exposure to target meds</a:t>
            </a:r>
          </a:p>
          <a:p>
            <a:pPr lvl="1"/>
            <a:r>
              <a:rPr lang="en-US" dirty="0" smtClean="0"/>
              <a:t>Got 1,059 to 9,339 -&gt; IRB amendment</a:t>
            </a:r>
          </a:p>
          <a:p>
            <a:pPr lvl="1"/>
            <a:r>
              <a:rPr lang="en-US" dirty="0" smtClean="0"/>
              <a:t>Restricted to patients with 2 notes in 1 year</a:t>
            </a:r>
          </a:p>
          <a:p>
            <a:r>
              <a:rPr lang="en-US" dirty="0" smtClean="0"/>
              <a:t>Analysis</a:t>
            </a:r>
          </a:p>
          <a:p>
            <a:pPr lvl="1"/>
            <a:r>
              <a:rPr lang="en-US" dirty="0" smtClean="0"/>
              <a:t>1° PPV = number of patients with AE/number of cases triggered</a:t>
            </a:r>
          </a:p>
          <a:p>
            <a:pPr lvl="1"/>
            <a:r>
              <a:rPr lang="en-US" dirty="0" smtClean="0"/>
              <a:t>2° Sensitivity, if prevalence &gt;5% (for 25% CI width) (highest was 4%)</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4012</TotalTime>
  <Words>950</Words>
  <Application>Microsoft Macintosh PowerPoint</Application>
  <PresentationFormat>On-screen Show (4:3)</PresentationFormat>
  <Paragraphs>140</Paragraphs>
  <Slides>13</Slides>
  <Notes>7</Notes>
  <HiddenSlides>0</HiddenSlides>
  <MMClips>0</MMClips>
  <ScaleCrop>false</ScaleCrop>
  <HeadingPairs>
    <vt:vector size="6" baseType="variant">
      <vt:variant>
        <vt:lpstr>Design Template</vt:lpstr>
      </vt:variant>
      <vt:variant>
        <vt:i4>1</vt:i4>
      </vt:variant>
      <vt:variant>
        <vt:lpstr>Links</vt:lpstr>
      </vt:variant>
      <vt:variant>
        <vt:i4>1</vt:i4>
      </vt:variant>
      <vt:variant>
        <vt:lpstr>Slide Titles</vt:lpstr>
      </vt:variant>
      <vt:variant>
        <vt:i4>13</vt:i4>
      </vt:variant>
    </vt:vector>
  </HeadingPairs>
  <TitlesOfParts>
    <vt:vector size="15" baseType="lpstr">
      <vt:lpstr>Median</vt:lpstr>
      <vt:lpstr>IDEAS-JN-10-HD:Users:jonathan:Desktop:jonathan:Documents:-Dissemination:Manuscripts:Mull-ClinicalTriggers:AMIA%20Draft%20HM%203.13v2jn.doc!OLE_LINK1</vt:lpstr>
      <vt:lpstr>Development and Use of Ambulatory Adverse Event Trigger Tools  Jonathan R. Nebeker  AHRQ Conference  Sept. 29, 2010  Boston University School of Public Health, Boston, MA,  VA Center for Organization, Leadership and Management Research (COLMR),  Boston MA akrosen@bu.edu </vt:lpstr>
      <vt:lpstr>Acknowledgements</vt:lpstr>
      <vt:lpstr>What’s new?</vt:lpstr>
      <vt:lpstr>Study Flow</vt:lpstr>
      <vt:lpstr>Epidemiological Design</vt:lpstr>
      <vt:lpstr>Example of Complex Trigger</vt:lpstr>
      <vt:lpstr>Results: Focus Group/Interviews</vt:lpstr>
      <vt:lpstr>Delphi Highlights</vt:lpstr>
      <vt:lpstr>Analysis</vt:lpstr>
      <vt:lpstr>Ignore the CI behind the curtain</vt:lpstr>
      <vt:lpstr>End Points</vt:lpstr>
      <vt:lpstr>Trigger Performance</vt:lpstr>
      <vt:lpstr>Summary</vt:lpstr>
    </vt:vector>
  </TitlesOfParts>
  <Company>Department of Veterans Affairs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Stephanie Shimada</dc:creator>
  <cp:lastModifiedBy>Graham</cp:lastModifiedBy>
  <cp:revision>163</cp:revision>
  <dcterms:created xsi:type="dcterms:W3CDTF">2010-10-19T21:39:50Z</dcterms:created>
  <dcterms:modified xsi:type="dcterms:W3CDTF">2010-10-19T21:48:19Z</dcterms:modified>
</cp:coreProperties>
</file>