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Default Extension="xls" ContentType="application/vnd.ms-exce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861" r:id="rId2"/>
    <p:sldId id="782" r:id="rId3"/>
    <p:sldId id="820" r:id="rId4"/>
    <p:sldId id="862" r:id="rId5"/>
    <p:sldId id="863" r:id="rId6"/>
    <p:sldId id="826" r:id="rId7"/>
    <p:sldId id="830" r:id="rId8"/>
    <p:sldId id="858" r:id="rId9"/>
    <p:sldId id="850" r:id="rId10"/>
    <p:sldId id="851" r:id="rId11"/>
    <p:sldId id="852" r:id="rId12"/>
    <p:sldId id="853" r:id="rId13"/>
    <p:sldId id="855" r:id="rId14"/>
    <p:sldId id="859" r:id="rId15"/>
    <p:sldId id="86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0000"/>
    <a:srgbClr val="000000"/>
    <a:srgbClr val="9CAAFF"/>
    <a:srgbClr val="9CB4FF"/>
    <a:srgbClr val="9CC3FF"/>
    <a:srgbClr val="9CC7FF"/>
    <a:srgbClr val="9CC7FE"/>
    <a:srgbClr val="9CC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75" d="100"/>
          <a:sy n="75" d="100"/>
        </p:scale>
        <p:origin x="-438" y="79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92863" y="8748713"/>
            <a:ext cx="395287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prstTxWarp prst="textNoShape">
              <a:avLst/>
            </a:prstTxWarp>
            <a:spAutoFit/>
          </a:bodyPr>
          <a:lstStyle/>
          <a:p>
            <a:pPr algn="r" defTabSz="931863" eaLnBrk="0" hangingPunct="0">
              <a:defRPr/>
            </a:pPr>
            <a:fld id="{0D74E108-A949-D741-AD12-B5603D077923}" type="slidenum">
              <a:rPr lang="en-US" sz="1400"/>
              <a:pPr algn="r" defTabSz="931863" eaLnBrk="0" hangingPunct="0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9200" cy="411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02" tIns="45291" rIns="92202" bIns="452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92863" y="8747125"/>
            <a:ext cx="395287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prstTxWarp prst="textNoShape">
              <a:avLst/>
            </a:prstTxWarp>
            <a:spAutoFit/>
          </a:bodyPr>
          <a:lstStyle/>
          <a:p>
            <a:pPr algn="r" defTabSz="931863" eaLnBrk="0" hangingPunct="0">
              <a:defRPr/>
            </a:pPr>
            <a:fld id="{F9ACF49E-F267-254A-9EBA-075277E2FF5C}" type="slidenum">
              <a:rPr lang="en-US" sz="1400"/>
              <a:pPr algn="r" defTabSz="931863" eaLnBrk="0" hangingPunct="0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fld id="{24DADE78-A48E-1F46-82D1-23DB9D0C0E4E}" type="slidenum">
              <a:rPr lang="en-US"/>
              <a:pPr eaLnBrk="0" hangingPunct="0"/>
              <a:t>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8975"/>
            <a:ext cx="4568825" cy="3425825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4713" y="4343400"/>
            <a:ext cx="5029200" cy="4114800"/>
          </a:xfrm>
          <a:noFill/>
          <a:ln w="9525"/>
        </p:spPr>
        <p:txBody>
          <a:bodyPr lIns="93209" tIns="46606" rIns="93209" bIns="46606"/>
          <a:lstStyle/>
          <a:p>
            <a:pPr eaLnBrk="1" hangingPunct="1"/>
            <a:r>
              <a:rPr lang="en-US">
                <a:latin typeface="Times New Roman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>
                <a:latin typeface="Times New Roman" charset="0"/>
              </a:rPr>
              <a:t>The 7-day missed diagnosis rate for AMI in this study was 1.85%, which is slightly lower than estimates of previous studies.</a:t>
            </a:r>
          </a:p>
          <a:p>
            <a:r>
              <a:rPr lang="en-US">
                <a:latin typeface="Times New Roman" charset="0"/>
              </a:rPr>
              <a:t>Rates of missed diagnosis were higher among African-Americans, the uninsured, and low-income communities and lower among Hispanics and patients with Medicare.</a:t>
            </a:r>
          </a:p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>
                <a:latin typeface="Times New Roman" charset="0"/>
              </a:rPr>
              <a:t>Hospitals in micropolitan or rural areas; had less than 100 beds; or who which held public or for-profit status had higher rates of </a:t>
            </a:r>
            <a:r>
              <a:rPr lang="en-US" b="1">
                <a:latin typeface="Times New Roman" charset="0"/>
              </a:rPr>
              <a:t>potentially</a:t>
            </a:r>
            <a:r>
              <a:rPr lang="en-US">
                <a:latin typeface="Times New Roman" charset="0"/>
              </a:rPr>
              <a:t> missed </a:t>
            </a:r>
            <a:r>
              <a:rPr lang="en-US" b="1">
                <a:solidFill>
                  <a:srgbClr val="FF0000"/>
                </a:solidFill>
                <a:latin typeface="Times New Roman" charset="0"/>
              </a:rPr>
              <a:t>AMI</a:t>
            </a:r>
            <a:r>
              <a:rPr lang="en-US">
                <a:latin typeface="Times New Roman" charset="0"/>
              </a:rPr>
              <a:t> diagnosi</a:t>
            </a:r>
            <a:r>
              <a:rPr lang="en-US" b="1">
                <a:latin typeface="Times New Roman" charset="0"/>
              </a:rPr>
              <a:t>e</a:t>
            </a:r>
            <a:r>
              <a:rPr lang="en-US">
                <a:latin typeface="Times New Roman" charset="0"/>
              </a:rPr>
              <a:t>s, while those with 300 beds or greater; were teaching hospitals; or had moderate to high hospital rates had lower rates of potentially missed </a:t>
            </a:r>
            <a:r>
              <a:rPr lang="en-US" b="1">
                <a:solidFill>
                  <a:srgbClr val="FF0000"/>
                </a:solidFill>
                <a:latin typeface="Times New Roman" charset="0"/>
              </a:rPr>
              <a:t>AMI </a:t>
            </a:r>
            <a:r>
              <a:rPr lang="en-US">
                <a:latin typeface="Times New Roman" charset="0"/>
              </a:rPr>
              <a:t>diagnosi</a:t>
            </a:r>
            <a:r>
              <a:rPr lang="en-US" b="1">
                <a:latin typeface="Times New Roman" charset="0"/>
              </a:rPr>
              <a:t>e</a:t>
            </a:r>
            <a:r>
              <a:rPr lang="en-US">
                <a:latin typeface="Times New Roman" charset="0"/>
              </a:rPr>
              <a:t>s.</a:t>
            </a:r>
          </a:p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55298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vmlDrawing" Target="../drawings/vmlDrawing1.vml"/><Relationship Id="rId17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93"/>
          <p:cNvGrpSpPr>
            <a:grpSpLocks/>
          </p:cNvGrpSpPr>
          <p:nvPr/>
        </p:nvGrpSpPr>
        <p:grpSpPr bwMode="auto">
          <a:xfrm>
            <a:off x="0" y="1333500"/>
            <a:ext cx="9086850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>
                <a:latin typeface="Times New Roman" pitchFamily="18" charset="0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7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4202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  <p:sldLayoutId id="2147484197" r:id="rId10"/>
    <p:sldLayoutId id="2147484198" r:id="rId11"/>
    <p:sldLayoutId id="2147484199" r:id="rId12"/>
    <p:sldLayoutId id="2147484200" r:id="rId13"/>
    <p:sldLayoutId id="2147484201" r:id="rId1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Microsoft_Excel_Chart2.xls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Chart3.xls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xcel_Chart1.xls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89863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+mj-ea"/>
                <a:cs typeface="+mj-cs"/>
              </a:rPr>
              <a:t>Missed Diagnoses of Acute Myocardial Infarction in the Emergency Department: </a:t>
            </a:r>
            <a:br>
              <a:rPr lang="en-US" sz="2800" dirty="0" smtClean="0">
                <a:ea typeface="+mj-ea"/>
                <a:cs typeface="+mj-cs"/>
              </a:rPr>
            </a:br>
            <a:r>
              <a:rPr lang="en-US" sz="2800" dirty="0" smtClean="0">
                <a:ea typeface="+mj-ea"/>
                <a:cs typeface="+mj-cs"/>
              </a:rPr>
              <a:t>An Exploration Using HCUP Data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a typeface="+mn-ea"/>
                <a:cs typeface="+mn-cs"/>
              </a:rPr>
              <a:t>AHRQ Annual Meeting</a:t>
            </a:r>
          </a:p>
          <a:p>
            <a:pPr eaLnBrk="1" hangingPunct="1">
              <a:defRPr/>
            </a:pPr>
            <a:r>
              <a:rPr lang="en-US" sz="2800" dirty="0" smtClean="0">
                <a:ea typeface="+mn-ea"/>
                <a:cs typeface="+mn-cs"/>
              </a:rPr>
              <a:t>September 28,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67600" cy="8763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j-ea"/>
                <a:cs typeface="+mj-cs"/>
              </a:rPr>
              <a:t>Percent of patients with an ED visit with likely missed AMI—hospital attributes</a:t>
            </a:r>
          </a:p>
        </p:txBody>
      </p:sp>
      <p:graphicFrame>
        <p:nvGraphicFramePr>
          <p:cNvPr id="31746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066800"/>
          <a:ext cx="9144000" cy="5791200"/>
        </p:xfrm>
        <a:graphic>
          <a:graphicData uri="http://schemas.openxmlformats.org/presentationml/2006/ole">
            <p:oleObj spid="_x0000_s31746" r:id="rId4" imgW="9144793" imgH="5791702" progId="Excel.Chart.8">
              <p:embed/>
            </p:oleObj>
          </a:graphicData>
        </a:graphic>
      </p:graphicFrame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52400" y="6400800"/>
            <a:ext cx="175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*p&lt;0.05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7000" y="5105400"/>
            <a:ext cx="11430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*&lt;100 beds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763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j-ea"/>
                <a:cs typeface="+mj-cs"/>
              </a:rPr>
              <a:t>Percent of patients with an ED visit with likely missed AMI—other attributes</a:t>
            </a:r>
          </a:p>
        </p:txBody>
      </p:sp>
      <p:graphicFrame>
        <p:nvGraphicFramePr>
          <p:cNvPr id="3379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371600"/>
          <a:ext cx="9144000" cy="5486400"/>
        </p:xfrm>
        <a:graphic>
          <a:graphicData uri="http://schemas.openxmlformats.org/presentationml/2006/ole">
            <p:oleObj spid="_x0000_s33794" r:id="rId3" imgW="9144793" imgH="5486876" progId="Excel.Chart.8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181600"/>
            <a:ext cx="1752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Weekday (ref)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43000" y="4953000"/>
            <a:ext cx="18288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*Weekend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09800" y="5105400"/>
            <a:ext cx="11430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*Jan-Feb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5029200"/>
            <a:ext cx="1371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*Mar-Apr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5257800"/>
            <a:ext cx="14478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May-Jun (ref)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05200" y="4953000"/>
            <a:ext cx="1371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Jul-Aug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86200" y="5029200"/>
            <a:ext cx="12192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Sept-Oct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43400" y="5105400"/>
            <a:ext cx="990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Nov-Dec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800" y="5715000"/>
            <a:ext cx="29718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Arial" pitchFamily="34" charset="0"/>
                <a:cs typeface="Arial" pitchFamily="34" charset="0"/>
              </a:rPr>
              <a:t>Hospital with cardiac cath (ref)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1000" y="5638800"/>
            <a:ext cx="30480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*Hospital without cardiac cath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43600" y="5257800"/>
            <a:ext cx="19812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Slow ED day (ref)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00800" y="5334000"/>
            <a:ext cx="19812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*Moderate ED day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86600" y="5181600"/>
            <a:ext cx="16764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*Busy ED day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239000" y="5257800"/>
            <a:ext cx="2133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*Crowded ED day</a:t>
            </a:r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152400" y="6400800"/>
            <a:ext cx="175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Times New Roman" pitchFamily="18" charset="0"/>
              </a:rPr>
              <a:t>*</a:t>
            </a:r>
            <a:r>
              <a:rPr lang="en-US" sz="1400" b="1" dirty="0">
                <a:solidFill>
                  <a:schemeClr val="tx2"/>
                </a:solidFill>
                <a:latin typeface="+mn-lt"/>
              </a:rPr>
              <a:t>p&lt;0.05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534400" cy="3810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Study rate of AMI missed diagnosis=1.85%</a:t>
            </a:r>
          </a:p>
          <a:p>
            <a:pPr lvl="1">
              <a:defRPr/>
            </a:pPr>
            <a:r>
              <a:rPr lang="en-US" dirty="0"/>
              <a:t>Pope et al, study found 2.1%</a:t>
            </a:r>
          </a:p>
          <a:p>
            <a:pPr lvl="1">
              <a:buFontTx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Administrative data are a reasonable source for estimating missed AMI diagnoses</a:t>
            </a: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30480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Unsurprising results</a:t>
            </a:r>
          </a:p>
          <a:p>
            <a:pPr lvl="1">
              <a:defRPr/>
            </a:pPr>
            <a:r>
              <a:rPr lang="en-US" sz="2400" dirty="0"/>
              <a:t>Vulnerable populations have higher rates of missed diagnoses for AMI—minorities, the uninsured, those with low-income, and those visiting hospitals in rural areas</a:t>
            </a:r>
          </a:p>
          <a:p>
            <a:pPr>
              <a:spcBef>
                <a:spcPct val="0"/>
              </a:spcBef>
              <a:buFont typeface="Wingdings" charset="2"/>
              <a:buNone/>
              <a:defRPr/>
            </a:pPr>
            <a:endParaRPr lang="en-US" sz="1200" dirty="0">
              <a:ea typeface="+mn-ea"/>
              <a:cs typeface="+mn-cs"/>
            </a:endParaRP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Surprising results</a:t>
            </a:r>
          </a:p>
          <a:p>
            <a:pPr lvl="1">
              <a:defRPr/>
            </a:pPr>
            <a:r>
              <a:rPr lang="en-US" sz="2400" dirty="0"/>
              <a:t>Busy hospitals have lower rates of AMI missed diagnoses (i.e. hospitals with higher occupancy rates, higher bed volume, and residency programs) </a:t>
            </a:r>
            <a:endParaRPr lang="en-US" sz="1200" dirty="0"/>
          </a:p>
          <a:p>
            <a:pPr lvl="1">
              <a:defRPr/>
            </a:pPr>
            <a:r>
              <a:rPr lang="en-US" sz="2400" dirty="0"/>
              <a:t>Weekend visits and slow ED days have higher rates of AMI missed diagnoses</a:t>
            </a:r>
          </a:p>
          <a:p>
            <a:pPr>
              <a:defRPr/>
            </a:pPr>
            <a:endParaRPr lang="en-US" sz="2800" dirty="0">
              <a:ea typeface="+mn-ea"/>
              <a:cs typeface="+mn-cs"/>
            </a:endParaRPr>
          </a:p>
          <a:p>
            <a:pPr>
              <a:defRPr/>
            </a:pPr>
            <a:endParaRPr lang="en-US" sz="2800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Limitations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28956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Administrative data </a:t>
            </a:r>
            <a:r>
              <a:rPr lang="en-US" dirty="0" err="1">
                <a:ea typeface="+mn-ea"/>
                <a:cs typeface="+mn-cs"/>
                <a:sym typeface="Wingdings" charset="2"/>
              </a:rPr>
              <a:t></a:t>
            </a:r>
            <a:r>
              <a:rPr lang="en-US" dirty="0">
                <a:ea typeface="+mn-ea"/>
                <a:cs typeface="+mn-cs"/>
                <a:sym typeface="Wingdings" charset="2"/>
              </a:rPr>
              <a:t> lower estimates of missed diagnoses</a:t>
            </a: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Data not representative—9 states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Implications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09600" y="1905000"/>
            <a:ext cx="7848600" cy="12954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Administrative data may be useful for studying other types of missed diagnoses.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819400" y="3733800"/>
            <a:ext cx="3429000" cy="28956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  <a:cs typeface="+mn-cs"/>
              </a:rPr>
              <a:t>Reporting on variation in missed diagnoses could lead to better quality of care.</a:t>
            </a:r>
            <a:endParaRPr lang="en-US" dirty="0">
              <a:ea typeface="+mn-ea"/>
              <a:cs typeface="+mn-cs"/>
            </a:endParaRPr>
          </a:p>
        </p:txBody>
      </p:sp>
      <p:pic>
        <p:nvPicPr>
          <p:cNvPr id="39941" name="Picture 6" descr="2009nhqrco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97225"/>
            <a:ext cx="2824163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5" descr="2009nhdrcov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3325" y="3197225"/>
            <a:ext cx="286067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768350"/>
          </a:xfrm>
        </p:spPr>
        <p:txBody>
          <a:bodyPr/>
          <a:lstStyle/>
          <a:p>
            <a:pPr>
              <a:spcBef>
                <a:spcPct val="30000"/>
              </a:spcBef>
              <a:defRPr/>
            </a:pPr>
            <a:r>
              <a:rPr lang="en-US" sz="3200" kern="1200" dirty="0" smtClean="0">
                <a:ea typeface="+mn-ea"/>
                <a:cs typeface="+mn-cs"/>
              </a:rPr>
              <a:t>Team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82663" y="1447800"/>
            <a:ext cx="7280275" cy="480060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Agency for Healthcare Research and Quality</a:t>
            </a:r>
          </a:p>
          <a:p>
            <a:pPr lvl="1">
              <a:defRPr/>
            </a:pPr>
            <a:r>
              <a:rPr lang="en-US" sz="2000" dirty="0"/>
              <a:t>Ernest Moy, MD, MPH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Thomson Reuters</a:t>
            </a:r>
          </a:p>
          <a:p>
            <a:pPr lvl="1">
              <a:defRPr/>
            </a:pPr>
            <a:r>
              <a:rPr lang="en-US" sz="2000" dirty="0"/>
              <a:t>Cheryl </a:t>
            </a:r>
            <a:r>
              <a:rPr lang="en-US" sz="2000" dirty="0" err="1"/>
              <a:t>Kassed</a:t>
            </a:r>
            <a:r>
              <a:rPr lang="en-US" sz="2000" dirty="0"/>
              <a:t>, PhD, MSPH</a:t>
            </a:r>
          </a:p>
          <a:p>
            <a:pPr lvl="1">
              <a:defRPr/>
            </a:pPr>
            <a:r>
              <a:rPr lang="en-US" sz="2000" dirty="0"/>
              <a:t>Marguerite Barrett, MS</a:t>
            </a:r>
          </a:p>
          <a:p>
            <a:pPr lvl="1">
              <a:defRPr/>
            </a:pPr>
            <a:r>
              <a:rPr lang="en-US" sz="2000" dirty="0"/>
              <a:t>Rosanna Coffey, PhD</a:t>
            </a:r>
          </a:p>
          <a:p>
            <a:pPr lvl="1">
              <a:defRPr/>
            </a:pPr>
            <a:r>
              <a:rPr lang="en-US" sz="2000" dirty="0" err="1"/>
              <a:t>Anika</a:t>
            </a:r>
            <a:r>
              <a:rPr lang="en-US" sz="2000" dirty="0"/>
              <a:t> Hines, PhD, MPH</a:t>
            </a:r>
            <a:endParaRPr lang="en-US" dirty="0"/>
          </a:p>
          <a:p>
            <a:pPr>
              <a:buFont typeface="Wingdings" charset="2"/>
              <a:buNone/>
              <a:defRPr/>
            </a:pPr>
            <a:endParaRPr lang="en-US" sz="2000" dirty="0">
              <a:ea typeface="+mn-ea"/>
              <a:cs typeface="+mn-cs"/>
            </a:endParaRPr>
          </a:p>
        </p:txBody>
      </p:sp>
      <p:sp>
        <p:nvSpPr>
          <p:cNvPr id="20484" name="Slide Number Placeholder 3"/>
          <p:cNvSpPr txBox="1">
            <a:spLocks/>
          </p:cNvSpPr>
          <p:nvPr/>
        </p:nvSpPr>
        <p:spPr bwMode="auto">
          <a:xfrm>
            <a:off x="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fld id="{17EF9FE9-770D-EE4A-BFF9-0D8E3F2CF1BC}" type="slidenum">
              <a:rPr lang="en-US" sz="1200">
                <a:latin typeface="Arial" charset="0"/>
              </a:rPr>
              <a:pPr eaLnBrk="0" hangingPunct="0"/>
              <a:t>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768350"/>
          </a:xfrm>
        </p:spPr>
        <p:txBody>
          <a:bodyPr/>
          <a:lstStyle/>
          <a:p>
            <a:pPr>
              <a:spcBef>
                <a:spcPct val="30000"/>
              </a:spcBef>
              <a:defRPr/>
            </a:pPr>
            <a:r>
              <a:rPr lang="en-US" sz="3200" kern="1200" dirty="0" smtClean="0">
                <a:ea typeface="+mn-ea"/>
                <a:cs typeface="+mn-cs"/>
              </a:rPr>
              <a:t>Outline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82663" y="1447800"/>
            <a:ext cx="7627937" cy="480060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Background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Specific Aims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Methods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Results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Conclusion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Implications</a:t>
            </a:r>
          </a:p>
          <a:p>
            <a:pPr lvl="1">
              <a:defRPr/>
            </a:pPr>
            <a:endParaRPr lang="en-US" sz="1800" dirty="0"/>
          </a:p>
        </p:txBody>
      </p:sp>
      <p:sp>
        <p:nvSpPr>
          <p:cNvPr id="21508" name="Slide Number Placeholder 3"/>
          <p:cNvSpPr txBox="1">
            <a:spLocks/>
          </p:cNvSpPr>
          <p:nvPr/>
        </p:nvSpPr>
        <p:spPr bwMode="auto">
          <a:xfrm>
            <a:off x="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fld id="{624E3AA9-98CE-E749-9AF2-E2CB5071E1AD}" type="slidenum">
              <a:rPr lang="en-US" sz="1200">
                <a:latin typeface="Arial" charset="0"/>
              </a:rPr>
              <a:pPr eaLnBrk="0" hangingPunct="0"/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Background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1000" y="1447800"/>
            <a:ext cx="8382000" cy="48768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Some patients with acute myocardial infarction (AMI) are mistakenly released from the emergency department (2-5%)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Such patients may have increased mortality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Failure to hospitalize may be related to race, gender, and the absence of typical cardiac symptoms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Little work comparing rates across institutions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Specific Aims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To explore the use of administrative data to identify missed diagnoses of AMI</a:t>
            </a:r>
          </a:p>
          <a:p>
            <a:pPr lvl="1">
              <a:defRPr/>
            </a:pPr>
            <a:r>
              <a:rPr lang="en-US" dirty="0"/>
              <a:t>How do HCUP estimates compare to the literature?</a:t>
            </a:r>
          </a:p>
          <a:p>
            <a:pPr lvl="1">
              <a:defRPr/>
            </a:pPr>
            <a:r>
              <a:rPr lang="en-US" dirty="0"/>
              <a:t>How do rates of missed diagnosis of AMI vary across subgroups?</a:t>
            </a:r>
          </a:p>
          <a:p>
            <a:pPr lvl="1">
              <a:defRPr/>
            </a:pPr>
            <a:r>
              <a:rPr lang="en-US" dirty="0"/>
              <a:t>How do rates of missed diagnosis of AMI vary across hospitals?</a:t>
            </a:r>
          </a:p>
          <a:p>
            <a:pPr lvl="1">
              <a:buFontTx/>
              <a:buNone/>
              <a:defRPr/>
            </a:pPr>
            <a:endParaRPr lang="en-US" dirty="0"/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Data:  HCUP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371600"/>
            <a:ext cx="7993063" cy="3124200"/>
          </a:xfrm>
        </p:spPr>
        <p:txBody>
          <a:bodyPr/>
          <a:lstStyle/>
          <a:p>
            <a:pPr>
              <a:defRPr/>
            </a:pPr>
            <a:r>
              <a:rPr lang="en-US" sz="2600" dirty="0">
                <a:ea typeface="+mn-ea"/>
                <a:cs typeface="+mn-cs"/>
              </a:rPr>
              <a:t>Healthcare Cost and Utilization Project (HCUP) is a family of health care databases developed through a Federal-State-Industry partnership sponsored by the Agency for Healthcare Research and Quality (AHRQ)</a:t>
            </a:r>
          </a:p>
          <a:p>
            <a:pPr>
              <a:buFont typeface="Wingdings" charset="2"/>
              <a:buNone/>
              <a:defRPr/>
            </a:pPr>
            <a:endParaRPr lang="en-US" sz="2600" dirty="0">
              <a:ea typeface="+mn-ea"/>
              <a:cs typeface="+mn-cs"/>
            </a:endParaRPr>
          </a:p>
          <a:p>
            <a:pPr lvl="1">
              <a:spcBef>
                <a:spcPts val="1200"/>
              </a:spcBef>
              <a:defRPr/>
            </a:pPr>
            <a:r>
              <a:rPr lang="en-US" sz="2400" dirty="0"/>
              <a:t>SID:  State Inpatient Databases = universe of inpatient discharge records from 42 states</a:t>
            </a:r>
          </a:p>
          <a:p>
            <a:pPr lvl="1">
              <a:spcBef>
                <a:spcPts val="1200"/>
              </a:spcBef>
              <a:buFontTx/>
              <a:buNone/>
              <a:defRPr/>
            </a:pPr>
            <a:endParaRPr lang="en-US" sz="2400" dirty="0"/>
          </a:p>
          <a:p>
            <a:pPr lvl="1">
              <a:spcBef>
                <a:spcPts val="1200"/>
              </a:spcBef>
              <a:defRPr/>
            </a:pPr>
            <a:r>
              <a:rPr lang="en-US" sz="2400" dirty="0"/>
              <a:t>SEDD:  State Emergency Department Databases = hospital-affiliated emergency departments      visits that do not result in hospitalizations</a:t>
            </a:r>
          </a:p>
          <a:p>
            <a:pPr lvl="1">
              <a:defRPr/>
            </a:pPr>
            <a:endParaRPr lang="en-US" sz="2400" dirty="0"/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24580" name="Picture 5" descr="Healthcare Cost and Utilization Project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562600"/>
            <a:ext cx="1338263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Methods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267200"/>
          </a:xfrm>
        </p:spPr>
        <p:txBody>
          <a:bodyPr/>
          <a:lstStyle/>
          <a:p>
            <a:pPr>
              <a:spcBef>
                <a:spcPts val="1800"/>
              </a:spcBef>
              <a:defRPr/>
            </a:pPr>
            <a:r>
              <a:rPr lang="en-US" sz="2800" dirty="0">
                <a:ea typeface="+mn-ea"/>
                <a:cs typeface="+mn-cs"/>
              </a:rPr>
              <a:t>Sample:  HCUP data for 9 states with reliable person linkages and race/ethnicity data—AZ, FL, MA, MO, NH, NY, SC, TN, UT</a:t>
            </a:r>
          </a:p>
          <a:p>
            <a:pPr>
              <a:spcBef>
                <a:spcPts val="1800"/>
              </a:spcBef>
              <a:defRPr/>
            </a:pPr>
            <a:endParaRPr lang="en-US" sz="1600" dirty="0">
              <a:ea typeface="+mn-ea"/>
              <a:cs typeface="+mn-cs"/>
            </a:endParaRPr>
          </a:p>
          <a:p>
            <a:pPr>
              <a:spcBef>
                <a:spcPts val="1800"/>
              </a:spcBef>
              <a:defRPr/>
            </a:pPr>
            <a:r>
              <a:rPr lang="en-US" sz="2800" dirty="0">
                <a:ea typeface="+mn-ea"/>
                <a:cs typeface="+mn-cs"/>
              </a:rPr>
              <a:t>Design:  Cross-sectional analysis of adults </a:t>
            </a:r>
          </a:p>
          <a:p>
            <a:pPr lvl="2">
              <a:spcBef>
                <a:spcPts val="1800"/>
              </a:spcBef>
              <a:defRPr/>
            </a:pPr>
            <a:r>
              <a:rPr lang="en-US" sz="2000" dirty="0"/>
              <a:t>18 years or older </a:t>
            </a:r>
          </a:p>
          <a:p>
            <a:pPr lvl="2">
              <a:spcBef>
                <a:spcPts val="1800"/>
              </a:spcBef>
              <a:defRPr/>
            </a:pPr>
            <a:r>
              <a:rPr lang="en-US" sz="2000" dirty="0"/>
              <a:t>First AMI admission between Feb and Dec 2007</a:t>
            </a:r>
          </a:p>
          <a:p>
            <a:pPr>
              <a:spcBef>
                <a:spcPts val="1800"/>
              </a:spcBef>
              <a:defRPr/>
            </a:pPr>
            <a:endParaRPr lang="en-US" sz="1200" dirty="0">
              <a:ea typeface="+mn-ea"/>
              <a:cs typeface="+mn-cs"/>
            </a:endParaRPr>
          </a:p>
          <a:p>
            <a:pPr>
              <a:spcBef>
                <a:spcPts val="1800"/>
              </a:spcBef>
              <a:defRPr/>
            </a:pPr>
            <a:r>
              <a:rPr lang="en-US" sz="2800" dirty="0">
                <a:ea typeface="+mn-ea"/>
                <a:cs typeface="+mn-cs"/>
              </a:rPr>
              <a:t>Analysis:  Subgroup estimates compared using </a:t>
            </a:r>
            <a:r>
              <a:rPr lang="en-US" sz="2800" dirty="0" err="1">
                <a:ea typeface="+mn-ea"/>
                <a:cs typeface="+mn-cs"/>
              </a:rPr>
              <a:t>t</a:t>
            </a:r>
            <a:r>
              <a:rPr lang="en-US" sz="2800" dirty="0">
                <a:ea typeface="+mn-ea"/>
                <a:cs typeface="+mn-cs"/>
              </a:rPr>
              <a:t>-tests (</a:t>
            </a:r>
            <a:r>
              <a:rPr lang="en-US" sz="2800" dirty="0" err="1">
                <a:ea typeface="+mn-ea"/>
                <a:cs typeface="+mn-cs"/>
              </a:rPr>
              <a:t>p</a:t>
            </a:r>
            <a:r>
              <a:rPr lang="en-US" sz="2800" dirty="0">
                <a:ea typeface="+mn-ea"/>
                <a:cs typeface="+mn-cs"/>
              </a:rPr>
              <a:t>-value&lt;0.05)</a:t>
            </a:r>
          </a:p>
          <a:p>
            <a:pPr>
              <a:spcBef>
                <a:spcPct val="0"/>
              </a:spcBef>
              <a:buFont typeface="Wingdings" charset="2"/>
              <a:buNone/>
              <a:defRPr/>
            </a:pPr>
            <a:endParaRPr lang="en-US" sz="1100" dirty="0">
              <a:ea typeface="+mn-ea"/>
              <a:cs typeface="+mn-cs"/>
            </a:endParaRPr>
          </a:p>
          <a:p>
            <a:pPr>
              <a:spcBef>
                <a:spcPct val="0"/>
              </a:spcBef>
              <a:buFont typeface="Wingdings" charset="2"/>
              <a:buNone/>
              <a:defRPr/>
            </a:pPr>
            <a:endParaRPr lang="en-US" sz="1100" dirty="0">
              <a:ea typeface="+mn-ea"/>
              <a:cs typeface="+mn-cs"/>
            </a:endParaRPr>
          </a:p>
          <a:p>
            <a:pPr marL="465138" lvl="1" indent="-465138">
              <a:spcBef>
                <a:spcPct val="0"/>
              </a:spcBef>
              <a:buFontTx/>
              <a:buNone/>
              <a:defRPr/>
            </a:pPr>
            <a:endParaRPr lang="en-US" sz="1100" dirty="0"/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r>
              <a:rPr lang="en-US" dirty="0"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Methods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93063" cy="3048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Key Measure:</a:t>
            </a:r>
          </a:p>
          <a:p>
            <a:pPr lvl="1">
              <a:defRPr/>
            </a:pPr>
            <a:r>
              <a:rPr lang="en-US" dirty="0"/>
              <a:t>Percentage of patients with an AMI admission who were seen in the ED within the prior 2 to 7 days for a cardiac-related issue </a:t>
            </a:r>
          </a:p>
          <a:p>
            <a:pPr lvl="2">
              <a:defRPr/>
            </a:pPr>
            <a:r>
              <a:rPr lang="en-US" sz="2800" dirty="0"/>
              <a:t>cardiac diagnosis/symptom </a:t>
            </a:r>
          </a:p>
          <a:p>
            <a:pPr lvl="2">
              <a:defRPr/>
            </a:pPr>
            <a:r>
              <a:rPr lang="en-US" sz="2800" dirty="0"/>
              <a:t>abdominal pain</a:t>
            </a:r>
            <a:r>
              <a:rPr lang="en-US" dirty="0"/>
              <a:t> </a:t>
            </a:r>
          </a:p>
          <a:p>
            <a:pPr lvl="2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543800" cy="8763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j-ea"/>
                <a:cs typeface="+mj-cs"/>
              </a:rPr>
              <a:t>Percent of patients with an ED visit with likely missed AMI—patient attributes</a:t>
            </a:r>
          </a:p>
        </p:txBody>
      </p:sp>
      <p:graphicFrame>
        <p:nvGraphicFramePr>
          <p:cNvPr id="29698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9144000" cy="5410200"/>
        </p:xfrm>
        <a:graphic>
          <a:graphicData uri="http://schemas.openxmlformats.org/presentationml/2006/ole">
            <p:oleObj spid="_x0000_s29698" name="Chart" r:id="rId4" imgW="9144793" imgH="5407621" progId="Excel.Chart.8">
              <p:embed/>
            </p:oleObj>
          </a:graphicData>
        </a:graphic>
      </p:graphicFrame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52400" y="6400800"/>
            <a:ext cx="1752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*p&lt;0.05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7400" y="5562600"/>
            <a:ext cx="22860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Private insurance (ref)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5181600"/>
            <a:ext cx="13716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*Medicare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91400" y="5105400"/>
            <a:ext cx="14478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atin typeface="+mn-lt"/>
              </a:rPr>
              <a:t>Medicaid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0" y="5181600"/>
            <a:ext cx="1524000" cy="307777"/>
          </a:xfrm>
          <a:prstGeom prst="rect">
            <a:avLst/>
          </a:prstGeom>
          <a:noFill/>
          <a:scene3d>
            <a:camera prst="orthographicFront">
              <a:rot lat="0" lon="0" rev="2700000"/>
            </a:camera>
            <a:lightRig rig="threePt" dir="t"/>
          </a:scene3d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tx2"/>
                </a:solidFill>
                <a:latin typeface="+mn-lt"/>
              </a:rPr>
              <a:t>*Uninsured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18559</TotalTime>
  <Pages>1</Pages>
  <Words>738</Words>
  <Application>Microsoft Macintosh PowerPoint</Application>
  <PresentationFormat>On-screen Show (4:3)</PresentationFormat>
  <Paragraphs>106</Paragraphs>
  <Slides>15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Times New Roman</vt:lpstr>
      <vt:lpstr>ＭＳ Ｐゴシック</vt:lpstr>
      <vt:lpstr>Arial</vt:lpstr>
      <vt:lpstr>Wingdings</vt:lpstr>
      <vt:lpstr>Monotype Sorts</vt:lpstr>
      <vt:lpstr>Default Design</vt:lpstr>
      <vt:lpstr>Photo Editor Photo</vt:lpstr>
      <vt:lpstr>Microsoft Office Excel Chart</vt:lpstr>
      <vt:lpstr>Missed Diagnoses of Acute Myocardial Infarction in the Emergency Department:  An Exploration Using HCUP Data</vt:lpstr>
      <vt:lpstr>Team</vt:lpstr>
      <vt:lpstr>Outline</vt:lpstr>
      <vt:lpstr>Background</vt:lpstr>
      <vt:lpstr>Specific Aims</vt:lpstr>
      <vt:lpstr>Data:  HCUP</vt:lpstr>
      <vt:lpstr>Methods</vt:lpstr>
      <vt:lpstr>Methods</vt:lpstr>
      <vt:lpstr>Percent of patients with an ED visit with likely missed AMI—patient attributes</vt:lpstr>
      <vt:lpstr>Percent of patients with an ED visit with likely missed AMI—hospital attributes</vt:lpstr>
      <vt:lpstr>Percent of patients with an ED visit with likely missed AMI—other attributes</vt:lpstr>
      <vt:lpstr>Conclusions</vt:lpstr>
      <vt:lpstr>Conclusions</vt:lpstr>
      <vt:lpstr>Limitations</vt:lpstr>
      <vt:lpstr>Implications</vt:lpstr>
    </vt:vector>
  </TitlesOfParts>
  <Manager>Kevin Murray</Manager>
  <Company>AHRQ-OCKT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 Field: Disparities and Quality</dc:title>
  <dc:subject>Health care disparities</dc:subject>
  <dc:creator>Carolyn Clancy, MD (w/ Mike Tucker)</dc:creator>
  <dc:description>2nd Annual Conference on Disparties and Quality of Care, Robert Wood Johnson Foundation, June 22, 2006, Arlington, VA</dc:description>
  <cp:lastModifiedBy>Graham</cp:lastModifiedBy>
  <cp:revision>716</cp:revision>
  <cp:lastPrinted>2003-01-21T20:19:23Z</cp:lastPrinted>
  <dcterms:created xsi:type="dcterms:W3CDTF">2010-10-18T18:14:32Z</dcterms:created>
  <dcterms:modified xsi:type="dcterms:W3CDTF">2010-10-18T18:14:41Z</dcterms:modified>
</cp:coreProperties>
</file>