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623" r:id="rId2"/>
    <p:sldId id="737" r:id="rId3"/>
    <p:sldId id="657" r:id="rId4"/>
    <p:sldId id="758" r:id="rId5"/>
    <p:sldId id="730" r:id="rId6"/>
    <p:sldId id="756" r:id="rId7"/>
    <p:sldId id="755" r:id="rId8"/>
    <p:sldId id="754" r:id="rId9"/>
    <p:sldId id="741" r:id="rId10"/>
    <p:sldId id="746" r:id="rId11"/>
    <p:sldId id="750" r:id="rId12"/>
    <p:sldId id="752" r:id="rId13"/>
  </p:sldIdLst>
  <p:sldSz cx="9144000" cy="6858000" type="screen4x3"/>
  <p:notesSz cx="7137400" cy="9423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DC0FF"/>
    <a:srgbClr val="00555C"/>
    <a:srgbClr val="005295"/>
    <a:srgbClr val="9FD4FF"/>
    <a:srgbClr val="A3DCFF"/>
    <a:srgbClr val="FFFFFF"/>
    <a:srgbClr val="33CC33"/>
    <a:srgbClr val="A7D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456" autoAdjust="0"/>
  </p:normalViewPr>
  <p:slideViewPr>
    <p:cSldViewPr>
      <p:cViewPr varScale="1">
        <p:scale>
          <a:sx n="122" d="100"/>
          <a:sy n="122" d="100"/>
        </p:scale>
        <p:origin x="-80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36" y="792"/>
      </p:cViewPr>
      <p:guideLst>
        <p:guide orient="horz" pos="2968"/>
        <p:guide pos="224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2450" cy="471488"/>
          </a:xfrm>
          <a:prstGeom prst="rect">
            <a:avLst/>
          </a:prstGeom>
        </p:spPr>
        <p:txBody>
          <a:bodyPr vert="horz" lIns="92842" tIns="46420" rIns="92842" bIns="464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43363" y="0"/>
            <a:ext cx="3092450" cy="471488"/>
          </a:xfrm>
          <a:prstGeom prst="rect">
            <a:avLst/>
          </a:prstGeom>
        </p:spPr>
        <p:txBody>
          <a:bodyPr vert="horz" lIns="92842" tIns="46420" rIns="92842" bIns="464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A4F3A0-CDB1-44AC-B867-B12C12DDDA4E}" type="datetimeFigureOut">
              <a:rPr lang="en-US"/>
              <a:pPr>
                <a:defRPr/>
              </a:pPr>
              <a:t>10/18/10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50325"/>
            <a:ext cx="3092450" cy="471488"/>
          </a:xfrm>
          <a:prstGeom prst="rect">
            <a:avLst/>
          </a:prstGeom>
        </p:spPr>
        <p:txBody>
          <a:bodyPr vert="horz" lIns="92842" tIns="46420" rIns="92842" bIns="464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43363" y="8950325"/>
            <a:ext cx="3092450" cy="471488"/>
          </a:xfrm>
          <a:prstGeom prst="rect">
            <a:avLst/>
          </a:prstGeom>
        </p:spPr>
        <p:txBody>
          <a:bodyPr vert="horz" lIns="92842" tIns="46420" rIns="92842" bIns="464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E05E1B-D04F-473F-9A04-135996A6B3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92450" cy="471488"/>
          </a:xfrm>
          <a:prstGeom prst="rect">
            <a:avLst/>
          </a:prstGeom>
        </p:spPr>
        <p:txBody>
          <a:bodyPr vert="horz" lIns="94606" tIns="47304" rIns="94606" bIns="4730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43363" y="0"/>
            <a:ext cx="3092450" cy="471488"/>
          </a:xfrm>
          <a:prstGeom prst="rect">
            <a:avLst/>
          </a:prstGeom>
        </p:spPr>
        <p:txBody>
          <a:bodyPr vert="horz" lIns="94606" tIns="47304" rIns="94606" bIns="4730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2DECCCF-737C-4E7A-9C51-E2D937C59F7E}" type="datetimeFigureOut">
              <a:rPr lang="en-US"/>
              <a:pPr>
                <a:defRPr/>
              </a:pPr>
              <a:t>10/18/10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2850" y="704850"/>
            <a:ext cx="4711700" cy="3533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06" tIns="47304" rIns="94606" bIns="47304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2788" y="4475163"/>
            <a:ext cx="5711825" cy="4241800"/>
          </a:xfrm>
          <a:prstGeom prst="rect">
            <a:avLst/>
          </a:prstGeom>
        </p:spPr>
        <p:txBody>
          <a:bodyPr vert="horz" lIns="94606" tIns="47304" rIns="94606" bIns="4730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50325"/>
            <a:ext cx="3092450" cy="471488"/>
          </a:xfrm>
          <a:prstGeom prst="rect">
            <a:avLst/>
          </a:prstGeom>
        </p:spPr>
        <p:txBody>
          <a:bodyPr vert="horz" lIns="94606" tIns="47304" rIns="94606" bIns="4730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43363" y="8950325"/>
            <a:ext cx="3092450" cy="471488"/>
          </a:xfrm>
          <a:prstGeom prst="rect">
            <a:avLst/>
          </a:prstGeom>
        </p:spPr>
        <p:txBody>
          <a:bodyPr vert="horz" lIns="94606" tIns="47304" rIns="94606" bIns="4730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0BFD604-42AC-4C51-B05C-18C5409AB0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DFF4B6-206E-42C8-8AF1-960F7854314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13C43F-2590-4C9D-A114-38A1C8CEB090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C68721-6E8D-4E86-83A9-61E649ECE0B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A5BD0B-9232-4494-ACE4-BA2ACBE7AAB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D3B53-E5E4-48A6-8B4E-43B18A7A8D2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indent="-289722" fontAlgn="auto">
              <a:spcBef>
                <a:spcPts val="811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b="1" dirty="0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DCD122-D240-4852-AF97-1DDEE03F7CC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u="sng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7EE3D6-A612-4DF6-BADF-01105CE769B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u="sng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E2BE7E-B94E-4F20-9A81-C31B0B6FD07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D3D582-2716-49DD-8DC1-07AB2BA7DF5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u="sng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81B06E-DB4D-4796-8E86-E8FF482BD43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056685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12460"/>
            <a:ext cx="8077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EE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Line 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 Slide 2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ICSI Presentation Background_Subtitle Bleed 042409.png"/>
          <p:cNvPicPr>
            <a:picLocks noChangeAspect="1"/>
          </p:cNvPicPr>
          <p:nvPr userDrawn="1"/>
        </p:nvPicPr>
        <p:blipFill>
          <a:blip r:embed="rId2" cstate="print"/>
          <a:srcRect l="691" t="919" r="551" b="7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28600" y="2438400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Section Divider Slide 2 -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CSI Presentation Background_Subtitle Bleed 042409.png"/>
          <p:cNvPicPr>
            <a:picLocks noChangeAspect="1"/>
          </p:cNvPicPr>
          <p:nvPr userDrawn="1"/>
        </p:nvPicPr>
        <p:blipFill>
          <a:blip r:embed="rId2" cstate="print">
            <a:lum contrast="-40000"/>
          </a:blip>
          <a:srcRect l="691" t="918" r="551" b="73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28600" y="2438400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Black Slug for Web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659523"/>
            <a:ext cx="8686800" cy="1470025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-line Title Plus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78616" y="1266364"/>
            <a:ext cx="8382000" cy="46624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Line Title 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1"/>
          </p:nvPr>
        </p:nvSpPr>
        <p:spPr>
          <a:xfrm>
            <a:off x="4648200" y="1182330"/>
            <a:ext cx="4187952" cy="4753896"/>
          </a:xfrm>
        </p:spPr>
        <p:txBody>
          <a:bodyPr/>
          <a:lstStyle>
            <a:lvl1pPr>
              <a:defRPr sz="2600">
                <a:latin typeface="Arial" pitchFamily="34" charset="0"/>
                <a:cs typeface="Arial" pitchFamily="34" charset="0"/>
              </a:defRPr>
            </a:lvl1pPr>
            <a:lvl2pPr marL="685800" indent="-339725">
              <a:defRPr sz="2400">
                <a:latin typeface="Arial" pitchFamily="34" charset="0"/>
                <a:cs typeface="Arial" pitchFamily="34" charset="0"/>
              </a:defRPr>
            </a:lvl2pPr>
            <a:lvl3pPr marL="855663" indent="-169863">
              <a:defRPr sz="2000">
                <a:latin typeface="Arial" pitchFamily="34" charset="0"/>
                <a:cs typeface="Arial" pitchFamily="34" charset="0"/>
              </a:defRPr>
            </a:lvl3pPr>
            <a:lvl4pPr marL="1084263" indent="-228600">
              <a:defRPr sz="1800">
                <a:latin typeface="Arial" pitchFamily="34" charset="0"/>
                <a:cs typeface="Arial" pitchFamily="34" charset="0"/>
              </a:defRPr>
            </a:lvl4pPr>
            <a:lvl5pPr marL="1312863" indent="-2286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b="10641"/>
          <a:stretch>
            <a:fillRect/>
          </a:stretch>
        </p:blipFill>
        <p:spPr bwMode="auto">
          <a:xfrm>
            <a:off x="6781800" y="6372225"/>
            <a:ext cx="922338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782762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4648200" y="1782096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wo Line Title 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3048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782762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187952" cy="45720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1"/>
          </p:nvPr>
        </p:nvSpPr>
        <p:spPr>
          <a:xfrm>
            <a:off x="4648200" y="1782096"/>
            <a:ext cx="4187952" cy="4160838"/>
          </a:xfrm>
        </p:spPr>
        <p:txBody>
          <a:bodyPr/>
          <a:lstStyle>
            <a:lvl1pPr marL="228600" indent="-228600">
              <a:defRPr sz="2400"/>
            </a:lvl1pPr>
            <a:lvl2pPr marL="515938" indent="-287338">
              <a:defRPr sz="2000"/>
            </a:lvl2pPr>
            <a:lvl3pPr marL="744538" indent="-228600">
              <a:defRPr sz="1800"/>
            </a:lvl3pPr>
            <a:lvl4pPr marL="1031875" indent="-287338">
              <a:defRPr sz="1600"/>
            </a:lvl4pPr>
            <a:lvl5pPr marL="1260475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>
            <a:lvl1pPr algn="ctr"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ICSI Presentation Background_Main_No BG Color Bleed 042409 r2.png"/>
          <p:cNvPicPr>
            <a:picLocks noChangeAspect="1"/>
          </p:cNvPicPr>
          <p:nvPr userDrawn="1"/>
        </p:nvPicPr>
        <p:blipFill>
          <a:blip r:embed="rId15" cstate="print"/>
          <a:srcRect l="1552" t="2412" r="1414" b="232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77825" y="1266825"/>
            <a:ext cx="83820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285750" indent="-28575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2600"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1pPr>
      <a:lvl2pPr marL="571500" indent="-285750" algn="l" rtl="0" eaLnBrk="0" fontAlgn="base" hangingPunct="0">
        <a:spcBef>
          <a:spcPts val="800"/>
        </a:spcBef>
        <a:spcAft>
          <a:spcPct val="0"/>
        </a:spcAft>
        <a:buSzPct val="100000"/>
        <a:buFont typeface="Calibri" pitchFamily="34" charset="0"/>
        <a:buChar char="–"/>
        <a:defRPr sz="2400" kern="1200">
          <a:solidFill>
            <a:srgbClr val="005295"/>
          </a:solidFill>
          <a:latin typeface="Arial" pitchFamily="34" charset="0"/>
          <a:ea typeface="+mn-ea"/>
          <a:cs typeface="Arial" pitchFamily="34" charset="0"/>
        </a:defRPr>
      </a:lvl2pPr>
      <a:lvl3pPr marL="800100" indent="-2286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85750" algn="l" rtl="0" eaLnBrk="0" fontAlgn="base" hangingPunct="0">
        <a:spcBef>
          <a:spcPts val="800"/>
        </a:spcBef>
        <a:spcAft>
          <a:spcPct val="0"/>
        </a:spcAft>
        <a:buFont typeface="Arial" charset="0"/>
        <a:buChar char="–"/>
        <a:defRPr kern="1200">
          <a:solidFill>
            <a:srgbClr val="002060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0" fontAlgn="base" hangingPunct="0">
        <a:spcBef>
          <a:spcPts val="800"/>
        </a:spcBef>
        <a:spcAft>
          <a:spcPct val="0"/>
        </a:spcAft>
        <a:buFont typeface="Arial" charset="0"/>
        <a:buChar char="»"/>
        <a:defRPr sz="1600" kern="1200">
          <a:solidFill>
            <a:srgbClr val="005295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mmoon@air.org" TargetMode="External"/><Relationship Id="rId4" Type="http://schemas.openxmlformats.org/officeDocument/2006/relationships/hyperlink" Target="http://www.air.org/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mailto:kcarman@air.or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4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8077200" cy="1219200"/>
          </a:xfrm>
        </p:spPr>
        <p:txBody>
          <a:bodyPr/>
          <a:lstStyle/>
          <a:p>
            <a:pPr eaLnBrk="1" hangingPunct="1"/>
            <a:endParaRPr lang="en-US" sz="24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Marilyn Moon</a:t>
            </a:r>
          </a:p>
          <a:p>
            <a:pPr eaLnBrk="1" hangingPunct="1"/>
            <a:r>
              <a:rPr lang="en-US" sz="24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American Institutes for Research</a:t>
            </a:r>
            <a:endParaRPr lang="en-US" sz="31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14339" name="Title 5"/>
          <p:cNvSpPr>
            <a:spLocks noGrp="1"/>
          </p:cNvSpPr>
          <p:nvPr>
            <p:ph type="ctrTitle"/>
          </p:nvPr>
        </p:nvSpPr>
        <p:spPr>
          <a:xfrm>
            <a:off x="152400" y="1447800"/>
            <a:ext cx="8839200" cy="2590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/>
              <a:t>Implementing IT to Capture Functional Status in Rheumatology:</a:t>
            </a:r>
            <a:br>
              <a:rPr lang="en-US" sz="3600" dirty="0" smtClean="0"/>
            </a:br>
            <a:r>
              <a:rPr lang="en-US" sz="3600" dirty="0" smtClean="0"/>
              <a:t>Are there Efficiency and Quality Tradeoffs?</a:t>
            </a:r>
            <a:r>
              <a:rPr lang="en-US" sz="2800" dirty="0" smtClean="0">
                <a:solidFill>
                  <a:srgbClr val="005295"/>
                </a:solidFill>
              </a:rPr>
              <a:t/>
            </a:r>
            <a:br>
              <a:rPr lang="en-US" sz="2800" dirty="0" smtClean="0">
                <a:solidFill>
                  <a:srgbClr val="005295"/>
                </a:solidFill>
              </a:rPr>
            </a:br>
            <a:r>
              <a:rPr lang="en-US" sz="2800" dirty="0" smtClean="0">
                <a:solidFill>
                  <a:srgbClr val="005295"/>
                </a:solidFill>
              </a:rPr>
              <a:t/>
            </a:r>
            <a:br>
              <a:rPr lang="en-US" sz="2800" dirty="0" smtClean="0">
                <a:solidFill>
                  <a:srgbClr val="005295"/>
                </a:solidFill>
              </a:rPr>
            </a:br>
            <a:r>
              <a:rPr lang="en-US" sz="2000" dirty="0" smtClean="0">
                <a:solidFill>
                  <a:srgbClr val="005295"/>
                </a:solidFill>
              </a:rPr>
              <a:t>AHRQ Annual Conference</a:t>
            </a:r>
            <a:br>
              <a:rPr lang="en-US" sz="2000" dirty="0" smtClean="0">
                <a:solidFill>
                  <a:srgbClr val="005295"/>
                </a:solidFill>
              </a:rPr>
            </a:br>
            <a:r>
              <a:rPr lang="en-US" sz="2000" dirty="0" smtClean="0">
                <a:solidFill>
                  <a:srgbClr val="005295"/>
                </a:solidFill>
              </a:rPr>
              <a:t>September 28, 2010</a:t>
            </a:r>
            <a:endParaRPr lang="en-US" sz="2800" dirty="0" smtClean="0">
              <a:solidFill>
                <a:srgbClr val="00529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Findings: Lessons Learned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IT/IS culture and priorities can be a major hindrance to innovation and research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Getting clinicians and office staff on board is major task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Key features of PACER-Rheum are database interaction and combining data into one screen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PACER-Rheum may not be applicable for all patients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Questions about transferability of PACER-Rheum to external organizations</a:t>
            </a:r>
          </a:p>
        </p:txBody>
      </p:sp>
      <p:sp>
        <p:nvSpPr>
          <p:cNvPr id="2355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7339C5-CDB0-4F7D-9A25-BFA883C5942A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Discussion questions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382000" cy="4662488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Has enough time passed to realize all benefits?  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Are there tradeoffs between efficiency and quality?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What are the implications from burden shifts ? </a:t>
            </a:r>
          </a:p>
          <a:p>
            <a:pPr lvl="1" eaLnBrk="1" hangingPunct="1"/>
            <a:r>
              <a:rPr lang="en-US" sz="2200" dirty="0" smtClean="0">
                <a:latin typeface="Arial" charset="0"/>
                <a:cs typeface="Arial" charset="0"/>
              </a:rPr>
              <a:t>On patients ?</a:t>
            </a:r>
          </a:p>
          <a:p>
            <a:pPr lvl="1" eaLnBrk="1" hangingPunct="1"/>
            <a:r>
              <a:rPr lang="en-US" sz="2200" dirty="0" smtClean="0">
                <a:latin typeface="Arial" charset="0"/>
                <a:cs typeface="Arial" charset="0"/>
              </a:rPr>
              <a:t>On support staff and nurses ?</a:t>
            </a:r>
          </a:p>
          <a:p>
            <a:pPr lvl="1" eaLnBrk="1" hangingPunct="1"/>
            <a:r>
              <a:rPr lang="en-US" sz="2200" dirty="0" smtClean="0">
                <a:latin typeface="Arial" charset="0"/>
                <a:cs typeface="Arial" charset="0"/>
              </a:rPr>
              <a:t>Away from physicians ?  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What are the policy implications for use of </a:t>
            </a:r>
            <a:r>
              <a:rPr lang="en-US" sz="2400" dirty="0" err="1" smtClean="0">
                <a:latin typeface="Arial" charset="0"/>
                <a:cs typeface="Arial" charset="0"/>
              </a:rPr>
              <a:t>EHRs</a:t>
            </a:r>
            <a:r>
              <a:rPr lang="en-US" sz="2400" dirty="0" smtClean="0">
                <a:latin typeface="Arial" charset="0"/>
                <a:cs typeface="Arial" charset="0"/>
              </a:rPr>
              <a:t>?</a:t>
            </a:r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89A955-08D7-4A8B-8ED6-409D3DA9BBFD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Resources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u="sng" dirty="0" smtClean="0"/>
              <a:t>Key contacts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Kristin L. Carman, PhD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Managing Director, Health Policy &amp; Research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American Institutes for Research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1000 Thomas Jefferson St., NW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Washington, DC 20007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ph. 202.403-5090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email: </a:t>
            </a:r>
            <a:r>
              <a:rPr lang="en-US" sz="2200" u="sng" dirty="0" smtClean="0">
                <a:hlinkClick r:id="rId2"/>
              </a:rPr>
              <a:t>kcarman@air.org</a:t>
            </a:r>
            <a:endParaRPr lang="en-US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Marilyn Moon, PhD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Vice President, Health Program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American Institutes for Research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10720 Columbia Pike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Silver Spring, MD 20901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ph. 301.592.2101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dirty="0" smtClean="0"/>
              <a:t>email: </a:t>
            </a:r>
            <a:r>
              <a:rPr lang="en-US" sz="2200" u="sng" dirty="0" smtClean="0">
                <a:hlinkClick r:id="rId3"/>
              </a:rPr>
              <a:t>mmoon@air.org</a:t>
            </a:r>
            <a:endParaRPr lang="en-US" sz="2200" u="sng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sz="2200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200" u="sng" smtClean="0">
                <a:hlinkClick r:id="rId4"/>
              </a:rPr>
              <a:t>http://www.air.org</a:t>
            </a:r>
            <a:endParaRPr lang="en-US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Acknowledgement of </a:t>
            </a:r>
            <a:br>
              <a:rPr lang="en-US" dirty="0" smtClean="0">
                <a:latin typeface="Arial" charset="0"/>
                <a:cs typeface="Arial" charset="0"/>
              </a:rPr>
            </a:br>
            <a:r>
              <a:rPr lang="en-US" dirty="0" smtClean="0">
                <a:latin typeface="Arial" charset="0"/>
                <a:cs typeface="Arial" charset="0"/>
              </a:rPr>
              <a:t>team members &amp; funders</a:t>
            </a:r>
          </a:p>
        </p:txBody>
      </p:sp>
      <p:sp>
        <p:nvSpPr>
          <p:cNvPr id="15363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Project team</a:t>
            </a:r>
          </a:p>
          <a:p>
            <a:pPr marL="742950" lvl="1" fontAlgn="auto">
              <a:spcAft>
                <a:spcPts val="0"/>
              </a:spcAft>
              <a:buFontTx/>
              <a:buChar char="–"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AIR: Kristin Carman (Project Director), Marilyn Moon (Senior Advisor),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Callan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Blough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 Lauren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Smeeding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42950" lvl="1" fontAlgn="auto">
              <a:spcAft>
                <a:spcPts val="0"/>
              </a:spcAft>
              <a:buFontTx/>
              <a:buChar char="–"/>
              <a:defRPr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Urban Institute: Kelly Devers</a:t>
            </a:r>
          </a:p>
          <a:p>
            <a:pPr marL="742950" lvl="1" fontAlgn="auto">
              <a:spcAft>
                <a:spcPts val="0"/>
              </a:spcAft>
              <a:buFontTx/>
              <a:buChar char="–"/>
              <a:defRPr/>
            </a:pP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Geisinger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Health System: Walter Stewart, Eric Newman, Virginia </a:t>
            </a:r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Lerch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Michael Harrison, Project Officer, AHRQ</a:t>
            </a:r>
          </a:p>
          <a:p>
            <a:pPr fontAlgn="auto">
              <a:spcAft>
                <a:spcPts val="0"/>
              </a:spcAft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b="1" dirty="0" smtClean="0"/>
              <a:t>Funding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Agency for Healthcare Research and Quality, ACTION Network, #290200600019, Task Order #2 Contract </a:t>
            </a:r>
            <a:endParaRPr lang="en-US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4B7BD09-9AB5-4BCA-BA94-13A29FC46CA8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Project overview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381000" y="1066800"/>
            <a:ext cx="8382000" cy="4876800"/>
          </a:xfrm>
        </p:spPr>
        <p:txBody>
          <a:bodyPr/>
          <a:lstStyle/>
          <a:p>
            <a:pPr marL="346075" indent="-346075" eaLnBrk="1" hangingPunct="1"/>
            <a:r>
              <a:rPr lang="en-US" dirty="0" smtClean="0">
                <a:latin typeface="Arial" charset="0"/>
                <a:cs typeface="Arial" charset="0"/>
              </a:rPr>
              <a:t>Timeline: August 200 7  – October 2010</a:t>
            </a:r>
          </a:p>
          <a:p>
            <a:pPr marL="346075" indent="-346075" eaLnBrk="1" hangingPunct="1"/>
            <a:endParaRPr lang="en-US" sz="2000" dirty="0" smtClean="0">
              <a:latin typeface="Arial" charset="0"/>
              <a:cs typeface="Arial" charset="0"/>
            </a:endParaRPr>
          </a:p>
          <a:p>
            <a:pPr marL="346075" indent="-346075" eaLnBrk="1" hangingPunct="1"/>
            <a:r>
              <a:rPr lang="en-US" dirty="0" smtClean="0">
                <a:latin typeface="Arial" charset="0"/>
                <a:cs typeface="Arial" charset="0"/>
              </a:rPr>
              <a:t>Objectives</a:t>
            </a:r>
          </a:p>
          <a:p>
            <a:pPr lvl="1"/>
            <a:r>
              <a:rPr lang="en-US" sz="2200" b="1" dirty="0" smtClean="0">
                <a:latin typeface="Arial" charset="0"/>
                <a:cs typeface="Arial" charset="0"/>
              </a:rPr>
              <a:t>Aim 1: </a:t>
            </a:r>
            <a:r>
              <a:rPr lang="en-US" sz="2200" dirty="0" smtClean="0">
                <a:latin typeface="Arial" charset="0"/>
                <a:cs typeface="Arial" charset="0"/>
              </a:rPr>
              <a:t>Develop, refine, and implement PACER-Rheum</a:t>
            </a:r>
          </a:p>
          <a:p>
            <a:pPr lvl="1"/>
            <a:r>
              <a:rPr lang="en-US" sz="2200" b="1" dirty="0" smtClean="0">
                <a:latin typeface="Arial" charset="0"/>
                <a:cs typeface="Arial" charset="0"/>
              </a:rPr>
              <a:t>Aim 2:</a:t>
            </a:r>
            <a:r>
              <a:rPr lang="en-US" sz="2200" dirty="0" smtClean="0">
                <a:latin typeface="Arial" charset="0"/>
                <a:cs typeface="Arial" charset="0"/>
              </a:rPr>
              <a:t> Evaluate whether PACER-Rheum improves efficiency, productivity, quality and safety, adherence, and patient-centeredness</a:t>
            </a:r>
          </a:p>
          <a:p>
            <a:pPr lvl="1"/>
            <a:r>
              <a:rPr lang="en-US" sz="2200" b="1" dirty="0" smtClean="0">
                <a:latin typeface="Arial" charset="0"/>
                <a:cs typeface="Arial" charset="0"/>
              </a:rPr>
              <a:t>Aim 3:</a:t>
            </a:r>
            <a:r>
              <a:rPr lang="en-US" sz="2200" dirty="0" smtClean="0">
                <a:latin typeface="Arial" charset="0"/>
                <a:cs typeface="Arial" charset="0"/>
              </a:rPr>
              <a:t> Determine which elements explain the observed effects</a:t>
            </a:r>
          </a:p>
          <a:p>
            <a:pPr lvl="1"/>
            <a:r>
              <a:rPr lang="en-US" sz="2200" b="1" dirty="0" smtClean="0">
                <a:latin typeface="Arial" charset="0"/>
                <a:cs typeface="Arial" charset="0"/>
              </a:rPr>
              <a:t>Aim 4:</a:t>
            </a:r>
            <a:r>
              <a:rPr lang="en-US" sz="2200" dirty="0" smtClean="0">
                <a:latin typeface="Arial" charset="0"/>
                <a:cs typeface="Arial" charset="0"/>
              </a:rPr>
              <a:t> Disseminate findings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290090-3202-4CA6-A2BE-50346914A927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What is PACER-Rheum?</a:t>
            </a:r>
          </a:p>
        </p:txBody>
      </p:sp>
      <p:sp>
        <p:nvSpPr>
          <p:cNvPr id="25602" name="Content Placeholder 3"/>
          <p:cNvSpPr>
            <a:spLocks noGrp="1"/>
          </p:cNvSpPr>
          <p:nvPr>
            <p:ph idx="1"/>
          </p:nvPr>
        </p:nvSpPr>
        <p:spPr>
          <a:xfrm>
            <a:off x="381000" y="1066800"/>
            <a:ext cx="8385175" cy="4953000"/>
          </a:xfrm>
        </p:spPr>
        <p:txBody>
          <a:bodyPr/>
          <a:lstStyle/>
          <a:p>
            <a:pPr marL="346075" indent="-346075" eaLnBrk="1" hangingPunct="1">
              <a:buFont typeface="Arial" pitchFamily="34" charset="0"/>
              <a:buChar char="•"/>
              <a:defRPr/>
            </a:pPr>
            <a:r>
              <a:rPr lang="en-US" sz="2800" dirty="0" smtClean="0"/>
              <a:t>PACER-Rheum is an HIT tool that...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Begins with a touch screen questionnaire to collect patient reported data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Pulls data from EHR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Presents trend data in tabular dashboard format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Includes an After Visit Summary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Redesign of office workflow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Was designed by outside firm in conjunction with GHS research staff</a:t>
            </a:r>
          </a:p>
          <a:p>
            <a:pPr marL="631825" lvl="1" indent="-346075" eaLnBrk="1" hangingPunct="1">
              <a:spcBef>
                <a:spcPts val="0"/>
              </a:spcBef>
              <a:defRPr/>
            </a:pPr>
            <a:r>
              <a:rPr lang="en-US" sz="2600" dirty="0" smtClean="0"/>
              <a:t>Web application that exists outside of EHR</a:t>
            </a:r>
          </a:p>
          <a:p>
            <a:pPr>
              <a:buFont typeface="Arial" pitchFamily="34" charset="0"/>
              <a:buNone/>
              <a:defRPr/>
            </a:pPr>
            <a:endParaRPr lang="en-US" sz="2000" dirty="0" smtClean="0"/>
          </a:p>
          <a:p>
            <a:pPr marL="631825" lvl="1" indent="-346075" eaLnBrk="1" hangingPunct="1">
              <a:defRPr/>
            </a:pPr>
            <a:endParaRPr lang="en-US" sz="2000" dirty="0" smtClean="0"/>
          </a:p>
        </p:txBody>
      </p:sp>
      <p:sp>
        <p:nvSpPr>
          <p:cNvPr id="1741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8AEF2C8-ADEF-402B-8BFA-F31072027B52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4"/>
          <p:cNvSpPr>
            <a:spLocks noGrp="1"/>
          </p:cNvSpPr>
          <p:nvPr>
            <p:ph type="ctrTitle"/>
          </p:nvPr>
        </p:nvSpPr>
        <p:spPr>
          <a:xfrm>
            <a:off x="228600" y="1"/>
            <a:ext cx="868680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Methods: data collection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1219200"/>
            <a:ext cx="8077200" cy="4345860"/>
          </a:xfrm>
        </p:spPr>
        <p:txBody>
          <a:bodyPr/>
          <a:lstStyle/>
          <a:p>
            <a:pPr marL="346075" lvl="1" indent="-346075" algn="l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Quantitative data to assess outcomes at the physician, encounter, and patient level</a:t>
            </a:r>
          </a:p>
          <a:p>
            <a:pPr marL="1028700" lvl="2" indent="-285750" algn="l" fontAlgn="auto">
              <a:spcAft>
                <a:spcPts val="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400" dirty="0" smtClean="0">
                <a:solidFill>
                  <a:srgbClr val="005295"/>
                </a:solidFill>
              </a:rPr>
              <a:t>From EHR, patient surveys, and workflow collected manually</a:t>
            </a:r>
          </a:p>
          <a:p>
            <a:pPr marL="346075" lvl="1" indent="-346075" algn="l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rgbClr val="002060"/>
                </a:solidFill>
              </a:rPr>
              <a:t>Qualitative data to describe and monitor implementation in real time at the system and practice level</a:t>
            </a:r>
          </a:p>
          <a:p>
            <a:pPr marL="1028700" lvl="2" indent="-285750" algn="l" fontAlgn="auto">
              <a:spcAft>
                <a:spcPts val="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400" dirty="0" smtClean="0">
                <a:solidFill>
                  <a:srgbClr val="005295"/>
                </a:solidFill>
              </a:rPr>
              <a:t>assess factors and conditions necessary for successful implementation in different settings</a:t>
            </a:r>
          </a:p>
          <a:p>
            <a:pPr marL="1028700" lvl="2" indent="-285750" algn="l" fontAlgn="auto">
              <a:spcAft>
                <a:spcPts val="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400" dirty="0" smtClean="0">
                <a:solidFill>
                  <a:srgbClr val="005295"/>
                </a:solidFill>
              </a:rPr>
              <a:t>detailed guidelines for implementation and decision-making</a:t>
            </a:r>
          </a:p>
          <a:p>
            <a:pPr marL="1028700" lvl="2" indent="-285750" fontAlgn="auto">
              <a:spcAft>
                <a:spcPts val="0"/>
              </a:spcAft>
              <a:buSzPct val="100000"/>
              <a:buFont typeface="Calibri" pitchFamily="34" charset="0"/>
              <a:buChar char="–"/>
              <a:defRPr/>
            </a:pPr>
            <a:r>
              <a:rPr lang="en-US" sz="2400" dirty="0" smtClean="0">
                <a:solidFill>
                  <a:srgbClr val="005295"/>
                </a:solidFill>
              </a:rPr>
              <a:t>digital diaries, telephone interviews, site visits</a:t>
            </a:r>
          </a:p>
          <a:p>
            <a:pPr algn="l"/>
            <a:endParaRPr lang="en-US" dirty="0"/>
          </a:p>
        </p:txBody>
      </p:sp>
      <p:sp>
        <p:nvSpPr>
          <p:cNvPr id="18435" name="Date Placeholder 3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7B119A-7F28-46DE-A140-0191C16D9A0E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Efficiency and Quality Issues</a:t>
            </a:r>
          </a:p>
        </p:txBody>
      </p:sp>
      <p:sp>
        <p:nvSpPr>
          <p:cNvPr id="19459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Information Collection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EHR vs. Patient Reported and EHR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Information Assembly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Mental dashboard vs. screen dashboard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Information review</a:t>
            </a:r>
          </a:p>
          <a:p>
            <a:pPr lvl="1"/>
            <a:r>
              <a:rPr lang="en-US" dirty="0" smtClean="0">
                <a:latin typeface="Arial" charset="0"/>
                <a:cs typeface="Arial" charset="0"/>
              </a:rPr>
              <a:t>Sorting through papers vs. trends over time</a:t>
            </a:r>
          </a:p>
          <a:p>
            <a:r>
              <a:rPr lang="en-US" dirty="0" smtClean="0">
                <a:latin typeface="Arial" charset="0"/>
                <a:cs typeface="Arial" charset="0"/>
              </a:rPr>
              <a:t>Provider documentation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Findings: Early Implementation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377825" y="1143000"/>
            <a:ext cx="8382000" cy="50292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GHS culture encourages and fosters clinical innovation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Many revisions and updates necessary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Clinic staff expected increase in quality of care and efficiency, but impact unclear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Patients had mixed reactions to PACER-Rheum</a:t>
            </a:r>
          </a:p>
          <a:p>
            <a:pPr eaLnBrk="1" hangingPunct="1"/>
            <a:r>
              <a:rPr lang="en-US" sz="2400" dirty="0" smtClean="0">
                <a:latin typeface="Arial" charset="0"/>
                <a:cs typeface="Arial" charset="0"/>
              </a:rPr>
              <a:t>Physicians noted need to change documentation note in PACER-Rheum</a:t>
            </a:r>
          </a:p>
        </p:txBody>
      </p:sp>
      <p:sp>
        <p:nvSpPr>
          <p:cNvPr id="2048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EF62276-612C-4235-8213-7D316AC8477F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Findings: Post-Implementation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Staff are more comfortable with use of PACER-Rheum, but efficiency burdens are shifting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Conversations with patients are changing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Patients still have mixed reactions to PACER-Rheum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Documentation still needs to be improved</a:t>
            </a:r>
          </a:p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Long learning curve</a:t>
            </a:r>
          </a:p>
          <a:p>
            <a:pPr eaLnBrk="1" hangingPunct="1">
              <a:buFont typeface="Arial" charset="0"/>
              <a:buNone/>
            </a:pPr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2150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E72B046-A0FC-4C10-BAE4-E149C993E7C1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cs typeface="Arial" charset="0"/>
              </a:rPr>
              <a:t>Findings: Facilitators and Barriers</a:t>
            </a:r>
          </a:p>
        </p:txBody>
      </p:sp>
      <p:sp>
        <p:nvSpPr>
          <p:cNvPr id="2253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eaLnBrk="1" hangingPunct="1"/>
            <a:endParaRPr lang="en-US" dirty="0" smtClean="0">
              <a:latin typeface="Arial" charset="0"/>
              <a:cs typeface="Arial" charset="0"/>
            </a:endParaRPr>
          </a:p>
          <a:p>
            <a:pPr lvl="1" eaLnBrk="1" hangingPunct="1">
              <a:buFont typeface="Calibri" pitchFamily="34" charset="0"/>
              <a:buNone/>
            </a:pPr>
            <a:endParaRPr lang="en-US" sz="2000" dirty="0" smtClean="0">
              <a:latin typeface="Arial" charset="0"/>
              <a:cs typeface="Arial" charset="0"/>
            </a:endParaRPr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18AC803-E4C5-4719-BEB3-724CE32ED5B3}" type="slidenum">
              <a:rPr lang="en-US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22533" name="Content Placeholder 3"/>
          <p:cNvSpPr txBox="1">
            <a:spLocks/>
          </p:cNvSpPr>
          <p:nvPr/>
        </p:nvSpPr>
        <p:spPr bwMode="auto">
          <a:xfrm>
            <a:off x="304800" y="1143000"/>
            <a:ext cx="8382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6075" indent="-346075">
              <a:spcBef>
                <a:spcPts val="800"/>
              </a:spcBef>
              <a:buSzPct val="100000"/>
              <a:buFont typeface="Arial" charset="0"/>
              <a:buChar char="•"/>
            </a:pPr>
            <a:endParaRPr lang="en-US" sz="2600">
              <a:solidFill>
                <a:srgbClr val="002060"/>
              </a:solidFill>
              <a:cs typeface="Arial" charset="0"/>
            </a:endParaRPr>
          </a:p>
          <a:p>
            <a:pPr marL="803275" lvl="1" indent="-346075">
              <a:spcBef>
                <a:spcPts val="800"/>
              </a:spcBef>
              <a:buSzPct val="100000"/>
              <a:buFont typeface="Arial" charset="0"/>
              <a:buChar char="•"/>
            </a:pPr>
            <a:endParaRPr lang="en-US" sz="2400">
              <a:solidFill>
                <a:srgbClr val="005295"/>
              </a:solidFill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397000"/>
          <a:ext cx="8077200" cy="3839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  <a:gridCol w="4038600"/>
              </a:tblGrid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Facilitators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Barriers</a:t>
                      </a:r>
                      <a:endParaRPr lang="en-US" sz="2400" dirty="0"/>
                    </a:p>
                  </a:txBody>
                  <a:tcPr/>
                </a:tc>
              </a:tr>
              <a:tr h="782677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Supportive culture</a:t>
                      </a:r>
                      <a:r>
                        <a:rPr lang="en-US" sz="2200" baseline="0" dirty="0" smtClean="0">
                          <a:solidFill>
                            <a:srgbClr val="002060"/>
                          </a:solidFill>
                        </a:rPr>
                        <a:t> / environment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Conservative IT environment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2677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Resources to support innovation</a:t>
                      </a:r>
                      <a:r>
                        <a:rPr lang="en-US" sz="2200" baseline="0" dirty="0" smtClean="0">
                          <a:solidFill>
                            <a:srgbClr val="002060"/>
                          </a:solidFill>
                        </a:rPr>
                        <a:t> and technology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Physical</a:t>
                      </a:r>
                      <a:r>
                        <a:rPr lang="en-US" sz="2200" baseline="0" dirty="0" smtClean="0">
                          <a:solidFill>
                            <a:srgbClr val="002060"/>
                          </a:solidFill>
                        </a:rPr>
                        <a:t> layout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782677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Physician champion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Patient resistance</a:t>
                      </a:r>
                      <a:r>
                        <a:rPr lang="en-US" sz="2200" baseline="0" dirty="0" smtClean="0">
                          <a:solidFill>
                            <a:srgbClr val="002060"/>
                          </a:solidFill>
                        </a:rPr>
                        <a:t> t</a:t>
                      </a:r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o technology</a:t>
                      </a:r>
                    </a:p>
                  </a:txBody>
                  <a:tcPr/>
                </a:tc>
              </a:tr>
              <a:tr h="453456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Alignment of incentives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453456">
                <a:tc>
                  <a:txBody>
                    <a:bodyPr/>
                    <a:lstStyle/>
                    <a:p>
                      <a:r>
                        <a:rPr lang="en-US" sz="2200" dirty="0" smtClean="0">
                          <a:solidFill>
                            <a:srgbClr val="002060"/>
                          </a:solidFill>
                        </a:rPr>
                        <a:t>Familiarity</a:t>
                      </a:r>
                      <a:r>
                        <a:rPr lang="en-US" sz="2200" baseline="0" dirty="0" smtClean="0">
                          <a:solidFill>
                            <a:srgbClr val="002060"/>
                          </a:solidFill>
                        </a:rPr>
                        <a:t> with EPIC</a:t>
                      </a:r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20609</TotalTime>
  <Words>673</Words>
  <Application>Microsoft Macintosh PowerPoint</Application>
  <PresentationFormat>On-screen Show (4:3)</PresentationFormat>
  <Paragraphs>122</Paragraphs>
  <Slides>12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Implementing IT to Capture Functional Status in Rheumatology: Are there Efficiency and Quality Tradeoffs?  AHRQ Annual Conference September 28, 2010</vt:lpstr>
      <vt:lpstr>Acknowledgement of  team members &amp; funders</vt:lpstr>
      <vt:lpstr>Project overview</vt:lpstr>
      <vt:lpstr>What is PACER-Rheum?</vt:lpstr>
      <vt:lpstr>Methods: data collection</vt:lpstr>
      <vt:lpstr>Efficiency and Quality Issues</vt:lpstr>
      <vt:lpstr>Findings: Early Implementation</vt:lpstr>
      <vt:lpstr>Findings: Post-Implementation</vt:lpstr>
      <vt:lpstr>Findings: Facilitators and Barriers</vt:lpstr>
      <vt:lpstr>Findings: Lessons Learned</vt:lpstr>
      <vt:lpstr>Discussion questions</vt:lpstr>
      <vt:lpstr>Resources</vt:lpstr>
    </vt:vector>
  </TitlesOfParts>
  <Company>American Institutes for Research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Alexis Carpenter</dc:creator>
  <cp:lastModifiedBy>Graham</cp:lastModifiedBy>
  <cp:revision>1516</cp:revision>
  <dcterms:created xsi:type="dcterms:W3CDTF">2010-10-18T16:48:50Z</dcterms:created>
  <dcterms:modified xsi:type="dcterms:W3CDTF">2010-10-18T16:51:21Z</dcterms:modified>
</cp:coreProperties>
</file>