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tags/tag9.xml" ContentType="application/vnd.openxmlformats-officedocument.presentationml.tags+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tags/tag5.xml" ContentType="application/vnd.openxmlformats-officedocument.presentationml.tags+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tags/tag1.xml" ContentType="application/vnd.openxmlformats-officedocument.presentationml.tags+xml"/>
  <Override PartName="/ppt/slides/slide1.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tags/tag6.xml" ContentType="application/vnd.openxmlformats-officedocument.presentationml.tags+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tags/tag2.xml" ContentType="application/vnd.openxmlformats-officedocument.presentationml.tags+xml"/>
  <Override PartName="/ppt/slides/slide27.xml" ContentType="application/vnd.openxmlformats-officedocument.presentationml.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23.xml" ContentType="application/vnd.openxmlformats-officedocument.presentationml.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tags/tag7.xml" ContentType="application/vnd.openxmlformats-officedocument.presentationml.tags+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tags/tag3.xml" ContentType="application/vnd.openxmlformats-officedocument.presentationml.tags+xml"/>
  <Override PartName="/ppt/slides/slide3.xml" ContentType="application/vnd.openxmlformats-officedocument.presentationml.slide+xml"/>
  <Override PartName="/ppt/slides/slide28.xml" ContentType="application/vnd.openxmlformats-officedocument.presentationml.slide+xml"/>
  <Default Extension="vml" ContentType="application/vnd.openxmlformats-officedocument.vmlDrawing"/>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tags/tag8.xml" ContentType="application/vnd.openxmlformats-officedocument.presentationml.tags+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tags/tag4.xml" ContentType="application/vnd.openxmlformats-officedocument.presentationml.tags+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31"/>
  </p:notesMasterIdLst>
  <p:sldIdLst>
    <p:sldId id="256" r:id="rId2"/>
    <p:sldId id="258" r:id="rId3"/>
    <p:sldId id="260" r:id="rId4"/>
    <p:sldId id="257" r:id="rId5"/>
    <p:sldId id="262" r:id="rId6"/>
    <p:sldId id="319" r:id="rId7"/>
    <p:sldId id="266" r:id="rId8"/>
    <p:sldId id="304" r:id="rId9"/>
    <p:sldId id="305" r:id="rId10"/>
    <p:sldId id="308" r:id="rId11"/>
    <p:sldId id="309" r:id="rId12"/>
    <p:sldId id="306" r:id="rId13"/>
    <p:sldId id="307" r:id="rId14"/>
    <p:sldId id="311" r:id="rId15"/>
    <p:sldId id="313" r:id="rId16"/>
    <p:sldId id="314" r:id="rId17"/>
    <p:sldId id="315" r:id="rId18"/>
    <p:sldId id="316" r:id="rId19"/>
    <p:sldId id="317" r:id="rId20"/>
    <p:sldId id="318" r:id="rId21"/>
    <p:sldId id="270" r:id="rId22"/>
    <p:sldId id="287" r:id="rId23"/>
    <p:sldId id="289" r:id="rId24"/>
    <p:sldId id="291" r:id="rId25"/>
    <p:sldId id="292" r:id="rId26"/>
    <p:sldId id="293" r:id="rId27"/>
    <p:sldId id="303" r:id="rId28"/>
    <p:sldId id="274" r:id="rId29"/>
    <p:sldId id="310" r:id="rId30"/>
  </p:sldIdLst>
  <p:sldSz cx="9144000" cy="6858000" type="screen4x3"/>
  <p:notesSz cx="6858000" cy="9144000"/>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457200" rtl="0" eaLnBrk="1" latinLnBrk="0" hangingPunct="1">
      <a:defRPr kern="1200">
        <a:solidFill>
          <a:schemeClr val="tx1"/>
        </a:solidFill>
        <a:latin typeface="Arial" charset="0"/>
        <a:ea typeface="Arial" charset="0"/>
        <a:cs typeface="Arial" charset="0"/>
      </a:defRPr>
    </a:lvl6pPr>
    <a:lvl7pPr marL="2743200" algn="l" defTabSz="457200" rtl="0" eaLnBrk="1" latinLnBrk="0" hangingPunct="1">
      <a:defRPr kern="1200">
        <a:solidFill>
          <a:schemeClr val="tx1"/>
        </a:solidFill>
        <a:latin typeface="Arial" charset="0"/>
        <a:ea typeface="Arial" charset="0"/>
        <a:cs typeface="Arial" charset="0"/>
      </a:defRPr>
    </a:lvl7pPr>
    <a:lvl8pPr marL="3200400" algn="l" defTabSz="457200" rtl="0" eaLnBrk="1" latinLnBrk="0" hangingPunct="1">
      <a:defRPr kern="1200">
        <a:solidFill>
          <a:schemeClr val="tx1"/>
        </a:solidFill>
        <a:latin typeface="Arial" charset="0"/>
        <a:ea typeface="Arial" charset="0"/>
        <a:cs typeface="Arial" charset="0"/>
      </a:defRPr>
    </a:lvl8pPr>
    <a:lvl9pPr marL="3657600" algn="l" defTabSz="457200" rtl="0" eaLnBrk="1" latinLnBrk="0" hangingPunct="1">
      <a:defRPr kern="1200">
        <a:solidFill>
          <a:schemeClr val="tx1"/>
        </a:solidFill>
        <a:latin typeface="Arial"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B5"/>
    <a:srgbClr val="0000C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34551" autoAdjust="0"/>
    <p:restoredTop sz="86456" autoAdjust="0"/>
  </p:normalViewPr>
  <p:slideViewPr>
    <p:cSldViewPr>
      <p:cViewPr>
        <p:scale>
          <a:sx n="70" d="100"/>
          <a:sy n="70" d="100"/>
        </p:scale>
        <p:origin x="-3232" y="-1552"/>
      </p:cViewPr>
      <p:guideLst>
        <p:guide orient="horz" pos="2160"/>
        <p:guide pos="2880"/>
      </p:guideLst>
    </p:cSldViewPr>
  </p:slideViewPr>
  <p:outlineViewPr>
    <p:cViewPr>
      <p:scale>
        <a:sx n="33" d="100"/>
        <a:sy n="33" d="100"/>
      </p:scale>
      <p:origin x="0" y="19728"/>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gs" Target="tags/tag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B8596D5E-D69E-4046-860D-3FB01F780548}" type="datetimeFigureOut">
              <a:rPr lang="en-US"/>
              <a:pPr/>
              <a:t>10/29/10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0FF5589-5E10-AC48-A639-AAEBBE2EE25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latin typeface="Arial" charset="0"/>
            </a:endParaRPr>
          </a:p>
        </p:txBody>
      </p:sp>
      <p:sp>
        <p:nvSpPr>
          <p:cNvPr id="11268" name="Slide Number Placeholder 3"/>
          <p:cNvSpPr>
            <a:spLocks noGrp="1"/>
          </p:cNvSpPr>
          <p:nvPr>
            <p:ph type="sldNum" sz="quarter" idx="5"/>
          </p:nvPr>
        </p:nvSpPr>
        <p:spPr bwMode="auto">
          <a:ln>
            <a:miter lim="800000"/>
            <a:headEnd/>
            <a:tailEnd/>
          </a:ln>
        </p:spPr>
        <p:txBody>
          <a:bodyPr/>
          <a:lstStyle/>
          <a:p>
            <a:fld id="{E396B4A8-E092-E942-9083-EDACC84401D7}" type="slidenum">
              <a:rPr lang="en-US">
                <a:latin typeface="Arial" charset="0"/>
              </a:rPr>
              <a:pPr/>
              <a:t>3</a:t>
            </a:fld>
            <a:endParaRPr 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3379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9F5C2E1A-F95C-D144-B916-2F2987CCFC37}" type="slidenum">
              <a:rPr lang="en-US" sz="1200">
                <a:latin typeface="Calibri" charset="0"/>
              </a:rPr>
              <a:pPr algn="r"/>
              <a:t>23</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4" name="Slide Number Placeholder 3"/>
          <p:cNvSpPr>
            <a:spLocks noGrp="1"/>
          </p:cNvSpPr>
          <p:nvPr>
            <p:ph type="sldNum" sz="quarter" idx="5"/>
          </p:nvPr>
        </p:nvSpPr>
        <p:spPr bwMode="auto">
          <a:ln>
            <a:miter lim="800000"/>
            <a:headEnd/>
            <a:tailEnd/>
          </a:ln>
        </p:spPr>
        <p:txBody>
          <a:bodyPr/>
          <a:lstStyle/>
          <a:p>
            <a:fld id="{DE3243B4-6C99-554E-BBB7-9F95AE8F3842}" type="slidenum">
              <a:rPr lang="en-US"/>
              <a:pPr/>
              <a:t>24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ln>
            <a:miter lim="800000"/>
            <a:headEnd/>
            <a:tailEnd/>
          </a:ln>
        </p:spPr>
        <p:txBody>
          <a:bodyPr/>
          <a:lstStyle/>
          <a:p>
            <a:fld id="{A0CF0C02-59A5-A54D-A324-5443419A25E8}" type="slidenum">
              <a:rPr lang="en-US"/>
              <a:pPr/>
              <a:t>27</a:t>
            </a:fld>
            <a:endParaRPr lang="en-US"/>
          </a:p>
        </p:txBody>
      </p:sp>
      <p:sp>
        <p:nvSpPr>
          <p:cNvPr id="35843"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19050" tIns="0" rIns="19050" bIns="0" anchor="b">
            <a:prstTxWarp prst="textNoShape">
              <a:avLst/>
            </a:prstTxWarp>
          </a:bodyPr>
          <a:lstStyle/>
          <a:p>
            <a:pPr algn="r" eaLnBrk="0" hangingPunct="0"/>
            <a:fld id="{6C0CAFA6-4D3F-B447-8A1D-116ABF725799}" type="slidenum">
              <a:rPr lang="en-US" sz="1000" i="1">
                <a:latin typeface="Times New Roman" charset="0"/>
              </a:rPr>
              <a:pPr algn="r" eaLnBrk="0" hangingPunct="0"/>
              <a:t>27</a:t>
            </a:fld>
            <a:endParaRPr lang="en-US" sz="1000" i="1">
              <a:latin typeface="Times New Roman" charset="0"/>
            </a:endParaRPr>
          </a:p>
        </p:txBody>
      </p:sp>
      <p:sp>
        <p:nvSpPr>
          <p:cNvPr id="3584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6" tIns="45712" rIns="91426" bIns="45712" anchor="b">
            <a:prstTxWarp prst="textNoShape">
              <a:avLst/>
            </a:prstTxWarp>
          </a:bodyPr>
          <a:lstStyle/>
          <a:p>
            <a:pPr algn="r" defTabSz="912813" eaLnBrk="0" hangingPunct="0"/>
            <a:fld id="{2E0BBC65-6B1A-F34F-A406-2427FD6C6C59}" type="slidenum">
              <a:rPr lang="en-US" sz="1200" b="1">
                <a:solidFill>
                  <a:schemeClr val="accent2"/>
                </a:solidFill>
                <a:latin typeface="Calibri" charset="0"/>
              </a:rPr>
              <a:pPr algn="r" defTabSz="912813" eaLnBrk="0" hangingPunct="0"/>
              <a:t>27</a:t>
            </a:fld>
            <a:endParaRPr lang="en-US" sz="1200" b="1">
              <a:solidFill>
                <a:schemeClr val="accent2"/>
              </a:solidFill>
              <a:latin typeface="Calibri" charset="0"/>
            </a:endParaRPr>
          </a:p>
        </p:txBody>
      </p:sp>
      <p:sp>
        <p:nvSpPr>
          <p:cNvPr id="35845" name="Rectangle 2"/>
          <p:cNvSpPr>
            <a:spLocks noGrp="1" noRot="1" noChangeAspect="1" noChangeArrowheads="1" noTextEdit="1"/>
          </p:cNvSpPr>
          <p:nvPr>
            <p:ph type="sldImg"/>
          </p:nvPr>
        </p:nvSpPr>
        <p:spPr bwMode="auto">
          <a:xfrm>
            <a:off x="1144588" y="687388"/>
            <a:ext cx="4568825" cy="3425825"/>
          </a:xfrm>
          <a:noFill/>
          <a:ln>
            <a:solidFill>
              <a:srgbClr val="000000"/>
            </a:solidFill>
            <a:miter lim="800000"/>
            <a:headEnd/>
            <a:tailEnd/>
          </a:ln>
        </p:spPr>
      </p:sp>
      <p:sp>
        <p:nvSpPr>
          <p:cNvPr id="35846" name="Rectangle 3"/>
          <p:cNvSpPr>
            <a:spLocks noGrp="1" noChangeArrowheads="1"/>
          </p:cNvSpPr>
          <p:nvPr>
            <p:ph type="body" idx="1"/>
          </p:nvPr>
        </p:nvSpPr>
        <p:spPr bwMode="auto">
          <a:xfrm>
            <a:off x="914400" y="4343400"/>
            <a:ext cx="5029200" cy="4114800"/>
          </a:xfrm>
          <a:noFill/>
        </p:spPr>
        <p:txBody>
          <a:bodyPr wrap="square" lIns="92075" tIns="46038" rIns="92075" bIns="46038" numCol="1" anchor="t" anchorCtr="0" compatLnSpc="1">
            <a:prstTxWarp prst="textNoShape">
              <a:avLst/>
            </a:prstTxWarp>
          </a:bodyPr>
          <a:lstStyle/>
          <a:p>
            <a:pPr>
              <a:spcBef>
                <a:spcPct val="0"/>
              </a:spcBef>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91624EFC-625D-C343-82BF-2F3FF41BAF4C}" type="datetime1">
              <a:rPr lang="en-US"/>
              <a:pPr/>
              <a:t>10/29/10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EE8A140-D492-6B49-BDE9-73D4A1E0D20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9D93498-EB2A-F140-AC78-419A03EB237B}" type="datetime1">
              <a:rPr lang="en-US"/>
              <a:pPr/>
              <a:t>10/29/10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6EE3FBD-7FB9-4442-9A3C-9B9E2D2C2C5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709F250-EE2B-E94D-8160-AD761E26534C}" type="datetime1">
              <a:rPr lang="en-US"/>
              <a:pPr/>
              <a:t>10/29/10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8E198D1C-2642-DC4D-883F-3AC83F32325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44D11B8-96DF-A14A-8940-47043EF320EC}" type="datetime1">
              <a:rPr lang="en-US"/>
              <a:pPr/>
              <a:t>10/29/10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A4ACE65-9E92-6546-BDF2-AF2D5B8E9D2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665970B-70F5-FF41-9985-B04972871CB8}" type="datetime1">
              <a:rPr lang="en-US"/>
              <a:pPr/>
              <a:t>10/29/10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CA36B30-00EE-C54C-B5D7-CA186F7E68D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E69E8470-2709-FD4C-A43D-BEBEBDC20B88}" type="datetime1">
              <a:rPr lang="en-US"/>
              <a:pPr/>
              <a:t>10/29/10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48D734-0759-8D4A-ABF1-D7C3A04F7EB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8F8DF29C-DC26-8045-B53E-98DE146D7D79}" type="datetime1">
              <a:rPr lang="en-US"/>
              <a:pPr/>
              <a:t>10/29/10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80B5998-206F-614D-866C-B3484A89C64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97A061F3-0CEB-7D42-85E6-21A761D9D50A}" type="datetime1">
              <a:rPr lang="en-US"/>
              <a:pPr/>
              <a:t>10/29/10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50C6A583-12B9-CC4A-ACE8-22184CD2F92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042AC450-EE48-784A-8409-78D2CE137CA8}" type="datetime1">
              <a:rPr lang="en-US"/>
              <a:pPr/>
              <a:t>10/29/10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BC8650F6-AD50-0840-AABE-07D88B5FBBE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A9D7F34-A74F-A541-BCF6-3836209CB3A3}" type="datetime1">
              <a:rPr lang="en-US"/>
              <a:pPr/>
              <a:t>10/29/10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6E70299A-F0D5-5849-9741-FE28C6A2956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06D6ADB-CE2C-8045-BAE1-E44992333721}" type="datetime1">
              <a:rPr lang="en-US"/>
              <a:pPr/>
              <a:t>10/29/10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4D23CAA-C479-C84F-8E23-D362216A79C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9BEA5B71-E2CE-C04D-9753-F95B0C4D1FCC}" type="datetime1">
              <a:rPr lang="en-US"/>
              <a:pPr/>
              <a:t>10/29/10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54D3EBD-81BF-E04F-9AAA-A122DDB6B88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EE716A70-2F17-904A-BA90-BF2212B082D1}" type="datetime1">
              <a:rPr lang="en-US"/>
              <a:pPr/>
              <a:t>10/29/10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28" charset="0"/>
                <a:ea typeface="+mn-ea"/>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555F89EF-409B-BF4A-8C15-F2B0B9BB4AA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 Id="rId3"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 Id="rId3"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6.gi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7EC88D5-EC83-A344-B254-A77E1BA8C2FF}" type="slidenum">
              <a:rPr lang="en-US"/>
              <a:pPr/>
              <a:t>1</a:t>
            </a:fld>
            <a:endParaRPr lang="en-US"/>
          </a:p>
        </p:txBody>
      </p:sp>
      <p:sp>
        <p:nvSpPr>
          <p:cNvPr id="2" name="Title 1"/>
          <p:cNvSpPr>
            <a:spLocks noGrp="1"/>
          </p:cNvSpPr>
          <p:nvPr>
            <p:ph type="ctrTitle"/>
          </p:nvPr>
        </p:nvSpPr>
        <p:spPr>
          <a:xfrm>
            <a:off x="685800" y="1752600"/>
            <a:ext cx="7772400" cy="1470025"/>
          </a:xfrm>
        </p:spPr>
        <p:txBody>
          <a:bodyPr rtlCol="0">
            <a:normAutofit fontScale="90000"/>
          </a:bodyPr>
          <a:lstStyle/>
          <a:p>
            <a:pPr eaLnBrk="1" fontAlgn="auto" hangingPunct="1">
              <a:spcAft>
                <a:spcPts val="0"/>
              </a:spcAft>
              <a:defRPr/>
            </a:pPr>
            <a:r>
              <a:rPr lang="en-US" dirty="0" smtClean="0"/>
              <a:t>Wisdom in Numbers: Using Stakeholder Feedback To Shape a Research Agenda for Integrating Mental Health and Primary Care</a:t>
            </a:r>
            <a:endParaRPr lang="en-US" dirty="0"/>
          </a:p>
        </p:txBody>
      </p:sp>
      <p:sp>
        <p:nvSpPr>
          <p:cNvPr id="3" name="Subtitle 2"/>
          <p:cNvSpPr>
            <a:spLocks noGrp="1"/>
          </p:cNvSpPr>
          <p:nvPr>
            <p:ph type="subTitle" idx="1"/>
          </p:nvPr>
        </p:nvSpPr>
        <p:spPr/>
        <p:txBody>
          <a:bodyPr rtlCol="0">
            <a:normAutofit fontScale="85000" lnSpcReduction="20000"/>
          </a:bodyPr>
          <a:lstStyle/>
          <a:p>
            <a:pPr eaLnBrk="1" fontAlgn="auto" hangingPunct="1">
              <a:spcAft>
                <a:spcPts val="0"/>
              </a:spcAft>
              <a:buFont typeface="Arial" pitchFamily="34" charset="0"/>
              <a:buNone/>
              <a:defRPr/>
            </a:pPr>
            <a:r>
              <a:rPr lang="en-US" dirty="0" smtClean="0"/>
              <a:t>Charlotte Mullican</a:t>
            </a:r>
          </a:p>
          <a:p>
            <a:pPr eaLnBrk="1" fontAlgn="auto" hangingPunct="1">
              <a:spcAft>
                <a:spcPts val="0"/>
              </a:spcAft>
              <a:buFont typeface="Arial" pitchFamily="34" charset="0"/>
              <a:buNone/>
              <a:defRPr/>
            </a:pPr>
            <a:r>
              <a:rPr lang="en-US" dirty="0" smtClean="0"/>
              <a:t>Benjamin F. Miller</a:t>
            </a:r>
          </a:p>
          <a:p>
            <a:pPr eaLnBrk="1" fontAlgn="auto" hangingPunct="1">
              <a:spcAft>
                <a:spcPts val="0"/>
              </a:spcAft>
              <a:buFont typeface="Arial" pitchFamily="34" charset="0"/>
              <a:buNone/>
              <a:defRPr/>
            </a:pPr>
            <a:r>
              <a:rPr lang="en-US" dirty="0" smtClean="0"/>
              <a:t>C.J. Peek</a:t>
            </a:r>
          </a:p>
          <a:p>
            <a:pPr eaLnBrk="1" fontAlgn="auto" hangingPunct="1">
              <a:spcAft>
                <a:spcPts val="0"/>
              </a:spcAft>
              <a:buFont typeface="Arial" pitchFamily="34" charset="0"/>
              <a:buNone/>
              <a:defRPr/>
            </a:pPr>
            <a:r>
              <a:rPr lang="en-US" dirty="0" smtClean="0"/>
              <a:t>Rodger Kessler</a:t>
            </a:r>
            <a:endParaRPr 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marL="457200" indent="-457200"/>
            <a:r>
              <a:rPr lang="en-US" sz="2800" dirty="0" smtClean="0">
                <a:ea typeface="ＭＳ Ｐゴシック" charset="-128"/>
                <a:cs typeface="ＭＳ Ｐゴシック" charset="-128"/>
              </a:rPr>
              <a:t>To ask research and practice development questions-- </a:t>
            </a:r>
            <a:br>
              <a:rPr lang="en-US" sz="2800" dirty="0" smtClean="0">
                <a:ea typeface="ＭＳ Ｐゴシック" charset="-128"/>
                <a:cs typeface="ＭＳ Ｐゴシック" charset="-128"/>
              </a:rPr>
            </a:br>
            <a:r>
              <a:rPr lang="en-US" sz="2800" dirty="0" smtClean="0">
                <a:ea typeface="ＭＳ Ｐゴシック" charset="-128"/>
                <a:cs typeface="ＭＳ Ｐゴシック" charset="-128"/>
              </a:rPr>
              <a:t>deal with both the </a:t>
            </a:r>
            <a:r>
              <a:rPr lang="en-US" sz="2800" b="1" i="1" dirty="0" smtClean="0">
                <a:ea typeface="ＭＳ Ｐゴシック" charset="-128"/>
                <a:cs typeface="ＭＳ Ｐゴシック" charset="-128"/>
              </a:rPr>
              <a:t>empirical</a:t>
            </a:r>
            <a:r>
              <a:rPr lang="en-US" sz="2800" b="1" dirty="0" smtClean="0">
                <a:ea typeface="ＭＳ Ｐゴシック" charset="-128"/>
                <a:cs typeface="ＭＳ Ｐゴシック" charset="-128"/>
              </a:rPr>
              <a:t> </a:t>
            </a:r>
            <a:r>
              <a:rPr lang="en-US" sz="2800" dirty="0" smtClean="0">
                <a:ea typeface="ＭＳ Ｐゴシック" charset="-128"/>
                <a:cs typeface="ＭＳ Ｐゴシック" charset="-128"/>
              </a:rPr>
              <a:t>and the</a:t>
            </a:r>
            <a:r>
              <a:rPr lang="en-US" sz="2800" b="1" dirty="0" smtClean="0">
                <a:ea typeface="ＭＳ Ｐゴシック" charset="-128"/>
                <a:cs typeface="ＭＳ Ｐゴシック" charset="-128"/>
              </a:rPr>
              <a:t> </a:t>
            </a:r>
            <a:r>
              <a:rPr lang="en-US" sz="2800" b="1" i="1" dirty="0" smtClean="0">
                <a:ea typeface="ＭＳ Ｐゴシック" charset="-128"/>
                <a:cs typeface="ＭＳ Ｐゴシック" charset="-128"/>
              </a:rPr>
              <a:t>pre-empirical</a:t>
            </a:r>
            <a:r>
              <a:rPr lang="en-US" sz="2800" dirty="0" smtClean="0">
                <a:ea typeface="ＭＳ Ｐゴシック" charset="-128"/>
                <a:cs typeface="ＭＳ Ｐゴシック" charset="-128"/>
              </a:rPr>
              <a:t/>
            </a:r>
            <a:br>
              <a:rPr lang="en-US" sz="2800" dirty="0" smtClean="0">
                <a:ea typeface="ＭＳ Ｐゴシック" charset="-128"/>
                <a:cs typeface="ＭＳ Ｐゴシック" charset="-128"/>
              </a:rPr>
            </a:br>
            <a:endParaRPr lang="en-US" sz="2800" dirty="0"/>
          </a:p>
        </p:txBody>
      </p:sp>
      <p:sp>
        <p:nvSpPr>
          <p:cNvPr id="16" name="Slide Number Placeholder 5"/>
          <p:cNvSpPr>
            <a:spLocks noGrp="1"/>
          </p:cNvSpPr>
          <p:nvPr>
            <p:ph type="sldNum" sz="quarter" idx="12"/>
          </p:nvPr>
        </p:nvSpPr>
        <p:spPr/>
        <p:txBody>
          <a:bodyPr/>
          <a:lstStyle/>
          <a:p>
            <a:fld id="{22021935-897B-A34B-AA03-7648B8970917}" type="slidenum">
              <a:rPr lang="en-US"/>
              <a:pPr/>
              <a:t>10</a:t>
            </a:fld>
            <a:endParaRPr lang="en-US"/>
          </a:p>
        </p:txBody>
      </p:sp>
      <p:graphicFrame>
        <p:nvGraphicFramePr>
          <p:cNvPr id="68610" name="Group 2"/>
          <p:cNvGraphicFramePr>
            <a:graphicFrameLocks noGrp="1"/>
          </p:cNvGraphicFramePr>
          <p:nvPr/>
        </p:nvGraphicFramePr>
        <p:xfrm>
          <a:off x="292100" y="1392238"/>
          <a:ext cx="8661400" cy="4627563"/>
        </p:xfrm>
        <a:graphic>
          <a:graphicData uri="http://schemas.openxmlformats.org/drawingml/2006/table">
            <a:tbl>
              <a:tblPr/>
              <a:tblGrid>
                <a:gridCol w="4038600"/>
                <a:gridCol w="4622800"/>
              </a:tblGrid>
              <a:tr h="5334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1" u="none" strike="noStrike" cap="none" normalizeH="0" baseline="0">
                          <a:ln>
                            <a:noFill/>
                          </a:ln>
                          <a:solidFill>
                            <a:schemeClr val="tx1"/>
                          </a:solidFill>
                          <a:effectLst/>
                          <a:latin typeface="Calibri" charset="0"/>
                          <a:ea typeface="Arial" charset="0"/>
                          <a:cs typeface="Arial" charset="0"/>
                        </a:rPr>
                        <a:t>Empirical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1" u="none" strike="noStrike" cap="none" normalizeH="0" baseline="0">
                          <a:ln>
                            <a:noFill/>
                          </a:ln>
                          <a:solidFill>
                            <a:schemeClr val="tx1"/>
                          </a:solidFill>
                          <a:effectLst/>
                          <a:latin typeface="Calibri" charset="0"/>
                          <a:ea typeface="Arial" charset="0"/>
                          <a:cs typeface="Arial" charset="0"/>
                        </a:rPr>
                        <a:t>Pre-empirical</a:t>
                      </a:r>
                      <a:endParaRPr kumimoji="0" lang="en-US" sz="28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94163">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2800" b="0" i="0" u="none" strike="noStrike" cap="none" normalizeH="0" baseline="0">
                          <a:ln>
                            <a:noFill/>
                          </a:ln>
                          <a:solidFill>
                            <a:schemeClr val="tx1"/>
                          </a:solidFill>
                          <a:effectLst/>
                          <a:latin typeface="Calibri" charset="0"/>
                          <a:ea typeface="Arial" charset="0"/>
                          <a:cs typeface="Arial" charset="0"/>
                        </a:rPr>
                        <a:t>The cat is on the mat--</a:t>
                      </a:r>
                    </a:p>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800" b="0" i="1" u="none" strike="noStrike" cap="none" normalizeH="0" baseline="0">
                          <a:ln>
                            <a:noFill/>
                          </a:ln>
                          <a:solidFill>
                            <a:schemeClr val="tx1"/>
                          </a:solidFill>
                          <a:effectLst/>
                          <a:latin typeface="Calibri" charset="0"/>
                          <a:ea typeface="Arial" charset="0"/>
                          <a:cs typeface="Arial" charset="0"/>
                        </a:rPr>
                        <a:t>Is it in fact the case</a:t>
                      </a:r>
                      <a:r>
                        <a:rPr kumimoji="0" lang="en-US" sz="2800" b="0" i="0" u="none" strike="noStrike" cap="none" normalizeH="0" baseline="0">
                          <a:ln>
                            <a:noFill/>
                          </a:ln>
                          <a:solidFill>
                            <a:schemeClr val="tx1"/>
                          </a:solidFill>
                          <a:effectLst/>
                          <a:latin typeface="Calibri" charset="0"/>
                          <a:ea typeface="Arial" charset="0"/>
                          <a:cs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Tx/>
                        <a:buSzTx/>
                        <a:buFont typeface="Arial" charset="0"/>
                        <a:buNone/>
                        <a:tabLst/>
                      </a:pPr>
                      <a:r>
                        <a:rPr kumimoji="0" lang="en-US" sz="2800" b="0" i="0" u="none" strike="noStrike" cap="none" normalizeH="0" baseline="0" dirty="0">
                          <a:ln>
                            <a:noFill/>
                          </a:ln>
                          <a:solidFill>
                            <a:schemeClr val="tx1"/>
                          </a:solidFill>
                          <a:effectLst/>
                          <a:latin typeface="Calibri" charset="0"/>
                          <a:ea typeface="Arial" charset="0"/>
                          <a:cs typeface="Arial" charset="0"/>
                        </a:rPr>
                        <a:t>Do we agree enough about:</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800" b="1" i="0" u="none" strike="noStrike" cap="none" normalizeH="0" baseline="0" dirty="0">
                          <a:ln>
                            <a:noFill/>
                          </a:ln>
                          <a:solidFill>
                            <a:schemeClr val="tx1"/>
                          </a:solidFill>
                          <a:effectLst/>
                          <a:latin typeface="Calibri" charset="0"/>
                          <a:ea typeface="Arial" charset="0"/>
                          <a:cs typeface="Arial" charset="0"/>
                        </a:rPr>
                        <a:t>• What counts as a cat?</a:t>
                      </a:r>
                      <a:endParaRPr kumimoji="0" lang="en-US" sz="2800" b="0" i="0" u="none" strike="noStrike" cap="none" normalizeH="0" baseline="0" dirty="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1278" name="Picture 13" descr="Cat_on_mat 1"/>
          <p:cNvPicPr>
            <a:picLocks noChangeAspect="1" noChangeArrowheads="1"/>
          </p:cNvPicPr>
          <p:nvPr/>
        </p:nvPicPr>
        <p:blipFill>
          <a:blip r:embed="rId2"/>
          <a:srcRect/>
          <a:stretch>
            <a:fillRect/>
          </a:stretch>
        </p:blipFill>
        <p:spPr bwMode="auto">
          <a:xfrm>
            <a:off x="381000" y="3344863"/>
            <a:ext cx="3848100" cy="2265362"/>
          </a:xfrm>
          <a:prstGeom prst="rect">
            <a:avLst/>
          </a:prstGeom>
          <a:noFill/>
          <a:ln w="9525">
            <a:noFill/>
            <a:miter lim="800000"/>
            <a:headEnd/>
            <a:tailEnd/>
          </a:ln>
        </p:spPr>
      </p:pic>
      <p:pic>
        <p:nvPicPr>
          <p:cNvPr id="11279" name="Picture 14" descr="DogOnMat"/>
          <p:cNvPicPr>
            <a:picLocks noChangeAspect="1" noChangeArrowheads="1"/>
          </p:cNvPicPr>
          <p:nvPr/>
        </p:nvPicPr>
        <p:blipFill>
          <a:blip r:embed="rId3"/>
          <a:srcRect t="24001" b="24001"/>
          <a:stretch>
            <a:fillRect/>
          </a:stretch>
        </p:blipFill>
        <p:spPr bwMode="auto">
          <a:xfrm>
            <a:off x="4700588" y="3716338"/>
            <a:ext cx="4062412" cy="2112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800" i="1" dirty="0" smtClean="0">
                <a:solidFill>
                  <a:srgbClr val="000000"/>
                </a:solidFill>
                <a:ea typeface="ヒラギノ角ゴ Pro W3" charset="-128"/>
                <a:cs typeface="ヒラギノ角ゴ Pro W3" charset="-128"/>
              </a:rPr>
              <a:t>Pre-empirical</a:t>
            </a:r>
            <a:r>
              <a:rPr lang="en-US" sz="2800" dirty="0" smtClean="0">
                <a:solidFill>
                  <a:srgbClr val="000000"/>
                </a:solidFill>
                <a:ea typeface="ヒラギノ角ゴ Pro W3" charset="-128"/>
                <a:cs typeface="ヒラギノ角ゴ Pro W3" charset="-128"/>
              </a:rPr>
              <a:t/>
            </a:r>
            <a:br>
              <a:rPr lang="en-US" sz="2800" dirty="0" smtClean="0">
                <a:solidFill>
                  <a:srgbClr val="000000"/>
                </a:solidFill>
                <a:ea typeface="ヒラギノ角ゴ Pro W3" charset="-128"/>
                <a:cs typeface="ヒラギノ角ゴ Pro W3" charset="-128"/>
              </a:rPr>
            </a:br>
            <a:endParaRPr lang="en-US" sz="2800" dirty="0"/>
          </a:p>
        </p:txBody>
      </p:sp>
      <p:sp>
        <p:nvSpPr>
          <p:cNvPr id="13" name="Slide Number Placeholder 5"/>
          <p:cNvSpPr>
            <a:spLocks noGrp="1"/>
          </p:cNvSpPr>
          <p:nvPr>
            <p:ph type="sldNum" sz="quarter" idx="12"/>
          </p:nvPr>
        </p:nvSpPr>
        <p:spPr/>
        <p:txBody>
          <a:bodyPr/>
          <a:lstStyle/>
          <a:p>
            <a:fld id="{961C3D13-60C4-8946-A10E-678CB5832D88}" type="slidenum">
              <a:rPr lang="en-US"/>
              <a:pPr/>
              <a:t>11</a:t>
            </a:fld>
            <a:endParaRPr lang="en-US"/>
          </a:p>
        </p:txBody>
      </p:sp>
      <p:graphicFrame>
        <p:nvGraphicFramePr>
          <p:cNvPr id="69634" name="Group 2"/>
          <p:cNvGraphicFramePr>
            <a:graphicFrameLocks noGrp="1"/>
          </p:cNvGraphicFramePr>
          <p:nvPr/>
        </p:nvGraphicFramePr>
        <p:xfrm>
          <a:off x="152400" y="1143000"/>
          <a:ext cx="8813800" cy="4953000"/>
        </p:xfrm>
        <a:graphic>
          <a:graphicData uri="http://schemas.openxmlformats.org/drawingml/2006/table">
            <a:tbl>
              <a:tblPr/>
              <a:tblGrid>
                <a:gridCol w="4419600"/>
                <a:gridCol w="4394200"/>
              </a:tblGrid>
              <a:tr h="4953000">
                <a:tc>
                  <a:txBody>
                    <a:bodyPr/>
                    <a:lstStyle/>
                    <a:p>
                      <a:pPr marL="0" marR="0" lvl="0" indent="0" algn="l" defTabSz="914400" rtl="0" eaLnBrk="0" fontAlgn="base" latinLnBrk="0" hangingPunct="0">
                        <a:lnSpc>
                          <a:spcPct val="100000"/>
                        </a:lnSpc>
                        <a:spcBef>
                          <a:spcPct val="0"/>
                        </a:spcBef>
                        <a:spcAft>
                          <a:spcPct val="25000"/>
                        </a:spcAft>
                        <a:buClrTx/>
                        <a:buSzTx/>
                        <a:buFont typeface="Arial" charset="0"/>
                        <a:buNone/>
                        <a:tabLst/>
                      </a:pPr>
                      <a:r>
                        <a:rPr kumimoji="0" lang="en-US" sz="2800" b="0" i="0" u="none" strike="noStrike" cap="none" normalizeH="0" baseline="0">
                          <a:ln>
                            <a:noFill/>
                          </a:ln>
                          <a:solidFill>
                            <a:schemeClr val="tx1"/>
                          </a:solidFill>
                          <a:effectLst/>
                          <a:latin typeface="Calibri" charset="0"/>
                          <a:ea typeface="Arial" charset="0"/>
                          <a:cs typeface="Arial" charset="0"/>
                        </a:rPr>
                        <a:t>Do we agree enough about: </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800" b="1" i="0" u="none" strike="noStrike" cap="none" normalizeH="0" baseline="0">
                          <a:ln>
                            <a:noFill/>
                          </a:ln>
                          <a:solidFill>
                            <a:schemeClr val="tx1"/>
                          </a:solidFill>
                          <a:effectLst/>
                          <a:latin typeface="Calibri" charset="0"/>
                          <a:ea typeface="Arial" charset="0"/>
                          <a:cs typeface="Arial" charset="0"/>
                        </a:rPr>
                        <a:t>What counts as “is 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5000"/>
                        </a:spcAft>
                        <a:buClrTx/>
                        <a:buSzTx/>
                        <a:buFont typeface="Arial" charset="0"/>
                        <a:buNone/>
                        <a:tabLst/>
                      </a:pPr>
                      <a:r>
                        <a:rPr kumimoji="0" lang="en-US" sz="2800" b="0" i="0" u="none" strike="noStrike" cap="none" normalizeH="0" baseline="0">
                          <a:ln>
                            <a:noFill/>
                          </a:ln>
                          <a:solidFill>
                            <a:schemeClr val="tx1"/>
                          </a:solidFill>
                          <a:effectLst/>
                          <a:latin typeface="Calibri" charset="0"/>
                          <a:ea typeface="Arial" charset="0"/>
                          <a:cs typeface="Arial" charset="0"/>
                        </a:rPr>
                        <a:t>Do we agree enough about: </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800" b="1" i="0" u="none" strike="noStrike" cap="none" normalizeH="0" baseline="0">
                          <a:ln>
                            <a:noFill/>
                          </a:ln>
                          <a:solidFill>
                            <a:schemeClr val="tx1"/>
                          </a:solidFill>
                          <a:effectLst/>
                          <a:latin typeface="Calibri" charset="0"/>
                          <a:ea typeface="Arial" charset="0"/>
                          <a:cs typeface="Arial" charset="0"/>
                        </a:rPr>
                        <a:t>What counts as a mat?</a:t>
                      </a:r>
                      <a:endParaRPr kumimoji="0" lang="en-US" sz="28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2299" name="Picture 10" descr="CatNotQuiteOn Mat"/>
          <p:cNvPicPr>
            <a:picLocks noChangeAspect="1" noChangeArrowheads="1"/>
          </p:cNvPicPr>
          <p:nvPr/>
        </p:nvPicPr>
        <p:blipFill>
          <a:blip r:embed="rId2"/>
          <a:srcRect/>
          <a:stretch>
            <a:fillRect/>
          </a:stretch>
        </p:blipFill>
        <p:spPr bwMode="auto">
          <a:xfrm>
            <a:off x="381000" y="2819400"/>
            <a:ext cx="4038600" cy="1320800"/>
          </a:xfrm>
          <a:prstGeom prst="rect">
            <a:avLst/>
          </a:prstGeom>
          <a:noFill/>
          <a:ln w="9525">
            <a:noFill/>
            <a:miter lim="800000"/>
            <a:headEnd/>
            <a:tailEnd/>
          </a:ln>
        </p:spPr>
      </p:pic>
      <p:pic>
        <p:nvPicPr>
          <p:cNvPr id="12300" name="Picture 11" descr="cat_on_the_rug"/>
          <p:cNvPicPr>
            <a:picLocks noChangeAspect="1" noChangeArrowheads="1"/>
          </p:cNvPicPr>
          <p:nvPr/>
        </p:nvPicPr>
        <p:blipFill>
          <a:blip r:embed="rId3"/>
          <a:srcRect/>
          <a:stretch>
            <a:fillRect/>
          </a:stretch>
        </p:blipFill>
        <p:spPr bwMode="auto">
          <a:xfrm>
            <a:off x="5029200" y="2819400"/>
            <a:ext cx="3810000"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ea typeface="ＭＳ Ｐゴシック" charset="-128"/>
                <a:cs typeface="ＭＳ Ｐゴシック" charset="-128"/>
              </a:rPr>
              <a:t>Requirements for “lexicon” development method: </a:t>
            </a:r>
            <a:endParaRPr lang="en-US" dirty="0"/>
          </a:p>
        </p:txBody>
      </p:sp>
      <p:sp>
        <p:nvSpPr>
          <p:cNvPr id="7" name="Vertical Text Placeholder 6"/>
          <p:cNvSpPr>
            <a:spLocks noGrp="1"/>
          </p:cNvSpPr>
          <p:nvPr>
            <p:ph type="body" orient="vert" idx="1"/>
          </p:nvPr>
        </p:nvSpPr>
        <p:spPr/>
        <p:txBody>
          <a:bodyPr vert="horz"/>
          <a:lstStyle/>
          <a:p>
            <a:pPr marL="457200" indent="-457200">
              <a:buFont typeface="Arial" charset="0"/>
              <a:buAutoNum type="alphaUcPeriod"/>
            </a:pPr>
            <a:r>
              <a:rPr lang="en-US" sz="2400" dirty="0" smtClean="0">
                <a:ea typeface="ＭＳ Ｐゴシック" charset="-128"/>
                <a:cs typeface="ＭＳ Ｐゴシック" charset="-128"/>
              </a:rPr>
              <a:t>Consensual but analytic</a:t>
            </a:r>
          </a:p>
          <a:p>
            <a:pPr marL="1371600" lvl="2" indent="-457200">
              <a:spcAft>
                <a:spcPct val="60000"/>
              </a:spcAft>
              <a:buNone/>
            </a:pPr>
            <a:r>
              <a:rPr lang="en-US" dirty="0" smtClean="0">
                <a:cs typeface="ＭＳ Ｐゴシック" charset="-128"/>
              </a:rPr>
              <a:t>(a disciplined process--not a political campaign)</a:t>
            </a:r>
          </a:p>
          <a:p>
            <a:pPr marL="457200" indent="-457200">
              <a:buFont typeface="Arial" charset="0"/>
              <a:buAutoNum type="alphaUcPeriod"/>
            </a:pPr>
            <a:r>
              <a:rPr lang="en-US" sz="2400" dirty="0" smtClean="0">
                <a:ea typeface="ＭＳ Ｐゴシック" charset="-128"/>
                <a:cs typeface="ＭＳ Ｐゴシック" charset="-128"/>
              </a:rPr>
              <a:t>Involving “native speakers” </a:t>
            </a:r>
          </a:p>
          <a:p>
            <a:pPr marL="1371600" lvl="2" indent="-457200">
              <a:spcAft>
                <a:spcPct val="60000"/>
              </a:spcAft>
              <a:buNone/>
            </a:pPr>
            <a:r>
              <a:rPr lang="en-US" dirty="0" smtClean="0">
                <a:cs typeface="ＭＳ Ｐゴシック" charset="-128"/>
              </a:rPr>
              <a:t>(implementers and users)</a:t>
            </a:r>
          </a:p>
          <a:p>
            <a:pPr marL="457200" indent="-457200">
              <a:spcAft>
                <a:spcPct val="20000"/>
              </a:spcAft>
              <a:buFont typeface="Arial" charset="0"/>
              <a:buAutoNum type="alphaUcPeriod"/>
            </a:pPr>
            <a:r>
              <a:rPr lang="en-US" sz="2400" dirty="0" smtClean="0">
                <a:ea typeface="ＭＳ Ｐゴシック" charset="-128"/>
                <a:cs typeface="ＭＳ Ｐゴシック" charset="-128"/>
              </a:rPr>
              <a:t>Focused on what functionalities look like in practice</a:t>
            </a:r>
          </a:p>
          <a:p>
            <a:pPr marL="1371600" lvl="2" indent="-457200">
              <a:spcAft>
                <a:spcPct val="60000"/>
              </a:spcAft>
              <a:buNone/>
            </a:pPr>
            <a:r>
              <a:rPr lang="en-US" dirty="0" smtClean="0">
                <a:cs typeface="ＭＳ Ｐゴシック" charset="-128"/>
              </a:rPr>
              <a:t>(not just principles, values, abstractions)</a:t>
            </a:r>
          </a:p>
          <a:p>
            <a:pPr marL="457200" indent="-457200">
              <a:spcAft>
                <a:spcPct val="20000"/>
              </a:spcAft>
              <a:buFont typeface="Arial" charset="0"/>
              <a:buAutoNum type="alphaUcPeriod"/>
            </a:pPr>
            <a:r>
              <a:rPr lang="en-US" sz="2400" dirty="0" smtClean="0">
                <a:ea typeface="ＭＳ Ｐゴシック" charset="-128"/>
                <a:cs typeface="ＭＳ Ｐゴシック" charset="-128"/>
              </a:rPr>
              <a:t>Amenable to gathering an expanding circle of “owners” and contributors</a:t>
            </a:r>
          </a:p>
          <a:p>
            <a:pPr marL="1371600" lvl="2" indent="-457200">
              <a:buNone/>
            </a:pPr>
            <a:r>
              <a:rPr lang="en-US" dirty="0" smtClean="0">
                <a:cs typeface="ＭＳ Ｐゴシック" charset="-128"/>
              </a:rPr>
              <a:t>(not just an elite group coming with a declaration)</a:t>
            </a:r>
          </a:p>
          <a:p>
            <a:pPr>
              <a:buNone/>
            </a:pPr>
            <a:endParaRPr lang="en-US" dirty="0"/>
          </a:p>
        </p:txBody>
      </p:sp>
      <p:sp>
        <p:nvSpPr>
          <p:cNvPr id="5" name="Slide Number Placeholder 5"/>
          <p:cNvSpPr>
            <a:spLocks noGrp="1"/>
          </p:cNvSpPr>
          <p:nvPr>
            <p:ph type="sldNum" sz="quarter" idx="12"/>
          </p:nvPr>
        </p:nvSpPr>
        <p:spPr/>
        <p:txBody>
          <a:bodyPr/>
          <a:lstStyle/>
          <a:p>
            <a:fld id="{7D0AB491-9C3B-DE47-86AA-8FE4ADC61A89}" type="slidenum">
              <a:rPr lang="en-US"/>
              <a:pPr/>
              <a:t>12</a:t>
            </a:fld>
            <a:endParaRPr lang="en-US"/>
          </a:p>
        </p:txBody>
      </p:sp>
      <p:sp>
        <p:nvSpPr>
          <p:cNvPr id="13315" name="Text Box 2"/>
          <p:cNvSpPr txBox="1">
            <a:spLocks noChangeArrowheads="1"/>
          </p:cNvSpPr>
          <p:nvPr/>
        </p:nvSpPr>
        <p:spPr bwMode="auto">
          <a:xfrm>
            <a:off x="152400" y="2425700"/>
            <a:ext cx="8991600" cy="457200"/>
          </a:xfrm>
          <a:prstGeom prst="rect">
            <a:avLst/>
          </a:prstGeom>
          <a:noFill/>
          <a:ln w="9525">
            <a:noFill/>
            <a:miter lim="800000"/>
            <a:headEnd/>
            <a:tailEnd/>
          </a:ln>
        </p:spPr>
        <p:txBody>
          <a:bodyPr>
            <a:prstTxWarp prst="textNoShape">
              <a:avLst/>
            </a:prstTxWarp>
            <a:spAutoFit/>
          </a:bodyPr>
          <a:lstStyle/>
          <a:p>
            <a:pPr marL="609600" indent="-609600" eaLnBrk="0" hangingPunct="0"/>
            <a:endParaRPr lang="en-US" sz="240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2800" dirty="0" smtClean="0">
                <a:ea typeface="ＭＳ Ｐゴシック" charset="-128"/>
                <a:cs typeface="ＭＳ Ｐゴシック" charset="-128"/>
              </a:rPr>
              <a:t>Method: </a:t>
            </a:r>
            <a:br>
              <a:rPr lang="en-US" sz="2800" dirty="0" smtClean="0">
                <a:ea typeface="ＭＳ Ｐゴシック" charset="-128"/>
                <a:cs typeface="ＭＳ Ｐゴシック" charset="-128"/>
              </a:rPr>
            </a:br>
            <a:r>
              <a:rPr lang="en-US" sz="2800" dirty="0" smtClean="0">
                <a:ea typeface="ＭＳ Ｐゴシック" charset="-128"/>
                <a:cs typeface="ＭＳ Ｐゴシック" charset="-128"/>
              </a:rPr>
              <a:t>Paradigm Case Formulation &amp; Parametric Analysis</a:t>
            </a:r>
            <a:br>
              <a:rPr lang="en-US" sz="2800" dirty="0" smtClean="0">
                <a:ea typeface="ＭＳ Ｐゴシック" charset="-128"/>
                <a:cs typeface="ＭＳ Ｐゴシック" charset="-128"/>
              </a:rPr>
            </a:br>
            <a:r>
              <a:rPr lang="en-US" sz="1600" dirty="0" smtClean="0">
                <a:ea typeface="ＭＳ Ｐゴシック" charset="-128"/>
                <a:cs typeface="ＭＳ Ｐゴシック" charset="-128"/>
              </a:rPr>
              <a:t>(</a:t>
            </a:r>
            <a:r>
              <a:rPr lang="en-US" sz="1600" dirty="0" err="1" smtClean="0">
                <a:ea typeface="ＭＳ Ｐゴシック" charset="-128"/>
                <a:cs typeface="ＭＳ Ｐゴシック" charset="-128"/>
              </a:rPr>
              <a:t>Ossorio</a:t>
            </a:r>
            <a:r>
              <a:rPr lang="en-US" sz="1600" dirty="0" smtClean="0">
                <a:ea typeface="ＭＳ Ｐゴシック" charset="-128"/>
                <a:cs typeface="ＭＳ Ｐゴシック" charset="-128"/>
              </a:rPr>
              <a:t> 2006; </a:t>
            </a:r>
            <a:r>
              <a:rPr lang="en-US" sz="1600" i="1" dirty="0" smtClean="0">
                <a:ea typeface="ＭＳ Ｐゴシック" charset="-128"/>
                <a:cs typeface="ＭＳ Ｐゴシック" charset="-128"/>
              </a:rPr>
              <a:t>The Behavior of Persons</a:t>
            </a:r>
            <a:r>
              <a:rPr lang="en-US" sz="1600" dirty="0" smtClean="0">
                <a:ea typeface="ＭＳ Ｐゴシック" charset="-128"/>
                <a:cs typeface="ＭＳ Ｐゴシック" charset="-128"/>
              </a:rPr>
              <a:t>)</a:t>
            </a:r>
            <a:endParaRPr lang="en-US" sz="1600" dirty="0">
              <a:ea typeface="ＭＳ Ｐゴシック" charset="-128"/>
              <a:cs typeface="ＭＳ Ｐゴシック" charset="-128"/>
            </a:endParaRPr>
          </a:p>
        </p:txBody>
      </p:sp>
      <p:sp>
        <p:nvSpPr>
          <p:cNvPr id="9" name="Vertical Text Placeholder 8"/>
          <p:cNvSpPr>
            <a:spLocks noGrp="1"/>
          </p:cNvSpPr>
          <p:nvPr>
            <p:ph type="body" orient="vert" idx="1"/>
          </p:nvPr>
        </p:nvSpPr>
        <p:spPr/>
        <p:txBody>
          <a:bodyPr vert="horz"/>
          <a:lstStyle/>
          <a:p>
            <a:pPr marL="457200" indent="-457200">
              <a:spcAft>
                <a:spcPct val="20000"/>
              </a:spcAft>
              <a:buNone/>
            </a:pPr>
            <a:r>
              <a:rPr lang="en-US" sz="2400" dirty="0" smtClean="0">
                <a:ea typeface="ＭＳ Ｐゴシック" charset="-128"/>
                <a:cs typeface="ＭＳ Ｐゴシック" charset="-128"/>
              </a:rPr>
              <a:t>A. Describe an incontrovertible case of collaborative care practice </a:t>
            </a:r>
          </a:p>
          <a:p>
            <a:pPr marL="1371600" lvl="2" indent="-457200">
              <a:spcAft>
                <a:spcPct val="60000"/>
              </a:spcAft>
              <a:buNone/>
            </a:pPr>
            <a:r>
              <a:rPr lang="en-US" dirty="0" smtClean="0">
                <a:cs typeface="ＭＳ Ｐゴシック" charset="-128"/>
              </a:rPr>
              <a:t>(“if that’s not collaborative care, I don’t know what is!”)</a:t>
            </a:r>
          </a:p>
          <a:p>
            <a:pPr marL="228600" indent="-228600">
              <a:spcAft>
                <a:spcPct val="20000"/>
              </a:spcAft>
              <a:buNone/>
            </a:pPr>
            <a:r>
              <a:rPr lang="en-US" sz="2400" dirty="0" smtClean="0">
                <a:ea typeface="ＭＳ Ｐゴシック" charset="-128"/>
                <a:cs typeface="ＭＳ Ｐゴシック" charset="-128"/>
              </a:rPr>
              <a:t>B. List how that indubitable case could be changed and still be collaborative care</a:t>
            </a:r>
          </a:p>
          <a:p>
            <a:pPr lvl="2">
              <a:spcAft>
                <a:spcPct val="60000"/>
              </a:spcAft>
              <a:buNone/>
            </a:pPr>
            <a:r>
              <a:rPr lang="en-US" dirty="0" smtClean="0">
                <a:cs typeface="ＭＳ Ｐゴシック" charset="-128"/>
              </a:rPr>
              <a:t>(“yes you can change X or delete Y and it’s still genuine collaborative care”)</a:t>
            </a:r>
          </a:p>
          <a:p>
            <a:pPr>
              <a:spcAft>
                <a:spcPct val="20000"/>
              </a:spcAft>
              <a:buNone/>
            </a:pPr>
            <a:r>
              <a:rPr lang="en-US" sz="2400" dirty="0" smtClean="0">
                <a:ea typeface="ＭＳ Ｐゴシック" charset="-128"/>
                <a:cs typeface="ＭＳ Ｐゴシック" charset="-128"/>
              </a:rPr>
              <a:t>C. Name the dimensions or parameters along which collaborative care  practices can legitimately differ from one another.</a:t>
            </a:r>
          </a:p>
          <a:p>
            <a:pPr lvl="2">
              <a:buNone/>
            </a:pPr>
            <a:r>
              <a:rPr lang="en-US" dirty="0" smtClean="0">
                <a:cs typeface="ＭＳ Ｐゴシック" charset="-128"/>
              </a:rPr>
              <a:t>(“our vocabulary for describing and evaluating acceptable variations among practice components”)</a:t>
            </a:r>
          </a:p>
          <a:p>
            <a:pPr marL="1371600" lvl="2" indent="-457200">
              <a:spcAft>
                <a:spcPct val="60000"/>
              </a:spcAft>
              <a:buNone/>
            </a:pPr>
            <a:endParaRPr lang="en-US" dirty="0" smtClean="0">
              <a:cs typeface="ＭＳ Ｐゴシック" charset="-128"/>
            </a:endParaRPr>
          </a:p>
          <a:p>
            <a:pPr>
              <a:buNone/>
            </a:pPr>
            <a:endParaRPr lang="en-US" dirty="0"/>
          </a:p>
        </p:txBody>
      </p:sp>
      <p:sp>
        <p:nvSpPr>
          <p:cNvPr id="7" name="Slide Number Placeholder 5"/>
          <p:cNvSpPr>
            <a:spLocks noGrp="1"/>
          </p:cNvSpPr>
          <p:nvPr>
            <p:ph type="sldNum" sz="quarter" idx="12"/>
          </p:nvPr>
        </p:nvSpPr>
        <p:spPr/>
        <p:txBody>
          <a:bodyPr/>
          <a:lstStyle/>
          <a:p>
            <a:fld id="{DCD7CE0F-1532-E243-AE44-5B7E18BDDFC0}" type="slidenum">
              <a:rPr lang="en-US"/>
              <a:pPr/>
              <a:t>13</a:t>
            </a:fld>
            <a:endParaRPr lang="en-US"/>
          </a:p>
        </p:txBody>
      </p:sp>
      <p:sp>
        <p:nvSpPr>
          <p:cNvPr id="14339" name="Text Box 2"/>
          <p:cNvSpPr txBox="1">
            <a:spLocks noChangeArrowheads="1"/>
          </p:cNvSpPr>
          <p:nvPr/>
        </p:nvSpPr>
        <p:spPr bwMode="auto">
          <a:xfrm>
            <a:off x="152400" y="2425700"/>
            <a:ext cx="8991600" cy="457200"/>
          </a:xfrm>
          <a:prstGeom prst="rect">
            <a:avLst/>
          </a:prstGeom>
          <a:noFill/>
          <a:ln w="9525">
            <a:noFill/>
            <a:miter lim="800000"/>
            <a:headEnd/>
            <a:tailEnd/>
          </a:ln>
        </p:spPr>
        <p:txBody>
          <a:bodyPr>
            <a:prstTxWarp prst="textNoShape">
              <a:avLst/>
            </a:prstTxWarp>
            <a:spAutoFit/>
          </a:bodyPr>
          <a:lstStyle/>
          <a:p>
            <a:pPr marL="609600" indent="-609600" eaLnBrk="0" hangingPunct="0"/>
            <a:endParaRPr lang="en-US" sz="240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3200" dirty="0" smtClean="0">
                <a:latin typeface="Calibri" charset="0"/>
              </a:rPr>
              <a:t>Paradigm case: Collaborative care is. . .</a:t>
            </a:r>
            <a:endParaRPr lang="en-US" sz="3200" dirty="0">
              <a:latin typeface="Calibri" charset="0"/>
            </a:endParaRPr>
          </a:p>
        </p:txBody>
      </p:sp>
      <p:sp>
        <p:nvSpPr>
          <p:cNvPr id="7" name="Vertical Text Placeholder 6"/>
          <p:cNvSpPr>
            <a:spLocks noGrp="1"/>
          </p:cNvSpPr>
          <p:nvPr>
            <p:ph type="body" orient="vert" idx="1"/>
          </p:nvPr>
        </p:nvSpPr>
        <p:spPr/>
        <p:txBody>
          <a:bodyPr vert="horz"/>
          <a:lstStyle/>
          <a:p>
            <a:pPr marL="609600" indent="-609600">
              <a:buNone/>
            </a:pPr>
            <a:r>
              <a:rPr lang="en-US" sz="1400" b="1" dirty="0" smtClean="0">
                <a:solidFill>
                  <a:srgbClr val="0000B5"/>
                </a:solidFill>
                <a:ea typeface="ＭＳ Ｐゴシック" charset="-128"/>
                <a:cs typeface="ＭＳ Ｐゴシック" charset="-128"/>
              </a:rPr>
              <a:t>1. A team</a:t>
            </a:r>
            <a:endParaRPr lang="en-US" sz="1400" dirty="0" smtClean="0">
              <a:solidFill>
                <a:srgbClr val="0000B5"/>
              </a:solidFill>
              <a:ea typeface="ＭＳ Ｐゴシック" charset="-128"/>
              <a:cs typeface="ＭＳ Ｐゴシック" charset="-128"/>
            </a:endParaRPr>
          </a:p>
          <a:p>
            <a:pPr marL="1066800" lvl="1" indent="-609600">
              <a:buFont typeface="Arial" charset="0"/>
              <a:buAutoNum type="alphaUcPeriod"/>
            </a:pPr>
            <a:r>
              <a:rPr lang="en-US" sz="1400" dirty="0" smtClean="0">
                <a:solidFill>
                  <a:srgbClr val="0000B5"/>
                </a:solidFill>
                <a:cs typeface="ＭＳ Ｐゴシック" charset="-128"/>
              </a:rPr>
              <a:t>physician, psychologist, care manager</a:t>
            </a:r>
          </a:p>
          <a:p>
            <a:pPr marL="1066800" lvl="1" indent="-609600">
              <a:buFont typeface="Arial" charset="0"/>
              <a:buAutoNum type="alphaUcPeriod"/>
            </a:pPr>
            <a:r>
              <a:rPr lang="en-US" sz="1400" dirty="0" smtClean="0">
                <a:solidFill>
                  <a:srgbClr val="0000B5"/>
                </a:solidFill>
                <a:cs typeface="ＭＳ Ｐゴシック" charset="-128"/>
              </a:rPr>
              <a:t>Working in same space</a:t>
            </a:r>
          </a:p>
          <a:p>
            <a:pPr marL="1066800" lvl="1" indent="-609600">
              <a:buFont typeface="Arial" charset="0"/>
              <a:buAutoNum type="alphaUcPeriod"/>
            </a:pPr>
            <a:r>
              <a:rPr lang="en-US" sz="1400" dirty="0" smtClean="0">
                <a:solidFill>
                  <a:srgbClr val="0000B5"/>
                </a:solidFill>
                <a:cs typeface="ＭＳ Ｐゴシック" charset="-128"/>
              </a:rPr>
              <a:t>Having formal or informal job training  for their roles</a:t>
            </a:r>
          </a:p>
          <a:p>
            <a:pPr marL="1066800" lvl="1" indent="-609600">
              <a:spcAft>
                <a:spcPct val="50000"/>
              </a:spcAft>
              <a:buFont typeface="Arial" charset="0"/>
              <a:buAutoNum type="alphaUcPeriod"/>
            </a:pPr>
            <a:r>
              <a:rPr lang="en-US" sz="1400" dirty="0" smtClean="0">
                <a:solidFill>
                  <a:srgbClr val="0000B5"/>
                </a:solidFill>
                <a:cs typeface="ＭＳ Ｐゴシック" charset="-128"/>
              </a:rPr>
              <a:t>Working in one practice culture, eager to address </a:t>
            </a:r>
            <a:r>
              <a:rPr lang="en-US" sz="1400" dirty="0" err="1" smtClean="0">
                <a:solidFill>
                  <a:srgbClr val="0000B5"/>
                </a:solidFill>
                <a:cs typeface="ＭＳ Ｐゴシック" charset="-128"/>
              </a:rPr>
              <a:t>biopsychosocial</a:t>
            </a:r>
            <a:endParaRPr lang="en-US" sz="1400" dirty="0" smtClean="0">
              <a:solidFill>
                <a:srgbClr val="0000C9"/>
              </a:solidFill>
              <a:cs typeface="ＭＳ Ｐゴシック" charset="-128"/>
            </a:endParaRPr>
          </a:p>
          <a:p>
            <a:pPr marL="1066800" lvl="1" indent="-609600"/>
            <a:r>
              <a:rPr lang="en-US" sz="1400" dirty="0" smtClean="0"/>
              <a:t>   </a:t>
            </a:r>
            <a:r>
              <a:rPr lang="en-US" sz="1400" b="1" dirty="0" smtClean="0"/>
              <a:t>Transformations</a:t>
            </a:r>
            <a:r>
              <a:rPr lang="en-US" sz="1400" dirty="0" smtClean="0"/>
              <a:t> (acceptable differences)</a:t>
            </a:r>
          </a:p>
          <a:p>
            <a:pPr marL="1066800" lvl="1" indent="-609600">
              <a:spcAft>
                <a:spcPct val="10000"/>
              </a:spcAft>
            </a:pPr>
            <a:r>
              <a:rPr lang="en-US" sz="1400" dirty="0" smtClean="0"/>
              <a:t>   T1. Change “family physician” to any other physician discipline</a:t>
            </a:r>
          </a:p>
          <a:p>
            <a:pPr marL="1066800" lvl="1" indent="-609600">
              <a:spcAft>
                <a:spcPct val="10000"/>
              </a:spcAft>
            </a:pPr>
            <a:r>
              <a:rPr lang="en-US" sz="1400" dirty="0" smtClean="0"/>
              <a:t>   T2. Change “psychologist” to any other MH discipline</a:t>
            </a:r>
          </a:p>
          <a:p>
            <a:pPr marL="1066800" lvl="1" indent="-609600">
              <a:spcAft>
                <a:spcPct val="10000"/>
              </a:spcAft>
            </a:pPr>
            <a:r>
              <a:rPr lang="en-US" sz="1400" dirty="0" smtClean="0"/>
              <a:t>   T3. Delete “care manager”</a:t>
            </a:r>
          </a:p>
          <a:p>
            <a:pPr marL="1066800" lvl="1" indent="-609600">
              <a:spcAft>
                <a:spcPct val="10000"/>
              </a:spcAft>
            </a:pPr>
            <a:r>
              <a:rPr lang="en-US" sz="1400" dirty="0" smtClean="0"/>
              <a:t>   T4. Change “in one clinic” to multiple clinics and clinical partners</a:t>
            </a:r>
          </a:p>
          <a:p>
            <a:pPr marL="1066800" lvl="1" indent="-609600">
              <a:spcAft>
                <a:spcPct val="10000"/>
              </a:spcAft>
            </a:pPr>
            <a:r>
              <a:rPr lang="en-US" sz="1400" dirty="0" smtClean="0"/>
              <a:t>   T5. Change “working in same space” to “set of working relationships…..”</a:t>
            </a:r>
          </a:p>
          <a:p>
            <a:pPr marL="1066800" lvl="1" indent="-609600"/>
            <a:r>
              <a:rPr lang="en-US" sz="1400" dirty="0" smtClean="0"/>
              <a:t>   T6. Change “single culture” to “commitment to building shared culture…”</a:t>
            </a:r>
          </a:p>
          <a:p>
            <a:pPr>
              <a:buNone/>
            </a:pPr>
            <a:r>
              <a:rPr lang="en-US" sz="1400" b="1" dirty="0" smtClean="0">
                <a:solidFill>
                  <a:srgbClr val="0000B5"/>
                </a:solidFill>
                <a:ea typeface="ＭＳ Ｐゴシック" charset="-128"/>
                <a:cs typeface="ＭＳ Ｐゴシック" charset="-128"/>
              </a:rPr>
              <a:t>2. With a shared population &amp; mission</a:t>
            </a:r>
            <a:endParaRPr lang="en-US" sz="1400" dirty="0" smtClean="0">
              <a:solidFill>
                <a:srgbClr val="0000B5"/>
              </a:solidFill>
              <a:ea typeface="ＭＳ Ｐゴシック" charset="-128"/>
              <a:cs typeface="ＭＳ Ｐゴシック" charset="-128"/>
            </a:endParaRPr>
          </a:p>
          <a:p>
            <a:pPr lvl="1">
              <a:spcAft>
                <a:spcPct val="20000"/>
              </a:spcAft>
              <a:buNone/>
            </a:pPr>
            <a:r>
              <a:rPr lang="en-US" sz="1400" dirty="0" smtClean="0">
                <a:solidFill>
                  <a:srgbClr val="0000B5"/>
                </a:solidFill>
                <a:cs typeface="ＭＳ Ｐゴシック" charset="-128"/>
              </a:rPr>
              <a:t>E. Same panel of clinic pts, same mission of PC, assessment, </a:t>
            </a:r>
            <a:r>
              <a:rPr lang="en-US" sz="1400" dirty="0" err="1" smtClean="0">
                <a:solidFill>
                  <a:srgbClr val="0000B5"/>
                </a:solidFill>
                <a:cs typeface="ＭＳ Ｐゴシック" charset="-128"/>
              </a:rPr>
              <a:t>tx</a:t>
            </a:r>
            <a:r>
              <a:rPr lang="en-US" sz="1400" dirty="0" smtClean="0">
                <a:solidFill>
                  <a:srgbClr val="0000B5"/>
                </a:solidFill>
                <a:cs typeface="ＭＳ Ｐゴシック" charset="-128"/>
              </a:rPr>
              <a:t>, F/U</a:t>
            </a:r>
          </a:p>
          <a:p>
            <a:pPr lvl="1">
              <a:spcAft>
                <a:spcPct val="50000"/>
              </a:spcAft>
              <a:buNone/>
            </a:pPr>
            <a:r>
              <a:rPr lang="en-US" sz="1400" dirty="0" smtClean="0">
                <a:solidFill>
                  <a:srgbClr val="0000B5"/>
                </a:solidFill>
                <a:cs typeface="ＭＳ Ｐゴシック" charset="-128"/>
              </a:rPr>
              <a:t>F. With BH clinician working under same mission and boundaries of PC</a:t>
            </a:r>
          </a:p>
          <a:p>
            <a:pPr lvl="1"/>
            <a:r>
              <a:rPr lang="en-US" sz="1400" b="1" dirty="0" smtClean="0"/>
              <a:t>Transformations</a:t>
            </a:r>
            <a:r>
              <a:rPr lang="en-US" sz="1400" dirty="0" smtClean="0"/>
              <a:t> (acceptable differences)</a:t>
            </a:r>
          </a:p>
          <a:p>
            <a:pPr lvl="1">
              <a:spcAft>
                <a:spcPct val="10000"/>
              </a:spcAft>
            </a:pPr>
            <a:r>
              <a:rPr lang="en-US" sz="1400" dirty="0" smtClean="0"/>
              <a:t>   T7. Change “mission of PC” to any other area of medicine</a:t>
            </a:r>
          </a:p>
          <a:p>
            <a:pPr lvl="1">
              <a:spcAft>
                <a:spcPct val="20000"/>
              </a:spcAft>
            </a:pPr>
            <a:r>
              <a:rPr lang="en-US" sz="1400" dirty="0" smtClean="0"/>
              <a:t>   T8. Change “identified </a:t>
            </a:r>
            <a:r>
              <a:rPr lang="en-US" sz="1400" dirty="0" err="1" smtClean="0"/>
              <a:t>w</a:t>
            </a:r>
            <a:r>
              <a:rPr lang="en-US" sz="1400" dirty="0" smtClean="0"/>
              <a:t> same panel of pts” to “any subset of pts. . . “</a:t>
            </a:r>
          </a:p>
          <a:p>
            <a:pPr marL="1066800" lvl="1" indent="-609600"/>
            <a:endParaRPr lang="en-US" sz="1400" dirty="0" smtClean="0">
              <a:cs typeface="ＭＳ Ｐゴシック" charset="-128"/>
            </a:endParaRPr>
          </a:p>
          <a:p>
            <a:pPr>
              <a:buNone/>
            </a:pPr>
            <a:endParaRPr lang="en-US" sz="1400" dirty="0"/>
          </a:p>
        </p:txBody>
      </p:sp>
      <p:sp>
        <p:nvSpPr>
          <p:cNvPr id="5" name="Slide Number Placeholder 5"/>
          <p:cNvSpPr>
            <a:spLocks noGrp="1"/>
          </p:cNvSpPr>
          <p:nvPr>
            <p:ph type="sldNum" sz="quarter" idx="12"/>
          </p:nvPr>
        </p:nvSpPr>
        <p:spPr/>
        <p:txBody>
          <a:bodyPr/>
          <a:lstStyle/>
          <a:p>
            <a:fld id="{AB877612-0B5A-A54D-99C4-1BF820F5A4DA}" type="slidenum">
              <a:rPr lang="en-US"/>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3200" dirty="0" smtClean="0">
                <a:latin typeface="Calibri" charset="0"/>
              </a:rPr>
              <a:t>Paradigm case: Collaborative care is. . .</a:t>
            </a:r>
            <a:endParaRPr lang="en-US" sz="3200" dirty="0">
              <a:latin typeface="Calibri" charset="0"/>
            </a:endParaRPr>
          </a:p>
        </p:txBody>
      </p:sp>
      <p:sp>
        <p:nvSpPr>
          <p:cNvPr id="7" name="Vertical Text Placeholder 6"/>
          <p:cNvSpPr>
            <a:spLocks noGrp="1"/>
          </p:cNvSpPr>
          <p:nvPr>
            <p:ph type="body" orient="vert" idx="1"/>
          </p:nvPr>
        </p:nvSpPr>
        <p:spPr/>
        <p:txBody>
          <a:bodyPr vert="horz"/>
          <a:lstStyle/>
          <a:p>
            <a:pPr marL="609600" indent="-609600">
              <a:spcAft>
                <a:spcPct val="10000"/>
              </a:spcAft>
              <a:buNone/>
            </a:pPr>
            <a:r>
              <a:rPr lang="en-US" sz="1400" b="1" dirty="0" smtClean="0">
                <a:solidFill>
                  <a:srgbClr val="0000B5"/>
                </a:solidFill>
                <a:ea typeface="ＭＳ Ｐゴシック" charset="-128"/>
                <a:cs typeface="ＭＳ Ｐゴシック" charset="-128"/>
              </a:rPr>
              <a:t>3. Using a clinical system</a:t>
            </a:r>
            <a:endParaRPr lang="en-US" sz="1400" dirty="0" smtClean="0">
              <a:solidFill>
                <a:srgbClr val="0000B5"/>
              </a:solidFill>
              <a:ea typeface="ＭＳ Ｐゴシック" charset="-128"/>
              <a:cs typeface="ＭＳ Ｐゴシック" charset="-128"/>
            </a:endParaRPr>
          </a:p>
          <a:p>
            <a:pPr marL="1066800" lvl="1" indent="-609600">
              <a:spcAft>
                <a:spcPct val="10000"/>
              </a:spcAft>
              <a:buNone/>
            </a:pPr>
            <a:r>
              <a:rPr lang="en-US" sz="1400" dirty="0" smtClean="0">
                <a:solidFill>
                  <a:srgbClr val="0000B5"/>
                </a:solidFill>
                <a:cs typeface="ＭＳ Ｐゴシック" charset="-128"/>
              </a:rPr>
              <a:t>G. Employing population level screening to identify who needs this </a:t>
            </a:r>
            <a:r>
              <a:rPr lang="en-US" sz="1400" dirty="0" err="1" smtClean="0">
                <a:solidFill>
                  <a:srgbClr val="0000B5"/>
                </a:solidFill>
                <a:cs typeface="ＭＳ Ｐゴシック" charset="-128"/>
              </a:rPr>
              <a:t>collab</a:t>
            </a:r>
            <a:endParaRPr lang="en-US" sz="1400" dirty="0" smtClean="0">
              <a:solidFill>
                <a:srgbClr val="0000B5"/>
              </a:solidFill>
              <a:cs typeface="ＭＳ Ｐゴシック" charset="-128"/>
            </a:endParaRPr>
          </a:p>
          <a:p>
            <a:pPr marL="1066800" lvl="1" indent="-609600">
              <a:spcAft>
                <a:spcPct val="10000"/>
              </a:spcAft>
              <a:buNone/>
            </a:pPr>
            <a:r>
              <a:rPr lang="en-US" sz="1400" dirty="0" smtClean="0">
                <a:solidFill>
                  <a:srgbClr val="0000B5"/>
                </a:solidFill>
                <a:cs typeface="ＭＳ Ｐゴシック" charset="-128"/>
              </a:rPr>
              <a:t>H. Working form an explicit, unified care plan document </a:t>
            </a:r>
            <a:r>
              <a:rPr lang="en-US" sz="1400" dirty="0" err="1" smtClean="0">
                <a:solidFill>
                  <a:srgbClr val="0000B5"/>
                </a:solidFill>
                <a:cs typeface="ＭＳ Ｐゴシック" charset="-128"/>
              </a:rPr>
              <a:t>w</a:t>
            </a:r>
            <a:r>
              <a:rPr lang="en-US" sz="1400" dirty="0" smtClean="0">
                <a:solidFill>
                  <a:srgbClr val="0000B5"/>
                </a:solidFill>
                <a:cs typeface="ＭＳ Ｐゴシック" charset="-128"/>
              </a:rPr>
              <a:t> goals &amp; roles</a:t>
            </a:r>
          </a:p>
          <a:p>
            <a:pPr marL="1066800" lvl="1" indent="-609600">
              <a:spcAft>
                <a:spcPct val="10000"/>
              </a:spcAft>
              <a:buNone/>
            </a:pPr>
            <a:r>
              <a:rPr lang="en-US" sz="1400" dirty="0" smtClean="0">
                <a:solidFill>
                  <a:srgbClr val="0000B5"/>
                </a:solidFill>
                <a:cs typeface="ＭＳ Ｐゴシック" charset="-128"/>
              </a:rPr>
              <a:t>I. With care plans that pay attention to family, culture, lang., school etc</a:t>
            </a:r>
          </a:p>
          <a:p>
            <a:pPr marL="1066800" lvl="1" indent="-609600">
              <a:spcAft>
                <a:spcPct val="50000"/>
              </a:spcAft>
              <a:buNone/>
            </a:pPr>
            <a:r>
              <a:rPr lang="en-US" sz="1400" dirty="0" smtClean="0">
                <a:solidFill>
                  <a:srgbClr val="0000B5"/>
                </a:solidFill>
                <a:cs typeface="ＭＳ Ｐゴシック" charset="-128"/>
              </a:rPr>
              <a:t>J. Contained in shared med record, with ongoing </a:t>
            </a:r>
            <a:r>
              <a:rPr lang="en-US" sz="1400" dirty="0" err="1" smtClean="0">
                <a:solidFill>
                  <a:srgbClr val="0000B5"/>
                </a:solidFill>
                <a:cs typeface="ＭＳ Ｐゴシック" charset="-128"/>
              </a:rPr>
              <a:t>communic</a:t>
            </a:r>
            <a:r>
              <a:rPr lang="en-US" sz="1400" dirty="0" smtClean="0">
                <a:solidFill>
                  <a:srgbClr val="0000B5"/>
                </a:solidFill>
                <a:cs typeface="ＭＳ Ｐゴシック" charset="-128"/>
              </a:rPr>
              <a:t> &amp; SDM</a:t>
            </a:r>
          </a:p>
          <a:p>
            <a:pPr marL="1066800" lvl="1" indent="-609600"/>
            <a:r>
              <a:rPr lang="en-US" sz="1400" b="1" dirty="0" smtClean="0"/>
              <a:t>Transformations</a:t>
            </a:r>
            <a:endParaRPr lang="en-US" sz="1400" dirty="0" smtClean="0"/>
          </a:p>
          <a:p>
            <a:pPr marL="1066800" lvl="1" indent="-609600">
              <a:spcAft>
                <a:spcPct val="10000"/>
              </a:spcAft>
            </a:pPr>
            <a:r>
              <a:rPr lang="en-US" sz="1400" dirty="0" smtClean="0"/>
              <a:t>   T9. Change “population level screening” to “other form of </a:t>
            </a:r>
            <a:r>
              <a:rPr lang="en-US" sz="1400" dirty="0" err="1" smtClean="0"/>
              <a:t>ident</a:t>
            </a:r>
            <a:r>
              <a:rPr lang="en-US" sz="1400" dirty="0" smtClean="0"/>
              <a:t>. </a:t>
            </a:r>
            <a:r>
              <a:rPr lang="en-US" sz="1400" dirty="0" err="1" smtClean="0"/>
              <a:t>syst</a:t>
            </a:r>
            <a:r>
              <a:rPr lang="en-US" sz="1400" dirty="0" smtClean="0"/>
              <a:t>”</a:t>
            </a:r>
          </a:p>
          <a:p>
            <a:pPr marL="1066800" lvl="1" indent="-609600">
              <a:spcAft>
                <a:spcPct val="20000"/>
              </a:spcAft>
            </a:pPr>
            <a:r>
              <a:rPr lang="en-US" sz="1400" dirty="0" smtClean="0"/>
              <a:t>   T10. Change </a:t>
            </a:r>
            <a:r>
              <a:rPr lang="en-US" sz="1400" dirty="0" smtClean="0">
                <a:cs typeface="ＭＳ Ｐゴシック" charset="-128"/>
              </a:rPr>
              <a:t>“unified care plan doc” to info in separate record </a:t>
            </a:r>
            <a:r>
              <a:rPr lang="en-US" sz="1400" dirty="0" err="1" smtClean="0">
                <a:cs typeface="ＭＳ Ｐゴシック" charset="-128"/>
              </a:rPr>
              <a:t>w</a:t>
            </a:r>
            <a:r>
              <a:rPr lang="en-US" sz="1400" dirty="0" smtClean="0">
                <a:cs typeface="ＭＳ Ｐゴシック" charset="-128"/>
              </a:rPr>
              <a:t> </a:t>
            </a:r>
            <a:r>
              <a:rPr lang="en-US" sz="1400" dirty="0" err="1" smtClean="0">
                <a:cs typeface="ＭＳ Ｐゴシック" charset="-128"/>
              </a:rPr>
              <a:t>comm</a:t>
            </a:r>
            <a:r>
              <a:rPr lang="en-US" sz="1400" dirty="0" smtClean="0">
                <a:cs typeface="ＭＳ Ｐゴシック" charset="-128"/>
              </a:rPr>
              <a:t>”</a:t>
            </a:r>
          </a:p>
          <a:p>
            <a:pPr marL="1066800" lvl="1" indent="-609600">
              <a:spcAft>
                <a:spcPct val="20000"/>
              </a:spcAft>
            </a:pPr>
            <a:r>
              <a:rPr lang="en-US" sz="1400" dirty="0" smtClean="0">
                <a:cs typeface="ＭＳ Ｐゴシック" charset="-128"/>
              </a:rPr>
              <a:t>   T11. Delete “patient-clinician decision-making” (SDM)</a:t>
            </a:r>
          </a:p>
          <a:p>
            <a:pPr>
              <a:buNone/>
            </a:pPr>
            <a:r>
              <a:rPr lang="en-US" sz="1400" b="1" dirty="0" smtClean="0">
                <a:solidFill>
                  <a:srgbClr val="0000B5"/>
                </a:solidFill>
                <a:ea typeface="ＭＳ Ｐゴシック" charset="-128"/>
                <a:cs typeface="ＭＳ Ｐゴシック" charset="-128"/>
              </a:rPr>
              <a:t>4. Supported by an office practice &amp; financial system</a:t>
            </a:r>
            <a:endParaRPr lang="en-US" sz="1400" dirty="0" smtClean="0">
              <a:solidFill>
                <a:srgbClr val="0000B5"/>
              </a:solidFill>
              <a:ea typeface="ＭＳ Ｐゴシック" charset="-128"/>
              <a:cs typeface="ＭＳ Ｐゴシック" charset="-128"/>
            </a:endParaRPr>
          </a:p>
          <a:p>
            <a:pPr lvl="1">
              <a:buNone/>
            </a:pPr>
            <a:r>
              <a:rPr lang="en-US" sz="1400" dirty="0" smtClean="0">
                <a:solidFill>
                  <a:srgbClr val="0000B5"/>
                </a:solidFill>
                <a:cs typeface="ＭＳ Ｐゴシック" charset="-128"/>
              </a:rPr>
              <a:t>K. Clinic ops systems &amp; mgmt that supports </a:t>
            </a:r>
            <a:r>
              <a:rPr lang="en-US" sz="1400" dirty="0" err="1" smtClean="0">
                <a:solidFill>
                  <a:srgbClr val="0000B5"/>
                </a:solidFill>
                <a:cs typeface="ＭＳ Ｐゴシック" charset="-128"/>
              </a:rPr>
              <a:t>communic</a:t>
            </a:r>
            <a:r>
              <a:rPr lang="en-US" sz="1400" dirty="0" smtClean="0">
                <a:solidFill>
                  <a:srgbClr val="0000B5"/>
                </a:solidFill>
                <a:cs typeface="ＭＳ Ｐゴシック" charset="-128"/>
              </a:rPr>
              <a:t>, </a:t>
            </a:r>
            <a:r>
              <a:rPr lang="en-US" sz="1400" dirty="0" err="1" smtClean="0">
                <a:solidFill>
                  <a:srgbClr val="0000B5"/>
                </a:solidFill>
                <a:cs typeface="ＭＳ Ｐゴシック" charset="-128"/>
              </a:rPr>
              <a:t>collab</a:t>
            </a:r>
            <a:r>
              <a:rPr lang="en-US" sz="1400" dirty="0" smtClean="0">
                <a:solidFill>
                  <a:srgbClr val="0000B5"/>
                </a:solidFill>
                <a:cs typeface="ＭＳ Ｐゴシック" charset="-128"/>
              </a:rPr>
              <a:t>, care mgmt</a:t>
            </a:r>
          </a:p>
          <a:p>
            <a:pPr lvl="1">
              <a:spcAft>
                <a:spcPct val="20000"/>
              </a:spcAft>
              <a:buNone/>
            </a:pPr>
            <a:r>
              <a:rPr lang="en-US" sz="1400" dirty="0" smtClean="0">
                <a:solidFill>
                  <a:srgbClr val="0000B5"/>
                </a:solidFill>
                <a:cs typeface="ＭＳ Ｐゴシック" charset="-128"/>
              </a:rPr>
              <a:t>L. Sustainable package of financing e.g., single pool, bundled + FFS, PPF, etc</a:t>
            </a:r>
          </a:p>
          <a:p>
            <a:pPr lvl="1"/>
            <a:r>
              <a:rPr lang="en-US" sz="1400" b="1" dirty="0" smtClean="0"/>
              <a:t>Transformations</a:t>
            </a:r>
            <a:endParaRPr lang="en-US" sz="1400" dirty="0" smtClean="0"/>
          </a:p>
          <a:p>
            <a:pPr lvl="1">
              <a:spcAft>
                <a:spcPct val="10000"/>
              </a:spcAft>
            </a:pPr>
            <a:r>
              <a:rPr lang="en-US" sz="1400" dirty="0" smtClean="0"/>
              <a:t>   T12. </a:t>
            </a:r>
            <a:r>
              <a:rPr lang="en-US" sz="1400" dirty="0" smtClean="0">
                <a:cs typeface="ＭＳ Ｐゴシック" charset="-128"/>
              </a:rPr>
              <a:t>Delete “office processes clear, effective &amp; efficient as can be found”</a:t>
            </a:r>
            <a:endParaRPr lang="en-US" sz="1400" dirty="0" smtClean="0"/>
          </a:p>
          <a:p>
            <a:pPr lvl="1">
              <a:spcAft>
                <a:spcPct val="20000"/>
              </a:spcAft>
            </a:pPr>
            <a:r>
              <a:rPr lang="en-US" sz="1400" dirty="0" smtClean="0"/>
              <a:t>   T13. </a:t>
            </a:r>
            <a:r>
              <a:rPr lang="en-US" sz="1400" dirty="0" smtClean="0">
                <a:cs typeface="ＭＳ Ｐゴシック" charset="-128"/>
              </a:rPr>
              <a:t>Delete / add any mode of </a:t>
            </a:r>
            <a:r>
              <a:rPr lang="en-US" sz="1400" dirty="0" err="1" smtClean="0">
                <a:cs typeface="ＭＳ Ｐゴシック" charset="-128"/>
              </a:rPr>
              <a:t>financ</a:t>
            </a:r>
            <a:r>
              <a:rPr lang="en-US" sz="1400" dirty="0" smtClean="0">
                <a:cs typeface="ＭＳ Ｐゴシック" charset="-128"/>
              </a:rPr>
              <a:t>. support as long as supports </a:t>
            </a:r>
            <a:r>
              <a:rPr lang="en-US" sz="1400" dirty="0" err="1" smtClean="0">
                <a:cs typeface="ＭＳ Ｐゴシック" charset="-128"/>
              </a:rPr>
              <a:t>collab</a:t>
            </a:r>
            <a:endParaRPr lang="en-US" sz="1400" dirty="0" smtClean="0">
              <a:cs typeface="ＭＳ Ｐゴシック" charset="-128"/>
            </a:endParaRPr>
          </a:p>
          <a:p>
            <a:pPr lvl="1">
              <a:spcAft>
                <a:spcPct val="20000"/>
              </a:spcAft>
            </a:pPr>
            <a:r>
              <a:rPr lang="en-US" sz="1400" dirty="0" smtClean="0">
                <a:cs typeface="ＭＳ Ｐゴシック" charset="-128"/>
              </a:rPr>
              <a:t>   T14. Substitute “working toward sustainability” for “sustainable fin support”</a:t>
            </a:r>
          </a:p>
          <a:p>
            <a:pPr marL="1066800" lvl="1" indent="-609600">
              <a:spcAft>
                <a:spcPct val="20000"/>
              </a:spcAft>
            </a:pPr>
            <a:endParaRPr lang="en-US" sz="1400" dirty="0" smtClean="0">
              <a:cs typeface="ＭＳ Ｐゴシック" charset="-128"/>
            </a:endParaRPr>
          </a:p>
          <a:p>
            <a:pPr>
              <a:buNone/>
            </a:pPr>
            <a:endParaRPr lang="en-US" sz="1400" dirty="0"/>
          </a:p>
        </p:txBody>
      </p:sp>
      <p:sp>
        <p:nvSpPr>
          <p:cNvPr id="5" name="Slide Number Placeholder 5"/>
          <p:cNvSpPr>
            <a:spLocks noGrp="1"/>
          </p:cNvSpPr>
          <p:nvPr>
            <p:ph type="sldNum" sz="quarter" idx="12"/>
          </p:nvPr>
        </p:nvSpPr>
        <p:spPr/>
        <p:txBody>
          <a:bodyPr/>
          <a:lstStyle/>
          <a:p>
            <a:fld id="{539A9CDD-7ABF-AD40-B613-1B560E96504E}" type="slidenum">
              <a:rPr lang="en-US"/>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latin typeface="Calibri" charset="0"/>
              </a:rPr>
              <a:t>Paradigm case: Collaborative care is. . .</a:t>
            </a:r>
            <a:br>
              <a:rPr lang="en-US" sz="3200" dirty="0" smtClean="0">
                <a:latin typeface="Calibri" charset="0"/>
              </a:rPr>
            </a:br>
            <a:endParaRPr lang="en-US" sz="3200" dirty="0"/>
          </a:p>
        </p:txBody>
      </p:sp>
      <p:sp>
        <p:nvSpPr>
          <p:cNvPr id="6" name="Vertical Text Placeholder 5"/>
          <p:cNvSpPr>
            <a:spLocks noGrp="1"/>
          </p:cNvSpPr>
          <p:nvPr>
            <p:ph type="body" orient="vert" idx="1"/>
          </p:nvPr>
        </p:nvSpPr>
        <p:spPr/>
        <p:txBody>
          <a:bodyPr vert="horz"/>
          <a:lstStyle/>
          <a:p>
            <a:pPr marL="609600" indent="-609600">
              <a:buNone/>
            </a:pPr>
            <a:r>
              <a:rPr lang="en-US" sz="1400" b="1" dirty="0" smtClean="0">
                <a:solidFill>
                  <a:srgbClr val="0000B5"/>
                </a:solidFill>
                <a:ea typeface="ＭＳ Ｐゴシック" charset="-128"/>
                <a:cs typeface="ＭＳ Ｐゴシック" charset="-128"/>
              </a:rPr>
              <a:t>5. And continuous QI and effectiveness measurement</a:t>
            </a:r>
            <a:endParaRPr lang="en-US" sz="1400" dirty="0" smtClean="0">
              <a:solidFill>
                <a:srgbClr val="0000B5"/>
              </a:solidFill>
              <a:ea typeface="ＭＳ Ｐゴシック" charset="-128"/>
              <a:cs typeface="ＭＳ Ｐゴシック" charset="-128"/>
            </a:endParaRPr>
          </a:p>
          <a:p>
            <a:pPr marL="1066800" lvl="1" indent="-609600">
              <a:spcAft>
                <a:spcPct val="50000"/>
              </a:spcAft>
              <a:buNone/>
            </a:pPr>
            <a:r>
              <a:rPr lang="en-US" sz="1400" dirty="0" smtClean="0">
                <a:solidFill>
                  <a:srgbClr val="0000B5"/>
                </a:solidFill>
                <a:cs typeface="ＭＳ Ｐゴシック" charset="-128"/>
              </a:rPr>
              <a:t>M. Routine collection of use of practice data for local decision-making to improve your performance and for research.</a:t>
            </a:r>
            <a:endParaRPr lang="en-US" sz="1400" dirty="0" smtClean="0">
              <a:cs typeface="ＭＳ Ｐゴシック" charset="-128"/>
            </a:endParaRPr>
          </a:p>
          <a:p>
            <a:pPr marL="1066800" lvl="1" indent="-609600"/>
            <a:r>
              <a:rPr lang="en-US" sz="1400" b="1" dirty="0" smtClean="0"/>
              <a:t>Transformation</a:t>
            </a:r>
            <a:endParaRPr lang="en-US" sz="1400" dirty="0" smtClean="0"/>
          </a:p>
          <a:p>
            <a:pPr marL="1066800" lvl="1" indent="-609600">
              <a:spcAft>
                <a:spcPct val="10000"/>
              </a:spcAft>
            </a:pPr>
            <a:r>
              <a:rPr lang="en-US" sz="1400" dirty="0" smtClean="0"/>
              <a:t>   T15. </a:t>
            </a:r>
            <a:r>
              <a:rPr lang="en-US" sz="1400" dirty="0" smtClean="0">
                <a:cs typeface="ＭＳ Ｐゴシック" charset="-128"/>
              </a:rPr>
              <a:t>Substitute “commitment &amp; proposal for practice data collection. . .”</a:t>
            </a:r>
          </a:p>
          <a:p>
            <a:pPr>
              <a:buNone/>
            </a:pPr>
            <a:endParaRPr lang="en-US" sz="1400" dirty="0"/>
          </a:p>
        </p:txBody>
      </p:sp>
      <p:sp>
        <p:nvSpPr>
          <p:cNvPr id="4" name="Slide Number Placeholder 5"/>
          <p:cNvSpPr>
            <a:spLocks noGrp="1"/>
          </p:cNvSpPr>
          <p:nvPr>
            <p:ph type="sldNum" sz="quarter" idx="12"/>
          </p:nvPr>
        </p:nvSpPr>
        <p:spPr/>
        <p:txBody>
          <a:bodyPr/>
          <a:lstStyle/>
          <a:p>
            <a:fld id="{ACBB9622-C7A8-F641-9160-0DE2DDCA207D}" type="slidenum">
              <a:rPr lang="en-US"/>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z="3200" b="1" dirty="0" smtClean="0">
                <a:latin typeface="Calibri" charset="0"/>
              </a:rPr>
              <a:t>Parameters of collaborative care practice (1)</a:t>
            </a:r>
            <a:r>
              <a:rPr lang="en-US" sz="3200" dirty="0" smtClean="0">
                <a:latin typeface="Calibri" charset="0"/>
              </a:rPr>
              <a:t/>
            </a:r>
            <a:br>
              <a:rPr lang="en-US" sz="3200" dirty="0" smtClean="0">
                <a:latin typeface="Calibri" charset="0"/>
              </a:rPr>
            </a:br>
            <a:endParaRPr lang="en-US" sz="3200" dirty="0"/>
          </a:p>
        </p:txBody>
      </p:sp>
      <p:sp>
        <p:nvSpPr>
          <p:cNvPr id="31" name="Slide Number Placeholder 5"/>
          <p:cNvSpPr>
            <a:spLocks noGrp="1"/>
          </p:cNvSpPr>
          <p:nvPr>
            <p:ph type="sldNum" sz="quarter" idx="12"/>
          </p:nvPr>
        </p:nvSpPr>
        <p:spPr/>
        <p:txBody>
          <a:bodyPr/>
          <a:lstStyle/>
          <a:p>
            <a:fld id="{C3BA189E-BE86-C147-84CC-4330A330E6A8}" type="slidenum">
              <a:rPr lang="en-US"/>
              <a:pPr/>
              <a:t>17</a:t>
            </a:fld>
            <a:endParaRPr lang="en-US"/>
          </a:p>
        </p:txBody>
      </p:sp>
      <p:graphicFrame>
        <p:nvGraphicFramePr>
          <p:cNvPr id="77900" name="Group 76"/>
          <p:cNvGraphicFramePr>
            <a:graphicFrameLocks noGrp="1"/>
          </p:cNvGraphicFramePr>
          <p:nvPr/>
        </p:nvGraphicFramePr>
        <p:xfrm>
          <a:off x="228600" y="3276600"/>
          <a:ext cx="8610600" cy="1371600"/>
        </p:xfrm>
        <a:graphic>
          <a:graphicData uri="http://schemas.openxmlformats.org/drawingml/2006/table">
            <a:tbl>
              <a:tblPr/>
              <a:tblGrid>
                <a:gridCol w="1722438"/>
                <a:gridCol w="2320925"/>
                <a:gridCol w="2395537"/>
                <a:gridCol w="2171700"/>
              </a:tblGrid>
              <a:tr h="1371600">
                <a:tc>
                  <a:txBody>
                    <a:bodyPr/>
                    <a:lstStyle/>
                    <a:p>
                      <a:pPr marL="79375"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a:ln>
                            <a:noFill/>
                          </a:ln>
                          <a:solidFill>
                            <a:schemeClr val="tx1"/>
                          </a:solidFill>
                          <a:effectLst/>
                          <a:latin typeface="Calibri" charset="0"/>
                          <a:ea typeface="Arial" charset="0"/>
                          <a:cs typeface="Arial" charset="0"/>
                        </a:rPr>
                        <a:t>2.</a:t>
                      </a:r>
                      <a:r>
                        <a:rPr kumimoji="0" lang="en-US" sz="2000" b="0" i="0" u="none" strike="noStrike" cap="none" normalizeH="0" baseline="0">
                          <a:ln>
                            <a:noFill/>
                          </a:ln>
                          <a:solidFill>
                            <a:schemeClr val="tx1"/>
                          </a:solidFill>
                          <a:effectLst/>
                          <a:latin typeface="Calibri" charset="0"/>
                          <a:ea typeface="Arial" charset="0"/>
                          <a:cs typeface="Arial" charset="0"/>
                        </a:rPr>
                        <a:t> Level of collaboration or integration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Coordinated--basic collaboration at a distance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Co-located--basic collaboration on-site</a:t>
                      </a:r>
                    </a:p>
                    <a:p>
                      <a:pPr marL="79375"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Integrated--in partially or fully integrated system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448" name="Text Box 40"/>
          <p:cNvSpPr txBox="1">
            <a:spLocks/>
          </p:cNvSpPr>
          <p:nvPr/>
        </p:nvSpPr>
        <p:spPr bwMode="auto">
          <a:xfrm>
            <a:off x="533400" y="914400"/>
            <a:ext cx="1257300" cy="396875"/>
          </a:xfrm>
          <a:prstGeom prst="rect">
            <a:avLst/>
          </a:prstGeom>
          <a:noFill/>
          <a:ln w="12700">
            <a:noFill/>
            <a:miter lim="800000"/>
            <a:headEnd/>
            <a:tailEnd/>
          </a:ln>
        </p:spPr>
        <p:txBody>
          <a:bodyPr wrap="none">
            <a:prstTxWarp prst="textNoShape">
              <a:avLst/>
            </a:prstTxWarp>
            <a:spAutoFit/>
          </a:bodyPr>
          <a:lstStyle/>
          <a:p>
            <a:r>
              <a:rPr lang="en-US" sz="2000" i="1">
                <a:solidFill>
                  <a:srgbClr val="000000"/>
                </a:solidFill>
                <a:ea typeface="ヒラギノ角ゴ Pro W3" charset="-128"/>
                <a:cs typeface="ヒラギノ角ゴ Pro W3" charset="-128"/>
              </a:rPr>
              <a:t>The team</a:t>
            </a:r>
            <a:endParaRPr lang="en-US" sz="1200" i="1">
              <a:solidFill>
                <a:srgbClr val="000000"/>
              </a:solidFill>
              <a:ea typeface="ヒラギノ角ゴ Pro W3" charset="-128"/>
              <a:cs typeface="ヒラギノ角ゴ Pro W3" charset="-128"/>
            </a:endParaRPr>
          </a:p>
        </p:txBody>
      </p:sp>
      <p:sp>
        <p:nvSpPr>
          <p:cNvPr id="18449" name="Text Box 77"/>
          <p:cNvSpPr txBox="1">
            <a:spLocks noChangeArrowheads="1"/>
          </p:cNvSpPr>
          <p:nvPr/>
        </p:nvSpPr>
        <p:spPr bwMode="auto">
          <a:xfrm>
            <a:off x="457200" y="4648200"/>
            <a:ext cx="2881313" cy="304800"/>
          </a:xfrm>
          <a:prstGeom prst="rect">
            <a:avLst/>
          </a:prstGeom>
          <a:noFill/>
          <a:ln w="9525">
            <a:noFill/>
            <a:miter lim="800000"/>
            <a:headEnd/>
            <a:tailEnd/>
          </a:ln>
        </p:spPr>
        <p:txBody>
          <a:bodyPr wrap="none">
            <a:prstTxWarp prst="textNoShape">
              <a:avLst/>
            </a:prstTxWarp>
            <a:spAutoFit/>
          </a:bodyPr>
          <a:lstStyle/>
          <a:p>
            <a:r>
              <a:rPr lang="en-US" sz="1400"/>
              <a:t>Blount; Doherty, McDaniel &amp; Baird</a:t>
            </a:r>
            <a:endParaRPr lang="en-US"/>
          </a:p>
        </p:txBody>
      </p:sp>
      <p:graphicFrame>
        <p:nvGraphicFramePr>
          <p:cNvPr id="77921" name="Group 97"/>
          <p:cNvGraphicFramePr>
            <a:graphicFrameLocks noGrp="1"/>
          </p:cNvGraphicFramePr>
          <p:nvPr/>
        </p:nvGraphicFramePr>
        <p:xfrm>
          <a:off x="228600" y="1371600"/>
          <a:ext cx="8686800" cy="1463675"/>
        </p:xfrm>
        <a:graphic>
          <a:graphicData uri="http://schemas.openxmlformats.org/drawingml/2006/table">
            <a:tbl>
              <a:tblPr/>
              <a:tblGrid>
                <a:gridCol w="1519238"/>
                <a:gridCol w="1522412"/>
                <a:gridCol w="2108200"/>
                <a:gridCol w="1768475"/>
                <a:gridCol w="1768475"/>
              </a:tblGrid>
              <a:tr h="1463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smtClean="0">
                          <a:ln>
                            <a:noFill/>
                          </a:ln>
                          <a:solidFill>
                            <a:schemeClr val="tx1"/>
                          </a:solidFill>
                          <a:effectLst/>
                          <a:latin typeface="Calibri" pitchFamily="28" charset="0"/>
                        </a:rPr>
                        <a:t>1.</a:t>
                      </a:r>
                      <a:r>
                        <a:rPr kumimoji="0" lang="en-US" sz="2000" b="0" i="0" u="none" strike="noStrike" cap="none" normalizeH="0" baseline="0" smtClean="0">
                          <a:ln>
                            <a:noFill/>
                          </a:ln>
                          <a:solidFill>
                            <a:schemeClr val="tx1"/>
                          </a:solidFill>
                          <a:effectLst/>
                          <a:latin typeface="Calibri" pitchFamily="28" charset="0"/>
                        </a:rPr>
                        <a:t> Team composition</a:t>
                      </a:r>
                    </a:p>
                  </a:txBody>
                  <a:tcPr marT="45740" marB="4574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PCP</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nurse/MA</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Care mgr</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PCP</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nurse/MA</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care mgr</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consulting BH</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PCP</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nurse/MA</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care mgr</a:t>
                      </a:r>
                    </a:p>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 Integr BH</a:t>
                      </a:r>
                    </a:p>
                  </a:txBody>
                  <a:tcPr marT="45740" marB="4574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PCP</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nurse/MA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care mgr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integr BH</a:t>
                      </a:r>
                    </a:p>
                    <a:p>
                      <a:pPr marL="0" marR="0" lvl="0" indent="0" algn="l" defTabSz="914400" rtl="0" eaLnBrk="1" fontAlgn="base" latinLnBrk="0" hangingPunct="1">
                        <a:lnSpc>
                          <a:spcPct val="100000"/>
                        </a:lnSpc>
                        <a:spcBef>
                          <a:spcPct val="0"/>
                        </a:spcBef>
                        <a:spcAft>
                          <a:spcPct val="5000"/>
                        </a:spcAft>
                        <a:buClrTx/>
                        <a:buSzTx/>
                        <a:buFontTx/>
                        <a:buNone/>
                        <a:tabLst/>
                      </a:pPr>
                      <a:r>
                        <a:rPr kumimoji="0" lang="en-US" sz="1800" b="0" i="0" u="none" strike="noStrike" cap="none" normalizeH="0" baseline="0" smtClean="0">
                          <a:ln>
                            <a:noFill/>
                          </a:ln>
                          <a:solidFill>
                            <a:schemeClr val="tx1"/>
                          </a:solidFill>
                          <a:effectLst/>
                          <a:latin typeface="Arial" charset="0"/>
                          <a:cs typeface="Arial" charset="0"/>
                        </a:rPr>
                        <a:t>+ other</a:t>
                      </a:r>
                    </a:p>
                  </a:txBody>
                  <a:tcPr marT="45740" marB="4574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79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sz="3200" b="1" dirty="0" smtClean="0">
                <a:latin typeface="Calibri" charset="0"/>
              </a:rPr>
              <a:t>Parameters of collaborative care practice (2)</a:t>
            </a:r>
            <a:r>
              <a:rPr lang="en-US" sz="3200" dirty="0" smtClean="0">
                <a:latin typeface="Calibri" charset="0"/>
              </a:rPr>
              <a:t/>
            </a:r>
            <a:br>
              <a:rPr lang="en-US" sz="3200" dirty="0" smtClean="0">
                <a:latin typeface="Calibri" charset="0"/>
              </a:rPr>
            </a:br>
            <a:endParaRPr lang="en-US" sz="3200" dirty="0"/>
          </a:p>
        </p:txBody>
      </p:sp>
      <p:sp>
        <p:nvSpPr>
          <p:cNvPr id="51" name="Slide Number Placeholder 5"/>
          <p:cNvSpPr>
            <a:spLocks noGrp="1"/>
          </p:cNvSpPr>
          <p:nvPr>
            <p:ph type="sldNum" sz="quarter" idx="12"/>
          </p:nvPr>
        </p:nvSpPr>
        <p:spPr/>
        <p:txBody>
          <a:bodyPr/>
          <a:lstStyle/>
          <a:p>
            <a:fld id="{5032E6B7-8939-F74C-AAF2-832551AC1BA5}" type="slidenum">
              <a:rPr lang="en-US"/>
              <a:pPr/>
              <a:t>18</a:t>
            </a:fld>
            <a:endParaRPr lang="en-US"/>
          </a:p>
        </p:txBody>
      </p:sp>
      <p:graphicFrame>
        <p:nvGraphicFramePr>
          <p:cNvPr id="78970" name="Group 122"/>
          <p:cNvGraphicFramePr>
            <a:graphicFrameLocks noGrp="1"/>
          </p:cNvGraphicFramePr>
          <p:nvPr/>
        </p:nvGraphicFramePr>
        <p:xfrm>
          <a:off x="152400" y="1600200"/>
          <a:ext cx="8763000" cy="838200"/>
        </p:xfrm>
        <a:graphic>
          <a:graphicData uri="http://schemas.openxmlformats.org/drawingml/2006/table">
            <a:tbl>
              <a:tblPr/>
              <a:tblGrid>
                <a:gridCol w="1752600"/>
                <a:gridCol w="2362200"/>
                <a:gridCol w="2438400"/>
                <a:gridCol w="2209800"/>
              </a:tblGrid>
              <a:tr h="838200">
                <a:tc>
                  <a:txBody>
                    <a:bodyPr/>
                    <a:lstStyle/>
                    <a:p>
                      <a:pPr marL="79375"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1" i="0" u="none" strike="noStrike" cap="none" normalizeH="0" baseline="0" smtClean="0">
                          <a:ln>
                            <a:noFill/>
                          </a:ln>
                          <a:solidFill>
                            <a:schemeClr val="tx1"/>
                          </a:solidFill>
                          <a:effectLst/>
                          <a:latin typeface="Calibri" pitchFamily="28" charset="0"/>
                        </a:rPr>
                        <a:t>3.</a:t>
                      </a:r>
                      <a:r>
                        <a:rPr kumimoji="0" lang="en-US" sz="2000" b="0" i="0" u="none" strike="noStrike" cap="none" normalizeH="0" baseline="0" smtClean="0">
                          <a:ln>
                            <a:noFill/>
                          </a:ln>
                          <a:solidFill>
                            <a:schemeClr val="tx1"/>
                          </a:solidFill>
                          <a:effectLst/>
                          <a:latin typeface="Calibri" pitchFamily="28" charset="0"/>
                        </a:rPr>
                        <a:t> Target population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Primary medical care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Specialty medical care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Specialty MH care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2" name="Text Box 27"/>
          <p:cNvSpPr txBox="1">
            <a:spLocks/>
          </p:cNvSpPr>
          <p:nvPr/>
        </p:nvSpPr>
        <p:spPr bwMode="auto">
          <a:xfrm>
            <a:off x="457200" y="914400"/>
            <a:ext cx="4419600" cy="396875"/>
          </a:xfrm>
          <a:prstGeom prst="rect">
            <a:avLst/>
          </a:prstGeom>
          <a:noFill/>
          <a:ln w="12700">
            <a:noFill/>
            <a:miter lim="800000"/>
            <a:headEnd/>
            <a:tailEnd/>
          </a:ln>
        </p:spPr>
        <p:txBody>
          <a:bodyPr wrap="none">
            <a:prstTxWarp prst="textNoShape">
              <a:avLst/>
            </a:prstTxWarp>
            <a:spAutoFit/>
          </a:bodyPr>
          <a:lstStyle/>
          <a:p>
            <a:r>
              <a:rPr lang="en-US" sz="2000" i="1">
                <a:solidFill>
                  <a:srgbClr val="000000"/>
                </a:solidFill>
                <a:ea typeface="ヒラギノ角ゴ Pro W3" charset="-128"/>
                <a:cs typeface="ヒラギノ角ゴ Pro W3" charset="-128"/>
              </a:rPr>
              <a:t>With a shared population and mission</a:t>
            </a:r>
            <a:endParaRPr lang="en-US" sz="1200" i="1">
              <a:solidFill>
                <a:srgbClr val="000000"/>
              </a:solidFill>
              <a:ea typeface="ヒラギノ角ゴ Pro W3" charset="-128"/>
              <a:cs typeface="ヒラギノ角ゴ Pro W3" charset="-128"/>
            </a:endParaRPr>
          </a:p>
        </p:txBody>
      </p:sp>
      <p:graphicFrame>
        <p:nvGraphicFramePr>
          <p:cNvPr id="78963" name="Group 115"/>
          <p:cNvGraphicFramePr>
            <a:graphicFrameLocks noGrp="1"/>
          </p:cNvGraphicFramePr>
          <p:nvPr/>
        </p:nvGraphicFramePr>
        <p:xfrm>
          <a:off x="1905000" y="2667000"/>
          <a:ext cx="7010400" cy="685800"/>
        </p:xfrm>
        <a:graphic>
          <a:graphicData uri="http://schemas.openxmlformats.org/drawingml/2006/table">
            <a:tbl>
              <a:tblPr/>
              <a:tblGrid>
                <a:gridCol w="1752600"/>
                <a:gridCol w="1752600"/>
                <a:gridCol w="1752600"/>
                <a:gridCol w="1752600"/>
              </a:tblGrid>
              <a:tr h="685800">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Children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Adults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Geriatrics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End of life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8983" name="Group 135"/>
          <p:cNvGraphicFramePr>
            <a:graphicFrameLocks noGrp="1"/>
          </p:cNvGraphicFramePr>
          <p:nvPr/>
        </p:nvGraphicFramePr>
        <p:xfrm>
          <a:off x="1905000" y="4800600"/>
          <a:ext cx="7010400" cy="685800"/>
        </p:xfrm>
        <a:graphic>
          <a:graphicData uri="http://schemas.openxmlformats.org/drawingml/2006/table">
            <a:tbl>
              <a:tblPr/>
              <a:tblGrid>
                <a:gridCol w="3505200"/>
                <a:gridCol w="3505200"/>
              </a:tblGrid>
              <a:tr h="685800">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Targeted</a:t>
                      </a:r>
                    </a:p>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800" b="0" i="0" u="none" strike="noStrike" cap="none" normalizeH="0" baseline="0">
                          <a:ln>
                            <a:noFill/>
                          </a:ln>
                          <a:solidFill>
                            <a:schemeClr val="tx1"/>
                          </a:solidFill>
                          <a:effectLst/>
                          <a:latin typeface="Calibri" charset="0"/>
                          <a:ea typeface="Arial" charset="0"/>
                          <a:cs typeface="Arial" charset="0"/>
                        </a:rPr>
                        <a:t>specific diseases, populations</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Non-targeted</a:t>
                      </a:r>
                    </a:p>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800" b="0" i="0" u="none" strike="noStrike" cap="none" normalizeH="0" baseline="0">
                          <a:ln>
                            <a:noFill/>
                          </a:ln>
                          <a:solidFill>
                            <a:schemeClr val="tx1"/>
                          </a:solidFill>
                          <a:effectLst/>
                          <a:latin typeface="Calibri" charset="0"/>
                          <a:ea typeface="Arial" charset="0"/>
                          <a:cs typeface="Arial" charset="0"/>
                        </a:rPr>
                        <a:t>All comers</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8978" name="Group 130"/>
          <p:cNvGraphicFramePr>
            <a:graphicFrameLocks noGrp="1"/>
          </p:cNvGraphicFramePr>
          <p:nvPr/>
        </p:nvGraphicFramePr>
        <p:xfrm>
          <a:off x="1905000" y="3567113"/>
          <a:ext cx="7010400" cy="1006475"/>
        </p:xfrm>
        <a:graphic>
          <a:graphicData uri="http://schemas.openxmlformats.org/drawingml/2006/table">
            <a:tbl>
              <a:tblPr/>
              <a:tblGrid>
                <a:gridCol w="1752600"/>
                <a:gridCol w="1752600"/>
                <a:gridCol w="1752600"/>
                <a:gridCol w="1752600"/>
              </a:tblGrid>
              <a:tr h="1006475">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Mental health conditions</a:t>
                      </a:r>
                    </a:p>
                  </a:txBody>
                  <a:tcPr marT="45749" marB="4574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Psycho-physiological symptoms</a:t>
                      </a:r>
                    </a:p>
                  </a:txBody>
                  <a:tcPr marT="45749" marB="4574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Medical / chronic conditions</a:t>
                      </a:r>
                    </a:p>
                  </a:txBody>
                  <a:tcPr marT="45749" marB="4574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Complex cases of any kind</a:t>
                      </a:r>
                    </a:p>
                  </a:txBody>
                  <a:tcPr marT="45749" marB="4574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505" name="Text Box 116"/>
          <p:cNvSpPr txBox="1">
            <a:spLocks noChangeArrowheads="1"/>
          </p:cNvSpPr>
          <p:nvPr/>
        </p:nvSpPr>
        <p:spPr bwMode="auto">
          <a:xfrm>
            <a:off x="533400" y="2895600"/>
            <a:ext cx="13716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a:t>Stage of life</a:t>
            </a:r>
            <a:endParaRPr lang="en-US"/>
          </a:p>
        </p:txBody>
      </p:sp>
      <p:sp>
        <p:nvSpPr>
          <p:cNvPr id="19506" name="Text Box 117"/>
          <p:cNvSpPr txBox="1">
            <a:spLocks noChangeArrowheads="1"/>
          </p:cNvSpPr>
          <p:nvPr/>
        </p:nvSpPr>
        <p:spPr bwMode="auto">
          <a:xfrm>
            <a:off x="228600" y="3886200"/>
            <a:ext cx="1676400" cy="517525"/>
          </a:xfrm>
          <a:prstGeom prst="rect">
            <a:avLst/>
          </a:prstGeom>
          <a:noFill/>
          <a:ln w="9525">
            <a:noFill/>
            <a:miter lim="800000"/>
            <a:headEnd/>
            <a:tailEnd/>
          </a:ln>
        </p:spPr>
        <p:txBody>
          <a:bodyPr>
            <a:prstTxWarp prst="textNoShape">
              <a:avLst/>
            </a:prstTxWarp>
            <a:spAutoFit/>
          </a:bodyPr>
          <a:lstStyle/>
          <a:p>
            <a:pPr algn="r">
              <a:spcBef>
                <a:spcPct val="50000"/>
              </a:spcBef>
            </a:pPr>
            <a:r>
              <a:rPr lang="en-US" sz="1400"/>
              <a:t>Kessler &amp; Miller; Peek &amp; Baird</a:t>
            </a:r>
            <a:endParaRPr lang="en-US"/>
          </a:p>
        </p:txBody>
      </p:sp>
      <p:sp>
        <p:nvSpPr>
          <p:cNvPr id="19507" name="Text Box 118"/>
          <p:cNvSpPr txBox="1">
            <a:spLocks noChangeArrowheads="1"/>
          </p:cNvSpPr>
          <p:nvPr/>
        </p:nvSpPr>
        <p:spPr bwMode="auto">
          <a:xfrm>
            <a:off x="914400" y="4953000"/>
            <a:ext cx="838200" cy="336550"/>
          </a:xfrm>
          <a:prstGeom prst="rect">
            <a:avLst/>
          </a:prstGeom>
          <a:noFill/>
          <a:ln w="9525">
            <a:noFill/>
            <a:miter lim="800000"/>
            <a:headEnd/>
            <a:tailEnd/>
          </a:ln>
        </p:spPr>
        <p:txBody>
          <a:bodyPr>
            <a:prstTxWarp prst="textNoShape">
              <a:avLst/>
            </a:prstTxWarp>
            <a:spAutoFit/>
          </a:bodyPr>
          <a:lstStyle/>
          <a:p>
            <a:pPr>
              <a:spcBef>
                <a:spcPct val="50000"/>
              </a:spcBef>
            </a:pPr>
            <a:r>
              <a:rPr lang="en-US" sz="1600"/>
              <a:t>Blount</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3200" b="1" dirty="0" smtClean="0">
                <a:latin typeface="Calibri" charset="0"/>
              </a:rPr>
              <a:t>Parameters of collaborative care practice (3)</a:t>
            </a:r>
            <a:r>
              <a:rPr lang="en-US" sz="3200" dirty="0" smtClean="0">
                <a:latin typeface="Calibri" charset="0"/>
              </a:rPr>
              <a:t/>
            </a:r>
            <a:br>
              <a:rPr lang="en-US" sz="3200" dirty="0" smtClean="0">
                <a:latin typeface="Calibri" charset="0"/>
              </a:rPr>
            </a:br>
            <a:endParaRPr lang="en-US" sz="3200" dirty="0"/>
          </a:p>
        </p:txBody>
      </p:sp>
      <p:sp>
        <p:nvSpPr>
          <p:cNvPr id="41" name="Slide Number Placeholder 5"/>
          <p:cNvSpPr>
            <a:spLocks noGrp="1"/>
          </p:cNvSpPr>
          <p:nvPr>
            <p:ph type="sldNum" sz="quarter" idx="12"/>
          </p:nvPr>
        </p:nvSpPr>
        <p:spPr/>
        <p:txBody>
          <a:bodyPr/>
          <a:lstStyle/>
          <a:p>
            <a:fld id="{3D73BBDA-F319-E544-AF05-B6DC74023810}" type="slidenum">
              <a:rPr lang="en-US"/>
              <a:pPr/>
              <a:t>19</a:t>
            </a:fld>
            <a:endParaRPr lang="en-US"/>
          </a:p>
        </p:txBody>
      </p:sp>
      <p:graphicFrame>
        <p:nvGraphicFramePr>
          <p:cNvPr id="79967" name="Group 95"/>
          <p:cNvGraphicFramePr>
            <a:graphicFrameLocks noGrp="1"/>
          </p:cNvGraphicFramePr>
          <p:nvPr/>
        </p:nvGraphicFramePr>
        <p:xfrm>
          <a:off x="152400" y="2743200"/>
          <a:ext cx="8763000" cy="1219200"/>
        </p:xfrm>
        <a:graphic>
          <a:graphicData uri="http://schemas.openxmlformats.org/drawingml/2006/table">
            <a:tbl>
              <a:tblPr/>
              <a:tblGrid>
                <a:gridCol w="1828800"/>
                <a:gridCol w="2286000"/>
                <a:gridCol w="2438400"/>
                <a:gridCol w="2209800"/>
              </a:tblGrid>
              <a:tr h="1219200">
                <a:tc>
                  <a:txBody>
                    <a:bodyPr/>
                    <a:lstStyle/>
                    <a:p>
                      <a:pPr marL="79375"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1" i="0" u="none" strike="noStrike" cap="none" normalizeH="0" baseline="0">
                          <a:ln>
                            <a:noFill/>
                          </a:ln>
                          <a:solidFill>
                            <a:schemeClr val="tx1"/>
                          </a:solidFill>
                          <a:effectLst/>
                          <a:latin typeface="Calibri" charset="0"/>
                          <a:ea typeface="Arial" charset="0"/>
                          <a:cs typeface="Arial" charset="0"/>
                        </a:rPr>
                        <a:t>5.</a:t>
                      </a:r>
                      <a:r>
                        <a:rPr kumimoji="0" lang="en-US" sz="2000" b="0" i="0" u="none" strike="noStrike" cap="none" normalizeH="0" baseline="0">
                          <a:ln>
                            <a:noFill/>
                          </a:ln>
                          <a:solidFill>
                            <a:schemeClr val="tx1"/>
                          </a:solidFill>
                          <a:effectLst/>
                          <a:latin typeface="Calibri" charset="0"/>
                          <a:ea typeface="Arial" charset="0"/>
                          <a:cs typeface="Arial" charset="0"/>
                        </a:rPr>
                        <a:t> Program scale /maturity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Pilot: </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demo or test of change</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Project</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pilots rolled together</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Mainstream</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full scale way of life</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9969" name="Group 97"/>
          <p:cNvGraphicFramePr>
            <a:graphicFrameLocks noGrp="1"/>
          </p:cNvGraphicFramePr>
          <p:nvPr/>
        </p:nvGraphicFramePr>
        <p:xfrm>
          <a:off x="152400" y="4267200"/>
          <a:ext cx="8763000" cy="1066800"/>
        </p:xfrm>
        <a:graphic>
          <a:graphicData uri="http://schemas.openxmlformats.org/drawingml/2006/table">
            <a:tbl>
              <a:tblPr/>
              <a:tblGrid>
                <a:gridCol w="1828800"/>
                <a:gridCol w="2286000"/>
                <a:gridCol w="2438400"/>
                <a:gridCol w="2209800"/>
              </a:tblGrid>
              <a:tr h="1066800">
                <a:tc>
                  <a:txBody>
                    <a:bodyPr/>
                    <a:lstStyle/>
                    <a:p>
                      <a:pPr marL="79375"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a:ln>
                            <a:noFill/>
                          </a:ln>
                          <a:solidFill>
                            <a:schemeClr val="tx1"/>
                          </a:solidFill>
                          <a:effectLst/>
                          <a:latin typeface="Calibri" charset="0"/>
                          <a:ea typeface="Arial" charset="0"/>
                          <a:cs typeface="Arial" charset="0"/>
                        </a:rPr>
                        <a:t>6.</a:t>
                      </a:r>
                      <a:r>
                        <a:rPr kumimoji="0" lang="en-US" sz="2000" b="0" i="0" u="none" strike="noStrike" cap="none" normalizeH="0" baseline="0">
                          <a:ln>
                            <a:noFill/>
                          </a:ln>
                          <a:solidFill>
                            <a:schemeClr val="tx1"/>
                          </a:solidFill>
                          <a:effectLst/>
                          <a:latin typeface="Calibri" charset="0"/>
                          <a:ea typeface="Arial" charset="0"/>
                          <a:cs typeface="Arial" charset="0"/>
                        </a:rPr>
                        <a:t> Level of pt centeredness / engagement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Little or none</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chance--up to individuals</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Limited</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some systematic effort</a:t>
                      </a:r>
                      <a:endParaRPr kumimoji="0" lang="en-US" sz="2000" b="0" i="0" u="none" strike="noStrike" cap="none" normalizeH="0" baseline="0">
                        <a:ln>
                          <a:noFill/>
                        </a:ln>
                        <a:solidFill>
                          <a:schemeClr val="tx1"/>
                        </a:solidFill>
                        <a:effectLst/>
                        <a:latin typeface="Calibri" charset="0"/>
                        <a:ea typeface="Arial" charset="0"/>
                        <a:cs typeface="Arial" charset="0"/>
                      </a:endParaRPr>
                    </a:p>
                    <a:p>
                      <a:pPr marL="79375" marR="0" lvl="0" indent="0" algn="l" defTabSz="914400" rtl="0" eaLnBrk="0" fontAlgn="base" latinLnBrk="0" hangingPunct="0">
                        <a:lnSpc>
                          <a:spcPct val="100000"/>
                        </a:lnSpc>
                        <a:spcBef>
                          <a:spcPct val="0"/>
                        </a:spcBef>
                        <a:spcAft>
                          <a:spcPct val="0"/>
                        </a:spcAft>
                        <a:buClrTx/>
                        <a:buSzTx/>
                        <a:buFont typeface="Arial" charset="0"/>
                        <a:buNone/>
                        <a:tabLst/>
                      </a:pP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By protocol</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built into clinical system</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08" name="Text Box 27"/>
          <p:cNvSpPr txBox="1">
            <a:spLocks/>
          </p:cNvSpPr>
          <p:nvPr/>
        </p:nvSpPr>
        <p:spPr bwMode="auto">
          <a:xfrm>
            <a:off x="457200" y="914400"/>
            <a:ext cx="2752725" cy="396875"/>
          </a:xfrm>
          <a:prstGeom prst="rect">
            <a:avLst/>
          </a:prstGeom>
          <a:noFill/>
          <a:ln w="12700">
            <a:noFill/>
            <a:miter lim="800000"/>
            <a:headEnd/>
            <a:tailEnd/>
          </a:ln>
        </p:spPr>
        <p:txBody>
          <a:bodyPr wrap="none">
            <a:prstTxWarp prst="textNoShape">
              <a:avLst/>
            </a:prstTxWarp>
            <a:spAutoFit/>
          </a:bodyPr>
          <a:lstStyle/>
          <a:p>
            <a:r>
              <a:rPr lang="en-US" sz="2000" i="1">
                <a:solidFill>
                  <a:srgbClr val="000000"/>
                </a:solidFill>
                <a:ea typeface="ヒラギノ角ゴ Pro W3" charset="-128"/>
                <a:cs typeface="ヒラギノ角ゴ Pro W3" charset="-128"/>
              </a:rPr>
              <a:t>Using a clinical system</a:t>
            </a:r>
            <a:endParaRPr lang="en-US" sz="1200" i="1">
              <a:solidFill>
                <a:srgbClr val="000000"/>
              </a:solidFill>
              <a:ea typeface="ヒラギノ角ゴ Pro W3" charset="-128"/>
              <a:cs typeface="ヒラギノ角ゴ Pro W3" charset="-128"/>
            </a:endParaRPr>
          </a:p>
        </p:txBody>
      </p:sp>
      <p:sp>
        <p:nvSpPr>
          <p:cNvPr id="20509" name="Text Box 61"/>
          <p:cNvSpPr txBox="1">
            <a:spLocks noChangeArrowheads="1"/>
          </p:cNvSpPr>
          <p:nvPr/>
        </p:nvSpPr>
        <p:spPr bwMode="auto">
          <a:xfrm>
            <a:off x="457200" y="3505200"/>
            <a:ext cx="1295400" cy="304800"/>
          </a:xfrm>
          <a:prstGeom prst="rect">
            <a:avLst/>
          </a:prstGeom>
          <a:noFill/>
          <a:ln w="9525">
            <a:noFill/>
            <a:miter lim="800000"/>
            <a:headEnd/>
            <a:tailEnd/>
          </a:ln>
        </p:spPr>
        <p:txBody>
          <a:bodyPr>
            <a:prstTxWarp prst="textNoShape">
              <a:avLst/>
            </a:prstTxWarp>
            <a:spAutoFit/>
          </a:bodyPr>
          <a:lstStyle/>
          <a:p>
            <a:pPr algn="r">
              <a:spcBef>
                <a:spcPct val="50000"/>
              </a:spcBef>
            </a:pPr>
            <a:r>
              <a:rPr lang="en-US" sz="1400"/>
              <a:t>Davis (2001)</a:t>
            </a:r>
            <a:endParaRPr lang="en-US"/>
          </a:p>
        </p:txBody>
      </p:sp>
      <p:graphicFrame>
        <p:nvGraphicFramePr>
          <p:cNvPr id="79968" name="Group 96"/>
          <p:cNvGraphicFramePr>
            <a:graphicFrameLocks noGrp="1"/>
          </p:cNvGraphicFramePr>
          <p:nvPr/>
        </p:nvGraphicFramePr>
        <p:xfrm>
          <a:off x="152400" y="1371600"/>
          <a:ext cx="8763000" cy="1066800"/>
        </p:xfrm>
        <a:graphic>
          <a:graphicData uri="http://schemas.openxmlformats.org/drawingml/2006/table">
            <a:tbl>
              <a:tblPr/>
              <a:tblGrid>
                <a:gridCol w="1828800"/>
                <a:gridCol w="2286000"/>
                <a:gridCol w="2438400"/>
                <a:gridCol w="2209800"/>
              </a:tblGrid>
              <a:tr h="1066800">
                <a:tc>
                  <a:txBody>
                    <a:bodyPr/>
                    <a:lstStyle/>
                    <a:p>
                      <a:pPr marL="79375"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a:ln>
                            <a:noFill/>
                          </a:ln>
                          <a:solidFill>
                            <a:schemeClr val="tx1"/>
                          </a:solidFill>
                          <a:effectLst/>
                          <a:latin typeface="Calibri" charset="0"/>
                          <a:ea typeface="Arial" charset="0"/>
                          <a:cs typeface="Arial" charset="0"/>
                        </a:rPr>
                        <a:t>4.</a:t>
                      </a:r>
                      <a:r>
                        <a:rPr kumimoji="0" lang="en-US" sz="2000" b="0" i="0" u="none" strike="noStrike" cap="none" normalizeH="0" baseline="0">
                          <a:ln>
                            <a:noFill/>
                          </a:ln>
                          <a:solidFill>
                            <a:schemeClr val="tx1"/>
                          </a:solidFill>
                          <a:effectLst/>
                          <a:latin typeface="Calibri" charset="0"/>
                          <a:ea typeface="Arial" charset="0"/>
                          <a:cs typeface="Arial" charset="0"/>
                        </a:rPr>
                        <a:t> Method of population identification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Patient or clinician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Patient or clinician</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 system indicators</a:t>
                      </a:r>
                    </a:p>
                    <a:p>
                      <a:pPr marL="79375" marR="0" lvl="0" indent="0" algn="l" defTabSz="914400" rtl="0" eaLnBrk="0" fontAlgn="base" latinLnBrk="0" hangingPunct="0">
                        <a:lnSpc>
                          <a:spcPct val="100000"/>
                        </a:lnSpc>
                        <a:spcBef>
                          <a:spcPct val="0"/>
                        </a:spcBef>
                        <a:spcAft>
                          <a:spcPct val="0"/>
                        </a:spcAft>
                        <a:buClrTx/>
                        <a:buSzTx/>
                        <a:buFont typeface="Arial" charset="0"/>
                        <a:buNone/>
                        <a:tabLst/>
                      </a:pPr>
                      <a:endParaRPr kumimoji="0" lang="en-US" sz="2000" b="0" i="0" u="none" strike="noStrike" cap="none" normalizeH="0" baseline="0">
                        <a:ln>
                          <a:noFill/>
                        </a:ln>
                        <a:solidFill>
                          <a:schemeClr val="tx1"/>
                        </a:solidFill>
                        <a:effectLst/>
                        <a:latin typeface="Calibri" charset="0"/>
                        <a:ea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Patient or clinician</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 universal screening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99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99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168A2EC-C662-3744-8C52-A570AA77BEEA}" type="slidenum">
              <a:rPr lang="en-US"/>
              <a:pPr/>
              <a:t>2</a:t>
            </a:fld>
            <a:endParaRPr lang="en-US"/>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Finding the gaps</a:t>
            </a:r>
            <a:br>
              <a:rPr lang="en-US" dirty="0" smtClean="0"/>
            </a:br>
            <a:r>
              <a:rPr lang="en-US" dirty="0" smtClean="0"/>
              <a:t>setting and agenda</a:t>
            </a:r>
            <a:br>
              <a:rPr lang="en-US" dirty="0" smtClean="0"/>
            </a:br>
            <a:r>
              <a:rPr lang="en-US" dirty="0" smtClean="0"/>
              <a:t>changing healthcare</a:t>
            </a:r>
            <a:endParaRPr lang="en-US" dirty="0"/>
          </a:p>
        </p:txBody>
      </p:sp>
      <p:sp>
        <p:nvSpPr>
          <p:cNvPr id="3" name="Text Placeholder 2"/>
          <p:cNvSpPr>
            <a:spLocks noGrp="1"/>
          </p:cNvSpPr>
          <p:nvPr>
            <p:ph type="body" idx="1"/>
          </p:nvPr>
        </p:nvSpPr>
        <p:spPr/>
        <p:txBody>
          <a:bodyPr rtlCol="0">
            <a:normAutofit/>
          </a:bodyPr>
          <a:lstStyle/>
          <a:p>
            <a:pPr eaLnBrk="1" fontAlgn="auto" hangingPunct="1">
              <a:spcAft>
                <a:spcPts val="0"/>
              </a:spcAft>
              <a:buFont typeface="Arial" pitchFamily="34" charset="0"/>
              <a:buNone/>
              <a:defRPr/>
            </a:pPr>
            <a:r>
              <a:rPr lang="en-US" dirty="0" smtClean="0"/>
              <a:t>First there was the AHRQ EPC Report</a:t>
            </a:r>
            <a:endParaRPr lang="en-US" dirty="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3200" b="1" dirty="0" smtClean="0">
                <a:latin typeface="Calibri" charset="0"/>
              </a:rPr>
              <a:t>Parameters of collaborative care practice (4)</a:t>
            </a:r>
            <a:r>
              <a:rPr lang="en-US" sz="3200" dirty="0" smtClean="0">
                <a:latin typeface="Calibri" charset="0"/>
              </a:rPr>
              <a:t/>
            </a:r>
            <a:br>
              <a:rPr lang="en-US" sz="3200" dirty="0" smtClean="0">
                <a:latin typeface="Calibri" charset="0"/>
              </a:rPr>
            </a:br>
            <a:endParaRPr lang="en-US" sz="3200" dirty="0"/>
          </a:p>
        </p:txBody>
      </p:sp>
      <p:sp>
        <p:nvSpPr>
          <p:cNvPr id="45" name="Slide Number Placeholder 5"/>
          <p:cNvSpPr>
            <a:spLocks noGrp="1"/>
          </p:cNvSpPr>
          <p:nvPr>
            <p:ph type="sldNum" sz="quarter" idx="12"/>
          </p:nvPr>
        </p:nvSpPr>
        <p:spPr/>
        <p:txBody>
          <a:bodyPr/>
          <a:lstStyle/>
          <a:p>
            <a:fld id="{E8E58922-06C8-2447-92DD-7481405A5546}" type="slidenum">
              <a:rPr lang="en-US"/>
              <a:pPr/>
              <a:t>20</a:t>
            </a:fld>
            <a:endParaRPr lang="en-US"/>
          </a:p>
        </p:txBody>
      </p:sp>
      <p:graphicFrame>
        <p:nvGraphicFramePr>
          <p:cNvPr id="82043" name="Group 123"/>
          <p:cNvGraphicFramePr>
            <a:graphicFrameLocks noGrp="1"/>
          </p:cNvGraphicFramePr>
          <p:nvPr/>
        </p:nvGraphicFramePr>
        <p:xfrm>
          <a:off x="228600" y="5029200"/>
          <a:ext cx="8686800" cy="1311275"/>
        </p:xfrm>
        <a:graphic>
          <a:graphicData uri="http://schemas.openxmlformats.org/drawingml/2006/table">
            <a:tbl>
              <a:tblPr/>
              <a:tblGrid>
                <a:gridCol w="1752600"/>
                <a:gridCol w="2286000"/>
                <a:gridCol w="2438400"/>
                <a:gridCol w="2209800"/>
              </a:tblGrid>
              <a:tr h="1311275">
                <a:tc>
                  <a:txBody>
                    <a:bodyPr/>
                    <a:lstStyle/>
                    <a:p>
                      <a:pPr marL="79375"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a:ln>
                            <a:noFill/>
                          </a:ln>
                          <a:solidFill>
                            <a:schemeClr val="tx1"/>
                          </a:solidFill>
                          <a:effectLst/>
                          <a:latin typeface="Calibri" charset="0"/>
                          <a:ea typeface="Arial" charset="0"/>
                          <a:cs typeface="Arial" charset="0"/>
                        </a:rPr>
                        <a:t>9.</a:t>
                      </a:r>
                      <a:r>
                        <a:rPr kumimoji="0" lang="en-US" sz="2000" b="0" i="0" u="none" strike="noStrike" cap="none" normalizeH="0" baseline="0">
                          <a:ln>
                            <a:noFill/>
                          </a:ln>
                          <a:solidFill>
                            <a:schemeClr val="tx1"/>
                          </a:solidFill>
                          <a:effectLst/>
                          <a:latin typeface="Calibri" charset="0"/>
                          <a:ea typeface="Arial" charset="0"/>
                          <a:cs typeface="Arial" charset="0"/>
                        </a:rPr>
                        <a:t> Ability to collect and use practice data</a:t>
                      </a:r>
                    </a:p>
                  </a:txBody>
                  <a:tcPr marT="45742" marB="4574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Little or no routine data collected or used</a:t>
                      </a: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Commitment to building a system to collect &amp; use data</a:t>
                      </a:r>
                    </a:p>
                    <a:p>
                      <a:pPr marL="79375" marR="0" lvl="0" indent="0" algn="l" defTabSz="914400" rtl="0" eaLnBrk="0" fontAlgn="base" latinLnBrk="0" hangingPunct="0">
                        <a:lnSpc>
                          <a:spcPct val="100000"/>
                        </a:lnSpc>
                        <a:spcBef>
                          <a:spcPct val="0"/>
                        </a:spcBef>
                        <a:spcAft>
                          <a:spcPct val="0"/>
                        </a:spcAft>
                        <a:buClrTx/>
                        <a:buSzTx/>
                        <a:buFont typeface="Arial" charset="0"/>
                        <a:buNone/>
                        <a:tabLst/>
                      </a:pPr>
                      <a:endParaRPr kumimoji="0" lang="en-US" sz="2000" b="0" i="0" u="none" strike="noStrike" cap="none" normalizeH="0" baseline="0">
                        <a:ln>
                          <a:noFill/>
                        </a:ln>
                        <a:solidFill>
                          <a:schemeClr val="tx1"/>
                        </a:solidFill>
                        <a:effectLst/>
                        <a:latin typeface="Calibri" charset="0"/>
                        <a:ea typeface="Arial" charset="0"/>
                        <a:cs typeface="Arial"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Mature data collection and use in decision-making</a:t>
                      </a:r>
                    </a:p>
                  </a:txBody>
                  <a:tcPr marT="45742" marB="4574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20" name="Text Box 27"/>
          <p:cNvSpPr txBox="1">
            <a:spLocks/>
          </p:cNvSpPr>
          <p:nvPr/>
        </p:nvSpPr>
        <p:spPr bwMode="auto">
          <a:xfrm>
            <a:off x="457200" y="914400"/>
            <a:ext cx="6057900" cy="396875"/>
          </a:xfrm>
          <a:prstGeom prst="rect">
            <a:avLst/>
          </a:prstGeom>
          <a:noFill/>
          <a:ln w="12700">
            <a:noFill/>
            <a:miter lim="800000"/>
            <a:headEnd/>
            <a:tailEnd/>
          </a:ln>
        </p:spPr>
        <p:txBody>
          <a:bodyPr wrap="none">
            <a:prstTxWarp prst="textNoShape">
              <a:avLst/>
            </a:prstTxWarp>
            <a:spAutoFit/>
          </a:bodyPr>
          <a:lstStyle/>
          <a:p>
            <a:r>
              <a:rPr lang="en-US" sz="2000" i="1">
                <a:solidFill>
                  <a:srgbClr val="000000"/>
                </a:solidFill>
                <a:ea typeface="ヒラギノ角ゴ Pro W3" charset="-128"/>
                <a:cs typeface="ヒラギノ角ゴ Pro W3" charset="-128"/>
              </a:rPr>
              <a:t>Supported by an office practice and financial system</a:t>
            </a:r>
            <a:endParaRPr lang="en-US" sz="1200" i="1">
              <a:solidFill>
                <a:srgbClr val="000000"/>
              </a:solidFill>
              <a:ea typeface="ヒラギノ角ゴ Pro W3" charset="-128"/>
              <a:cs typeface="ヒラギノ角ゴ Pro W3" charset="-128"/>
            </a:endParaRPr>
          </a:p>
        </p:txBody>
      </p:sp>
      <p:sp>
        <p:nvSpPr>
          <p:cNvPr id="21521" name="Text Box 28"/>
          <p:cNvSpPr txBox="1">
            <a:spLocks noChangeArrowheads="1"/>
          </p:cNvSpPr>
          <p:nvPr/>
        </p:nvSpPr>
        <p:spPr bwMode="auto">
          <a:xfrm>
            <a:off x="457200" y="2667000"/>
            <a:ext cx="3352800" cy="304800"/>
          </a:xfrm>
          <a:prstGeom prst="rect">
            <a:avLst/>
          </a:prstGeom>
          <a:noFill/>
          <a:ln w="9525">
            <a:noFill/>
            <a:miter lim="800000"/>
            <a:headEnd/>
            <a:tailEnd/>
          </a:ln>
        </p:spPr>
        <p:txBody>
          <a:bodyPr>
            <a:prstTxWarp prst="textNoShape">
              <a:avLst/>
            </a:prstTxWarp>
            <a:spAutoFit/>
          </a:bodyPr>
          <a:lstStyle/>
          <a:p>
            <a:pPr>
              <a:spcBef>
                <a:spcPct val="50000"/>
              </a:spcBef>
            </a:pPr>
            <a:r>
              <a:rPr lang="en-US" sz="1400"/>
              <a:t>Reliability science &amp; Lean concepts</a:t>
            </a:r>
            <a:endParaRPr lang="en-US"/>
          </a:p>
        </p:txBody>
      </p:sp>
      <p:graphicFrame>
        <p:nvGraphicFramePr>
          <p:cNvPr id="81969" name="Group 49"/>
          <p:cNvGraphicFramePr>
            <a:graphicFrameLocks noGrp="1"/>
          </p:cNvGraphicFramePr>
          <p:nvPr/>
        </p:nvGraphicFramePr>
        <p:xfrm>
          <a:off x="228600" y="1371600"/>
          <a:ext cx="8610600" cy="1311275"/>
        </p:xfrm>
        <a:graphic>
          <a:graphicData uri="http://schemas.openxmlformats.org/drawingml/2006/table">
            <a:tbl>
              <a:tblPr/>
              <a:tblGrid>
                <a:gridCol w="1797050"/>
                <a:gridCol w="2246313"/>
                <a:gridCol w="2395537"/>
                <a:gridCol w="2171700"/>
              </a:tblGrid>
              <a:tr h="1311275">
                <a:tc>
                  <a:txBody>
                    <a:bodyPr/>
                    <a:lstStyle/>
                    <a:p>
                      <a:pPr marL="79375" marR="0" lvl="0" indent="0" algn="l" defTabSz="9144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a:ln>
                            <a:noFill/>
                          </a:ln>
                          <a:solidFill>
                            <a:schemeClr val="tx1"/>
                          </a:solidFill>
                          <a:effectLst/>
                          <a:latin typeface="Calibri" charset="0"/>
                          <a:ea typeface="Arial" charset="0"/>
                          <a:cs typeface="Arial" charset="0"/>
                        </a:rPr>
                        <a:t>7. </a:t>
                      </a:r>
                      <a:r>
                        <a:rPr kumimoji="0" lang="en-US" sz="2000" b="0" i="0" u="none" strike="noStrike" cap="none" normalizeH="0" baseline="0">
                          <a:ln>
                            <a:noFill/>
                          </a:ln>
                          <a:solidFill>
                            <a:schemeClr val="tx1"/>
                          </a:solidFill>
                          <a:effectLst/>
                          <a:latin typeface="Calibri" charset="0"/>
                          <a:ea typeface="Arial" charset="0"/>
                          <a:cs typeface="Arial" charset="0"/>
                        </a:rPr>
                        <a:t>Level of office practice design &amp; reliability</a:t>
                      </a:r>
                    </a:p>
                  </a:txBody>
                  <a:tcPr marT="45742" marB="4574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Informal</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non-standard processes vary by individual &amp; day</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Partially routinized</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some standards set for some processes</a:t>
                      </a:r>
                      <a:endParaRPr kumimoji="0" lang="en-US" sz="2000" b="0" i="0" u="none" strike="noStrike" cap="none" normalizeH="0" baseline="0">
                        <a:ln>
                          <a:noFill/>
                        </a:ln>
                        <a:solidFill>
                          <a:schemeClr val="tx1"/>
                        </a:solidFill>
                        <a:effectLst/>
                        <a:latin typeface="Calibri" charset="0"/>
                        <a:ea typeface="Arial" charset="0"/>
                        <a:cs typeface="Arial" charset="0"/>
                      </a:endParaRPr>
                    </a:p>
                    <a:p>
                      <a:pPr marL="79375" marR="0" lvl="0" indent="0" algn="l" defTabSz="914400" rtl="0" eaLnBrk="0" fontAlgn="base" latinLnBrk="0" hangingPunct="0">
                        <a:lnSpc>
                          <a:spcPct val="100000"/>
                        </a:lnSpc>
                        <a:spcBef>
                          <a:spcPct val="0"/>
                        </a:spcBef>
                        <a:spcAft>
                          <a:spcPct val="0"/>
                        </a:spcAft>
                        <a:buClrTx/>
                        <a:buSzTx/>
                        <a:buFont typeface="Arial" charset="0"/>
                        <a:buNone/>
                        <a:tabLst/>
                      </a:pPr>
                      <a:endParaRPr kumimoji="0" lang="en-US" sz="2000" b="0" i="0" u="none" strike="noStrike" cap="none" normalizeH="0" baseline="0">
                        <a:ln>
                          <a:noFill/>
                        </a:ln>
                        <a:solidFill>
                          <a:schemeClr val="tx1"/>
                        </a:solidFill>
                        <a:effectLst/>
                        <a:latin typeface="Calibri" charset="0"/>
                        <a:ea typeface="Arial" charset="0"/>
                        <a:cs typeface="Arial" charset="0"/>
                      </a:endParaRP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a:ln>
                            <a:noFill/>
                          </a:ln>
                          <a:solidFill>
                            <a:schemeClr val="tx1"/>
                          </a:solidFill>
                          <a:effectLst/>
                          <a:latin typeface="Calibri" charset="0"/>
                          <a:ea typeface="Arial" charset="0"/>
                          <a:cs typeface="Arial" charset="0"/>
                        </a:rPr>
                        <a:t>Standard work</a:t>
                      </a:r>
                    </a:p>
                    <a:p>
                      <a:pPr marL="79375"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Arial" charset="0"/>
                          <a:cs typeface="Arial" charset="0"/>
                        </a:rPr>
                        <a:t>Whole system operates in standard expected way</a:t>
                      </a:r>
                      <a:endParaRPr kumimoji="0" lang="en-US" sz="2000" b="0" i="0" u="none" strike="noStrike" cap="none" normalizeH="0" baseline="0">
                        <a:ln>
                          <a:noFill/>
                        </a:ln>
                        <a:solidFill>
                          <a:schemeClr val="tx1"/>
                        </a:solidFill>
                        <a:effectLst/>
                        <a:latin typeface="Calibri" charset="0"/>
                        <a:ea typeface="Arial" charset="0"/>
                        <a:cs typeface="Arial" charset="0"/>
                      </a:endParaRPr>
                    </a:p>
                  </a:txBody>
                  <a:tcPr marT="45742" marB="4574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2036" name="Group 116"/>
          <p:cNvGraphicFramePr>
            <a:graphicFrameLocks noGrp="1"/>
          </p:cNvGraphicFramePr>
          <p:nvPr/>
        </p:nvGraphicFramePr>
        <p:xfrm>
          <a:off x="228600" y="3262313"/>
          <a:ext cx="8610600" cy="1311275"/>
        </p:xfrm>
        <a:graphic>
          <a:graphicData uri="http://schemas.openxmlformats.org/drawingml/2006/table">
            <a:tbl>
              <a:tblPr/>
              <a:tblGrid>
                <a:gridCol w="1371600"/>
                <a:gridCol w="1066800"/>
                <a:gridCol w="1447800"/>
                <a:gridCol w="1600200"/>
                <a:gridCol w="1600200"/>
                <a:gridCol w="1524000"/>
              </a:tblGrid>
              <a:tr h="1311275">
                <a:tc>
                  <a:txBody>
                    <a:bodyPr/>
                    <a:lstStyle/>
                    <a:p>
                      <a:pPr marL="0" marR="0" lvl="0" indent="0" algn="l" defTabSz="914400" rtl="0" eaLnBrk="0" fontAlgn="base" latinLnBrk="0" hangingPunct="0">
                        <a:lnSpc>
                          <a:spcPct val="100000"/>
                        </a:lnSpc>
                        <a:spcBef>
                          <a:spcPct val="0"/>
                        </a:spcBef>
                        <a:spcAft>
                          <a:spcPct val="0"/>
                        </a:spcAft>
                        <a:buClrTx/>
                        <a:buSzTx/>
                        <a:buFont typeface="Arial" charset="0"/>
                        <a:buNone/>
                        <a:tabLst/>
                      </a:pPr>
                      <a:r>
                        <a:rPr kumimoji="0" lang="en-US" sz="2000" b="1" i="0" u="none" strike="noStrike" cap="none" normalizeH="0" baseline="0" smtClean="0">
                          <a:ln>
                            <a:noFill/>
                          </a:ln>
                          <a:solidFill>
                            <a:schemeClr val="tx1"/>
                          </a:solidFill>
                          <a:effectLst/>
                          <a:latin typeface="Calibri" pitchFamily="28" charset="0"/>
                        </a:rPr>
                        <a:t>8.</a:t>
                      </a:r>
                      <a:r>
                        <a:rPr kumimoji="0" lang="en-US" sz="2000" b="0" i="0" u="none" strike="noStrike" cap="none" normalizeH="0" baseline="0" smtClean="0">
                          <a:ln>
                            <a:noFill/>
                          </a:ln>
                          <a:solidFill>
                            <a:schemeClr val="tx1"/>
                          </a:solidFill>
                          <a:effectLst/>
                          <a:latin typeface="Calibri" pitchFamily="28" charset="0"/>
                        </a:rPr>
                        <a:t> Business model / financing</a:t>
                      </a:r>
                    </a:p>
                  </a:txBody>
                  <a:tcPr marT="45742" marB="4574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FFS only</a:t>
                      </a: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FFS + small bundled care mgmt fee</a:t>
                      </a: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Large bundled care mgmt fee + small FFS</a:t>
                      </a: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Separate MH and medical fund pools</a:t>
                      </a:r>
                    </a:p>
                  </a:txBody>
                  <a:tcPr marT="45742" marB="4574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 typeface="Arial" charset="0"/>
                        <a:buNone/>
                        <a:tabLst/>
                      </a:pPr>
                      <a:r>
                        <a:rPr kumimoji="0" lang="en-US" sz="2000" b="0" i="0" u="none" strike="noStrike" cap="none" normalizeH="0" baseline="0" smtClean="0">
                          <a:ln>
                            <a:noFill/>
                          </a:ln>
                          <a:solidFill>
                            <a:schemeClr val="tx1"/>
                          </a:solidFill>
                          <a:effectLst/>
                          <a:latin typeface="Calibri" pitchFamily="28" charset="0"/>
                        </a:rPr>
                        <a:t>One pool of funds for all medical or MH care</a:t>
                      </a:r>
                    </a:p>
                  </a:txBody>
                  <a:tcPr marT="45742" marB="4574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20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20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DF0B0F5-F3A6-AC4A-B7C0-BE8D5BA9AED1}" type="slidenum">
              <a:rPr lang="en-US"/>
              <a:pPr/>
              <a:t>21</a:t>
            </a:fld>
            <a:endParaRPr lang="en-US"/>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Rodger Kessler</a:t>
            </a:r>
            <a:endParaRPr lang="en-US" dirty="0"/>
          </a:p>
        </p:txBody>
      </p:sp>
      <p:sp>
        <p:nvSpPr>
          <p:cNvPr id="3" name="Text Placeholder 2"/>
          <p:cNvSpPr>
            <a:spLocks noGrp="1"/>
          </p:cNvSpPr>
          <p:nvPr>
            <p:ph type="body" idx="1"/>
          </p:nvPr>
        </p:nvSpPr>
        <p:spPr/>
        <p:txBody>
          <a:bodyPr rtlCol="0">
            <a:normAutofit/>
          </a:bodyPr>
          <a:lstStyle/>
          <a:p>
            <a:pPr eaLnBrk="1" fontAlgn="auto" hangingPunct="1">
              <a:spcAft>
                <a:spcPts val="0"/>
              </a:spcAft>
              <a:buFont typeface="Arial" pitchFamily="34" charset="0"/>
              <a:buNone/>
              <a:defRPr/>
            </a:pPr>
            <a:r>
              <a:rPr lang="en-US" dirty="0" smtClean="0"/>
              <a:t>Into the research	</a:t>
            </a:r>
            <a:endParaRPr lang="en-US" dirty="0"/>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pPr algn="ctr">
              <a:buNone/>
            </a:pPr>
            <a:r>
              <a:rPr lang="en-US" b="1" i="1" dirty="0" smtClean="0">
                <a:solidFill>
                  <a:schemeClr val="tx2"/>
                </a:solidFill>
                <a:latin typeface="Calibri" charset="0"/>
              </a:rPr>
              <a:t/>
            </a:r>
            <a:br>
              <a:rPr lang="en-US" b="1" i="1" dirty="0" smtClean="0">
                <a:solidFill>
                  <a:schemeClr val="tx2"/>
                </a:solidFill>
                <a:latin typeface="Calibri" charset="0"/>
              </a:rPr>
            </a:br>
            <a:r>
              <a:rPr lang="en-US" b="1" i="1" dirty="0" smtClean="0">
                <a:solidFill>
                  <a:schemeClr val="tx2"/>
                </a:solidFill>
                <a:latin typeface="Calibri" charset="0"/>
              </a:rPr>
              <a:t>“You cannot solve problems </a:t>
            </a:r>
            <a:br>
              <a:rPr lang="en-US" b="1" i="1" dirty="0" smtClean="0">
                <a:solidFill>
                  <a:schemeClr val="tx2"/>
                </a:solidFill>
                <a:latin typeface="Calibri" charset="0"/>
              </a:rPr>
            </a:br>
            <a:r>
              <a:rPr lang="en-US" b="1" i="1" dirty="0" smtClean="0">
                <a:solidFill>
                  <a:schemeClr val="tx2"/>
                </a:solidFill>
                <a:latin typeface="Calibri" charset="0"/>
              </a:rPr>
              <a:t>by continuing to use the same solutions that created the problem in the first place.”  </a:t>
            </a:r>
            <a:br>
              <a:rPr lang="en-US" b="1" i="1" dirty="0" smtClean="0">
                <a:solidFill>
                  <a:schemeClr val="tx2"/>
                </a:solidFill>
                <a:latin typeface="Calibri" charset="0"/>
              </a:rPr>
            </a:br>
            <a:r>
              <a:rPr lang="en-US" i="1" dirty="0" smtClean="0">
                <a:solidFill>
                  <a:schemeClr val="tx2"/>
                </a:solidFill>
                <a:latin typeface="Calibri" charset="0"/>
              </a:rPr>
              <a:t>-</a:t>
            </a:r>
            <a:r>
              <a:rPr lang="en-US" sz="2000" i="1" dirty="0" smtClean="0">
                <a:solidFill>
                  <a:schemeClr val="tx2"/>
                </a:solidFill>
                <a:latin typeface="Calibri" charset="0"/>
              </a:rPr>
              <a:t>Albert Einstein</a:t>
            </a:r>
            <a:endParaRPr lang="en-US" dirty="0"/>
          </a:p>
        </p:txBody>
      </p:sp>
      <p:sp>
        <p:nvSpPr>
          <p:cNvPr id="3" name="Slide Number Placeholder 5"/>
          <p:cNvSpPr>
            <a:spLocks noGrp="1"/>
          </p:cNvSpPr>
          <p:nvPr>
            <p:ph type="sldNum" sz="quarter" idx="12"/>
          </p:nvPr>
        </p:nvSpPr>
        <p:spPr/>
        <p:txBody>
          <a:bodyPr/>
          <a:lstStyle/>
          <a:p>
            <a:fld id="{3F07827E-7F3E-DD43-A4DB-C753F6BE56CF}" type="slidenum">
              <a:rPr lang="en-US"/>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Slide Number Placeholder 5"/>
          <p:cNvSpPr>
            <a:spLocks noGrp="1"/>
          </p:cNvSpPr>
          <p:nvPr>
            <p:ph type="sldNum" sz="quarter" idx="12"/>
          </p:nvPr>
        </p:nvSpPr>
        <p:spPr/>
        <p:txBody>
          <a:bodyPr/>
          <a:lstStyle/>
          <a:p>
            <a:fld id="{85EA1659-094E-6449-BC15-F101330CD642}" type="slidenum">
              <a:rPr lang="en-US"/>
              <a:pPr/>
              <a:t>23</a:t>
            </a:fld>
            <a:endParaRPr lang="en-US"/>
          </a:p>
        </p:txBody>
      </p:sp>
      <p:grpSp>
        <p:nvGrpSpPr>
          <p:cNvPr id="19" name="Group 18"/>
          <p:cNvGrpSpPr/>
          <p:nvPr/>
        </p:nvGrpSpPr>
        <p:grpSpPr>
          <a:xfrm>
            <a:off x="0" y="-182563"/>
            <a:ext cx="8932863" cy="5253038"/>
            <a:chOff x="0" y="-182563"/>
            <a:chExt cx="8932863" cy="5253038"/>
          </a:xfrm>
        </p:grpSpPr>
        <p:sp>
          <p:nvSpPr>
            <p:cNvPr id="24579" name="Rectangle 7"/>
            <p:cNvSpPr>
              <a:spLocks noChangeArrowheads="1"/>
            </p:cNvSpPr>
            <p:nvPr/>
          </p:nvSpPr>
          <p:spPr bwMode="auto">
            <a:xfrm>
              <a:off x="0" y="-182563"/>
              <a:ext cx="184150" cy="366713"/>
            </a:xfrm>
            <a:prstGeom prst="rect">
              <a:avLst/>
            </a:prstGeom>
            <a:noFill/>
            <a:ln w="9525">
              <a:noFill/>
              <a:miter lim="800000"/>
              <a:headEnd/>
              <a:tailEnd/>
            </a:ln>
          </p:spPr>
          <p:txBody>
            <a:bodyPr wrap="none" anchor="ctr">
              <a:prstTxWarp prst="textNoShape">
                <a:avLst/>
              </a:prstTxWarp>
              <a:spAutoFit/>
            </a:bodyPr>
            <a:lstStyle/>
            <a:p>
              <a:endParaRPr lang="en-US">
                <a:latin typeface="Calibri" charset="0"/>
              </a:endParaRPr>
            </a:p>
          </p:txBody>
        </p:sp>
        <p:sp>
          <p:nvSpPr>
            <p:cNvPr id="24580" name="Rectangle 11"/>
            <p:cNvSpPr>
              <a:spLocks noChangeArrowheads="1"/>
            </p:cNvSpPr>
            <p:nvPr/>
          </p:nvSpPr>
          <p:spPr bwMode="auto">
            <a:xfrm>
              <a:off x="1978025" y="2133600"/>
              <a:ext cx="2441575" cy="990600"/>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000"/>
                </a:spcAft>
              </a:pPr>
              <a:r>
                <a:rPr lang="en-US" sz="1400">
                  <a:latin typeface="Calibri" charset="0"/>
                </a:rPr>
                <a:t>What are the critical elements required in general practice to accomplish the desired outcomes?</a:t>
              </a:r>
            </a:p>
          </p:txBody>
        </p:sp>
        <p:sp>
          <p:nvSpPr>
            <p:cNvPr id="24581" name="Rectangle 12"/>
            <p:cNvSpPr>
              <a:spLocks noChangeArrowheads="1"/>
            </p:cNvSpPr>
            <p:nvPr/>
          </p:nvSpPr>
          <p:spPr bwMode="auto">
            <a:xfrm>
              <a:off x="304800" y="2133600"/>
              <a:ext cx="1546225" cy="1981200"/>
            </a:xfrm>
            <a:prstGeom prst="rect">
              <a:avLst/>
            </a:prstGeom>
            <a:solidFill>
              <a:srgbClr val="FFFFFF"/>
            </a:solidFill>
            <a:ln w="9525">
              <a:solidFill>
                <a:srgbClr val="000000"/>
              </a:solidFill>
              <a:miter lim="800000"/>
              <a:headEnd/>
              <a:tailEnd/>
            </a:ln>
          </p:spPr>
          <p:txBody>
            <a:bodyPr>
              <a:prstTxWarp prst="textNoShape">
                <a:avLst/>
              </a:prstTxWarp>
            </a:bodyPr>
            <a:lstStyle/>
            <a:p>
              <a:pPr>
                <a:spcAft>
                  <a:spcPts val="1000"/>
                </a:spcAft>
              </a:pPr>
              <a:r>
                <a:rPr lang="en-US" sz="1400">
                  <a:latin typeface="Calibri" charset="0"/>
                </a:rPr>
                <a:t>Disease specific interventions within an organized care framework (e.g., Katon &amp; Unutzer, 2006; Unutzer et al., 2002).</a:t>
              </a:r>
            </a:p>
          </p:txBody>
        </p:sp>
        <p:grpSp>
          <p:nvGrpSpPr>
            <p:cNvPr id="24582" name="Group 12"/>
            <p:cNvGrpSpPr>
              <a:grpSpLocks/>
            </p:cNvGrpSpPr>
            <p:nvPr/>
          </p:nvGrpSpPr>
          <p:grpSpPr bwMode="auto">
            <a:xfrm>
              <a:off x="0" y="1677988"/>
              <a:ext cx="8932863" cy="3392487"/>
              <a:chOff x="0" y="1677987"/>
              <a:chExt cx="8932863" cy="3392173"/>
            </a:xfrm>
          </p:grpSpPr>
          <p:grpSp>
            <p:nvGrpSpPr>
              <p:cNvPr id="24586" name="Group 1"/>
              <p:cNvGrpSpPr>
                <a:grpSpLocks noChangeAspect="1"/>
              </p:cNvGrpSpPr>
              <p:nvPr/>
            </p:nvGrpSpPr>
            <p:grpSpPr bwMode="auto">
              <a:xfrm>
                <a:off x="228600" y="2209800"/>
                <a:ext cx="8704263" cy="2860360"/>
                <a:chOff x="2290" y="1419"/>
                <a:chExt cx="7151" cy="2417"/>
              </a:xfrm>
            </p:grpSpPr>
            <p:sp>
              <p:nvSpPr>
                <p:cNvPr id="24588" name="AutoShape 6"/>
                <p:cNvSpPr>
                  <a:spLocks noChangeAspect="1" noChangeArrowheads="1" noTextEdit="1"/>
                </p:cNvSpPr>
                <p:nvPr/>
              </p:nvSpPr>
              <p:spPr bwMode="auto">
                <a:xfrm>
                  <a:off x="2290" y="1419"/>
                  <a:ext cx="7151" cy="2318"/>
                </a:xfrm>
                <a:prstGeom prst="rect">
                  <a:avLst/>
                </a:prstGeom>
                <a:noFill/>
                <a:ln w="9525">
                  <a:noFill/>
                  <a:miter lim="800000"/>
                  <a:headEnd/>
                  <a:tailEnd/>
                </a:ln>
              </p:spPr>
              <p:txBody>
                <a:bodyPr>
                  <a:prstTxWarp prst="textNoShape">
                    <a:avLst/>
                  </a:prstTxWarp>
                </a:bodyPr>
                <a:lstStyle/>
                <a:p>
                  <a:endParaRPr lang="en-US"/>
                </a:p>
              </p:txBody>
            </p:sp>
            <p:sp>
              <p:nvSpPr>
                <p:cNvPr id="24589" name="Rectangle 5"/>
                <p:cNvSpPr>
                  <a:spLocks noChangeArrowheads="1"/>
                </p:cNvSpPr>
                <p:nvPr/>
              </p:nvSpPr>
              <p:spPr bwMode="auto">
                <a:xfrm>
                  <a:off x="7909" y="1419"/>
                  <a:ext cx="1532" cy="1341"/>
                </a:xfrm>
                <a:prstGeom prst="rect">
                  <a:avLst/>
                </a:prstGeom>
                <a:solidFill>
                  <a:srgbClr val="FFFFFF"/>
                </a:solidFill>
                <a:ln w="9525">
                  <a:solidFill>
                    <a:srgbClr val="000000"/>
                  </a:solidFill>
                  <a:miter lim="800000"/>
                  <a:headEnd/>
                  <a:tailEnd/>
                </a:ln>
              </p:spPr>
              <p:txBody>
                <a:bodyPr>
                  <a:prstTxWarp prst="textNoShape">
                    <a:avLst/>
                  </a:prstTxWarp>
                </a:bodyPr>
                <a:lstStyle/>
                <a:p>
                  <a:pPr eaLnBrk="0" hangingPunct="0"/>
                  <a:r>
                    <a:rPr lang="en-US" sz="1400">
                      <a:latin typeface="Calibri" charset="0"/>
                      <a:ea typeface="Calibri" charset="0"/>
                      <a:cs typeface="Calibri" charset="0"/>
                    </a:rPr>
                    <a:t>Practice guidelines; public health and professional society recommendations.</a:t>
                  </a:r>
                </a:p>
              </p:txBody>
            </p:sp>
            <p:sp>
              <p:nvSpPr>
                <p:cNvPr id="24590" name="Rectangle 4"/>
                <p:cNvSpPr>
                  <a:spLocks noChangeArrowheads="1"/>
                </p:cNvSpPr>
                <p:nvPr/>
              </p:nvSpPr>
              <p:spPr bwMode="auto">
                <a:xfrm>
                  <a:off x="5921" y="1419"/>
                  <a:ext cx="1726" cy="723"/>
                </a:xfrm>
                <a:prstGeom prst="rect">
                  <a:avLst/>
                </a:prstGeom>
                <a:solidFill>
                  <a:srgbClr val="FFFFFF"/>
                </a:solidFill>
                <a:ln w="9525">
                  <a:solidFill>
                    <a:srgbClr val="000000"/>
                  </a:solidFill>
                  <a:miter lim="800000"/>
                  <a:headEnd/>
                  <a:tailEnd/>
                </a:ln>
              </p:spPr>
              <p:txBody>
                <a:bodyPr>
                  <a:prstTxWarp prst="textNoShape">
                    <a:avLst/>
                  </a:prstTxWarp>
                </a:bodyPr>
                <a:lstStyle/>
                <a:p>
                  <a:pPr eaLnBrk="0" hangingPunct="0"/>
                  <a:r>
                    <a:rPr lang="en-US" sz="1400">
                      <a:latin typeface="Calibri" charset="0"/>
                      <a:ea typeface="Calibri" charset="0"/>
                      <a:cs typeface="Calibri" charset="0"/>
                    </a:rPr>
                    <a:t>Broad implementation of research findings into practice.</a:t>
                  </a:r>
                </a:p>
              </p:txBody>
            </p:sp>
            <p:sp>
              <p:nvSpPr>
                <p:cNvPr id="30723" name="AutoShape 3"/>
                <p:cNvSpPr>
                  <a:spLocks noChangeArrowheads="1"/>
                </p:cNvSpPr>
                <p:nvPr/>
              </p:nvSpPr>
              <p:spPr bwMode="auto">
                <a:xfrm>
                  <a:off x="2336" y="3067"/>
                  <a:ext cx="7105" cy="464"/>
                </a:xfrm>
                <a:prstGeom prst="rightArrow">
                  <a:avLst>
                    <a:gd name="adj1" fmla="val 50000"/>
                    <a:gd name="adj2" fmla="val 383693"/>
                  </a:avLst>
                </a:prstGeom>
                <a:solidFill>
                  <a:srgbClr val="C0504D"/>
                </a:solidFill>
                <a:ln w="38100">
                  <a:solidFill>
                    <a:srgbClr val="F2F2F2"/>
                  </a:solidFill>
                  <a:miter lim="800000"/>
                  <a:headEnd/>
                  <a:tailEnd/>
                </a:ln>
                <a:effectLst>
                  <a:outerShdw dist="28398" dir="3806097" algn="ctr" rotWithShape="0">
                    <a:srgbClr val="622423">
                      <a:alpha val="50000"/>
                    </a:srgbClr>
                  </a:outerShdw>
                </a:effectLst>
              </p:spPr>
              <p:txBody>
                <a:bodyPr/>
                <a:lstStyle/>
                <a:p>
                  <a:pPr fontAlgn="auto">
                    <a:spcBef>
                      <a:spcPts val="0"/>
                    </a:spcBef>
                    <a:spcAft>
                      <a:spcPts val="0"/>
                    </a:spcAft>
                    <a:defRPr/>
                  </a:pPr>
                  <a:endParaRPr lang="en-US">
                    <a:latin typeface="+mn-lt"/>
                    <a:ea typeface="+mn-ea"/>
                  </a:endParaRPr>
                </a:p>
              </p:txBody>
            </p:sp>
            <p:sp>
              <p:nvSpPr>
                <p:cNvPr id="24592" name="Text Box 2"/>
                <p:cNvSpPr txBox="1">
                  <a:spLocks noChangeArrowheads="1"/>
                </p:cNvSpPr>
                <p:nvPr/>
              </p:nvSpPr>
              <p:spPr bwMode="auto">
                <a:xfrm>
                  <a:off x="2353" y="3479"/>
                  <a:ext cx="5240" cy="357"/>
                </a:xfrm>
                <a:prstGeom prst="rect">
                  <a:avLst/>
                </a:prstGeom>
                <a:noFill/>
                <a:ln w="9525">
                  <a:noFill/>
                  <a:miter lim="800000"/>
                  <a:headEnd/>
                  <a:tailEnd/>
                </a:ln>
              </p:spPr>
              <p:txBody>
                <a:bodyPr>
                  <a:prstTxWarp prst="textNoShape">
                    <a:avLst/>
                  </a:prstTxWarp>
                </a:bodyPr>
                <a:lstStyle/>
                <a:p>
                  <a:pPr eaLnBrk="0" hangingPunct="0"/>
                  <a:r>
                    <a:rPr lang="en-US">
                      <a:latin typeface="Calibri" charset="0"/>
                      <a:ea typeface="Calibri" charset="0"/>
                      <a:cs typeface="Calibri" charset="0"/>
                    </a:rPr>
                    <a:t>Specificity 		                             Generalizability</a:t>
                  </a:r>
                </a:p>
              </p:txBody>
            </p:sp>
          </p:grpSp>
          <p:sp>
            <p:nvSpPr>
              <p:cNvPr id="24587" name="Rectangle 13"/>
              <p:cNvSpPr>
                <a:spLocks noChangeArrowheads="1"/>
              </p:cNvSpPr>
              <p:nvPr/>
            </p:nvSpPr>
            <p:spPr bwMode="auto">
              <a:xfrm>
                <a:off x="0" y="1677987"/>
                <a:ext cx="8915400" cy="504779"/>
              </a:xfrm>
              <a:prstGeom prst="rect">
                <a:avLst/>
              </a:prstGeom>
              <a:noFill/>
              <a:ln w="9525">
                <a:noFill/>
                <a:miter lim="800000"/>
                <a:headEnd/>
                <a:tailEnd/>
              </a:ln>
            </p:spPr>
            <p:txBody>
              <a:bodyPr anchor="ctr">
                <a:prstTxWarp prst="textNoShape">
                  <a:avLst/>
                </a:prstTxWarp>
                <a:spAutoFit/>
              </a:bodyPr>
              <a:lstStyle/>
              <a:p>
                <a:pPr eaLnBrk="0" hangingPunct="0"/>
                <a:r>
                  <a:rPr lang="en-US" sz="1100" b="1">
                    <a:latin typeface="Calibri" charset="0"/>
                    <a:ea typeface="Calibri" charset="0"/>
                    <a:cs typeface="Calibri" charset="0"/>
                  </a:rPr>
                  <a:t> </a:t>
                </a:r>
                <a:endParaRPr lang="en-US" sz="900">
                  <a:latin typeface="Calibri" charset="0"/>
                  <a:ea typeface="Calibri" charset="0"/>
                  <a:cs typeface="Calibri" charset="0"/>
                </a:endParaRPr>
              </a:p>
              <a:p>
                <a:pPr eaLnBrk="0" hangingPunct="0"/>
                <a:r>
                  <a:rPr lang="en-US" sz="1600" b="1">
                    <a:latin typeface="Calibri" charset="0"/>
                    <a:ea typeface="Calibri" charset="0"/>
                    <a:cs typeface="Calibri" charset="0"/>
                  </a:rPr>
                  <a:t>         Efficacy	Comparative Effectiveness</a:t>
                </a:r>
                <a:r>
                  <a:rPr lang="en-US" sz="1600">
                    <a:latin typeface="Calibri" charset="0"/>
                    <a:ea typeface="Calibri" charset="0"/>
                    <a:cs typeface="Calibri" charset="0"/>
                  </a:rPr>
                  <a:t>             </a:t>
                </a:r>
                <a:r>
                  <a:rPr lang="en-US" sz="1600" b="1">
                    <a:latin typeface="Calibri" charset="0"/>
                    <a:ea typeface="Calibri" charset="0"/>
                    <a:cs typeface="Calibri" charset="0"/>
                  </a:rPr>
                  <a:t>Translation</a:t>
                </a:r>
                <a:r>
                  <a:rPr lang="en-US" sz="1600">
                    <a:latin typeface="Calibri" charset="0"/>
                    <a:ea typeface="Calibri" charset="0"/>
                    <a:cs typeface="Calibri" charset="0"/>
                  </a:rPr>
                  <a:t>                  	</a:t>
                </a:r>
                <a:r>
                  <a:rPr lang="en-US" sz="1600" b="1">
                    <a:latin typeface="Calibri" charset="0"/>
                    <a:ea typeface="Calibri" charset="0"/>
                    <a:cs typeface="Calibri" charset="0"/>
                  </a:rPr>
                  <a:t>Policy</a:t>
                </a:r>
                <a:endParaRPr lang="en-US" sz="1600">
                  <a:latin typeface="Calibri" charset="0"/>
                  <a:ea typeface="Calibri" charset="0"/>
                  <a:cs typeface="Calibri" charset="0"/>
                </a:endParaRPr>
              </a:p>
            </p:txBody>
          </p:sp>
        </p:grpSp>
        <p:sp>
          <p:nvSpPr>
            <p:cNvPr id="24583" name="TextBox 11"/>
            <p:cNvSpPr txBox="1">
              <a:spLocks noChangeArrowheads="1"/>
            </p:cNvSpPr>
            <p:nvPr/>
          </p:nvSpPr>
          <p:spPr bwMode="auto">
            <a:xfrm>
              <a:off x="0" y="0"/>
              <a:ext cx="5257800" cy="519113"/>
            </a:xfrm>
            <a:prstGeom prst="rect">
              <a:avLst/>
            </a:prstGeom>
            <a:noFill/>
            <a:ln w="9525">
              <a:noFill/>
              <a:miter lim="800000"/>
              <a:headEnd/>
              <a:tailEnd/>
            </a:ln>
          </p:spPr>
          <p:txBody>
            <a:bodyPr>
              <a:prstTxWarp prst="textNoShape">
                <a:avLst/>
              </a:prstTxWarp>
              <a:spAutoFit/>
            </a:bodyPr>
            <a:lstStyle/>
            <a:p>
              <a:r>
                <a:rPr lang="en-US" sz="2800" b="1" u="sng">
                  <a:latin typeface="Times New Roman" charset="0"/>
                  <a:ea typeface="Calibri" charset="0"/>
                  <a:cs typeface="Calibri" charset="0"/>
                </a:rPr>
                <a:t>Conceptual Model of the CCRN</a:t>
              </a:r>
              <a:endParaRPr lang="en-US" sz="2800" u="sng">
                <a:latin typeface="Times New Roman" charset="0"/>
                <a:ea typeface="Calibri" charset="0"/>
                <a:cs typeface="Calibri" charset="0"/>
              </a:endParaRPr>
            </a:p>
          </p:txBody>
        </p:sp>
        <p:sp>
          <p:nvSpPr>
            <p:cNvPr id="16" name="Right Brace 15"/>
            <p:cNvSpPr/>
            <p:nvPr/>
          </p:nvSpPr>
          <p:spPr>
            <a:xfrm rot="16200000">
              <a:off x="5143500" y="-1943100"/>
              <a:ext cx="533400" cy="7010400"/>
            </a:xfrm>
            <a:prstGeom prst="rightBrace">
              <a:avLst>
                <a:gd name="adj1" fmla="val 8333"/>
                <a:gd name="adj2" fmla="val 50000"/>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7" name="TextBox 16"/>
            <p:cNvSpPr txBox="1">
              <a:spLocks noChangeArrowheads="1"/>
            </p:cNvSpPr>
            <p:nvPr/>
          </p:nvSpPr>
          <p:spPr bwMode="auto">
            <a:xfrm>
              <a:off x="3886200" y="838200"/>
              <a:ext cx="3124200" cy="366713"/>
            </a:xfrm>
            <a:prstGeom prst="rect">
              <a:avLst/>
            </a:prstGeom>
            <a:noFill/>
            <a:ln w="9525">
              <a:noFill/>
              <a:miter lim="800000"/>
              <a:headEnd/>
              <a:tailEnd/>
            </a:ln>
          </p:spPr>
          <p:txBody>
            <a:bodyPr>
              <a:prstTxWarp prst="textNoShape">
                <a:avLst/>
              </a:prstTxWarp>
              <a:spAutoFit/>
            </a:bodyPr>
            <a:lstStyle/>
            <a:p>
              <a:r>
                <a:rPr lang="en-US" b="1" i="1">
                  <a:latin typeface="Calibri" charset="0"/>
                </a:rPr>
                <a:t>The Domains of the CCRN</a:t>
              </a: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F276D1F-087F-C24B-B686-6A797C46AA15}" type="slidenum">
              <a:rPr lang="en-US"/>
              <a:pPr/>
              <a:t>24</a:t>
            </a:fld>
            <a:endParaRPr lang="en-US"/>
          </a:p>
        </p:txBody>
      </p:sp>
      <p:sp>
        <p:nvSpPr>
          <p:cNvPr id="16386" name="Title 1"/>
          <p:cNvSpPr>
            <a:spLocks noGrp="1"/>
          </p:cNvSpPr>
          <p:nvPr>
            <p:ph type="title"/>
          </p:nvPr>
        </p:nvSpPr>
        <p:spPr/>
        <p:txBody>
          <a:bodyPr>
            <a:normAutofit fontScale="90000"/>
          </a:bodyPr>
          <a:lstStyle/>
          <a:p>
            <a:r>
              <a:rPr lang="en-US" sz="3200" dirty="0"/>
              <a:t>If we had a moratorium we could do things including but not limited to</a:t>
            </a:r>
            <a:r>
              <a:rPr lang="en-US" sz="4000" dirty="0"/>
              <a:t>…</a:t>
            </a:r>
          </a:p>
        </p:txBody>
      </p:sp>
      <p:sp>
        <p:nvSpPr>
          <p:cNvPr id="25604" name="Content Placeholder 2"/>
          <p:cNvSpPr>
            <a:spLocks noGrp="1"/>
          </p:cNvSpPr>
          <p:nvPr>
            <p:ph idx="1"/>
          </p:nvPr>
        </p:nvSpPr>
        <p:spPr/>
        <p:txBody>
          <a:bodyPr/>
          <a:lstStyle/>
          <a:p>
            <a:r>
              <a:rPr lang="en-US" sz="2400" dirty="0"/>
              <a:t>Real world EMR data on millions patients in real world settings under real world conditions</a:t>
            </a:r>
          </a:p>
          <a:p>
            <a:r>
              <a:rPr lang="en-US" sz="2400" dirty="0"/>
              <a:t>Study of contextual factors critical to translation</a:t>
            </a:r>
          </a:p>
          <a:p>
            <a:r>
              <a:rPr lang="en-US" sz="2400" dirty="0"/>
              <a:t>Natural experiments-</a:t>
            </a:r>
            <a:r>
              <a:rPr lang="en-US" sz="2400" dirty="0" err="1"/>
              <a:t>eg</a:t>
            </a:r>
            <a:r>
              <a:rPr lang="en-US" sz="2400" dirty="0"/>
              <a:t>: tobacco progress</a:t>
            </a:r>
          </a:p>
          <a:p>
            <a:r>
              <a:rPr lang="en-US" sz="2400" dirty="0"/>
              <a:t>Simulation models- including economic</a:t>
            </a:r>
          </a:p>
          <a:p>
            <a:r>
              <a:rPr lang="en-US" sz="2400" dirty="0"/>
              <a:t>Multiple baseline across settings; replication designs, regression discontinuity</a:t>
            </a:r>
          </a:p>
          <a:p>
            <a:r>
              <a:rPr lang="en-US" sz="2400" dirty="0"/>
              <a:t>The ultimate 'efficacy’ RCT- except with complex patients-  N of 1 research</a:t>
            </a:r>
          </a:p>
          <a:p>
            <a:r>
              <a:rPr lang="en-US" sz="2400" dirty="0"/>
              <a:t>PRAGMATIC studies of stakeholders questions</a:t>
            </a:r>
            <a:r>
              <a:rPr lang="en-US" dirty="0"/>
              <a:t>  </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914400"/>
            <a:ext cx="8229600" cy="4525963"/>
          </a:xfrm>
        </p:spPr>
        <p:txBody>
          <a:bodyPr/>
          <a:lstStyle/>
          <a:p>
            <a:pPr algn="ctr">
              <a:buClr>
                <a:schemeClr val="accent1"/>
              </a:buClr>
              <a:buSzPct val="65000"/>
              <a:buNone/>
            </a:pPr>
            <a:r>
              <a:rPr lang="en-US" sz="4000" dirty="0" smtClean="0">
                <a:latin typeface="Calibri" charset="0"/>
              </a:rPr>
              <a:t>We Need new </a:t>
            </a:r>
            <a:r>
              <a:rPr lang="en-US" sz="4000" dirty="0" err="1" smtClean="0">
                <a:latin typeface="Calibri" charset="0"/>
              </a:rPr>
              <a:t>RCT’s</a:t>
            </a:r>
            <a:endParaRPr lang="en-US" sz="4000" dirty="0" smtClean="0">
              <a:latin typeface="Calibri" charset="0"/>
            </a:endParaRPr>
          </a:p>
          <a:p>
            <a:pPr algn="ctr">
              <a:buClr>
                <a:schemeClr val="accent1"/>
              </a:buClr>
              <a:buSzPct val="65000"/>
              <a:buNone/>
            </a:pPr>
            <a:endParaRPr lang="en-US" sz="4000" b="1" dirty="0" smtClean="0">
              <a:latin typeface="Calibri" charset="0"/>
            </a:endParaRPr>
          </a:p>
          <a:p>
            <a:pPr algn="ctr">
              <a:buClr>
                <a:schemeClr val="accent1"/>
              </a:buClr>
              <a:buSzPct val="65000"/>
              <a:buNone/>
            </a:pPr>
            <a:r>
              <a:rPr lang="en-US" sz="4000" b="1" dirty="0" smtClean="0">
                <a:latin typeface="Calibri" charset="0"/>
              </a:rPr>
              <a:t>R</a:t>
            </a:r>
            <a:r>
              <a:rPr lang="en-US" dirty="0" smtClean="0">
                <a:latin typeface="Calibri" charset="0"/>
              </a:rPr>
              <a:t>elevant</a:t>
            </a:r>
          </a:p>
          <a:p>
            <a:pPr algn="ctr">
              <a:buClr>
                <a:schemeClr val="accent1"/>
              </a:buClr>
              <a:buSzPct val="65000"/>
              <a:buNone/>
            </a:pPr>
            <a:r>
              <a:rPr lang="en-US" sz="4000" b="1" dirty="0" smtClean="0">
                <a:latin typeface="Calibri" charset="0"/>
              </a:rPr>
              <a:t>C</a:t>
            </a:r>
            <a:r>
              <a:rPr lang="en-US" dirty="0" smtClean="0">
                <a:latin typeface="Calibri" charset="0"/>
              </a:rPr>
              <a:t>ontextual</a:t>
            </a:r>
          </a:p>
          <a:p>
            <a:pPr algn="ctr">
              <a:buClr>
                <a:schemeClr val="accent1"/>
              </a:buClr>
              <a:buSzPct val="65000"/>
              <a:buNone/>
            </a:pPr>
            <a:r>
              <a:rPr lang="en-US" sz="4000" b="1" dirty="0" smtClean="0">
                <a:latin typeface="Calibri" charset="0"/>
              </a:rPr>
              <a:t>T</a:t>
            </a:r>
            <a:r>
              <a:rPr lang="en-US" dirty="0" smtClean="0">
                <a:latin typeface="Calibri" charset="0"/>
              </a:rPr>
              <a:t>imely</a:t>
            </a:r>
          </a:p>
          <a:p>
            <a:pPr algn="ctr">
              <a:buClr>
                <a:schemeClr val="accent1"/>
              </a:buClr>
              <a:buSzPct val="65000"/>
              <a:buNone/>
            </a:pPr>
            <a:endParaRPr lang="en-US" dirty="0" smtClean="0">
              <a:latin typeface="Calibri" charset="0"/>
            </a:endParaRPr>
          </a:p>
          <a:p>
            <a:pPr algn="ctr">
              <a:buClr>
                <a:schemeClr val="accent1"/>
              </a:buClr>
              <a:buSzPct val="65000"/>
              <a:buNone/>
            </a:pPr>
            <a:endParaRPr lang="en-US" dirty="0" smtClean="0">
              <a:latin typeface="Calibri" charset="0"/>
            </a:endParaRPr>
          </a:p>
          <a:p>
            <a:pPr algn="ctr">
              <a:buClr>
                <a:schemeClr val="accent1"/>
              </a:buClr>
              <a:buSzPct val="65000"/>
              <a:buNone/>
            </a:pPr>
            <a:r>
              <a:rPr lang="en-US" dirty="0" smtClean="0">
                <a:latin typeface="Calibri" charset="0"/>
              </a:rPr>
              <a:t>Intervention studies</a:t>
            </a:r>
          </a:p>
          <a:p>
            <a:pPr>
              <a:buNone/>
            </a:pPr>
            <a:endParaRPr lang="en-US" dirty="0"/>
          </a:p>
        </p:txBody>
      </p:sp>
      <p:sp>
        <p:nvSpPr>
          <p:cNvPr id="3" name="Slide Number Placeholder 5"/>
          <p:cNvSpPr>
            <a:spLocks noGrp="1"/>
          </p:cNvSpPr>
          <p:nvPr>
            <p:ph type="sldNum" sz="quarter" idx="12"/>
          </p:nvPr>
        </p:nvSpPr>
        <p:spPr/>
        <p:txBody>
          <a:bodyPr/>
          <a:lstStyle/>
          <a:p>
            <a:fld id="{2982BE9F-B2BB-114E-9188-651EA881086E}" type="slidenum">
              <a:rPr lang="en-US"/>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362C871-7598-514A-82AF-7D44719D31ED}" type="slidenum">
              <a:rPr lang="en-US"/>
              <a:pPr/>
              <a:t>26</a:t>
            </a:fld>
            <a:endParaRPr lang="en-US"/>
          </a:p>
        </p:txBody>
      </p:sp>
      <p:sp>
        <p:nvSpPr>
          <p:cNvPr id="27651" name="Title 1"/>
          <p:cNvSpPr>
            <a:spLocks noGrp="1"/>
          </p:cNvSpPr>
          <p:nvPr>
            <p:ph type="title"/>
          </p:nvPr>
        </p:nvSpPr>
        <p:spPr/>
        <p:txBody>
          <a:bodyPr/>
          <a:lstStyle/>
          <a:p>
            <a:r>
              <a:rPr lang="en-US" dirty="0"/>
              <a:t>The Two Generations of Questions</a:t>
            </a:r>
          </a:p>
        </p:txBody>
      </p:sp>
      <p:sp>
        <p:nvSpPr>
          <p:cNvPr id="3" name="Content Placeholder 2"/>
          <p:cNvSpPr>
            <a:spLocks noGrp="1"/>
          </p:cNvSpPr>
          <p:nvPr>
            <p:ph idx="1"/>
          </p:nvPr>
        </p:nvSpPr>
        <p:spPr/>
        <p:txBody>
          <a:bodyPr>
            <a:normAutofit/>
          </a:bodyPr>
          <a:lstStyle/>
          <a:p>
            <a:pPr>
              <a:lnSpc>
                <a:spcPct val="80000"/>
              </a:lnSpc>
              <a:buFont typeface="Arial" charset="0"/>
              <a:buNone/>
            </a:pPr>
            <a:r>
              <a:rPr lang="en-US" sz="3000" b="1" dirty="0"/>
              <a:t>Descriptive (Generation A)</a:t>
            </a:r>
            <a:r>
              <a:rPr lang="en-US" sz="3000" dirty="0"/>
              <a:t>: </a:t>
            </a:r>
          </a:p>
          <a:p>
            <a:pPr>
              <a:lnSpc>
                <a:spcPct val="80000"/>
              </a:lnSpc>
            </a:pPr>
            <a:r>
              <a:rPr lang="en-US" sz="3000" dirty="0"/>
              <a:t>What is currently </a:t>
            </a:r>
            <a:r>
              <a:rPr lang="en-US" sz="3000" dirty="0" err="1"/>
              <a:t>occuring</a:t>
            </a:r>
            <a:r>
              <a:rPr lang="en-US" sz="3000" dirty="0"/>
              <a:t> in collaborative care?</a:t>
            </a:r>
          </a:p>
          <a:p>
            <a:pPr>
              <a:lnSpc>
                <a:spcPct val="80000"/>
              </a:lnSpc>
            </a:pPr>
            <a:r>
              <a:rPr lang="en-US" sz="3000" dirty="0"/>
              <a:t>What are the elements, frequencies and variations in practice models, target populations and other dimensions?</a:t>
            </a:r>
          </a:p>
          <a:p>
            <a:pPr>
              <a:lnSpc>
                <a:spcPct val="80000"/>
              </a:lnSpc>
            </a:pPr>
            <a:r>
              <a:rPr lang="en-US" sz="3000" b="1" dirty="0"/>
              <a:t>Evaluative (Generation B)</a:t>
            </a:r>
            <a:r>
              <a:rPr lang="en-US" sz="3000" dirty="0"/>
              <a:t>: </a:t>
            </a:r>
          </a:p>
          <a:p>
            <a:pPr>
              <a:lnSpc>
                <a:spcPct val="80000"/>
              </a:lnSpc>
            </a:pPr>
            <a:r>
              <a:rPr lang="en-US" sz="3000" dirty="0"/>
              <a:t>What collaborative care arrangements work best for whom?</a:t>
            </a:r>
          </a:p>
          <a:p>
            <a:pPr>
              <a:lnSpc>
                <a:spcPct val="80000"/>
              </a:lnSpc>
            </a:pPr>
            <a:r>
              <a:rPr lang="en-US" sz="3000" dirty="0"/>
              <a:t>What are the outcomes and the relationship of </a:t>
            </a:r>
            <a:r>
              <a:rPr lang="en-US" sz="3000" dirty="0" err="1"/>
              <a:t>varaitions</a:t>
            </a:r>
            <a:r>
              <a:rPr lang="en-US" sz="3000" dirty="0"/>
              <a:t> to outcomes?</a:t>
            </a:r>
          </a:p>
          <a:p>
            <a:pPr>
              <a:lnSpc>
                <a:spcPct val="80000"/>
              </a:lnSpc>
            </a:pPr>
            <a:endParaRPr lang="en-US" sz="3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Slide Number Placeholder 5"/>
          <p:cNvSpPr>
            <a:spLocks noGrp="1"/>
          </p:cNvSpPr>
          <p:nvPr>
            <p:ph type="sldNum" sz="quarter" idx="12"/>
          </p:nvPr>
        </p:nvSpPr>
        <p:spPr/>
        <p:txBody>
          <a:bodyPr/>
          <a:lstStyle/>
          <a:p>
            <a:fld id="{1E23D6A3-C78A-1040-8C39-E5D0F1373265}" type="slidenum">
              <a:rPr lang="en-US"/>
              <a:pPr/>
              <a:t>27</a:t>
            </a:fld>
            <a:endParaRPr lang="en-US"/>
          </a:p>
        </p:txBody>
      </p:sp>
      <p:grpSp>
        <p:nvGrpSpPr>
          <p:cNvPr id="19" name="Group 18"/>
          <p:cNvGrpSpPr/>
          <p:nvPr/>
        </p:nvGrpSpPr>
        <p:grpSpPr>
          <a:xfrm>
            <a:off x="0" y="0"/>
            <a:ext cx="9266062" cy="6858000"/>
            <a:chOff x="0" y="0"/>
            <a:chExt cx="9266062" cy="6858000"/>
          </a:xfrm>
        </p:grpSpPr>
        <p:sp>
          <p:nvSpPr>
            <p:cNvPr id="28675" name="Rectangle 2"/>
            <p:cNvSpPr>
              <a:spLocks noChangeArrowheads="1"/>
            </p:cNvSpPr>
            <p:nvPr/>
          </p:nvSpPr>
          <p:spPr bwMode="auto">
            <a:xfrm>
              <a:off x="0" y="0"/>
              <a:ext cx="9144000" cy="5229225"/>
            </a:xfrm>
            <a:prstGeom prst="rect">
              <a:avLst/>
            </a:prstGeom>
            <a:solidFill>
              <a:srgbClr val="66CCFF"/>
            </a:solidFill>
            <a:ln w="9525">
              <a:solidFill>
                <a:schemeClr val="folHlink"/>
              </a:solidFill>
              <a:miter lim="800000"/>
              <a:headEnd/>
              <a:tailEnd/>
            </a:ln>
          </p:spPr>
          <p:txBody>
            <a:bodyPr wrap="none" anchor="ctr">
              <a:prstTxWarp prst="textNoShape">
                <a:avLst/>
              </a:prstTxWarp>
            </a:bodyPr>
            <a:lstStyle/>
            <a:p>
              <a:pPr algn="ctr" eaLnBrk="0" hangingPunct="0"/>
              <a:endParaRPr lang="en-AU" sz="1600" b="1">
                <a:solidFill>
                  <a:schemeClr val="accent2"/>
                </a:solidFill>
                <a:latin typeface="Times New Roman" charset="0"/>
              </a:endParaRPr>
            </a:p>
          </p:txBody>
        </p:sp>
        <p:graphicFrame>
          <p:nvGraphicFramePr>
            <p:cNvPr id="250883" name="Object 2"/>
            <p:cNvGraphicFramePr>
              <a:graphicFrameLocks noChangeAspect="1"/>
            </p:cNvGraphicFramePr>
            <p:nvPr/>
          </p:nvGraphicFramePr>
          <p:xfrm>
            <a:off x="755650" y="620713"/>
            <a:ext cx="1797050" cy="2590800"/>
          </p:xfrm>
          <a:graphic>
            <a:graphicData uri="http://schemas.openxmlformats.org/presentationml/2006/ole">
              <p:oleObj spid="_x0000_s28676" name="Clip" r:id="rId4" imgW="2083003" imgH="3003804" progId="">
                <p:embed/>
              </p:oleObj>
            </a:graphicData>
          </a:graphic>
        </p:graphicFrame>
        <p:sp>
          <p:nvSpPr>
            <p:cNvPr id="28677" name="Rectangle 4"/>
            <p:cNvSpPr>
              <a:spLocks noChangeArrowheads="1"/>
            </p:cNvSpPr>
            <p:nvPr/>
          </p:nvSpPr>
          <p:spPr bwMode="auto">
            <a:xfrm>
              <a:off x="0" y="5229225"/>
              <a:ext cx="9144000" cy="1628775"/>
            </a:xfrm>
            <a:prstGeom prst="rect">
              <a:avLst/>
            </a:prstGeom>
            <a:solidFill>
              <a:srgbClr val="008000"/>
            </a:solidFill>
            <a:ln w="9525">
              <a:solidFill>
                <a:schemeClr val="tx1"/>
              </a:solidFill>
              <a:miter lim="800000"/>
              <a:headEnd/>
              <a:tailEnd/>
            </a:ln>
          </p:spPr>
          <p:txBody>
            <a:bodyPr wrap="none" anchor="ctr">
              <a:prstTxWarp prst="textNoShape">
                <a:avLst/>
              </a:prstTxWarp>
            </a:bodyPr>
            <a:lstStyle/>
            <a:p>
              <a:pPr eaLnBrk="0" hangingPunct="0"/>
              <a:endParaRPr lang="en-US" b="1">
                <a:solidFill>
                  <a:schemeClr val="accent2"/>
                </a:solidFill>
                <a:latin typeface="Calibri" charset="0"/>
              </a:endParaRPr>
            </a:p>
          </p:txBody>
        </p:sp>
        <p:grpSp>
          <p:nvGrpSpPr>
            <p:cNvPr id="2" name="Group 5"/>
            <p:cNvGrpSpPr>
              <a:grpSpLocks/>
            </p:cNvGrpSpPr>
            <p:nvPr/>
          </p:nvGrpSpPr>
          <p:grpSpPr bwMode="auto">
            <a:xfrm>
              <a:off x="2195513" y="1052513"/>
              <a:ext cx="1460500" cy="1295400"/>
              <a:chOff x="1519" y="754"/>
              <a:chExt cx="920" cy="816"/>
            </a:xfrm>
          </p:grpSpPr>
          <p:sp>
            <p:nvSpPr>
              <p:cNvPr id="28689" name="AutoShape 6"/>
              <p:cNvSpPr>
                <a:spLocks noChangeArrowheads="1"/>
              </p:cNvSpPr>
              <p:nvPr/>
            </p:nvSpPr>
            <p:spPr bwMode="auto">
              <a:xfrm>
                <a:off x="1519" y="754"/>
                <a:ext cx="814" cy="816"/>
              </a:xfrm>
              <a:prstGeom prst="wedgeRectCallout">
                <a:avLst>
                  <a:gd name="adj1" fmla="val -44079"/>
                  <a:gd name="adj2" fmla="val 68870"/>
                </a:avLst>
              </a:prstGeom>
              <a:solidFill>
                <a:schemeClr val="bg1"/>
              </a:solidFill>
              <a:ln w="9525">
                <a:solidFill>
                  <a:schemeClr val="tx1"/>
                </a:solidFill>
                <a:miter lim="800000"/>
                <a:headEnd/>
                <a:tailEnd/>
              </a:ln>
            </p:spPr>
            <p:txBody>
              <a:bodyPr>
                <a:prstTxWarp prst="textNoShape">
                  <a:avLst/>
                </a:prstTxWarp>
              </a:bodyPr>
              <a:lstStyle/>
              <a:p>
                <a:pPr algn="ctr" eaLnBrk="0" hangingPunct="0"/>
                <a:endParaRPr lang="en-AU" sz="1600" b="1">
                  <a:solidFill>
                    <a:schemeClr val="accent2"/>
                  </a:solidFill>
                  <a:latin typeface="Times New Roman" charset="0"/>
                </a:endParaRPr>
              </a:p>
            </p:txBody>
          </p:sp>
          <p:sp>
            <p:nvSpPr>
              <p:cNvPr id="28690" name="Text Box 7"/>
              <p:cNvSpPr txBox="1">
                <a:spLocks noChangeArrowheads="1"/>
              </p:cNvSpPr>
              <p:nvPr/>
            </p:nvSpPr>
            <p:spPr bwMode="auto">
              <a:xfrm>
                <a:off x="1565" y="845"/>
                <a:ext cx="874" cy="212"/>
              </a:xfrm>
              <a:prstGeom prst="rect">
                <a:avLst/>
              </a:prstGeom>
              <a:noFill/>
              <a:ln w="9525">
                <a:noFill/>
                <a:miter lim="800000"/>
                <a:headEnd/>
                <a:tailEnd/>
              </a:ln>
            </p:spPr>
            <p:txBody>
              <a:bodyPr>
                <a:prstTxWarp prst="textNoShape">
                  <a:avLst/>
                </a:prstTxWarp>
                <a:spAutoFit/>
              </a:bodyPr>
              <a:lstStyle/>
              <a:p>
                <a:pPr eaLnBrk="0" hangingPunct="0"/>
                <a:r>
                  <a:rPr lang="en-GB" sz="1600" b="1">
                    <a:latin typeface="Calibri" charset="0"/>
                  </a:rPr>
                  <a:t>Where am I?</a:t>
                </a:r>
              </a:p>
            </p:txBody>
          </p:sp>
        </p:grpSp>
        <p:sp>
          <p:nvSpPr>
            <p:cNvPr id="28679" name="AutoShape 8"/>
            <p:cNvSpPr>
              <a:spLocks noChangeArrowheads="1"/>
            </p:cNvSpPr>
            <p:nvPr/>
          </p:nvSpPr>
          <p:spPr bwMode="auto">
            <a:xfrm>
              <a:off x="6588125" y="5229225"/>
              <a:ext cx="1285875" cy="1628775"/>
            </a:xfrm>
            <a:prstGeom prst="parallelogram">
              <a:avLst>
                <a:gd name="adj" fmla="val 25000"/>
              </a:avLst>
            </a:prstGeom>
            <a:solidFill>
              <a:srgbClr val="000099"/>
            </a:solidFill>
            <a:ln w="9525">
              <a:solidFill>
                <a:schemeClr val="tx1"/>
              </a:solidFill>
              <a:miter lim="800000"/>
              <a:headEnd/>
              <a:tailEnd/>
            </a:ln>
          </p:spPr>
          <p:txBody>
            <a:bodyPr wrap="none" anchor="ctr">
              <a:prstTxWarp prst="textNoShape">
                <a:avLst/>
              </a:prstTxWarp>
            </a:bodyPr>
            <a:lstStyle/>
            <a:p>
              <a:pPr eaLnBrk="0" hangingPunct="0"/>
              <a:endParaRPr lang="en-US" b="1">
                <a:solidFill>
                  <a:schemeClr val="accent2"/>
                </a:solidFill>
                <a:latin typeface="Calibri" charset="0"/>
              </a:endParaRPr>
            </a:p>
          </p:txBody>
        </p:sp>
        <p:pic>
          <p:nvPicPr>
            <p:cNvPr id="28680" name="Picture 9"/>
            <p:cNvPicPr>
              <a:picLocks noChangeAspect="1" noChangeArrowheads="1"/>
            </p:cNvPicPr>
            <p:nvPr/>
          </p:nvPicPr>
          <p:blipFill>
            <a:blip r:embed="rId5"/>
            <a:srcRect/>
            <a:stretch>
              <a:fillRect/>
            </a:stretch>
          </p:blipFill>
          <p:spPr bwMode="auto">
            <a:xfrm>
              <a:off x="7235825" y="4508500"/>
              <a:ext cx="1276350" cy="1219200"/>
            </a:xfrm>
            <a:prstGeom prst="rect">
              <a:avLst/>
            </a:prstGeom>
            <a:noFill/>
            <a:ln w="9525">
              <a:noFill/>
              <a:miter lim="800000"/>
              <a:headEnd/>
              <a:tailEnd/>
            </a:ln>
          </p:spPr>
        </p:pic>
        <p:sp>
          <p:nvSpPr>
            <p:cNvPr id="250890" name="AutoShape 10"/>
            <p:cNvSpPr>
              <a:spLocks noChangeArrowheads="1"/>
            </p:cNvSpPr>
            <p:nvPr/>
          </p:nvSpPr>
          <p:spPr bwMode="auto">
            <a:xfrm flipH="1">
              <a:off x="6469063" y="2514600"/>
              <a:ext cx="1800225" cy="1943100"/>
            </a:xfrm>
            <a:prstGeom prst="wedgeRectCallout">
              <a:avLst>
                <a:gd name="adj1" fmla="val -46389"/>
                <a:gd name="adj2" fmla="val 60699"/>
              </a:avLst>
            </a:prstGeom>
            <a:solidFill>
              <a:schemeClr val="bg1"/>
            </a:solidFill>
            <a:ln w="9525">
              <a:solidFill>
                <a:schemeClr val="tx1"/>
              </a:solidFill>
              <a:miter lim="800000"/>
              <a:headEnd/>
              <a:tailEnd/>
            </a:ln>
          </p:spPr>
          <p:txBody>
            <a:bodyPr>
              <a:prstTxWarp prst="textNoShape">
                <a:avLst/>
              </a:prstTxWarp>
            </a:bodyPr>
            <a:lstStyle/>
            <a:p>
              <a:pPr algn="ctr" eaLnBrk="0" hangingPunct="0"/>
              <a:r>
                <a:rPr lang="en-GB" sz="1600" b="1">
                  <a:latin typeface="Calibri" charset="0"/>
                </a:rPr>
                <a:t>You’re 30 yards above the ground in a balloon</a:t>
              </a:r>
            </a:p>
          </p:txBody>
        </p:sp>
        <p:sp>
          <p:nvSpPr>
            <p:cNvPr id="250891" name="AutoShape 11"/>
            <p:cNvSpPr>
              <a:spLocks noChangeArrowheads="1"/>
            </p:cNvSpPr>
            <p:nvPr/>
          </p:nvSpPr>
          <p:spPr bwMode="auto">
            <a:xfrm>
              <a:off x="2268538" y="685800"/>
              <a:ext cx="1801812" cy="1223963"/>
            </a:xfrm>
            <a:prstGeom prst="wedgeRectCallout">
              <a:avLst>
                <a:gd name="adj1" fmla="val -45236"/>
                <a:gd name="adj2" fmla="val 79444"/>
              </a:avLst>
            </a:prstGeom>
            <a:solidFill>
              <a:schemeClr val="bg1"/>
            </a:solidFill>
            <a:ln w="9525">
              <a:solidFill>
                <a:schemeClr val="tx1"/>
              </a:solidFill>
              <a:miter lim="800000"/>
              <a:headEnd/>
              <a:tailEnd/>
            </a:ln>
          </p:spPr>
          <p:txBody>
            <a:bodyPr>
              <a:prstTxWarp prst="textNoShape">
                <a:avLst/>
              </a:prstTxWarp>
            </a:bodyPr>
            <a:lstStyle/>
            <a:p>
              <a:pPr algn="ctr" eaLnBrk="0" hangingPunct="0"/>
              <a:r>
                <a:rPr lang="en-GB" sz="1600" b="1">
                  <a:latin typeface="Calibri" charset="0"/>
                </a:rPr>
                <a:t>You must be a researcher</a:t>
              </a:r>
            </a:p>
          </p:txBody>
        </p:sp>
        <p:sp>
          <p:nvSpPr>
            <p:cNvPr id="250892" name="AutoShape 12"/>
            <p:cNvSpPr>
              <a:spLocks noChangeArrowheads="1"/>
            </p:cNvSpPr>
            <p:nvPr/>
          </p:nvSpPr>
          <p:spPr bwMode="auto">
            <a:xfrm>
              <a:off x="6062663" y="2362200"/>
              <a:ext cx="1296987" cy="1512888"/>
            </a:xfrm>
            <a:prstGeom prst="wedgeRectCallout">
              <a:avLst>
                <a:gd name="adj1" fmla="val 73745"/>
                <a:gd name="adj2" fmla="val 83370"/>
              </a:avLst>
            </a:prstGeom>
            <a:solidFill>
              <a:schemeClr val="bg1"/>
            </a:solidFill>
            <a:ln w="9525">
              <a:solidFill>
                <a:schemeClr val="tx1"/>
              </a:solidFill>
              <a:miter lim="800000"/>
              <a:headEnd/>
              <a:tailEnd/>
            </a:ln>
          </p:spPr>
          <p:txBody>
            <a:bodyPr>
              <a:prstTxWarp prst="textNoShape">
                <a:avLst/>
              </a:prstTxWarp>
            </a:bodyPr>
            <a:lstStyle/>
            <a:p>
              <a:pPr algn="ctr" eaLnBrk="0" hangingPunct="0"/>
              <a:r>
                <a:rPr lang="en-GB" sz="1600" b="1">
                  <a:latin typeface="Calibri" charset="0"/>
                </a:rPr>
                <a:t>Yes. How  did you know?</a:t>
              </a:r>
            </a:p>
          </p:txBody>
        </p:sp>
        <p:sp>
          <p:nvSpPr>
            <p:cNvPr id="250893" name="AutoShape 13"/>
            <p:cNvSpPr>
              <a:spLocks noChangeArrowheads="1"/>
            </p:cNvSpPr>
            <p:nvPr/>
          </p:nvSpPr>
          <p:spPr bwMode="auto">
            <a:xfrm>
              <a:off x="1998663" y="0"/>
              <a:ext cx="2160587" cy="2305050"/>
            </a:xfrm>
            <a:prstGeom prst="wedgeRectCallout">
              <a:avLst>
                <a:gd name="adj1" fmla="val -43750"/>
                <a:gd name="adj2" fmla="val 70000"/>
              </a:avLst>
            </a:prstGeom>
            <a:solidFill>
              <a:schemeClr val="bg1"/>
            </a:solidFill>
            <a:ln w="9525">
              <a:solidFill>
                <a:schemeClr val="tx1"/>
              </a:solidFill>
              <a:miter lim="800000"/>
              <a:headEnd/>
              <a:tailEnd/>
            </a:ln>
          </p:spPr>
          <p:txBody>
            <a:bodyPr>
              <a:prstTxWarp prst="textNoShape">
                <a:avLst/>
              </a:prstTxWarp>
            </a:bodyPr>
            <a:lstStyle/>
            <a:p>
              <a:pPr algn="ctr" eaLnBrk="0" hangingPunct="0"/>
              <a:r>
                <a:rPr lang="en-GB" sz="1600" b="1">
                  <a:latin typeface="Calibri" charset="0"/>
                </a:rPr>
                <a:t>Because what you told me is absolutely correct but completely useless</a:t>
              </a:r>
            </a:p>
          </p:txBody>
        </p:sp>
        <p:sp>
          <p:nvSpPr>
            <p:cNvPr id="250894" name="AutoShape 14"/>
            <p:cNvSpPr>
              <a:spLocks noChangeArrowheads="1"/>
            </p:cNvSpPr>
            <p:nvPr/>
          </p:nvSpPr>
          <p:spPr bwMode="auto">
            <a:xfrm>
              <a:off x="5519738" y="2590800"/>
              <a:ext cx="1727200" cy="1441450"/>
            </a:xfrm>
            <a:prstGeom prst="wedgeRectCallout">
              <a:avLst>
                <a:gd name="adj1" fmla="val 77204"/>
                <a:gd name="adj2" fmla="val 86014"/>
              </a:avLst>
            </a:prstGeom>
            <a:solidFill>
              <a:schemeClr val="bg1"/>
            </a:solidFill>
            <a:ln w="9525">
              <a:solidFill>
                <a:srgbClr val="000000"/>
              </a:solidFill>
              <a:miter lim="800000"/>
              <a:headEnd/>
              <a:tailEnd/>
            </a:ln>
          </p:spPr>
          <p:txBody>
            <a:bodyPr>
              <a:prstTxWarp prst="textNoShape">
                <a:avLst/>
              </a:prstTxWarp>
            </a:bodyPr>
            <a:lstStyle/>
            <a:p>
              <a:pPr algn="ctr" eaLnBrk="0" hangingPunct="0"/>
              <a:r>
                <a:rPr lang="en-GB" sz="1600" b="1">
                  <a:latin typeface="Calibri" charset="0"/>
                </a:rPr>
                <a:t>You must be a policy maker</a:t>
              </a:r>
            </a:p>
          </p:txBody>
        </p:sp>
        <p:sp>
          <p:nvSpPr>
            <p:cNvPr id="250895" name="AutoShape 15"/>
            <p:cNvSpPr>
              <a:spLocks noChangeArrowheads="1"/>
            </p:cNvSpPr>
            <p:nvPr/>
          </p:nvSpPr>
          <p:spPr bwMode="auto">
            <a:xfrm>
              <a:off x="2268538" y="457200"/>
              <a:ext cx="1295400" cy="1473200"/>
            </a:xfrm>
            <a:prstGeom prst="wedgeRectCallout">
              <a:avLst>
                <a:gd name="adj1" fmla="val -43750"/>
                <a:gd name="adj2" fmla="val 70000"/>
              </a:avLst>
            </a:prstGeom>
            <a:solidFill>
              <a:schemeClr val="bg1"/>
            </a:solidFill>
            <a:ln w="9525">
              <a:solidFill>
                <a:schemeClr val="tx1"/>
              </a:solidFill>
              <a:miter lim="800000"/>
              <a:headEnd/>
              <a:tailEnd/>
            </a:ln>
          </p:spPr>
          <p:txBody>
            <a:bodyPr>
              <a:prstTxWarp prst="textNoShape">
                <a:avLst/>
              </a:prstTxWarp>
            </a:bodyPr>
            <a:lstStyle/>
            <a:p>
              <a:pPr algn="ctr" eaLnBrk="0" hangingPunct="0"/>
              <a:r>
                <a:rPr lang="en-GB" sz="1600" b="1">
                  <a:latin typeface="Calibri" charset="0"/>
                </a:rPr>
                <a:t>Yes, how did you know?</a:t>
              </a:r>
            </a:p>
          </p:txBody>
        </p:sp>
        <p:sp>
          <p:nvSpPr>
            <p:cNvPr id="250896" name="AutoShape 16"/>
            <p:cNvSpPr>
              <a:spLocks noChangeArrowheads="1"/>
            </p:cNvSpPr>
            <p:nvPr/>
          </p:nvSpPr>
          <p:spPr bwMode="auto">
            <a:xfrm>
              <a:off x="6671741" y="990600"/>
              <a:ext cx="2594321" cy="2592388"/>
            </a:xfrm>
            <a:prstGeom prst="wedgeRectCallout">
              <a:avLst>
                <a:gd name="adj1" fmla="val -331"/>
                <a:gd name="adj2" fmla="val 82269"/>
              </a:avLst>
            </a:prstGeom>
            <a:solidFill>
              <a:schemeClr val="bg1"/>
            </a:solidFill>
            <a:ln w="9525">
              <a:solidFill>
                <a:schemeClr val="tx1"/>
              </a:solidFill>
              <a:miter lim="800000"/>
              <a:headEnd/>
              <a:tailEnd/>
            </a:ln>
            <a:scene3d>
              <a:camera prst="orthographicFront">
                <a:rot lat="0" lon="21299999" rev="0"/>
              </a:camera>
              <a:lightRig rig="threePt" dir="t"/>
            </a:scene3d>
          </p:spPr>
          <p:txBody>
            <a:bodyPr/>
            <a:lstStyle/>
            <a:p>
              <a:pPr algn="ctr" eaLnBrk="0" fontAlgn="auto" hangingPunct="0">
                <a:spcBef>
                  <a:spcPts val="0"/>
                </a:spcBef>
                <a:spcAft>
                  <a:spcPts val="0"/>
                </a:spcAft>
                <a:defRPr/>
              </a:pPr>
              <a:r>
                <a:rPr lang="en-GB" sz="1600" b="1" dirty="0">
                  <a:latin typeface="+mn-lt"/>
                  <a:ea typeface="+mn-ea"/>
                </a:rPr>
                <a:t>Because you don’t know where you are, you don’t know where you’re going, and now you’re blaming me</a:t>
              </a:r>
            </a:p>
          </p:txBody>
        </p:sp>
        <p:sp>
          <p:nvSpPr>
            <p:cNvPr id="250897" name="Text Box 17"/>
            <p:cNvSpPr txBox="1">
              <a:spLocks noChangeArrowheads="1"/>
            </p:cNvSpPr>
            <p:nvPr/>
          </p:nvSpPr>
          <p:spPr bwMode="auto">
            <a:xfrm>
              <a:off x="711200" y="1905000"/>
              <a:ext cx="5834063" cy="1189038"/>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GB" sz="7200" b="1" i="1">
                  <a:latin typeface="Calibri" charset="0"/>
                </a:rPr>
                <a:t>The problem</a:t>
              </a:r>
            </a:p>
          </p:txBody>
        </p:sp>
      </p:gr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5EFF3AD-B25D-084A-9BD4-FF5CB9435CF4}" type="slidenum">
              <a:rPr lang="en-US"/>
              <a:pPr/>
              <a:t>28</a:t>
            </a:fld>
            <a:endParaRPr lang="en-US"/>
          </a:p>
        </p:txBody>
      </p:sp>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The End</a:t>
            </a:r>
            <a:endParaRPr lang="en-US" dirty="0"/>
          </a:p>
        </p:txBody>
      </p:sp>
      <p:sp>
        <p:nvSpPr>
          <p:cNvPr id="3" name="Text Placeholder 2"/>
          <p:cNvSpPr>
            <a:spLocks noGrp="1"/>
          </p:cNvSpPr>
          <p:nvPr>
            <p:ph type="body" idx="1"/>
          </p:nvPr>
        </p:nvSpPr>
        <p:spPr/>
        <p:txBody>
          <a:bodyPr rtlCol="0">
            <a:normAutofit/>
          </a:bodyPr>
          <a:lstStyle/>
          <a:p>
            <a:pPr eaLnBrk="1" fontAlgn="auto" hangingPunct="1">
              <a:spcAft>
                <a:spcPts val="0"/>
              </a:spcAft>
              <a:buFont typeface="Arial" pitchFamily="34" charset="0"/>
              <a:buNone/>
              <a:defRPr/>
            </a:pPr>
            <a:r>
              <a:rPr lang="en-US" dirty="0" smtClean="0"/>
              <a:t>Finale	</a:t>
            </a:r>
            <a:endParaRPr lang="en-US" dirty="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References</a:t>
            </a:r>
            <a:endParaRPr lang="en-US" dirty="0"/>
          </a:p>
        </p:txBody>
      </p:sp>
      <p:sp>
        <p:nvSpPr>
          <p:cNvPr id="6" name="Text Placeholder 5"/>
          <p:cNvSpPr>
            <a:spLocks noGrp="1"/>
          </p:cNvSpPr>
          <p:nvPr>
            <p:ph type="body" idx="1"/>
          </p:nvPr>
        </p:nvSpPr>
        <p:spPr/>
        <p:txBody>
          <a:bodyPr/>
          <a:lstStyle/>
          <a:p>
            <a:pPr>
              <a:lnSpc>
                <a:spcPct val="90000"/>
              </a:lnSpc>
              <a:spcAft>
                <a:spcPct val="10000"/>
              </a:spcAft>
              <a:buNone/>
            </a:pPr>
            <a:endParaRPr lang="en-US" sz="2200" dirty="0" smtClean="0">
              <a:solidFill>
                <a:srgbClr val="7A0019"/>
              </a:solidFill>
              <a:latin typeface="Calibri" charset="0"/>
            </a:endParaRPr>
          </a:p>
          <a:p>
            <a:pPr>
              <a:lnSpc>
                <a:spcPct val="90000"/>
              </a:lnSpc>
              <a:spcAft>
                <a:spcPct val="50000"/>
              </a:spcAft>
            </a:pPr>
            <a:r>
              <a:rPr lang="en-US" sz="2200" dirty="0" smtClean="0">
                <a:latin typeface="Calibri" charset="0"/>
              </a:rPr>
              <a:t>Peek, C.J. (2009). Toward a conceptual system for the field of collaborative care: A starter lexicon for the Collaborative Care Research Network (conference white paper)</a:t>
            </a:r>
          </a:p>
          <a:p>
            <a:pPr>
              <a:lnSpc>
                <a:spcPct val="90000"/>
              </a:lnSpc>
              <a:spcAft>
                <a:spcPct val="50000"/>
              </a:spcAft>
            </a:pPr>
            <a:r>
              <a:rPr lang="en-US" sz="2200" dirty="0" err="1" smtClean="0">
                <a:latin typeface="Calibri" charset="0"/>
              </a:rPr>
              <a:t>Ossorio</a:t>
            </a:r>
            <a:r>
              <a:rPr lang="en-US" sz="2200" dirty="0" smtClean="0">
                <a:latin typeface="Calibri" charset="0"/>
              </a:rPr>
              <a:t> P.G. (2006). Conceptual-Notational Devices. Chapter in </a:t>
            </a:r>
            <a:r>
              <a:rPr lang="en-US" sz="2200" i="1" dirty="0" smtClean="0">
                <a:latin typeface="Calibri" charset="0"/>
              </a:rPr>
              <a:t>The Behavior of Persons</a:t>
            </a:r>
            <a:r>
              <a:rPr lang="en-US" sz="2200" dirty="0" smtClean="0">
                <a:latin typeface="Calibri" charset="0"/>
              </a:rPr>
              <a:t>, The Collected Works of Peter. G. </a:t>
            </a:r>
            <a:r>
              <a:rPr lang="en-US" sz="2200" dirty="0" err="1" smtClean="0">
                <a:latin typeface="Calibri" charset="0"/>
              </a:rPr>
              <a:t>Ossorio</a:t>
            </a:r>
            <a:r>
              <a:rPr lang="en-US" sz="2200" dirty="0" smtClean="0">
                <a:latin typeface="Calibri" charset="0"/>
              </a:rPr>
              <a:t>, </a:t>
            </a:r>
            <a:r>
              <a:rPr lang="en-US" sz="2200" dirty="0" err="1" smtClean="0">
                <a:latin typeface="Calibri" charset="0"/>
              </a:rPr>
              <a:t>Vol</a:t>
            </a:r>
            <a:r>
              <a:rPr lang="en-US" sz="2200" dirty="0" smtClean="0">
                <a:latin typeface="Calibri" charset="0"/>
              </a:rPr>
              <a:t> V. Descriptive Psychology Press, Ann Arbor, MI</a:t>
            </a:r>
          </a:p>
          <a:p>
            <a:pPr>
              <a:lnSpc>
                <a:spcPct val="90000"/>
              </a:lnSpc>
              <a:spcAft>
                <a:spcPct val="25000"/>
              </a:spcAft>
            </a:pPr>
            <a:r>
              <a:rPr lang="en-US" sz="2200" dirty="0" smtClean="0">
                <a:latin typeface="Calibri" charset="0"/>
              </a:rPr>
              <a:t>The 1881 Electrical Congress of Paris. </a:t>
            </a:r>
            <a:r>
              <a:rPr lang="en-US" sz="2200" i="1" dirty="0" smtClean="0">
                <a:latin typeface="Calibri" charset="0"/>
              </a:rPr>
              <a:t>Nature</a:t>
            </a:r>
            <a:r>
              <a:rPr lang="en-US" sz="2200" dirty="0" smtClean="0">
                <a:latin typeface="Calibri" charset="0"/>
              </a:rPr>
              <a:t> 30, 26-27; 8 May 1884.</a:t>
            </a:r>
          </a:p>
          <a:p>
            <a:pPr>
              <a:buNone/>
            </a:pPr>
            <a:endParaRPr lang="en-US" dirty="0"/>
          </a:p>
        </p:txBody>
      </p:sp>
      <p:sp>
        <p:nvSpPr>
          <p:cNvPr id="4" name="Slide Number Placeholder 5"/>
          <p:cNvSpPr>
            <a:spLocks noGrp="1"/>
          </p:cNvSpPr>
          <p:nvPr>
            <p:ph type="sldNum" sz="quarter" idx="12"/>
          </p:nvPr>
        </p:nvSpPr>
        <p:spPr/>
        <p:txBody>
          <a:bodyPr/>
          <a:lstStyle/>
          <a:p>
            <a:fld id="{93D4CFD8-0A35-AF48-ACBE-7820C5503778}" type="slidenum">
              <a:rPr lang="en-US"/>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FC272750-4260-E04C-8D47-15E580920234}" type="slidenum">
              <a:rPr lang="en-US"/>
              <a:pPr/>
              <a:t>3</a:t>
            </a:fld>
            <a:endParaRPr lang="en-US"/>
          </a:p>
        </p:txBody>
      </p:sp>
      <p:sp>
        <p:nvSpPr>
          <p:cNvPr id="4099" name="Content Placeholder 3"/>
          <p:cNvSpPr>
            <a:spLocks noGrp="1"/>
          </p:cNvSpPr>
          <p:nvPr>
            <p:ph idx="1"/>
          </p:nvPr>
        </p:nvSpPr>
        <p:spPr/>
        <p:txBody>
          <a:bodyPr/>
          <a:lstStyle/>
          <a:p>
            <a:pPr eaLnBrk="1" hangingPunct="1">
              <a:buFont typeface="Arial" charset="0"/>
              <a:buNone/>
            </a:pPr>
            <a:r>
              <a:rPr lang="en-US" dirty="0"/>
              <a:t>	The Collaborative Care Research Network (CCRN), a sub-network of the </a:t>
            </a:r>
            <a:r>
              <a:rPr lang="en-US" dirty="0" err="1"/>
              <a:t>AAFP’s</a:t>
            </a:r>
            <a:r>
              <a:rPr lang="en-US" dirty="0"/>
              <a:t> National Research Network (NRN), was created so that clinicians from across the country can ask questions and investigate how to make integrating mental health and primary care work more effectively. </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Vertical Text Placeholder 6"/>
          <p:cNvSpPr>
            <a:spLocks noGrp="1"/>
          </p:cNvSpPr>
          <p:nvPr>
            <p:ph type="body" orient="vert" idx="1"/>
          </p:nvPr>
        </p:nvSpPr>
        <p:spPr>
          <a:xfrm>
            <a:off x="457200" y="457200"/>
            <a:ext cx="8229600" cy="5668963"/>
          </a:xfrm>
        </p:spPr>
        <p:txBody>
          <a:bodyPr vert="horz"/>
          <a:lstStyle/>
          <a:p>
            <a:pPr>
              <a:buNone/>
            </a:pPr>
            <a:r>
              <a:rPr lang="en-US" sz="2000" dirty="0" smtClean="0">
                <a:latin typeface="Calibri" charset="0"/>
              </a:rPr>
              <a:t>	The purpose of the Collaborative Care Research Network Research Conference was to respond to the questions raised by the Agency for Healthcare Research and Quality (AHRQ) Evidence Practice Committee (EPC) report: </a:t>
            </a:r>
            <a:r>
              <a:rPr lang="en-US" sz="2000" i="1" dirty="0" smtClean="0">
                <a:latin typeface="Calibri" charset="0"/>
              </a:rPr>
              <a:t>Integration of Mental Health/Substance Abuse and Primary Care</a:t>
            </a:r>
            <a:r>
              <a:rPr lang="en-US" sz="2000" dirty="0" smtClean="0">
                <a:latin typeface="Calibri" charset="0"/>
              </a:rPr>
              <a:t>. </a:t>
            </a:r>
          </a:p>
          <a:p>
            <a:pPr>
              <a:buNone/>
            </a:pPr>
            <a:endParaRPr lang="en-US" sz="2000" dirty="0" smtClean="0">
              <a:latin typeface="Calibri" charset="0"/>
            </a:endParaRPr>
          </a:p>
          <a:p>
            <a:pPr fontAlgn="auto">
              <a:spcBef>
                <a:spcPts val="0"/>
              </a:spcBef>
              <a:spcAft>
                <a:spcPts val="0"/>
              </a:spcAft>
              <a:buNone/>
              <a:defRPr/>
            </a:pPr>
            <a:r>
              <a:rPr lang="en-US" sz="2000" dirty="0" smtClean="0"/>
              <a:t>There were four specific aims for the conference: </a:t>
            </a:r>
          </a:p>
          <a:p>
            <a:pPr fontAlgn="auto">
              <a:spcBef>
                <a:spcPts val="0"/>
              </a:spcBef>
              <a:spcAft>
                <a:spcPts val="0"/>
              </a:spcAft>
              <a:defRPr/>
            </a:pPr>
            <a:endParaRPr lang="en-US" sz="2000" dirty="0" smtClean="0"/>
          </a:p>
          <a:p>
            <a:pPr fontAlgn="auto">
              <a:spcBef>
                <a:spcPts val="0"/>
              </a:spcBef>
              <a:spcAft>
                <a:spcPts val="0"/>
              </a:spcAft>
              <a:buFontTx/>
              <a:buAutoNum type="arabicParenR"/>
              <a:defRPr/>
            </a:pPr>
            <a:r>
              <a:rPr lang="en-US" sz="2000" dirty="0" smtClean="0"/>
              <a:t>to establish and prioritize a set of research questions to evaluate collaboration between behavioral health and primary care; </a:t>
            </a:r>
          </a:p>
          <a:p>
            <a:pPr fontAlgn="auto">
              <a:spcBef>
                <a:spcPts val="0"/>
              </a:spcBef>
              <a:spcAft>
                <a:spcPts val="0"/>
              </a:spcAft>
              <a:buFontTx/>
              <a:buAutoNum type="arabicParenR"/>
              <a:defRPr/>
            </a:pPr>
            <a:endParaRPr lang="en-US" sz="2000" dirty="0" smtClean="0"/>
          </a:p>
          <a:p>
            <a:pPr fontAlgn="auto">
              <a:spcBef>
                <a:spcPts val="0"/>
              </a:spcBef>
              <a:spcAft>
                <a:spcPts val="0"/>
              </a:spcAft>
              <a:defRPr/>
            </a:pPr>
            <a:r>
              <a:rPr lang="en-US" sz="2000" dirty="0" smtClean="0"/>
              <a:t>2) to respond to the set of questions identified in the 2008 AHRQ systematic review and other publications concerning the effectiveness of collaborative care; </a:t>
            </a:r>
          </a:p>
          <a:p>
            <a:pPr fontAlgn="auto">
              <a:spcBef>
                <a:spcPts val="0"/>
              </a:spcBef>
              <a:spcAft>
                <a:spcPts val="0"/>
              </a:spcAft>
              <a:defRPr/>
            </a:pPr>
            <a:endParaRPr lang="en-US" sz="2000" dirty="0" smtClean="0"/>
          </a:p>
          <a:p>
            <a:pPr fontAlgn="auto">
              <a:spcBef>
                <a:spcPts val="0"/>
              </a:spcBef>
              <a:spcAft>
                <a:spcPts val="0"/>
              </a:spcAft>
              <a:defRPr/>
            </a:pPr>
            <a:r>
              <a:rPr lang="en-US" sz="2000" dirty="0" smtClean="0"/>
              <a:t>3) to inform AHRQ about the identified research goals to assist the development of future contract task orders; </a:t>
            </a:r>
          </a:p>
          <a:p>
            <a:pPr fontAlgn="auto">
              <a:spcBef>
                <a:spcPts val="0"/>
              </a:spcBef>
              <a:spcAft>
                <a:spcPts val="0"/>
              </a:spcAft>
              <a:defRPr/>
            </a:pPr>
            <a:endParaRPr lang="en-US" sz="2000" dirty="0" smtClean="0"/>
          </a:p>
          <a:p>
            <a:pPr fontAlgn="auto">
              <a:spcBef>
                <a:spcPts val="0"/>
              </a:spcBef>
              <a:spcAft>
                <a:spcPts val="0"/>
              </a:spcAft>
              <a:defRPr/>
            </a:pPr>
            <a:r>
              <a:rPr lang="en-US" sz="2000" dirty="0" smtClean="0"/>
              <a:t>4) to inform investigators outside of the existing PBRN community about areas to serve as the focus for investigator initiated research.</a:t>
            </a:r>
          </a:p>
          <a:p>
            <a:pPr>
              <a:buNone/>
            </a:pPr>
            <a:endParaRPr lang="en-US" sz="2000" dirty="0" smtClean="0">
              <a:latin typeface="Calibri" charset="0"/>
            </a:endParaRPr>
          </a:p>
          <a:p>
            <a:pPr>
              <a:buNone/>
            </a:pPr>
            <a:endParaRPr lang="en-US" dirty="0"/>
          </a:p>
        </p:txBody>
      </p:sp>
      <p:sp>
        <p:nvSpPr>
          <p:cNvPr id="5" name="Slide Number Placeholder 5"/>
          <p:cNvSpPr>
            <a:spLocks noGrp="1"/>
          </p:cNvSpPr>
          <p:nvPr>
            <p:ph type="sldNum" sz="quarter" idx="12"/>
          </p:nvPr>
        </p:nvSpPr>
        <p:spPr/>
        <p:txBody>
          <a:bodyPr/>
          <a:lstStyle/>
          <a:p>
            <a:fld id="{0ADC7CD1-F859-F14B-8490-A858664A9BAA}" type="slidenum">
              <a:rPr lang="en-US"/>
              <a:pPr/>
              <a:t>4</a:t>
            </a:fld>
            <a:endParaRPr lang="en-US"/>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574D894-42AD-934C-97AF-15A6E969CF96}" type="slidenum">
              <a:rPr lang="en-US"/>
              <a:pPr/>
              <a:t>5</a:t>
            </a:fld>
            <a:endParaRPr lang="en-US"/>
          </a:p>
        </p:txBody>
      </p:sp>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Using stakeholder opinion to set a prioritized research agenda </a:t>
            </a:r>
            <a:endParaRPr lang="en-US" dirty="0"/>
          </a:p>
        </p:txBody>
      </p:sp>
      <p:sp>
        <p:nvSpPr>
          <p:cNvPr id="3" name="Text Placeholder 2"/>
          <p:cNvSpPr>
            <a:spLocks noGrp="1"/>
          </p:cNvSpPr>
          <p:nvPr>
            <p:ph type="body" idx="1"/>
          </p:nvPr>
        </p:nvSpPr>
        <p:spPr/>
        <p:txBody>
          <a:bodyPr rtlCol="0">
            <a:normAutofit/>
          </a:bodyPr>
          <a:lstStyle/>
          <a:p>
            <a:pPr eaLnBrk="1" fontAlgn="auto" hangingPunct="1">
              <a:spcAft>
                <a:spcPts val="0"/>
              </a:spcAft>
              <a:buFont typeface="Arial" pitchFamily="34" charset="0"/>
              <a:buNone/>
              <a:defRPr/>
            </a:pPr>
            <a:r>
              <a:rPr lang="en-US" dirty="0" smtClean="0"/>
              <a:t>Wisdom of Crowds</a:t>
            </a:r>
            <a:endParaRPr 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smtClean="0"/>
              <a:t>CJ Peek</a:t>
            </a:r>
            <a:endParaRPr lang="en-US" dirty="0"/>
          </a:p>
        </p:txBody>
      </p:sp>
      <p:sp>
        <p:nvSpPr>
          <p:cNvPr id="6" name="Text Placeholder 5"/>
          <p:cNvSpPr>
            <a:spLocks noGrp="1"/>
          </p:cNvSpPr>
          <p:nvPr>
            <p:ph type="body" idx="1"/>
          </p:nvPr>
        </p:nvSpPr>
        <p:spPr/>
        <p:txBody>
          <a:bodyPr/>
          <a:lstStyle/>
          <a:p>
            <a:pPr>
              <a:defRPr/>
            </a:pPr>
            <a:r>
              <a:rPr lang="en-US" dirty="0" smtClean="0"/>
              <a:t>Language is important</a:t>
            </a:r>
            <a:endParaRPr lang="en-US" dirty="0"/>
          </a:p>
        </p:txBody>
      </p:sp>
      <p:sp>
        <p:nvSpPr>
          <p:cNvPr id="4" name="Slide Number Placeholder 3"/>
          <p:cNvSpPr>
            <a:spLocks noGrp="1"/>
          </p:cNvSpPr>
          <p:nvPr>
            <p:ph type="sldNum" sz="quarter" idx="12"/>
          </p:nvPr>
        </p:nvSpPr>
        <p:spPr/>
        <p:txBody>
          <a:bodyPr/>
          <a:lstStyle/>
          <a:p>
            <a:fld id="{4708A22A-1E0C-884C-A38B-53CF839B140A}" type="slidenum">
              <a:rPr lang="en-US"/>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pPr algn="ctr" eaLnBrk="1" hangingPunct="1"/>
            <a:r>
              <a:rPr lang="en-US" i="1" cap="none" dirty="0"/>
              <a:t>“Is there a lexicon in the house?”</a:t>
            </a:r>
            <a:r>
              <a:rPr lang="en-US" cap="none" dirty="0"/>
              <a:t/>
            </a:r>
            <a:br>
              <a:rPr lang="en-US" cap="none" dirty="0"/>
            </a:br>
            <a:r>
              <a:rPr lang="en-US" sz="3600" cap="none" dirty="0"/>
              <a:t>Normal confusion in a new field</a:t>
            </a:r>
            <a:endParaRPr lang="en-US" cap="none" dirty="0"/>
          </a:p>
        </p:txBody>
      </p:sp>
      <p:sp>
        <p:nvSpPr>
          <p:cNvPr id="7" name="Vertical Text Placeholder 6"/>
          <p:cNvSpPr>
            <a:spLocks noGrp="1"/>
          </p:cNvSpPr>
          <p:nvPr>
            <p:ph type="body" orient="vert" idx="1"/>
          </p:nvPr>
        </p:nvSpPr>
        <p:spPr/>
        <p:txBody>
          <a:bodyPr vert="horz"/>
          <a:lstStyle/>
          <a:p>
            <a:pPr>
              <a:buNone/>
            </a:pPr>
            <a:r>
              <a:rPr lang="en-US" sz="2200" dirty="0" smtClean="0"/>
              <a:t>Imagine being on a planning committee conference call……….</a:t>
            </a:r>
          </a:p>
          <a:p>
            <a:pPr>
              <a:buNone/>
            </a:pPr>
            <a:endParaRPr lang="en-US" sz="2200" dirty="0" smtClean="0"/>
          </a:p>
          <a:p>
            <a:pPr>
              <a:spcAft>
                <a:spcPct val="50000"/>
              </a:spcAft>
              <a:buFontTx/>
              <a:buChar char="•"/>
            </a:pPr>
            <a:r>
              <a:rPr lang="en-US" sz="2000" dirty="0" smtClean="0"/>
              <a:t> “Are you saying integrated care and collaborative care are the same thing?” </a:t>
            </a:r>
          </a:p>
          <a:p>
            <a:pPr>
              <a:spcAft>
                <a:spcPct val="50000"/>
              </a:spcAft>
              <a:buFontTx/>
              <a:buChar char="•"/>
            </a:pPr>
            <a:r>
              <a:rPr lang="en-US" sz="2000" dirty="0" smtClean="0"/>
              <a:t> “Is integrated behavioral health the same as co-located mental health or primary behavioral healthcare?”</a:t>
            </a:r>
          </a:p>
          <a:p>
            <a:pPr>
              <a:spcAft>
                <a:spcPct val="50000"/>
              </a:spcAft>
              <a:buFontTx/>
              <a:buChar char="•"/>
            </a:pPr>
            <a:r>
              <a:rPr lang="en-US" sz="2000" dirty="0" smtClean="0"/>
              <a:t> “What functions have to be on the collaborative care team if it is to be real collaborative care?”</a:t>
            </a:r>
          </a:p>
          <a:p>
            <a:pPr>
              <a:spcAft>
                <a:spcPct val="50000"/>
              </a:spcAft>
              <a:buFontTx/>
              <a:buChar char="•"/>
            </a:pPr>
            <a:r>
              <a:rPr lang="en-US" sz="2000" dirty="0" smtClean="0"/>
              <a:t> “What has to be in place in practice to count as the genuine article—and what can be different from practice to practice?”</a:t>
            </a:r>
          </a:p>
          <a:p>
            <a:pPr>
              <a:spcAft>
                <a:spcPct val="50000"/>
              </a:spcAft>
              <a:buNone/>
            </a:pPr>
            <a:r>
              <a:rPr lang="en-US" sz="2000" i="1" dirty="0" smtClean="0"/>
              <a:t>Do you think your clarity (or lack of it) is shared by the person next to you?</a:t>
            </a:r>
          </a:p>
          <a:p>
            <a:pPr>
              <a:spcAft>
                <a:spcPct val="50000"/>
              </a:spcAft>
              <a:buFontTx/>
              <a:buChar char="•"/>
            </a:pPr>
            <a:endParaRPr lang="en-US" sz="2400" dirty="0" smtClean="0"/>
          </a:p>
          <a:p>
            <a:pPr>
              <a:buNone/>
            </a:pPr>
            <a:endParaRPr lang="en-US" sz="2200" dirty="0" smtClean="0"/>
          </a:p>
          <a:p>
            <a:pPr>
              <a:buNone/>
            </a:pPr>
            <a:endParaRPr lang="en-US" dirty="0"/>
          </a:p>
        </p:txBody>
      </p:sp>
      <p:sp>
        <p:nvSpPr>
          <p:cNvPr id="6" name="Slide Number Placeholder 5"/>
          <p:cNvSpPr>
            <a:spLocks noGrp="1"/>
          </p:cNvSpPr>
          <p:nvPr>
            <p:ph type="sldNum" sz="quarter" idx="12"/>
          </p:nvPr>
        </p:nvSpPr>
        <p:spPr/>
        <p:txBody>
          <a:bodyPr/>
          <a:lstStyle/>
          <a:p>
            <a:fld id="{D96C19D8-D152-C645-8C31-6B9212794A23}" type="slidenum">
              <a:rPr lang="en-US"/>
              <a:pPr/>
              <a:t>7</a:t>
            </a:fld>
            <a:endParaRPr lang="en-US"/>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ea typeface="ヒラギノ角ゴ Pro W3" charset="-128"/>
                <a:cs typeface="ヒラギノ角ゴ Pro W3" charset="-128"/>
                <a:sym typeface="Arial" charset="0"/>
              </a:rPr>
              <a:t>We needed a common ‘lexicon’ for Collaborative Care</a:t>
            </a:r>
            <a:endParaRPr lang="en-US" dirty="0"/>
          </a:p>
        </p:txBody>
      </p:sp>
      <p:sp>
        <p:nvSpPr>
          <p:cNvPr id="6" name="Vertical Text Placeholder 5"/>
          <p:cNvSpPr>
            <a:spLocks noGrp="1"/>
          </p:cNvSpPr>
          <p:nvPr>
            <p:ph type="body" orient="vert" idx="1"/>
          </p:nvPr>
        </p:nvSpPr>
        <p:spPr/>
        <p:txBody>
          <a:bodyPr vert="horz"/>
          <a:lstStyle/>
          <a:p>
            <a:pPr marL="422275">
              <a:buNone/>
            </a:pPr>
            <a:r>
              <a:rPr lang="en-US" sz="2400" dirty="0" smtClean="0">
                <a:latin typeface="Calibri" charset="0"/>
              </a:rPr>
              <a:t>Shared terms for the essence that unites the many local variations as the “genuine article”</a:t>
            </a:r>
          </a:p>
          <a:p>
            <a:pPr marL="422275">
              <a:buNone/>
            </a:pPr>
            <a:endParaRPr lang="en-US" sz="2400" dirty="0" smtClean="0">
              <a:latin typeface="Calibri" charset="0"/>
            </a:endParaRPr>
          </a:p>
          <a:p>
            <a:pPr marL="422275">
              <a:spcAft>
                <a:spcPct val="20000"/>
              </a:spcAft>
            </a:pPr>
            <a:r>
              <a:rPr lang="en-US" sz="2400" dirty="0" smtClean="0">
                <a:latin typeface="Calibri" charset="0"/>
              </a:rPr>
              <a:t>But with a vocabulary for acceptable differences</a:t>
            </a:r>
          </a:p>
          <a:p>
            <a:pPr marL="422275">
              <a:spcAft>
                <a:spcPct val="20000"/>
              </a:spcAft>
            </a:pPr>
            <a:r>
              <a:rPr lang="en-US" sz="2400" dirty="0" smtClean="0">
                <a:latin typeface="Calibri" charset="0"/>
              </a:rPr>
              <a:t>Enough resolution of definitional confusion to allow  consistently understood research / evaluation questions</a:t>
            </a:r>
          </a:p>
          <a:p>
            <a:pPr marL="422275">
              <a:spcAft>
                <a:spcPct val="20000"/>
              </a:spcAft>
            </a:pPr>
            <a:r>
              <a:rPr lang="en-US" sz="2400" dirty="0" smtClean="0">
                <a:latin typeface="Calibri" charset="0"/>
              </a:rPr>
              <a:t>Enough clarity of essence to point to business model </a:t>
            </a:r>
          </a:p>
          <a:p>
            <a:pPr marL="422275"/>
            <a:r>
              <a:rPr lang="en-US" sz="2400" dirty="0" smtClean="0">
                <a:latin typeface="Calibri" charset="0"/>
              </a:rPr>
              <a:t>Developing a common language with which to represent this field to ourselves and others</a:t>
            </a:r>
          </a:p>
          <a:p>
            <a:pPr>
              <a:buNone/>
            </a:pPr>
            <a:endParaRPr lang="en-US" dirty="0"/>
          </a:p>
        </p:txBody>
      </p:sp>
      <p:sp>
        <p:nvSpPr>
          <p:cNvPr id="4" name="Slide Number Placeholder 5"/>
          <p:cNvSpPr>
            <a:spLocks noGrp="1"/>
          </p:cNvSpPr>
          <p:nvPr>
            <p:ph type="sldNum" sz="quarter" idx="12"/>
          </p:nvPr>
        </p:nvSpPr>
        <p:spPr/>
        <p:txBody>
          <a:bodyPr/>
          <a:lstStyle/>
          <a:p>
            <a:fld id="{A94F9510-AC60-4E40-8E48-3E5B6A0B5FA3}"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Vertical Text Placeholder 7"/>
          <p:cNvSpPr>
            <a:spLocks noGrp="1"/>
          </p:cNvSpPr>
          <p:nvPr>
            <p:ph type="body" orient="vert" idx="1"/>
          </p:nvPr>
        </p:nvSpPr>
        <p:spPr>
          <a:xfrm>
            <a:off x="457200" y="304800"/>
            <a:ext cx="8229600" cy="5821363"/>
          </a:xfrm>
        </p:spPr>
        <p:txBody>
          <a:bodyPr vert="horz"/>
          <a:lstStyle/>
          <a:p>
            <a:pPr>
              <a:buNone/>
            </a:pPr>
            <a:r>
              <a:rPr lang="en-US" sz="2400" i="1" dirty="0" smtClean="0">
                <a:latin typeface="Calibri" charset="0"/>
              </a:rPr>
              <a:t>	Lesson from history:</a:t>
            </a:r>
            <a:r>
              <a:rPr lang="en-US" sz="2400" dirty="0" smtClean="0">
                <a:latin typeface="Calibri" charset="0"/>
              </a:rPr>
              <a:t> Emerging fields require conceptual systems adequate to the work </a:t>
            </a:r>
          </a:p>
          <a:p>
            <a:pPr>
              <a:buNone/>
            </a:pPr>
            <a:endParaRPr lang="en-US" sz="2400" u="sng" dirty="0" smtClean="0">
              <a:latin typeface="Calibri" charset="0"/>
              <a:ea typeface="ＭＳ Ｐゴシック" charset="-128"/>
              <a:cs typeface="ＭＳ Ｐゴシック" charset="-128"/>
            </a:endParaRPr>
          </a:p>
          <a:p>
            <a:pPr>
              <a:buNone/>
            </a:pPr>
            <a:r>
              <a:rPr lang="en-US" sz="2400" dirty="0" smtClean="0">
                <a:ea typeface="ＭＳ Ｐゴシック" charset="-128"/>
                <a:cs typeface="ＭＳ Ｐゴシック" charset="-128"/>
              </a:rPr>
              <a:t>	</a:t>
            </a:r>
            <a:r>
              <a:rPr lang="en-US" sz="2400" u="sng" dirty="0" smtClean="0">
                <a:ea typeface="ＭＳ Ｐゴシック" charset="-128"/>
                <a:cs typeface="ＭＳ Ｐゴシック" charset="-128"/>
              </a:rPr>
              <a:t>Before 1881</a:t>
            </a:r>
            <a:r>
              <a:rPr lang="en-US" sz="2400" dirty="0" smtClean="0">
                <a:ea typeface="ＭＳ Ｐゴシック" charset="-128"/>
                <a:cs typeface="ＭＳ Ｐゴシック" charset="-128"/>
              </a:rPr>
              <a:t>: 12 different units of electromotive force, 10 units of current, 15 units of </a:t>
            </a:r>
            <a:r>
              <a:rPr lang="en-US" sz="2400" dirty="0" err="1" smtClean="0">
                <a:ea typeface="ＭＳ Ｐゴシック" charset="-128"/>
                <a:cs typeface="ＭＳ Ｐゴシック" charset="-128"/>
              </a:rPr>
              <a:t>resistance</a:t>
            </a:r>
            <a:r>
              <a:rPr lang="en-US" sz="2400" dirty="0" err="1" smtClean="0">
                <a:latin typeface="Calibri" charset="0"/>
              </a:rPr>
              <a:t>“The</a:t>
            </a:r>
            <a:r>
              <a:rPr lang="en-US" sz="2400" dirty="0" smtClean="0">
                <a:latin typeface="Calibri" charset="0"/>
              </a:rPr>
              <a:t> International Electrical Congress of 1881 has borne good fruit. . . a rapprochement between electricians of all countries. . . and the adoption of an international system of measurement which will be in universal use”. </a:t>
            </a:r>
          </a:p>
          <a:p>
            <a:pPr algn="r">
              <a:buNone/>
            </a:pPr>
            <a:r>
              <a:rPr lang="en-US" sz="2400" b="1" i="1" dirty="0" smtClean="0">
                <a:latin typeface="Calibri" charset="0"/>
              </a:rPr>
              <a:t>Nature</a:t>
            </a:r>
            <a:r>
              <a:rPr lang="en-US" sz="2400" b="1" dirty="0" smtClean="0">
                <a:latin typeface="Calibri" charset="0"/>
              </a:rPr>
              <a:t> 30, 26-27; 8 May 1884.</a:t>
            </a:r>
          </a:p>
          <a:p>
            <a:pPr algn="r">
              <a:buNone/>
            </a:pPr>
            <a:endParaRPr lang="en-US" sz="2400" u="sng" dirty="0" smtClean="0">
              <a:ea typeface="ＭＳ Ｐゴシック" charset="-128"/>
              <a:cs typeface="ＭＳ Ｐゴシック" charset="-128"/>
            </a:endParaRPr>
          </a:p>
          <a:p>
            <a:pPr>
              <a:buNone/>
            </a:pPr>
            <a:r>
              <a:rPr lang="en-US" sz="2400" dirty="0" smtClean="0">
                <a:ea typeface="ＭＳ Ｐゴシック" charset="-128"/>
                <a:cs typeface="ＭＳ Ｐゴシック" charset="-128"/>
              </a:rPr>
              <a:t>	</a:t>
            </a:r>
            <a:r>
              <a:rPr lang="en-US" sz="2400" u="sng" dirty="0" smtClean="0">
                <a:ea typeface="ＭＳ Ｐゴシック" charset="-128"/>
                <a:cs typeface="ＭＳ Ｐゴシック" charset="-128"/>
              </a:rPr>
              <a:t>After 1881</a:t>
            </a:r>
            <a:r>
              <a:rPr lang="en-US" sz="2400" dirty="0" smtClean="0">
                <a:ea typeface="ＭＳ Ｐゴシック" charset="-128"/>
                <a:cs typeface="ＭＳ Ｐゴシック" charset="-128"/>
              </a:rPr>
              <a:t>: Volt, Ohm, and Ampere all defined as one conceptual system--as in a mature field</a:t>
            </a:r>
          </a:p>
          <a:p>
            <a:pPr algn="r">
              <a:buNone/>
            </a:pPr>
            <a:endParaRPr lang="en-US" sz="2400" dirty="0" smtClean="0">
              <a:latin typeface="Calibri" charset="0"/>
            </a:endParaRPr>
          </a:p>
          <a:p>
            <a:pPr>
              <a:buNone/>
            </a:pPr>
            <a:endParaRPr lang="en-US" sz="2400" dirty="0" smtClean="0">
              <a:latin typeface="Calibri" charset="0"/>
            </a:endParaRPr>
          </a:p>
          <a:p>
            <a:pPr>
              <a:buNone/>
            </a:pPr>
            <a:endParaRPr lang="en-US" sz="2400" dirty="0"/>
          </a:p>
        </p:txBody>
      </p:sp>
      <p:sp>
        <p:nvSpPr>
          <p:cNvPr id="6" name="Slide Number Placeholder 5"/>
          <p:cNvSpPr>
            <a:spLocks noGrp="1"/>
          </p:cNvSpPr>
          <p:nvPr>
            <p:ph type="sldNum" sz="quarter" idx="12"/>
          </p:nvPr>
        </p:nvSpPr>
        <p:spPr/>
        <p:txBody>
          <a:bodyPr/>
          <a:lstStyle/>
          <a:p>
            <a:fld id="{97C0D8DB-A5F3-5E44-B9B1-6F4656DDBC13}" type="slidenum">
              <a:rPr lang="en-US"/>
              <a:pPr/>
              <a:t>9</a:t>
            </a:fld>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1"/>
  <p:tag name="PARTLISTDEFAULT" val="1"/>
  <p:tag name="INCORRECTPOINTVALUE" val="0"/>
  <p:tag name="AUTOADJUSTPARTRANGE" val="True"/>
  <p:tag name="FIBNUMRESULTS" val="5"/>
  <p:tag name="PRRESPONSE2" val="9"/>
  <p:tag name="PRRESPONSE6" val="5"/>
  <p:tag name="PRRESPONSE10" val="1"/>
  <p:tag name="CSVFORMAT" val="0"/>
  <p:tag name="RESPCOUNTERFORMAT" val="0"/>
  <p:tag name="ALLOWDUPLICATES" val="False"/>
  <p:tag name="REVIEWONLY" val="False"/>
  <p:tag name="RACEANIMATIONSPEED" val="3"/>
  <p:tag name="BUBBLENAMEVISIBLE" val="True"/>
  <p:tag name="CUSTOMGRIDBACKCOLOR" val="-722948"/>
  <p:tag name="USESCHEMECOLORS" val="True"/>
  <p:tag name="GRIDROTATIONINTERVAL" val="2"/>
  <p:tag name="CHARTCOLORS" val="0"/>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MULTIRESPDIVISOR" val="1"/>
  <p:tag name="SAVECSVWITHSESSION" val="True"/>
  <p:tag name="DISPLAYNAME" val="True"/>
  <p:tag name="PRRESPONSE7" val="4"/>
  <p:tag name="POLLINGCYCLE" val="2"/>
  <p:tag name="STDCHART" val="1"/>
  <p:tag name="RESPTABLESTYLE" val="-1"/>
  <p:tag name="CUSTOMCELLBACKCOLOR1" val="-657956"/>
  <p:tag name="PRRESPONSE4" val="7"/>
  <p:tag name="ADVANCEDSETTINGSVIEW" val="False"/>
  <p:tag name="DELIMITERS" val="3.1"/>
  <p:tag name="TPFULLVERSION" val="4.2.3.231"/>
  <p:tag name="POWERPOINTVERSION" val="14.0"/>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ags/tag4.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ags/tag5.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ags/tag6.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ags/tag7.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ags/tag8.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ags/tag9.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NOPREFERENCE" val="Fals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517</TotalTime>
  <Words>2198</Words>
  <Application>Microsoft Macintosh PowerPoint</Application>
  <PresentationFormat>On-screen Show (4:3)</PresentationFormat>
  <Paragraphs>289</Paragraphs>
  <Slides>29</Slides>
  <Notes>4</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Clip</vt:lpstr>
      <vt:lpstr>Wisdom in Numbers: Using Stakeholder Feedback To Shape a Research Agenda for Integrating Mental Health and Primary Care</vt:lpstr>
      <vt:lpstr>Finding the gaps setting and agenda changing healthcare</vt:lpstr>
      <vt:lpstr>Slide 3</vt:lpstr>
      <vt:lpstr>Slide 4</vt:lpstr>
      <vt:lpstr>Using stakeholder opinion to set a prioritized research agenda </vt:lpstr>
      <vt:lpstr>CJ Peek</vt:lpstr>
      <vt:lpstr>“Is there a lexicon in the house?” Normal confusion in a new field</vt:lpstr>
      <vt:lpstr>We needed a common ‘lexicon’ for Collaborative Care</vt:lpstr>
      <vt:lpstr>Slide 9</vt:lpstr>
      <vt:lpstr>To ask research and practice development questions--  deal with both the empirical and the pre-empirical </vt:lpstr>
      <vt:lpstr>Pre-empirical </vt:lpstr>
      <vt:lpstr>Requirements for “lexicon” development method: </vt:lpstr>
      <vt:lpstr>Method:  Paradigm Case Formulation &amp; Parametric Analysis (Ossorio 2006; The Behavior of Persons)</vt:lpstr>
      <vt:lpstr>Paradigm case: Collaborative care is. . .</vt:lpstr>
      <vt:lpstr>Paradigm case: Collaborative care is. . .</vt:lpstr>
      <vt:lpstr>Paradigm case: Collaborative care is. . . </vt:lpstr>
      <vt:lpstr>Parameters of collaborative care practice (1) </vt:lpstr>
      <vt:lpstr>Parameters of collaborative care practice (2) </vt:lpstr>
      <vt:lpstr>Parameters of collaborative care practice (3) </vt:lpstr>
      <vt:lpstr>Parameters of collaborative care practice (4) </vt:lpstr>
      <vt:lpstr>Rodger Kessler</vt:lpstr>
      <vt:lpstr>Slide 22</vt:lpstr>
      <vt:lpstr>Slide 23</vt:lpstr>
      <vt:lpstr>If we had a moratorium we could do things including but not limited to…</vt:lpstr>
      <vt:lpstr>Slide 25</vt:lpstr>
      <vt:lpstr>The Two Generations of Questions</vt:lpstr>
      <vt:lpstr>Slide 27</vt:lpstr>
      <vt:lpstr>The End</vt:lpstr>
      <vt:lpstr>References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Wisdom in Numbers: Using Stakeholder Feedback To Shape a Research Agenda for Integrating Mental Health and Primary Care</dc:title>
  <dc:creator>Ben Miller</dc:creator>
  <cp:lastModifiedBy>Graham</cp:lastModifiedBy>
  <cp:revision>37</cp:revision>
  <dcterms:created xsi:type="dcterms:W3CDTF">2010-10-29T16:01:55Z</dcterms:created>
  <dcterms:modified xsi:type="dcterms:W3CDTF">2010-10-29T16:02:28Z</dcterms:modified>
</cp:coreProperties>
</file>