
<file path=[Content_Types].xml><?xml version="1.0" encoding="utf-8"?>
<Types xmlns="http://schemas.openxmlformats.org/package/2006/content-types">
  <Override PartName="/ppt/slides/slide41.xml" ContentType="application/vnd.openxmlformats-officedocument.presentationml.slide+xml"/>
  <Override PartName="/ppt/slides/slide50.xml" ContentType="application/vnd.openxmlformats-officedocument.presentationml.slide+xml"/>
  <Override PartName="/ppt/slides/slide18.xml" ContentType="application/vnd.openxmlformats-officedocument.presentationml.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slides/slide47.xml" ContentType="application/vnd.openxmlformats-officedocument.presentationml.slide+xml"/>
  <Override PartName="/ppt/diagrams/colors2.xml" ContentType="application/vnd.openxmlformats-officedocument.drawingml.diagramColors+xml"/>
  <Override PartName="/ppt/slides/slide56.xml" ContentType="application/vnd.openxmlformats-officedocument.presentationml.slide+xml"/>
  <Override PartName="/ppt/notesMasters/notesMaster1.xml" ContentType="application/vnd.openxmlformats-officedocument.presentationml.notesMaster+xml"/>
  <Default Extension="vml" ContentType="application/vnd.openxmlformats-officedocument.vmlDrawing"/>
  <Override PartName="/ppt/slideLayouts/slideLayout15.xml" ContentType="application/vnd.openxmlformats-officedocument.presentationml.slideLayout+xml"/>
  <Override PartName="/ppt/diagrams/drawing1.xml" ContentType="application/vnd.ms-office.drawingml.diagramDrawing+xml"/>
  <Override PartName="/ppt/theme/theme1.xml" ContentType="application/vnd.openxmlformats-officedocument.theme+xml"/>
  <Override PartName="/ppt/slideLayouts/slideLayout24.xml" ContentType="application/vnd.openxmlformats-officedocument.presentationml.slideLayout+xml"/>
  <Override PartName="/ppt/notesSlides/notesSlide2.xml" ContentType="application/vnd.openxmlformats-officedocument.presentationml.notesSlide+xml"/>
  <Override PartName="/ppt/slideLayouts/slideLayout34.xml" ContentType="application/vnd.openxmlformats-officedocument.presentationml.slideLayout+xml"/>
  <Override PartName="/ppt/embeddings/oleObject1.bin" ContentType="application/vnd.openxmlformats-officedocument.oleObject"/>
  <Override PartName="/ppt/slideLayouts/slideLayout43.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Default Extension="jpeg" ContentType="image/jpeg"/>
  <Override PartName="/ppt/slideLayouts/slideLayout63.xml" ContentType="application/vnd.openxmlformats-officedocument.presentationml.slideLayout+xml"/>
  <Override PartName="/ppt/notesSlides/notesSlide11.xml" ContentType="application/vnd.openxmlformats-officedocument.presentationml.notesSlide+xml"/>
  <Override PartName="/ppt/slides/slide13.xml" ContentType="application/vnd.openxmlformats-officedocument.presentationml.slide+xml"/>
  <Override PartName="/ppt/slides/slide23.xml" ContentType="application/vnd.openxmlformats-officedocument.presentationml.slide+xml"/>
  <Override PartName="/ppt/slideLayouts/slideLayout49.xml" ContentType="application/vnd.openxmlformats-officedocument.presentationml.slideLayout+xml"/>
  <Override PartName="/ppt/slides/slide32.xml" ContentType="application/vnd.openxmlformats-officedocument.presentationml.slide+xml"/>
  <Override PartName="/ppt/slides/slide4.xml" ContentType="application/vnd.openxmlformats-officedocument.presentationml.slide+xml"/>
  <Override PartName="/ppt/slideLayouts/slideLayout59.xml" ContentType="application/vnd.openxmlformats-officedocument.presentationml.slideLayout+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diagrams/quickStyle1.xml" ContentType="application/vnd.openxmlformats-officedocument.drawingml.diagramStyle+xml"/>
  <Override PartName="/ppt/slides/slide51.xml" ContentType="application/vnd.openxmlformats-officedocument.presentationml.slide+xml"/>
  <Override PartName="/ppt/slides/slide19.xml" ContentType="application/vnd.openxmlformats-officedocument.presentationml.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16.xml" ContentType="application/vnd.openxmlformats-officedocument.presentationml.slideLayout+xml"/>
  <Override PartName="/ppt/diagrams/drawing2.xml" ContentType="application/vnd.ms-office.drawingml.diagramDrawing+xml"/>
  <Override PartName="/ppt/theme/theme2.xml" ContentType="application/vnd.openxmlformats-officedocument.theme+xml"/>
  <Override PartName="/ppt/diagrams/data1.xml" ContentType="application/vnd.openxmlformats-officedocument.drawingml.diagramData+xml"/>
  <Override PartName="/ppt/slideLayouts/slideLayout25.xml" ContentType="application/vnd.openxmlformats-officedocument.presentationml.slideLayout+xml"/>
  <Override PartName="/ppt/notesSlides/notesSlide3.xml" ContentType="application/vnd.openxmlformats-officedocument.presentationml.notesSlide+xml"/>
  <Override PartName="/ppt/slideLayouts/slideLayout35.xml" ContentType="application/vnd.openxmlformats-officedocument.presentationml.slideLayout+xml"/>
  <Override PartName="/ppt/embeddings/oleObject2.bin" ContentType="application/vnd.openxmlformats-officedocument.oleObject"/>
  <Override PartName="/ppt/slideLayouts/slideLayout44.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notesSlides/notesSlide8.xml" ContentType="application/vnd.openxmlformats-officedocument.presentationml.notesSlide+xml"/>
  <Override PartName="/ppt/slideLayouts/slideLayout64.xml" ContentType="application/vnd.openxmlformats-officedocument.presentationml.slideLayout+xml"/>
  <Override PartName="/ppt/slides/slide14.xml" ContentType="application/vnd.openxmlformats-officedocument.presentationml.slide+xml"/>
  <Override PartName="/ppt/slides/slide24.xml" ContentType="application/vnd.openxmlformats-officedocument.presentationml.slide+xml"/>
  <Default Extension="bin" ContentType="application/vnd.openxmlformats-officedocument.presentationml.printerSettings"/>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slideMasters/slideMaster3.xml" ContentType="application/vnd.openxmlformats-officedocument.presentationml.slideMaster+xml"/>
  <Override PartName="/ppt/slides/slide43.xml" ContentType="application/vnd.openxmlformats-officedocument.presentationml.slide+xml"/>
  <Override PartName="/ppt/tableStyles.xml" ContentType="application/vnd.openxmlformats-officedocument.presentationml.tableStyles+xml"/>
  <Override PartName="/ppt/diagrams/quickStyle2.xml" ContentType="application/vnd.openxmlformats-officedocument.drawingml.diagramStyle+xml"/>
  <Override PartName="/ppt/slides/slide52.xml" ContentType="application/vnd.openxmlformats-officedocument.presentationml.slide+xml"/>
  <Override PartName="/ppt/slideLayouts/slideLayout11.xml" ContentType="application/vnd.openxmlformats-officedocument.presentationml.slideLayout+xml"/>
  <Override PartName="/ppt/slides/slide62.xml" ContentType="application/vnd.openxmlformats-officedocument.presentationml.slide+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slideLayouts/slideLayout30.xml" ContentType="application/vnd.openxmlformats-officedocument.presentationml.slideLayout+xml"/>
  <Override PartName="/ppt/slides/slide49.xml" ContentType="application/vnd.openxmlformats-officedocument.presentationml.slide+xml"/>
  <Override PartName="/ppt/slides/slide58.xml" ContentType="application/vnd.openxmlformats-officedocument.presentationml.slide+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diagrams/data2.xml" ContentType="application/vnd.openxmlformats-officedocument.drawingml.diagramData+xml"/>
  <Override PartName="/ppt/slideLayouts/slideLayout26.xml" ContentType="application/vnd.openxmlformats-officedocument.presentationml.slideLayout+xml"/>
  <Override PartName="/ppt/notesSlides/notesSlide4.xml" ContentType="application/vnd.openxmlformats-officedocument.presentationml.notesSlide+xml"/>
  <Override PartName="/ppt/slideLayouts/slideLayout36.xml" ContentType="application/vnd.openxmlformats-officedocument.presentationml.slideLayout+xml"/>
  <Override PartName="/ppt/embeddings/oleObject3.bin" ContentType="application/vnd.openxmlformats-officedocument.oleObject"/>
  <Override PartName="/ppt/slideLayouts/slideLayout45.xml" ContentType="application/vnd.openxmlformats-officedocument.presentationml.slideLayout+xml"/>
  <Override PartName="/ppt/slideLayouts/slideLayout55.xml" ContentType="application/vnd.openxmlformats-officedocument.presentationml.slideLayout+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slides/slide15.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Masters/slideMaster4.xml" ContentType="application/vnd.openxmlformats-officedocument.presentationml.slideMaster+xml"/>
  <Override PartName="/ppt/slides/slide44.xml" ContentType="application/vnd.openxmlformats-officedocument.presentationml.slide+xml"/>
  <Override PartName="/ppt/slides/slide53.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s/slide59.xml" ContentType="application/vnd.openxmlformats-officedocument.presentationml.slide+xml"/>
  <Override PartName="/ppt/slideLayouts/slideLayout50.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27.xml" ContentType="application/vnd.openxmlformats-officedocument.presentationml.slideLayout+xml"/>
  <Override PartName="/ppt/notesSlides/notesSlide5.xml" ContentType="application/vnd.openxmlformats-officedocument.presentationml.notesSlide+xml"/>
  <Override PartName="/ppt/slides/slide10.xml" ContentType="application/vnd.openxmlformats-officedocument.presentationml.slide+xml"/>
  <Override PartName="/ppt/slideLayouts/slideLayout37.xml" ContentType="application/vnd.openxmlformats-officedocument.presentationml.slideLayout+xml"/>
  <Override PartName="/ppt/embeddings/oleObject4.bin" ContentType="application/vnd.openxmlformats-officedocument.oleObject"/>
  <Override PartName="/ppt/slides/slide20.xml" ContentType="application/vnd.openxmlformats-officedocument.presentationml.slide+xml"/>
  <Override PartName="/ppt/slideLayouts/slideLayout46.xml" ContentType="application/vnd.openxmlformats-officedocument.presentationml.slideLayout+xml"/>
  <Override PartName="/ppt/slides/slide1.xml" ContentType="application/vnd.openxmlformats-officedocument.presentationml.slide+xml"/>
  <Override PartName="/ppt/slideLayouts/slideLayout56.xml" ContentType="application/vnd.openxmlformats-officedocument.presentationml.slideLayout+xml"/>
  <Override PartName="/ppt/slideLayouts/slideLayout2.xml" ContentType="application/vnd.openxmlformats-officedocument.presentationml.slideLayout+xml"/>
  <Override PartName="/ppt/slideLayouts/slideLayout65.xml" ContentType="application/vnd.openxmlformats-officedocument.presentationml.slideLayout+xml"/>
  <Override PartName="/ppt/slides/slide16.xml" ContentType="application/vnd.openxmlformats-officedocument.presentationml.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slides/slide35.xml" ContentType="application/vnd.openxmlformats-officedocument.presentationml.slide+xml"/>
  <Override PartName="/ppt/slides/slide7.xml" ContentType="application/vnd.openxmlformats-officedocument.presentationml.slide+xml"/>
  <Default Extension="wmf" ContentType="image/x-wmf"/>
  <Override PartName="/ppt/slideLayouts/slideLayout8.xml" ContentType="application/vnd.openxmlformats-officedocument.presentationml.slideLayout+xml"/>
  <Override PartName="/ppt/slideMasters/slideMaster5.xml" ContentType="application/vnd.openxmlformats-officedocument.presentationml.slideMaster+xml"/>
  <Override PartName="/ppt/slides/slide45.xml" ContentType="application/vnd.openxmlformats-officedocument.presentationml.slide+xml"/>
  <Override PartName="/ppt/slides/slide54.xml" ContentType="application/vnd.openxmlformats-officedocument.presentationml.slide+xml"/>
  <Override PartName="/ppt/slideLayouts/slideLayout13.xml" ContentType="application/vnd.openxmlformats-officedocument.presentationml.slideLayout+xml"/>
  <Override PartName="/ppt/presProps.xml" ContentType="application/vnd.openxmlformats-officedocument.presentationml.presProps+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1.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61.xml" ContentType="application/vnd.openxmlformats-officedocument.presentationml.slideLayout+xml"/>
  <Override PartName="/ppt/notesSlides/notesSlide6.xml" ContentType="application/vnd.openxmlformats-officedocument.presentationml.notesSlide+xml"/>
  <Override PartName="/ppt/slides/slide11.xml" ContentType="application/vnd.openxmlformats-officedocument.presentationml.slide+xml"/>
  <Override PartName="/ppt/notesSlides/notesSlide10.xml" ContentType="application/vnd.openxmlformats-officedocument.presentationml.notesSlide+xml"/>
  <Override PartName="/ppt/slideLayouts/slideLayout38.xml" ContentType="application/vnd.openxmlformats-officedocument.presentationml.slideLayout+xml"/>
  <Override PartName="/ppt/embeddings/oleObject5.bin" ContentType="application/vnd.openxmlformats-officedocument.oleObject"/>
  <Override PartName="/ppt/diagrams/layout1.xml" ContentType="application/vnd.openxmlformats-officedocument.drawingml.diagramLayout+xml"/>
  <Override PartName="/ppt/slides/slide21.xml" ContentType="application/vnd.openxmlformats-officedocument.presentationml.slide+xml"/>
  <Override PartName="/ppt/slideLayouts/slideLayout47.xml" ContentType="application/vnd.openxmlformats-officedocument.presentationml.slideLayout+xml"/>
  <Override PartName="/ppt/slides/slide30.xml" ContentType="application/vnd.openxmlformats-officedocument.presentationml.slide+xml"/>
  <Override PartName="/ppt/slides/slide2.xml" ContentType="application/vnd.openxmlformats-officedocument.presentationml.slide+xml"/>
  <Override PartName="/ppt/slideLayouts/slideLayout57.xml" ContentType="application/vnd.openxmlformats-officedocument.presentationml.slideLayout+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slideLayouts/slideLayout66.xml" ContentType="application/vnd.openxmlformats-officedocument.presentationml.slideLayout+xml"/>
  <Override PartName="/ppt/slides/slide17.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Masters/slideMaster6.xml" ContentType="application/vnd.openxmlformats-officedocument.presentationml.slideMaster+xml"/>
  <Override PartName="/ppt/slides/slide46.xml" ContentType="application/vnd.openxmlformats-officedocument.presentationml.slide+xml"/>
  <Override PartName="/ppt/diagrams/colors1.xml" ContentType="application/vnd.openxmlformats-officedocument.drawingml.diagramColors+xml"/>
  <Override PartName="/ppt/slides/slide55.xml" ContentType="application/vnd.openxmlformats-officedocument.presentationml.sl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notesSlides/notesSlide7.xml" ContentType="application/vnd.openxmlformats-officedocument.presentationml.notesSlide+xml"/>
  <Override PartName="/ppt/slides/slide12.xml" ContentType="application/vnd.openxmlformats-officedocument.presentationml.slide+xml"/>
  <Override PartName="/ppt/diagrams/layout2.xml" ContentType="application/vnd.openxmlformats-officedocument.drawingml.diagramLayout+xml"/>
  <Override PartName="/ppt/slideLayouts/slideLayout39.xml" ContentType="application/vnd.openxmlformats-officedocument.presentationml.slideLayout+xml"/>
  <Override PartName="/ppt/slides/slide22.xml" ContentType="application/vnd.openxmlformats-officedocument.presentationml.slide+xml"/>
  <Override PartName="/ppt/slideLayouts/slideLayout48.xml" ContentType="application/vnd.openxmlformats-officedocument.presentationml.slideLayout+xml"/>
  <Override PartName="/ppt/slides/slide31.xml" ContentType="application/vnd.openxmlformats-officedocument.presentationml.slide+xml"/>
  <Override PartName="/ppt/slides/slide3.xml" ContentType="application/vnd.openxmlformats-officedocument.presentationml.slide+xml"/>
  <Override PartName="/ppt/slideLayouts/slideLayout58.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 id="2147483650" r:id="rId2"/>
    <p:sldMasterId id="2147483651" r:id="rId3"/>
    <p:sldMasterId id="2147483652" r:id="rId4"/>
    <p:sldMasterId id="2147483653" r:id="rId5"/>
    <p:sldMasterId id="2147483654" r:id="rId6"/>
  </p:sldMasterIdLst>
  <p:notesMasterIdLst>
    <p:notesMasterId r:id="rId69"/>
  </p:notesMasterIdLst>
  <p:handoutMasterIdLst>
    <p:handoutMasterId r:id="rId70"/>
  </p:handoutMasterIdLst>
  <p:sldIdLst>
    <p:sldId id="1035" r:id="rId7"/>
    <p:sldId id="1056" r:id="rId8"/>
    <p:sldId id="1072" r:id="rId9"/>
    <p:sldId id="1058" r:id="rId10"/>
    <p:sldId id="1099" r:id="rId11"/>
    <p:sldId id="1101" r:id="rId12"/>
    <p:sldId id="1073" r:id="rId13"/>
    <p:sldId id="1066" r:id="rId14"/>
    <p:sldId id="1097" r:id="rId15"/>
    <p:sldId id="1075" r:id="rId16"/>
    <p:sldId id="1071" r:id="rId17"/>
    <p:sldId id="1074" r:id="rId18"/>
    <p:sldId id="1076" r:id="rId19"/>
    <p:sldId id="1077" r:id="rId20"/>
    <p:sldId id="1102" r:id="rId21"/>
    <p:sldId id="1079" r:id="rId22"/>
    <p:sldId id="1080" r:id="rId23"/>
    <p:sldId id="1081" r:id="rId24"/>
    <p:sldId id="1082" r:id="rId25"/>
    <p:sldId id="1084" r:id="rId26"/>
    <p:sldId id="1085" r:id="rId27"/>
    <p:sldId id="1103" r:id="rId28"/>
    <p:sldId id="1129" r:id="rId29"/>
    <p:sldId id="1104" r:id="rId30"/>
    <p:sldId id="1128" r:id="rId31"/>
    <p:sldId id="1106" r:id="rId32"/>
    <p:sldId id="1107" r:id="rId33"/>
    <p:sldId id="1086" r:id="rId34"/>
    <p:sldId id="1087" r:id="rId35"/>
    <p:sldId id="1088" r:id="rId36"/>
    <p:sldId id="1098" r:id="rId37"/>
    <p:sldId id="1089" r:id="rId38"/>
    <p:sldId id="1090" r:id="rId39"/>
    <p:sldId id="1091" r:id="rId40"/>
    <p:sldId id="1092" r:id="rId41"/>
    <p:sldId id="1093" r:id="rId42"/>
    <p:sldId id="1108" r:id="rId43"/>
    <p:sldId id="1109" r:id="rId44"/>
    <p:sldId id="1110" r:id="rId45"/>
    <p:sldId id="1111" r:id="rId46"/>
    <p:sldId id="1130" r:id="rId47"/>
    <p:sldId id="1131" r:id="rId48"/>
    <p:sldId id="1132" r:id="rId49"/>
    <p:sldId id="1133" r:id="rId50"/>
    <p:sldId id="1134" r:id="rId51"/>
    <p:sldId id="1135" r:id="rId52"/>
    <p:sldId id="1136" r:id="rId53"/>
    <p:sldId id="1138" r:id="rId54"/>
    <p:sldId id="1137" r:id="rId55"/>
    <p:sldId id="1139" r:id="rId56"/>
    <p:sldId id="1126" r:id="rId57"/>
    <p:sldId id="1140" r:id="rId58"/>
    <p:sldId id="1141" r:id="rId59"/>
    <p:sldId id="1142" r:id="rId60"/>
    <p:sldId id="1143" r:id="rId61"/>
    <p:sldId id="1144" r:id="rId62"/>
    <p:sldId id="1145" r:id="rId63"/>
    <p:sldId id="1146" r:id="rId64"/>
    <p:sldId id="1147" r:id="rId65"/>
    <p:sldId id="1148" r:id="rId66"/>
    <p:sldId id="1149" r:id="rId67"/>
    <p:sldId id="1114" r:id="rId68"/>
  </p:sldIdLst>
  <p:sldSz cx="9144000" cy="6858000" type="screen4x3"/>
  <p:notesSz cx="6858000" cy="9199563"/>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3399FF"/>
    <a:srgbClr val="66CCFF"/>
    <a:srgbClr val="0000E4"/>
    <a:srgbClr val="0000F0"/>
    <a:srgbClr val="FFCC00"/>
    <a:srgbClr val="0066CC"/>
    <a:srgbClr val="800080"/>
    <a:srgbClr val="DCA4A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5" d="100"/>
          <a:sy n="75" d="100"/>
        </p:scale>
        <p:origin x="-3416" y="-1688"/>
      </p:cViewPr>
      <p:guideLst>
        <p:guide orient="horz" pos="2160"/>
        <p:guide pos="2880"/>
      </p:guideLst>
    </p:cSldViewPr>
  </p:slideViewPr>
  <p:outlineViewPr>
    <p:cViewPr>
      <p:scale>
        <a:sx n="25" d="100"/>
        <a:sy n="25" d="100"/>
      </p:scale>
      <p:origin x="0" y="4085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1536" y="-114"/>
      </p:cViewPr>
      <p:guideLst>
        <p:guide orient="horz" pos="2897"/>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63" Type="http://schemas.openxmlformats.org/officeDocument/2006/relationships/slide" Target="slides/slide57.xml"/><Relationship Id="rId64" Type="http://schemas.openxmlformats.org/officeDocument/2006/relationships/slide" Target="slides/slide58.xml"/><Relationship Id="rId65" Type="http://schemas.openxmlformats.org/officeDocument/2006/relationships/slide" Target="slides/slide59.xml"/><Relationship Id="rId66" Type="http://schemas.openxmlformats.org/officeDocument/2006/relationships/slide" Target="slides/slide60.xml"/><Relationship Id="rId67" Type="http://schemas.openxmlformats.org/officeDocument/2006/relationships/slide" Target="slides/slide61.xml"/><Relationship Id="rId68" Type="http://schemas.openxmlformats.org/officeDocument/2006/relationships/slide" Target="slides/slide62.xml"/><Relationship Id="rId69" Type="http://schemas.openxmlformats.org/officeDocument/2006/relationships/notesMaster" Target="notesMasters/notesMaster1.xml"/><Relationship Id="rId50" Type="http://schemas.openxmlformats.org/officeDocument/2006/relationships/slide" Target="slides/slide44.xml"/><Relationship Id="rId51" Type="http://schemas.openxmlformats.org/officeDocument/2006/relationships/slide" Target="slides/slide45.xml"/><Relationship Id="rId52" Type="http://schemas.openxmlformats.org/officeDocument/2006/relationships/slide" Target="slides/slide46.xml"/><Relationship Id="rId53" Type="http://schemas.openxmlformats.org/officeDocument/2006/relationships/slide" Target="slides/slide47.xml"/><Relationship Id="rId54" Type="http://schemas.openxmlformats.org/officeDocument/2006/relationships/slide" Target="slides/slide48.xml"/><Relationship Id="rId55" Type="http://schemas.openxmlformats.org/officeDocument/2006/relationships/slide" Target="slides/slide49.xml"/><Relationship Id="rId56" Type="http://schemas.openxmlformats.org/officeDocument/2006/relationships/slide" Target="slides/slide50.xml"/><Relationship Id="rId57" Type="http://schemas.openxmlformats.org/officeDocument/2006/relationships/slide" Target="slides/slide51.xml"/><Relationship Id="rId58" Type="http://schemas.openxmlformats.org/officeDocument/2006/relationships/slide" Target="slides/slide52.xml"/><Relationship Id="rId59" Type="http://schemas.openxmlformats.org/officeDocument/2006/relationships/slide" Target="slides/slide5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 Id="rId46" Type="http://schemas.openxmlformats.org/officeDocument/2006/relationships/slide" Target="slides/slide40.xml"/><Relationship Id="rId47" Type="http://schemas.openxmlformats.org/officeDocument/2006/relationships/slide" Target="slides/slide41.xml"/><Relationship Id="rId48" Type="http://schemas.openxmlformats.org/officeDocument/2006/relationships/slide" Target="slides/slide42.xml"/><Relationship Id="rId49" Type="http://schemas.openxmlformats.org/officeDocument/2006/relationships/slide" Target="slides/slide4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70" Type="http://schemas.openxmlformats.org/officeDocument/2006/relationships/handoutMaster" Target="handoutMasters/handoutMaster1.xml"/><Relationship Id="rId71" Type="http://schemas.openxmlformats.org/officeDocument/2006/relationships/printerSettings" Target="printerSettings/printerSettings1.bin"/><Relationship Id="rId72" Type="http://schemas.openxmlformats.org/officeDocument/2006/relationships/presProps" Target="presProps.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4.xml"/><Relationship Id="rId61" Type="http://schemas.openxmlformats.org/officeDocument/2006/relationships/slide" Target="slides/slide55.xml"/><Relationship Id="rId62" Type="http://schemas.openxmlformats.org/officeDocument/2006/relationships/slide" Target="slides/slide56.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s>
</file>

<file path=ppt/diagrams/_rels/data2.xml.rels><?xml version="1.0" encoding="UTF-8" standalone="yes"?>
<Relationships xmlns="http://schemas.openxmlformats.org/package/2006/relationships"><Relationship Id="rId1" Type="http://schemas.openxmlformats.org/officeDocument/2006/relationships/image" Target="../media/image17.wmf"/><Relationship Id="rId2" Type="http://schemas.openxmlformats.org/officeDocument/2006/relationships/image" Target="../media/image18.wmf"/><Relationship Id="rId3" Type="http://schemas.openxmlformats.org/officeDocument/2006/relationships/image" Target="../media/image19.wmf"/></Relationships>
</file>

<file path=ppt/diagrams/_rels/drawing2.xml.rels><?xml version="1.0" encoding="UTF-8" standalone="yes"?>
<Relationships xmlns="http://schemas.openxmlformats.org/package/2006/relationships"><Relationship Id="rId1" Type="http://schemas.openxmlformats.org/officeDocument/2006/relationships/image" Target="../media/image17.wmf"/><Relationship Id="rId2" Type="http://schemas.openxmlformats.org/officeDocument/2006/relationships/image" Target="../media/image18.wmf"/><Relationship Id="rId3" Type="http://schemas.openxmlformats.org/officeDocument/2006/relationships/image" Target="../media/image19.wmf"/></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8427EF-1E65-4CAB-A6D5-74C586546CEF}" type="doc">
      <dgm:prSet loTypeId="urn:microsoft.com/office/officeart/2005/8/layout/pyramid1" loCatId="pyramid" qsTypeId="urn:microsoft.com/office/officeart/2005/8/quickstyle/3d2" qsCatId="3D" csTypeId="urn:microsoft.com/office/officeart/2005/8/colors/accent6_5" csCatId="accent6" phldr="1"/>
      <dgm:spPr/>
      <dgm:t>
        <a:bodyPr/>
        <a:lstStyle/>
        <a:p>
          <a:endParaRPr lang="en-US"/>
        </a:p>
      </dgm:t>
    </dgm:pt>
    <dgm:pt modelId="{72986DC4-4A89-40AA-B889-6B39D1061663}">
      <dgm:prSet phldrT="[Text]"/>
      <dgm:spPr/>
      <dgm:t>
        <a:bodyPr/>
        <a:lstStyle/>
        <a:p>
          <a:r>
            <a:rPr lang="en-US" dirty="0" smtClean="0"/>
            <a:t>Service</a:t>
          </a:r>
          <a:endParaRPr lang="en-US" dirty="0"/>
        </a:p>
      </dgm:t>
    </dgm:pt>
    <dgm:pt modelId="{A7E94DD1-32DE-470F-A465-F4660BC9209E}" type="parTrans" cxnId="{0EA97B95-F16A-4E15-8FAF-A637385173DF}">
      <dgm:prSet/>
      <dgm:spPr/>
      <dgm:t>
        <a:bodyPr/>
        <a:lstStyle/>
        <a:p>
          <a:endParaRPr lang="en-US"/>
        </a:p>
      </dgm:t>
    </dgm:pt>
    <dgm:pt modelId="{E4D4023E-60DB-4556-A101-C3ABD59DFB84}" type="sibTrans" cxnId="{0EA97B95-F16A-4E15-8FAF-A637385173DF}">
      <dgm:prSet/>
      <dgm:spPr/>
      <dgm:t>
        <a:bodyPr/>
        <a:lstStyle/>
        <a:p>
          <a:endParaRPr lang="en-US"/>
        </a:p>
      </dgm:t>
    </dgm:pt>
    <dgm:pt modelId="{D5497EDC-727F-4BF8-BD09-620516BCC4F1}">
      <dgm:prSet phldrT="[Text]"/>
      <dgm:spPr/>
      <dgm:t>
        <a:bodyPr/>
        <a:lstStyle/>
        <a:p>
          <a:r>
            <a:rPr lang="en-US" dirty="0" smtClean="0"/>
            <a:t>Technology</a:t>
          </a:r>
          <a:endParaRPr lang="en-US" dirty="0"/>
        </a:p>
      </dgm:t>
    </dgm:pt>
    <dgm:pt modelId="{681D13D2-6770-4024-ADFB-20F61E2FC0A7}" type="parTrans" cxnId="{1B2849B1-E78E-418D-8BA2-0A72452CE6EA}">
      <dgm:prSet/>
      <dgm:spPr/>
      <dgm:t>
        <a:bodyPr/>
        <a:lstStyle/>
        <a:p>
          <a:endParaRPr lang="en-US"/>
        </a:p>
      </dgm:t>
    </dgm:pt>
    <dgm:pt modelId="{79D61B0C-6330-416D-89DF-E795C301B2FC}" type="sibTrans" cxnId="{1B2849B1-E78E-418D-8BA2-0A72452CE6EA}">
      <dgm:prSet/>
      <dgm:spPr/>
      <dgm:t>
        <a:bodyPr/>
        <a:lstStyle/>
        <a:p>
          <a:endParaRPr lang="en-US"/>
        </a:p>
      </dgm:t>
    </dgm:pt>
    <dgm:pt modelId="{EBB064FD-4518-4E8F-AE7E-81AAA0959AF6}">
      <dgm:prSet phldrT="[Text]"/>
      <dgm:spPr/>
      <dgm:t>
        <a:bodyPr/>
        <a:lstStyle/>
        <a:p>
          <a:r>
            <a:rPr lang="en-US" dirty="0" smtClean="0"/>
            <a:t>Organization/Infrastructure</a:t>
          </a:r>
          <a:endParaRPr lang="en-US" dirty="0"/>
        </a:p>
      </dgm:t>
    </dgm:pt>
    <dgm:pt modelId="{EB83FED8-0B44-4C45-8839-E794948EAF47}" type="parTrans" cxnId="{C66642DB-71AE-47B0-9525-A8D552DEA97F}">
      <dgm:prSet/>
      <dgm:spPr/>
      <dgm:t>
        <a:bodyPr/>
        <a:lstStyle/>
        <a:p>
          <a:endParaRPr lang="en-US"/>
        </a:p>
      </dgm:t>
    </dgm:pt>
    <dgm:pt modelId="{731EB463-F1C4-478A-A37C-FAC1141BDE1C}" type="sibTrans" cxnId="{C66642DB-71AE-47B0-9525-A8D552DEA97F}">
      <dgm:prSet/>
      <dgm:spPr/>
      <dgm:t>
        <a:bodyPr/>
        <a:lstStyle/>
        <a:p>
          <a:endParaRPr lang="en-US"/>
        </a:p>
      </dgm:t>
    </dgm:pt>
    <dgm:pt modelId="{286BC135-1180-41AE-8010-169962041719}">
      <dgm:prSet phldrT="[Text]"/>
      <dgm:spPr/>
      <dgm:t>
        <a:bodyPr/>
        <a:lstStyle/>
        <a:p>
          <a:r>
            <a:rPr lang="en-US" dirty="0" smtClean="0"/>
            <a:t>Personnel/Training/Competency</a:t>
          </a:r>
          <a:endParaRPr lang="en-US" dirty="0"/>
        </a:p>
      </dgm:t>
    </dgm:pt>
    <dgm:pt modelId="{035DA394-4CB2-495A-81E2-71B618062FC4}" type="parTrans" cxnId="{C84E3D50-575E-448E-B3C0-4B9408E90E05}">
      <dgm:prSet/>
      <dgm:spPr/>
      <dgm:t>
        <a:bodyPr/>
        <a:lstStyle/>
        <a:p>
          <a:endParaRPr lang="en-US"/>
        </a:p>
      </dgm:t>
    </dgm:pt>
    <dgm:pt modelId="{27FB76D2-A51D-428C-9294-622CF7065DA8}" type="sibTrans" cxnId="{C84E3D50-575E-448E-B3C0-4B9408E90E05}">
      <dgm:prSet/>
      <dgm:spPr/>
      <dgm:t>
        <a:bodyPr/>
        <a:lstStyle/>
        <a:p>
          <a:endParaRPr lang="en-US"/>
        </a:p>
      </dgm:t>
    </dgm:pt>
    <dgm:pt modelId="{CCB7525C-D961-4784-B42E-6CEDF843DBF9}">
      <dgm:prSet phldrT="[Text]"/>
      <dgm:spPr/>
      <dgm:t>
        <a:bodyPr/>
        <a:lstStyle/>
        <a:p>
          <a:r>
            <a:rPr lang="en-US" dirty="0" smtClean="0"/>
            <a:t>Workflow/Logistics</a:t>
          </a:r>
          <a:endParaRPr lang="en-US" dirty="0"/>
        </a:p>
      </dgm:t>
    </dgm:pt>
    <dgm:pt modelId="{BA816EF7-D638-4C84-9A42-1C0E695E909E}" type="parTrans" cxnId="{521CB9C1-A97B-4B25-A843-F63D0C4F0B6D}">
      <dgm:prSet/>
      <dgm:spPr/>
      <dgm:t>
        <a:bodyPr/>
        <a:lstStyle/>
        <a:p>
          <a:endParaRPr lang="en-US"/>
        </a:p>
      </dgm:t>
    </dgm:pt>
    <dgm:pt modelId="{96B5E0E8-F480-4C25-9494-EBE39FD73D77}" type="sibTrans" cxnId="{521CB9C1-A97B-4B25-A843-F63D0C4F0B6D}">
      <dgm:prSet/>
      <dgm:spPr/>
      <dgm:t>
        <a:bodyPr/>
        <a:lstStyle/>
        <a:p>
          <a:endParaRPr lang="en-US"/>
        </a:p>
      </dgm:t>
    </dgm:pt>
    <dgm:pt modelId="{9EFD3C50-64BF-4892-A5F2-1A59A916E48B}" type="pres">
      <dgm:prSet presAssocID="{DF8427EF-1E65-4CAB-A6D5-74C586546CEF}" presName="Name0" presStyleCnt="0">
        <dgm:presLayoutVars>
          <dgm:dir/>
          <dgm:animLvl val="lvl"/>
          <dgm:resizeHandles val="exact"/>
        </dgm:presLayoutVars>
      </dgm:prSet>
      <dgm:spPr/>
      <dgm:t>
        <a:bodyPr/>
        <a:lstStyle/>
        <a:p>
          <a:endParaRPr lang="en-US"/>
        </a:p>
      </dgm:t>
    </dgm:pt>
    <dgm:pt modelId="{47757306-B61A-4A81-87A5-2402529C2CEE}" type="pres">
      <dgm:prSet presAssocID="{72986DC4-4A89-40AA-B889-6B39D1061663}" presName="Name8" presStyleCnt="0"/>
      <dgm:spPr/>
      <dgm:t>
        <a:bodyPr/>
        <a:lstStyle/>
        <a:p>
          <a:endParaRPr lang="en-US"/>
        </a:p>
      </dgm:t>
    </dgm:pt>
    <dgm:pt modelId="{64BD8A9F-6600-4944-B7F0-0229600BDCCF}" type="pres">
      <dgm:prSet presAssocID="{72986DC4-4A89-40AA-B889-6B39D1061663}" presName="level" presStyleLbl="node1" presStyleIdx="0" presStyleCnt="5">
        <dgm:presLayoutVars>
          <dgm:chMax val="1"/>
          <dgm:bulletEnabled val="1"/>
        </dgm:presLayoutVars>
      </dgm:prSet>
      <dgm:spPr/>
      <dgm:t>
        <a:bodyPr/>
        <a:lstStyle/>
        <a:p>
          <a:endParaRPr lang="en-US"/>
        </a:p>
      </dgm:t>
    </dgm:pt>
    <dgm:pt modelId="{A99DDA50-7D2B-4EC1-B5A4-DEB99F8981FD}" type="pres">
      <dgm:prSet presAssocID="{72986DC4-4A89-40AA-B889-6B39D1061663}" presName="levelTx" presStyleLbl="revTx" presStyleIdx="0" presStyleCnt="0">
        <dgm:presLayoutVars>
          <dgm:chMax val="1"/>
          <dgm:bulletEnabled val="1"/>
        </dgm:presLayoutVars>
      </dgm:prSet>
      <dgm:spPr/>
      <dgm:t>
        <a:bodyPr/>
        <a:lstStyle/>
        <a:p>
          <a:endParaRPr lang="en-US"/>
        </a:p>
      </dgm:t>
    </dgm:pt>
    <dgm:pt modelId="{7A473912-90C4-4C9A-8EE9-226B681F50B6}" type="pres">
      <dgm:prSet presAssocID="{D5497EDC-727F-4BF8-BD09-620516BCC4F1}" presName="Name8" presStyleCnt="0"/>
      <dgm:spPr/>
      <dgm:t>
        <a:bodyPr/>
        <a:lstStyle/>
        <a:p>
          <a:endParaRPr lang="en-US"/>
        </a:p>
      </dgm:t>
    </dgm:pt>
    <dgm:pt modelId="{C6EFADB4-C9D9-4E29-99B8-8336A6BA41AA}" type="pres">
      <dgm:prSet presAssocID="{D5497EDC-727F-4BF8-BD09-620516BCC4F1}" presName="level" presStyleLbl="node1" presStyleIdx="1" presStyleCnt="5">
        <dgm:presLayoutVars>
          <dgm:chMax val="1"/>
          <dgm:bulletEnabled val="1"/>
        </dgm:presLayoutVars>
      </dgm:prSet>
      <dgm:spPr/>
      <dgm:t>
        <a:bodyPr/>
        <a:lstStyle/>
        <a:p>
          <a:endParaRPr lang="en-US"/>
        </a:p>
      </dgm:t>
    </dgm:pt>
    <dgm:pt modelId="{2FA21E22-5683-4006-BF42-B335BDE74644}" type="pres">
      <dgm:prSet presAssocID="{D5497EDC-727F-4BF8-BD09-620516BCC4F1}" presName="levelTx" presStyleLbl="revTx" presStyleIdx="0" presStyleCnt="0">
        <dgm:presLayoutVars>
          <dgm:chMax val="1"/>
          <dgm:bulletEnabled val="1"/>
        </dgm:presLayoutVars>
      </dgm:prSet>
      <dgm:spPr/>
      <dgm:t>
        <a:bodyPr/>
        <a:lstStyle/>
        <a:p>
          <a:endParaRPr lang="en-US"/>
        </a:p>
      </dgm:t>
    </dgm:pt>
    <dgm:pt modelId="{0C6AFDDE-9503-4964-AF9A-7B591AD8FCC1}" type="pres">
      <dgm:prSet presAssocID="{CCB7525C-D961-4784-B42E-6CEDF843DBF9}" presName="Name8" presStyleCnt="0"/>
      <dgm:spPr/>
      <dgm:t>
        <a:bodyPr/>
        <a:lstStyle/>
        <a:p>
          <a:endParaRPr lang="en-US"/>
        </a:p>
      </dgm:t>
    </dgm:pt>
    <dgm:pt modelId="{0A1AC569-6EBE-44E7-BA5A-A62063633B8F}" type="pres">
      <dgm:prSet presAssocID="{CCB7525C-D961-4784-B42E-6CEDF843DBF9}" presName="level" presStyleLbl="node1" presStyleIdx="2" presStyleCnt="5">
        <dgm:presLayoutVars>
          <dgm:chMax val="1"/>
          <dgm:bulletEnabled val="1"/>
        </dgm:presLayoutVars>
      </dgm:prSet>
      <dgm:spPr/>
      <dgm:t>
        <a:bodyPr/>
        <a:lstStyle/>
        <a:p>
          <a:endParaRPr lang="en-US"/>
        </a:p>
      </dgm:t>
    </dgm:pt>
    <dgm:pt modelId="{1E298358-969D-4575-84AD-A2FCF698C1EF}" type="pres">
      <dgm:prSet presAssocID="{CCB7525C-D961-4784-B42E-6CEDF843DBF9}" presName="levelTx" presStyleLbl="revTx" presStyleIdx="0" presStyleCnt="0">
        <dgm:presLayoutVars>
          <dgm:chMax val="1"/>
          <dgm:bulletEnabled val="1"/>
        </dgm:presLayoutVars>
      </dgm:prSet>
      <dgm:spPr/>
      <dgm:t>
        <a:bodyPr/>
        <a:lstStyle/>
        <a:p>
          <a:endParaRPr lang="en-US"/>
        </a:p>
      </dgm:t>
    </dgm:pt>
    <dgm:pt modelId="{1DE52713-80E4-4EE2-BC09-EC4DC215CD07}" type="pres">
      <dgm:prSet presAssocID="{EBB064FD-4518-4E8F-AE7E-81AAA0959AF6}" presName="Name8" presStyleCnt="0"/>
      <dgm:spPr/>
      <dgm:t>
        <a:bodyPr/>
        <a:lstStyle/>
        <a:p>
          <a:endParaRPr lang="en-US"/>
        </a:p>
      </dgm:t>
    </dgm:pt>
    <dgm:pt modelId="{874ECD51-F7DC-4C9A-B779-F8524A8502E8}" type="pres">
      <dgm:prSet presAssocID="{EBB064FD-4518-4E8F-AE7E-81AAA0959AF6}" presName="level" presStyleLbl="node1" presStyleIdx="3" presStyleCnt="5">
        <dgm:presLayoutVars>
          <dgm:chMax val="1"/>
          <dgm:bulletEnabled val="1"/>
        </dgm:presLayoutVars>
      </dgm:prSet>
      <dgm:spPr/>
      <dgm:t>
        <a:bodyPr/>
        <a:lstStyle/>
        <a:p>
          <a:endParaRPr lang="en-US"/>
        </a:p>
      </dgm:t>
    </dgm:pt>
    <dgm:pt modelId="{0065AD32-A61E-459F-89F4-6D01307CA6F2}" type="pres">
      <dgm:prSet presAssocID="{EBB064FD-4518-4E8F-AE7E-81AAA0959AF6}" presName="levelTx" presStyleLbl="revTx" presStyleIdx="0" presStyleCnt="0">
        <dgm:presLayoutVars>
          <dgm:chMax val="1"/>
          <dgm:bulletEnabled val="1"/>
        </dgm:presLayoutVars>
      </dgm:prSet>
      <dgm:spPr/>
      <dgm:t>
        <a:bodyPr/>
        <a:lstStyle/>
        <a:p>
          <a:endParaRPr lang="en-US"/>
        </a:p>
      </dgm:t>
    </dgm:pt>
    <dgm:pt modelId="{C472EC6B-9B4E-46FC-B03A-1B00ADEB3B0F}" type="pres">
      <dgm:prSet presAssocID="{286BC135-1180-41AE-8010-169962041719}" presName="Name8" presStyleCnt="0"/>
      <dgm:spPr/>
      <dgm:t>
        <a:bodyPr/>
        <a:lstStyle/>
        <a:p>
          <a:endParaRPr lang="en-US"/>
        </a:p>
      </dgm:t>
    </dgm:pt>
    <dgm:pt modelId="{61EA6CB5-5493-4676-8C81-3D69E3BE29B4}" type="pres">
      <dgm:prSet presAssocID="{286BC135-1180-41AE-8010-169962041719}" presName="level" presStyleLbl="node1" presStyleIdx="4" presStyleCnt="5">
        <dgm:presLayoutVars>
          <dgm:chMax val="1"/>
          <dgm:bulletEnabled val="1"/>
        </dgm:presLayoutVars>
      </dgm:prSet>
      <dgm:spPr/>
      <dgm:t>
        <a:bodyPr/>
        <a:lstStyle/>
        <a:p>
          <a:endParaRPr lang="en-US"/>
        </a:p>
      </dgm:t>
    </dgm:pt>
    <dgm:pt modelId="{A1BC8ECD-2392-4483-96CD-4EDB7E108B7F}" type="pres">
      <dgm:prSet presAssocID="{286BC135-1180-41AE-8010-169962041719}" presName="levelTx" presStyleLbl="revTx" presStyleIdx="0" presStyleCnt="0">
        <dgm:presLayoutVars>
          <dgm:chMax val="1"/>
          <dgm:bulletEnabled val="1"/>
        </dgm:presLayoutVars>
      </dgm:prSet>
      <dgm:spPr/>
      <dgm:t>
        <a:bodyPr/>
        <a:lstStyle/>
        <a:p>
          <a:endParaRPr lang="en-US"/>
        </a:p>
      </dgm:t>
    </dgm:pt>
  </dgm:ptLst>
  <dgm:cxnLst>
    <dgm:cxn modelId="{16EE6C93-DC68-8A4F-98A8-FBA18877832D}" type="presOf" srcId="{72986DC4-4A89-40AA-B889-6B39D1061663}" destId="{A99DDA50-7D2B-4EC1-B5A4-DEB99F8981FD}" srcOrd="1" destOrd="0" presId="urn:microsoft.com/office/officeart/2005/8/layout/pyramid1"/>
    <dgm:cxn modelId="{038C2DB7-5044-3640-A695-12E5FF7875B3}" type="presOf" srcId="{286BC135-1180-41AE-8010-169962041719}" destId="{61EA6CB5-5493-4676-8C81-3D69E3BE29B4}" srcOrd="0" destOrd="0" presId="urn:microsoft.com/office/officeart/2005/8/layout/pyramid1"/>
    <dgm:cxn modelId="{521CB9C1-A97B-4B25-A843-F63D0C4F0B6D}" srcId="{DF8427EF-1E65-4CAB-A6D5-74C586546CEF}" destId="{CCB7525C-D961-4784-B42E-6CEDF843DBF9}" srcOrd="2" destOrd="0" parTransId="{BA816EF7-D638-4C84-9A42-1C0E695E909E}" sibTransId="{96B5E0E8-F480-4C25-9494-EBE39FD73D77}"/>
    <dgm:cxn modelId="{EE985921-1909-3F45-A9AF-501A61D4AD5B}" type="presOf" srcId="{CCB7525C-D961-4784-B42E-6CEDF843DBF9}" destId="{1E298358-969D-4575-84AD-A2FCF698C1EF}" srcOrd="1" destOrd="0" presId="urn:microsoft.com/office/officeart/2005/8/layout/pyramid1"/>
    <dgm:cxn modelId="{C84E3D50-575E-448E-B3C0-4B9408E90E05}" srcId="{DF8427EF-1E65-4CAB-A6D5-74C586546CEF}" destId="{286BC135-1180-41AE-8010-169962041719}" srcOrd="4" destOrd="0" parTransId="{035DA394-4CB2-495A-81E2-71B618062FC4}" sibTransId="{27FB76D2-A51D-428C-9294-622CF7065DA8}"/>
    <dgm:cxn modelId="{1B2849B1-E78E-418D-8BA2-0A72452CE6EA}" srcId="{DF8427EF-1E65-4CAB-A6D5-74C586546CEF}" destId="{D5497EDC-727F-4BF8-BD09-620516BCC4F1}" srcOrd="1" destOrd="0" parTransId="{681D13D2-6770-4024-ADFB-20F61E2FC0A7}" sibTransId="{79D61B0C-6330-416D-89DF-E795C301B2FC}"/>
    <dgm:cxn modelId="{0EA97B95-F16A-4E15-8FAF-A637385173DF}" srcId="{DF8427EF-1E65-4CAB-A6D5-74C586546CEF}" destId="{72986DC4-4A89-40AA-B889-6B39D1061663}" srcOrd="0" destOrd="0" parTransId="{A7E94DD1-32DE-470F-A465-F4660BC9209E}" sibTransId="{E4D4023E-60DB-4556-A101-C3ABD59DFB84}"/>
    <dgm:cxn modelId="{41EB8588-5F0D-C243-AF34-29D44EA475B8}" type="presOf" srcId="{72986DC4-4A89-40AA-B889-6B39D1061663}" destId="{64BD8A9F-6600-4944-B7F0-0229600BDCCF}" srcOrd="0" destOrd="0" presId="urn:microsoft.com/office/officeart/2005/8/layout/pyramid1"/>
    <dgm:cxn modelId="{C66642DB-71AE-47B0-9525-A8D552DEA97F}" srcId="{DF8427EF-1E65-4CAB-A6D5-74C586546CEF}" destId="{EBB064FD-4518-4E8F-AE7E-81AAA0959AF6}" srcOrd="3" destOrd="0" parTransId="{EB83FED8-0B44-4C45-8839-E794948EAF47}" sibTransId="{731EB463-F1C4-478A-A37C-FAC1141BDE1C}"/>
    <dgm:cxn modelId="{82230E54-6A02-4E47-B506-645A4ACF8E95}" type="presOf" srcId="{EBB064FD-4518-4E8F-AE7E-81AAA0959AF6}" destId="{874ECD51-F7DC-4C9A-B779-F8524A8502E8}" srcOrd="0" destOrd="0" presId="urn:microsoft.com/office/officeart/2005/8/layout/pyramid1"/>
    <dgm:cxn modelId="{B4A8D7D3-92EF-6A48-A084-0258AC239102}" type="presOf" srcId="{DF8427EF-1E65-4CAB-A6D5-74C586546CEF}" destId="{9EFD3C50-64BF-4892-A5F2-1A59A916E48B}" srcOrd="0" destOrd="0" presId="urn:microsoft.com/office/officeart/2005/8/layout/pyramid1"/>
    <dgm:cxn modelId="{F976C5EA-B7D8-3945-8067-F3CE17994017}" type="presOf" srcId="{EBB064FD-4518-4E8F-AE7E-81AAA0959AF6}" destId="{0065AD32-A61E-459F-89F4-6D01307CA6F2}" srcOrd="1" destOrd="0" presId="urn:microsoft.com/office/officeart/2005/8/layout/pyramid1"/>
    <dgm:cxn modelId="{CFD08012-BE9E-A744-85C7-8B35A1D1AE03}" type="presOf" srcId="{D5497EDC-727F-4BF8-BD09-620516BCC4F1}" destId="{2FA21E22-5683-4006-BF42-B335BDE74644}" srcOrd="1" destOrd="0" presId="urn:microsoft.com/office/officeart/2005/8/layout/pyramid1"/>
    <dgm:cxn modelId="{9D2D2CCE-7E38-6A4A-A322-E73AAD5E4472}" type="presOf" srcId="{CCB7525C-D961-4784-B42E-6CEDF843DBF9}" destId="{0A1AC569-6EBE-44E7-BA5A-A62063633B8F}" srcOrd="0" destOrd="0" presId="urn:microsoft.com/office/officeart/2005/8/layout/pyramid1"/>
    <dgm:cxn modelId="{3D8F4205-B98B-E944-9A5A-E52090A6BDDA}" type="presOf" srcId="{D5497EDC-727F-4BF8-BD09-620516BCC4F1}" destId="{C6EFADB4-C9D9-4E29-99B8-8336A6BA41AA}" srcOrd="0" destOrd="0" presId="urn:microsoft.com/office/officeart/2005/8/layout/pyramid1"/>
    <dgm:cxn modelId="{A3679E69-7F44-1440-B75A-AF53B0693F13}" type="presOf" srcId="{286BC135-1180-41AE-8010-169962041719}" destId="{A1BC8ECD-2392-4483-96CD-4EDB7E108B7F}" srcOrd="1" destOrd="0" presId="urn:microsoft.com/office/officeart/2005/8/layout/pyramid1"/>
    <dgm:cxn modelId="{5047F28E-B96A-FE49-9D73-161350356473}" type="presParOf" srcId="{9EFD3C50-64BF-4892-A5F2-1A59A916E48B}" destId="{47757306-B61A-4A81-87A5-2402529C2CEE}" srcOrd="0" destOrd="0" presId="urn:microsoft.com/office/officeart/2005/8/layout/pyramid1"/>
    <dgm:cxn modelId="{2E508EA9-5F3B-744E-8B50-C20F2AC14498}" type="presParOf" srcId="{47757306-B61A-4A81-87A5-2402529C2CEE}" destId="{64BD8A9F-6600-4944-B7F0-0229600BDCCF}" srcOrd="0" destOrd="0" presId="urn:microsoft.com/office/officeart/2005/8/layout/pyramid1"/>
    <dgm:cxn modelId="{3E3EFE5C-697D-2843-B217-2112203C0C74}" type="presParOf" srcId="{47757306-B61A-4A81-87A5-2402529C2CEE}" destId="{A99DDA50-7D2B-4EC1-B5A4-DEB99F8981FD}" srcOrd="1" destOrd="0" presId="urn:microsoft.com/office/officeart/2005/8/layout/pyramid1"/>
    <dgm:cxn modelId="{FAC60A52-0290-4144-B5A4-347458988C1E}" type="presParOf" srcId="{9EFD3C50-64BF-4892-A5F2-1A59A916E48B}" destId="{7A473912-90C4-4C9A-8EE9-226B681F50B6}" srcOrd="1" destOrd="0" presId="urn:microsoft.com/office/officeart/2005/8/layout/pyramid1"/>
    <dgm:cxn modelId="{2EA64291-168B-A54F-85FE-0A8D0AB15120}" type="presParOf" srcId="{7A473912-90C4-4C9A-8EE9-226B681F50B6}" destId="{C6EFADB4-C9D9-4E29-99B8-8336A6BA41AA}" srcOrd="0" destOrd="0" presId="urn:microsoft.com/office/officeart/2005/8/layout/pyramid1"/>
    <dgm:cxn modelId="{9A65ABD5-045E-C84B-B75E-50E2913FE619}" type="presParOf" srcId="{7A473912-90C4-4C9A-8EE9-226B681F50B6}" destId="{2FA21E22-5683-4006-BF42-B335BDE74644}" srcOrd="1" destOrd="0" presId="urn:microsoft.com/office/officeart/2005/8/layout/pyramid1"/>
    <dgm:cxn modelId="{291D296F-3058-3846-98AF-F63658E13940}" type="presParOf" srcId="{9EFD3C50-64BF-4892-A5F2-1A59A916E48B}" destId="{0C6AFDDE-9503-4964-AF9A-7B591AD8FCC1}" srcOrd="2" destOrd="0" presId="urn:microsoft.com/office/officeart/2005/8/layout/pyramid1"/>
    <dgm:cxn modelId="{FD1E11E7-A5AD-0B42-8687-38B40603CF3E}" type="presParOf" srcId="{0C6AFDDE-9503-4964-AF9A-7B591AD8FCC1}" destId="{0A1AC569-6EBE-44E7-BA5A-A62063633B8F}" srcOrd="0" destOrd="0" presId="urn:microsoft.com/office/officeart/2005/8/layout/pyramid1"/>
    <dgm:cxn modelId="{7F82B144-5851-274F-80F0-E919A679C1AC}" type="presParOf" srcId="{0C6AFDDE-9503-4964-AF9A-7B591AD8FCC1}" destId="{1E298358-969D-4575-84AD-A2FCF698C1EF}" srcOrd="1" destOrd="0" presId="urn:microsoft.com/office/officeart/2005/8/layout/pyramid1"/>
    <dgm:cxn modelId="{432393D6-3803-0E48-B2B5-3336F9ADB05E}" type="presParOf" srcId="{9EFD3C50-64BF-4892-A5F2-1A59A916E48B}" destId="{1DE52713-80E4-4EE2-BC09-EC4DC215CD07}" srcOrd="3" destOrd="0" presId="urn:microsoft.com/office/officeart/2005/8/layout/pyramid1"/>
    <dgm:cxn modelId="{1A976212-D83F-D945-B042-EAA6BC2C5482}" type="presParOf" srcId="{1DE52713-80E4-4EE2-BC09-EC4DC215CD07}" destId="{874ECD51-F7DC-4C9A-B779-F8524A8502E8}" srcOrd="0" destOrd="0" presId="urn:microsoft.com/office/officeart/2005/8/layout/pyramid1"/>
    <dgm:cxn modelId="{E54277EB-0663-F34C-B47D-18867F651F34}" type="presParOf" srcId="{1DE52713-80E4-4EE2-BC09-EC4DC215CD07}" destId="{0065AD32-A61E-459F-89F4-6D01307CA6F2}" srcOrd="1" destOrd="0" presId="urn:microsoft.com/office/officeart/2005/8/layout/pyramid1"/>
    <dgm:cxn modelId="{B9B3AD57-AAE1-A244-9970-B41E84215BC7}" type="presParOf" srcId="{9EFD3C50-64BF-4892-A5F2-1A59A916E48B}" destId="{C472EC6B-9B4E-46FC-B03A-1B00ADEB3B0F}" srcOrd="4" destOrd="0" presId="urn:microsoft.com/office/officeart/2005/8/layout/pyramid1"/>
    <dgm:cxn modelId="{38856C3C-67EF-A64C-8DC9-904B80AFB42C}" type="presParOf" srcId="{C472EC6B-9B4E-46FC-B03A-1B00ADEB3B0F}" destId="{61EA6CB5-5493-4676-8C81-3D69E3BE29B4}" srcOrd="0" destOrd="0" presId="urn:microsoft.com/office/officeart/2005/8/layout/pyramid1"/>
    <dgm:cxn modelId="{10808EA3-5EE1-FE45-8597-AAF09139BD51}" type="presParOf" srcId="{C472EC6B-9B4E-46FC-B03A-1B00ADEB3B0F}" destId="{A1BC8ECD-2392-4483-96CD-4EDB7E108B7F}" srcOrd="1" destOrd="0" presId="urn:microsoft.com/office/officeart/2005/8/layout/pyramid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B0A3A5F-085B-4B51-84F1-9EDAFC84365F}" type="doc">
      <dgm:prSet loTypeId="urn:microsoft.com/office/officeart/2005/8/layout/vList4" loCatId="list" qsTypeId="urn:microsoft.com/office/officeart/2005/8/quickstyle/simple2" qsCatId="simple" csTypeId="urn:microsoft.com/office/officeart/2005/8/colors/accent0_2" csCatId="mainScheme" phldr="1"/>
      <dgm:spPr/>
      <dgm:t>
        <a:bodyPr/>
        <a:lstStyle/>
        <a:p>
          <a:endParaRPr lang="en-US"/>
        </a:p>
      </dgm:t>
    </dgm:pt>
    <dgm:pt modelId="{964CB61B-BB7D-4E82-B6A8-7CF82DA016B3}">
      <dgm:prSet phldrT="[Text]"/>
      <dgm:spPr/>
      <dgm:t>
        <a:bodyPr/>
        <a:lstStyle/>
        <a:p>
          <a:r>
            <a:rPr lang="en-US" dirty="0" smtClean="0"/>
            <a:t>Clarity about...</a:t>
          </a:r>
          <a:endParaRPr lang="en-US" dirty="0"/>
        </a:p>
      </dgm:t>
    </dgm:pt>
    <dgm:pt modelId="{DF87B99C-BC4F-4FC5-A938-1EBBAF49A1A1}" type="parTrans" cxnId="{B7649736-C513-46C9-931B-B84ABF11C3F4}">
      <dgm:prSet/>
      <dgm:spPr/>
      <dgm:t>
        <a:bodyPr/>
        <a:lstStyle/>
        <a:p>
          <a:endParaRPr lang="en-US"/>
        </a:p>
      </dgm:t>
    </dgm:pt>
    <dgm:pt modelId="{8EB975B3-7ABE-4E9F-A851-065A59718FF4}" type="sibTrans" cxnId="{B7649736-C513-46C9-931B-B84ABF11C3F4}">
      <dgm:prSet/>
      <dgm:spPr/>
      <dgm:t>
        <a:bodyPr/>
        <a:lstStyle/>
        <a:p>
          <a:endParaRPr lang="en-US"/>
        </a:p>
      </dgm:t>
    </dgm:pt>
    <dgm:pt modelId="{F65083E5-ABA1-4D3E-88D5-DDBEDE94A0B7}">
      <dgm:prSet phldrT="[Text]"/>
      <dgm:spPr/>
      <dgm:t>
        <a:bodyPr/>
        <a:lstStyle/>
        <a:p>
          <a:r>
            <a:rPr lang="en-US" dirty="0" smtClean="0"/>
            <a:t>Short/long-term goals</a:t>
          </a:r>
          <a:endParaRPr lang="en-US" dirty="0"/>
        </a:p>
      </dgm:t>
    </dgm:pt>
    <dgm:pt modelId="{D2321D55-93F8-44D6-B90C-46BCFAA245D4}" type="parTrans" cxnId="{1C77835B-7E40-4B81-BEBA-A9E5792E211F}">
      <dgm:prSet/>
      <dgm:spPr/>
      <dgm:t>
        <a:bodyPr/>
        <a:lstStyle/>
        <a:p>
          <a:endParaRPr lang="en-US"/>
        </a:p>
      </dgm:t>
    </dgm:pt>
    <dgm:pt modelId="{CCAE69E5-A3BA-42EA-9E10-BA8B8CBEC4E6}" type="sibTrans" cxnId="{1C77835B-7E40-4B81-BEBA-A9E5792E211F}">
      <dgm:prSet/>
      <dgm:spPr/>
      <dgm:t>
        <a:bodyPr/>
        <a:lstStyle/>
        <a:p>
          <a:endParaRPr lang="en-US"/>
        </a:p>
      </dgm:t>
    </dgm:pt>
    <dgm:pt modelId="{FCD5AA4D-433A-4607-BE2E-39BD67E7C6A1}">
      <dgm:prSet phldrT="[Text]"/>
      <dgm:spPr/>
      <dgm:t>
        <a:bodyPr/>
        <a:lstStyle/>
        <a:p>
          <a:r>
            <a:rPr lang="en-US" dirty="0" smtClean="0"/>
            <a:t>Coaching for…</a:t>
          </a:r>
          <a:endParaRPr lang="en-US" dirty="0"/>
        </a:p>
      </dgm:t>
    </dgm:pt>
    <dgm:pt modelId="{886F27EE-EC1F-4E4E-BFA1-B52EFB0AE2E2}" type="parTrans" cxnId="{62B5C180-E50F-46C7-AD7C-88B397B200CD}">
      <dgm:prSet/>
      <dgm:spPr/>
      <dgm:t>
        <a:bodyPr/>
        <a:lstStyle/>
        <a:p>
          <a:endParaRPr lang="en-US"/>
        </a:p>
      </dgm:t>
    </dgm:pt>
    <dgm:pt modelId="{0253575E-7F06-42E3-9C47-E14B36E1F0AB}" type="sibTrans" cxnId="{62B5C180-E50F-46C7-AD7C-88B397B200CD}">
      <dgm:prSet/>
      <dgm:spPr/>
      <dgm:t>
        <a:bodyPr/>
        <a:lstStyle/>
        <a:p>
          <a:endParaRPr lang="en-US"/>
        </a:p>
      </dgm:t>
    </dgm:pt>
    <dgm:pt modelId="{EBF39A3A-D9A5-42FF-B62D-09164F32B791}">
      <dgm:prSet phldrT="[Text]"/>
      <dgm:spPr/>
      <dgm:t>
        <a:bodyPr/>
        <a:lstStyle/>
        <a:p>
          <a:r>
            <a:rPr lang="en-US" dirty="0" smtClean="0"/>
            <a:t>Team-based/patient-oriented practice</a:t>
          </a:r>
          <a:endParaRPr lang="en-US" dirty="0"/>
        </a:p>
      </dgm:t>
    </dgm:pt>
    <dgm:pt modelId="{E4ABCD75-8599-4A38-BE19-AAE02AE2733D}" type="parTrans" cxnId="{984CE124-E488-4143-B7AA-9BF66C95642E}">
      <dgm:prSet/>
      <dgm:spPr/>
      <dgm:t>
        <a:bodyPr/>
        <a:lstStyle/>
        <a:p>
          <a:endParaRPr lang="en-US"/>
        </a:p>
      </dgm:t>
    </dgm:pt>
    <dgm:pt modelId="{12A9372E-2D2A-44B1-B7C8-395F486BCB2E}" type="sibTrans" cxnId="{984CE124-E488-4143-B7AA-9BF66C95642E}">
      <dgm:prSet/>
      <dgm:spPr/>
      <dgm:t>
        <a:bodyPr/>
        <a:lstStyle/>
        <a:p>
          <a:endParaRPr lang="en-US"/>
        </a:p>
      </dgm:t>
    </dgm:pt>
    <dgm:pt modelId="{9132B7CE-A5C5-4614-84FE-81BCDF1B0A9D}">
      <dgm:prSet phldrT="[Text]"/>
      <dgm:spPr/>
      <dgm:t>
        <a:bodyPr/>
        <a:lstStyle/>
        <a:p>
          <a:r>
            <a:rPr lang="en-US" dirty="0" smtClean="0"/>
            <a:t>Business/QI/Health IT implementation</a:t>
          </a:r>
          <a:endParaRPr lang="en-US" dirty="0"/>
        </a:p>
      </dgm:t>
    </dgm:pt>
    <dgm:pt modelId="{452FC2DB-3E37-4EA4-A70F-1A3B64483005}" type="parTrans" cxnId="{98F7E414-8AD9-4C7E-B015-13154D733D0E}">
      <dgm:prSet/>
      <dgm:spPr/>
      <dgm:t>
        <a:bodyPr/>
        <a:lstStyle/>
        <a:p>
          <a:endParaRPr lang="en-US"/>
        </a:p>
      </dgm:t>
    </dgm:pt>
    <dgm:pt modelId="{41AFA3DD-CC15-4EA3-99F6-08B61779BADE}" type="sibTrans" cxnId="{98F7E414-8AD9-4C7E-B015-13154D733D0E}">
      <dgm:prSet/>
      <dgm:spPr/>
      <dgm:t>
        <a:bodyPr/>
        <a:lstStyle/>
        <a:p>
          <a:endParaRPr lang="en-US"/>
        </a:p>
      </dgm:t>
    </dgm:pt>
    <dgm:pt modelId="{30150756-1ED6-45E6-8AA1-D8BDCA7F122E}">
      <dgm:prSet phldrT="[Text]"/>
      <dgm:spPr/>
      <dgm:t>
        <a:bodyPr/>
        <a:lstStyle/>
        <a:p>
          <a:r>
            <a:rPr lang="en-US" dirty="0" smtClean="0"/>
            <a:t>Confidence that… </a:t>
          </a:r>
          <a:endParaRPr lang="en-US" dirty="0"/>
        </a:p>
      </dgm:t>
    </dgm:pt>
    <dgm:pt modelId="{6E7F5463-7E02-45E6-AEA7-79AC6F3EBF1E}" type="parTrans" cxnId="{09D9BE25-B1A0-4CF2-88E1-A2E42AF85985}">
      <dgm:prSet/>
      <dgm:spPr/>
      <dgm:t>
        <a:bodyPr/>
        <a:lstStyle/>
        <a:p>
          <a:endParaRPr lang="en-US"/>
        </a:p>
      </dgm:t>
    </dgm:pt>
    <dgm:pt modelId="{4DF55F83-1353-4AD9-A509-68B9FF9B6BF2}" type="sibTrans" cxnId="{09D9BE25-B1A0-4CF2-88E1-A2E42AF85985}">
      <dgm:prSet/>
      <dgm:spPr/>
      <dgm:t>
        <a:bodyPr/>
        <a:lstStyle/>
        <a:p>
          <a:endParaRPr lang="en-US"/>
        </a:p>
      </dgm:t>
    </dgm:pt>
    <dgm:pt modelId="{7E17E4E4-0F18-417D-980F-3BD4B9AFB930}">
      <dgm:prSet phldrT="[Text]"/>
      <dgm:spPr/>
      <dgm:t>
        <a:bodyPr/>
        <a:lstStyle/>
        <a:p>
          <a:r>
            <a:rPr lang="en-US" dirty="0" smtClean="0"/>
            <a:t>Support will not fade</a:t>
          </a:r>
          <a:endParaRPr lang="en-US" dirty="0"/>
        </a:p>
      </dgm:t>
    </dgm:pt>
    <dgm:pt modelId="{6CF3F025-F743-40F7-A26B-D4C870714E5A}" type="parTrans" cxnId="{67824CED-F271-45A9-A028-66E84DCC3AA9}">
      <dgm:prSet/>
      <dgm:spPr/>
      <dgm:t>
        <a:bodyPr/>
        <a:lstStyle/>
        <a:p>
          <a:endParaRPr lang="en-US"/>
        </a:p>
      </dgm:t>
    </dgm:pt>
    <dgm:pt modelId="{27169DF2-1E51-4779-A768-10F86DCF6190}" type="sibTrans" cxnId="{67824CED-F271-45A9-A028-66E84DCC3AA9}">
      <dgm:prSet/>
      <dgm:spPr/>
      <dgm:t>
        <a:bodyPr/>
        <a:lstStyle/>
        <a:p>
          <a:endParaRPr lang="en-US"/>
        </a:p>
      </dgm:t>
    </dgm:pt>
    <dgm:pt modelId="{1E1387B7-2F65-44F7-996F-EF7CD3BE2E72}">
      <dgm:prSet phldrT="[Text]"/>
      <dgm:spPr/>
      <dgm:t>
        <a:bodyPr/>
        <a:lstStyle/>
        <a:p>
          <a:r>
            <a:rPr lang="en-US" dirty="0" smtClean="0"/>
            <a:t>Unintended consequences will not prevail</a:t>
          </a:r>
          <a:endParaRPr lang="en-US" dirty="0"/>
        </a:p>
      </dgm:t>
    </dgm:pt>
    <dgm:pt modelId="{84606DBC-819B-42D6-A7C1-BC9833B5F9BA}" type="parTrans" cxnId="{2A9C8470-042A-4767-8DCA-A5900AFE65F6}">
      <dgm:prSet/>
      <dgm:spPr/>
      <dgm:t>
        <a:bodyPr/>
        <a:lstStyle/>
        <a:p>
          <a:endParaRPr lang="en-US"/>
        </a:p>
      </dgm:t>
    </dgm:pt>
    <dgm:pt modelId="{8ABD3607-8D8A-49EC-BAEC-D77141E72759}" type="sibTrans" cxnId="{2A9C8470-042A-4767-8DCA-A5900AFE65F6}">
      <dgm:prSet/>
      <dgm:spPr/>
      <dgm:t>
        <a:bodyPr/>
        <a:lstStyle/>
        <a:p>
          <a:endParaRPr lang="en-US"/>
        </a:p>
      </dgm:t>
    </dgm:pt>
    <dgm:pt modelId="{83C5D7EE-0016-4AA0-BCD5-5931E743780C}">
      <dgm:prSet phldrT="[Text]"/>
      <dgm:spPr/>
      <dgm:t>
        <a:bodyPr/>
        <a:lstStyle/>
        <a:p>
          <a:r>
            <a:rPr lang="en-US" dirty="0" smtClean="0"/>
            <a:t>Implications of public policy</a:t>
          </a:r>
          <a:endParaRPr lang="en-US" dirty="0"/>
        </a:p>
      </dgm:t>
    </dgm:pt>
    <dgm:pt modelId="{98235B14-4BFD-4122-8367-4D717C1E3ADA}" type="parTrans" cxnId="{E039F982-1498-4BB0-A00D-82C1276FC800}">
      <dgm:prSet/>
      <dgm:spPr/>
      <dgm:t>
        <a:bodyPr/>
        <a:lstStyle/>
        <a:p>
          <a:endParaRPr lang="en-US"/>
        </a:p>
      </dgm:t>
    </dgm:pt>
    <dgm:pt modelId="{07D09DFC-6A64-4A9C-9EC2-D330C4727625}" type="sibTrans" cxnId="{E039F982-1498-4BB0-A00D-82C1276FC800}">
      <dgm:prSet/>
      <dgm:spPr/>
      <dgm:t>
        <a:bodyPr/>
        <a:lstStyle/>
        <a:p>
          <a:endParaRPr lang="en-US"/>
        </a:p>
      </dgm:t>
    </dgm:pt>
    <dgm:pt modelId="{806F7358-ECDB-416B-A464-1499B0AE07CD}" type="pres">
      <dgm:prSet presAssocID="{2B0A3A5F-085B-4B51-84F1-9EDAFC84365F}" presName="linear" presStyleCnt="0">
        <dgm:presLayoutVars>
          <dgm:dir/>
          <dgm:resizeHandles val="exact"/>
        </dgm:presLayoutVars>
      </dgm:prSet>
      <dgm:spPr/>
      <dgm:t>
        <a:bodyPr/>
        <a:lstStyle/>
        <a:p>
          <a:endParaRPr lang="en-US"/>
        </a:p>
      </dgm:t>
    </dgm:pt>
    <dgm:pt modelId="{C1BBC956-4A94-4B74-8AE0-CCC3296127C2}" type="pres">
      <dgm:prSet presAssocID="{964CB61B-BB7D-4E82-B6A8-7CF82DA016B3}" presName="comp" presStyleCnt="0"/>
      <dgm:spPr/>
    </dgm:pt>
    <dgm:pt modelId="{260A4F7C-D06E-45D2-9EB4-8EED4FEE2B7C}" type="pres">
      <dgm:prSet presAssocID="{964CB61B-BB7D-4E82-B6A8-7CF82DA016B3}" presName="box" presStyleLbl="node1" presStyleIdx="0" presStyleCnt="3"/>
      <dgm:spPr/>
      <dgm:t>
        <a:bodyPr/>
        <a:lstStyle/>
        <a:p>
          <a:endParaRPr lang="en-US"/>
        </a:p>
      </dgm:t>
    </dgm:pt>
    <dgm:pt modelId="{B5368057-BEC6-4B74-BAC5-18767B74E8F7}" type="pres">
      <dgm:prSet presAssocID="{964CB61B-BB7D-4E82-B6A8-7CF82DA016B3}" presName="img" presStyleLbl="fgImgPlace1" presStyleIdx="0" presStyleCnt="3" custScaleX="84783" custLinFactNeighborX="566" custLinFactNeighborY="-1511"/>
      <dgm:spPr>
        <a:blipFill rotWithShape="0">
          <a:blip xmlns:r="http://schemas.openxmlformats.org/officeDocument/2006/relationships" r:embed="rId1"/>
          <a:stretch>
            <a:fillRect/>
          </a:stretch>
        </a:blipFill>
      </dgm:spPr>
    </dgm:pt>
    <dgm:pt modelId="{411D25AE-1A01-440C-AAD7-8E3C75E0F18D}" type="pres">
      <dgm:prSet presAssocID="{964CB61B-BB7D-4E82-B6A8-7CF82DA016B3}" presName="text" presStyleLbl="node1" presStyleIdx="0" presStyleCnt="3">
        <dgm:presLayoutVars>
          <dgm:bulletEnabled val="1"/>
        </dgm:presLayoutVars>
      </dgm:prSet>
      <dgm:spPr/>
      <dgm:t>
        <a:bodyPr/>
        <a:lstStyle/>
        <a:p>
          <a:endParaRPr lang="en-US"/>
        </a:p>
      </dgm:t>
    </dgm:pt>
    <dgm:pt modelId="{F9860FF5-0F05-4CB4-9828-7150D6CF299B}" type="pres">
      <dgm:prSet presAssocID="{8EB975B3-7ABE-4E9F-A851-065A59718FF4}" presName="spacer" presStyleCnt="0"/>
      <dgm:spPr/>
    </dgm:pt>
    <dgm:pt modelId="{11E38199-7275-4434-9BE4-7E30E6FF2721}" type="pres">
      <dgm:prSet presAssocID="{FCD5AA4D-433A-4607-BE2E-39BD67E7C6A1}" presName="comp" presStyleCnt="0"/>
      <dgm:spPr/>
    </dgm:pt>
    <dgm:pt modelId="{BB91B93D-4D7B-48C9-884E-814ABE08A8F5}" type="pres">
      <dgm:prSet presAssocID="{FCD5AA4D-433A-4607-BE2E-39BD67E7C6A1}" presName="box" presStyleLbl="node1" presStyleIdx="1" presStyleCnt="3"/>
      <dgm:spPr/>
      <dgm:t>
        <a:bodyPr/>
        <a:lstStyle/>
        <a:p>
          <a:endParaRPr lang="en-US"/>
        </a:p>
      </dgm:t>
    </dgm:pt>
    <dgm:pt modelId="{20BDCB1B-5C1E-4EB7-A096-079ECBE14993}" type="pres">
      <dgm:prSet presAssocID="{FCD5AA4D-433A-4607-BE2E-39BD67E7C6A1}" presName="img" presStyleLbl="fgImgPlace1" presStyleIdx="1" presStyleCnt="3" custScaleX="85915"/>
      <dgm:spPr>
        <a:blipFill rotWithShape="0">
          <a:blip xmlns:r="http://schemas.openxmlformats.org/officeDocument/2006/relationships" r:embed="rId2"/>
          <a:stretch>
            <a:fillRect/>
          </a:stretch>
        </a:blipFill>
      </dgm:spPr>
    </dgm:pt>
    <dgm:pt modelId="{7DF8B405-85E8-468B-BFA7-3DDD2D6EB81F}" type="pres">
      <dgm:prSet presAssocID="{FCD5AA4D-433A-4607-BE2E-39BD67E7C6A1}" presName="text" presStyleLbl="node1" presStyleIdx="1" presStyleCnt="3">
        <dgm:presLayoutVars>
          <dgm:bulletEnabled val="1"/>
        </dgm:presLayoutVars>
      </dgm:prSet>
      <dgm:spPr/>
      <dgm:t>
        <a:bodyPr/>
        <a:lstStyle/>
        <a:p>
          <a:endParaRPr lang="en-US"/>
        </a:p>
      </dgm:t>
    </dgm:pt>
    <dgm:pt modelId="{164C04FD-8F65-4B63-A6DA-016588908E29}" type="pres">
      <dgm:prSet presAssocID="{0253575E-7F06-42E3-9C47-E14B36E1F0AB}" presName="spacer" presStyleCnt="0"/>
      <dgm:spPr/>
    </dgm:pt>
    <dgm:pt modelId="{FDCE9A9B-C7CC-4460-86DC-F426CA468FE2}" type="pres">
      <dgm:prSet presAssocID="{30150756-1ED6-45E6-8AA1-D8BDCA7F122E}" presName="comp" presStyleCnt="0"/>
      <dgm:spPr/>
    </dgm:pt>
    <dgm:pt modelId="{BD69FF9E-A761-4B50-AB15-E476F45FB7F4}" type="pres">
      <dgm:prSet presAssocID="{30150756-1ED6-45E6-8AA1-D8BDCA7F122E}" presName="box" presStyleLbl="node1" presStyleIdx="2" presStyleCnt="3"/>
      <dgm:spPr/>
      <dgm:t>
        <a:bodyPr/>
        <a:lstStyle/>
        <a:p>
          <a:endParaRPr lang="en-US"/>
        </a:p>
      </dgm:t>
    </dgm:pt>
    <dgm:pt modelId="{331CC8F0-E05C-4AD9-A1A5-D7ED8F25FE6F}" type="pres">
      <dgm:prSet presAssocID="{30150756-1ED6-45E6-8AA1-D8BDCA7F122E}" presName="img" presStyleLbl="fgImgPlace1" presStyleIdx="2" presStyleCnt="3" custScaleX="85915"/>
      <dgm:spPr>
        <a:blipFill rotWithShape="0">
          <a:blip xmlns:r="http://schemas.openxmlformats.org/officeDocument/2006/relationships" r:embed="rId3"/>
          <a:stretch>
            <a:fillRect/>
          </a:stretch>
        </a:blipFill>
      </dgm:spPr>
    </dgm:pt>
    <dgm:pt modelId="{24ADD42D-76DF-4924-8114-144691E8BA51}" type="pres">
      <dgm:prSet presAssocID="{30150756-1ED6-45E6-8AA1-D8BDCA7F122E}" presName="text" presStyleLbl="node1" presStyleIdx="2" presStyleCnt="3">
        <dgm:presLayoutVars>
          <dgm:bulletEnabled val="1"/>
        </dgm:presLayoutVars>
      </dgm:prSet>
      <dgm:spPr/>
      <dgm:t>
        <a:bodyPr/>
        <a:lstStyle/>
        <a:p>
          <a:endParaRPr lang="en-US"/>
        </a:p>
      </dgm:t>
    </dgm:pt>
  </dgm:ptLst>
  <dgm:cxnLst>
    <dgm:cxn modelId="{09D9BE25-B1A0-4CF2-88E1-A2E42AF85985}" srcId="{2B0A3A5F-085B-4B51-84F1-9EDAFC84365F}" destId="{30150756-1ED6-45E6-8AA1-D8BDCA7F122E}" srcOrd="2" destOrd="0" parTransId="{6E7F5463-7E02-45E6-AEA7-79AC6F3EBF1E}" sibTransId="{4DF55F83-1353-4AD9-A509-68B9FF9B6BF2}"/>
    <dgm:cxn modelId="{85F8933D-CCFE-8341-B26F-F8600159377A}" type="presOf" srcId="{EBF39A3A-D9A5-42FF-B62D-09164F32B791}" destId="{7DF8B405-85E8-468B-BFA7-3DDD2D6EB81F}" srcOrd="1" destOrd="1" presId="urn:microsoft.com/office/officeart/2005/8/layout/vList4"/>
    <dgm:cxn modelId="{9B726A23-614C-D24A-A407-6479C5FAE111}" type="presOf" srcId="{30150756-1ED6-45E6-8AA1-D8BDCA7F122E}" destId="{24ADD42D-76DF-4924-8114-144691E8BA51}" srcOrd="1" destOrd="0" presId="urn:microsoft.com/office/officeart/2005/8/layout/vList4"/>
    <dgm:cxn modelId="{BDF1A684-E7B0-B744-94DF-6A22A9FD23E5}" type="presOf" srcId="{7E17E4E4-0F18-417D-980F-3BD4B9AFB930}" destId="{24ADD42D-76DF-4924-8114-144691E8BA51}" srcOrd="1" destOrd="1" presId="urn:microsoft.com/office/officeart/2005/8/layout/vList4"/>
    <dgm:cxn modelId="{90DC40A0-01BB-6142-A754-40D4D426666A}" type="presOf" srcId="{2B0A3A5F-085B-4B51-84F1-9EDAFC84365F}" destId="{806F7358-ECDB-416B-A464-1499B0AE07CD}" srcOrd="0" destOrd="0" presId="urn:microsoft.com/office/officeart/2005/8/layout/vList4"/>
    <dgm:cxn modelId="{FAE6B8C9-7747-604D-AD35-F34901651366}" type="presOf" srcId="{1E1387B7-2F65-44F7-996F-EF7CD3BE2E72}" destId="{BD69FF9E-A761-4B50-AB15-E476F45FB7F4}" srcOrd="0" destOrd="2" presId="urn:microsoft.com/office/officeart/2005/8/layout/vList4"/>
    <dgm:cxn modelId="{E039F982-1498-4BB0-A00D-82C1276FC800}" srcId="{964CB61B-BB7D-4E82-B6A8-7CF82DA016B3}" destId="{83C5D7EE-0016-4AA0-BCD5-5931E743780C}" srcOrd="1" destOrd="0" parTransId="{98235B14-4BFD-4122-8367-4D717C1E3ADA}" sibTransId="{07D09DFC-6A64-4A9C-9EC2-D330C4727625}"/>
    <dgm:cxn modelId="{1C77835B-7E40-4B81-BEBA-A9E5792E211F}" srcId="{964CB61B-BB7D-4E82-B6A8-7CF82DA016B3}" destId="{F65083E5-ABA1-4D3E-88D5-DDBEDE94A0B7}" srcOrd="0" destOrd="0" parTransId="{D2321D55-93F8-44D6-B90C-46BCFAA245D4}" sibTransId="{CCAE69E5-A3BA-42EA-9E10-BA8B8CBEC4E6}"/>
    <dgm:cxn modelId="{190C12CB-CE23-1640-9213-E2653957015F}" type="presOf" srcId="{964CB61B-BB7D-4E82-B6A8-7CF82DA016B3}" destId="{260A4F7C-D06E-45D2-9EB4-8EED4FEE2B7C}" srcOrd="0" destOrd="0" presId="urn:microsoft.com/office/officeart/2005/8/layout/vList4"/>
    <dgm:cxn modelId="{984CE124-E488-4143-B7AA-9BF66C95642E}" srcId="{FCD5AA4D-433A-4607-BE2E-39BD67E7C6A1}" destId="{EBF39A3A-D9A5-42FF-B62D-09164F32B791}" srcOrd="0" destOrd="0" parTransId="{E4ABCD75-8599-4A38-BE19-AAE02AE2733D}" sibTransId="{12A9372E-2D2A-44B1-B7C8-395F486BCB2E}"/>
    <dgm:cxn modelId="{B7649736-C513-46C9-931B-B84ABF11C3F4}" srcId="{2B0A3A5F-085B-4B51-84F1-9EDAFC84365F}" destId="{964CB61B-BB7D-4E82-B6A8-7CF82DA016B3}" srcOrd="0" destOrd="0" parTransId="{DF87B99C-BC4F-4FC5-A938-1EBBAF49A1A1}" sibTransId="{8EB975B3-7ABE-4E9F-A851-065A59718FF4}"/>
    <dgm:cxn modelId="{58D3D474-708B-7F49-8DC1-6E2A590F4D59}" type="presOf" srcId="{9132B7CE-A5C5-4614-84FE-81BCDF1B0A9D}" destId="{7DF8B405-85E8-468B-BFA7-3DDD2D6EB81F}" srcOrd="1" destOrd="2" presId="urn:microsoft.com/office/officeart/2005/8/layout/vList4"/>
    <dgm:cxn modelId="{F333A4B1-9383-D146-8516-7B984FFEAD7A}" type="presOf" srcId="{83C5D7EE-0016-4AA0-BCD5-5931E743780C}" destId="{411D25AE-1A01-440C-AAD7-8E3C75E0F18D}" srcOrd="1" destOrd="2" presId="urn:microsoft.com/office/officeart/2005/8/layout/vList4"/>
    <dgm:cxn modelId="{67824CED-F271-45A9-A028-66E84DCC3AA9}" srcId="{30150756-1ED6-45E6-8AA1-D8BDCA7F122E}" destId="{7E17E4E4-0F18-417D-980F-3BD4B9AFB930}" srcOrd="0" destOrd="0" parTransId="{6CF3F025-F743-40F7-A26B-D4C870714E5A}" sibTransId="{27169DF2-1E51-4779-A768-10F86DCF6190}"/>
    <dgm:cxn modelId="{5615CF89-9040-1342-85BF-7C2959934C9B}" type="presOf" srcId="{EBF39A3A-D9A5-42FF-B62D-09164F32B791}" destId="{BB91B93D-4D7B-48C9-884E-814ABE08A8F5}" srcOrd="0" destOrd="1" presId="urn:microsoft.com/office/officeart/2005/8/layout/vList4"/>
    <dgm:cxn modelId="{66618D25-AB09-2141-9643-8464E34E1D2C}" type="presOf" srcId="{F65083E5-ABA1-4D3E-88D5-DDBEDE94A0B7}" destId="{411D25AE-1A01-440C-AAD7-8E3C75E0F18D}" srcOrd="1" destOrd="1" presId="urn:microsoft.com/office/officeart/2005/8/layout/vList4"/>
    <dgm:cxn modelId="{1B188AA3-907A-AE4E-AF00-E7560D4E6B5A}" type="presOf" srcId="{1E1387B7-2F65-44F7-996F-EF7CD3BE2E72}" destId="{24ADD42D-76DF-4924-8114-144691E8BA51}" srcOrd="1" destOrd="2" presId="urn:microsoft.com/office/officeart/2005/8/layout/vList4"/>
    <dgm:cxn modelId="{29FBDC23-EF75-3648-BCE9-614B66CD69DD}" type="presOf" srcId="{30150756-1ED6-45E6-8AA1-D8BDCA7F122E}" destId="{BD69FF9E-A761-4B50-AB15-E476F45FB7F4}" srcOrd="0" destOrd="0" presId="urn:microsoft.com/office/officeart/2005/8/layout/vList4"/>
    <dgm:cxn modelId="{298D5AF2-8AF8-1D4F-9FD9-7AD97F8CCD9A}" type="presOf" srcId="{FCD5AA4D-433A-4607-BE2E-39BD67E7C6A1}" destId="{BB91B93D-4D7B-48C9-884E-814ABE08A8F5}" srcOrd="0" destOrd="0" presId="urn:microsoft.com/office/officeart/2005/8/layout/vList4"/>
    <dgm:cxn modelId="{D70C76EE-924A-FC40-AE54-925A8305A83F}" type="presOf" srcId="{83C5D7EE-0016-4AA0-BCD5-5931E743780C}" destId="{260A4F7C-D06E-45D2-9EB4-8EED4FEE2B7C}" srcOrd="0" destOrd="2" presId="urn:microsoft.com/office/officeart/2005/8/layout/vList4"/>
    <dgm:cxn modelId="{FBC6D8AC-7BC9-2B49-B728-E1E3E7B0380D}" type="presOf" srcId="{964CB61B-BB7D-4E82-B6A8-7CF82DA016B3}" destId="{411D25AE-1A01-440C-AAD7-8E3C75E0F18D}" srcOrd="1" destOrd="0" presId="urn:microsoft.com/office/officeart/2005/8/layout/vList4"/>
    <dgm:cxn modelId="{2A9C8470-042A-4767-8DCA-A5900AFE65F6}" srcId="{30150756-1ED6-45E6-8AA1-D8BDCA7F122E}" destId="{1E1387B7-2F65-44F7-996F-EF7CD3BE2E72}" srcOrd="1" destOrd="0" parTransId="{84606DBC-819B-42D6-A7C1-BC9833B5F9BA}" sibTransId="{8ABD3607-8D8A-49EC-BAEC-D77141E72759}"/>
    <dgm:cxn modelId="{097477DC-7ADC-1C4D-B53E-672B160D09F9}" type="presOf" srcId="{9132B7CE-A5C5-4614-84FE-81BCDF1B0A9D}" destId="{BB91B93D-4D7B-48C9-884E-814ABE08A8F5}" srcOrd="0" destOrd="2" presId="urn:microsoft.com/office/officeart/2005/8/layout/vList4"/>
    <dgm:cxn modelId="{98F7E414-8AD9-4C7E-B015-13154D733D0E}" srcId="{FCD5AA4D-433A-4607-BE2E-39BD67E7C6A1}" destId="{9132B7CE-A5C5-4614-84FE-81BCDF1B0A9D}" srcOrd="1" destOrd="0" parTransId="{452FC2DB-3E37-4EA4-A70F-1A3B64483005}" sibTransId="{41AFA3DD-CC15-4EA3-99F6-08B61779BADE}"/>
    <dgm:cxn modelId="{2F64466A-FEB9-BF40-B168-55282BD7E0EC}" type="presOf" srcId="{F65083E5-ABA1-4D3E-88D5-DDBEDE94A0B7}" destId="{260A4F7C-D06E-45D2-9EB4-8EED4FEE2B7C}" srcOrd="0" destOrd="1" presId="urn:microsoft.com/office/officeart/2005/8/layout/vList4"/>
    <dgm:cxn modelId="{62B5C180-E50F-46C7-AD7C-88B397B200CD}" srcId="{2B0A3A5F-085B-4B51-84F1-9EDAFC84365F}" destId="{FCD5AA4D-433A-4607-BE2E-39BD67E7C6A1}" srcOrd="1" destOrd="0" parTransId="{886F27EE-EC1F-4E4E-BFA1-B52EFB0AE2E2}" sibTransId="{0253575E-7F06-42E3-9C47-E14B36E1F0AB}"/>
    <dgm:cxn modelId="{15EFB8CA-C667-8A45-BF29-EA2D718BCE6B}" type="presOf" srcId="{FCD5AA4D-433A-4607-BE2E-39BD67E7C6A1}" destId="{7DF8B405-85E8-468B-BFA7-3DDD2D6EB81F}" srcOrd="1" destOrd="0" presId="urn:microsoft.com/office/officeart/2005/8/layout/vList4"/>
    <dgm:cxn modelId="{D9FB8E8D-C00C-9847-A025-C9ECAACB4CBE}" type="presOf" srcId="{7E17E4E4-0F18-417D-980F-3BD4B9AFB930}" destId="{BD69FF9E-A761-4B50-AB15-E476F45FB7F4}" srcOrd="0" destOrd="1" presId="urn:microsoft.com/office/officeart/2005/8/layout/vList4"/>
    <dgm:cxn modelId="{6B8C11BB-F253-454E-91E5-A7707B73F771}" type="presParOf" srcId="{806F7358-ECDB-416B-A464-1499B0AE07CD}" destId="{C1BBC956-4A94-4B74-8AE0-CCC3296127C2}" srcOrd="0" destOrd="0" presId="urn:microsoft.com/office/officeart/2005/8/layout/vList4"/>
    <dgm:cxn modelId="{13CE06B9-8DE1-8C4E-9BA4-55DE7A698D45}" type="presParOf" srcId="{C1BBC956-4A94-4B74-8AE0-CCC3296127C2}" destId="{260A4F7C-D06E-45D2-9EB4-8EED4FEE2B7C}" srcOrd="0" destOrd="0" presId="urn:microsoft.com/office/officeart/2005/8/layout/vList4"/>
    <dgm:cxn modelId="{0C147557-960C-6C41-9516-855FC46E4E78}" type="presParOf" srcId="{C1BBC956-4A94-4B74-8AE0-CCC3296127C2}" destId="{B5368057-BEC6-4B74-BAC5-18767B74E8F7}" srcOrd="1" destOrd="0" presId="urn:microsoft.com/office/officeart/2005/8/layout/vList4"/>
    <dgm:cxn modelId="{B0A792AB-CC8F-0D49-A731-A95B983B789E}" type="presParOf" srcId="{C1BBC956-4A94-4B74-8AE0-CCC3296127C2}" destId="{411D25AE-1A01-440C-AAD7-8E3C75E0F18D}" srcOrd="2" destOrd="0" presId="urn:microsoft.com/office/officeart/2005/8/layout/vList4"/>
    <dgm:cxn modelId="{2EB75D09-3DDD-6547-8981-0328D36A231C}" type="presParOf" srcId="{806F7358-ECDB-416B-A464-1499B0AE07CD}" destId="{F9860FF5-0F05-4CB4-9828-7150D6CF299B}" srcOrd="1" destOrd="0" presId="urn:microsoft.com/office/officeart/2005/8/layout/vList4"/>
    <dgm:cxn modelId="{46653C71-40D6-FF44-8840-3A544D9A8738}" type="presParOf" srcId="{806F7358-ECDB-416B-A464-1499B0AE07CD}" destId="{11E38199-7275-4434-9BE4-7E30E6FF2721}" srcOrd="2" destOrd="0" presId="urn:microsoft.com/office/officeart/2005/8/layout/vList4"/>
    <dgm:cxn modelId="{3E16BC5F-A86F-6543-A2EE-D5ABE94C886F}" type="presParOf" srcId="{11E38199-7275-4434-9BE4-7E30E6FF2721}" destId="{BB91B93D-4D7B-48C9-884E-814ABE08A8F5}" srcOrd="0" destOrd="0" presId="urn:microsoft.com/office/officeart/2005/8/layout/vList4"/>
    <dgm:cxn modelId="{C9980CD0-F925-1B41-9288-36C72CCA8531}" type="presParOf" srcId="{11E38199-7275-4434-9BE4-7E30E6FF2721}" destId="{20BDCB1B-5C1E-4EB7-A096-079ECBE14993}" srcOrd="1" destOrd="0" presId="urn:microsoft.com/office/officeart/2005/8/layout/vList4"/>
    <dgm:cxn modelId="{7A5CEDC0-BE2C-6542-B520-392758A74866}" type="presParOf" srcId="{11E38199-7275-4434-9BE4-7E30E6FF2721}" destId="{7DF8B405-85E8-468B-BFA7-3DDD2D6EB81F}" srcOrd="2" destOrd="0" presId="urn:microsoft.com/office/officeart/2005/8/layout/vList4"/>
    <dgm:cxn modelId="{85F6EB03-E3CC-E941-BA7A-DBCE51150CB4}" type="presParOf" srcId="{806F7358-ECDB-416B-A464-1499B0AE07CD}" destId="{164C04FD-8F65-4B63-A6DA-016588908E29}" srcOrd="3" destOrd="0" presId="urn:microsoft.com/office/officeart/2005/8/layout/vList4"/>
    <dgm:cxn modelId="{BEF9C8AF-D7C2-034F-8EE4-29D39A65C5CE}" type="presParOf" srcId="{806F7358-ECDB-416B-A464-1499B0AE07CD}" destId="{FDCE9A9B-C7CC-4460-86DC-F426CA468FE2}" srcOrd="4" destOrd="0" presId="urn:microsoft.com/office/officeart/2005/8/layout/vList4"/>
    <dgm:cxn modelId="{DB5B8C9D-7939-2D47-8BFC-451D682F9F76}" type="presParOf" srcId="{FDCE9A9B-C7CC-4460-86DC-F426CA468FE2}" destId="{BD69FF9E-A761-4B50-AB15-E476F45FB7F4}" srcOrd="0" destOrd="0" presId="urn:microsoft.com/office/officeart/2005/8/layout/vList4"/>
    <dgm:cxn modelId="{5549FEF8-15F8-B542-BC9B-6D54EFC45951}" type="presParOf" srcId="{FDCE9A9B-C7CC-4460-86DC-F426CA468FE2}" destId="{331CC8F0-E05C-4AD9-A1A5-D7ED8F25FE6F}" srcOrd="1" destOrd="0" presId="urn:microsoft.com/office/officeart/2005/8/layout/vList4"/>
    <dgm:cxn modelId="{634CC491-2636-7C42-8392-BC21C22EA644}" type="presParOf" srcId="{FDCE9A9B-C7CC-4460-86DC-F426CA468FE2}" destId="{24ADD42D-76DF-4924-8114-144691E8BA51}"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4BD8A9F-6600-4944-B7F0-0229600BDCCF}">
      <dsp:nvSpPr>
        <dsp:cNvPr id="0" name=""/>
        <dsp:cNvSpPr/>
      </dsp:nvSpPr>
      <dsp:spPr>
        <a:xfrm>
          <a:off x="3291840" y="0"/>
          <a:ext cx="1645919" cy="996632"/>
        </a:xfrm>
        <a:prstGeom prst="trapezoid">
          <a:avLst>
            <a:gd name="adj" fmla="val 82574"/>
          </a:avLst>
        </a:prstGeom>
        <a:gradFill rotWithShape="0">
          <a:gsLst>
            <a:gs pos="0">
              <a:schemeClr val="accent6">
                <a:alpha val="90000"/>
                <a:hueOff val="0"/>
                <a:satOff val="0"/>
                <a:lumOff val="0"/>
                <a:alphaOff val="0"/>
                <a:tint val="100000"/>
                <a:shade val="100000"/>
                <a:satMod val="130000"/>
              </a:schemeClr>
            </a:gs>
            <a:gs pos="100000">
              <a:schemeClr val="accent6">
                <a:alpha val="9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Service</a:t>
          </a:r>
          <a:endParaRPr lang="en-US" sz="3200" kern="1200" dirty="0"/>
        </a:p>
      </dsp:txBody>
      <dsp:txXfrm>
        <a:off x="3291840" y="0"/>
        <a:ext cx="1645919" cy="996632"/>
      </dsp:txXfrm>
    </dsp:sp>
    <dsp:sp modelId="{C6EFADB4-C9D9-4E29-99B8-8336A6BA41AA}">
      <dsp:nvSpPr>
        <dsp:cNvPr id="0" name=""/>
        <dsp:cNvSpPr/>
      </dsp:nvSpPr>
      <dsp:spPr>
        <a:xfrm>
          <a:off x="2468880" y="996632"/>
          <a:ext cx="3291839" cy="996632"/>
        </a:xfrm>
        <a:prstGeom prst="trapezoid">
          <a:avLst>
            <a:gd name="adj" fmla="val 82574"/>
          </a:avLst>
        </a:prstGeom>
        <a:gradFill rotWithShape="0">
          <a:gsLst>
            <a:gs pos="0">
              <a:schemeClr val="accent6">
                <a:alpha val="90000"/>
                <a:hueOff val="0"/>
                <a:satOff val="0"/>
                <a:lumOff val="0"/>
                <a:alphaOff val="-10000"/>
                <a:tint val="100000"/>
                <a:shade val="100000"/>
                <a:satMod val="130000"/>
              </a:schemeClr>
            </a:gs>
            <a:gs pos="100000">
              <a:schemeClr val="accent6">
                <a:alpha val="90000"/>
                <a:hueOff val="0"/>
                <a:satOff val="0"/>
                <a:lumOff val="0"/>
                <a:alphaOff val="-1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Technology</a:t>
          </a:r>
          <a:endParaRPr lang="en-US" sz="3200" kern="1200" dirty="0"/>
        </a:p>
      </dsp:txBody>
      <dsp:txXfrm>
        <a:off x="3044951" y="996632"/>
        <a:ext cx="2139696" cy="996632"/>
      </dsp:txXfrm>
    </dsp:sp>
    <dsp:sp modelId="{0A1AC569-6EBE-44E7-BA5A-A62063633B8F}">
      <dsp:nvSpPr>
        <dsp:cNvPr id="0" name=""/>
        <dsp:cNvSpPr/>
      </dsp:nvSpPr>
      <dsp:spPr>
        <a:xfrm>
          <a:off x="1645920" y="1993265"/>
          <a:ext cx="4937760" cy="996632"/>
        </a:xfrm>
        <a:prstGeom prst="trapezoid">
          <a:avLst>
            <a:gd name="adj" fmla="val 82574"/>
          </a:avLst>
        </a:prstGeom>
        <a:gradFill rotWithShape="0">
          <a:gsLst>
            <a:gs pos="0">
              <a:schemeClr val="accent6">
                <a:alpha val="90000"/>
                <a:hueOff val="0"/>
                <a:satOff val="0"/>
                <a:lumOff val="0"/>
                <a:alphaOff val="-20000"/>
                <a:tint val="100000"/>
                <a:shade val="100000"/>
                <a:satMod val="130000"/>
              </a:schemeClr>
            </a:gs>
            <a:gs pos="100000">
              <a:schemeClr val="accent6">
                <a:alpha val="90000"/>
                <a:hueOff val="0"/>
                <a:satOff val="0"/>
                <a:lumOff val="0"/>
                <a:alphaOff val="-2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Workflow/Logistics</a:t>
          </a:r>
          <a:endParaRPr lang="en-US" sz="3200" kern="1200" dirty="0"/>
        </a:p>
      </dsp:txBody>
      <dsp:txXfrm>
        <a:off x="2510027" y="1993265"/>
        <a:ext cx="3209544" cy="996632"/>
      </dsp:txXfrm>
    </dsp:sp>
    <dsp:sp modelId="{874ECD51-F7DC-4C9A-B779-F8524A8502E8}">
      <dsp:nvSpPr>
        <dsp:cNvPr id="0" name=""/>
        <dsp:cNvSpPr/>
      </dsp:nvSpPr>
      <dsp:spPr>
        <a:xfrm>
          <a:off x="822960" y="2989897"/>
          <a:ext cx="6583679" cy="996632"/>
        </a:xfrm>
        <a:prstGeom prst="trapezoid">
          <a:avLst>
            <a:gd name="adj" fmla="val 82574"/>
          </a:avLst>
        </a:prstGeom>
        <a:gradFill rotWithShape="0">
          <a:gsLst>
            <a:gs pos="0">
              <a:schemeClr val="accent6">
                <a:alpha val="90000"/>
                <a:hueOff val="0"/>
                <a:satOff val="0"/>
                <a:lumOff val="0"/>
                <a:alphaOff val="-30000"/>
                <a:tint val="100000"/>
                <a:shade val="100000"/>
                <a:satMod val="130000"/>
              </a:schemeClr>
            </a:gs>
            <a:gs pos="100000">
              <a:schemeClr val="accent6">
                <a:alpha val="90000"/>
                <a:hueOff val="0"/>
                <a:satOff val="0"/>
                <a:lumOff val="0"/>
                <a:alphaOff val="-3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Organization/Infrastructure</a:t>
          </a:r>
          <a:endParaRPr lang="en-US" sz="3200" kern="1200" dirty="0"/>
        </a:p>
      </dsp:txBody>
      <dsp:txXfrm>
        <a:off x="1975104" y="2989897"/>
        <a:ext cx="4279392" cy="996632"/>
      </dsp:txXfrm>
    </dsp:sp>
    <dsp:sp modelId="{61EA6CB5-5493-4676-8C81-3D69E3BE29B4}">
      <dsp:nvSpPr>
        <dsp:cNvPr id="0" name=""/>
        <dsp:cNvSpPr/>
      </dsp:nvSpPr>
      <dsp:spPr>
        <a:xfrm>
          <a:off x="0" y="3986530"/>
          <a:ext cx="8229600" cy="996632"/>
        </a:xfrm>
        <a:prstGeom prst="trapezoid">
          <a:avLst>
            <a:gd name="adj" fmla="val 82574"/>
          </a:avLst>
        </a:prstGeom>
        <a:gradFill rotWithShape="0">
          <a:gsLst>
            <a:gs pos="0">
              <a:schemeClr val="accent6">
                <a:alpha val="90000"/>
                <a:hueOff val="0"/>
                <a:satOff val="0"/>
                <a:lumOff val="0"/>
                <a:alphaOff val="-40000"/>
                <a:tint val="100000"/>
                <a:shade val="100000"/>
                <a:satMod val="130000"/>
              </a:schemeClr>
            </a:gs>
            <a:gs pos="100000">
              <a:schemeClr val="accent6">
                <a:alpha val="90000"/>
                <a:hueOff val="0"/>
                <a:satOff val="0"/>
                <a:lumOff val="0"/>
                <a:alphaOff val="-4000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Personnel/Training/Competency</a:t>
          </a:r>
          <a:endParaRPr lang="en-US" sz="3200" kern="1200" dirty="0"/>
        </a:p>
      </dsp:txBody>
      <dsp:txXfrm>
        <a:off x="1440179" y="3986530"/>
        <a:ext cx="5349240" cy="99663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60A4F7C-D06E-45D2-9EB4-8EED4FEE2B7C}">
      <dsp:nvSpPr>
        <dsp:cNvPr id="0" name=""/>
        <dsp:cNvSpPr/>
      </dsp:nvSpPr>
      <dsp:spPr>
        <a:xfrm>
          <a:off x="0" y="0"/>
          <a:ext cx="7010400" cy="1444624"/>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Clarity about...</a:t>
          </a:r>
          <a:endParaRPr lang="en-US" sz="2800" kern="1200" dirty="0"/>
        </a:p>
        <a:p>
          <a:pPr marL="228600" lvl="1" indent="-228600" algn="l" defTabSz="977900">
            <a:lnSpc>
              <a:spcPct val="90000"/>
            </a:lnSpc>
            <a:spcBef>
              <a:spcPct val="0"/>
            </a:spcBef>
            <a:spcAft>
              <a:spcPct val="15000"/>
            </a:spcAft>
            <a:buChar char="••"/>
          </a:pPr>
          <a:r>
            <a:rPr lang="en-US" sz="2200" kern="1200" dirty="0" smtClean="0"/>
            <a:t>Short/long-term goals</a:t>
          </a:r>
          <a:endParaRPr lang="en-US" sz="2200" kern="1200" dirty="0"/>
        </a:p>
        <a:p>
          <a:pPr marL="228600" lvl="1" indent="-228600" algn="l" defTabSz="977900">
            <a:lnSpc>
              <a:spcPct val="90000"/>
            </a:lnSpc>
            <a:spcBef>
              <a:spcPct val="0"/>
            </a:spcBef>
            <a:spcAft>
              <a:spcPct val="15000"/>
            </a:spcAft>
            <a:buChar char="••"/>
          </a:pPr>
          <a:r>
            <a:rPr lang="en-US" sz="2200" kern="1200" dirty="0" smtClean="0"/>
            <a:t>Implications of public policy</a:t>
          </a:r>
          <a:endParaRPr lang="en-US" sz="2200" kern="1200" dirty="0"/>
        </a:p>
      </dsp:txBody>
      <dsp:txXfrm>
        <a:off x="1546542" y="0"/>
        <a:ext cx="5463857" cy="1444624"/>
      </dsp:txXfrm>
    </dsp:sp>
    <dsp:sp modelId="{B5368057-BEC6-4B74-BAC5-18767B74E8F7}">
      <dsp:nvSpPr>
        <dsp:cNvPr id="0" name=""/>
        <dsp:cNvSpPr/>
      </dsp:nvSpPr>
      <dsp:spPr>
        <a:xfrm>
          <a:off x="259075" y="126999"/>
          <a:ext cx="1188725" cy="1155699"/>
        </a:xfrm>
        <a:prstGeom prst="roundRect">
          <a:avLst>
            <a:gd name="adj" fmla="val 10000"/>
          </a:avLst>
        </a:prstGeom>
        <a:blipFill rotWithShape="0">
          <a:blip xmlns:r="http://schemas.openxmlformats.org/officeDocument/2006/relationships" r:embed="rId1"/>
          <a:stretch>
            <a:fillRect/>
          </a:stretch>
        </a:blip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BB91B93D-4D7B-48C9-884E-814ABE08A8F5}">
      <dsp:nvSpPr>
        <dsp:cNvPr id="0" name=""/>
        <dsp:cNvSpPr/>
      </dsp:nvSpPr>
      <dsp:spPr>
        <a:xfrm>
          <a:off x="0" y="1589087"/>
          <a:ext cx="7010400" cy="1444624"/>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Coaching for…</a:t>
          </a:r>
          <a:endParaRPr lang="en-US" sz="2800" kern="1200" dirty="0"/>
        </a:p>
        <a:p>
          <a:pPr marL="228600" lvl="1" indent="-228600" algn="l" defTabSz="977900">
            <a:lnSpc>
              <a:spcPct val="90000"/>
            </a:lnSpc>
            <a:spcBef>
              <a:spcPct val="0"/>
            </a:spcBef>
            <a:spcAft>
              <a:spcPct val="15000"/>
            </a:spcAft>
            <a:buChar char="••"/>
          </a:pPr>
          <a:r>
            <a:rPr lang="en-US" sz="2200" kern="1200" dirty="0" smtClean="0"/>
            <a:t>Team-based/patient-oriented practice</a:t>
          </a:r>
          <a:endParaRPr lang="en-US" sz="2200" kern="1200" dirty="0"/>
        </a:p>
        <a:p>
          <a:pPr marL="228600" lvl="1" indent="-228600" algn="l" defTabSz="977900">
            <a:lnSpc>
              <a:spcPct val="90000"/>
            </a:lnSpc>
            <a:spcBef>
              <a:spcPct val="0"/>
            </a:spcBef>
            <a:spcAft>
              <a:spcPct val="15000"/>
            </a:spcAft>
            <a:buChar char="••"/>
          </a:pPr>
          <a:r>
            <a:rPr lang="en-US" sz="2200" kern="1200" dirty="0" smtClean="0"/>
            <a:t>Business/QI/Health IT implementation</a:t>
          </a:r>
          <a:endParaRPr lang="en-US" sz="2200" kern="1200" dirty="0"/>
        </a:p>
      </dsp:txBody>
      <dsp:txXfrm>
        <a:off x="1546542" y="1589087"/>
        <a:ext cx="5463857" cy="1444624"/>
      </dsp:txXfrm>
    </dsp:sp>
    <dsp:sp modelId="{20BDCB1B-5C1E-4EB7-A096-079ECBE14993}">
      <dsp:nvSpPr>
        <dsp:cNvPr id="0" name=""/>
        <dsp:cNvSpPr/>
      </dsp:nvSpPr>
      <dsp:spPr>
        <a:xfrm>
          <a:off x="243203" y="1733550"/>
          <a:ext cx="1204597" cy="1155699"/>
        </a:xfrm>
        <a:prstGeom prst="roundRect">
          <a:avLst>
            <a:gd name="adj" fmla="val 10000"/>
          </a:avLst>
        </a:prstGeom>
        <a:blipFill rotWithShape="0">
          <a:blip xmlns:r="http://schemas.openxmlformats.org/officeDocument/2006/relationships" r:embed="rId2"/>
          <a:stretch>
            <a:fillRect/>
          </a:stretch>
        </a:blip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BD69FF9E-A761-4B50-AB15-E476F45FB7F4}">
      <dsp:nvSpPr>
        <dsp:cNvPr id="0" name=""/>
        <dsp:cNvSpPr/>
      </dsp:nvSpPr>
      <dsp:spPr>
        <a:xfrm>
          <a:off x="0" y="3178174"/>
          <a:ext cx="7010400" cy="1444624"/>
        </a:xfrm>
        <a:prstGeom prst="roundRect">
          <a:avLst>
            <a:gd name="adj" fmla="val 10000"/>
          </a:avLst>
        </a:prstGeom>
        <a:solidFill>
          <a:schemeClr val="lt1">
            <a:hueOff val="0"/>
            <a:satOff val="0"/>
            <a:lumOff val="0"/>
            <a:alphaOff val="0"/>
          </a:schemeClr>
        </a:solid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t>Confidence that… </a:t>
          </a:r>
          <a:endParaRPr lang="en-US" sz="2800" kern="1200" dirty="0"/>
        </a:p>
        <a:p>
          <a:pPr marL="228600" lvl="1" indent="-228600" algn="l" defTabSz="977900">
            <a:lnSpc>
              <a:spcPct val="90000"/>
            </a:lnSpc>
            <a:spcBef>
              <a:spcPct val="0"/>
            </a:spcBef>
            <a:spcAft>
              <a:spcPct val="15000"/>
            </a:spcAft>
            <a:buChar char="••"/>
          </a:pPr>
          <a:r>
            <a:rPr lang="en-US" sz="2200" kern="1200" dirty="0" smtClean="0"/>
            <a:t>Support will not fade</a:t>
          </a:r>
          <a:endParaRPr lang="en-US" sz="2200" kern="1200" dirty="0"/>
        </a:p>
        <a:p>
          <a:pPr marL="228600" lvl="1" indent="-228600" algn="l" defTabSz="977900">
            <a:lnSpc>
              <a:spcPct val="90000"/>
            </a:lnSpc>
            <a:spcBef>
              <a:spcPct val="0"/>
            </a:spcBef>
            <a:spcAft>
              <a:spcPct val="15000"/>
            </a:spcAft>
            <a:buChar char="••"/>
          </a:pPr>
          <a:r>
            <a:rPr lang="en-US" sz="2200" kern="1200" dirty="0" smtClean="0"/>
            <a:t>Unintended consequences will not prevail</a:t>
          </a:r>
          <a:endParaRPr lang="en-US" sz="2200" kern="1200" dirty="0"/>
        </a:p>
      </dsp:txBody>
      <dsp:txXfrm>
        <a:off x="1546542" y="3178174"/>
        <a:ext cx="5463857" cy="1444624"/>
      </dsp:txXfrm>
    </dsp:sp>
    <dsp:sp modelId="{331CC8F0-E05C-4AD9-A1A5-D7ED8F25FE6F}">
      <dsp:nvSpPr>
        <dsp:cNvPr id="0" name=""/>
        <dsp:cNvSpPr/>
      </dsp:nvSpPr>
      <dsp:spPr>
        <a:xfrm>
          <a:off x="243203" y="3322637"/>
          <a:ext cx="1204597" cy="1155699"/>
        </a:xfrm>
        <a:prstGeom prst="roundRect">
          <a:avLst>
            <a:gd name="adj" fmla="val 10000"/>
          </a:avLst>
        </a:prstGeom>
        <a:blipFill rotWithShape="0">
          <a:blip xmlns:r="http://schemas.openxmlformats.org/officeDocument/2006/relationships" r:embed="rId3"/>
          <a:stretch>
            <a:fillRect/>
          </a:stretch>
        </a:blipFill>
        <a:ln w="38100" cap="flat" cmpd="sng" algn="ctr">
          <a:solidFill>
            <a:schemeClr val="dk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403975" y="8805863"/>
            <a:ext cx="384175" cy="298450"/>
          </a:xfrm>
          <a:prstGeom prst="rect">
            <a:avLst/>
          </a:prstGeom>
          <a:noFill/>
          <a:ln w="12700">
            <a:noFill/>
            <a:miter lim="800000"/>
            <a:headEnd/>
            <a:tailEnd/>
          </a:ln>
          <a:effectLst/>
        </p:spPr>
        <p:txBody>
          <a:bodyPr wrap="none" lIns="90791" tIns="44598" rIns="90791" bIns="44598" anchor="ctr">
            <a:prstTxWarp prst="textNoShape">
              <a:avLst/>
            </a:prstTxWarp>
            <a:spAutoFit/>
          </a:bodyPr>
          <a:lstStyle/>
          <a:p>
            <a:pPr algn="r" defTabSz="917575" eaLnBrk="0" hangingPunct="0">
              <a:defRPr/>
            </a:pPr>
            <a:fld id="{42C30564-2386-8244-93AD-15273FE4681E}" type="slidenum">
              <a:rPr lang="en-US" sz="1400"/>
              <a:pPr algn="r" defTabSz="917575" eaLnBrk="0" hangingPunct="0">
                <a:defRPr/>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68800"/>
            <a:ext cx="5029200" cy="4140200"/>
          </a:xfrm>
          <a:prstGeom prst="rect">
            <a:avLst/>
          </a:prstGeom>
          <a:noFill/>
          <a:ln w="12700">
            <a:noFill/>
            <a:miter lim="800000"/>
            <a:headEnd/>
            <a:tailEnd/>
          </a:ln>
          <a:effectLst/>
        </p:spPr>
        <p:txBody>
          <a:bodyPr vert="horz" wrap="square" lIns="90791" tIns="44598" rIns="90791" bIns="44598"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5779" name="Rectangle 3"/>
          <p:cNvSpPr>
            <a:spLocks noGrp="1" noRot="1" noChangeAspect="1" noChangeArrowheads="1" noTextEdit="1"/>
          </p:cNvSpPr>
          <p:nvPr>
            <p:ph type="sldImg" idx="2"/>
          </p:nvPr>
        </p:nvSpPr>
        <p:spPr bwMode="auto">
          <a:xfrm>
            <a:off x="1131888" y="692150"/>
            <a:ext cx="4595812" cy="3446463"/>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400800" y="8804275"/>
            <a:ext cx="387350" cy="301625"/>
          </a:xfrm>
          <a:prstGeom prst="rect">
            <a:avLst/>
          </a:prstGeom>
          <a:noFill/>
          <a:ln w="12700">
            <a:noFill/>
            <a:miter lim="800000"/>
            <a:headEnd/>
            <a:tailEnd/>
          </a:ln>
          <a:effectLst/>
        </p:spPr>
        <p:txBody>
          <a:bodyPr wrap="none" lIns="90791" tIns="44598" rIns="90791" bIns="44598" anchor="ctr">
            <a:prstTxWarp prst="textNoShape">
              <a:avLst/>
            </a:prstTxWarp>
            <a:spAutoFit/>
          </a:bodyPr>
          <a:lstStyle/>
          <a:p>
            <a:pPr algn="r" defTabSz="917575" eaLnBrk="0" hangingPunct="0">
              <a:defRPr/>
            </a:pPr>
            <a:fld id="{54BA4E9C-8CF0-6A42-BBEE-988E8257CAB3}" type="slidenum">
              <a:rPr lang="en-US" sz="1400"/>
              <a:pPr algn="r" defTabSz="917575" eaLnBrk="0" hangingPunct="0">
                <a:defRPr/>
              </a:pPr>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w="9525"/>
        </p:spPr>
        <p:txBody>
          <a:bodyPr/>
          <a:lstStyle/>
          <a:p>
            <a:pPr eaLnBrk="1" hangingPunct="1"/>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Slide Image Placeholder 1"/>
          <p:cNvSpPr>
            <a:spLocks noGrp="1" noRot="1" noChangeAspect="1" noTextEdit="1"/>
          </p:cNvSpPr>
          <p:nvPr>
            <p:ph type="sldImg"/>
          </p:nvPr>
        </p:nvSpPr>
        <p:spPr>
          <a:xfrm>
            <a:off x="1995488" y="527050"/>
            <a:ext cx="2865437" cy="2149475"/>
          </a:xfrm>
          <a:ln/>
        </p:spPr>
      </p:sp>
      <p:sp>
        <p:nvSpPr>
          <p:cNvPr id="147459"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r>
              <a:rPr lang="en-US">
                <a:latin typeface="Times New Roman" charset="0"/>
              </a:rPr>
              <a:t>Who is using the internet….some statistics are listed from the pew Internet &amp; American Life project.</a:t>
            </a:r>
          </a:p>
        </p:txBody>
      </p:sp>
      <p:sp>
        <p:nvSpPr>
          <p:cNvPr id="147460"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86785" tIns="43392" rIns="86785" bIns="43392" anchor="b">
            <a:prstTxWarp prst="textNoShape">
              <a:avLst/>
            </a:prstTxWarp>
          </a:bodyPr>
          <a:lstStyle/>
          <a:p>
            <a:pPr algn="r" defTabSz="868363" eaLnBrk="0" hangingPunct="0"/>
            <a:fld id="{D5336B71-B870-A447-A7E3-2C594AE96E18}" type="slidenum">
              <a:rPr lang="en-US">
                <a:solidFill>
                  <a:srgbClr val="000000"/>
                </a:solidFill>
              </a:rPr>
              <a:pPr algn="r" defTabSz="868363" eaLnBrk="0" hangingPunct="0"/>
              <a:t>60</a:t>
            </a:fld>
            <a:endParaRPr lang="en-US">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xfrm>
            <a:off x="1997075" y="527050"/>
            <a:ext cx="2865438" cy="2149475"/>
          </a:xfrm>
          <a:ln/>
        </p:spPr>
      </p:sp>
      <p:sp>
        <p:nvSpPr>
          <p:cNvPr id="149507"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49508"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D5D90BCA-9BBD-9647-B10A-22C9A08330CD}" type="slidenum">
              <a:rPr lang="en-US" sz="1200">
                <a:latin typeface="Calibri" charset="0"/>
              </a:rPr>
              <a:pPr algn="r" defTabSz="868363"/>
              <a:t>61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xfrm>
            <a:off x="1997075" y="527050"/>
            <a:ext cx="2865438" cy="2149475"/>
          </a:xfrm>
          <a:ln/>
        </p:spPr>
      </p:sp>
      <p:sp>
        <p:nvSpPr>
          <p:cNvPr id="131075"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31076"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E6145178-C8DE-C445-85BD-4D082CDDFA8F}" type="slidenum">
              <a:rPr lang="en-US" sz="1200">
                <a:latin typeface="Calibri" charset="0"/>
              </a:rPr>
              <a:pPr algn="r" defTabSz="868363"/>
              <a:t>52</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xfrm>
            <a:off x="1997075" y="527050"/>
            <a:ext cx="2865438" cy="2149475"/>
          </a:xfrm>
          <a:ln/>
        </p:spPr>
      </p:sp>
      <p:sp>
        <p:nvSpPr>
          <p:cNvPr id="133123"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33124"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FFFC7D6D-0678-C04D-842A-0D1AF7ECEAFD}" type="slidenum">
              <a:rPr lang="en-US" sz="1200">
                <a:latin typeface="Calibri" charset="0"/>
              </a:rPr>
              <a:pPr algn="r" defTabSz="868363"/>
              <a:t>53</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xfrm>
            <a:off x="1997075" y="527050"/>
            <a:ext cx="2865438" cy="2149475"/>
          </a:xfrm>
          <a:ln/>
        </p:spPr>
      </p:sp>
      <p:sp>
        <p:nvSpPr>
          <p:cNvPr id="135171"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35172"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544743E0-AD5B-E948-9757-1BF05F8CDAAA}" type="slidenum">
              <a:rPr lang="en-US" sz="1200">
                <a:latin typeface="Calibri" charset="0"/>
              </a:rPr>
              <a:pPr algn="r" defTabSz="868363"/>
              <a:t>54</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xfrm>
            <a:off x="1997075" y="527050"/>
            <a:ext cx="2865438" cy="2149475"/>
          </a:xfrm>
          <a:ln/>
        </p:spPr>
      </p:sp>
      <p:sp>
        <p:nvSpPr>
          <p:cNvPr id="137219"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37220"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85D1F34F-5AD3-DB4C-9B80-8D8DC8FD678B}" type="slidenum">
              <a:rPr lang="en-US" sz="1200">
                <a:latin typeface="Calibri" charset="0"/>
              </a:rPr>
              <a:pPr algn="r" defTabSz="868363"/>
              <a:t>55</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xfrm>
            <a:off x="1997075" y="527050"/>
            <a:ext cx="2865438" cy="2149475"/>
          </a:xfrm>
          <a:ln/>
        </p:spPr>
      </p:sp>
      <p:sp>
        <p:nvSpPr>
          <p:cNvPr id="139267"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39268"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6AFA3459-1F5D-B147-84B0-401AE37D4BB5}" type="slidenum">
              <a:rPr lang="en-US" sz="1200">
                <a:latin typeface="Calibri" charset="0"/>
              </a:rPr>
              <a:pPr algn="r" defTabSz="868363"/>
              <a:t>56</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xfrm>
            <a:off x="1995488" y="527050"/>
            <a:ext cx="2865437" cy="2149475"/>
          </a:xfrm>
          <a:ln/>
        </p:spPr>
      </p:sp>
      <p:sp>
        <p:nvSpPr>
          <p:cNvPr id="141315"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41316"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86785" tIns="43392" rIns="86785" bIns="43392" anchor="b">
            <a:prstTxWarp prst="textNoShape">
              <a:avLst/>
            </a:prstTxWarp>
          </a:bodyPr>
          <a:lstStyle/>
          <a:p>
            <a:pPr algn="r" defTabSz="868363"/>
            <a:fld id="{38C0BD0C-0AC5-8B48-B98F-F46D1BEF6D3B}" type="slidenum">
              <a:rPr lang="en-US" sz="1200">
                <a:latin typeface="Calibri" charset="0"/>
              </a:rPr>
              <a:pPr algn="r" defTabSz="868363"/>
              <a:t>57</a:t>
            </a:fld>
            <a:endParaRPr lang="en-US"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xfrm>
            <a:off x="1997075" y="527050"/>
            <a:ext cx="2865438" cy="2149475"/>
          </a:xfrm>
          <a:ln/>
        </p:spPr>
      </p:sp>
      <p:sp>
        <p:nvSpPr>
          <p:cNvPr id="143363"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43364"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F3C75934-F758-7A4F-9887-814956BD26F2}" type="slidenum">
              <a:rPr lang="en-US" sz="1200">
                <a:latin typeface="Calibri" charset="0"/>
              </a:rPr>
              <a:pPr algn="r" defTabSz="868363"/>
              <a:t>58</a:t>
            </a:fld>
            <a:endParaRPr lang="en-US"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Slide Image Placeholder 1"/>
          <p:cNvSpPr>
            <a:spLocks noGrp="1" noRot="1" noChangeAspect="1" noTextEdit="1"/>
          </p:cNvSpPr>
          <p:nvPr>
            <p:ph type="sldImg"/>
          </p:nvPr>
        </p:nvSpPr>
        <p:spPr>
          <a:xfrm>
            <a:off x="1997075" y="527050"/>
            <a:ext cx="2865438" cy="2149475"/>
          </a:xfrm>
          <a:ln/>
        </p:spPr>
      </p:sp>
      <p:sp>
        <p:nvSpPr>
          <p:cNvPr id="145411" name="Notes Placeholder 2"/>
          <p:cNvSpPr>
            <a:spLocks noGrp="1"/>
          </p:cNvSpPr>
          <p:nvPr>
            <p:ph type="body" idx="1"/>
          </p:nvPr>
        </p:nvSpPr>
        <p:spPr>
          <a:xfrm>
            <a:off x="609600" y="3092450"/>
            <a:ext cx="5486400" cy="4900613"/>
          </a:xfrm>
          <a:noFill/>
          <a:ln w="9525"/>
        </p:spPr>
        <p:txBody>
          <a:bodyPr lIns="90883" tIns="45441" rIns="90883" bIns="45441"/>
          <a:lstStyle/>
          <a:p>
            <a:pPr>
              <a:spcBef>
                <a:spcPct val="0"/>
              </a:spcBef>
            </a:pPr>
            <a:endParaRPr lang="en-US">
              <a:latin typeface="Times New Roman" charset="0"/>
            </a:endParaRPr>
          </a:p>
        </p:txBody>
      </p:sp>
      <p:sp>
        <p:nvSpPr>
          <p:cNvPr id="145412" name="Slide Number Placeholder 3"/>
          <p:cNvSpPr txBox="1">
            <a:spLocks noGrp="1"/>
          </p:cNvSpPr>
          <p:nvPr/>
        </p:nvSpPr>
        <p:spPr bwMode="auto">
          <a:xfrm>
            <a:off x="3884613" y="8739188"/>
            <a:ext cx="2971800" cy="458787"/>
          </a:xfrm>
          <a:prstGeom prst="rect">
            <a:avLst/>
          </a:prstGeom>
          <a:noFill/>
          <a:ln w="9525">
            <a:noFill/>
            <a:miter lim="800000"/>
            <a:headEnd/>
            <a:tailEnd/>
          </a:ln>
        </p:spPr>
        <p:txBody>
          <a:bodyPr lIns="90883" tIns="45441" rIns="90883" bIns="45441" anchor="b">
            <a:prstTxWarp prst="textNoShape">
              <a:avLst/>
            </a:prstTxWarp>
          </a:bodyPr>
          <a:lstStyle/>
          <a:p>
            <a:pPr algn="r" defTabSz="868363"/>
            <a:fld id="{A7726017-282C-D143-BEE4-1AF9F2CB1697}" type="slidenum">
              <a:rPr lang="en-US" sz="1200">
                <a:latin typeface="Calibri" charset="0"/>
              </a:rPr>
              <a:pPr algn="r" defTabSz="868363"/>
              <a:t>59</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ndParaRPr>
            </a:p>
          </p:txBody>
        </p:sp>
      </p:grpSp>
      <p:graphicFrame>
        <p:nvGraphicFramePr>
          <p:cNvPr id="7" name="Object 3"/>
          <p:cNvGraphicFramePr>
            <a:graphicFrameLocks noChangeAspect="1"/>
          </p:cNvGraphicFramePr>
          <p:nvPr/>
        </p:nvGraphicFramePr>
        <p:xfrm>
          <a:off x="990600" y="381000"/>
          <a:ext cx="7162800" cy="1695450"/>
        </p:xfrm>
        <a:graphic>
          <a:graphicData uri="http://schemas.openxmlformats.org/presentationml/2006/ole">
            <p:oleObj spid="_x0000_s219138" name="Photo Editor Photo" r:id="rId3" imgW="6400000" imgH="1514686" progId="">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5"/>
          <p:cNvSpPr>
            <a:spLocks noGrp="1"/>
          </p:cNvSpPr>
          <p:nvPr>
            <p:ph type="sldNum" sz="quarter" idx="10"/>
          </p:nvPr>
        </p:nvSpPr>
        <p:spPr/>
        <p:txBody>
          <a:bodyPr/>
          <a:lstStyle>
            <a:lvl1pPr>
              <a:defRPr/>
            </a:lvl1pPr>
          </a:lstStyle>
          <a:p>
            <a:pPr>
              <a:defRPr/>
            </a:pPr>
            <a:fld id="{50ECD5AD-2CE2-CD42-89DE-FD89375BF997}"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729A7669-7780-0744-8D11-040CD355B4A4}"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16B3BCE4-748F-1E42-B367-C4852DC40CEC}"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6950" y="1327150"/>
            <a:ext cx="3608388"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57738" y="1327150"/>
            <a:ext cx="3608387"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C82CB2D8-A869-044E-9C8B-8DA17D8843A3}"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fld id="{5D223837-A715-6F41-A67B-859C2B5CBC70}"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442DA6E5-B852-9B45-B004-92E2F417A54C}"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6CE2498-82A5-9440-A61D-9EEA0948B1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1B84C0BA-38BF-1646-8CAD-C03BE9B130BD}"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8FFF0298-F209-694C-BF5F-A40DA04FDB02}"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04FFC0C3-45ED-8C45-B72D-B0D7BF5F723F}"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67475" y="28575"/>
            <a:ext cx="1898650" cy="5403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1525" y="28575"/>
            <a:ext cx="5543550" cy="5403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36F239C7-89B8-9148-86A5-6EFD5DF07D03}"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0BC92C3-EFDB-144A-8176-3553EC4C1292}"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49B41C-CB70-244D-A914-556A5B9C0C05}"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B8C726-CF90-5E46-847D-73BCF6430E8A}"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59DC14-F9B9-D84C-A71A-A94EA9A6D2B3}"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1E050C9-350D-C44C-8BDF-A35532142421}"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216CF0-8608-E548-A904-27FC6BE59064}"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A6398DD-298F-2A49-A5D4-219373A677A3}"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4F17F27-21D5-BD4B-88A7-99B3861EBF46}"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048E323-09D9-034B-B22C-41F9BF282E31}" type="datetime1">
              <a:rPr lang="en-US"/>
              <a:pPr>
                <a:defRPr/>
              </a:pPr>
              <a:t>10/18/10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F59A2C5-A276-4D41-8024-339685BA07B3}" type="slidenum">
              <a:rPr lang="en-US"/>
              <a:pPr>
                <a:defRPr/>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F3C2155-4FB9-D144-B306-DA57342C594E}" type="datetime1">
              <a:rPr lang="en-US"/>
              <a:pPr>
                <a:defRPr/>
              </a:pPr>
              <a:t>10/18/10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9EFDC8E-95A5-5143-A722-931180BA28C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B05D604-225C-3D43-AA42-C70206633E0B}" type="datetime1">
              <a:rPr lang="en-US"/>
              <a:pPr>
                <a:defRPr/>
              </a:pPr>
              <a:t>10/18/10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DB258EA-229B-8D4D-B300-2BCAFEA0B152}" type="slidenum">
              <a:rPr lang="en-US"/>
              <a:pPr>
                <a:defRPr/>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E281CC-C4FE-304E-8612-331D3DE269BF}"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3802091-A5FA-554A-9359-4FC5C7265F0F}" type="slidenum">
              <a:rPr lang="en-US"/>
              <a:pPr>
                <a:defRPr/>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02CDD1E-DDAE-4A4B-B33D-9C3A3EC3E135}"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8E6871F-24C5-F54A-8051-978A4533A5EE}" type="slidenum">
              <a:rPr lang="en-US"/>
              <a:pPr>
                <a:defRPr/>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156A8C-AD00-D342-84BB-82460E0F696B}"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1A6F6F-2AA1-BB43-B90C-BD0D4A0E4F60}" type="slidenum">
              <a:rPr lang="en-US"/>
              <a:pPr>
                <a:defRPr/>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75FBFC1-5F72-A541-98A8-AE6621E78D08}"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8C9FE5-6CB4-0C49-9CD2-76A931FB3C84}" type="slidenum">
              <a:rPr lang="en-US"/>
              <a:pPr>
                <a:defRPr/>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6E4F7D3-1F92-A443-B9B6-2C75826F5043}"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1E009D9-56A8-8045-A974-12CFF1053BD1}" type="slidenum">
              <a:rPr lang="en-US"/>
              <a:pPr>
                <a:defRPr/>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535BE2-89B0-E547-BA2E-4716AD38A606}"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8C12A7-F3ED-0740-8856-A69063217189}" type="slidenum">
              <a:rPr lang="en-US"/>
              <a:pPr>
                <a:defRPr/>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61BD3E-EF90-1640-B1CB-5BA9FEAC646E}"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3065B9-75E9-7B46-BB39-19ABE64ED0F6}" type="slidenum">
              <a:rPr lang="en-US"/>
              <a:pPr>
                <a:defRPr/>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16CA3E8-AE49-F746-8257-CE6D7954A5DC}"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8837F5-F58B-B944-816D-0810E2FBB5DF}" type="slidenum">
              <a:rPr lang="en-US"/>
              <a:pPr>
                <a:defRPr/>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DED06E7-5E0E-094B-8C4B-0B574796C2E6}" type="datetime1">
              <a:rPr lang="en-US"/>
              <a:pPr>
                <a:defRPr/>
              </a:pPr>
              <a:t>10/18/10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C6EBF83-1630-A340-AB1B-EE74FF980D8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F5DD31B-9A15-2B4C-815A-606D149B556E}" type="datetime1">
              <a:rPr lang="en-US"/>
              <a:pPr>
                <a:defRPr/>
              </a:pPr>
              <a:t>10/18/10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0128794-9DC6-FD44-858D-F685EFEB0D58}" type="slidenum">
              <a:rPr lang="en-US"/>
              <a:pPr>
                <a:defRPr/>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79BF93E-C2B2-564B-AE60-DC141F7065FC}" type="datetime1">
              <a:rPr lang="en-US"/>
              <a:pPr>
                <a:defRPr/>
              </a:pPr>
              <a:t>10/18/10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54C8E-C77A-5241-A5B4-0AD126D98033}" type="slidenum">
              <a:rPr lang="en-US"/>
              <a:pPr>
                <a:defRPr/>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7A3BF7E-3DE9-F04D-8055-93C423F41980}"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74EB0D-5E70-5C45-9758-715616105AD9}" type="slidenum">
              <a:rPr lang="en-US"/>
              <a:pPr>
                <a:defRPr/>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D027A7-FBBE-B74E-B251-A8E07B62E536}"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5CBA93-47CF-5840-B2AB-8EFD7B055EA7}" type="slidenum">
              <a:rPr lang="en-US"/>
              <a:pPr>
                <a:defRPr/>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69B836-8A98-9D40-80E3-03F0578AC548}"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6C579D-E309-F64C-B1D0-69749ED89868}" type="slidenum">
              <a:rPr lang="en-US"/>
              <a:pPr>
                <a:defRPr/>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2AA3C5-EE53-AA4B-B3FC-7F61958807EE}"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670FB4-1F03-3941-9E5A-6E9DCB9E404D}" type="slidenum">
              <a:rPr lang="en-US"/>
              <a:pPr>
                <a:defRPr/>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5.jpeg"/><Relationship Id="rId14" Type="http://schemas.openxmlformats.org/officeDocument/2006/relationships/image" Target="../media/image4.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6.jpeg"/><Relationship Id="rId14" Type="http://schemas.openxmlformats.org/officeDocument/2006/relationships/image" Target="../media/image7.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6.jpeg"/><Relationship Id="rId14" Type="http://schemas.openxmlformats.org/officeDocument/2006/relationships/image" Target="../media/image7.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vmlDrawing" Target="../drawings/vmlDrawing3.vml"/><Relationship Id="rId14" Type="http://schemas.openxmlformats.org/officeDocument/2006/relationships/oleObject" Target="../embeddings/oleObject3.bin"/><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9"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userDrawn="1"/>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ndParaRPr>
            </a:p>
          </p:txBody>
        </p:sp>
        <p:sp>
          <p:nvSpPr>
            <p:cNvPr id="1119" name="Line 95"/>
            <p:cNvSpPr>
              <a:spLocks noChangeShapeType="1"/>
            </p:cNvSpPr>
            <p:nvPr userDrawn="1"/>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ndParaRPr>
            </a:p>
          </p:txBody>
        </p:sp>
      </p:grpSp>
      <p:graphicFrame>
        <p:nvGraphicFramePr>
          <p:cNvPr id="1026" name="Object 2"/>
          <p:cNvGraphicFramePr>
            <a:graphicFrameLocks noChangeAspect="1"/>
          </p:cNvGraphicFramePr>
          <p:nvPr/>
        </p:nvGraphicFramePr>
        <p:xfrm>
          <a:off x="142875" y="317500"/>
          <a:ext cx="1428750" cy="671513"/>
        </p:xfrm>
        <a:graphic>
          <a:graphicData uri="http://schemas.openxmlformats.org/presentationml/2006/ole">
            <p:oleObj spid="_x0000_s1026"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787"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ＭＳ Ｐゴシック" charset="-128"/>
          <a:cs typeface="ＭＳ Ｐゴシック" charset="-128"/>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rgbClr val="005983"/>
        </a:solidFill>
        <a:effectLst/>
      </p:bgPr>
    </p:bg>
    <p:spTree>
      <p:nvGrpSpPr>
        <p:cNvPr id="1" name=""/>
        <p:cNvGrpSpPr/>
        <p:nvPr/>
      </p:nvGrpSpPr>
      <p:grpSpPr>
        <a:xfrm>
          <a:off x="0" y="0"/>
          <a:ext cx="0" cy="0"/>
          <a:chOff x="0" y="0"/>
          <a:chExt cx="0" cy="0"/>
        </a:xfrm>
      </p:grpSpPr>
      <p:pic>
        <p:nvPicPr>
          <p:cNvPr id="13314" name="Picture 6" descr="updated-gradient.jpg"/>
          <p:cNvPicPr>
            <a:picLocks noChangeAspect="1"/>
          </p:cNvPicPr>
          <p:nvPr userDrawn="1"/>
        </p:nvPicPr>
        <p:blipFill>
          <a:blip r:embed="rId13"/>
          <a:srcRect l="317" t="745" r="635" b="2138"/>
          <a:stretch>
            <a:fillRect/>
          </a:stretch>
        </p:blipFill>
        <p:spPr bwMode="auto">
          <a:xfrm>
            <a:off x="0" y="4275138"/>
            <a:ext cx="9144000" cy="2582862"/>
          </a:xfrm>
          <a:prstGeom prst="rect">
            <a:avLst/>
          </a:prstGeom>
          <a:noFill/>
          <a:ln w="9525">
            <a:noFill/>
            <a:miter lim="800000"/>
            <a:headEnd/>
            <a:tailEnd/>
          </a:ln>
        </p:spPr>
      </p:pic>
      <p:pic>
        <p:nvPicPr>
          <p:cNvPr id="13315" name="Picture 42" descr="logo"/>
          <p:cNvPicPr>
            <a:picLocks noChangeAspect="1" noChangeArrowheads="1"/>
          </p:cNvPicPr>
          <p:nvPr userDrawn="1"/>
        </p:nvPicPr>
        <p:blipFill>
          <a:blip r:embed="rId14"/>
          <a:srcRect/>
          <a:stretch>
            <a:fillRect/>
          </a:stretch>
        </p:blipFill>
        <p:spPr bwMode="auto">
          <a:xfrm>
            <a:off x="3714750" y="5319713"/>
            <a:ext cx="1714500" cy="609600"/>
          </a:xfrm>
          <a:prstGeom prst="rect">
            <a:avLst/>
          </a:prstGeom>
          <a:noFill/>
          <a:ln w="9525">
            <a:noFill/>
            <a:miter lim="800000"/>
            <a:headEnd/>
            <a:tailEnd/>
          </a:ln>
        </p:spPr>
      </p:pic>
      <p:cxnSp>
        <p:nvCxnSpPr>
          <p:cNvPr id="9" name="Straight Connector 8"/>
          <p:cNvCxnSpPr/>
          <p:nvPr userDrawn="1"/>
        </p:nvCxnSpPr>
        <p:spPr>
          <a:xfrm>
            <a:off x="0" y="742950"/>
            <a:ext cx="9144000" cy="1588"/>
          </a:xfrm>
          <a:prstGeom prst="line">
            <a:avLst/>
          </a:prstGeom>
          <a:ln w="25400">
            <a:solidFill>
              <a:srgbClr val="B30838"/>
            </a:solidFill>
          </a:ln>
        </p:spPr>
        <p:style>
          <a:lnRef idx="1">
            <a:schemeClr val="accent1"/>
          </a:lnRef>
          <a:fillRef idx="0">
            <a:schemeClr val="accent1"/>
          </a:fillRef>
          <a:effectRef idx="0">
            <a:schemeClr val="accent1"/>
          </a:effectRef>
          <a:fontRef idx="minor">
            <a:schemeClr val="tx1"/>
          </a:fontRef>
        </p:style>
      </p:cxnSp>
      <p:sp>
        <p:nvSpPr>
          <p:cNvPr id="1331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ftr="0" dt="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ea typeface="Arial" charset="0"/>
          <a:cs typeface="Arial" charset="0"/>
        </a:defRPr>
      </a:lvl2pPr>
      <a:lvl3pPr algn="ctr" rtl="0" eaLnBrk="0" fontAlgn="base" hangingPunct="0">
        <a:spcBef>
          <a:spcPct val="0"/>
        </a:spcBef>
        <a:spcAft>
          <a:spcPct val="0"/>
        </a:spcAft>
        <a:defRPr sz="3200">
          <a:solidFill>
            <a:schemeClr val="bg1"/>
          </a:solidFill>
          <a:latin typeface="Arial" charset="0"/>
          <a:ea typeface="Arial" charset="0"/>
          <a:cs typeface="Arial" charset="0"/>
        </a:defRPr>
      </a:lvl3pPr>
      <a:lvl4pPr algn="ctr" rtl="0" eaLnBrk="0" fontAlgn="base" hangingPunct="0">
        <a:spcBef>
          <a:spcPct val="0"/>
        </a:spcBef>
        <a:spcAft>
          <a:spcPct val="0"/>
        </a:spcAft>
        <a:defRPr sz="3200">
          <a:solidFill>
            <a:schemeClr val="bg1"/>
          </a:solidFill>
          <a:latin typeface="Arial" charset="0"/>
          <a:ea typeface="Arial" charset="0"/>
          <a:cs typeface="Arial" charset="0"/>
        </a:defRPr>
      </a:lvl4pPr>
      <a:lvl5pPr algn="ctr" rtl="0" eaLnBrk="0" fontAlgn="base" hangingPunct="0">
        <a:spcBef>
          <a:spcPct val="0"/>
        </a:spcBef>
        <a:spcAft>
          <a:spcPct val="0"/>
        </a:spcAft>
        <a:defRPr sz="3200">
          <a:solidFill>
            <a:schemeClr val="bg1"/>
          </a:solidFill>
          <a:latin typeface="Arial" charset="0"/>
          <a:ea typeface="Arial" charset="0"/>
          <a:cs typeface="Arial" charset="0"/>
        </a:defRPr>
      </a:lvl5pPr>
      <a:lvl6pPr marL="457200" algn="ctr" rtl="0" fontAlgn="base">
        <a:spcBef>
          <a:spcPct val="0"/>
        </a:spcBef>
        <a:spcAft>
          <a:spcPct val="0"/>
        </a:spcAft>
        <a:defRPr sz="3200">
          <a:solidFill>
            <a:schemeClr val="bg1"/>
          </a:solidFill>
          <a:latin typeface="Arial" charset="0"/>
          <a:ea typeface="Arial" charset="0"/>
          <a:cs typeface="Arial" charset="0"/>
        </a:defRPr>
      </a:lvl6pPr>
      <a:lvl7pPr marL="914400" algn="ctr" rtl="0" fontAlgn="base">
        <a:spcBef>
          <a:spcPct val="0"/>
        </a:spcBef>
        <a:spcAft>
          <a:spcPct val="0"/>
        </a:spcAft>
        <a:defRPr sz="3200">
          <a:solidFill>
            <a:schemeClr val="bg1"/>
          </a:solidFill>
          <a:latin typeface="Arial" charset="0"/>
          <a:ea typeface="Arial" charset="0"/>
          <a:cs typeface="Arial" charset="0"/>
        </a:defRPr>
      </a:lvl7pPr>
      <a:lvl8pPr marL="1371600" algn="ctr" rtl="0" fontAlgn="base">
        <a:spcBef>
          <a:spcPct val="0"/>
        </a:spcBef>
        <a:spcAft>
          <a:spcPct val="0"/>
        </a:spcAft>
        <a:defRPr sz="3200">
          <a:solidFill>
            <a:schemeClr val="bg1"/>
          </a:solidFill>
          <a:latin typeface="Arial" charset="0"/>
          <a:ea typeface="Arial" charset="0"/>
          <a:cs typeface="Arial" charset="0"/>
        </a:defRPr>
      </a:lvl8pPr>
      <a:lvl9pPr marL="1828800" algn="ctr" rtl="0" fontAlgn="base">
        <a:spcBef>
          <a:spcPct val="0"/>
        </a:spcBef>
        <a:spcAft>
          <a:spcPct val="0"/>
        </a:spcAft>
        <a:defRPr sz="3200">
          <a:solidFill>
            <a:schemeClr val="bg1"/>
          </a:solidFill>
          <a:latin typeface="Arial" charset="0"/>
          <a:ea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a:solidFill>
            <a:schemeClr val="bg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a:solidFill>
            <a:schemeClr val="bg1"/>
          </a:solidFill>
          <a:latin typeface="+mn-lt"/>
          <a:ea typeface="ＭＳ Ｐゴシック" charset="-128"/>
        </a:defRPr>
      </a:lvl2pPr>
      <a:lvl3pPr marL="1143000" indent="-228600" algn="l" rtl="0" eaLnBrk="0" fontAlgn="base" hangingPunct="0">
        <a:spcBef>
          <a:spcPct val="20000"/>
        </a:spcBef>
        <a:spcAft>
          <a:spcPct val="0"/>
        </a:spcAft>
        <a:buFont typeface="Arial" charset="0"/>
        <a:buChar char="•"/>
        <a:defRPr sz="2400">
          <a:solidFill>
            <a:schemeClr val="bg1"/>
          </a:solidFill>
          <a:latin typeface="+mn-lt"/>
          <a:ea typeface="ＭＳ Ｐゴシック" charset="-128"/>
        </a:defRPr>
      </a:lvl3pPr>
      <a:lvl4pPr marL="1600200" indent="-228600" algn="l" rtl="0" eaLnBrk="0" fontAlgn="base" hangingPunct="0">
        <a:spcBef>
          <a:spcPct val="20000"/>
        </a:spcBef>
        <a:spcAft>
          <a:spcPct val="0"/>
        </a:spcAft>
        <a:buFont typeface="Arial" charset="0"/>
        <a:buChar char="–"/>
        <a:defRPr sz="2000">
          <a:solidFill>
            <a:schemeClr val="bg1"/>
          </a:solidFill>
          <a:latin typeface="+mn-lt"/>
          <a:ea typeface="ＭＳ Ｐゴシック" charset="-128"/>
        </a:defRPr>
      </a:lvl4pPr>
      <a:lvl5pPr marL="2057400" indent="-228600" algn="l" rtl="0" eaLnBrk="0" fontAlgn="base" hangingPunct="0">
        <a:spcBef>
          <a:spcPct val="20000"/>
        </a:spcBef>
        <a:spcAft>
          <a:spcPct val="0"/>
        </a:spcAft>
        <a:buFont typeface="Arial" charset="0"/>
        <a:buChar char="»"/>
        <a:defRPr sz="2000">
          <a:solidFill>
            <a:schemeClr val="bg1"/>
          </a:solidFill>
          <a:latin typeface="+mn-lt"/>
          <a:ea typeface="ＭＳ Ｐゴシック" charset="-128"/>
        </a:defRPr>
      </a:lvl5pPr>
      <a:lvl6pPr marL="2514600" indent="-228600" algn="l" rtl="0" fontAlgn="base">
        <a:spcBef>
          <a:spcPct val="20000"/>
        </a:spcBef>
        <a:spcAft>
          <a:spcPct val="0"/>
        </a:spcAft>
        <a:buFont typeface="Arial" charset="0"/>
        <a:buChar char="»"/>
        <a:defRPr sz="2000">
          <a:solidFill>
            <a:schemeClr val="bg1"/>
          </a:solidFill>
          <a:latin typeface="+mn-lt"/>
          <a:ea typeface="ＭＳ Ｐゴシック" charset="-128"/>
        </a:defRPr>
      </a:lvl6pPr>
      <a:lvl7pPr marL="2971800" indent="-228600" algn="l" rtl="0" fontAlgn="base">
        <a:spcBef>
          <a:spcPct val="20000"/>
        </a:spcBef>
        <a:spcAft>
          <a:spcPct val="0"/>
        </a:spcAft>
        <a:buFont typeface="Arial" charset="0"/>
        <a:buChar char="»"/>
        <a:defRPr sz="2000">
          <a:solidFill>
            <a:schemeClr val="bg1"/>
          </a:solidFill>
          <a:latin typeface="+mn-lt"/>
          <a:ea typeface="ＭＳ Ｐゴシック" charset="-128"/>
        </a:defRPr>
      </a:lvl7pPr>
      <a:lvl8pPr marL="3429000" indent="-228600" algn="l" rtl="0" fontAlgn="base">
        <a:spcBef>
          <a:spcPct val="20000"/>
        </a:spcBef>
        <a:spcAft>
          <a:spcPct val="0"/>
        </a:spcAft>
        <a:buFont typeface="Arial" charset="0"/>
        <a:buChar char="»"/>
        <a:defRPr sz="2000">
          <a:solidFill>
            <a:schemeClr val="bg1"/>
          </a:solidFill>
          <a:latin typeface="+mn-lt"/>
          <a:ea typeface="ＭＳ Ｐゴシック" charset="-128"/>
        </a:defRPr>
      </a:lvl8pPr>
      <a:lvl9pPr marL="3886200" indent="-228600" algn="l" rtl="0" fontAlgn="base">
        <a:spcBef>
          <a:spcPct val="20000"/>
        </a:spcBef>
        <a:spcAft>
          <a:spcPct val="0"/>
        </a:spcAft>
        <a:buFont typeface="Arial" charset="0"/>
        <a:buChar char="»"/>
        <a:defRPr sz="2000">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rgbClr val="005983"/>
        </a:solidFill>
        <a:effectLst/>
      </p:bgPr>
    </p:bg>
    <p:spTree>
      <p:nvGrpSpPr>
        <p:cNvPr id="1" name=""/>
        <p:cNvGrpSpPr/>
        <p:nvPr/>
      </p:nvGrpSpPr>
      <p:grpSpPr>
        <a:xfrm>
          <a:off x="0" y="0"/>
          <a:ext cx="0" cy="0"/>
          <a:chOff x="0" y="0"/>
          <a:chExt cx="0" cy="0"/>
        </a:xfrm>
      </p:grpSpPr>
      <p:sp>
        <p:nvSpPr>
          <p:cNvPr id="14" name="Rectangle 13"/>
          <p:cNvSpPr/>
          <p:nvPr/>
        </p:nvSpPr>
        <p:spPr>
          <a:xfrm>
            <a:off x="0" y="6300788"/>
            <a:ext cx="9144000" cy="557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pic>
        <p:nvPicPr>
          <p:cNvPr id="25603" name="Picture 8" descr="4a_blue-green_300.jpg"/>
          <p:cNvPicPr>
            <a:picLocks noChangeAspect="1"/>
          </p:cNvPicPr>
          <p:nvPr/>
        </p:nvPicPr>
        <p:blipFill>
          <a:blip r:embed="rId13"/>
          <a:srcRect/>
          <a:stretch>
            <a:fillRect/>
          </a:stretch>
        </p:blipFill>
        <p:spPr bwMode="auto">
          <a:xfrm>
            <a:off x="0" y="6291263"/>
            <a:ext cx="9144000" cy="600075"/>
          </a:xfrm>
          <a:prstGeom prst="rect">
            <a:avLst/>
          </a:prstGeom>
          <a:noFill/>
          <a:ln w="9525">
            <a:noFill/>
            <a:miter lim="800000"/>
            <a:headEnd/>
            <a:tailEnd/>
          </a:ln>
        </p:spPr>
      </p:pic>
      <p:sp>
        <p:nvSpPr>
          <p:cNvPr id="25604" name="Title Placeholder 1"/>
          <p:cNvSpPr>
            <a:spLocks noGrp="1"/>
          </p:cNvSpPr>
          <p:nvPr>
            <p:ph type="title"/>
          </p:nvPr>
        </p:nvSpPr>
        <p:spPr bwMode="auto">
          <a:xfrm>
            <a:off x="771525" y="28575"/>
            <a:ext cx="7397750" cy="6715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6" name="Slide Number Placeholder 5"/>
          <p:cNvSpPr>
            <a:spLocks noGrp="1"/>
          </p:cNvSpPr>
          <p:nvPr>
            <p:ph type="sldNum" sz="quarter" idx="4"/>
          </p:nvPr>
        </p:nvSpPr>
        <p:spPr>
          <a:xfrm>
            <a:off x="4351338" y="6492875"/>
            <a:ext cx="44132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000000"/>
                </a:solidFill>
                <a:latin typeface="+mn-lt"/>
              </a:defRPr>
            </a:lvl1pPr>
          </a:lstStyle>
          <a:p>
            <a:pPr>
              <a:defRPr/>
            </a:pPr>
            <a:fld id="{13782B97-2333-4941-9FAD-540DD6067ED6}" type="slidenum">
              <a:rPr lang="en-US"/>
              <a:pPr>
                <a:defRPr/>
              </a:pPr>
              <a:t>‹#›</a:t>
            </a:fld>
            <a:endParaRPr lang="en-US"/>
          </a:p>
        </p:txBody>
      </p:sp>
      <p:pic>
        <p:nvPicPr>
          <p:cNvPr id="25606" name="Picture 42" descr="logo"/>
          <p:cNvPicPr>
            <a:picLocks noChangeAspect="1" noChangeArrowheads="1"/>
          </p:cNvPicPr>
          <p:nvPr/>
        </p:nvPicPr>
        <p:blipFill>
          <a:blip r:embed="rId14"/>
          <a:srcRect/>
          <a:stretch>
            <a:fillRect/>
          </a:stretch>
        </p:blipFill>
        <p:spPr bwMode="auto">
          <a:xfrm>
            <a:off x="7627938" y="6335713"/>
            <a:ext cx="1371600" cy="487362"/>
          </a:xfrm>
          <a:prstGeom prst="rect">
            <a:avLst/>
          </a:prstGeom>
          <a:noFill/>
          <a:ln w="9525">
            <a:noFill/>
            <a:miter lim="800000"/>
            <a:headEnd/>
            <a:tailEnd/>
          </a:ln>
        </p:spPr>
      </p:pic>
      <p:sp>
        <p:nvSpPr>
          <p:cNvPr id="25607" name="Text Placeholder 2"/>
          <p:cNvSpPr>
            <a:spLocks noGrp="1"/>
          </p:cNvSpPr>
          <p:nvPr>
            <p:ph type="body" idx="1"/>
          </p:nvPr>
        </p:nvSpPr>
        <p:spPr bwMode="auto">
          <a:xfrm>
            <a:off x="996950" y="1327150"/>
            <a:ext cx="7369175" cy="410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9" name="Straight Connector 28"/>
          <p:cNvCxnSpPr/>
          <p:nvPr/>
        </p:nvCxnSpPr>
        <p:spPr>
          <a:xfrm>
            <a:off x="0" y="742950"/>
            <a:ext cx="9144000" cy="1588"/>
          </a:xfrm>
          <a:prstGeom prst="line">
            <a:avLst/>
          </a:prstGeom>
          <a:ln w="25400">
            <a:solidFill>
              <a:srgbClr val="B30838"/>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hf hdr="0" ftr="0" dt="0"/>
  <p:txStyles>
    <p:titleStyle>
      <a:lvl1pPr algn="l" rtl="0" eaLnBrk="0" fontAlgn="base" hangingPunct="0">
        <a:spcBef>
          <a:spcPct val="0"/>
        </a:spcBef>
        <a:spcAft>
          <a:spcPct val="0"/>
        </a:spcAft>
        <a:defRPr sz="3200" b="1">
          <a:solidFill>
            <a:schemeClr val="bg1"/>
          </a:solidFill>
          <a:latin typeface="+mj-lt"/>
          <a:ea typeface="+mj-ea"/>
          <a:cs typeface="+mj-cs"/>
        </a:defRPr>
      </a:lvl1pPr>
      <a:lvl2pPr algn="l" rtl="0" eaLnBrk="0" fontAlgn="base" hangingPunct="0">
        <a:spcBef>
          <a:spcPct val="0"/>
        </a:spcBef>
        <a:spcAft>
          <a:spcPct val="0"/>
        </a:spcAft>
        <a:defRPr sz="3200" b="1">
          <a:solidFill>
            <a:schemeClr val="bg1"/>
          </a:solidFill>
          <a:latin typeface="Arial" charset="0"/>
          <a:ea typeface="Arial" charset="0"/>
          <a:cs typeface="Arial" charset="0"/>
        </a:defRPr>
      </a:lvl2pPr>
      <a:lvl3pPr algn="l" rtl="0" eaLnBrk="0" fontAlgn="base" hangingPunct="0">
        <a:spcBef>
          <a:spcPct val="0"/>
        </a:spcBef>
        <a:spcAft>
          <a:spcPct val="0"/>
        </a:spcAft>
        <a:defRPr sz="3200" b="1">
          <a:solidFill>
            <a:schemeClr val="bg1"/>
          </a:solidFill>
          <a:latin typeface="Arial" charset="0"/>
          <a:ea typeface="Arial" charset="0"/>
          <a:cs typeface="Arial" charset="0"/>
        </a:defRPr>
      </a:lvl3pPr>
      <a:lvl4pPr algn="l" rtl="0" eaLnBrk="0" fontAlgn="base" hangingPunct="0">
        <a:spcBef>
          <a:spcPct val="0"/>
        </a:spcBef>
        <a:spcAft>
          <a:spcPct val="0"/>
        </a:spcAft>
        <a:defRPr sz="3200" b="1">
          <a:solidFill>
            <a:schemeClr val="bg1"/>
          </a:solidFill>
          <a:latin typeface="Arial" charset="0"/>
          <a:ea typeface="Arial" charset="0"/>
          <a:cs typeface="Arial" charset="0"/>
        </a:defRPr>
      </a:lvl4pPr>
      <a:lvl5pPr algn="l" rtl="0" eaLnBrk="0" fontAlgn="base" hangingPunct="0">
        <a:spcBef>
          <a:spcPct val="0"/>
        </a:spcBef>
        <a:spcAft>
          <a:spcPct val="0"/>
        </a:spcAft>
        <a:defRPr sz="3200" b="1">
          <a:solidFill>
            <a:schemeClr val="bg1"/>
          </a:solidFill>
          <a:latin typeface="Arial" charset="0"/>
          <a:ea typeface="Arial" charset="0"/>
          <a:cs typeface="Arial" charset="0"/>
        </a:defRPr>
      </a:lvl5pPr>
      <a:lvl6pPr marL="457200" algn="l" rtl="0" fontAlgn="base">
        <a:spcBef>
          <a:spcPct val="0"/>
        </a:spcBef>
        <a:spcAft>
          <a:spcPct val="0"/>
        </a:spcAft>
        <a:defRPr sz="3200" b="1">
          <a:solidFill>
            <a:schemeClr val="bg1"/>
          </a:solidFill>
          <a:latin typeface="Arial" charset="0"/>
          <a:ea typeface="Arial" charset="0"/>
          <a:cs typeface="Arial" charset="0"/>
        </a:defRPr>
      </a:lvl6pPr>
      <a:lvl7pPr marL="914400" algn="l" rtl="0" fontAlgn="base">
        <a:spcBef>
          <a:spcPct val="0"/>
        </a:spcBef>
        <a:spcAft>
          <a:spcPct val="0"/>
        </a:spcAft>
        <a:defRPr sz="3200" b="1">
          <a:solidFill>
            <a:schemeClr val="bg1"/>
          </a:solidFill>
          <a:latin typeface="Arial" charset="0"/>
          <a:ea typeface="Arial" charset="0"/>
          <a:cs typeface="Arial" charset="0"/>
        </a:defRPr>
      </a:lvl7pPr>
      <a:lvl8pPr marL="1371600" algn="l" rtl="0" fontAlgn="base">
        <a:spcBef>
          <a:spcPct val="0"/>
        </a:spcBef>
        <a:spcAft>
          <a:spcPct val="0"/>
        </a:spcAft>
        <a:defRPr sz="3200" b="1">
          <a:solidFill>
            <a:schemeClr val="bg1"/>
          </a:solidFill>
          <a:latin typeface="Arial" charset="0"/>
          <a:ea typeface="Arial" charset="0"/>
          <a:cs typeface="Arial" charset="0"/>
        </a:defRPr>
      </a:lvl8pPr>
      <a:lvl9pPr marL="1828800" algn="l" rtl="0" fontAlgn="base">
        <a:spcBef>
          <a:spcPct val="0"/>
        </a:spcBef>
        <a:spcAft>
          <a:spcPct val="0"/>
        </a:spcAft>
        <a:defRPr sz="3200" b="1">
          <a:solidFill>
            <a:schemeClr val="bg1"/>
          </a:solidFill>
          <a:latin typeface="Arial" charset="0"/>
          <a:ea typeface="Arial" charset="0"/>
          <a:cs typeface="Arial" charset="0"/>
        </a:defRPr>
      </a:lvl9pPr>
    </p:titleStyle>
    <p:bodyStyle>
      <a:lvl1pPr marL="342900" indent="-342900" algn="l" rtl="0" eaLnBrk="0" fontAlgn="base" hangingPunct="0">
        <a:spcBef>
          <a:spcPts val="2200"/>
        </a:spcBef>
        <a:spcAft>
          <a:spcPct val="0"/>
        </a:spcAft>
        <a:buClr>
          <a:srgbClr val="B30838"/>
        </a:buClr>
        <a:buSzPct val="125000"/>
        <a:buFont typeface="Wingdings" charset="2"/>
        <a:buChar char="§"/>
        <a:defRPr sz="2400" b="1">
          <a:solidFill>
            <a:schemeClr val="bg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B30838"/>
        </a:buClr>
        <a:buFont typeface="Arial" charset="0"/>
        <a:buChar char="–"/>
        <a:defRPr sz="2000" b="1">
          <a:solidFill>
            <a:schemeClr val="bg1"/>
          </a:solidFill>
          <a:latin typeface="+mn-lt"/>
          <a:ea typeface="ＭＳ Ｐゴシック" charset="-128"/>
        </a:defRPr>
      </a:lvl2pPr>
      <a:lvl3pPr marL="1143000" indent="-228600" algn="l" rtl="0" eaLnBrk="0" fontAlgn="base" hangingPunct="0">
        <a:spcBef>
          <a:spcPct val="20000"/>
        </a:spcBef>
        <a:spcAft>
          <a:spcPct val="0"/>
        </a:spcAft>
        <a:buClr>
          <a:srgbClr val="B30838"/>
        </a:buClr>
        <a:buFont typeface="Arial" charset="0"/>
        <a:buChar char="•"/>
        <a:defRPr sz="2000">
          <a:solidFill>
            <a:schemeClr val="bg1"/>
          </a:solidFill>
          <a:latin typeface="+mn-lt"/>
          <a:ea typeface="ＭＳ Ｐゴシック" charset="-128"/>
        </a:defRPr>
      </a:lvl3pPr>
      <a:lvl4pPr marL="1600200" indent="-228600" algn="l" rtl="0" eaLnBrk="0" fontAlgn="base" hangingPunct="0">
        <a:spcBef>
          <a:spcPct val="20000"/>
        </a:spcBef>
        <a:spcAft>
          <a:spcPct val="0"/>
        </a:spcAft>
        <a:buClr>
          <a:srgbClr val="B30838"/>
        </a:buClr>
        <a:buFont typeface="Arial" charset="0"/>
        <a:buChar char="–"/>
        <a:defRPr sz="2000">
          <a:solidFill>
            <a:schemeClr val="bg1"/>
          </a:solidFill>
          <a:latin typeface="+mn-lt"/>
          <a:ea typeface="ＭＳ Ｐゴシック" charset="-128"/>
        </a:defRPr>
      </a:lvl4pPr>
      <a:lvl5pPr marL="2057400" indent="-228600" algn="l" rtl="0" eaLnBrk="0" fontAlgn="base" hangingPunct="0">
        <a:spcBef>
          <a:spcPct val="20000"/>
        </a:spcBef>
        <a:spcAft>
          <a:spcPct val="0"/>
        </a:spcAft>
        <a:buClr>
          <a:srgbClr val="B30838"/>
        </a:buClr>
        <a:buFont typeface="Arial" charset="0"/>
        <a:buChar char="»"/>
        <a:defRPr sz="2000">
          <a:solidFill>
            <a:schemeClr val="bg1"/>
          </a:solidFill>
          <a:latin typeface="+mn-lt"/>
          <a:ea typeface="ＭＳ Ｐゴシック" charset="-128"/>
        </a:defRPr>
      </a:lvl5pPr>
      <a:lvl6pPr marL="2514600" indent="-228600" algn="l" rtl="0" fontAlgn="base">
        <a:spcBef>
          <a:spcPct val="20000"/>
        </a:spcBef>
        <a:spcAft>
          <a:spcPct val="0"/>
        </a:spcAft>
        <a:buClr>
          <a:srgbClr val="B30838"/>
        </a:buClr>
        <a:buFont typeface="Arial" charset="0"/>
        <a:buChar char="»"/>
        <a:defRPr sz="2000">
          <a:solidFill>
            <a:schemeClr val="bg1"/>
          </a:solidFill>
          <a:latin typeface="+mn-lt"/>
          <a:ea typeface="ＭＳ Ｐゴシック" charset="-128"/>
        </a:defRPr>
      </a:lvl6pPr>
      <a:lvl7pPr marL="2971800" indent="-228600" algn="l" rtl="0" fontAlgn="base">
        <a:spcBef>
          <a:spcPct val="20000"/>
        </a:spcBef>
        <a:spcAft>
          <a:spcPct val="0"/>
        </a:spcAft>
        <a:buClr>
          <a:srgbClr val="B30838"/>
        </a:buClr>
        <a:buFont typeface="Arial" charset="0"/>
        <a:buChar char="»"/>
        <a:defRPr sz="2000">
          <a:solidFill>
            <a:schemeClr val="bg1"/>
          </a:solidFill>
          <a:latin typeface="+mn-lt"/>
          <a:ea typeface="ＭＳ Ｐゴシック" charset="-128"/>
        </a:defRPr>
      </a:lvl7pPr>
      <a:lvl8pPr marL="3429000" indent="-228600" algn="l" rtl="0" fontAlgn="base">
        <a:spcBef>
          <a:spcPct val="20000"/>
        </a:spcBef>
        <a:spcAft>
          <a:spcPct val="0"/>
        </a:spcAft>
        <a:buClr>
          <a:srgbClr val="B30838"/>
        </a:buClr>
        <a:buFont typeface="Arial" charset="0"/>
        <a:buChar char="»"/>
        <a:defRPr sz="2000">
          <a:solidFill>
            <a:schemeClr val="bg1"/>
          </a:solidFill>
          <a:latin typeface="+mn-lt"/>
          <a:ea typeface="ＭＳ Ｐゴシック" charset="-128"/>
        </a:defRPr>
      </a:lvl8pPr>
      <a:lvl9pPr marL="3886200" indent="-228600" algn="l" rtl="0" fontAlgn="base">
        <a:spcBef>
          <a:spcPct val="20000"/>
        </a:spcBef>
        <a:spcAft>
          <a:spcPct val="0"/>
        </a:spcAft>
        <a:buClr>
          <a:srgbClr val="B30838"/>
        </a:buClr>
        <a:buFont typeface="Arial" charset="0"/>
        <a:buChar char="»"/>
        <a:defRPr sz="2000">
          <a:solidFill>
            <a:schemeClr val="bg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Rectangle 4"/>
          <p:cNvSpPr>
            <a:spLocks noChangeArrowheads="1"/>
          </p:cNvSpPr>
          <p:nvPr/>
        </p:nvSpPr>
        <p:spPr bwMode="auto">
          <a:xfrm>
            <a:off x="0" y="6248400"/>
            <a:ext cx="9144000" cy="609600"/>
          </a:xfrm>
          <a:prstGeom prst="rect">
            <a:avLst/>
          </a:prstGeom>
          <a:solidFill>
            <a:srgbClr val="9DCACD"/>
          </a:solidFill>
          <a:ln w="9525">
            <a:noFill/>
            <a:miter lim="800000"/>
            <a:headEnd/>
            <a:tailEnd/>
          </a:ln>
          <a:effectLst/>
        </p:spPr>
        <p:txBody>
          <a:bodyPr wrap="none" anchor="ctr"/>
          <a:lstStyle/>
          <a:p>
            <a:pPr marL="228600" indent="-228600" algn="ctr" eaLnBrk="0" fontAlgn="auto" hangingPunct="0">
              <a:spcBef>
                <a:spcPct val="30000"/>
              </a:spcBef>
              <a:spcAft>
                <a:spcPts val="0"/>
              </a:spcAft>
              <a:defRPr/>
            </a:pPr>
            <a:endParaRPr lang="en-US" sz="1100">
              <a:latin typeface="Times New Roman" pitchFamily="18" charset="0"/>
            </a:endParaRPr>
          </a:p>
        </p:txBody>
      </p:sp>
      <p:pic>
        <p:nvPicPr>
          <p:cNvPr id="37891" name="Picture 5" descr="acp"/>
          <p:cNvPicPr>
            <a:picLocks noChangeAspect="1" noChangeArrowheads="1"/>
          </p:cNvPicPr>
          <p:nvPr/>
        </p:nvPicPr>
        <p:blipFill>
          <a:blip r:embed="rId14"/>
          <a:srcRect/>
          <a:stretch>
            <a:fillRect/>
          </a:stretch>
        </p:blipFill>
        <p:spPr bwMode="auto">
          <a:xfrm>
            <a:off x="5895975" y="6400800"/>
            <a:ext cx="3019425" cy="295275"/>
          </a:xfrm>
          <a:prstGeom prst="rect">
            <a:avLst/>
          </a:prstGeom>
          <a:noFill/>
          <a:ln w="9525">
            <a:noFill/>
            <a:miter lim="800000"/>
            <a:headEnd/>
            <a:tailEnd/>
          </a:ln>
        </p:spPr>
      </p:pic>
      <p:sp>
        <p:nvSpPr>
          <p:cNvPr id="9" name="Rectangle 4"/>
          <p:cNvSpPr>
            <a:spLocks noChangeArrowheads="1"/>
          </p:cNvSpPr>
          <p:nvPr userDrawn="1"/>
        </p:nvSpPr>
        <p:spPr bwMode="auto">
          <a:xfrm>
            <a:off x="0" y="6248400"/>
            <a:ext cx="9144000" cy="609600"/>
          </a:xfrm>
          <a:prstGeom prst="rect">
            <a:avLst/>
          </a:prstGeom>
          <a:solidFill>
            <a:srgbClr val="9DCACD"/>
          </a:solidFill>
          <a:ln w="9525">
            <a:noFill/>
            <a:miter lim="800000"/>
            <a:headEnd/>
            <a:tailEnd/>
          </a:ln>
          <a:effectLst/>
        </p:spPr>
        <p:txBody>
          <a:bodyPr wrap="none" anchor="ctr"/>
          <a:lstStyle/>
          <a:p>
            <a:pPr marL="228600" indent="-228600" algn="ctr" eaLnBrk="0" fontAlgn="auto" hangingPunct="0">
              <a:spcBef>
                <a:spcPct val="30000"/>
              </a:spcBef>
              <a:spcAft>
                <a:spcPts val="0"/>
              </a:spcAft>
              <a:defRPr/>
            </a:pPr>
            <a:endParaRPr lang="en-US" sz="1100">
              <a:latin typeface="Times New Roman" pitchFamily="18" charset="0"/>
            </a:endParaRPr>
          </a:p>
        </p:txBody>
      </p:sp>
      <p:pic>
        <p:nvPicPr>
          <p:cNvPr id="37893" name="Picture 5" descr="acp"/>
          <p:cNvPicPr>
            <a:picLocks noChangeAspect="1" noChangeArrowheads="1"/>
          </p:cNvPicPr>
          <p:nvPr userDrawn="1"/>
        </p:nvPicPr>
        <p:blipFill>
          <a:blip r:embed="rId14"/>
          <a:srcRect/>
          <a:stretch>
            <a:fillRect/>
          </a:stretch>
        </p:blipFill>
        <p:spPr bwMode="auto">
          <a:xfrm>
            <a:off x="5895975" y="6400800"/>
            <a:ext cx="3019425" cy="295275"/>
          </a:xfrm>
          <a:prstGeom prst="rect">
            <a:avLst/>
          </a:prstGeom>
          <a:noFill/>
          <a:ln w="9525">
            <a:noFill/>
            <a:miter lim="800000"/>
            <a:headEnd/>
            <a:tailEnd/>
          </a:ln>
        </p:spPr>
      </p:pic>
      <p:sp>
        <p:nvSpPr>
          <p:cNvPr id="3789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7895"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mn-lt"/>
              </a:defRPr>
            </a:lvl1pPr>
          </a:lstStyle>
          <a:p>
            <a:pPr>
              <a:defRPr/>
            </a:pPr>
            <a:fld id="{8F20831A-0D58-9B4E-9B19-5E03C4ABCE6A}" type="datetime1">
              <a:rPr lang="en-US"/>
              <a:pPr>
                <a:defRPr/>
              </a:pPr>
              <a:t>10/18/10</a:t>
            </a:fld>
            <a:endParaRPr lang="en-US"/>
          </a:p>
        </p:txBody>
      </p:sp>
      <p:sp>
        <p:nvSpPr>
          <p:cNvPr id="12"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13"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mn-lt"/>
              </a:defRPr>
            </a:lvl1pPr>
          </a:lstStyle>
          <a:p>
            <a:pPr>
              <a:defRPr/>
            </a:pPr>
            <a:fld id="{A4435E71-0687-9345-99B6-A44BB5C9BEE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xStyles>
    <p:titleStyle>
      <a:lvl1pPr algn="ctr" rtl="0" eaLnBrk="0" fontAlgn="base" hangingPunct="0">
        <a:spcBef>
          <a:spcPct val="0"/>
        </a:spcBef>
        <a:spcAft>
          <a:spcPct val="0"/>
        </a:spcAft>
        <a:defRPr sz="44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defRPr>
      </a:lvl6pPr>
      <a:lvl7pPr marL="914400" algn="ctr" rtl="0" fontAlgn="base">
        <a:spcBef>
          <a:spcPct val="0"/>
        </a:spcBef>
        <a:spcAft>
          <a:spcPct val="0"/>
        </a:spcAft>
        <a:defRPr sz="4400">
          <a:solidFill>
            <a:schemeClr val="tx1"/>
          </a:solidFill>
          <a:latin typeface="Calibri" charset="0"/>
        </a:defRPr>
      </a:lvl7pPr>
      <a:lvl8pPr marL="1371600" algn="ctr" rtl="0" fontAlgn="base">
        <a:spcBef>
          <a:spcPct val="0"/>
        </a:spcBef>
        <a:spcAft>
          <a:spcPct val="0"/>
        </a:spcAft>
        <a:defRPr sz="4400">
          <a:solidFill>
            <a:schemeClr val="tx1"/>
          </a:solidFill>
          <a:latin typeface="Calibri" charset="0"/>
        </a:defRPr>
      </a:lvl8pPr>
      <a:lvl9pPr marL="1828800" algn="ctr" rtl="0" fontAlgn="base">
        <a:spcBef>
          <a:spcPct val="0"/>
        </a:spcBef>
        <a:spcAft>
          <a:spcPct val="0"/>
        </a:spcAft>
        <a:defRPr sz="4400">
          <a:solidFill>
            <a:schemeClr val="tx1"/>
          </a:solidFill>
          <a:latin typeface="Calibri"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ＭＳ Ｐゴシック" charset="-128"/>
        </a:defRPr>
      </a:lvl5pPr>
      <a:lvl6pPr marL="2514600" indent="-228600" algn="l" rtl="0" fontAlgn="base">
        <a:spcBef>
          <a:spcPct val="20000"/>
        </a:spcBef>
        <a:spcAft>
          <a:spcPct val="0"/>
        </a:spcAft>
        <a:buFont typeface="Arial" charset="0"/>
        <a:buChar char="»"/>
        <a:defRPr sz="2000">
          <a:solidFill>
            <a:schemeClr val="tx1"/>
          </a:solidFill>
          <a:latin typeface="+mn-lt"/>
          <a:ea typeface="ＭＳ Ｐゴシック" charset="-128"/>
        </a:defRPr>
      </a:lvl6pPr>
      <a:lvl7pPr marL="2971800" indent="-228600" algn="l" rtl="0" fontAlgn="base">
        <a:spcBef>
          <a:spcPct val="20000"/>
        </a:spcBef>
        <a:spcAft>
          <a:spcPct val="0"/>
        </a:spcAft>
        <a:buFont typeface="Arial" charset="0"/>
        <a:buChar char="»"/>
        <a:defRPr sz="2000">
          <a:solidFill>
            <a:schemeClr val="tx1"/>
          </a:solidFill>
          <a:latin typeface="+mn-lt"/>
          <a:ea typeface="ＭＳ Ｐゴシック" charset="-128"/>
        </a:defRPr>
      </a:lvl7pPr>
      <a:lvl8pPr marL="3429000" indent="-228600" algn="l" rtl="0" fontAlgn="base">
        <a:spcBef>
          <a:spcPct val="20000"/>
        </a:spcBef>
        <a:spcAft>
          <a:spcPct val="0"/>
        </a:spcAft>
        <a:buFont typeface="Arial" charset="0"/>
        <a:buChar char="»"/>
        <a:defRPr sz="2000">
          <a:solidFill>
            <a:schemeClr val="tx1"/>
          </a:solidFill>
          <a:latin typeface="+mn-lt"/>
          <a:ea typeface="ＭＳ Ｐゴシック" charset="-128"/>
        </a:defRPr>
      </a:lvl8pPr>
      <a:lvl9pPr marL="3886200" indent="-228600" algn="l" rtl="0" fontAlgn="base">
        <a:spcBef>
          <a:spcPct val="20000"/>
        </a:spcBef>
        <a:spcAft>
          <a:spcPct val="0"/>
        </a:spcAft>
        <a:buFont typeface="Arial" charset="0"/>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017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017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FFFFFF"/>
                </a:solidFill>
                <a:latin typeface="+mn-lt"/>
              </a:defRPr>
            </a:lvl1pPr>
          </a:lstStyle>
          <a:p>
            <a:pPr>
              <a:defRPr/>
            </a:pPr>
            <a:fld id="{EB41BB13-3A61-8947-B4F0-7B5F4A2050CB}" type="datetime1">
              <a:rPr lang="en-US"/>
              <a:pPr>
                <a:defRPr/>
              </a:pPr>
              <a:t>10/18/10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latin typeface="+mn-lt"/>
              </a:defRPr>
            </a:lvl1pPr>
          </a:lstStyle>
          <a:p>
            <a:pPr>
              <a:defRPr/>
            </a:pPr>
            <a:fld id="{F70ED8BB-414B-D64D-9AE6-B118066C8527}" type="slidenum">
              <a:rPr lang="en-US"/>
              <a:pPr>
                <a:defRPr/>
              </a:pPr>
              <a:t>‹#›</a:t>
            </a:fld>
            <a:endParaRPr lang="en-US"/>
          </a:p>
        </p:txBody>
      </p:sp>
      <p:sp>
        <p:nvSpPr>
          <p:cNvPr id="7" name="Rectangle 4"/>
          <p:cNvSpPr>
            <a:spLocks noChangeArrowheads="1"/>
          </p:cNvSpPr>
          <p:nvPr/>
        </p:nvSpPr>
        <p:spPr bwMode="auto">
          <a:xfrm>
            <a:off x="0" y="6248400"/>
            <a:ext cx="9144000" cy="609600"/>
          </a:xfrm>
          <a:prstGeom prst="rect">
            <a:avLst/>
          </a:prstGeom>
          <a:solidFill>
            <a:srgbClr val="9DCACD"/>
          </a:solidFill>
          <a:ln w="9525">
            <a:noFill/>
            <a:miter lim="800000"/>
            <a:headEnd/>
            <a:tailEnd/>
          </a:ln>
          <a:effectLst/>
        </p:spPr>
        <p:txBody>
          <a:bodyPr wrap="none" anchor="ctr"/>
          <a:lstStyle/>
          <a:p>
            <a:pPr marL="228600" indent="-228600" algn="ctr" eaLnBrk="0" fontAlgn="auto" hangingPunct="0">
              <a:spcBef>
                <a:spcPct val="30000"/>
              </a:spcBef>
              <a:spcAft>
                <a:spcPts val="0"/>
              </a:spcAft>
              <a:defRPr/>
            </a:pPr>
            <a:endParaRPr lang="en-US" sz="1100">
              <a:latin typeface="Times New Roman" pitchFamily="18" charset="0"/>
            </a:endParaRPr>
          </a:p>
        </p:txBody>
      </p:sp>
      <p:pic>
        <p:nvPicPr>
          <p:cNvPr id="50184" name="Picture 5" descr="acp"/>
          <p:cNvPicPr>
            <a:picLocks noChangeAspect="1" noChangeArrowheads="1"/>
          </p:cNvPicPr>
          <p:nvPr/>
        </p:nvPicPr>
        <p:blipFill>
          <a:blip r:embed="rId14"/>
          <a:srcRect/>
          <a:stretch>
            <a:fillRect/>
          </a:stretch>
        </p:blipFill>
        <p:spPr bwMode="auto">
          <a:xfrm>
            <a:off x="5895975" y="6400800"/>
            <a:ext cx="3019425" cy="295275"/>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rtl="0" eaLnBrk="0" fontAlgn="base" hangingPunct="0">
        <a:spcBef>
          <a:spcPct val="0"/>
        </a:spcBef>
        <a:spcAft>
          <a:spcPct val="0"/>
        </a:spcAft>
        <a:defRPr sz="4400">
          <a:solidFill>
            <a:schemeClr val="tx1"/>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defRPr>
      </a:lvl6pPr>
      <a:lvl7pPr marL="914400" algn="ctr" rtl="0" fontAlgn="base">
        <a:spcBef>
          <a:spcPct val="0"/>
        </a:spcBef>
        <a:spcAft>
          <a:spcPct val="0"/>
        </a:spcAft>
        <a:defRPr sz="4400">
          <a:solidFill>
            <a:schemeClr val="tx1"/>
          </a:solidFill>
          <a:latin typeface="Calibri" charset="0"/>
        </a:defRPr>
      </a:lvl7pPr>
      <a:lvl8pPr marL="1371600" algn="ctr" rtl="0" fontAlgn="base">
        <a:spcBef>
          <a:spcPct val="0"/>
        </a:spcBef>
        <a:spcAft>
          <a:spcPct val="0"/>
        </a:spcAft>
        <a:defRPr sz="4400">
          <a:solidFill>
            <a:schemeClr val="tx1"/>
          </a:solidFill>
          <a:latin typeface="Calibri" charset="0"/>
        </a:defRPr>
      </a:lvl8pPr>
      <a:lvl9pPr marL="1828800" algn="ctr" rtl="0" fontAlgn="base">
        <a:spcBef>
          <a:spcPct val="0"/>
        </a:spcBef>
        <a:spcAft>
          <a:spcPct val="0"/>
        </a:spcAft>
        <a:defRPr sz="4400">
          <a:solidFill>
            <a:schemeClr val="tx1"/>
          </a:solidFill>
          <a:latin typeface="Calibri" charset="0"/>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ＭＳ Ｐゴシック" charset="-128"/>
        </a:defRPr>
      </a:lvl5pPr>
      <a:lvl6pPr marL="2514600" indent="-228600" algn="l" rtl="0" fontAlgn="base">
        <a:spcBef>
          <a:spcPct val="20000"/>
        </a:spcBef>
        <a:spcAft>
          <a:spcPct val="0"/>
        </a:spcAft>
        <a:buFont typeface="Arial" charset="0"/>
        <a:buChar char="»"/>
        <a:defRPr sz="2000">
          <a:solidFill>
            <a:schemeClr val="tx1"/>
          </a:solidFill>
          <a:latin typeface="+mn-lt"/>
          <a:ea typeface="ＭＳ Ｐゴシック" charset="-128"/>
        </a:defRPr>
      </a:lvl6pPr>
      <a:lvl7pPr marL="2971800" indent="-228600" algn="l" rtl="0" fontAlgn="base">
        <a:spcBef>
          <a:spcPct val="20000"/>
        </a:spcBef>
        <a:spcAft>
          <a:spcPct val="0"/>
        </a:spcAft>
        <a:buFont typeface="Arial" charset="0"/>
        <a:buChar char="»"/>
        <a:defRPr sz="2000">
          <a:solidFill>
            <a:schemeClr val="tx1"/>
          </a:solidFill>
          <a:latin typeface="+mn-lt"/>
          <a:ea typeface="ＭＳ Ｐゴシック" charset="-128"/>
        </a:defRPr>
      </a:lvl7pPr>
      <a:lvl8pPr marL="3429000" indent="-228600" algn="l" rtl="0" fontAlgn="base">
        <a:spcBef>
          <a:spcPct val="20000"/>
        </a:spcBef>
        <a:spcAft>
          <a:spcPct val="0"/>
        </a:spcAft>
        <a:buFont typeface="Arial" charset="0"/>
        <a:buChar char="»"/>
        <a:defRPr sz="2000">
          <a:solidFill>
            <a:schemeClr val="tx1"/>
          </a:solidFill>
          <a:latin typeface="+mn-lt"/>
          <a:ea typeface="ＭＳ Ｐゴシック" charset="-128"/>
        </a:defRPr>
      </a:lvl8pPr>
      <a:lvl9pPr marL="3886200" indent="-228600" algn="l" rtl="0" fontAlgn="base">
        <a:spcBef>
          <a:spcPct val="20000"/>
        </a:spcBef>
        <a:spcAft>
          <a:spcPct val="0"/>
        </a:spcAft>
        <a:buFont typeface="Arial" charset="0"/>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6246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6246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62469"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userDrawn="1"/>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solidFill>
                  <a:srgbClr val="FFFFFF"/>
                </a:solidFill>
                <a:latin typeface="Times New Roman" pitchFamily="18" charset="0"/>
              </a:endParaRPr>
            </a:p>
          </p:txBody>
        </p:sp>
        <p:sp>
          <p:nvSpPr>
            <p:cNvPr id="1119" name="Line 95"/>
            <p:cNvSpPr>
              <a:spLocks noChangeShapeType="1"/>
            </p:cNvSpPr>
            <p:nvPr userDrawn="1"/>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solidFill>
                  <a:srgbClr val="FFFFFF"/>
                </a:solidFill>
                <a:latin typeface="Times New Roman" pitchFamily="18" charset="0"/>
              </a:endParaRPr>
            </a:p>
          </p:txBody>
        </p:sp>
      </p:grpSp>
      <p:graphicFrame>
        <p:nvGraphicFramePr>
          <p:cNvPr id="62466" name="Object 109"/>
          <p:cNvGraphicFramePr>
            <a:graphicFrameLocks noChangeAspect="1"/>
          </p:cNvGraphicFramePr>
          <p:nvPr/>
        </p:nvGraphicFramePr>
        <p:xfrm>
          <a:off x="142875" y="317500"/>
          <a:ext cx="1428750" cy="671513"/>
        </p:xfrm>
        <a:graphic>
          <a:graphicData uri="http://schemas.openxmlformats.org/presentationml/2006/ole">
            <p:oleObj spid="_x0000_s62466"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128"/>
          <a:cs typeface="ＭＳ Ｐゴシック" charset="-128"/>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128"/>
          <a:cs typeface="ＭＳ Ｐゴシック" charset="-128"/>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128"/>
          <a:cs typeface="ＭＳ Ｐゴシック" charset="-128"/>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128"/>
          <a:cs typeface="ＭＳ Ｐゴシック" charset="-128"/>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latin typeface="+mn-lt"/>
          <a:ea typeface="ＭＳ Ｐゴシック" charset="-128"/>
          <a:cs typeface="ＭＳ Ｐゴシック" charset="-128"/>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cmh.ahrq.gov/portal/server.pt/community/pcmh__home/1483/what_is_pcmh_" TargetMode="External"/></Relationships>
</file>

<file path=ppt/slides/_rels/slide16.xml.rels><?xml version="1.0" encoding="UTF-8" standalone="yes"?>
<Relationships xmlns="http://schemas.openxmlformats.org/package/2006/relationships"><Relationship Id="rId1" Type="http://schemas.openxmlformats.org/officeDocument/2006/relationships/vmlDrawing" Target="../drawings/vmlDrawing5.vml"/><Relationship Id="rId2" Type="http://schemas.openxmlformats.org/officeDocument/2006/relationships/slideLayout" Target="../slideLayouts/slideLayout4.xml"/><Relationship Id="rId3"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hrq.gov/populations/businessstrategies/" TargetMode="External"/><Relationship Id="rId3" Type="http://schemas.openxmlformats.org/officeDocument/2006/relationships/hyperlink" Target="http://www.ahrq.gov/populations/businessstrategies/coachmanl.htm"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hyperlink" Target="mailto:dpeikes@mathematica-mpr.com"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2.xml"/><Relationship Id="rId3" Type="http://schemas.openxmlformats.org/officeDocument/2006/relationships/hyperlink" Target="mailto:mbarr@acponline.org"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6.xml"/><Relationship Id="rId3" Type="http://schemas.openxmlformats.org/officeDocument/2006/relationships/image" Target="../media/image11.w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4.wmf"/><Relationship Id="rId9" Type="http://schemas.openxmlformats.org/officeDocument/2006/relationships/image" Target="../media/image15.wmf"/><Relationship Id="rId10" Type="http://schemas.openxmlformats.org/officeDocument/2006/relationships/image" Target="../media/image16.wmf"/><Relationship Id="rId1" Type="http://schemas.openxmlformats.org/officeDocument/2006/relationships/slideLayout" Target="../slideLayouts/slideLayout62.xml"/><Relationship Id="rId2" Type="http://schemas.openxmlformats.org/officeDocument/2006/relationships/notesSlide" Target="../notesSlides/notesSlide10.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40.xml"/><Relationship Id="rId2" Type="http://schemas.openxmlformats.org/officeDocument/2006/relationships/notesSlide" Target="../notesSlides/notesSlide1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62" name="Rectangle 2"/>
          <p:cNvSpPr>
            <a:spLocks noGrp="1" noChangeArrowheads="1"/>
          </p:cNvSpPr>
          <p:nvPr>
            <p:ph type="ctrTitle"/>
          </p:nvPr>
        </p:nvSpPr>
        <p:spPr>
          <a:xfrm>
            <a:off x="533400" y="2286000"/>
            <a:ext cx="8077200" cy="4572000"/>
          </a:xfrm>
        </p:spPr>
        <p:txBody>
          <a:bodyPr/>
          <a:lstStyle/>
          <a:p>
            <a:r>
              <a:rPr lang="en-US"/>
              <a:t>AHRQ and the Medical Home:</a:t>
            </a:r>
            <a:br>
              <a:rPr lang="en-US"/>
            </a:br>
            <a:r>
              <a:rPr lang="en-US"/>
              <a:t>Building a Blueprint</a:t>
            </a:r>
            <a:br>
              <a:rPr lang="en-US"/>
            </a:br>
            <a:r>
              <a:rPr lang="en-US"/>
              <a:t/>
            </a:r>
            <a:br>
              <a:rPr lang="en-US"/>
            </a:br>
            <a:r>
              <a:rPr lang="en-US" sz="4400">
                <a:solidFill>
                  <a:srgbClr val="FFFFFF"/>
                </a:solidFill>
              </a:rPr>
              <a:t/>
            </a:r>
            <a:br>
              <a:rPr lang="en-US" sz="4400">
                <a:solidFill>
                  <a:srgbClr val="FFFFFF"/>
                </a:solidFill>
              </a:rPr>
            </a:br>
            <a:r>
              <a:rPr lang="en-US" sz="2800" b="0">
                <a:solidFill>
                  <a:schemeClr val="tx1"/>
                </a:solidFill>
              </a:rPr>
              <a:t>David Meyers, MD</a:t>
            </a:r>
            <a:r>
              <a:rPr lang="en-US" sz="4400" b="0">
                <a:solidFill>
                  <a:schemeClr val="tx1"/>
                </a:solidFill>
              </a:rPr>
              <a:t/>
            </a:r>
            <a:br>
              <a:rPr lang="en-US" sz="4400" b="0">
                <a:solidFill>
                  <a:schemeClr val="tx1"/>
                </a:solidFill>
              </a:rPr>
            </a:br>
            <a:r>
              <a:rPr lang="en-US" sz="2400" b="0">
                <a:solidFill>
                  <a:schemeClr val="tx1"/>
                </a:solidFill>
              </a:rPr>
              <a:t>Director, AHRQ Center for Primary Care </a:t>
            </a:r>
            <a:br>
              <a:rPr lang="en-US" sz="2400" b="0">
                <a:solidFill>
                  <a:schemeClr val="tx1"/>
                </a:solidFill>
              </a:rPr>
            </a:br>
            <a:r>
              <a:rPr lang="en-US" sz="2400" b="0">
                <a:solidFill>
                  <a:schemeClr val="tx1"/>
                </a:solidFill>
              </a:rPr>
              <a:t/>
            </a:r>
            <a:br>
              <a:rPr lang="en-US" sz="2400" b="0">
                <a:solidFill>
                  <a:schemeClr val="tx1"/>
                </a:solidFill>
              </a:rPr>
            </a:br>
            <a:r>
              <a:rPr lang="en-US" sz="2400" b="0">
                <a:solidFill>
                  <a:schemeClr val="tx1"/>
                </a:solidFill>
              </a:rPr>
              <a:t>AHRQ Annual Conference</a:t>
            </a:r>
            <a:br>
              <a:rPr lang="en-US" sz="2400" b="0">
                <a:solidFill>
                  <a:schemeClr val="tx1"/>
                </a:solidFill>
              </a:rPr>
            </a:br>
            <a:r>
              <a:rPr lang="en-US" sz="2400" b="0">
                <a:solidFill>
                  <a:schemeClr val="tx1"/>
                </a:solidFill>
              </a:rPr>
              <a:t>September, 2010 </a:t>
            </a:r>
            <a:r>
              <a:rPr lang="en-US" sz="3600"/>
              <a:t/>
            </a:r>
            <a:br>
              <a:rPr lang="en-US" sz="3600"/>
            </a:br>
            <a:endParaRPr lang="en-US"/>
          </a:p>
        </p:txBody>
      </p:sp>
      <p:sp>
        <p:nvSpPr>
          <p:cNvPr id="1423363" name="Rectangle 3"/>
          <p:cNvSpPr>
            <a:spLocks noGrp="1" noChangeArrowheads="1"/>
          </p:cNvSpPr>
          <p:nvPr>
            <p:ph type="subTitle" idx="1"/>
          </p:nvPr>
        </p:nvSpPr>
        <p:spPr/>
        <p:txBody>
          <a:bodyPr/>
          <a:lstStyle/>
          <a:p>
            <a:pPr>
              <a:buFont typeface="Wingdings" charset="2"/>
              <a:buNone/>
              <a:defRPr/>
            </a:pPr>
            <a:endParaRPr lang="en-US" sz="4800" b="1">
              <a:ea typeface="+mn-ea"/>
              <a:cs typeface="+mn-cs"/>
            </a:endParaRPr>
          </a:p>
          <a:p>
            <a:pPr>
              <a:buFont typeface="Wingdings" charset="2"/>
              <a:buNone/>
              <a:defRPr/>
            </a:pPr>
            <a:endParaRPr lang="en-US">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7570" name="Rectangle 2"/>
          <p:cNvSpPr>
            <a:spLocks noGrp="1" noChangeArrowheads="1"/>
          </p:cNvSpPr>
          <p:nvPr>
            <p:ph type="title"/>
          </p:nvPr>
        </p:nvSpPr>
        <p:spPr/>
        <p:txBody>
          <a:bodyPr/>
          <a:lstStyle/>
          <a:p>
            <a:pPr>
              <a:defRPr/>
            </a:pPr>
            <a:r>
              <a:rPr lang="en-US" dirty="0">
                <a:ea typeface="+mj-ea"/>
                <a:cs typeface="+mj-cs"/>
              </a:rPr>
              <a:t>The Medical Home</a:t>
            </a:r>
          </a:p>
        </p:txBody>
      </p:sp>
      <p:sp>
        <p:nvSpPr>
          <p:cNvPr id="1517571" name="Rectangle 3"/>
          <p:cNvSpPr>
            <a:spLocks noGrp="1" noChangeArrowheads="1"/>
          </p:cNvSpPr>
          <p:nvPr>
            <p:ph type="body" idx="1"/>
          </p:nvPr>
        </p:nvSpPr>
        <p:spPr>
          <a:xfrm>
            <a:off x="609600" y="1676400"/>
            <a:ext cx="7993063" cy="4419600"/>
          </a:xfrm>
        </p:spPr>
        <p:txBody>
          <a:bodyPr/>
          <a:lstStyle/>
          <a:p>
            <a:r>
              <a:rPr lang="en-US"/>
              <a:t>AHRQ believes that the primary care medical home, also referred to as the patient centered medical home (PCMH), advanced primary care, and the healthcare home, is a promising model for transforming the organization and delivery of primary care.</a:t>
            </a:r>
          </a:p>
          <a:p>
            <a:r>
              <a:rPr lang="en-US" sz="4000"/>
              <a:t>Synthesizes Evidence</a:t>
            </a:r>
          </a:p>
          <a:p>
            <a:endParaRPr lang="en-US" sz="4000"/>
          </a:p>
          <a:p>
            <a:r>
              <a:rPr lang="en-US" sz="4000"/>
              <a:t>Supports Implementation</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2450" name="Rectangle 2"/>
          <p:cNvSpPr>
            <a:spLocks noGrp="1" noChangeArrowheads="1"/>
          </p:cNvSpPr>
          <p:nvPr>
            <p:ph type="title"/>
          </p:nvPr>
        </p:nvSpPr>
        <p:spPr/>
        <p:txBody>
          <a:bodyPr/>
          <a:lstStyle/>
          <a:p>
            <a:pPr>
              <a:defRPr/>
            </a:pPr>
            <a:r>
              <a:rPr lang="en-US" dirty="0">
                <a:ea typeface="+mj-ea"/>
                <a:cs typeface="+mj-cs"/>
              </a:rPr>
              <a:t>A home for the PCMH</a:t>
            </a:r>
          </a:p>
        </p:txBody>
      </p:sp>
      <p:sp>
        <p:nvSpPr>
          <p:cNvPr id="1512451" name="Rectangle 3"/>
          <p:cNvSpPr>
            <a:spLocks noGrp="1" noChangeArrowheads="1"/>
          </p:cNvSpPr>
          <p:nvPr>
            <p:ph type="body" idx="1"/>
          </p:nvPr>
        </p:nvSpPr>
        <p:spPr>
          <a:xfrm>
            <a:off x="609600" y="1676400"/>
            <a:ext cx="7993063" cy="3886200"/>
          </a:xfrm>
        </p:spPr>
        <p:txBody>
          <a:bodyPr/>
          <a:lstStyle/>
          <a:p>
            <a:pPr>
              <a:lnSpc>
                <a:spcPct val="80000"/>
              </a:lnSpc>
              <a:buFont typeface="Wingdings" pitchFamily="2" charset="2"/>
              <a:buChar char="n"/>
              <a:defRPr/>
            </a:pPr>
            <a:r>
              <a:rPr lang="en-US" dirty="0">
                <a:ea typeface="+mn-ea"/>
                <a:cs typeface="+mn-cs"/>
              </a:rPr>
              <a:t>Center for Primary Care, Prevention, and Clinical Partnerships</a:t>
            </a:r>
          </a:p>
          <a:p>
            <a:pPr lvl="1">
              <a:lnSpc>
                <a:spcPct val="80000"/>
              </a:lnSpc>
              <a:defRPr/>
            </a:pPr>
            <a:r>
              <a:rPr lang="en-US" dirty="0"/>
              <a:t>Primary Care</a:t>
            </a:r>
          </a:p>
          <a:p>
            <a:pPr lvl="2">
              <a:lnSpc>
                <a:spcPct val="80000"/>
              </a:lnSpc>
              <a:buFont typeface="Wingdings" pitchFamily="2" charset="2"/>
              <a:buChar char="n"/>
              <a:defRPr/>
            </a:pPr>
            <a:r>
              <a:rPr lang="en-US" dirty="0" err="1"/>
              <a:t>PBRNs</a:t>
            </a:r>
            <a:endParaRPr lang="en-US" dirty="0"/>
          </a:p>
          <a:p>
            <a:pPr lvl="1">
              <a:lnSpc>
                <a:spcPct val="80000"/>
              </a:lnSpc>
              <a:defRPr/>
            </a:pPr>
            <a:r>
              <a:rPr lang="en-US" dirty="0"/>
              <a:t>Health IT</a:t>
            </a:r>
          </a:p>
          <a:p>
            <a:pPr lvl="1">
              <a:lnSpc>
                <a:spcPct val="80000"/>
              </a:lnSpc>
              <a:defRPr/>
            </a:pPr>
            <a:r>
              <a:rPr lang="en-US" dirty="0"/>
              <a:t>Prevention and Care Management</a:t>
            </a:r>
          </a:p>
          <a:p>
            <a:pPr lvl="1">
              <a:lnSpc>
                <a:spcPct val="80000"/>
              </a:lnSpc>
              <a:defRPr/>
            </a:pPr>
            <a:r>
              <a:rPr lang="en-US" dirty="0"/>
              <a:t>Mental Health / Primary Care Integration</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6546" name="Rectangle 2"/>
          <p:cNvSpPr>
            <a:spLocks noGrp="1" noChangeArrowheads="1"/>
          </p:cNvSpPr>
          <p:nvPr>
            <p:ph type="title"/>
          </p:nvPr>
        </p:nvSpPr>
        <p:spPr/>
        <p:txBody>
          <a:bodyPr/>
          <a:lstStyle/>
          <a:p>
            <a:pPr>
              <a:defRPr/>
            </a:pPr>
            <a:r>
              <a:rPr lang="en-US" dirty="0">
                <a:ea typeface="+mj-ea"/>
                <a:cs typeface="+mj-cs"/>
              </a:rPr>
              <a:t>Primary Care</a:t>
            </a:r>
          </a:p>
        </p:txBody>
      </p:sp>
      <p:sp>
        <p:nvSpPr>
          <p:cNvPr id="1516547" name="Rectangle 3"/>
          <p:cNvSpPr>
            <a:spLocks noGrp="1" noChangeArrowheads="1"/>
          </p:cNvSpPr>
          <p:nvPr>
            <p:ph type="body" idx="1"/>
          </p:nvPr>
        </p:nvSpPr>
        <p:spPr>
          <a:xfrm>
            <a:off x="609600" y="1676400"/>
            <a:ext cx="8077200" cy="2895600"/>
          </a:xfrm>
        </p:spPr>
        <p:txBody>
          <a:bodyPr/>
          <a:lstStyle/>
          <a:p>
            <a:pPr algn="ctr">
              <a:lnSpc>
                <a:spcPct val="100000"/>
              </a:lnSpc>
              <a:spcBef>
                <a:spcPct val="0"/>
              </a:spcBef>
              <a:buFont typeface="Wingdings" charset="2"/>
              <a:buNone/>
              <a:defRPr/>
            </a:pPr>
            <a:endParaRPr lang="en-US" sz="1600" dirty="0">
              <a:ea typeface="+mn-ea"/>
              <a:cs typeface="+mn-cs"/>
            </a:endParaRPr>
          </a:p>
          <a:p>
            <a:pPr algn="ctr">
              <a:lnSpc>
                <a:spcPct val="100000"/>
              </a:lnSpc>
              <a:spcBef>
                <a:spcPct val="0"/>
              </a:spcBef>
              <a:buFont typeface="Wingdings" charset="2"/>
              <a:buNone/>
              <a:defRPr/>
            </a:pPr>
            <a:r>
              <a:rPr lang="en-US" sz="4000" dirty="0">
                <a:ea typeface="+mn-ea"/>
                <a:cs typeface="+mn-cs"/>
              </a:rPr>
              <a:t>AHRQ recognizes that </a:t>
            </a:r>
          </a:p>
          <a:p>
            <a:pPr algn="ctr">
              <a:lnSpc>
                <a:spcPct val="100000"/>
              </a:lnSpc>
              <a:spcBef>
                <a:spcPct val="0"/>
              </a:spcBef>
              <a:buFont typeface="Wingdings" charset="2"/>
              <a:buNone/>
              <a:defRPr/>
            </a:pPr>
            <a:r>
              <a:rPr lang="en-US" sz="4000" dirty="0">
                <a:ea typeface="+mn-ea"/>
                <a:cs typeface="+mn-cs"/>
              </a:rPr>
              <a:t>revitalizing </a:t>
            </a:r>
          </a:p>
          <a:p>
            <a:pPr algn="ctr">
              <a:lnSpc>
                <a:spcPct val="100000"/>
              </a:lnSpc>
              <a:spcBef>
                <a:spcPct val="0"/>
              </a:spcBef>
              <a:buFont typeface="Wingdings" charset="2"/>
              <a:buNone/>
              <a:defRPr/>
            </a:pPr>
            <a:r>
              <a:rPr lang="en-US" sz="4000" dirty="0">
                <a:ea typeface="+mn-ea"/>
                <a:cs typeface="+mn-cs"/>
              </a:rPr>
              <a:t>the Nation’s primary care system </a:t>
            </a:r>
          </a:p>
          <a:p>
            <a:pPr algn="ctr">
              <a:lnSpc>
                <a:spcPct val="100000"/>
              </a:lnSpc>
              <a:spcBef>
                <a:spcPct val="0"/>
              </a:spcBef>
              <a:buFont typeface="Wingdings" charset="2"/>
              <a:buNone/>
              <a:defRPr/>
            </a:pPr>
            <a:r>
              <a:rPr lang="en-US" sz="4000" dirty="0">
                <a:ea typeface="+mn-ea"/>
                <a:cs typeface="+mn-cs"/>
              </a:rPr>
              <a:t>is foundational to achieving </a:t>
            </a:r>
          </a:p>
          <a:p>
            <a:pPr algn="ctr">
              <a:lnSpc>
                <a:spcPct val="100000"/>
              </a:lnSpc>
              <a:spcBef>
                <a:spcPct val="0"/>
              </a:spcBef>
              <a:buFont typeface="Wingdings" charset="2"/>
              <a:buNone/>
              <a:defRPr/>
            </a:pPr>
            <a:r>
              <a:rPr lang="en-US" sz="4000" dirty="0">
                <a:ea typeface="+mn-ea"/>
                <a:cs typeface="+mn-cs"/>
              </a:rPr>
              <a:t>high-quality, accessible, efficient health care for all Americans.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8594" name="Rectangle 2"/>
          <p:cNvSpPr>
            <a:spLocks noGrp="1" noChangeArrowheads="1"/>
          </p:cNvSpPr>
          <p:nvPr>
            <p:ph type="title"/>
          </p:nvPr>
        </p:nvSpPr>
        <p:spPr/>
        <p:txBody>
          <a:bodyPr/>
          <a:lstStyle/>
          <a:p>
            <a:pPr>
              <a:defRPr/>
            </a:pPr>
            <a:r>
              <a:rPr lang="en-US" dirty="0">
                <a:ea typeface="+mj-ea"/>
                <a:cs typeface="+mj-cs"/>
              </a:rPr>
              <a:t>The Medical Home</a:t>
            </a:r>
          </a:p>
        </p:txBody>
      </p:sp>
      <p:sp>
        <p:nvSpPr>
          <p:cNvPr id="1518595" name="Rectangle 3"/>
          <p:cNvSpPr>
            <a:spLocks noGrp="1" noChangeArrowheads="1"/>
          </p:cNvSpPr>
          <p:nvPr>
            <p:ph type="body" idx="1"/>
          </p:nvPr>
        </p:nvSpPr>
        <p:spPr>
          <a:xfrm>
            <a:off x="609600" y="1676400"/>
            <a:ext cx="7993063" cy="4419600"/>
          </a:xfrm>
        </p:spPr>
        <p:txBody>
          <a:bodyPr/>
          <a:lstStyle/>
          <a:p>
            <a:pPr>
              <a:lnSpc>
                <a:spcPct val="80000"/>
              </a:lnSpc>
              <a:defRPr/>
            </a:pPr>
            <a:r>
              <a:rPr lang="en-US" dirty="0">
                <a:ea typeface="+mn-ea"/>
                <a:cs typeface="+mn-cs"/>
              </a:rPr>
              <a:t>A medical home is not simply a place but a model of primary care that delivers care that is: </a:t>
            </a:r>
            <a:endParaRPr lang="en-US" b="1" i="1" dirty="0">
              <a:ea typeface="+mn-ea"/>
              <a:cs typeface="+mn-cs"/>
            </a:endParaRPr>
          </a:p>
          <a:p>
            <a:pPr lvl="1">
              <a:lnSpc>
                <a:spcPct val="80000"/>
              </a:lnSpc>
              <a:defRPr/>
            </a:pPr>
            <a:r>
              <a:rPr lang="en-US" b="1" i="1" dirty="0"/>
              <a:t>Patient-Centered</a:t>
            </a:r>
          </a:p>
          <a:p>
            <a:pPr lvl="1">
              <a:lnSpc>
                <a:spcPct val="80000"/>
              </a:lnSpc>
              <a:defRPr/>
            </a:pPr>
            <a:r>
              <a:rPr lang="en-US" b="1" i="1" dirty="0"/>
              <a:t>Comprehensive</a:t>
            </a:r>
          </a:p>
          <a:p>
            <a:pPr lvl="1">
              <a:lnSpc>
                <a:spcPct val="80000"/>
              </a:lnSpc>
              <a:defRPr/>
            </a:pPr>
            <a:r>
              <a:rPr lang="en-US" b="1" i="1" dirty="0"/>
              <a:t>Coordinated</a:t>
            </a:r>
          </a:p>
          <a:p>
            <a:pPr lvl="1">
              <a:lnSpc>
                <a:spcPct val="80000"/>
              </a:lnSpc>
              <a:defRPr/>
            </a:pPr>
            <a:r>
              <a:rPr lang="en-US" b="1" i="1" dirty="0"/>
              <a:t>Accessible, and</a:t>
            </a:r>
          </a:p>
          <a:p>
            <a:pPr lvl="1">
              <a:lnSpc>
                <a:spcPct val="80000"/>
              </a:lnSpc>
              <a:defRPr/>
            </a:pPr>
            <a:r>
              <a:rPr lang="en-US" b="1" i="1" dirty="0"/>
              <a:t>Continuously improved through a systems-based approach to quality and safety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9618" name="Rectangle 2"/>
          <p:cNvSpPr>
            <a:spLocks noGrp="1" noChangeArrowheads="1"/>
          </p:cNvSpPr>
          <p:nvPr>
            <p:ph type="title"/>
          </p:nvPr>
        </p:nvSpPr>
        <p:spPr/>
        <p:txBody>
          <a:bodyPr/>
          <a:lstStyle/>
          <a:p>
            <a:pPr>
              <a:defRPr/>
            </a:pPr>
            <a:r>
              <a:rPr lang="en-US" dirty="0">
                <a:ea typeface="+mj-ea"/>
                <a:cs typeface="+mj-cs"/>
              </a:rPr>
              <a:t>The Medical Home</a:t>
            </a:r>
          </a:p>
        </p:txBody>
      </p:sp>
      <p:sp>
        <p:nvSpPr>
          <p:cNvPr id="1519619" name="Rectangle 3"/>
          <p:cNvSpPr>
            <a:spLocks noGrp="1" noChangeArrowheads="1"/>
          </p:cNvSpPr>
          <p:nvPr>
            <p:ph type="body" idx="1"/>
          </p:nvPr>
        </p:nvSpPr>
        <p:spPr>
          <a:xfrm>
            <a:off x="609600" y="1676400"/>
            <a:ext cx="7993063" cy="4876800"/>
          </a:xfrm>
        </p:spPr>
        <p:txBody>
          <a:bodyPr/>
          <a:lstStyle/>
          <a:p>
            <a:pPr>
              <a:lnSpc>
                <a:spcPct val="70000"/>
              </a:lnSpc>
              <a:defRPr/>
            </a:pPr>
            <a:r>
              <a:rPr lang="en-US" sz="2800" dirty="0">
                <a:ea typeface="+mn-ea"/>
                <a:cs typeface="+mn-cs"/>
              </a:rPr>
              <a:t>A medical home is not simply a place but a model of primary care that delivers the care that is: </a:t>
            </a:r>
            <a:endParaRPr lang="en-US" sz="2800" b="1" i="1" dirty="0">
              <a:ea typeface="+mn-ea"/>
              <a:cs typeface="+mn-cs"/>
            </a:endParaRPr>
          </a:p>
          <a:p>
            <a:pPr lvl="1">
              <a:lnSpc>
                <a:spcPct val="70000"/>
              </a:lnSpc>
              <a:defRPr/>
            </a:pPr>
            <a:r>
              <a:rPr lang="en-US" sz="2400" b="1" i="1" dirty="0"/>
              <a:t>Patient-Centered</a:t>
            </a:r>
          </a:p>
          <a:p>
            <a:pPr lvl="1">
              <a:lnSpc>
                <a:spcPct val="70000"/>
              </a:lnSpc>
              <a:defRPr/>
            </a:pPr>
            <a:r>
              <a:rPr lang="en-US" sz="2400" b="1" i="1" dirty="0"/>
              <a:t>Comprehensive</a:t>
            </a:r>
          </a:p>
          <a:p>
            <a:pPr lvl="1">
              <a:lnSpc>
                <a:spcPct val="70000"/>
              </a:lnSpc>
              <a:defRPr/>
            </a:pPr>
            <a:r>
              <a:rPr lang="en-US" sz="2400" b="1" i="1" dirty="0"/>
              <a:t>Coordinated</a:t>
            </a:r>
          </a:p>
          <a:p>
            <a:pPr lvl="1">
              <a:lnSpc>
                <a:spcPct val="70000"/>
              </a:lnSpc>
              <a:defRPr/>
            </a:pPr>
            <a:r>
              <a:rPr lang="en-US" sz="2400" b="1" i="1" dirty="0"/>
              <a:t>Accessible, and</a:t>
            </a:r>
          </a:p>
          <a:p>
            <a:pPr lvl="1">
              <a:lnSpc>
                <a:spcPct val="70000"/>
              </a:lnSpc>
              <a:defRPr/>
            </a:pPr>
            <a:r>
              <a:rPr lang="en-US" sz="2400" b="1" i="1" dirty="0"/>
              <a:t>Continuously improved through a systems-based approach to quality and safety</a:t>
            </a:r>
            <a:endParaRPr lang="en-US" sz="2400" dirty="0"/>
          </a:p>
          <a:p>
            <a:pPr>
              <a:lnSpc>
                <a:spcPct val="70000"/>
              </a:lnSpc>
              <a:defRPr/>
            </a:pPr>
            <a:endParaRPr lang="en-US" sz="2800" dirty="0">
              <a:ea typeface="+mn-ea"/>
              <a:cs typeface="+mn-cs"/>
            </a:endParaRPr>
          </a:p>
          <a:p>
            <a:pPr>
              <a:lnSpc>
                <a:spcPct val="70000"/>
              </a:lnSpc>
              <a:defRPr/>
            </a:pPr>
            <a:r>
              <a:rPr lang="en-US" sz="2800" dirty="0">
                <a:ea typeface="+mn-ea"/>
                <a:cs typeface="+mn-cs"/>
              </a:rPr>
              <a:t>AHRQ believes that </a:t>
            </a:r>
            <a:r>
              <a:rPr lang="en-US" sz="2800" dirty="0">
                <a:solidFill>
                  <a:schemeClr val="tx2"/>
                </a:solidFill>
                <a:ea typeface="+mn-ea"/>
                <a:cs typeface="+mn-cs"/>
              </a:rPr>
              <a:t>Health IT</a:t>
            </a:r>
            <a:r>
              <a:rPr lang="en-US" sz="2800" dirty="0">
                <a:ea typeface="+mn-ea"/>
                <a:cs typeface="+mn-cs"/>
              </a:rPr>
              <a:t>, </a:t>
            </a:r>
            <a:r>
              <a:rPr lang="en-US" sz="2800" dirty="0">
                <a:solidFill>
                  <a:schemeClr val="tx2"/>
                </a:solidFill>
                <a:ea typeface="+mn-ea"/>
                <a:cs typeface="+mn-cs"/>
              </a:rPr>
              <a:t>workforce development</a:t>
            </a:r>
            <a:r>
              <a:rPr lang="en-US" sz="2800" dirty="0">
                <a:ea typeface="+mn-ea"/>
                <a:cs typeface="+mn-cs"/>
              </a:rPr>
              <a:t>, and </a:t>
            </a:r>
            <a:r>
              <a:rPr lang="en-US" sz="2800" dirty="0">
                <a:solidFill>
                  <a:schemeClr val="tx2"/>
                </a:solidFill>
                <a:ea typeface="+mn-ea"/>
                <a:cs typeface="+mn-cs"/>
              </a:rPr>
              <a:t>payment reform</a:t>
            </a:r>
            <a:r>
              <a:rPr lang="en-US" sz="2800" dirty="0">
                <a:ea typeface="+mn-ea"/>
                <a:cs typeface="+mn-cs"/>
              </a:rPr>
              <a:t> are critical to achieving the potential of the medical home. </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42" name="Rectangle 2"/>
          <p:cNvSpPr>
            <a:spLocks noGrp="1" noChangeArrowheads="1"/>
          </p:cNvSpPr>
          <p:nvPr>
            <p:ph type="title"/>
          </p:nvPr>
        </p:nvSpPr>
        <p:spPr/>
        <p:txBody>
          <a:bodyPr/>
          <a:lstStyle/>
          <a:p>
            <a:pPr>
              <a:defRPr/>
            </a:pPr>
            <a:r>
              <a:rPr lang="en-US" sz="3600" dirty="0" err="1">
                <a:ea typeface="+mj-ea"/>
                <a:cs typeface="+mj-cs"/>
              </a:rPr>
              <a:t>AHRQ’s</a:t>
            </a:r>
            <a:r>
              <a:rPr lang="en-US" sz="3600" dirty="0">
                <a:ea typeface="+mj-ea"/>
                <a:cs typeface="+mj-cs"/>
              </a:rPr>
              <a:t> Definition of the Medical Home</a:t>
            </a:r>
          </a:p>
        </p:txBody>
      </p:sp>
      <p:sp>
        <p:nvSpPr>
          <p:cNvPr id="1546243" name="Rectangle 3"/>
          <p:cNvSpPr>
            <a:spLocks noGrp="1" noChangeArrowheads="1"/>
          </p:cNvSpPr>
          <p:nvPr>
            <p:ph type="body" idx="1"/>
          </p:nvPr>
        </p:nvSpPr>
        <p:spPr/>
        <p:txBody>
          <a:bodyPr/>
          <a:lstStyle/>
          <a:p>
            <a:pPr>
              <a:defRPr/>
            </a:pPr>
            <a:r>
              <a:rPr lang="en-US" dirty="0">
                <a:ea typeface="+mn-ea"/>
                <a:cs typeface="+mn-cs"/>
                <a:hlinkClick r:id="rId2"/>
              </a:rPr>
              <a:t>http://pcmh.ahrq.gov/portal/server.pt/community/pcmh__home/1483/what_is_pcmh_</a:t>
            </a:r>
            <a:endParaRPr lang="en-US" dirty="0">
              <a:ea typeface="+mn-ea"/>
              <a:cs typeface="+mn-cs"/>
            </a:endParaRPr>
          </a:p>
          <a:p>
            <a:pPr>
              <a:buFont typeface="Wingdings" charset="2"/>
              <a:buNone/>
              <a:defRPr/>
            </a:pPr>
            <a:endParaRPr lang="en-US" dirty="0">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2690" name="Rectangle 2"/>
          <p:cNvSpPr>
            <a:spLocks noGrp="1" noChangeArrowheads="1"/>
          </p:cNvSpPr>
          <p:nvPr>
            <p:ph type="title"/>
          </p:nvPr>
        </p:nvSpPr>
        <p:spPr/>
        <p:txBody>
          <a:bodyPr/>
          <a:lstStyle/>
          <a:p>
            <a:pPr>
              <a:defRPr/>
            </a:pPr>
            <a:r>
              <a:rPr lang="en-US" sz="3600" dirty="0">
                <a:ea typeface="+mj-ea"/>
                <a:cs typeface="+mj-cs"/>
              </a:rPr>
              <a:t>AHRQ and the Joint Principles Closely Aligned</a:t>
            </a:r>
          </a:p>
        </p:txBody>
      </p:sp>
      <p:sp>
        <p:nvSpPr>
          <p:cNvPr id="93188" name="Rectangle 3"/>
          <p:cNvSpPr>
            <a:spLocks noGrp="1" noChangeArrowheads="1"/>
          </p:cNvSpPr>
          <p:nvPr>
            <p:ph type="body" sz="half" idx="1"/>
          </p:nvPr>
        </p:nvSpPr>
        <p:spPr>
          <a:xfrm>
            <a:off x="609600" y="2362200"/>
            <a:ext cx="3919538" cy="4267200"/>
          </a:xfrm>
        </p:spPr>
        <p:txBody>
          <a:bodyPr/>
          <a:lstStyle/>
          <a:p>
            <a:r>
              <a:rPr lang="en-US" sz="2400" i="1">
                <a:effectLst/>
              </a:rPr>
              <a:t>Patient-Centered</a:t>
            </a:r>
          </a:p>
          <a:p>
            <a:r>
              <a:rPr lang="en-US" sz="2400" i="1">
                <a:effectLst/>
              </a:rPr>
              <a:t>Comprehensive</a:t>
            </a:r>
          </a:p>
          <a:p>
            <a:pPr lvl="1"/>
            <a:r>
              <a:rPr lang="en-US" sz="2000" i="1">
                <a:effectLst/>
              </a:rPr>
              <a:t>Team-based care</a:t>
            </a:r>
          </a:p>
          <a:p>
            <a:r>
              <a:rPr lang="en-US" sz="2400" i="1">
                <a:effectLst/>
              </a:rPr>
              <a:t>Coordinated</a:t>
            </a:r>
          </a:p>
          <a:p>
            <a:r>
              <a:rPr lang="en-US" sz="2400" i="1">
                <a:effectLst/>
              </a:rPr>
              <a:t>Accessible</a:t>
            </a:r>
          </a:p>
          <a:p>
            <a:r>
              <a:rPr lang="en-US" sz="2400" i="1">
                <a:effectLst/>
              </a:rPr>
              <a:t>Quality and safety</a:t>
            </a:r>
            <a:endParaRPr lang="en-US" sz="2400">
              <a:effectLst/>
            </a:endParaRPr>
          </a:p>
          <a:p>
            <a:r>
              <a:rPr lang="en-US" sz="2400">
                <a:solidFill>
                  <a:schemeClr val="tx1"/>
                </a:solidFill>
                <a:effectLst/>
              </a:rPr>
              <a:t>Health IT</a:t>
            </a:r>
          </a:p>
          <a:p>
            <a:r>
              <a:rPr lang="en-US" sz="2400">
                <a:solidFill>
                  <a:schemeClr val="tx1"/>
                </a:solidFill>
                <a:effectLst/>
              </a:rPr>
              <a:t>Workforce development</a:t>
            </a:r>
          </a:p>
          <a:p>
            <a:r>
              <a:rPr lang="en-US" sz="2400">
                <a:solidFill>
                  <a:schemeClr val="tx1"/>
                </a:solidFill>
                <a:effectLst/>
              </a:rPr>
              <a:t>Payment reform</a:t>
            </a:r>
          </a:p>
        </p:txBody>
      </p:sp>
      <p:sp>
        <p:nvSpPr>
          <p:cNvPr id="1522692" name="Rectangle 4"/>
          <p:cNvSpPr>
            <a:spLocks noGrp="1" noChangeArrowheads="1"/>
          </p:cNvSpPr>
          <p:nvPr>
            <p:ph type="body" sz="half" idx="2"/>
          </p:nvPr>
        </p:nvSpPr>
        <p:spPr>
          <a:xfrm>
            <a:off x="4681538" y="2362200"/>
            <a:ext cx="3921125" cy="4267200"/>
          </a:xfrm>
        </p:spPr>
        <p:txBody>
          <a:bodyPr/>
          <a:lstStyle/>
          <a:p>
            <a:pPr>
              <a:defRPr/>
            </a:pPr>
            <a:r>
              <a:rPr lang="en-US" sz="2400" dirty="0">
                <a:ea typeface="+mn-ea"/>
                <a:cs typeface="+mn-cs"/>
              </a:rPr>
              <a:t>Personal physician</a:t>
            </a:r>
          </a:p>
          <a:p>
            <a:pPr>
              <a:defRPr/>
            </a:pPr>
            <a:r>
              <a:rPr lang="en-US" sz="2400" dirty="0">
                <a:ea typeface="+mn-ea"/>
                <a:cs typeface="+mn-cs"/>
              </a:rPr>
              <a:t>Physician directed practice</a:t>
            </a:r>
          </a:p>
          <a:p>
            <a:pPr>
              <a:defRPr/>
            </a:pPr>
            <a:r>
              <a:rPr lang="en-US" sz="2400" dirty="0">
                <a:ea typeface="+mn-ea"/>
                <a:cs typeface="+mn-cs"/>
              </a:rPr>
              <a:t>Whole person orientation</a:t>
            </a:r>
          </a:p>
          <a:p>
            <a:pPr>
              <a:defRPr/>
            </a:pPr>
            <a:r>
              <a:rPr lang="en-US" sz="2400" dirty="0">
                <a:ea typeface="+mn-ea"/>
                <a:cs typeface="+mn-cs"/>
              </a:rPr>
              <a:t>Care Coordination</a:t>
            </a:r>
          </a:p>
          <a:p>
            <a:pPr lvl="1">
              <a:defRPr/>
            </a:pPr>
            <a:r>
              <a:rPr lang="en-US" sz="2000" dirty="0"/>
              <a:t>Health IT</a:t>
            </a:r>
          </a:p>
          <a:p>
            <a:pPr>
              <a:defRPr/>
            </a:pPr>
            <a:r>
              <a:rPr lang="en-US" sz="2400" dirty="0">
                <a:ea typeface="+mn-ea"/>
                <a:cs typeface="+mn-cs"/>
              </a:rPr>
              <a:t>Quality and safety</a:t>
            </a:r>
          </a:p>
          <a:p>
            <a:pPr>
              <a:defRPr/>
            </a:pPr>
            <a:r>
              <a:rPr lang="en-US" sz="2400" dirty="0">
                <a:ea typeface="+mn-ea"/>
                <a:cs typeface="+mn-cs"/>
              </a:rPr>
              <a:t>Enhanced access</a:t>
            </a:r>
          </a:p>
          <a:p>
            <a:pPr>
              <a:defRPr/>
            </a:pPr>
            <a:r>
              <a:rPr lang="en-US" sz="2400" dirty="0">
                <a:ea typeface="+mn-ea"/>
                <a:cs typeface="+mn-cs"/>
              </a:rPr>
              <a:t>Payment</a:t>
            </a:r>
          </a:p>
          <a:p>
            <a:pPr>
              <a:defRPr/>
            </a:pPr>
            <a:endParaRPr lang="en-US" sz="2400" dirty="0">
              <a:ea typeface="+mn-ea"/>
              <a:cs typeface="+mn-cs"/>
            </a:endParaRPr>
          </a:p>
        </p:txBody>
      </p:sp>
      <p:graphicFrame>
        <p:nvGraphicFramePr>
          <p:cNvPr id="93186" name="Object 2"/>
          <p:cNvGraphicFramePr>
            <a:graphicFrameLocks noChangeAspect="1"/>
          </p:cNvGraphicFramePr>
          <p:nvPr/>
        </p:nvGraphicFramePr>
        <p:xfrm>
          <a:off x="1447800" y="1524000"/>
          <a:ext cx="1600200" cy="752475"/>
        </p:xfrm>
        <a:graphic>
          <a:graphicData uri="http://schemas.openxmlformats.org/presentationml/2006/ole">
            <p:oleObj spid="_x0000_s93186" name="Photo Editor Photo" r:id="rId3" imgW="3486637" imgH="1638529" progId="">
              <p:embed/>
            </p:oleObj>
          </a:graphicData>
        </a:graphic>
      </p:graphicFrame>
      <p:sp>
        <p:nvSpPr>
          <p:cNvPr id="93190" name="Line 7"/>
          <p:cNvSpPr>
            <a:spLocks noChangeShapeType="1"/>
          </p:cNvSpPr>
          <p:nvPr/>
        </p:nvSpPr>
        <p:spPr bwMode="auto">
          <a:xfrm>
            <a:off x="3581400" y="2590800"/>
            <a:ext cx="1143000" cy="9906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1" name="Line 8"/>
          <p:cNvSpPr>
            <a:spLocks noChangeShapeType="1"/>
          </p:cNvSpPr>
          <p:nvPr/>
        </p:nvSpPr>
        <p:spPr bwMode="auto">
          <a:xfrm>
            <a:off x="3505200" y="3810000"/>
            <a:ext cx="1066800" cy="5334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2" name="Line 9"/>
          <p:cNvSpPr>
            <a:spLocks noChangeShapeType="1"/>
          </p:cNvSpPr>
          <p:nvPr/>
        </p:nvSpPr>
        <p:spPr bwMode="auto">
          <a:xfrm>
            <a:off x="3505200" y="4267200"/>
            <a:ext cx="1219200" cy="13716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3" name="Line 10"/>
          <p:cNvSpPr>
            <a:spLocks noChangeShapeType="1"/>
          </p:cNvSpPr>
          <p:nvPr/>
        </p:nvSpPr>
        <p:spPr bwMode="auto">
          <a:xfrm flipV="1">
            <a:off x="3581400" y="4953000"/>
            <a:ext cx="1219200" cy="2286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4" name="Line 11"/>
          <p:cNvSpPr>
            <a:spLocks noChangeShapeType="1"/>
          </p:cNvSpPr>
          <p:nvPr/>
        </p:nvSpPr>
        <p:spPr bwMode="auto">
          <a:xfrm>
            <a:off x="3657600" y="6019800"/>
            <a:ext cx="914400" cy="1524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5" name="Line 12"/>
          <p:cNvSpPr>
            <a:spLocks noChangeShapeType="1"/>
          </p:cNvSpPr>
          <p:nvPr/>
        </p:nvSpPr>
        <p:spPr bwMode="auto">
          <a:xfrm>
            <a:off x="3733800" y="4724400"/>
            <a:ext cx="914400" cy="609600"/>
          </a:xfrm>
          <a:prstGeom prst="line">
            <a:avLst/>
          </a:prstGeom>
          <a:noFill/>
          <a:ln w="25400">
            <a:solidFill>
              <a:schemeClr val="tx1"/>
            </a:solidFill>
            <a:round/>
            <a:headEnd type="triangle" w="med" len="med"/>
            <a:tailEnd type="triangle" w="med" len="med"/>
          </a:ln>
        </p:spPr>
        <p:txBody>
          <a:bodyPr>
            <a:prstTxWarp prst="textNoShape">
              <a:avLst/>
            </a:prstTxWarp>
          </a:bodyPr>
          <a:lstStyle/>
          <a:p>
            <a:endParaRPr lang="en-US"/>
          </a:p>
        </p:txBody>
      </p:sp>
      <p:sp>
        <p:nvSpPr>
          <p:cNvPr id="93196" name="Oval 14"/>
          <p:cNvSpPr>
            <a:spLocks noChangeArrowheads="1"/>
          </p:cNvSpPr>
          <p:nvPr/>
        </p:nvSpPr>
        <p:spPr bwMode="auto">
          <a:xfrm>
            <a:off x="914400" y="2743200"/>
            <a:ext cx="2819400" cy="533400"/>
          </a:xfrm>
          <a:prstGeom prst="ellipse">
            <a:avLst/>
          </a:prstGeom>
          <a:solidFill>
            <a:schemeClr val="accent1">
              <a:alpha val="0"/>
            </a:schemeClr>
          </a:solidFill>
          <a:ln w="28575">
            <a:solidFill>
              <a:schemeClr val="accent2"/>
            </a:solidFill>
            <a:round/>
            <a:headEnd/>
            <a:tailEnd/>
          </a:ln>
        </p:spPr>
        <p:txBody>
          <a:bodyPr wrap="none" anchor="ctr">
            <a:prstTxWarp prst="textNoShape">
              <a:avLst/>
            </a:prstTxWarp>
          </a:bodyPr>
          <a:lstStyle/>
          <a:p>
            <a:pPr eaLnBrk="0" hangingPunct="0"/>
            <a:endParaRPr lang="en-US"/>
          </a:p>
        </p:txBody>
      </p:sp>
      <p:sp>
        <p:nvSpPr>
          <p:cNvPr id="93197" name="Oval 15"/>
          <p:cNvSpPr>
            <a:spLocks noChangeArrowheads="1"/>
          </p:cNvSpPr>
          <p:nvPr/>
        </p:nvSpPr>
        <p:spPr bwMode="auto">
          <a:xfrm>
            <a:off x="1143000" y="3124200"/>
            <a:ext cx="2819400" cy="533400"/>
          </a:xfrm>
          <a:prstGeom prst="ellipse">
            <a:avLst/>
          </a:prstGeom>
          <a:solidFill>
            <a:schemeClr val="accent1">
              <a:alpha val="0"/>
            </a:schemeClr>
          </a:solidFill>
          <a:ln w="28575">
            <a:solidFill>
              <a:schemeClr val="accent2"/>
            </a:solidFill>
            <a:round/>
            <a:headEnd/>
            <a:tailEnd/>
          </a:ln>
        </p:spPr>
        <p:txBody>
          <a:bodyPr wrap="none" anchor="ctr">
            <a:prstTxWarp prst="textNoShape">
              <a:avLst/>
            </a:prstTxWarp>
          </a:bodyPr>
          <a:lstStyle/>
          <a:p>
            <a:pPr eaLnBrk="0" hangingPunct="0"/>
            <a:endParaRPr lang="en-US"/>
          </a:p>
        </p:txBody>
      </p:sp>
      <p:sp>
        <p:nvSpPr>
          <p:cNvPr id="93198" name="Oval 16"/>
          <p:cNvSpPr>
            <a:spLocks noChangeArrowheads="1"/>
          </p:cNvSpPr>
          <p:nvPr/>
        </p:nvSpPr>
        <p:spPr bwMode="auto">
          <a:xfrm>
            <a:off x="4953000" y="2362200"/>
            <a:ext cx="3048000" cy="457200"/>
          </a:xfrm>
          <a:prstGeom prst="ellipse">
            <a:avLst/>
          </a:prstGeom>
          <a:solidFill>
            <a:schemeClr val="accent1">
              <a:alpha val="0"/>
            </a:schemeClr>
          </a:solidFill>
          <a:ln w="28575">
            <a:solidFill>
              <a:schemeClr val="folHlink"/>
            </a:solidFill>
            <a:round/>
            <a:headEnd/>
            <a:tailEnd/>
          </a:ln>
        </p:spPr>
        <p:txBody>
          <a:bodyPr wrap="none" anchor="ctr">
            <a:prstTxWarp prst="textNoShape">
              <a:avLst/>
            </a:prstTxWarp>
          </a:bodyPr>
          <a:lstStyle/>
          <a:p>
            <a:pPr eaLnBrk="0" hangingPunct="0"/>
            <a:endParaRPr lang="en-US"/>
          </a:p>
        </p:txBody>
      </p:sp>
      <p:sp>
        <p:nvSpPr>
          <p:cNvPr id="93199" name="Oval 17"/>
          <p:cNvSpPr>
            <a:spLocks noChangeArrowheads="1"/>
          </p:cNvSpPr>
          <p:nvPr/>
        </p:nvSpPr>
        <p:spPr bwMode="auto">
          <a:xfrm>
            <a:off x="4953000" y="2743200"/>
            <a:ext cx="3200400" cy="914400"/>
          </a:xfrm>
          <a:prstGeom prst="ellipse">
            <a:avLst/>
          </a:prstGeom>
          <a:solidFill>
            <a:schemeClr val="accent1">
              <a:alpha val="0"/>
            </a:schemeClr>
          </a:solidFill>
          <a:ln w="28575">
            <a:solidFill>
              <a:schemeClr val="folHlink"/>
            </a:solidFill>
            <a:round/>
            <a:headEnd/>
            <a:tailEnd/>
          </a:ln>
        </p:spPr>
        <p:txBody>
          <a:bodyPr wrap="none" anchor="ctr">
            <a:prstTxWarp prst="textNoShape">
              <a:avLst/>
            </a:prstTxWarp>
          </a:bodyPr>
          <a:lstStyle/>
          <a:p>
            <a:pPr eaLnBrk="0" hangingPunct="0"/>
            <a:endParaRPr lang="en-US"/>
          </a:p>
        </p:txBody>
      </p:sp>
      <p:sp>
        <p:nvSpPr>
          <p:cNvPr id="93200" name="Text Box 18"/>
          <p:cNvSpPr txBox="1">
            <a:spLocks noChangeArrowheads="1"/>
          </p:cNvSpPr>
          <p:nvPr/>
        </p:nvSpPr>
        <p:spPr bwMode="auto">
          <a:xfrm>
            <a:off x="4953000" y="1447800"/>
            <a:ext cx="2819400" cy="822325"/>
          </a:xfrm>
          <a:prstGeom prst="rect">
            <a:avLst/>
          </a:prstGeom>
          <a:noFill/>
          <a:ln w="12700">
            <a:noFill/>
            <a:miter lim="800000"/>
            <a:headEnd/>
            <a:tailEnd/>
          </a:ln>
        </p:spPr>
        <p:txBody>
          <a:bodyPr>
            <a:prstTxWarp prst="textNoShape">
              <a:avLst/>
            </a:prstTxWarp>
            <a:spAutoFit/>
          </a:bodyPr>
          <a:lstStyle/>
          <a:p>
            <a:pPr algn="ctr" eaLnBrk="0" hangingPunct="0"/>
            <a:r>
              <a:rPr lang="en-US" b="1">
                <a:solidFill>
                  <a:schemeClr val="tx2"/>
                </a:solidFill>
              </a:rPr>
              <a:t>AAFP, AAP, </a:t>
            </a:r>
          </a:p>
          <a:p>
            <a:pPr algn="ctr" eaLnBrk="0" hangingPunct="0"/>
            <a:r>
              <a:rPr lang="en-US" b="1">
                <a:solidFill>
                  <a:schemeClr val="tx2"/>
                </a:solidFill>
              </a:rPr>
              <a:t>ACP, AOA</a:t>
            </a:r>
          </a:p>
        </p:txBody>
      </p:sp>
      <p:sp>
        <p:nvSpPr>
          <p:cNvPr id="93201" name="Rectangle 19"/>
          <p:cNvSpPr>
            <a:spLocks noChangeArrowheads="1"/>
          </p:cNvSpPr>
          <p:nvPr/>
        </p:nvSpPr>
        <p:spPr bwMode="auto">
          <a:xfrm>
            <a:off x="5105400" y="1447800"/>
            <a:ext cx="2362200" cy="838200"/>
          </a:xfrm>
          <a:prstGeom prst="rect">
            <a:avLst/>
          </a:prstGeom>
          <a:solidFill>
            <a:schemeClr val="accent1">
              <a:alpha val="45882"/>
            </a:schemeClr>
          </a:solidFill>
          <a:ln w="12700">
            <a:solidFill>
              <a:schemeClr val="tx1"/>
            </a:solidFill>
            <a:miter lim="800000"/>
            <a:headEnd/>
            <a:tailEnd/>
          </a:ln>
        </p:spPr>
        <p:txBody>
          <a:bodyPr wrap="none" anchor="ctr">
            <a:prstTxWarp prst="textNoShape">
              <a:avLst/>
            </a:prstTxWarp>
          </a:bodyPr>
          <a:lstStyle/>
          <a:p>
            <a:pPr eaLnBrk="0" hangingPunct="0"/>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3714" name="Rectangle 2"/>
          <p:cNvSpPr>
            <a:spLocks noGrp="1" noChangeArrowheads="1"/>
          </p:cNvSpPr>
          <p:nvPr>
            <p:ph type="title"/>
          </p:nvPr>
        </p:nvSpPr>
        <p:spPr/>
        <p:txBody>
          <a:bodyPr/>
          <a:lstStyle/>
          <a:p>
            <a:pPr>
              <a:defRPr/>
            </a:pPr>
            <a:r>
              <a:rPr lang="en-US" dirty="0">
                <a:ea typeface="+mj-ea"/>
                <a:cs typeface="+mj-cs"/>
              </a:rPr>
              <a:t>AHRQ PCMH Research</a:t>
            </a:r>
          </a:p>
        </p:txBody>
      </p:sp>
      <p:sp>
        <p:nvSpPr>
          <p:cNvPr id="1523715" name="Rectangle 3"/>
          <p:cNvSpPr>
            <a:spLocks noGrp="1" noChangeArrowheads="1"/>
          </p:cNvSpPr>
          <p:nvPr>
            <p:ph type="body" idx="1"/>
          </p:nvPr>
        </p:nvSpPr>
        <p:spPr>
          <a:xfrm>
            <a:off x="609600" y="1676400"/>
            <a:ext cx="7993063" cy="4876800"/>
          </a:xfrm>
        </p:spPr>
        <p:txBody>
          <a:bodyPr/>
          <a:lstStyle/>
          <a:p>
            <a:pPr>
              <a:lnSpc>
                <a:spcPct val="80000"/>
              </a:lnSpc>
              <a:buFont typeface="Wingdings" pitchFamily="2" charset="2"/>
              <a:buChar char="n"/>
              <a:defRPr/>
            </a:pPr>
            <a:r>
              <a:rPr lang="en-US" dirty="0">
                <a:ea typeface="+mn-ea"/>
                <a:cs typeface="+mn-cs"/>
              </a:rPr>
              <a:t>Retrospective Evaluations</a:t>
            </a:r>
          </a:p>
          <a:p>
            <a:pPr lvl="1">
              <a:lnSpc>
                <a:spcPct val="80000"/>
              </a:lnSpc>
              <a:defRPr/>
            </a:pPr>
            <a:r>
              <a:rPr lang="en-US" sz="2400" dirty="0"/>
              <a:t>Health Partners (Minnesota)</a:t>
            </a:r>
          </a:p>
          <a:p>
            <a:pPr lvl="1">
              <a:lnSpc>
                <a:spcPct val="80000"/>
              </a:lnSpc>
              <a:defRPr/>
            </a:pPr>
            <a:r>
              <a:rPr lang="en-US" sz="2400" dirty="0" err="1"/>
              <a:t>WellMed</a:t>
            </a:r>
            <a:r>
              <a:rPr lang="en-US" sz="2400" dirty="0"/>
              <a:t> (Texas)</a:t>
            </a:r>
            <a:endParaRPr lang="en-US" sz="2000" dirty="0"/>
          </a:p>
          <a:p>
            <a:pPr>
              <a:lnSpc>
                <a:spcPct val="80000"/>
              </a:lnSpc>
              <a:buFont typeface="Wingdings" pitchFamily="2" charset="2"/>
              <a:buChar char="n"/>
              <a:defRPr/>
            </a:pPr>
            <a:r>
              <a:rPr lang="en-US" dirty="0">
                <a:ea typeface="+mn-ea"/>
                <a:cs typeface="+mn-cs"/>
              </a:rPr>
              <a:t>Mixed Methods Evaluations</a:t>
            </a:r>
          </a:p>
          <a:p>
            <a:pPr lvl="1">
              <a:lnSpc>
                <a:spcPct val="80000"/>
              </a:lnSpc>
              <a:defRPr/>
            </a:pPr>
            <a:r>
              <a:rPr lang="en-US" sz="2000" dirty="0"/>
              <a:t>Transforming Primary Care Practice</a:t>
            </a:r>
          </a:p>
          <a:p>
            <a:pPr lvl="2">
              <a:lnSpc>
                <a:spcPct val="80000"/>
              </a:lnSpc>
              <a:buFont typeface="Wingdings" pitchFamily="2" charset="2"/>
              <a:buChar char="n"/>
              <a:defRPr/>
            </a:pPr>
            <a:r>
              <a:rPr lang="en-US" sz="1800" dirty="0"/>
              <a:t>14 2-year awards</a:t>
            </a:r>
          </a:p>
          <a:p>
            <a:pPr lvl="2">
              <a:lnSpc>
                <a:spcPct val="80000"/>
              </a:lnSpc>
              <a:buFont typeface="Wingdings" pitchFamily="2" charset="2"/>
              <a:buChar char="n"/>
              <a:defRPr/>
            </a:pPr>
            <a:r>
              <a:rPr lang="en-US" sz="1800" dirty="0"/>
              <a:t>$600K per study</a:t>
            </a:r>
          </a:p>
          <a:p>
            <a:pPr lvl="2">
              <a:lnSpc>
                <a:spcPct val="80000"/>
              </a:lnSpc>
              <a:buFont typeface="Wingdings" pitchFamily="2" charset="2"/>
              <a:buChar char="n"/>
              <a:defRPr/>
            </a:pPr>
            <a:r>
              <a:rPr lang="en-US" sz="1800" dirty="0"/>
              <a:t>Awarded summer 2010</a:t>
            </a:r>
          </a:p>
          <a:p>
            <a:pPr>
              <a:lnSpc>
                <a:spcPct val="80000"/>
              </a:lnSpc>
              <a:buFont typeface="Wingdings" pitchFamily="2" charset="2"/>
              <a:buChar char="n"/>
              <a:defRPr/>
            </a:pPr>
            <a:r>
              <a:rPr lang="en-US" dirty="0">
                <a:ea typeface="+mn-ea"/>
                <a:cs typeface="+mn-cs"/>
              </a:rPr>
              <a:t>Establishing a Research Agenda</a:t>
            </a:r>
          </a:p>
          <a:p>
            <a:pPr lvl="1">
              <a:lnSpc>
                <a:spcPct val="80000"/>
              </a:lnSpc>
              <a:defRPr/>
            </a:pPr>
            <a:r>
              <a:rPr lang="en-US" sz="2000" dirty="0"/>
              <a:t>Co-funded with CWMF and ABIMF</a:t>
            </a:r>
          </a:p>
          <a:p>
            <a:pPr lvl="1">
              <a:lnSpc>
                <a:spcPct val="80000"/>
              </a:lnSpc>
              <a:defRPr/>
            </a:pPr>
            <a:r>
              <a:rPr lang="en-US" sz="2000" dirty="0"/>
              <a:t>Collaboration of SGIM, STFM, APA</a:t>
            </a:r>
          </a:p>
          <a:p>
            <a:pPr lvl="1">
              <a:lnSpc>
                <a:spcPct val="80000"/>
              </a:lnSpc>
              <a:defRPr/>
            </a:pPr>
            <a:r>
              <a:rPr lang="en-US" sz="2000" dirty="0"/>
              <a:t>Results published June 2010 in </a:t>
            </a:r>
            <a:r>
              <a:rPr lang="en-US" sz="2000" i="1" dirty="0"/>
              <a:t>JGIM</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4738" name="Rectangle 2"/>
          <p:cNvSpPr>
            <a:spLocks noGrp="1" noChangeArrowheads="1"/>
          </p:cNvSpPr>
          <p:nvPr>
            <p:ph type="title"/>
          </p:nvPr>
        </p:nvSpPr>
        <p:spPr/>
        <p:txBody>
          <a:bodyPr/>
          <a:lstStyle/>
          <a:p>
            <a:pPr>
              <a:defRPr/>
            </a:pPr>
            <a:r>
              <a:rPr lang="en-US" dirty="0">
                <a:ea typeface="+mj-ea"/>
                <a:cs typeface="+mj-cs"/>
              </a:rPr>
              <a:t>Measurement</a:t>
            </a:r>
          </a:p>
        </p:txBody>
      </p:sp>
      <p:sp>
        <p:nvSpPr>
          <p:cNvPr id="1524739" name="Rectangle 3"/>
          <p:cNvSpPr>
            <a:spLocks noGrp="1" noChangeArrowheads="1"/>
          </p:cNvSpPr>
          <p:nvPr>
            <p:ph type="body" idx="1"/>
          </p:nvPr>
        </p:nvSpPr>
        <p:spPr/>
        <p:txBody>
          <a:bodyPr/>
          <a:lstStyle/>
          <a:p>
            <a:pPr>
              <a:buFont typeface="Wingdings" pitchFamily="2" charset="2"/>
              <a:buChar char="n"/>
              <a:defRPr/>
            </a:pPr>
            <a:r>
              <a:rPr lang="en-US" dirty="0">
                <a:ea typeface="+mn-ea"/>
                <a:cs typeface="+mn-cs"/>
              </a:rPr>
              <a:t>Developing measures of care coordination in primary care</a:t>
            </a:r>
          </a:p>
          <a:p>
            <a:pPr lvl="1">
              <a:defRPr/>
            </a:pPr>
            <a:r>
              <a:rPr lang="en-US" dirty="0"/>
              <a:t>Care Coordination Measure Atlas</a:t>
            </a:r>
          </a:p>
          <a:p>
            <a:pPr lvl="2">
              <a:buFont typeface="Wingdings" pitchFamily="2" charset="2"/>
              <a:buChar char="n"/>
              <a:defRPr/>
            </a:pPr>
            <a:r>
              <a:rPr lang="en-US" dirty="0"/>
              <a:t>Collaboration of Battelle and Stanford</a:t>
            </a:r>
          </a:p>
          <a:p>
            <a:pPr lvl="2">
              <a:buFont typeface="Wingdings" pitchFamily="2" charset="2"/>
              <a:buChar char="n"/>
              <a:defRPr/>
            </a:pPr>
            <a:r>
              <a:rPr lang="en-US" dirty="0"/>
              <a:t>Released this week</a:t>
            </a:r>
          </a:p>
          <a:p>
            <a:pPr lvl="1">
              <a:defRPr/>
            </a:pPr>
            <a:r>
              <a:rPr lang="en-US" dirty="0"/>
              <a:t>Phase II of measure development 2010-11</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62" name="Rectangle 2"/>
          <p:cNvSpPr>
            <a:spLocks noGrp="1" noChangeArrowheads="1"/>
          </p:cNvSpPr>
          <p:nvPr>
            <p:ph type="title"/>
          </p:nvPr>
        </p:nvSpPr>
        <p:spPr/>
        <p:txBody>
          <a:bodyPr/>
          <a:lstStyle/>
          <a:p>
            <a:pPr>
              <a:defRPr/>
            </a:pPr>
            <a:r>
              <a:rPr lang="en-US" dirty="0">
                <a:ea typeface="+mj-ea"/>
                <a:cs typeface="+mj-cs"/>
              </a:rPr>
              <a:t>Measurement</a:t>
            </a:r>
          </a:p>
        </p:txBody>
      </p:sp>
      <p:sp>
        <p:nvSpPr>
          <p:cNvPr id="1525763" name="Rectangle 3"/>
          <p:cNvSpPr>
            <a:spLocks noGrp="1" noChangeArrowheads="1"/>
          </p:cNvSpPr>
          <p:nvPr>
            <p:ph type="body" idx="1"/>
          </p:nvPr>
        </p:nvSpPr>
        <p:spPr>
          <a:xfrm>
            <a:off x="609600" y="1676400"/>
            <a:ext cx="7993063" cy="6781800"/>
          </a:xfrm>
        </p:spPr>
        <p:txBody>
          <a:bodyPr/>
          <a:lstStyle/>
          <a:p>
            <a:pPr>
              <a:lnSpc>
                <a:spcPct val="80000"/>
              </a:lnSpc>
            </a:pPr>
            <a:r>
              <a:rPr lang="en-US" sz="2800"/>
              <a:t>Developing measures of care coordination in primary care</a:t>
            </a:r>
          </a:p>
          <a:p>
            <a:pPr>
              <a:lnSpc>
                <a:spcPct val="80000"/>
              </a:lnSpc>
            </a:pPr>
            <a:r>
              <a:rPr lang="en-US" sz="2800"/>
              <a:t>Planning for development of measure of ‘team-ness’</a:t>
            </a:r>
          </a:p>
          <a:p>
            <a:pPr lvl="1">
              <a:lnSpc>
                <a:spcPct val="80000"/>
              </a:lnSpc>
            </a:pPr>
            <a:r>
              <a:rPr lang="en-US" sz="1800"/>
              <a:t>Multi-partner collaboration </a:t>
            </a:r>
          </a:p>
          <a:p>
            <a:pPr lvl="1">
              <a:lnSpc>
                <a:spcPct val="80000"/>
              </a:lnSpc>
            </a:pPr>
            <a:r>
              <a:rPr lang="en-US" sz="1800"/>
              <a:t>Kick-off meeting held earlier this month</a:t>
            </a:r>
          </a:p>
          <a:p>
            <a:r>
              <a:rPr lang="en-US" sz="2800"/>
              <a:t>Measurement</a:t>
            </a:r>
          </a:p>
          <a:p>
            <a:pPr lvl="1"/>
            <a:r>
              <a:rPr lang="en-US" sz="1800"/>
              <a:t>Developing measures of care coordination in primary care</a:t>
            </a:r>
          </a:p>
          <a:p>
            <a:pPr lvl="1"/>
            <a:r>
              <a:rPr lang="en-US" sz="1800"/>
              <a:t>Planning for development of measure of ‘team-ness’</a:t>
            </a:r>
          </a:p>
          <a:p>
            <a:pPr lvl="1"/>
            <a:r>
              <a:rPr lang="en-US" sz="1800"/>
              <a:t>Developing a PCMH version of the Consumer Assessment of Healthcare Providers and Systems (CAHPS)</a:t>
            </a:r>
          </a:p>
          <a:p>
            <a:pPr lvl="2"/>
            <a:r>
              <a:rPr lang="en-US" sz="1600"/>
              <a:t>Expected in 2011</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5826" name="Rectangle 2"/>
          <p:cNvSpPr>
            <a:spLocks noGrp="1" noChangeArrowheads="1"/>
          </p:cNvSpPr>
          <p:nvPr>
            <p:ph type="title"/>
          </p:nvPr>
        </p:nvSpPr>
        <p:spPr/>
        <p:txBody>
          <a:bodyPr/>
          <a:lstStyle/>
          <a:p>
            <a:pPr>
              <a:defRPr/>
            </a:pPr>
            <a:r>
              <a:rPr lang="en-US">
                <a:ea typeface="+mj-ea"/>
                <a:cs typeface="+mj-cs"/>
              </a:rPr>
              <a:t>Disclosures</a:t>
            </a:r>
          </a:p>
        </p:txBody>
      </p:sp>
      <p:sp>
        <p:nvSpPr>
          <p:cNvPr id="1485827" name="Rectangle 3"/>
          <p:cNvSpPr>
            <a:spLocks noGrp="1" noChangeArrowheads="1"/>
          </p:cNvSpPr>
          <p:nvPr>
            <p:ph type="body" idx="1"/>
          </p:nvPr>
        </p:nvSpPr>
        <p:spPr/>
        <p:txBody>
          <a:bodyPr/>
          <a:lstStyle/>
          <a:p>
            <a:pPr>
              <a:buFont typeface="Wingdings" pitchFamily="2" charset="2"/>
              <a:buChar char="n"/>
              <a:defRPr/>
            </a:pPr>
            <a:r>
              <a:rPr lang="en-US" dirty="0">
                <a:ea typeface="+mn-ea"/>
                <a:cs typeface="+mn-cs"/>
              </a:rPr>
              <a:t>The speaker has no financial or other conflicts of interest to report</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7810" name="Rectangle 2"/>
          <p:cNvSpPr>
            <a:spLocks noGrp="1" noChangeArrowheads="1"/>
          </p:cNvSpPr>
          <p:nvPr>
            <p:ph type="title"/>
          </p:nvPr>
        </p:nvSpPr>
        <p:spPr/>
        <p:txBody>
          <a:bodyPr/>
          <a:lstStyle/>
          <a:p>
            <a:pPr>
              <a:defRPr/>
            </a:pPr>
            <a:r>
              <a:rPr lang="en-US" dirty="0">
                <a:ea typeface="+mj-ea"/>
                <a:cs typeface="+mj-cs"/>
              </a:rPr>
              <a:t>Synthesis</a:t>
            </a:r>
          </a:p>
        </p:txBody>
      </p:sp>
      <p:sp>
        <p:nvSpPr>
          <p:cNvPr id="1527811" name="Rectangle 3"/>
          <p:cNvSpPr>
            <a:spLocks noGrp="1" noChangeArrowheads="1"/>
          </p:cNvSpPr>
          <p:nvPr>
            <p:ph type="body" idx="1"/>
          </p:nvPr>
        </p:nvSpPr>
        <p:spPr>
          <a:xfrm>
            <a:off x="609600" y="1676400"/>
            <a:ext cx="7993063" cy="4800600"/>
          </a:xfrm>
        </p:spPr>
        <p:txBody>
          <a:bodyPr/>
          <a:lstStyle/>
          <a:p>
            <a:pPr>
              <a:lnSpc>
                <a:spcPct val="80000"/>
              </a:lnSpc>
              <a:defRPr/>
            </a:pPr>
            <a:r>
              <a:rPr lang="en-US" dirty="0">
                <a:ea typeface="+mn-ea"/>
                <a:cs typeface="+mn-cs"/>
              </a:rPr>
              <a:t>Foundational White Papers</a:t>
            </a:r>
          </a:p>
          <a:p>
            <a:pPr lvl="1">
              <a:lnSpc>
                <a:spcPct val="80000"/>
              </a:lnSpc>
              <a:defRPr/>
            </a:pPr>
            <a:r>
              <a:rPr lang="en-US" dirty="0"/>
              <a:t>Necessary but Not Sufficient:  The HITECH Act’s Potential to Build Medical Homes</a:t>
            </a:r>
          </a:p>
          <a:p>
            <a:pPr lvl="1">
              <a:lnSpc>
                <a:spcPct val="80000"/>
              </a:lnSpc>
              <a:defRPr/>
            </a:pPr>
            <a:r>
              <a:rPr lang="en-US" dirty="0"/>
              <a:t>Engaging Patients and Families in the Medical Home</a:t>
            </a:r>
          </a:p>
          <a:p>
            <a:pPr lvl="1">
              <a:lnSpc>
                <a:spcPct val="80000"/>
              </a:lnSpc>
              <a:defRPr/>
            </a:pPr>
            <a:r>
              <a:rPr lang="en-US" dirty="0"/>
              <a:t>Integrating Mental Health into the Medical Home</a:t>
            </a:r>
          </a:p>
          <a:p>
            <a:pPr lvl="1">
              <a:lnSpc>
                <a:spcPct val="80000"/>
              </a:lnSpc>
              <a:defRPr/>
            </a:pPr>
            <a:endParaRPr lang="en-US" dirty="0"/>
          </a:p>
          <a:p>
            <a:pPr lvl="1">
              <a:lnSpc>
                <a:spcPct val="80000"/>
              </a:lnSpc>
              <a:defRPr/>
            </a:pPr>
            <a:r>
              <a:rPr lang="en-US" dirty="0"/>
              <a:t>Developed in collaboration with </a:t>
            </a:r>
            <a:r>
              <a:rPr lang="en-US" dirty="0" err="1"/>
              <a:t>Mathematica</a:t>
            </a:r>
            <a:r>
              <a:rPr lang="en-US" dirty="0"/>
              <a:t> Policy Research and National Commission on Quality Assurance</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8834" name="Rectangle 2"/>
          <p:cNvSpPr>
            <a:spLocks noGrp="1" noChangeArrowheads="1"/>
          </p:cNvSpPr>
          <p:nvPr>
            <p:ph type="title"/>
          </p:nvPr>
        </p:nvSpPr>
        <p:spPr/>
        <p:txBody>
          <a:bodyPr/>
          <a:lstStyle/>
          <a:p>
            <a:pPr>
              <a:defRPr/>
            </a:pPr>
            <a:r>
              <a:rPr lang="en-US" dirty="0">
                <a:ea typeface="+mj-ea"/>
                <a:cs typeface="+mj-cs"/>
              </a:rPr>
              <a:t>Synthesis</a:t>
            </a:r>
          </a:p>
        </p:txBody>
      </p:sp>
      <p:sp>
        <p:nvSpPr>
          <p:cNvPr id="1528835" name="Rectangle 3"/>
          <p:cNvSpPr>
            <a:spLocks noGrp="1" noChangeArrowheads="1"/>
          </p:cNvSpPr>
          <p:nvPr>
            <p:ph type="body" idx="1"/>
          </p:nvPr>
        </p:nvSpPr>
        <p:spPr>
          <a:xfrm>
            <a:off x="609600" y="1676400"/>
            <a:ext cx="7993063" cy="4267200"/>
          </a:xfrm>
        </p:spPr>
        <p:txBody>
          <a:bodyPr/>
          <a:lstStyle/>
          <a:p>
            <a:pPr>
              <a:defRPr/>
            </a:pPr>
            <a:r>
              <a:rPr lang="en-US" dirty="0">
                <a:ea typeface="+mn-ea"/>
                <a:cs typeface="+mn-cs"/>
              </a:rPr>
              <a:t>Foundational White Papers</a:t>
            </a:r>
          </a:p>
          <a:p>
            <a:pPr lvl="1">
              <a:defRPr/>
            </a:pPr>
            <a:r>
              <a:rPr lang="en-US" dirty="0"/>
              <a:t>Necessary but Not Sufficient:  The HITECH Act’s Potential to Build Medical Homes</a:t>
            </a:r>
          </a:p>
          <a:p>
            <a:pPr lvl="1">
              <a:defRPr/>
            </a:pPr>
            <a:r>
              <a:rPr lang="en-US" dirty="0"/>
              <a:t>Engaging Patients and Families in the Medical Home</a:t>
            </a:r>
          </a:p>
          <a:p>
            <a:pPr lvl="1">
              <a:defRPr/>
            </a:pPr>
            <a:r>
              <a:rPr lang="en-US" dirty="0"/>
              <a:t>Integrating Mental Health into the Medical Home</a:t>
            </a:r>
          </a:p>
          <a:p>
            <a:pPr lvl="1">
              <a:defRPr/>
            </a:pPr>
            <a:endParaRPr lang="en-US" dirty="0"/>
          </a:p>
          <a:p>
            <a:pPr lvl="1">
              <a:defRPr/>
            </a:pPr>
            <a:r>
              <a:rPr lang="en-US" i="1" dirty="0">
                <a:solidFill>
                  <a:schemeClr val="tx2"/>
                </a:solidFill>
              </a:rPr>
              <a:t>Address Policy and Research Issues</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7266" name="Rectangle 2"/>
          <p:cNvSpPr>
            <a:spLocks noGrp="1" noChangeArrowheads="1"/>
          </p:cNvSpPr>
          <p:nvPr>
            <p:ph type="title"/>
          </p:nvPr>
        </p:nvSpPr>
        <p:spPr/>
        <p:txBody>
          <a:bodyPr/>
          <a:lstStyle/>
          <a:p>
            <a:pPr>
              <a:defRPr/>
            </a:pPr>
            <a:r>
              <a:rPr lang="en-US" sz="2400" dirty="0">
                <a:ea typeface="+mj-ea"/>
                <a:cs typeface="+mj-cs"/>
              </a:rPr>
              <a:t>Necessary but Not Sufficient:  The HITECH Act’s Potential to Build Medical Homes</a:t>
            </a:r>
          </a:p>
        </p:txBody>
      </p:sp>
      <p:sp>
        <p:nvSpPr>
          <p:cNvPr id="99331" name="Rectangle 3"/>
          <p:cNvSpPr>
            <a:spLocks noGrp="1" noChangeArrowheads="1"/>
          </p:cNvSpPr>
          <p:nvPr>
            <p:ph type="body" idx="1"/>
          </p:nvPr>
        </p:nvSpPr>
        <p:spPr/>
        <p:txBody>
          <a:bodyPr/>
          <a:lstStyle/>
          <a:p>
            <a:pPr>
              <a:lnSpc>
                <a:spcPct val="100000"/>
              </a:lnSpc>
              <a:spcBef>
                <a:spcPct val="5000"/>
              </a:spcBef>
            </a:pPr>
            <a:r>
              <a:rPr lang="en-US">
                <a:effectLst/>
              </a:rPr>
              <a:t>While the meaningful use of Electronic Health Records (EHRs) helps support some aspects of the PCMH model, policy options available in HITECH and in broader health reform legislation could ensure EHRs are implemented in a way that will support primary care transformation.</a:t>
            </a:r>
          </a:p>
          <a:p>
            <a:pPr>
              <a:lnSpc>
                <a:spcPct val="70000"/>
              </a:lnSpc>
              <a:buFont typeface="Wingdings" charset="2"/>
              <a:buNone/>
            </a:pPr>
            <a:endParaRPr lang="en-US">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7266" name="Rectangle 2"/>
          <p:cNvSpPr>
            <a:spLocks noGrp="1" noChangeArrowheads="1"/>
          </p:cNvSpPr>
          <p:nvPr>
            <p:ph type="title" idx="4294967295"/>
          </p:nvPr>
        </p:nvSpPr>
        <p:spPr/>
        <p:txBody>
          <a:bodyPr/>
          <a:lstStyle/>
          <a:p>
            <a:pPr>
              <a:defRPr/>
            </a:pPr>
            <a:r>
              <a:rPr lang="en-US" sz="2400" dirty="0">
                <a:ea typeface="+mj-ea"/>
                <a:cs typeface="+mj-cs"/>
              </a:rPr>
              <a:t>Necessary but Not Sufficient:  The HITECH Act’s Potential to Build Medical Homes</a:t>
            </a:r>
          </a:p>
        </p:txBody>
      </p:sp>
      <p:sp>
        <p:nvSpPr>
          <p:cNvPr id="1547267" name="Rectangle 3"/>
          <p:cNvSpPr>
            <a:spLocks noGrp="1" noChangeArrowheads="1"/>
          </p:cNvSpPr>
          <p:nvPr>
            <p:ph type="body" idx="4294967295"/>
          </p:nvPr>
        </p:nvSpPr>
        <p:spPr/>
        <p:txBody>
          <a:bodyPr/>
          <a:lstStyle/>
          <a:p>
            <a:pPr>
              <a:lnSpc>
                <a:spcPct val="100000"/>
              </a:lnSpc>
              <a:defRPr/>
            </a:pPr>
            <a:r>
              <a:rPr lang="en-US" sz="2800" dirty="0">
                <a:effectLst/>
                <a:ea typeface="+mn-ea"/>
                <a:cs typeface="+mn-cs"/>
              </a:rPr>
              <a:t>Policy options include:</a:t>
            </a:r>
          </a:p>
          <a:p>
            <a:pPr marL="742950" lvl="1" indent="-285750">
              <a:lnSpc>
                <a:spcPct val="100000"/>
              </a:lnSpc>
              <a:buFont typeface="Wingdings" charset="2"/>
              <a:buAutoNum type="arabicPeriod"/>
              <a:defRPr/>
            </a:pPr>
            <a:r>
              <a:rPr lang="en-US" sz="2400" dirty="0">
                <a:effectLst/>
              </a:rPr>
              <a:t>Adding explicit functionalities that directly support the PCMH model to the recently released EHR certification standards and criteria.</a:t>
            </a:r>
          </a:p>
          <a:p>
            <a:pPr marL="742950" lvl="1" indent="-285750">
              <a:lnSpc>
                <a:spcPct val="100000"/>
              </a:lnSpc>
              <a:buFont typeface="Wingdings" charset="2"/>
              <a:buAutoNum type="arabicPeriod"/>
              <a:defRPr/>
            </a:pPr>
            <a:r>
              <a:rPr lang="en-US" sz="2400" dirty="0">
                <a:effectLst/>
              </a:rPr>
              <a:t>Adding meaningful use requirements that support the PCMH model for stages 2 and 3 of the EHR Incentive Program.</a:t>
            </a:r>
          </a:p>
          <a:p>
            <a:pPr marL="742950" lvl="1" indent="-285750">
              <a:lnSpc>
                <a:spcPct val="100000"/>
              </a:lnSpc>
              <a:buFont typeface="Wingdings" charset="2"/>
              <a:buAutoNum type="arabicPeriod"/>
              <a:defRPr/>
            </a:pPr>
            <a:r>
              <a:rPr lang="en-US" sz="2400" dirty="0">
                <a:effectLst/>
              </a:rPr>
              <a:t>Funding the provision of technical assistance to primary care practices on PCMH transformation alongside the planned assistance on health IT adoption through Regional Extension Centers (</a:t>
            </a:r>
            <a:r>
              <a:rPr lang="en-US" sz="2400" dirty="0" err="1">
                <a:effectLst/>
              </a:rPr>
              <a:t>RECs</a:t>
            </a:r>
            <a:r>
              <a:rPr lang="en-US" sz="2400" dirty="0">
                <a:effectLst/>
              </a:rPr>
              <a:t>) or through a Primary Care Extension Service.</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8290" name="Rectangle 2"/>
          <p:cNvSpPr>
            <a:spLocks noGrp="1" noChangeArrowheads="1"/>
          </p:cNvSpPr>
          <p:nvPr>
            <p:ph type="title"/>
          </p:nvPr>
        </p:nvSpPr>
        <p:spPr/>
        <p:txBody>
          <a:bodyPr/>
          <a:lstStyle/>
          <a:p>
            <a:pPr>
              <a:defRPr/>
            </a:pPr>
            <a:r>
              <a:rPr lang="en-US" sz="3600" dirty="0">
                <a:ea typeface="+mj-ea"/>
                <a:cs typeface="+mj-cs"/>
              </a:rPr>
              <a:t>Engaging Patients and Families in the Medical Home</a:t>
            </a:r>
          </a:p>
        </p:txBody>
      </p:sp>
      <p:sp>
        <p:nvSpPr>
          <p:cNvPr id="101379" name="Rectangle 3"/>
          <p:cNvSpPr>
            <a:spLocks noGrp="1" noChangeArrowheads="1"/>
          </p:cNvSpPr>
          <p:nvPr>
            <p:ph type="body" idx="1"/>
          </p:nvPr>
        </p:nvSpPr>
        <p:spPr>
          <a:xfrm>
            <a:off x="609600" y="1676400"/>
            <a:ext cx="7993063" cy="4953000"/>
          </a:xfrm>
        </p:spPr>
        <p:txBody>
          <a:bodyPr/>
          <a:lstStyle/>
          <a:p>
            <a:pPr>
              <a:lnSpc>
                <a:spcPct val="80000"/>
              </a:lnSpc>
              <a:buFont typeface="Wingdings" charset="2"/>
              <a:buNone/>
            </a:pPr>
            <a:r>
              <a:rPr lang="en-US">
                <a:effectLst/>
              </a:rPr>
              <a:t>How can policymakers ensure that the PCMH is responsive to and reflective of the goals, preferences, and needs of patients?</a:t>
            </a:r>
          </a:p>
          <a:p>
            <a:pPr>
              <a:lnSpc>
                <a:spcPct val="80000"/>
              </a:lnSpc>
              <a:buFont typeface="Wingdings" charset="2"/>
              <a:buNone/>
            </a:pPr>
            <a:endParaRPr lang="en-US">
              <a:effectLst/>
            </a:endParaRPr>
          </a:p>
          <a:p>
            <a:pPr>
              <a:lnSpc>
                <a:spcPct val="80000"/>
              </a:lnSpc>
              <a:buFont typeface="Wingdings" charset="2"/>
              <a:buNone/>
            </a:pPr>
            <a:r>
              <a:rPr lang="en-US">
                <a:effectLst/>
              </a:rPr>
              <a:t>By promoting the involvement of patients and families in the medical home at three levels: </a:t>
            </a:r>
          </a:p>
          <a:p>
            <a:pPr marL="742950" lvl="1" indent="-285750">
              <a:lnSpc>
                <a:spcPct val="80000"/>
              </a:lnSpc>
            </a:pPr>
            <a:r>
              <a:rPr lang="en-US">
                <a:effectLst/>
              </a:rPr>
              <a:t>in their own care, </a:t>
            </a:r>
          </a:p>
          <a:p>
            <a:pPr marL="742950" lvl="1" indent="-285750">
              <a:lnSpc>
                <a:spcPct val="80000"/>
              </a:lnSpc>
            </a:pPr>
            <a:r>
              <a:rPr lang="en-US">
                <a:effectLst/>
              </a:rPr>
              <a:t>In practice-level quality improvement, and </a:t>
            </a:r>
          </a:p>
          <a:p>
            <a:pPr marL="742950" lvl="1" indent="-285750">
              <a:lnSpc>
                <a:spcPct val="80000"/>
              </a:lnSpc>
            </a:pPr>
            <a:r>
              <a:rPr lang="en-US">
                <a:effectLst/>
              </a:rPr>
              <a:t>In policy and research</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828800" y="228600"/>
            <a:ext cx="6697663" cy="876300"/>
          </a:xfrm>
          <a:noFill/>
        </p:spPr>
        <p:txBody>
          <a:bodyPr/>
          <a:lstStyle/>
          <a:p>
            <a:r>
              <a:rPr lang="en-US" sz="3600">
                <a:effectLst/>
              </a:rPr>
              <a:t>Engaging Patients and Families in the Medical Home</a:t>
            </a:r>
          </a:p>
        </p:txBody>
      </p:sp>
      <p:sp>
        <p:nvSpPr>
          <p:cNvPr id="102403" name="Rectangle 3"/>
          <p:cNvSpPr>
            <a:spLocks noGrp="1" noChangeArrowheads="1"/>
          </p:cNvSpPr>
          <p:nvPr>
            <p:ph type="body" idx="1"/>
          </p:nvPr>
        </p:nvSpPr>
        <p:spPr>
          <a:xfrm>
            <a:off x="609600" y="1676400"/>
            <a:ext cx="7993063" cy="4800600"/>
          </a:xfrm>
          <a:noFill/>
        </p:spPr>
        <p:txBody>
          <a:bodyPr/>
          <a:lstStyle/>
          <a:p>
            <a:pPr>
              <a:lnSpc>
                <a:spcPct val="80000"/>
              </a:lnSpc>
              <a:buFont typeface="Wingdings" charset="2"/>
              <a:buNone/>
            </a:pPr>
            <a:r>
              <a:rPr lang="en-US" sz="2400">
                <a:effectLst/>
              </a:rPr>
              <a:t>Policy options include:</a:t>
            </a:r>
          </a:p>
          <a:p>
            <a:pPr>
              <a:lnSpc>
                <a:spcPct val="80000"/>
              </a:lnSpc>
              <a:buFont typeface="Wingdings" charset="2"/>
              <a:buNone/>
            </a:pPr>
            <a:endParaRPr lang="en-US" sz="2400">
              <a:effectLst/>
            </a:endParaRPr>
          </a:p>
          <a:p>
            <a:pPr>
              <a:lnSpc>
                <a:spcPct val="80000"/>
              </a:lnSpc>
            </a:pPr>
            <a:r>
              <a:rPr lang="en-US" sz="2400">
                <a:effectLst/>
              </a:rPr>
              <a:t>Requiring patient involvement to qualify a practice as a medical home</a:t>
            </a:r>
          </a:p>
          <a:p>
            <a:pPr>
              <a:lnSpc>
                <a:spcPct val="80000"/>
              </a:lnSpc>
            </a:pPr>
            <a:r>
              <a:rPr lang="en-US" sz="2400">
                <a:effectLst/>
              </a:rPr>
              <a:t>Using financial incentives to reward practices for involving patients and families</a:t>
            </a:r>
          </a:p>
          <a:p>
            <a:pPr>
              <a:lnSpc>
                <a:spcPct val="80000"/>
              </a:lnSpc>
            </a:pPr>
            <a:r>
              <a:rPr lang="en-US" sz="2400">
                <a:effectLst/>
              </a:rPr>
              <a:t>Supporting practices with technical assistance and tools </a:t>
            </a:r>
          </a:p>
          <a:p>
            <a:pPr>
              <a:lnSpc>
                <a:spcPct val="80000"/>
              </a:lnSpc>
            </a:pPr>
            <a:r>
              <a:rPr lang="en-US" sz="2400">
                <a:effectLst/>
              </a:rPr>
              <a:t>Ensuring Health IT is patient-focused</a:t>
            </a:r>
          </a:p>
          <a:p>
            <a:pPr>
              <a:lnSpc>
                <a:spcPct val="80000"/>
              </a:lnSpc>
            </a:pPr>
            <a:r>
              <a:rPr lang="en-US" sz="2400">
                <a:effectLst/>
              </a:rPr>
              <a:t>Incorporating patient input in the design, implementation, and evaluation of medical home pilot projects</a:t>
            </a:r>
          </a:p>
          <a:p>
            <a:pPr>
              <a:lnSpc>
                <a:spcPct val="80000"/>
              </a:lnSpc>
            </a:pPr>
            <a:r>
              <a:rPr lang="en-US" sz="2400">
                <a:effectLst/>
              </a:rPr>
              <a:t>Conducting additional research</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0338" name="Rectangle 2"/>
          <p:cNvSpPr>
            <a:spLocks noGrp="1" noChangeArrowheads="1"/>
          </p:cNvSpPr>
          <p:nvPr>
            <p:ph type="title"/>
          </p:nvPr>
        </p:nvSpPr>
        <p:spPr>
          <a:xfrm>
            <a:off x="1752600" y="304800"/>
            <a:ext cx="6697663" cy="876300"/>
          </a:xfrm>
        </p:spPr>
        <p:txBody>
          <a:bodyPr/>
          <a:lstStyle/>
          <a:p>
            <a:pPr>
              <a:defRPr/>
            </a:pPr>
            <a:r>
              <a:rPr lang="en-US" sz="3600" dirty="0">
                <a:ea typeface="+mj-ea"/>
                <a:cs typeface="+mj-cs"/>
              </a:rPr>
              <a:t>Integrating Mental Health into the Medical Home</a:t>
            </a:r>
          </a:p>
        </p:txBody>
      </p:sp>
      <p:sp>
        <p:nvSpPr>
          <p:cNvPr id="1550339" name="Rectangle 3"/>
          <p:cNvSpPr>
            <a:spLocks noGrp="1" noChangeArrowheads="1"/>
          </p:cNvSpPr>
          <p:nvPr>
            <p:ph type="body" idx="1"/>
          </p:nvPr>
        </p:nvSpPr>
        <p:spPr>
          <a:xfrm>
            <a:off x="609600" y="1676400"/>
            <a:ext cx="7993063" cy="4419600"/>
          </a:xfrm>
        </p:spPr>
        <p:txBody>
          <a:bodyPr/>
          <a:lstStyle/>
          <a:p>
            <a:pPr>
              <a:lnSpc>
                <a:spcPct val="80000"/>
              </a:lnSpc>
              <a:defRPr/>
            </a:pPr>
            <a:r>
              <a:rPr lang="en-US" dirty="0">
                <a:effectLst/>
                <a:ea typeface="+mn-ea"/>
                <a:cs typeface="+mn-cs"/>
              </a:rPr>
              <a:t>Normalize MH in mainstream medical practice – truly adopt a whole person approach to care.</a:t>
            </a:r>
          </a:p>
          <a:p>
            <a:pPr>
              <a:lnSpc>
                <a:spcPct val="80000"/>
              </a:lnSpc>
              <a:defRPr/>
            </a:pPr>
            <a:r>
              <a:rPr lang="en-US" dirty="0">
                <a:effectLst/>
                <a:ea typeface="+mn-ea"/>
                <a:cs typeface="+mn-cs"/>
              </a:rPr>
              <a:t>Integrate reimbursement for the time and resources needed to provide MH treatment in the PCMH.</a:t>
            </a:r>
          </a:p>
          <a:p>
            <a:pPr>
              <a:lnSpc>
                <a:spcPct val="80000"/>
              </a:lnSpc>
              <a:defRPr/>
            </a:pPr>
            <a:r>
              <a:rPr lang="en-US" dirty="0">
                <a:effectLst/>
                <a:ea typeface="+mn-ea"/>
                <a:cs typeface="+mn-cs"/>
              </a:rPr>
              <a:t>Develop performance measures to encourage adoption of integration while providing a source for ongoing feedback and improvement opportunities.</a:t>
            </a:r>
          </a:p>
          <a:p>
            <a:pPr>
              <a:lnSpc>
                <a:spcPct val="80000"/>
              </a:lnSpc>
              <a:defRPr/>
            </a:pPr>
            <a:endParaRPr lang="en-US" dirty="0">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1362" name="Rectangle 2"/>
          <p:cNvSpPr>
            <a:spLocks noGrp="1" noChangeArrowheads="1"/>
          </p:cNvSpPr>
          <p:nvPr>
            <p:ph type="title"/>
          </p:nvPr>
        </p:nvSpPr>
        <p:spPr/>
        <p:txBody>
          <a:bodyPr/>
          <a:lstStyle/>
          <a:p>
            <a:pPr>
              <a:defRPr/>
            </a:pPr>
            <a:r>
              <a:rPr lang="en-US" dirty="0">
                <a:ea typeface="+mj-ea"/>
                <a:cs typeface="+mj-cs"/>
              </a:rPr>
              <a:t>Two Additional Reports</a:t>
            </a:r>
          </a:p>
        </p:txBody>
      </p:sp>
      <p:sp>
        <p:nvSpPr>
          <p:cNvPr id="1551363" name="Rectangle 3"/>
          <p:cNvSpPr>
            <a:spLocks noGrp="1" noChangeArrowheads="1"/>
          </p:cNvSpPr>
          <p:nvPr>
            <p:ph type="body" idx="1"/>
          </p:nvPr>
        </p:nvSpPr>
        <p:spPr>
          <a:xfrm>
            <a:off x="609600" y="1676400"/>
            <a:ext cx="7993063" cy="3581400"/>
          </a:xfrm>
        </p:spPr>
        <p:txBody>
          <a:bodyPr/>
          <a:lstStyle/>
          <a:p>
            <a:pPr>
              <a:buFont typeface="Wingdings" pitchFamily="2" charset="2"/>
              <a:buChar char="n"/>
              <a:defRPr/>
            </a:pPr>
            <a:r>
              <a:rPr lang="en-US" dirty="0">
                <a:ea typeface="+mn-ea"/>
                <a:cs typeface="+mn-cs"/>
              </a:rPr>
              <a:t>Building Value:  The Role of </a:t>
            </a:r>
            <a:r>
              <a:rPr lang="en-US" dirty="0" err="1">
                <a:ea typeface="+mn-ea"/>
                <a:cs typeface="+mn-cs"/>
              </a:rPr>
              <a:t>PCMHs</a:t>
            </a:r>
            <a:r>
              <a:rPr lang="en-US" dirty="0">
                <a:ea typeface="+mn-ea"/>
                <a:cs typeface="+mn-cs"/>
              </a:rPr>
              <a:t> and </a:t>
            </a:r>
            <a:r>
              <a:rPr lang="en-US" dirty="0" err="1">
                <a:ea typeface="+mn-ea"/>
                <a:cs typeface="+mn-cs"/>
              </a:rPr>
              <a:t>ACOs</a:t>
            </a:r>
            <a:r>
              <a:rPr lang="en-US" dirty="0">
                <a:ea typeface="+mn-ea"/>
                <a:cs typeface="+mn-cs"/>
              </a:rPr>
              <a:t> in Care Coordination</a:t>
            </a:r>
          </a:p>
          <a:p>
            <a:pPr>
              <a:buFont typeface="Wingdings" pitchFamily="2" charset="2"/>
              <a:buNone/>
              <a:defRPr/>
            </a:pPr>
            <a:endParaRPr lang="en-US" dirty="0">
              <a:ea typeface="+mn-ea"/>
              <a:cs typeface="+mn-cs"/>
            </a:endParaRPr>
          </a:p>
          <a:p>
            <a:pPr>
              <a:buFont typeface="Wingdings" pitchFamily="2" charset="2"/>
              <a:buChar char="n"/>
              <a:defRPr/>
            </a:pPr>
            <a:r>
              <a:rPr lang="en-US" dirty="0">
                <a:ea typeface="+mn-ea"/>
                <a:cs typeface="+mn-cs"/>
              </a:rPr>
              <a:t>Practice-Based Population Health: Information Technology to Support Transformation to Proactive Primary Care </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9858" name="Rectangle 2"/>
          <p:cNvSpPr>
            <a:spLocks noGrp="1" noChangeArrowheads="1"/>
          </p:cNvSpPr>
          <p:nvPr>
            <p:ph type="title"/>
          </p:nvPr>
        </p:nvSpPr>
        <p:spPr/>
        <p:txBody>
          <a:bodyPr/>
          <a:lstStyle/>
          <a:p>
            <a:pPr>
              <a:defRPr/>
            </a:pPr>
            <a:r>
              <a:rPr lang="en-US" dirty="0">
                <a:ea typeface="+mj-ea"/>
                <a:cs typeface="+mj-cs"/>
              </a:rPr>
              <a:t>Synthesis</a:t>
            </a:r>
          </a:p>
        </p:txBody>
      </p:sp>
      <p:sp>
        <p:nvSpPr>
          <p:cNvPr id="1529859" name="Rectangle 3"/>
          <p:cNvSpPr>
            <a:spLocks noGrp="1" noChangeArrowheads="1"/>
          </p:cNvSpPr>
          <p:nvPr>
            <p:ph type="body" idx="1"/>
          </p:nvPr>
        </p:nvSpPr>
        <p:spPr>
          <a:xfrm>
            <a:off x="609600" y="1676400"/>
            <a:ext cx="7993063" cy="3429000"/>
          </a:xfrm>
        </p:spPr>
        <p:txBody>
          <a:bodyPr/>
          <a:lstStyle/>
          <a:p>
            <a:pPr>
              <a:buFont typeface="Wingdings" pitchFamily="2" charset="2"/>
              <a:buChar char="n"/>
              <a:defRPr/>
            </a:pPr>
            <a:r>
              <a:rPr lang="en-US" dirty="0">
                <a:ea typeface="+mn-ea"/>
                <a:cs typeface="+mn-cs"/>
              </a:rPr>
              <a:t>Database of published literature on the medical home</a:t>
            </a:r>
          </a:p>
          <a:p>
            <a:pPr lvl="1">
              <a:defRPr/>
            </a:pPr>
            <a:r>
              <a:rPr lang="en-US" dirty="0"/>
              <a:t>Over 500 citations</a:t>
            </a:r>
          </a:p>
          <a:p>
            <a:pPr lvl="1">
              <a:defRPr/>
            </a:pPr>
            <a:r>
              <a:rPr lang="en-US" dirty="0"/>
              <a:t>Searchable by PCMH domain, policy relevance, and outcomes</a:t>
            </a:r>
          </a:p>
          <a:p>
            <a:pPr lvl="1">
              <a:defRPr/>
            </a:pPr>
            <a:r>
              <a:rPr lang="en-US" dirty="0"/>
              <a:t>Includes a section on foundational documents and articles</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0882" name="Rectangle 2"/>
          <p:cNvSpPr>
            <a:spLocks noGrp="1" noChangeArrowheads="1"/>
          </p:cNvSpPr>
          <p:nvPr>
            <p:ph type="title"/>
          </p:nvPr>
        </p:nvSpPr>
        <p:spPr/>
        <p:txBody>
          <a:bodyPr/>
          <a:lstStyle/>
          <a:p>
            <a:pPr>
              <a:defRPr/>
            </a:pPr>
            <a:r>
              <a:rPr lang="en-US" dirty="0">
                <a:ea typeface="+mj-ea"/>
                <a:cs typeface="+mj-cs"/>
              </a:rPr>
              <a:t>Implementation</a:t>
            </a:r>
          </a:p>
        </p:txBody>
      </p:sp>
      <p:sp>
        <p:nvSpPr>
          <p:cNvPr id="1530883" name="Rectangle 3"/>
          <p:cNvSpPr>
            <a:spLocks noGrp="1" noChangeArrowheads="1"/>
          </p:cNvSpPr>
          <p:nvPr>
            <p:ph type="body" idx="1"/>
          </p:nvPr>
        </p:nvSpPr>
        <p:spPr>
          <a:xfrm>
            <a:off x="609600" y="1676400"/>
            <a:ext cx="8534400" cy="3886200"/>
          </a:xfrm>
        </p:spPr>
        <p:txBody>
          <a:bodyPr/>
          <a:lstStyle/>
          <a:p>
            <a:pPr>
              <a:buFont typeface="Wingdings" pitchFamily="2" charset="2"/>
              <a:buChar char="n"/>
              <a:defRPr/>
            </a:pPr>
            <a:endParaRPr lang="en-US" sz="2400" dirty="0">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3474" name="Rectangle 2"/>
          <p:cNvSpPr>
            <a:spLocks noGrp="1" noChangeArrowheads="1"/>
          </p:cNvSpPr>
          <p:nvPr>
            <p:ph type="title"/>
          </p:nvPr>
        </p:nvSpPr>
        <p:spPr/>
        <p:txBody>
          <a:bodyPr/>
          <a:lstStyle/>
          <a:p>
            <a:pPr>
              <a:defRPr/>
            </a:pPr>
            <a:r>
              <a:rPr lang="en-US" dirty="0">
                <a:ea typeface="+mj-ea"/>
                <a:cs typeface="+mj-cs"/>
              </a:rPr>
              <a:t>Disclosures</a:t>
            </a:r>
          </a:p>
        </p:txBody>
      </p:sp>
      <p:sp>
        <p:nvSpPr>
          <p:cNvPr id="1513475" name="Rectangle 3"/>
          <p:cNvSpPr>
            <a:spLocks noGrp="1" noChangeArrowheads="1"/>
          </p:cNvSpPr>
          <p:nvPr>
            <p:ph type="body" idx="1"/>
          </p:nvPr>
        </p:nvSpPr>
        <p:spPr/>
        <p:txBody>
          <a:bodyPr/>
          <a:lstStyle/>
          <a:p>
            <a:pPr>
              <a:defRPr/>
            </a:pPr>
            <a:r>
              <a:rPr lang="en-US" dirty="0">
                <a:ea typeface="+mn-ea"/>
                <a:cs typeface="+mn-cs"/>
              </a:rPr>
              <a:t>The speaker has no financial or other conflicts of interest to report</a:t>
            </a:r>
          </a:p>
          <a:p>
            <a:pPr>
              <a:buFont typeface="Wingdings" charset="2"/>
              <a:buNone/>
              <a:defRPr/>
            </a:pPr>
            <a:endParaRPr lang="en-US" dirty="0">
              <a:ea typeface="+mn-ea"/>
              <a:cs typeface="+mn-cs"/>
            </a:endParaRPr>
          </a:p>
          <a:p>
            <a:pPr algn="ctr">
              <a:buFont typeface="Wingdings" charset="2"/>
              <a:buNone/>
              <a:defRPr/>
            </a:pPr>
            <a:r>
              <a:rPr lang="en-US" dirty="0">
                <a:ea typeface="+mn-ea"/>
                <a:cs typeface="+mn-cs"/>
              </a:rPr>
              <a:t>(After all, I’m a bureaucrat)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1906" name="Rectangle 2"/>
          <p:cNvSpPr>
            <a:spLocks noGrp="1" noChangeArrowheads="1"/>
          </p:cNvSpPr>
          <p:nvPr>
            <p:ph type="title"/>
          </p:nvPr>
        </p:nvSpPr>
        <p:spPr/>
        <p:txBody>
          <a:bodyPr/>
          <a:lstStyle/>
          <a:p>
            <a:pPr>
              <a:defRPr/>
            </a:pPr>
            <a:r>
              <a:rPr lang="en-US" dirty="0">
                <a:ea typeface="+mj-ea"/>
                <a:cs typeface="+mj-cs"/>
              </a:rPr>
              <a:t>Synthesis</a:t>
            </a:r>
          </a:p>
        </p:txBody>
      </p:sp>
      <p:sp>
        <p:nvSpPr>
          <p:cNvPr id="1531907" name="Rectangle 3"/>
          <p:cNvSpPr>
            <a:spLocks noGrp="1" noChangeArrowheads="1"/>
          </p:cNvSpPr>
          <p:nvPr>
            <p:ph type="body" idx="1"/>
          </p:nvPr>
        </p:nvSpPr>
        <p:spPr>
          <a:xfrm>
            <a:off x="609600" y="1371600"/>
            <a:ext cx="7993063" cy="8382000"/>
          </a:xfrm>
        </p:spPr>
        <p:txBody>
          <a:bodyPr/>
          <a:lstStyle/>
          <a:p>
            <a:r>
              <a:rPr lang="en-US" sz="2400"/>
              <a:t>Planned white papers for 2011:</a:t>
            </a:r>
          </a:p>
          <a:p>
            <a:pPr lvl="1"/>
            <a:r>
              <a:rPr lang="en-US" sz="1800"/>
              <a:t>Analysis of PCMH outcomes</a:t>
            </a:r>
          </a:p>
          <a:p>
            <a:pPr lvl="1"/>
            <a:r>
              <a:rPr lang="en-US" sz="1800"/>
              <a:t>Exploration of PCMH within the larger health care system</a:t>
            </a:r>
          </a:p>
          <a:p>
            <a:pPr lvl="1"/>
            <a:r>
              <a:rPr lang="en-US" sz="1800"/>
              <a:t>With potential for additional topics</a:t>
            </a:r>
          </a:p>
          <a:p>
            <a:r>
              <a:rPr lang="en-US" sz="2400"/>
              <a:t>Upcoming series of briefs on the status of primary care in the US</a:t>
            </a:r>
          </a:p>
          <a:p>
            <a:pPr lvl="1"/>
            <a:r>
              <a:rPr lang="en-US" sz="1800"/>
              <a:t>Includes new analysis of the primary care workforce</a:t>
            </a:r>
          </a:p>
          <a:p>
            <a:r>
              <a:rPr lang="en-US" sz="2400"/>
              <a:t>Toolkit on integrating the CCM in safety net setting</a:t>
            </a:r>
          </a:p>
          <a:p>
            <a:pPr lvl="1"/>
            <a:r>
              <a:rPr lang="en-US" sz="1800"/>
              <a:t>Visit: </a:t>
            </a:r>
            <a:r>
              <a:rPr lang="en-US" sz="1800">
                <a:hlinkClick r:id="rId2"/>
              </a:rPr>
              <a:t>http://www.ahrq.gov/populations/businessstrategies/</a:t>
            </a:r>
            <a:endParaRPr lang="en-US" sz="1800"/>
          </a:p>
          <a:p>
            <a:pPr lvl="1"/>
            <a:r>
              <a:rPr lang="en-US" sz="1800"/>
              <a:t>Companion toolkit on utilizing practice coaching</a:t>
            </a:r>
          </a:p>
          <a:p>
            <a:pPr lvl="2"/>
            <a:r>
              <a:rPr lang="en-US" sz="1600"/>
              <a:t>Visit:  </a:t>
            </a:r>
            <a:r>
              <a:rPr lang="en-US" sz="1600">
                <a:hlinkClick r:id="rId3"/>
              </a:rPr>
              <a:t>http://www.ahrq.gov/populations/businessstrategies/coachmanl.htm</a:t>
            </a:r>
            <a:endParaRPr lang="en-US" sz="1600"/>
          </a:p>
          <a:p>
            <a:pPr lvl="1"/>
            <a:r>
              <a:rPr lang="en-US" sz="1800"/>
              <a:t>Currently conducting field evaluation</a:t>
            </a:r>
          </a:p>
          <a:p>
            <a:r>
              <a:rPr lang="en-US" sz="2400"/>
              <a:t>National learning collaborative around the use of practice facilitators and practice coaching</a:t>
            </a:r>
          </a:p>
          <a:p>
            <a:pPr lvl="1"/>
            <a:r>
              <a:rPr lang="en-US" sz="1800"/>
              <a:t>Launching fall 2010</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2146" name="Rectangle 2"/>
          <p:cNvSpPr>
            <a:spLocks noGrp="1" noChangeArrowheads="1"/>
          </p:cNvSpPr>
          <p:nvPr>
            <p:ph type="title"/>
          </p:nvPr>
        </p:nvSpPr>
        <p:spPr/>
        <p:txBody>
          <a:bodyPr/>
          <a:lstStyle/>
          <a:p>
            <a:pPr>
              <a:defRPr/>
            </a:pPr>
            <a:r>
              <a:rPr lang="en-US">
                <a:ea typeface="+mj-ea"/>
                <a:cs typeface="+mj-cs"/>
              </a:rPr>
              <a:t>Implementation</a:t>
            </a:r>
          </a:p>
        </p:txBody>
      </p:sp>
      <p:sp>
        <p:nvSpPr>
          <p:cNvPr id="1542147" name="Rectangle 3"/>
          <p:cNvSpPr>
            <a:spLocks noGrp="1" noChangeArrowheads="1"/>
          </p:cNvSpPr>
          <p:nvPr>
            <p:ph type="body" idx="1"/>
          </p:nvPr>
        </p:nvSpPr>
        <p:spPr>
          <a:xfrm>
            <a:off x="609600" y="1676400"/>
            <a:ext cx="7993063" cy="4800600"/>
          </a:xfrm>
        </p:spPr>
        <p:txBody>
          <a:bodyPr/>
          <a:lstStyle/>
          <a:p>
            <a:pPr>
              <a:defRPr/>
            </a:pPr>
            <a:r>
              <a:rPr lang="en-US" sz="2800" dirty="0">
                <a:ea typeface="+mn-ea"/>
                <a:cs typeface="+mn-cs"/>
              </a:rPr>
              <a:t>Building a PCMH Information Model</a:t>
            </a:r>
          </a:p>
          <a:p>
            <a:pPr lvl="1">
              <a:defRPr/>
            </a:pPr>
            <a:r>
              <a:rPr lang="en-US" sz="2400" dirty="0"/>
              <a:t>Describe the PCMH in terms of the information flows and interactions between and among patients/consumers and other PCMH stakeholders</a:t>
            </a:r>
          </a:p>
          <a:p>
            <a:pPr lvl="1">
              <a:defRPr/>
            </a:pPr>
            <a:r>
              <a:rPr lang="en-US" sz="2400" dirty="0"/>
              <a:t>Develop new ‘functional use cases’</a:t>
            </a:r>
          </a:p>
          <a:p>
            <a:pPr lvl="1">
              <a:defRPr/>
            </a:pPr>
            <a:r>
              <a:rPr lang="en-US" sz="2400" dirty="0"/>
              <a:t>Examine current standards and existing ‘technical use cases’ in relation to the PCMH</a:t>
            </a:r>
          </a:p>
          <a:p>
            <a:pPr lvl="1">
              <a:defRPr/>
            </a:pPr>
            <a:r>
              <a:rPr lang="en-US" sz="2400" dirty="0"/>
              <a:t>Identify gaps</a:t>
            </a:r>
          </a:p>
          <a:p>
            <a:pPr lvl="1">
              <a:defRPr/>
            </a:pPr>
            <a:endParaRPr lang="en-US" sz="2400" dirty="0"/>
          </a:p>
          <a:p>
            <a:pPr lvl="1">
              <a:defRPr/>
            </a:pPr>
            <a:r>
              <a:rPr lang="en-US" sz="2400" dirty="0"/>
              <a:t>Contract awarded to </a:t>
            </a:r>
            <a:r>
              <a:rPr lang="en-US" sz="2400" dirty="0" err="1"/>
              <a:t>Westat</a:t>
            </a:r>
            <a:endParaRPr lang="en-US" sz="2400" dirty="0"/>
          </a:p>
          <a:p>
            <a:pPr lvl="1">
              <a:defRPr/>
            </a:pPr>
            <a:r>
              <a:rPr lang="en-US" sz="2400" dirty="0"/>
              <a:t>Began Summer 2010</a:t>
            </a: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2930" name="Rectangle 2"/>
          <p:cNvSpPr>
            <a:spLocks noGrp="1" noChangeArrowheads="1"/>
          </p:cNvSpPr>
          <p:nvPr>
            <p:ph type="title"/>
          </p:nvPr>
        </p:nvSpPr>
        <p:spPr/>
        <p:txBody>
          <a:bodyPr/>
          <a:lstStyle/>
          <a:p>
            <a:pPr>
              <a:defRPr/>
            </a:pPr>
            <a:r>
              <a:rPr lang="en-US" dirty="0">
                <a:ea typeface="+mj-ea"/>
                <a:cs typeface="+mj-cs"/>
              </a:rPr>
              <a:t>Opportunities</a:t>
            </a:r>
          </a:p>
        </p:txBody>
      </p:sp>
      <p:sp>
        <p:nvSpPr>
          <p:cNvPr id="1532931" name="Rectangle 3"/>
          <p:cNvSpPr>
            <a:spLocks noGrp="1" noChangeArrowheads="1"/>
          </p:cNvSpPr>
          <p:nvPr>
            <p:ph type="body" idx="1"/>
          </p:nvPr>
        </p:nvSpPr>
        <p:spPr>
          <a:xfrm>
            <a:off x="609600" y="1676400"/>
            <a:ext cx="7993063" cy="4114800"/>
          </a:xfrm>
        </p:spPr>
        <p:txBody>
          <a:bodyPr/>
          <a:lstStyle/>
          <a:p>
            <a:pPr>
              <a:defRPr/>
            </a:pPr>
            <a:r>
              <a:rPr lang="en-US" dirty="0">
                <a:ea typeface="+mn-ea"/>
                <a:cs typeface="+mn-cs"/>
              </a:rPr>
              <a:t>2010 Affordable Care Act:</a:t>
            </a:r>
          </a:p>
          <a:p>
            <a:pPr lvl="1">
              <a:defRPr/>
            </a:pPr>
            <a:r>
              <a:rPr lang="en-US" dirty="0"/>
              <a:t>Section 3502:  Establishing community health teams to support the patient-centered medical home</a:t>
            </a:r>
          </a:p>
          <a:p>
            <a:pPr lvl="1">
              <a:defRPr/>
            </a:pPr>
            <a:r>
              <a:rPr lang="en-US" dirty="0"/>
              <a:t>Section 5405:  Primary Care Extension Program</a:t>
            </a:r>
          </a:p>
          <a:p>
            <a:pPr lvl="1">
              <a:defRPr/>
            </a:pPr>
            <a:endParaRPr lang="en-US" dirty="0"/>
          </a:p>
          <a:p>
            <a:pPr lvl="1" algn="ctr">
              <a:buFontTx/>
              <a:buNone/>
              <a:defRPr/>
            </a:pPr>
            <a:r>
              <a:rPr lang="en-US" dirty="0"/>
              <a:t>Both sections authorized without the appropriation of funds</a:t>
            </a:r>
          </a:p>
          <a:p>
            <a:pPr lvl="1" algn="ctr">
              <a:buFontTx/>
              <a:buNone/>
              <a:defRPr/>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3954" name="Rectangle 2"/>
          <p:cNvSpPr>
            <a:spLocks noGrp="1" noChangeArrowheads="1"/>
          </p:cNvSpPr>
          <p:nvPr>
            <p:ph type="title"/>
          </p:nvPr>
        </p:nvSpPr>
        <p:spPr/>
        <p:txBody>
          <a:bodyPr/>
          <a:lstStyle/>
          <a:p>
            <a:pPr>
              <a:defRPr/>
            </a:pPr>
            <a:r>
              <a:rPr lang="en-US" dirty="0">
                <a:ea typeface="+mj-ea"/>
                <a:cs typeface="+mj-cs"/>
              </a:rPr>
              <a:t>Putting it All Together</a:t>
            </a:r>
          </a:p>
        </p:txBody>
      </p:sp>
      <p:sp>
        <p:nvSpPr>
          <p:cNvPr id="1533955" name="Rectangle 3"/>
          <p:cNvSpPr>
            <a:spLocks noGrp="1" noChangeArrowheads="1"/>
          </p:cNvSpPr>
          <p:nvPr>
            <p:ph type="body" idx="1"/>
          </p:nvPr>
        </p:nvSpPr>
        <p:spPr/>
        <p:txBody>
          <a:bodyPr/>
          <a:lstStyle/>
          <a:p>
            <a:pPr>
              <a:buFont typeface="Wingdings" pitchFamily="2" charset="2"/>
              <a:buChar char="n"/>
              <a:defRPr/>
            </a:pPr>
            <a:r>
              <a:rPr lang="en-US" dirty="0">
                <a:ea typeface="+mn-ea"/>
                <a:cs typeface="+mn-cs"/>
              </a:rPr>
              <a:t>Research</a:t>
            </a:r>
          </a:p>
          <a:p>
            <a:pPr>
              <a:buFont typeface="Wingdings" pitchFamily="2" charset="2"/>
              <a:buChar char="n"/>
              <a:defRPr/>
            </a:pPr>
            <a:r>
              <a:rPr lang="en-US" dirty="0">
                <a:ea typeface="+mn-ea"/>
                <a:cs typeface="+mn-cs"/>
              </a:rPr>
              <a:t>Measurement</a:t>
            </a:r>
          </a:p>
          <a:p>
            <a:pPr>
              <a:buFont typeface="Wingdings" pitchFamily="2" charset="2"/>
              <a:buChar char="n"/>
              <a:defRPr/>
            </a:pPr>
            <a:r>
              <a:rPr lang="en-US" dirty="0">
                <a:ea typeface="+mn-ea"/>
                <a:cs typeface="+mn-cs"/>
              </a:rPr>
              <a:t>Evidence Synthesis</a:t>
            </a:r>
          </a:p>
          <a:p>
            <a:pPr>
              <a:buFont typeface="Wingdings" pitchFamily="2" charset="2"/>
              <a:buChar char="n"/>
              <a:defRPr/>
            </a:pPr>
            <a:r>
              <a:rPr lang="en-US" dirty="0">
                <a:ea typeface="+mn-ea"/>
                <a:cs typeface="+mn-cs"/>
              </a:rPr>
              <a:t>Evidence-informed Policy Options</a:t>
            </a:r>
          </a:p>
          <a:p>
            <a:pPr>
              <a:buFont typeface="Wingdings" pitchFamily="2" charset="2"/>
              <a:buChar char="n"/>
              <a:defRPr/>
            </a:pPr>
            <a:r>
              <a:rPr lang="en-US" dirty="0">
                <a:ea typeface="+mn-ea"/>
                <a:cs typeface="+mn-cs"/>
              </a:rPr>
              <a:t>Implementation</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4978" name="Rectangle 2"/>
          <p:cNvSpPr>
            <a:spLocks noGrp="1" noChangeArrowheads="1"/>
          </p:cNvSpPr>
          <p:nvPr>
            <p:ph type="title"/>
          </p:nvPr>
        </p:nvSpPr>
        <p:spPr/>
        <p:txBody>
          <a:bodyPr/>
          <a:lstStyle/>
          <a:p>
            <a:pPr>
              <a:defRPr/>
            </a:pPr>
            <a:r>
              <a:rPr lang="en-US" dirty="0">
                <a:ea typeface="+mj-ea"/>
                <a:cs typeface="+mj-cs"/>
              </a:rPr>
              <a:t>Dissemination</a:t>
            </a:r>
          </a:p>
        </p:txBody>
      </p:sp>
      <p:pic>
        <p:nvPicPr>
          <p:cNvPr id="111619" name="Picture 3"/>
          <p:cNvPicPr>
            <a:picLocks noGrp="1" noChangeAspect="1" noChangeArrowheads="1"/>
          </p:cNvPicPr>
          <p:nvPr>
            <p:ph type="body" idx="1"/>
          </p:nvPr>
        </p:nvPicPr>
        <p:blipFill>
          <a:blip r:embed="rId2"/>
          <a:srcRect/>
          <a:stretch>
            <a:fillRect/>
          </a:stretch>
        </p:blipFill>
        <p:spPr>
          <a:xfrm>
            <a:off x="0" y="1447800"/>
            <a:ext cx="9144000" cy="5410200"/>
          </a:xfrm>
        </p:spPr>
      </p:pic>
      <p:sp>
        <p:nvSpPr>
          <p:cNvPr id="111620" name="Text Box 5"/>
          <p:cNvSpPr txBox="1">
            <a:spLocks noChangeArrowheads="1"/>
          </p:cNvSpPr>
          <p:nvPr/>
        </p:nvSpPr>
        <p:spPr bwMode="auto">
          <a:xfrm>
            <a:off x="2819400" y="5334000"/>
            <a:ext cx="5410200" cy="762000"/>
          </a:xfrm>
          <a:prstGeom prst="rect">
            <a:avLst/>
          </a:prstGeom>
          <a:noFill/>
          <a:ln w="12700">
            <a:noFill/>
            <a:miter lim="800000"/>
            <a:headEnd/>
            <a:tailEnd/>
          </a:ln>
        </p:spPr>
        <p:txBody>
          <a:bodyPr>
            <a:prstTxWarp prst="textNoShape">
              <a:avLst/>
            </a:prstTxWarp>
            <a:spAutoFit/>
          </a:bodyPr>
          <a:lstStyle/>
          <a:p>
            <a:pPr eaLnBrk="0" hangingPunct="0">
              <a:spcBef>
                <a:spcPct val="50000"/>
              </a:spcBef>
            </a:pPr>
            <a:r>
              <a:rPr lang="en-US" sz="4400">
                <a:solidFill>
                  <a:schemeClr val="bg1"/>
                </a:solidFill>
                <a:latin typeface="Arial" charset="0"/>
              </a:rPr>
              <a:t>PCMH.AHRQ.Gov</a:t>
            </a:r>
          </a:p>
        </p:txBody>
      </p:sp>
      <p:sp>
        <p:nvSpPr>
          <p:cNvPr id="111621" name="Oval 6"/>
          <p:cNvSpPr>
            <a:spLocks noChangeArrowheads="1"/>
          </p:cNvSpPr>
          <p:nvPr/>
        </p:nvSpPr>
        <p:spPr bwMode="auto">
          <a:xfrm>
            <a:off x="2286000" y="5181600"/>
            <a:ext cx="5715000" cy="1143000"/>
          </a:xfrm>
          <a:prstGeom prst="ellipse">
            <a:avLst/>
          </a:prstGeom>
          <a:solidFill>
            <a:schemeClr val="tx2">
              <a:alpha val="23137"/>
            </a:schemeClr>
          </a:solidFill>
          <a:ln w="34925">
            <a:solidFill>
              <a:schemeClr val="tx1"/>
            </a:solidFill>
            <a:round/>
            <a:headEnd/>
            <a:tailEnd/>
          </a:ln>
        </p:spPr>
        <p:txBody>
          <a:bodyPr wrap="none" anchor="ctr">
            <a:prstTxWarp prst="textNoShape">
              <a:avLst/>
            </a:prstTxWarp>
          </a:bodyPr>
          <a:lstStyle/>
          <a:p>
            <a:pPr eaLnBrk="0" hangingPunct="0"/>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02" name="Rectangle 2"/>
          <p:cNvSpPr>
            <a:spLocks noGrp="1" noChangeArrowheads="1"/>
          </p:cNvSpPr>
          <p:nvPr>
            <p:ph type="title"/>
          </p:nvPr>
        </p:nvSpPr>
        <p:spPr/>
        <p:txBody>
          <a:bodyPr/>
          <a:lstStyle/>
          <a:p>
            <a:pPr>
              <a:defRPr/>
            </a:pPr>
            <a:r>
              <a:rPr lang="en-US" dirty="0" err="1">
                <a:ea typeface="+mj-ea"/>
                <a:cs typeface="+mj-cs"/>
              </a:rPr>
              <a:t>PCMH.AHRQ.Gov</a:t>
            </a:r>
            <a:endParaRPr lang="en-US" dirty="0">
              <a:ea typeface="+mj-ea"/>
              <a:cs typeface="+mj-cs"/>
            </a:endParaRPr>
          </a:p>
        </p:txBody>
      </p:sp>
      <p:sp>
        <p:nvSpPr>
          <p:cNvPr id="1536003" name="Rectangle 3"/>
          <p:cNvSpPr>
            <a:spLocks noGrp="1" noChangeArrowheads="1"/>
          </p:cNvSpPr>
          <p:nvPr>
            <p:ph type="body" idx="1"/>
          </p:nvPr>
        </p:nvSpPr>
        <p:spPr>
          <a:xfrm>
            <a:off x="609600" y="1676400"/>
            <a:ext cx="7993063" cy="4800600"/>
          </a:xfrm>
        </p:spPr>
        <p:txBody>
          <a:bodyPr/>
          <a:lstStyle/>
          <a:p>
            <a:pPr>
              <a:lnSpc>
                <a:spcPct val="80000"/>
              </a:lnSpc>
              <a:defRPr/>
            </a:pPr>
            <a:r>
              <a:rPr lang="en-US" dirty="0">
                <a:ea typeface="+mn-ea"/>
                <a:cs typeface="+mn-cs"/>
              </a:rPr>
              <a:t>Targeted towards meeting the needs of Policy Makers and Researchers</a:t>
            </a:r>
          </a:p>
          <a:p>
            <a:pPr>
              <a:lnSpc>
                <a:spcPct val="80000"/>
              </a:lnSpc>
              <a:defRPr/>
            </a:pPr>
            <a:r>
              <a:rPr lang="en-US" dirty="0">
                <a:ea typeface="+mn-ea"/>
                <a:cs typeface="+mn-cs"/>
              </a:rPr>
              <a:t>Includes:</a:t>
            </a:r>
          </a:p>
          <a:p>
            <a:pPr lvl="1">
              <a:lnSpc>
                <a:spcPct val="80000"/>
              </a:lnSpc>
              <a:defRPr/>
            </a:pPr>
            <a:r>
              <a:rPr lang="en-US" dirty="0"/>
              <a:t>AHRQ definition of the medical home</a:t>
            </a:r>
          </a:p>
          <a:p>
            <a:pPr lvl="1">
              <a:lnSpc>
                <a:spcPct val="80000"/>
              </a:lnSpc>
              <a:defRPr/>
            </a:pPr>
            <a:r>
              <a:rPr lang="en-US" dirty="0"/>
              <a:t>Searchable article database</a:t>
            </a:r>
          </a:p>
          <a:p>
            <a:pPr lvl="1">
              <a:lnSpc>
                <a:spcPct val="80000"/>
              </a:lnSpc>
              <a:defRPr/>
            </a:pPr>
            <a:r>
              <a:rPr lang="en-US" dirty="0"/>
              <a:t>Foundational white papers</a:t>
            </a:r>
          </a:p>
          <a:p>
            <a:pPr lvl="2">
              <a:lnSpc>
                <a:spcPct val="80000"/>
              </a:lnSpc>
              <a:defRPr/>
            </a:pPr>
            <a:r>
              <a:rPr lang="en-US" dirty="0"/>
              <a:t>Health IT</a:t>
            </a:r>
          </a:p>
          <a:p>
            <a:pPr lvl="2">
              <a:lnSpc>
                <a:spcPct val="80000"/>
              </a:lnSpc>
              <a:defRPr/>
            </a:pPr>
            <a:r>
              <a:rPr lang="en-US" dirty="0"/>
              <a:t>Patient and Family Engagement</a:t>
            </a:r>
          </a:p>
          <a:p>
            <a:pPr lvl="2">
              <a:lnSpc>
                <a:spcPct val="80000"/>
              </a:lnSpc>
              <a:defRPr/>
            </a:pPr>
            <a:r>
              <a:rPr lang="en-US" dirty="0"/>
              <a:t>Mental Health Integration</a:t>
            </a:r>
          </a:p>
          <a:p>
            <a:pPr lvl="2">
              <a:lnSpc>
                <a:spcPct val="80000"/>
              </a:lnSpc>
              <a:defRPr/>
            </a:pPr>
            <a:r>
              <a:rPr lang="en-US" dirty="0"/>
              <a:t>And additional reports</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7026" name="Rectangle 2"/>
          <p:cNvSpPr>
            <a:spLocks noGrp="1" noChangeArrowheads="1"/>
          </p:cNvSpPr>
          <p:nvPr>
            <p:ph type="title"/>
          </p:nvPr>
        </p:nvSpPr>
        <p:spPr/>
        <p:txBody>
          <a:bodyPr/>
          <a:lstStyle/>
          <a:p>
            <a:pPr>
              <a:defRPr/>
            </a:pPr>
            <a:r>
              <a:rPr lang="en-US" dirty="0" err="1">
                <a:ea typeface="+mj-ea"/>
                <a:cs typeface="+mj-cs"/>
              </a:rPr>
              <a:t>PCMH.AHRQ.Gov</a:t>
            </a:r>
            <a:endParaRPr lang="en-US" dirty="0">
              <a:ea typeface="+mj-ea"/>
              <a:cs typeface="+mj-cs"/>
            </a:endParaRPr>
          </a:p>
        </p:txBody>
      </p:sp>
      <p:sp>
        <p:nvSpPr>
          <p:cNvPr id="1537027" name="Rectangle 3"/>
          <p:cNvSpPr>
            <a:spLocks noGrp="1" noChangeArrowheads="1"/>
          </p:cNvSpPr>
          <p:nvPr>
            <p:ph type="body" idx="1"/>
          </p:nvPr>
        </p:nvSpPr>
        <p:spPr>
          <a:xfrm>
            <a:off x="609600" y="1676400"/>
            <a:ext cx="7993063" cy="4800600"/>
          </a:xfrm>
        </p:spPr>
        <p:txBody>
          <a:bodyPr/>
          <a:lstStyle/>
          <a:p>
            <a:pPr>
              <a:buFont typeface="Wingdings" pitchFamily="2" charset="2"/>
              <a:buChar char="n"/>
              <a:defRPr/>
            </a:pPr>
            <a:r>
              <a:rPr lang="en-US" dirty="0">
                <a:ea typeface="+mn-ea"/>
                <a:cs typeface="+mn-cs"/>
              </a:rPr>
              <a:t>Targeted towards meeting the needs of Policy Makers and Researchers</a:t>
            </a:r>
          </a:p>
          <a:p>
            <a:pPr>
              <a:buFont typeface="Wingdings" pitchFamily="2" charset="2"/>
              <a:buChar char="n"/>
              <a:defRPr/>
            </a:pPr>
            <a:r>
              <a:rPr lang="en-US" dirty="0">
                <a:ea typeface="+mn-ea"/>
                <a:cs typeface="+mn-cs"/>
              </a:rPr>
              <a:t>Includes:</a:t>
            </a:r>
          </a:p>
          <a:p>
            <a:pPr lvl="1">
              <a:defRPr/>
            </a:pPr>
            <a:r>
              <a:rPr lang="en-US" dirty="0"/>
              <a:t>AHRQ definition of the medical home</a:t>
            </a:r>
          </a:p>
          <a:p>
            <a:pPr lvl="1">
              <a:defRPr/>
            </a:pPr>
            <a:r>
              <a:rPr lang="en-US" dirty="0"/>
              <a:t>Searchable article database</a:t>
            </a:r>
          </a:p>
          <a:p>
            <a:pPr lvl="1">
              <a:defRPr/>
            </a:pPr>
            <a:r>
              <a:rPr lang="en-US" dirty="0"/>
              <a:t>Foundational white papers</a:t>
            </a:r>
          </a:p>
          <a:p>
            <a:pPr>
              <a:buFont typeface="Wingdings" pitchFamily="2" charset="2"/>
              <a:buChar char="n"/>
              <a:defRPr/>
            </a:pPr>
            <a:r>
              <a:rPr lang="en-US" dirty="0">
                <a:ea typeface="+mn-ea"/>
                <a:cs typeface="+mn-cs"/>
              </a:rPr>
              <a:t>Will continue to grow and expand</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2386" name="Rectangle 2"/>
          <p:cNvSpPr>
            <a:spLocks noGrp="1" noChangeArrowheads="1"/>
          </p:cNvSpPr>
          <p:nvPr>
            <p:ph type="title"/>
          </p:nvPr>
        </p:nvSpPr>
        <p:spPr/>
        <p:txBody>
          <a:bodyPr/>
          <a:lstStyle/>
          <a:p>
            <a:pPr>
              <a:defRPr/>
            </a:pPr>
            <a:r>
              <a:rPr lang="en-US" dirty="0" err="1">
                <a:ea typeface="+mj-ea"/>
                <a:cs typeface="+mj-cs"/>
              </a:rPr>
              <a:t>PCMH.AHRQ.Gov</a:t>
            </a:r>
            <a:endParaRPr lang="en-US" dirty="0">
              <a:ea typeface="+mj-ea"/>
              <a:cs typeface="+mj-cs"/>
            </a:endParaRPr>
          </a:p>
        </p:txBody>
      </p:sp>
      <p:sp>
        <p:nvSpPr>
          <p:cNvPr id="1552387" name="Rectangle 3"/>
          <p:cNvSpPr>
            <a:spLocks noGrp="1" noChangeArrowheads="1"/>
          </p:cNvSpPr>
          <p:nvPr>
            <p:ph type="body" idx="1"/>
          </p:nvPr>
        </p:nvSpPr>
        <p:spPr>
          <a:xfrm>
            <a:off x="609600" y="1676400"/>
            <a:ext cx="7993063" cy="4800600"/>
          </a:xfrm>
        </p:spPr>
        <p:txBody>
          <a:bodyPr/>
          <a:lstStyle/>
          <a:p>
            <a:pPr>
              <a:lnSpc>
                <a:spcPct val="80000"/>
              </a:lnSpc>
              <a:defRPr/>
            </a:pPr>
            <a:r>
              <a:rPr lang="en-US" dirty="0">
                <a:ea typeface="+mn-ea"/>
                <a:cs typeface="+mn-cs"/>
              </a:rPr>
              <a:t>Targeted towards meeting the needs of Policy Makers and Researchers</a:t>
            </a:r>
          </a:p>
          <a:p>
            <a:pPr>
              <a:lnSpc>
                <a:spcPct val="80000"/>
              </a:lnSpc>
              <a:defRPr/>
            </a:pPr>
            <a:r>
              <a:rPr lang="en-US" dirty="0">
                <a:ea typeface="+mn-ea"/>
                <a:cs typeface="+mn-cs"/>
              </a:rPr>
              <a:t>Includes:</a:t>
            </a:r>
          </a:p>
          <a:p>
            <a:pPr lvl="1">
              <a:lnSpc>
                <a:spcPct val="80000"/>
              </a:lnSpc>
              <a:defRPr/>
            </a:pPr>
            <a:r>
              <a:rPr lang="en-US" dirty="0"/>
              <a:t>AHRQ definition of the medical home</a:t>
            </a:r>
          </a:p>
          <a:p>
            <a:pPr lvl="1">
              <a:lnSpc>
                <a:spcPct val="80000"/>
              </a:lnSpc>
              <a:defRPr/>
            </a:pPr>
            <a:r>
              <a:rPr lang="en-US" dirty="0"/>
              <a:t>Searchable article database</a:t>
            </a:r>
          </a:p>
          <a:p>
            <a:pPr lvl="1">
              <a:lnSpc>
                <a:spcPct val="80000"/>
              </a:lnSpc>
              <a:defRPr/>
            </a:pPr>
            <a:r>
              <a:rPr lang="en-US" dirty="0"/>
              <a:t>Foundational white papers</a:t>
            </a:r>
          </a:p>
          <a:p>
            <a:pPr>
              <a:lnSpc>
                <a:spcPct val="80000"/>
              </a:lnSpc>
              <a:defRPr/>
            </a:pPr>
            <a:r>
              <a:rPr lang="en-US" dirty="0">
                <a:ea typeface="+mn-ea"/>
                <a:cs typeface="+mn-cs"/>
              </a:rPr>
              <a:t>Will continue to grow and expand</a:t>
            </a:r>
          </a:p>
          <a:p>
            <a:pPr>
              <a:lnSpc>
                <a:spcPct val="80000"/>
              </a:lnSpc>
              <a:defRPr/>
            </a:pPr>
            <a:endParaRPr lang="en-US" dirty="0">
              <a:ea typeface="+mn-ea"/>
              <a:cs typeface="+mn-cs"/>
            </a:endParaRPr>
          </a:p>
          <a:p>
            <a:pPr algn="ctr">
              <a:lnSpc>
                <a:spcPct val="80000"/>
              </a:lnSpc>
              <a:buFont typeface="Wingdings" charset="2"/>
              <a:buNone/>
              <a:defRPr/>
            </a:pPr>
            <a:r>
              <a:rPr lang="en-US" dirty="0">
                <a:solidFill>
                  <a:schemeClr val="tx2"/>
                </a:solidFill>
                <a:ea typeface="+mn-ea"/>
                <a:cs typeface="+mn-cs"/>
              </a:rPr>
              <a:t>Please visit and help us spread the word</a:t>
            </a:r>
          </a:p>
          <a:p>
            <a:pPr>
              <a:lnSpc>
                <a:spcPct val="80000"/>
              </a:lnSpc>
              <a:buFont typeface="Wingdings" charset="2"/>
              <a:buNone/>
              <a:defRPr/>
            </a:pPr>
            <a:endParaRPr lang="en-US" dirty="0">
              <a:ea typeface="+mn-ea"/>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3410" name="Rectangle 2"/>
          <p:cNvSpPr>
            <a:spLocks noGrp="1" noChangeArrowheads="1"/>
          </p:cNvSpPr>
          <p:nvPr>
            <p:ph type="title"/>
          </p:nvPr>
        </p:nvSpPr>
        <p:spPr/>
        <p:txBody>
          <a:bodyPr/>
          <a:lstStyle/>
          <a:p>
            <a:pPr>
              <a:defRPr/>
            </a:pPr>
            <a:r>
              <a:rPr lang="en-US" dirty="0">
                <a:ea typeface="+mj-ea"/>
                <a:cs typeface="+mj-cs"/>
              </a:rPr>
              <a:t>Federal Collaboration</a:t>
            </a:r>
          </a:p>
        </p:txBody>
      </p:sp>
      <p:sp>
        <p:nvSpPr>
          <p:cNvPr id="1553411" name="Rectangle 3"/>
          <p:cNvSpPr>
            <a:spLocks noGrp="1" noChangeArrowheads="1"/>
          </p:cNvSpPr>
          <p:nvPr>
            <p:ph type="body" idx="1"/>
          </p:nvPr>
        </p:nvSpPr>
        <p:spPr/>
        <p:txBody>
          <a:bodyPr/>
          <a:lstStyle/>
          <a:p>
            <a:pPr>
              <a:buFont typeface="Wingdings" pitchFamily="2" charset="2"/>
              <a:buChar char="n"/>
              <a:defRPr/>
            </a:pPr>
            <a:r>
              <a:rPr lang="en-US" dirty="0">
                <a:ea typeface="+mn-ea"/>
                <a:cs typeface="+mn-cs"/>
              </a:rPr>
              <a:t>AHRQ heard from federal partners as well as external stakeholders the need to coordinate federal activities around the PCMH and primary care</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4434" name="Rectangle 2"/>
          <p:cNvSpPr>
            <a:spLocks noGrp="1" noChangeArrowheads="1"/>
          </p:cNvSpPr>
          <p:nvPr>
            <p:ph type="title"/>
          </p:nvPr>
        </p:nvSpPr>
        <p:spPr/>
        <p:txBody>
          <a:bodyPr/>
          <a:lstStyle/>
          <a:p>
            <a:pPr>
              <a:defRPr/>
            </a:pPr>
            <a:r>
              <a:rPr lang="en-US" dirty="0">
                <a:ea typeface="+mj-ea"/>
                <a:cs typeface="+mj-cs"/>
              </a:rPr>
              <a:t>Federal Collaboration</a:t>
            </a:r>
          </a:p>
        </p:txBody>
      </p:sp>
      <p:sp>
        <p:nvSpPr>
          <p:cNvPr id="1554435" name="Rectangle 3"/>
          <p:cNvSpPr>
            <a:spLocks noGrp="1" noChangeArrowheads="1"/>
          </p:cNvSpPr>
          <p:nvPr>
            <p:ph type="body" idx="1"/>
          </p:nvPr>
        </p:nvSpPr>
        <p:spPr>
          <a:xfrm>
            <a:off x="609600" y="1676400"/>
            <a:ext cx="7993063" cy="4800600"/>
          </a:xfrm>
        </p:spPr>
        <p:txBody>
          <a:bodyPr/>
          <a:lstStyle/>
          <a:p>
            <a:pPr>
              <a:defRPr/>
            </a:pPr>
            <a:r>
              <a:rPr lang="en-US" dirty="0">
                <a:ea typeface="+mn-ea"/>
                <a:cs typeface="+mn-cs"/>
              </a:rPr>
              <a:t>AHRQ heard from federal partners as well as external stakeholders the need to coordinate federal activities around the PCMH and primary care</a:t>
            </a:r>
          </a:p>
          <a:p>
            <a:pPr>
              <a:defRPr/>
            </a:pPr>
            <a:r>
              <a:rPr lang="en-US" dirty="0">
                <a:ea typeface="+mn-ea"/>
                <a:cs typeface="+mn-cs"/>
              </a:rPr>
              <a:t>In response, AHRQ convened a Federal Collaborative on the PCMH</a:t>
            </a:r>
          </a:p>
          <a:p>
            <a:pPr lvl="1">
              <a:defRPr/>
            </a:pPr>
            <a:r>
              <a:rPr lang="en-US" dirty="0">
                <a:effectLst/>
              </a:rPr>
              <a:t>Share information so that participants have a common understanding of PCMH</a:t>
            </a:r>
          </a:p>
          <a:p>
            <a:pPr lvl="1">
              <a:defRPr/>
            </a:pPr>
            <a:r>
              <a:rPr lang="en-US" dirty="0">
                <a:effectLst/>
              </a:rPr>
              <a:t>Foster collaborations and share expertise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7090" name="Rectangle 2"/>
          <p:cNvSpPr>
            <a:spLocks noGrp="1" noChangeArrowheads="1"/>
          </p:cNvSpPr>
          <p:nvPr>
            <p:ph type="title"/>
          </p:nvPr>
        </p:nvSpPr>
        <p:spPr/>
        <p:txBody>
          <a:bodyPr/>
          <a:lstStyle/>
          <a:p>
            <a:pPr>
              <a:defRPr/>
            </a:pPr>
            <a:r>
              <a:rPr lang="en-US" dirty="0">
                <a:ea typeface="+mj-ea"/>
                <a:cs typeface="+mj-cs"/>
              </a:rPr>
              <a:t>Bureaucrat</a:t>
            </a:r>
          </a:p>
        </p:txBody>
      </p:sp>
      <p:sp>
        <p:nvSpPr>
          <p:cNvPr id="1497091" name="Rectangle 3"/>
          <p:cNvSpPr>
            <a:spLocks noGrp="1" noChangeArrowheads="1"/>
          </p:cNvSpPr>
          <p:nvPr>
            <p:ph type="body" idx="1"/>
          </p:nvPr>
        </p:nvSpPr>
        <p:spPr/>
        <p:txBody>
          <a:bodyPr/>
          <a:lstStyle/>
          <a:p>
            <a:pPr>
              <a:defRPr/>
            </a:pPr>
            <a:r>
              <a:rPr lang="en-US" b="1" i="1" dirty="0" err="1">
                <a:ea typeface="+mn-ea"/>
                <a:cs typeface="+mn-cs"/>
              </a:rPr>
              <a:t>bu·reau·crat</a:t>
            </a:r>
            <a:r>
              <a:rPr lang="en-US" dirty="0">
                <a:ea typeface="+mn-ea"/>
                <a:cs typeface="+mn-cs"/>
              </a:rPr>
              <a:t> </a:t>
            </a:r>
            <a:endParaRPr lang="en-US" i="1" dirty="0">
              <a:ea typeface="+mn-ea"/>
              <a:cs typeface="+mn-cs"/>
            </a:endParaRPr>
          </a:p>
          <a:p>
            <a:pPr lvl="1">
              <a:defRPr/>
            </a:pPr>
            <a:r>
              <a:rPr lang="en-US" dirty="0"/>
              <a:t>1.an official of a bureaucracy. </a:t>
            </a:r>
          </a:p>
          <a:p>
            <a:pPr lvl="1">
              <a:defRPr/>
            </a:pPr>
            <a:r>
              <a:rPr lang="en-US" dirty="0"/>
              <a:t>2.an official who works by fixed routine without exercising intelligent judgment.</a:t>
            </a:r>
            <a:r>
              <a:rPr lang="en-US" dirty="0" smtClean="0"/>
              <a:t> </a:t>
            </a:r>
          </a:p>
          <a:p>
            <a:pPr>
              <a:defRPr/>
            </a:pPr>
            <a:r>
              <a:rPr lang="en-US" dirty="0" smtClean="0">
                <a:ea typeface="+mn-ea"/>
                <a:cs typeface="+mn-cs"/>
              </a:rPr>
              <a:t>Or in my son’s words…</a:t>
            </a:r>
          </a:p>
          <a:p>
            <a:pPr lvl="1">
              <a:buFont typeface="Wingdings" pitchFamily="2" charset="2"/>
              <a:buChar char="n"/>
              <a:defRPr/>
            </a:pPr>
            <a:r>
              <a:rPr lang="en-US" dirty="0" smtClean="0"/>
              <a:t>I go to a lot of meetings and spend my day reading and writing email.</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5458" name="Rectangle 2"/>
          <p:cNvSpPr>
            <a:spLocks noGrp="1" noChangeArrowheads="1"/>
          </p:cNvSpPr>
          <p:nvPr>
            <p:ph type="title"/>
          </p:nvPr>
        </p:nvSpPr>
        <p:spPr/>
        <p:txBody>
          <a:bodyPr/>
          <a:lstStyle/>
          <a:p>
            <a:pPr>
              <a:defRPr/>
            </a:pPr>
            <a:r>
              <a:rPr lang="en-US" dirty="0">
                <a:ea typeface="+mj-ea"/>
                <a:cs typeface="+mj-cs"/>
              </a:rPr>
              <a:t>Thank You</a:t>
            </a:r>
          </a:p>
        </p:txBody>
      </p:sp>
      <p:sp>
        <p:nvSpPr>
          <p:cNvPr id="1555459" name="Rectangle 3"/>
          <p:cNvSpPr>
            <a:spLocks noGrp="1" noChangeArrowheads="1"/>
          </p:cNvSpPr>
          <p:nvPr>
            <p:ph type="body" idx="1"/>
          </p:nvPr>
        </p:nvSpPr>
        <p:spPr/>
        <p:txBody>
          <a:bodyPr/>
          <a:lstStyle/>
          <a:p>
            <a:pPr>
              <a:defRPr/>
            </a:pPr>
            <a:r>
              <a:rPr lang="en-US" dirty="0">
                <a:ea typeface="+mn-ea"/>
                <a:cs typeface="+mn-cs"/>
              </a:rPr>
              <a:t>One minute for clarifying questions</a:t>
            </a:r>
            <a:r>
              <a:rPr lang="en-US" dirty="0" smtClean="0">
                <a:ea typeface="+mn-ea"/>
                <a:cs typeface="+mn-cs"/>
              </a:rPr>
              <a:t>…</a:t>
            </a:r>
          </a:p>
          <a:p>
            <a:pPr>
              <a:defRPr/>
            </a:pPr>
            <a:r>
              <a:rPr lang="en-US" sz="3600" dirty="0" smtClean="0">
                <a:ea typeface="+mn-ea"/>
                <a:cs typeface="+mn-cs"/>
              </a:rPr>
              <a:t>Research Needs and the Needs of Researchers</a:t>
            </a:r>
          </a:p>
          <a:p>
            <a:pPr lvl="1">
              <a:defRPr/>
            </a:pPr>
            <a:endParaRPr lang="en-US" dirty="0" smtClean="0"/>
          </a:p>
          <a:p>
            <a:pPr lvl="1">
              <a:defRPr/>
            </a:pPr>
            <a:r>
              <a:rPr lang="en-US" dirty="0" smtClean="0"/>
              <a:t>Remarks from Debbie </a:t>
            </a:r>
            <a:r>
              <a:rPr lang="en-US" dirty="0" err="1" smtClean="0"/>
              <a:t>Peikes</a:t>
            </a:r>
            <a:r>
              <a:rPr lang="en-US" dirty="0" smtClean="0"/>
              <a:t>, Ph.D.</a:t>
            </a:r>
          </a:p>
          <a:p>
            <a:pPr marL="1206500" lvl="2" indent="-285750">
              <a:defRPr/>
            </a:pPr>
            <a:r>
              <a:rPr lang="en-US" dirty="0" smtClean="0"/>
              <a:t> Senior Researcher at </a:t>
            </a:r>
            <a:r>
              <a:rPr lang="en-US" dirty="0" err="1" smtClean="0"/>
              <a:t>Mathematica</a:t>
            </a:r>
            <a:r>
              <a:rPr lang="en-US" dirty="0" smtClean="0"/>
              <a:t> Policy Research</a:t>
            </a:r>
          </a:p>
          <a:p>
            <a:pPr marL="1206500" lvl="2" indent="-285750">
              <a:defRPr/>
            </a:pPr>
            <a:r>
              <a:rPr lang="en-US" dirty="0" smtClean="0"/>
              <a:t>Visiting Lecturer at Princeton University</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503238" y="1106488"/>
            <a:ext cx="7772400" cy="1470025"/>
          </a:xfrm>
        </p:spPr>
        <p:txBody>
          <a:bodyPr>
            <a:normAutofit fontScale="90000"/>
          </a:bodyPr>
          <a:lstStyle/>
          <a:p>
            <a:pPr eaLnBrk="1" hangingPunct="1">
              <a:defRPr/>
            </a:pPr>
            <a:r>
              <a:rPr lang="en-US" sz="2900" b="1" dirty="0"/>
              <a:t/>
            </a:r>
            <a:br>
              <a:rPr lang="en-US" sz="2900" b="1" dirty="0"/>
            </a:br>
            <a:r>
              <a:rPr lang="en-US" sz="2900" b="1" dirty="0"/>
              <a:t>The Patient-Centered Medical Home: Research Needs and the Needs of Researchers</a:t>
            </a:r>
            <a:br>
              <a:rPr lang="en-US" sz="2900" b="1" dirty="0"/>
            </a:br>
            <a:endParaRPr lang="en-US" sz="2900" b="1" dirty="0"/>
          </a:p>
        </p:txBody>
      </p:sp>
      <p:sp>
        <p:nvSpPr>
          <p:cNvPr id="118787" name="Subtitle 2"/>
          <p:cNvSpPr>
            <a:spLocks noGrp="1"/>
          </p:cNvSpPr>
          <p:nvPr>
            <p:ph type="subTitle" idx="4294967295"/>
          </p:nvPr>
        </p:nvSpPr>
        <p:spPr>
          <a:xfrm>
            <a:off x="503238" y="2792413"/>
            <a:ext cx="7794625" cy="482600"/>
          </a:xfrm>
        </p:spPr>
        <p:txBody>
          <a:bodyPr/>
          <a:lstStyle/>
          <a:p>
            <a:pPr marL="0" indent="0" algn="ctr" eaLnBrk="1" hangingPunct="1">
              <a:buFont typeface="Arial" charset="0"/>
              <a:buNone/>
            </a:pPr>
            <a:r>
              <a:rPr lang="en-US" sz="1800" b="1">
                <a:latin typeface="Arial" charset="0"/>
                <a:ea typeface="Arial" charset="0"/>
                <a:cs typeface="Arial" charset="0"/>
              </a:rPr>
              <a:t>September 27, 2010</a:t>
            </a:r>
          </a:p>
          <a:p>
            <a:pPr marL="0" indent="0" algn="ctr" eaLnBrk="1" hangingPunct="1">
              <a:buFont typeface="Arial" charset="0"/>
              <a:buNone/>
            </a:pPr>
            <a:r>
              <a:rPr lang="en-US" sz="1800" b="1">
                <a:latin typeface="Arial" charset="0"/>
                <a:ea typeface="Arial" charset="0"/>
                <a:cs typeface="Arial" charset="0"/>
              </a:rPr>
              <a:t>AHRQ Annual Conference </a:t>
            </a:r>
          </a:p>
          <a:p>
            <a:pPr marL="0" indent="0" algn="ctr" eaLnBrk="1" hangingPunct="1">
              <a:buFont typeface="Arial" charset="0"/>
              <a:buNone/>
            </a:pPr>
            <a:r>
              <a:rPr lang="en-US" sz="1800" b="1">
                <a:latin typeface="Arial" charset="0"/>
                <a:ea typeface="Arial" charset="0"/>
                <a:cs typeface="Arial" charset="0"/>
              </a:rPr>
              <a:t>Bethesda, MD</a:t>
            </a:r>
          </a:p>
          <a:p>
            <a:pPr marL="0" indent="0" algn="ctr" eaLnBrk="1" hangingPunct="1">
              <a:buFont typeface="Arial" charset="0"/>
              <a:buNone/>
            </a:pPr>
            <a:r>
              <a:rPr lang="en-US" sz="1800" b="1">
                <a:latin typeface="Arial" charset="0"/>
                <a:ea typeface="Arial" charset="0"/>
                <a:cs typeface="Arial" charset="0"/>
              </a:rPr>
              <a:t>Debbie Peikes, Ph.D.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p:txBody>
          <a:bodyPr/>
          <a:lstStyle/>
          <a:p>
            <a:pPr eaLnBrk="1" hangingPunct="1"/>
            <a:r>
              <a:rPr lang="en-US" sz="3600"/>
              <a:t>We Need Good Evaluations</a:t>
            </a:r>
          </a:p>
        </p:txBody>
      </p:sp>
      <p:sp>
        <p:nvSpPr>
          <p:cNvPr id="119811" name="Rectangle 3"/>
          <p:cNvSpPr>
            <a:spLocks noGrp="1" noChangeArrowheads="1"/>
          </p:cNvSpPr>
          <p:nvPr>
            <p:ph type="body" idx="4294967295"/>
          </p:nvPr>
        </p:nvSpPr>
        <p:spPr>
          <a:xfrm>
            <a:off x="554038" y="317500"/>
            <a:ext cx="7993062" cy="3336925"/>
          </a:xfrm>
        </p:spPr>
        <p:txBody>
          <a:bodyPr/>
          <a:lstStyle/>
          <a:p>
            <a:pPr eaLnBrk="1" hangingPunct="1"/>
            <a:endParaRPr lang="en-US"/>
          </a:p>
          <a:p>
            <a:pPr eaLnBrk="1" hangingPunct="1"/>
            <a:r>
              <a:rPr lang="en-US"/>
              <a:t>Payers/insurers: Will the PCMH reduce costs enough to cover the payments to providers and in-kind supports?</a:t>
            </a:r>
          </a:p>
          <a:p>
            <a:pPr eaLnBrk="1" hangingPunct="1"/>
            <a:r>
              <a:rPr lang="en-US"/>
              <a:t>Practices: Transformation requires staffing, IT changes, time, and $. Will these translate into more satisfaction, $?</a:t>
            </a:r>
          </a:p>
          <a:p>
            <a:pPr eaLnBrk="1" hangingPunct="1"/>
            <a:r>
              <a:rPr lang="en-US"/>
              <a:t>Patients: Will experience and outcomes improve? Will premiums fall?</a:t>
            </a:r>
          </a:p>
          <a:p>
            <a:pPr eaLnBrk="1" hangingPunct="1"/>
            <a:r>
              <a:rPr lang="en-US"/>
              <a:t>Vendors: Will this movement exist in 5 years?</a:t>
            </a:r>
          </a:p>
        </p:txBody>
      </p:sp>
      <p:sp>
        <p:nvSpPr>
          <p:cNvPr id="119812"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F3EA5643-F569-3F4A-A7C4-212D599BA91C}" type="slidenum">
              <a:rPr lang="en-US" sz="1200">
                <a:solidFill>
                  <a:srgbClr val="000000"/>
                </a:solidFill>
                <a:latin typeface="Arial" charset="0"/>
              </a:rPr>
              <a:pPr algn="r"/>
              <a:t>42</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Rectangle 2"/>
          <p:cNvSpPr>
            <a:spLocks noGrp="1" noChangeArrowheads="1"/>
          </p:cNvSpPr>
          <p:nvPr>
            <p:ph type="title" idx="4294967295"/>
          </p:nvPr>
        </p:nvSpPr>
        <p:spPr>
          <a:xfrm>
            <a:off x="771525" y="28575"/>
            <a:ext cx="8372475" cy="671513"/>
          </a:xfrm>
        </p:spPr>
        <p:txBody>
          <a:bodyPr/>
          <a:lstStyle/>
          <a:p>
            <a:pPr eaLnBrk="1" hangingPunct="1"/>
            <a:r>
              <a:rPr lang="en-US" sz="3000"/>
              <a:t>The PCMH Model is Promising. . . but Risky</a:t>
            </a:r>
          </a:p>
        </p:txBody>
      </p:sp>
      <p:sp>
        <p:nvSpPr>
          <p:cNvPr id="120835" name="Rectangle 3"/>
          <p:cNvSpPr>
            <a:spLocks noGrp="1" noChangeArrowheads="1"/>
          </p:cNvSpPr>
          <p:nvPr>
            <p:ph type="body" idx="4294967295"/>
          </p:nvPr>
        </p:nvSpPr>
        <p:spPr/>
        <p:txBody>
          <a:bodyPr/>
          <a:lstStyle/>
          <a:p>
            <a:pPr eaLnBrk="1" hangingPunct="1">
              <a:buFont typeface="Wingdings" charset="2"/>
              <a:buNone/>
            </a:pPr>
            <a:r>
              <a:rPr lang="en-US" sz="2800"/>
              <a:t>Risks:</a:t>
            </a:r>
          </a:p>
          <a:p>
            <a:pPr eaLnBrk="1" hangingPunct="1"/>
            <a:r>
              <a:rPr lang="en-US"/>
              <a:t>Model isn’t actually implemented fully</a:t>
            </a:r>
          </a:p>
          <a:p>
            <a:pPr eaLnBrk="1" hangingPunct="1"/>
            <a:r>
              <a:rPr lang="en-US"/>
              <a:t>Model is implemented, but does not work</a:t>
            </a:r>
          </a:p>
          <a:p>
            <a:pPr lvl="1" eaLnBrk="1" hangingPunct="1"/>
            <a:r>
              <a:rPr lang="en-US"/>
              <a:t>Increases costs</a:t>
            </a:r>
          </a:p>
          <a:p>
            <a:pPr lvl="1" eaLnBrk="1" hangingPunct="1"/>
            <a:r>
              <a:rPr lang="en-US"/>
              <a:t>Decreases satisfaction of patients</a:t>
            </a:r>
          </a:p>
          <a:p>
            <a:pPr lvl="1" eaLnBrk="1" hangingPunct="1"/>
            <a:r>
              <a:rPr lang="en-US"/>
              <a:t>Decreases provider satisfaction</a:t>
            </a:r>
          </a:p>
          <a:p>
            <a:pPr lvl="1" eaLnBrk="1" hangingPunct="1"/>
            <a:r>
              <a:rPr lang="en-US"/>
              <a:t>Decreases quality</a:t>
            </a:r>
          </a:p>
          <a:p>
            <a:pPr eaLnBrk="1" hangingPunct="1"/>
            <a:r>
              <a:rPr lang="en-US"/>
              <a:t>Simply proceeding without evidence may divert resources from other primary care transformations that would work</a:t>
            </a:r>
          </a:p>
        </p:txBody>
      </p:sp>
      <p:sp>
        <p:nvSpPr>
          <p:cNvPr id="120836"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B98BA9B0-1620-BA45-96B1-46C5A48D0084}" type="slidenum">
              <a:rPr lang="en-US" sz="1200">
                <a:solidFill>
                  <a:srgbClr val="000000"/>
                </a:solidFill>
                <a:latin typeface="Arial" charset="0"/>
              </a:rPr>
              <a:pPr algn="r"/>
              <a:t>43</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Rectangle 2"/>
          <p:cNvSpPr>
            <a:spLocks noGrp="1" noChangeArrowheads="1"/>
          </p:cNvSpPr>
          <p:nvPr>
            <p:ph type="title" idx="4294967295"/>
          </p:nvPr>
        </p:nvSpPr>
        <p:spPr>
          <a:xfrm>
            <a:off x="825500" y="9525"/>
            <a:ext cx="8001000" cy="876300"/>
          </a:xfrm>
        </p:spPr>
        <p:txBody>
          <a:bodyPr/>
          <a:lstStyle/>
          <a:p>
            <a:pPr eaLnBrk="1" hangingPunct="1"/>
            <a:r>
              <a:rPr lang="en-US" sz="3600"/>
              <a:t>What Can an Evaluation Deliver?</a:t>
            </a:r>
          </a:p>
        </p:txBody>
      </p:sp>
      <p:sp>
        <p:nvSpPr>
          <p:cNvPr id="121859" name="Rectangle 3"/>
          <p:cNvSpPr>
            <a:spLocks noGrp="1" noChangeArrowheads="1"/>
          </p:cNvSpPr>
          <p:nvPr>
            <p:ph type="body" idx="4294967295"/>
          </p:nvPr>
        </p:nvSpPr>
        <p:spPr>
          <a:xfrm>
            <a:off x="609600" y="695325"/>
            <a:ext cx="7993063" cy="3876675"/>
          </a:xfrm>
        </p:spPr>
        <p:txBody>
          <a:bodyPr/>
          <a:lstStyle/>
          <a:p>
            <a:pPr eaLnBrk="1" hangingPunct="1"/>
            <a:endParaRPr lang="en-US"/>
          </a:p>
          <a:p>
            <a:pPr eaLnBrk="1" hangingPunct="1"/>
            <a:r>
              <a:rPr lang="en-US"/>
              <a:t>Document whether the PCMH model was implemented</a:t>
            </a:r>
          </a:p>
          <a:p>
            <a:pPr eaLnBrk="1" hangingPunct="1"/>
            <a:r>
              <a:rPr lang="en-US"/>
              <a:t>Identify barriers and facilitators to being a medical home</a:t>
            </a:r>
          </a:p>
          <a:p>
            <a:pPr eaLnBrk="1" hangingPunct="1"/>
            <a:r>
              <a:rPr lang="en-US"/>
              <a:t>Assess effectiveness to justify investment</a:t>
            </a:r>
          </a:p>
          <a:p>
            <a:pPr eaLnBrk="1" hangingPunct="1"/>
            <a:r>
              <a:rPr lang="en-US"/>
              <a:t>Measure performance to reward providers differentially</a:t>
            </a:r>
          </a:p>
          <a:p>
            <a:pPr eaLnBrk="1" hangingPunct="1"/>
            <a:r>
              <a:rPr lang="en-US"/>
              <a:t>Guide replication of successful features</a:t>
            </a:r>
          </a:p>
        </p:txBody>
      </p:sp>
      <p:sp>
        <p:nvSpPr>
          <p:cNvPr id="121860"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86D95A89-F8D1-E946-99EB-1C29190EC999}" type="slidenum">
              <a:rPr lang="en-US" sz="1200">
                <a:solidFill>
                  <a:srgbClr val="000000"/>
                </a:solidFill>
                <a:latin typeface="Arial" charset="0"/>
              </a:rPr>
              <a:pPr algn="r"/>
              <a:t>44</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Rectangle 2"/>
          <p:cNvSpPr>
            <a:spLocks noGrp="1" noChangeArrowheads="1"/>
          </p:cNvSpPr>
          <p:nvPr>
            <p:ph type="title" idx="4294967295"/>
          </p:nvPr>
        </p:nvSpPr>
        <p:spPr>
          <a:xfrm>
            <a:off x="219075" y="28575"/>
            <a:ext cx="9083675" cy="671513"/>
          </a:xfrm>
        </p:spPr>
        <p:txBody>
          <a:bodyPr/>
          <a:lstStyle/>
          <a:p>
            <a:pPr eaLnBrk="1" hangingPunct="1"/>
            <a:r>
              <a:rPr lang="en-US" sz="3100"/>
              <a:t>How Do Practices Evolve into Medical Homes?</a:t>
            </a:r>
          </a:p>
        </p:txBody>
      </p:sp>
      <p:sp>
        <p:nvSpPr>
          <p:cNvPr id="122883" name="Rectangle 3"/>
          <p:cNvSpPr>
            <a:spLocks noGrp="1" noChangeArrowheads="1"/>
          </p:cNvSpPr>
          <p:nvPr>
            <p:ph type="body" idx="4294967295"/>
          </p:nvPr>
        </p:nvSpPr>
        <p:spPr>
          <a:xfrm>
            <a:off x="609600" y="862013"/>
            <a:ext cx="7993063" cy="2895600"/>
          </a:xfrm>
        </p:spPr>
        <p:txBody>
          <a:bodyPr/>
          <a:lstStyle/>
          <a:p>
            <a:pPr eaLnBrk="1" hangingPunct="1"/>
            <a:r>
              <a:rPr lang="en-US"/>
              <a:t>Efforts needed to reach MH criteria (time, internal and external resources, $)</a:t>
            </a:r>
          </a:p>
          <a:p>
            <a:pPr eaLnBrk="1" hangingPunct="1"/>
            <a:r>
              <a:rPr lang="en-US"/>
              <a:t>Limits, potential of health IT</a:t>
            </a:r>
          </a:p>
          <a:p>
            <a:pPr eaLnBrk="1" hangingPunct="1"/>
            <a:r>
              <a:rPr lang="en-US"/>
              <a:t>Ease of changing staffing and workflows</a:t>
            </a:r>
          </a:p>
          <a:p>
            <a:pPr eaLnBrk="1" hangingPunct="1"/>
            <a:r>
              <a:rPr lang="en-US"/>
              <a:t>Resources required from outside the practice</a:t>
            </a:r>
          </a:p>
          <a:p>
            <a:pPr eaLnBrk="1" hangingPunct="1"/>
            <a:r>
              <a:rPr lang="en-US"/>
              <a:t>Best practices and models</a:t>
            </a:r>
          </a:p>
          <a:p>
            <a:pPr lvl="1" eaLnBrk="1" hangingPunct="1"/>
            <a:r>
              <a:rPr lang="en-US" sz="2400"/>
              <a:t>For patient outreach, recruitment, and engagement</a:t>
            </a:r>
          </a:p>
          <a:p>
            <a:pPr lvl="1" eaLnBrk="1" hangingPunct="1"/>
            <a:r>
              <a:rPr lang="en-US" sz="2400"/>
              <a:t>For coordination</a:t>
            </a:r>
          </a:p>
          <a:p>
            <a:pPr lvl="1" eaLnBrk="1" hangingPunct="1"/>
            <a:r>
              <a:rPr lang="en-US" sz="2400"/>
              <a:t>For chronic care, etc.</a:t>
            </a:r>
          </a:p>
        </p:txBody>
      </p:sp>
      <p:sp>
        <p:nvSpPr>
          <p:cNvPr id="122884"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BEE4CF5C-70F9-A544-94A8-A75D34D09AEA}" type="slidenum">
              <a:rPr lang="en-US" sz="1200">
                <a:solidFill>
                  <a:srgbClr val="000000"/>
                </a:solidFill>
                <a:latin typeface="Arial" charset="0"/>
              </a:rPr>
              <a:pPr algn="r"/>
              <a:t>45</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p:txBody>
          <a:bodyPr/>
          <a:lstStyle/>
          <a:p>
            <a:pPr eaLnBrk="1" hangingPunct="1"/>
            <a:r>
              <a:rPr lang="en-US" sz="3600"/>
              <a:t>What Is the Impact of the PCMH?</a:t>
            </a:r>
          </a:p>
        </p:txBody>
      </p:sp>
      <p:sp>
        <p:nvSpPr>
          <p:cNvPr id="123907" name="Rectangle 3"/>
          <p:cNvSpPr>
            <a:spLocks noGrp="1" noChangeArrowheads="1"/>
          </p:cNvSpPr>
          <p:nvPr>
            <p:ph type="body" idx="4294967295"/>
          </p:nvPr>
        </p:nvSpPr>
        <p:spPr>
          <a:xfrm>
            <a:off x="228600" y="808038"/>
            <a:ext cx="8221663" cy="2819400"/>
          </a:xfrm>
        </p:spPr>
        <p:txBody>
          <a:bodyPr/>
          <a:lstStyle/>
          <a:p>
            <a:pPr eaLnBrk="1" hangingPunct="1"/>
            <a:r>
              <a:rPr lang="en-US" sz="2300"/>
              <a:t>Disease-specific and population-based quality of care measures</a:t>
            </a:r>
          </a:p>
          <a:p>
            <a:pPr lvl="1" eaLnBrk="1" hangingPunct="1"/>
            <a:r>
              <a:rPr lang="en-US" sz="2300"/>
              <a:t>Process: Evidence-based care (e.g., foot exams </a:t>
            </a:r>
            <a:br>
              <a:rPr lang="en-US" sz="2300"/>
            </a:br>
            <a:r>
              <a:rPr lang="en-US" sz="2300"/>
              <a:t>for patients with diabetes)</a:t>
            </a:r>
          </a:p>
          <a:p>
            <a:pPr lvl="1" eaLnBrk="1" hangingPunct="1"/>
            <a:r>
              <a:rPr lang="en-US" sz="2300"/>
              <a:t>Outcomes: Ambulatory-care sensitive complications</a:t>
            </a:r>
          </a:p>
          <a:p>
            <a:pPr lvl="1" eaLnBrk="1" hangingPunct="1"/>
            <a:r>
              <a:rPr lang="en-US" sz="2300"/>
              <a:t>Coordination of care (harder to measure)</a:t>
            </a:r>
          </a:p>
          <a:p>
            <a:pPr lvl="1" eaLnBrk="1" hangingPunct="1"/>
            <a:r>
              <a:rPr lang="en-US" sz="2300"/>
              <a:t>Patient experience</a:t>
            </a:r>
          </a:p>
          <a:p>
            <a:pPr eaLnBrk="1" hangingPunct="1"/>
            <a:r>
              <a:rPr lang="en-US" sz="2300"/>
              <a:t>Provider experience</a:t>
            </a:r>
          </a:p>
          <a:p>
            <a:pPr lvl="1" eaLnBrk="1" hangingPunct="1"/>
            <a:r>
              <a:rPr lang="en-US" sz="2300"/>
              <a:t>If providers are worse off, they won’t want to do this</a:t>
            </a:r>
          </a:p>
          <a:p>
            <a:pPr eaLnBrk="1" hangingPunct="1"/>
            <a:r>
              <a:rPr lang="en-US" sz="2300"/>
              <a:t>Service use and cost</a:t>
            </a:r>
          </a:p>
          <a:p>
            <a:pPr lvl="1" eaLnBrk="1" hangingPunct="1"/>
            <a:r>
              <a:rPr lang="en-US" sz="2300"/>
              <a:t>If this isn’t cost neutral or cheaper, payers won’t play</a:t>
            </a:r>
          </a:p>
        </p:txBody>
      </p:sp>
      <p:sp>
        <p:nvSpPr>
          <p:cNvPr id="123908"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438DA3A5-E354-BB4D-AE14-CF5189478278}" type="slidenum">
              <a:rPr lang="en-US" sz="1200">
                <a:solidFill>
                  <a:srgbClr val="000000"/>
                </a:solidFill>
                <a:latin typeface="Arial" charset="0"/>
              </a:rPr>
              <a:pPr algn="r"/>
              <a:t>46</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Title 1"/>
          <p:cNvSpPr>
            <a:spLocks noGrp="1"/>
          </p:cNvSpPr>
          <p:nvPr>
            <p:ph type="title" idx="4294967295"/>
          </p:nvPr>
        </p:nvSpPr>
        <p:spPr/>
        <p:txBody>
          <a:bodyPr/>
          <a:lstStyle/>
          <a:p>
            <a:pPr eaLnBrk="1" hangingPunct="1"/>
            <a:r>
              <a:rPr lang="en-US"/>
              <a:t>Current Research Evidence is Weak</a:t>
            </a:r>
          </a:p>
        </p:txBody>
      </p:sp>
      <p:sp>
        <p:nvSpPr>
          <p:cNvPr id="124931" name="Content Placeholder 2"/>
          <p:cNvSpPr>
            <a:spLocks noGrp="1"/>
          </p:cNvSpPr>
          <p:nvPr>
            <p:ph idx="4294967295"/>
          </p:nvPr>
        </p:nvSpPr>
        <p:spPr/>
        <p:txBody>
          <a:bodyPr/>
          <a:lstStyle/>
          <a:p>
            <a:pPr eaLnBrk="1" hangingPunct="1"/>
            <a:r>
              <a:rPr lang="en-US" sz="2600"/>
              <a:t>Well designed studies are not testing the full medical home (e.g., Guided Care, GRACE), or do so in a closed system (Group Health), or don’t have access to cost data (NDP)</a:t>
            </a:r>
          </a:p>
          <a:p>
            <a:pPr eaLnBrk="1" hangingPunct="1"/>
            <a:r>
              <a:rPr lang="en-US" sz="2600"/>
              <a:t>Many studies are poorly designed, or do not report methods (e.g., North Carolina)</a:t>
            </a:r>
          </a:p>
          <a:p>
            <a:pPr eaLnBrk="1" hangingPunct="1"/>
            <a:r>
              <a:rPr lang="en-US" sz="2600"/>
              <a:t>Many planned studies are too short, have not represented the counterfactual, do not address clustering, and are underpowered</a:t>
            </a:r>
          </a:p>
          <a:p>
            <a:pPr eaLnBrk="1" hangingPunct="1"/>
            <a:endParaRPr lang="en-US" sz="2600"/>
          </a:p>
        </p:txBody>
      </p:sp>
      <p:sp>
        <p:nvSpPr>
          <p:cNvPr id="124932"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3F13BF9C-992D-CA42-889E-1D76CB164372}" type="slidenum">
              <a:rPr lang="en-US" sz="1200">
                <a:solidFill>
                  <a:srgbClr val="000000"/>
                </a:solidFill>
                <a:latin typeface="Arial" charset="0"/>
              </a:rPr>
              <a:pPr algn="r"/>
              <a:t>47</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Rectangle 2"/>
          <p:cNvSpPr>
            <a:spLocks noGrp="1" noChangeArrowheads="1"/>
          </p:cNvSpPr>
          <p:nvPr>
            <p:ph type="title" idx="4294967295"/>
          </p:nvPr>
        </p:nvSpPr>
        <p:spPr/>
        <p:txBody>
          <a:bodyPr/>
          <a:lstStyle/>
          <a:p>
            <a:pPr eaLnBrk="1" hangingPunct="1"/>
            <a:r>
              <a:rPr lang="en-US" sz="3600"/>
              <a:t>Research Needs-2</a:t>
            </a:r>
          </a:p>
        </p:txBody>
      </p:sp>
      <p:sp>
        <p:nvSpPr>
          <p:cNvPr id="125955" name="Rectangle 3"/>
          <p:cNvSpPr>
            <a:spLocks noGrp="1" noChangeArrowheads="1"/>
          </p:cNvSpPr>
          <p:nvPr>
            <p:ph type="body" idx="4294967295"/>
          </p:nvPr>
        </p:nvSpPr>
        <p:spPr>
          <a:xfrm>
            <a:off x="588963" y="795338"/>
            <a:ext cx="7993062" cy="3657600"/>
          </a:xfrm>
        </p:spPr>
        <p:txBody>
          <a:bodyPr/>
          <a:lstStyle/>
          <a:p>
            <a:pPr marL="457200" indent="-457200" eaLnBrk="1" hangingPunct="1">
              <a:buSzPct val="100000"/>
              <a:buFont typeface="Arial" charset="0"/>
              <a:buAutoNum type="arabicPeriod" startAt="7"/>
            </a:pPr>
            <a:endParaRPr lang="en-US" sz="2200"/>
          </a:p>
        </p:txBody>
      </p:sp>
      <p:sp>
        <p:nvSpPr>
          <p:cNvPr id="125956"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8F6418AA-FAD6-0843-B992-C20C76F7F5E0}" type="slidenum">
              <a:rPr lang="en-US" sz="1200">
                <a:solidFill>
                  <a:srgbClr val="000000"/>
                </a:solidFill>
                <a:latin typeface="Arial" charset="0"/>
              </a:rPr>
              <a:pPr algn="r"/>
              <a:t>48</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p:txBody>
          <a:bodyPr/>
          <a:lstStyle/>
          <a:p>
            <a:pPr eaLnBrk="1" hangingPunct="1"/>
            <a:r>
              <a:rPr lang="en-US" sz="3600"/>
              <a:t>Research Needs</a:t>
            </a:r>
          </a:p>
        </p:txBody>
      </p:sp>
      <p:sp>
        <p:nvSpPr>
          <p:cNvPr id="1557507" name="Rectangle 3"/>
          <p:cNvSpPr>
            <a:spLocks noGrp="1" noChangeArrowheads="1"/>
          </p:cNvSpPr>
          <p:nvPr>
            <p:ph type="body" idx="4294967295"/>
          </p:nvPr>
        </p:nvSpPr>
        <p:spPr>
          <a:xfrm>
            <a:off x="609600" y="838200"/>
            <a:ext cx="7993063" cy="3733800"/>
          </a:xfrm>
        </p:spPr>
        <p:txBody>
          <a:bodyPr/>
          <a:lstStyle/>
          <a:p>
            <a:pPr eaLnBrk="1" hangingPunct="1">
              <a:buSzPct val="100000"/>
              <a:buFont typeface="Arial" charset="0"/>
              <a:buAutoNum type="arabicPeriod"/>
              <a:defRPr/>
            </a:pPr>
            <a:r>
              <a:rPr lang="en-US" sz="1200" dirty="0">
                <a:ea typeface="+mn-ea"/>
                <a:cs typeface="+mn-cs"/>
              </a:rPr>
              <a:t>Standardized measures of different medical home models to test variants</a:t>
            </a:r>
          </a:p>
          <a:p>
            <a:pPr eaLnBrk="1" hangingPunct="1">
              <a:buSzPct val="100000"/>
              <a:buFont typeface="Arial" charset="0"/>
              <a:buAutoNum type="arabicPeriod"/>
              <a:defRPr/>
            </a:pPr>
            <a:r>
              <a:rPr lang="en-US" sz="1200" dirty="0">
                <a:ea typeface="+mn-ea"/>
                <a:cs typeface="+mn-cs"/>
              </a:rPr>
              <a:t>Fair comparison groups-similar before the intervention</a:t>
            </a:r>
          </a:p>
          <a:p>
            <a:pPr marL="920750" lvl="1" indent="-457200" eaLnBrk="1" hangingPunct="1">
              <a:buFont typeface="Wingdings" charset="2"/>
              <a:buChar char="§"/>
              <a:defRPr/>
            </a:pPr>
            <a:r>
              <a:rPr lang="en-US" sz="1200" dirty="0"/>
              <a:t>At the practice level</a:t>
            </a:r>
          </a:p>
          <a:p>
            <a:pPr marL="920750" lvl="1" indent="-457200" eaLnBrk="1" hangingPunct="1">
              <a:buFont typeface="Wingdings" charset="2"/>
              <a:buChar char="§"/>
              <a:defRPr/>
            </a:pPr>
            <a:r>
              <a:rPr lang="en-US" sz="1200" dirty="0"/>
              <a:t>At the patient level</a:t>
            </a:r>
          </a:p>
          <a:p>
            <a:pPr marL="920750" lvl="1" indent="-457200" eaLnBrk="1" hangingPunct="1">
              <a:buFont typeface="Wingdings" charset="2"/>
              <a:buChar char="§"/>
              <a:defRPr/>
            </a:pPr>
            <a:r>
              <a:rPr lang="en-US" sz="1200" dirty="0"/>
              <a:t>Consider random assignment, staggered rollouts</a:t>
            </a:r>
          </a:p>
          <a:p>
            <a:pPr eaLnBrk="1" hangingPunct="1">
              <a:buSzPct val="100000"/>
              <a:buFont typeface="Arial" charset="0"/>
              <a:buAutoNum type="arabicPeriod"/>
              <a:defRPr/>
            </a:pPr>
            <a:r>
              <a:rPr lang="en-US" sz="1200" dirty="0">
                <a:ea typeface="+mn-ea"/>
                <a:cs typeface="+mn-cs"/>
              </a:rPr>
              <a:t>Information on best claims-based approaches to attribute patients to their practices</a:t>
            </a:r>
          </a:p>
          <a:p>
            <a:pPr eaLnBrk="1" hangingPunct="1">
              <a:buSzPct val="100000"/>
              <a:buFont typeface="Arial" charset="0"/>
              <a:buAutoNum type="arabicPeriod"/>
              <a:defRPr/>
            </a:pPr>
            <a:r>
              <a:rPr lang="en-US" sz="1200" dirty="0">
                <a:ea typeface="+mn-ea"/>
                <a:cs typeface="+mn-cs"/>
              </a:rPr>
              <a:t>Adequate follow-up</a:t>
            </a:r>
          </a:p>
          <a:p>
            <a:pPr marL="920750" lvl="1" indent="-457200" eaLnBrk="1" hangingPunct="1">
              <a:buFont typeface="Wingdings" charset="2"/>
              <a:buChar char="§"/>
              <a:defRPr/>
            </a:pPr>
            <a:r>
              <a:rPr lang="en-US" sz="1200" dirty="0"/>
              <a:t>Need time to allow transformation to happen</a:t>
            </a:r>
          </a:p>
          <a:p>
            <a:pPr marL="920750" lvl="1" indent="-457200" eaLnBrk="1" hangingPunct="1">
              <a:buFont typeface="Wingdings" charset="2"/>
              <a:buChar char="§"/>
              <a:defRPr/>
            </a:pPr>
            <a:r>
              <a:rPr lang="en-US" sz="1200" dirty="0"/>
              <a:t>Most evaluations are using only 1.5–2 years</a:t>
            </a:r>
            <a:endParaRPr lang="en-US" sz="1200" dirty="0" smtClean="0"/>
          </a:p>
          <a:p>
            <a:pPr marL="457200" indent="-457200" eaLnBrk="1" hangingPunct="1">
              <a:buSzPct val="100000"/>
              <a:buFont typeface="Arial" charset="0"/>
              <a:buAutoNum type="arabicPeriod" startAt="5"/>
              <a:defRPr/>
            </a:pPr>
            <a:r>
              <a:rPr lang="en-US" sz="1200" dirty="0" smtClean="0">
                <a:ea typeface="+mn-ea"/>
                <a:cs typeface="+mn-cs"/>
              </a:rPr>
              <a:t>Statistical techniques that account for clustering at the practice level</a:t>
            </a:r>
          </a:p>
          <a:p>
            <a:pPr marL="739775" lvl="1" indent="-274638" eaLnBrk="1" hangingPunct="1">
              <a:buFont typeface="Wingdings" charset="2"/>
              <a:buChar char="§"/>
              <a:defRPr/>
            </a:pPr>
            <a:r>
              <a:rPr lang="en-US" sz="1200" dirty="0" smtClean="0"/>
              <a:t>   Not doing so will give false positives</a:t>
            </a:r>
          </a:p>
          <a:p>
            <a:pPr marL="457200" indent="-457200" eaLnBrk="1" hangingPunct="1">
              <a:spcBef>
                <a:spcPts val="1800"/>
              </a:spcBef>
              <a:buSzPct val="100000"/>
              <a:buFont typeface="Arial" charset="0"/>
              <a:buAutoNum type="arabicPeriod" startAt="6"/>
              <a:defRPr/>
            </a:pPr>
            <a:r>
              <a:rPr lang="en-US" sz="1200" dirty="0" smtClean="0">
                <a:ea typeface="+mn-ea"/>
                <a:cs typeface="+mn-cs"/>
              </a:rPr>
              <a:t>Large sample sizes</a:t>
            </a:r>
          </a:p>
          <a:p>
            <a:pPr marL="739775" lvl="1" indent="-274638" eaLnBrk="1" hangingPunct="1">
              <a:buFont typeface="Wingdings" charset="2"/>
              <a:buChar char="§"/>
              <a:defRPr/>
            </a:pPr>
            <a:r>
              <a:rPr lang="en-US" sz="1200" dirty="0" smtClean="0"/>
              <a:t>We may erroneously find no effect because practices don’t have enough time to change or there isn’t enough sample to detect change</a:t>
            </a:r>
          </a:p>
          <a:p>
            <a:pPr marL="739775" lvl="1" indent="-274638" eaLnBrk="1" hangingPunct="1">
              <a:buFont typeface="Wingdings" charset="2"/>
              <a:buChar char="§"/>
              <a:defRPr/>
            </a:pPr>
            <a:r>
              <a:rPr lang="en-US" sz="1200" dirty="0" smtClean="0"/>
              <a:t>Costs vary so much it is difficult to separate intervention effects from random noise (this affects P4P too!)</a:t>
            </a:r>
          </a:p>
          <a:p>
            <a:pPr marL="457200" indent="-457200" eaLnBrk="1" hangingPunct="1">
              <a:spcBef>
                <a:spcPts val="1200"/>
              </a:spcBef>
              <a:buSzPct val="100000"/>
              <a:buFont typeface="Arial" charset="0"/>
              <a:buAutoNum type="arabicPeriod" startAt="7"/>
              <a:defRPr/>
            </a:pPr>
            <a:r>
              <a:rPr lang="en-US" sz="1200" dirty="0" smtClean="0">
                <a:ea typeface="+mn-ea"/>
                <a:cs typeface="+mn-cs"/>
              </a:rPr>
              <a:t>Data repositories and guidelines for cross-walking all payer claims data</a:t>
            </a:r>
          </a:p>
          <a:p>
            <a:pPr marL="457200" indent="-457200" eaLnBrk="1" hangingPunct="1">
              <a:spcBef>
                <a:spcPts val="1200"/>
              </a:spcBef>
              <a:buSzPct val="100000"/>
              <a:buFont typeface="Arial" charset="0"/>
              <a:buAutoNum type="arabicPeriod" startAt="7"/>
              <a:defRPr/>
            </a:pPr>
            <a:r>
              <a:rPr lang="en-US" sz="1200" dirty="0" smtClean="0">
                <a:ea typeface="+mn-ea"/>
                <a:cs typeface="+mn-cs"/>
              </a:rPr>
              <a:t>Well defined intermediate and final outcome measures that are comparable across studies</a:t>
            </a:r>
          </a:p>
          <a:p>
            <a:pPr marL="457200" indent="-457200" eaLnBrk="1" hangingPunct="1">
              <a:buSzPct val="100000"/>
              <a:buFont typeface="Arial" charset="0"/>
              <a:buAutoNum type="arabicPeriod" startAt="7"/>
              <a:defRPr/>
            </a:pPr>
            <a:endParaRPr lang="en-US" sz="2200" dirty="0">
              <a:ea typeface="+mn-ea"/>
              <a:cs typeface="+mn-cs"/>
            </a:endParaRPr>
          </a:p>
        </p:txBody>
      </p:sp>
      <p:sp>
        <p:nvSpPr>
          <p:cNvPr id="126980"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1EEFBF52-20F5-9942-B6D4-D412DEF4EFC5}" type="slidenum">
              <a:rPr lang="en-US" sz="1200">
                <a:solidFill>
                  <a:srgbClr val="000000"/>
                </a:solidFill>
                <a:latin typeface="Arial" charset="0"/>
              </a:rPr>
              <a:pPr algn="r"/>
              <a:t>49</a:t>
            </a:fld>
            <a:endParaRPr lang="en-US" sz="1200">
              <a:solidFill>
                <a:srgbClr val="000000"/>
              </a:solidFill>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3170" name="Rectangle 2"/>
          <p:cNvSpPr>
            <a:spLocks noGrp="1" noChangeArrowheads="1"/>
          </p:cNvSpPr>
          <p:nvPr>
            <p:ph type="title"/>
          </p:nvPr>
        </p:nvSpPr>
        <p:spPr/>
        <p:txBody>
          <a:bodyPr/>
          <a:lstStyle/>
          <a:p>
            <a:pPr>
              <a:defRPr/>
            </a:pPr>
            <a:r>
              <a:rPr lang="en-US" dirty="0">
                <a:ea typeface="+mj-ea"/>
                <a:cs typeface="+mj-cs"/>
              </a:rPr>
              <a:t>Session Overview</a:t>
            </a:r>
          </a:p>
        </p:txBody>
      </p:sp>
      <p:sp>
        <p:nvSpPr>
          <p:cNvPr id="1543171" name="Rectangle 3"/>
          <p:cNvSpPr>
            <a:spLocks noGrp="1" noChangeArrowheads="1"/>
          </p:cNvSpPr>
          <p:nvPr>
            <p:ph type="body" idx="1"/>
          </p:nvPr>
        </p:nvSpPr>
        <p:spPr>
          <a:xfrm>
            <a:off x="609600" y="1676400"/>
            <a:ext cx="7993063" cy="4953000"/>
          </a:xfrm>
        </p:spPr>
        <p:txBody>
          <a:bodyPr/>
          <a:lstStyle/>
          <a:p>
            <a:pPr>
              <a:lnSpc>
                <a:spcPct val="80000"/>
              </a:lnSpc>
              <a:defRPr/>
            </a:pPr>
            <a:r>
              <a:rPr lang="en-US" sz="2400" dirty="0">
                <a:ea typeface="+mn-ea"/>
                <a:cs typeface="+mn-cs"/>
              </a:rPr>
              <a:t>Introductions and Welcome 		(5 minutes)</a:t>
            </a:r>
          </a:p>
          <a:p>
            <a:pPr>
              <a:lnSpc>
                <a:spcPct val="80000"/>
              </a:lnSpc>
              <a:defRPr/>
            </a:pPr>
            <a:r>
              <a:rPr lang="en-US" sz="2400" dirty="0">
                <a:ea typeface="+mn-ea"/>
                <a:cs typeface="+mn-cs"/>
              </a:rPr>
              <a:t>An Update on </a:t>
            </a:r>
            <a:r>
              <a:rPr lang="en-US" sz="2400" dirty="0" err="1">
                <a:ea typeface="+mn-ea"/>
                <a:cs typeface="+mn-cs"/>
              </a:rPr>
              <a:t>AHRQ’s</a:t>
            </a:r>
            <a:r>
              <a:rPr lang="en-US" sz="2400" dirty="0">
                <a:ea typeface="+mn-ea"/>
                <a:cs typeface="+mn-cs"/>
              </a:rPr>
              <a:t> Activities </a:t>
            </a:r>
          </a:p>
          <a:p>
            <a:pPr>
              <a:lnSpc>
                <a:spcPct val="80000"/>
              </a:lnSpc>
              <a:buFont typeface="Wingdings" charset="2"/>
              <a:buNone/>
              <a:defRPr/>
            </a:pPr>
            <a:r>
              <a:rPr lang="en-US" sz="2400" dirty="0">
                <a:ea typeface="+mn-ea"/>
                <a:cs typeface="+mn-cs"/>
              </a:rPr>
              <a:t>		in Support of the PCMH 		(15 min)</a:t>
            </a:r>
          </a:p>
          <a:p>
            <a:pPr>
              <a:lnSpc>
                <a:spcPct val="80000"/>
              </a:lnSpc>
              <a:defRPr/>
            </a:pPr>
            <a:r>
              <a:rPr lang="en-US" sz="2400" dirty="0">
                <a:ea typeface="+mn-ea"/>
                <a:cs typeface="+mn-cs"/>
              </a:rPr>
              <a:t>Perspective:  Research Needs 	(10 min)</a:t>
            </a:r>
          </a:p>
          <a:p>
            <a:pPr lvl="1">
              <a:lnSpc>
                <a:spcPct val="80000"/>
              </a:lnSpc>
              <a:defRPr/>
            </a:pPr>
            <a:r>
              <a:rPr lang="en-US" sz="2000" dirty="0"/>
              <a:t>Debbie </a:t>
            </a:r>
            <a:r>
              <a:rPr lang="en-US" sz="2000" dirty="0" err="1"/>
              <a:t>Peikes</a:t>
            </a:r>
            <a:endParaRPr lang="en-US" sz="2000" dirty="0"/>
          </a:p>
          <a:p>
            <a:pPr lvl="1">
              <a:lnSpc>
                <a:spcPct val="80000"/>
              </a:lnSpc>
              <a:buFontTx/>
              <a:buNone/>
              <a:defRPr/>
            </a:pPr>
            <a:r>
              <a:rPr lang="en-US" sz="2000" dirty="0"/>
              <a:t>	Senior Researcher, MPR</a:t>
            </a:r>
          </a:p>
          <a:p>
            <a:pPr>
              <a:lnSpc>
                <a:spcPct val="80000"/>
              </a:lnSpc>
              <a:defRPr/>
            </a:pPr>
            <a:r>
              <a:rPr lang="en-US" sz="2400" dirty="0">
                <a:ea typeface="+mn-ea"/>
                <a:cs typeface="+mn-cs"/>
              </a:rPr>
              <a:t>Perspective:  Implementer Needs 	(10 min)</a:t>
            </a:r>
          </a:p>
          <a:p>
            <a:pPr lvl="1">
              <a:lnSpc>
                <a:spcPct val="80000"/>
              </a:lnSpc>
              <a:defRPr/>
            </a:pPr>
            <a:r>
              <a:rPr lang="en-US" sz="2000" dirty="0"/>
              <a:t>Michael Barr</a:t>
            </a:r>
          </a:p>
          <a:p>
            <a:pPr lvl="1">
              <a:lnSpc>
                <a:spcPct val="80000"/>
              </a:lnSpc>
              <a:buFontTx/>
              <a:buNone/>
              <a:defRPr/>
            </a:pPr>
            <a:r>
              <a:rPr lang="en-US" sz="2000" dirty="0"/>
              <a:t>	Vice President, ACP</a:t>
            </a:r>
          </a:p>
          <a:p>
            <a:pPr>
              <a:lnSpc>
                <a:spcPct val="80000"/>
              </a:lnSpc>
              <a:defRPr/>
            </a:pPr>
            <a:r>
              <a:rPr lang="en-US" sz="2400" dirty="0">
                <a:ea typeface="+mn-ea"/>
                <a:cs typeface="+mn-cs"/>
              </a:rPr>
              <a:t>Audience Response 			(40 minutes)</a:t>
            </a:r>
          </a:p>
          <a:p>
            <a:pPr lvl="1">
              <a:lnSpc>
                <a:spcPct val="80000"/>
              </a:lnSpc>
              <a:defRPr/>
            </a:pPr>
            <a:r>
              <a:rPr lang="en-US" sz="2000" dirty="0"/>
              <a:t>Where should AHRQ focus future activities in support of the PCMH?</a:t>
            </a:r>
          </a:p>
          <a:p>
            <a:pPr>
              <a:lnSpc>
                <a:spcPct val="80000"/>
              </a:lnSpc>
              <a:defRPr/>
            </a:pPr>
            <a:r>
              <a:rPr lang="en-US" sz="2400" dirty="0">
                <a:ea typeface="+mn-ea"/>
                <a:cs typeface="+mn-cs"/>
              </a:rPr>
              <a:t>Wrap-up 					(5 minutes)</a:t>
            </a:r>
          </a:p>
          <a:p>
            <a:pPr lvl="1">
              <a:lnSpc>
                <a:spcPct val="80000"/>
              </a:lnSpc>
              <a:defRPr/>
            </a:pPr>
            <a:endParaRPr lang="en-US" sz="2000" dirty="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Title 1"/>
          <p:cNvSpPr>
            <a:spLocks noGrp="1"/>
          </p:cNvSpPr>
          <p:nvPr>
            <p:ph type="title" idx="4294967295"/>
          </p:nvPr>
        </p:nvSpPr>
        <p:spPr/>
        <p:txBody>
          <a:bodyPr/>
          <a:lstStyle/>
          <a:p>
            <a:pPr eaLnBrk="1" hangingPunct="1"/>
            <a:r>
              <a:rPr lang="en-US" sz="3600"/>
              <a:t>Your Thoughts?</a:t>
            </a:r>
          </a:p>
        </p:txBody>
      </p:sp>
      <p:sp>
        <p:nvSpPr>
          <p:cNvPr id="128003" name="Content Placeholder 2"/>
          <p:cNvSpPr>
            <a:spLocks noGrp="1"/>
          </p:cNvSpPr>
          <p:nvPr>
            <p:ph idx="4294967295"/>
          </p:nvPr>
        </p:nvSpPr>
        <p:spPr>
          <a:xfrm>
            <a:off x="996950" y="2405063"/>
            <a:ext cx="7369175" cy="3027362"/>
          </a:xfrm>
        </p:spPr>
        <p:txBody>
          <a:bodyPr/>
          <a:lstStyle/>
          <a:p>
            <a:pPr eaLnBrk="1" hangingPunct="1">
              <a:buFont typeface="Wingdings" charset="2"/>
              <a:buNone/>
            </a:pPr>
            <a:r>
              <a:rPr lang="en-US" sz="3200">
                <a:solidFill>
                  <a:srgbClr val="FFFFFF"/>
                </a:solidFill>
                <a:hlinkClick r:id="rId2"/>
              </a:rPr>
              <a:t>dpeikes@mathematica-mpr.com</a:t>
            </a:r>
            <a:endParaRPr lang="en-US" sz="3200">
              <a:solidFill>
                <a:srgbClr val="FFFFFF"/>
              </a:solidFill>
            </a:endParaRPr>
          </a:p>
        </p:txBody>
      </p:sp>
      <p:sp>
        <p:nvSpPr>
          <p:cNvPr id="128004" name="Slide Number Placeholder 3"/>
          <p:cNvSpPr txBox="1">
            <a:spLocks noGrp="1"/>
          </p:cNvSpPr>
          <p:nvPr/>
        </p:nvSpPr>
        <p:spPr bwMode="auto">
          <a:xfrm>
            <a:off x="4351338" y="6492875"/>
            <a:ext cx="441325" cy="365125"/>
          </a:xfrm>
          <a:prstGeom prst="rect">
            <a:avLst/>
          </a:prstGeom>
          <a:noFill/>
          <a:ln w="9525">
            <a:noFill/>
            <a:miter lim="800000"/>
            <a:headEnd/>
            <a:tailEnd/>
          </a:ln>
        </p:spPr>
        <p:txBody>
          <a:bodyPr anchor="ctr">
            <a:prstTxWarp prst="textNoShape">
              <a:avLst/>
            </a:prstTxWarp>
          </a:bodyPr>
          <a:lstStyle/>
          <a:p>
            <a:pPr algn="r"/>
            <a:fld id="{189FCB7B-B092-F445-9A34-251D1303D0A4}" type="slidenum">
              <a:rPr lang="en-US" sz="1200">
                <a:solidFill>
                  <a:srgbClr val="000000"/>
                </a:solidFill>
                <a:latin typeface="Arial" charset="0"/>
              </a:rPr>
              <a:pPr algn="r"/>
              <a:t>50</a:t>
            </a:fld>
            <a:endParaRPr lang="en-US" sz="1200">
              <a:solidFill>
                <a:srgbClr val="000000"/>
              </a:solidFill>
              <a:latin typeface="Arial"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7506" name="Rectangle 2"/>
          <p:cNvSpPr>
            <a:spLocks noGrp="1" noChangeArrowheads="1"/>
          </p:cNvSpPr>
          <p:nvPr>
            <p:ph type="title"/>
          </p:nvPr>
        </p:nvSpPr>
        <p:spPr/>
        <p:txBody>
          <a:bodyPr/>
          <a:lstStyle/>
          <a:p>
            <a:pPr>
              <a:defRPr/>
            </a:pPr>
            <a:r>
              <a:rPr lang="en-US" sz="3600" dirty="0">
                <a:ea typeface="+mj-ea"/>
                <a:cs typeface="+mj-cs"/>
              </a:rPr>
              <a:t>Feedback from the Front Lines</a:t>
            </a:r>
          </a:p>
        </p:txBody>
      </p:sp>
      <p:sp>
        <p:nvSpPr>
          <p:cNvPr id="1557507" name="Rectangle 3"/>
          <p:cNvSpPr>
            <a:spLocks noGrp="1" noChangeArrowheads="1"/>
          </p:cNvSpPr>
          <p:nvPr>
            <p:ph type="body" idx="1"/>
          </p:nvPr>
        </p:nvSpPr>
        <p:spPr/>
        <p:txBody>
          <a:bodyPr/>
          <a:lstStyle/>
          <a:p>
            <a:pPr>
              <a:buFont typeface="Wingdings" pitchFamily="2" charset="2"/>
              <a:buChar char="n"/>
              <a:defRPr/>
            </a:pPr>
            <a:endParaRPr lang="en-US" dirty="0">
              <a:ea typeface="+mn-ea"/>
              <a:cs typeface="+mn-cs"/>
            </a:endParaRPr>
          </a:p>
          <a:p>
            <a:pPr>
              <a:buFont typeface="Wingdings" pitchFamily="2" charset="2"/>
              <a:buChar char="n"/>
              <a:defRPr/>
            </a:pPr>
            <a:r>
              <a:rPr lang="en-US" dirty="0">
                <a:ea typeface="+mn-ea"/>
                <a:cs typeface="+mn-cs"/>
              </a:rPr>
              <a:t>Remarks from Michael Barr</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ounded Rectangle 3"/>
          <p:cNvSpPr/>
          <p:nvPr/>
        </p:nvSpPr>
        <p:spPr>
          <a:xfrm>
            <a:off x="1295400" y="609600"/>
            <a:ext cx="6705600" cy="1066800"/>
          </a:xfrm>
          <a:prstGeom prst="roundRect">
            <a:avLst/>
          </a:prstGeom>
          <a:solidFill>
            <a:schemeClr val="bg2">
              <a:lumMod val="50000"/>
            </a:schemeClr>
          </a:solidFill>
          <a:ln>
            <a:noFill/>
          </a:ln>
          <a:scene3d>
            <a:camera prst="orthographicFront"/>
            <a:lightRig rig="threePt" dir="t"/>
          </a:scene3d>
          <a:sp3d>
            <a:bevelT/>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30053" name="Title 1"/>
          <p:cNvSpPr>
            <a:spLocks noGrp="1"/>
          </p:cNvSpPr>
          <p:nvPr>
            <p:ph type="ctrTitle" idx="4294967295"/>
          </p:nvPr>
        </p:nvSpPr>
        <p:spPr>
          <a:xfrm>
            <a:off x="762000" y="533400"/>
            <a:ext cx="7772400" cy="1241425"/>
          </a:xfrm>
        </p:spPr>
        <p:txBody>
          <a:bodyPr/>
          <a:lstStyle/>
          <a:p>
            <a:pPr eaLnBrk="1" hangingPunct="1"/>
            <a:r>
              <a:rPr lang="en-US" sz="4000"/>
              <a:t>Feedback from the Front Lines</a:t>
            </a:r>
          </a:p>
        </p:txBody>
      </p:sp>
      <p:sp>
        <p:nvSpPr>
          <p:cNvPr id="3" name="Subtitle 2"/>
          <p:cNvSpPr>
            <a:spLocks noGrp="1"/>
          </p:cNvSpPr>
          <p:nvPr>
            <p:ph type="subTitle" idx="4294967295"/>
          </p:nvPr>
        </p:nvSpPr>
        <p:spPr>
          <a:xfrm>
            <a:off x="1524000" y="2362200"/>
            <a:ext cx="6400800" cy="1143000"/>
          </a:xfrm>
        </p:spPr>
        <p:txBody>
          <a:bodyPr>
            <a:noAutofit/>
          </a:bodyPr>
          <a:lstStyle/>
          <a:p>
            <a:pPr marL="0" indent="0" algn="ctr" eaLnBrk="1" hangingPunct="1">
              <a:buFont typeface="Arial" charset="0"/>
              <a:buNone/>
            </a:pPr>
            <a:r>
              <a:rPr lang="en-US" sz="2800" b="1">
                <a:solidFill>
                  <a:srgbClr val="FFFFFF"/>
                </a:solidFill>
              </a:rPr>
              <a:t>AHRQ Annual Meeting</a:t>
            </a:r>
          </a:p>
          <a:p>
            <a:pPr marL="0" indent="0" algn="ctr" eaLnBrk="1" hangingPunct="1">
              <a:buFont typeface="Arial" charset="0"/>
              <a:buNone/>
            </a:pPr>
            <a:r>
              <a:rPr lang="en-US" sz="2800" b="1">
                <a:solidFill>
                  <a:srgbClr val="FFFFFF"/>
                </a:solidFill>
              </a:rPr>
              <a:t>September 2010</a:t>
            </a:r>
          </a:p>
          <a:p>
            <a:pPr marL="0" indent="0" algn="ctr" eaLnBrk="1" hangingPunct="1">
              <a:buFont typeface="Arial" charset="0"/>
              <a:buNone/>
            </a:pPr>
            <a:endParaRPr lang="en-US" sz="2800" b="1">
              <a:solidFill>
                <a:srgbClr val="FFFFFF"/>
              </a:solidFill>
            </a:endParaRPr>
          </a:p>
          <a:p>
            <a:pPr marL="0" indent="0" algn="ctr" eaLnBrk="1" hangingPunct="1">
              <a:spcBef>
                <a:spcPts val="300"/>
              </a:spcBef>
              <a:buFont typeface="Arial" charset="0"/>
              <a:buNone/>
            </a:pPr>
            <a:r>
              <a:rPr lang="en-US" sz="2000" b="1">
                <a:solidFill>
                  <a:srgbClr val="FFFFFF"/>
                </a:solidFill>
              </a:rPr>
              <a:t>Michael S. Barr, MD, MBA, FACP</a:t>
            </a:r>
          </a:p>
          <a:p>
            <a:pPr marL="0" indent="0" algn="ctr" eaLnBrk="1" hangingPunct="1">
              <a:spcBef>
                <a:spcPts val="300"/>
              </a:spcBef>
              <a:buFont typeface="Arial" charset="0"/>
              <a:buNone/>
            </a:pPr>
            <a:r>
              <a:rPr lang="en-US" sz="2000">
                <a:solidFill>
                  <a:srgbClr val="FFFFFF"/>
                </a:solidFill>
              </a:rPr>
              <a:t>Senior Vice President</a:t>
            </a:r>
          </a:p>
          <a:p>
            <a:pPr marL="0" indent="0" algn="ctr" eaLnBrk="1" hangingPunct="1">
              <a:spcBef>
                <a:spcPts val="300"/>
              </a:spcBef>
              <a:buFont typeface="Arial" charset="0"/>
              <a:buNone/>
            </a:pPr>
            <a:r>
              <a:rPr lang="en-US" sz="2000">
                <a:solidFill>
                  <a:srgbClr val="FFFFFF"/>
                </a:solidFill>
              </a:rPr>
              <a:t>Division of Medical Practice, Professionalism &amp; Quality</a:t>
            </a:r>
          </a:p>
          <a:p>
            <a:pPr marL="0" indent="0" algn="ctr" eaLnBrk="1" hangingPunct="1">
              <a:spcBef>
                <a:spcPts val="300"/>
              </a:spcBef>
              <a:buFont typeface="Arial" charset="0"/>
              <a:buNone/>
            </a:pPr>
            <a:r>
              <a:rPr lang="en-US" sz="2000">
                <a:solidFill>
                  <a:srgbClr val="FFFFFF"/>
                </a:solidFill>
              </a:rPr>
              <a:t>202-261-4531</a:t>
            </a:r>
          </a:p>
          <a:p>
            <a:pPr marL="0" indent="0" algn="ctr" eaLnBrk="1" hangingPunct="1">
              <a:spcBef>
                <a:spcPts val="300"/>
              </a:spcBef>
              <a:buFont typeface="Arial" charset="0"/>
              <a:buNone/>
            </a:pPr>
            <a:r>
              <a:rPr lang="en-US" sz="2000">
                <a:hlinkClick r:id="rId3"/>
              </a:rPr>
              <a:t>mbarr@acponline.org</a:t>
            </a:r>
            <a:r>
              <a:rPr lang="en-US" sz="2000"/>
              <a:t> </a:t>
            </a:r>
          </a:p>
          <a:p>
            <a:pPr marL="0" indent="0" algn="ctr" eaLnBrk="1" hangingPunct="1">
              <a:buFont typeface="Arial" charset="0"/>
              <a:buNone/>
            </a:pPr>
            <a:endParaRPr lang="en-US" sz="2800" b="1">
              <a:solidFill>
                <a:srgbClr val="FFFFFF"/>
              </a:solidFill>
            </a:endParaRPr>
          </a:p>
        </p:txBody>
      </p:sp>
    </p:spTree>
  </p:cSld>
  <p:clrMapOvr>
    <a:masterClrMapping/>
  </p:clrMapOvr>
  <p:transition spd="slow">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Title 1"/>
          <p:cNvSpPr>
            <a:spLocks noGrp="1"/>
          </p:cNvSpPr>
          <p:nvPr>
            <p:ph type="ctrTitle" idx="4294967295"/>
          </p:nvPr>
        </p:nvSpPr>
        <p:spPr>
          <a:xfrm>
            <a:off x="762000" y="914400"/>
            <a:ext cx="7772400" cy="1470025"/>
          </a:xfrm>
        </p:spPr>
        <p:txBody>
          <a:bodyPr/>
          <a:lstStyle/>
          <a:p>
            <a:pPr eaLnBrk="1" hangingPunct="1"/>
            <a:r>
              <a:rPr lang="en-US"/>
              <a:t>Disclosure of </a:t>
            </a:r>
            <a:br>
              <a:rPr lang="en-US"/>
            </a:br>
            <a:r>
              <a:rPr lang="en-US"/>
              <a:t>Conflicts of Interest:</a:t>
            </a:r>
          </a:p>
        </p:txBody>
      </p:sp>
      <p:sp>
        <p:nvSpPr>
          <p:cNvPr id="132099" name="Subtitle 2"/>
          <p:cNvSpPr>
            <a:spLocks noGrp="1"/>
          </p:cNvSpPr>
          <p:nvPr>
            <p:ph type="subTitle" idx="4294967295"/>
          </p:nvPr>
        </p:nvSpPr>
        <p:spPr>
          <a:xfrm>
            <a:off x="1371600" y="2667000"/>
            <a:ext cx="6400800" cy="2971800"/>
          </a:xfrm>
        </p:spPr>
        <p:txBody>
          <a:bodyPr/>
          <a:lstStyle/>
          <a:p>
            <a:pPr marL="0" indent="0" eaLnBrk="1" hangingPunct="1">
              <a:lnSpc>
                <a:spcPct val="90000"/>
              </a:lnSpc>
              <a:buFont typeface="Arial" charset="0"/>
              <a:buNone/>
            </a:pPr>
            <a:r>
              <a:rPr lang="en-US" sz="2700">
                <a:solidFill>
                  <a:srgbClr val="FFFFFF"/>
                </a:solidFill>
              </a:rPr>
              <a:t>Grant funding from Pfizer and UnitedHealthGroup to support program development (ACP Medical Home Builder)</a:t>
            </a:r>
          </a:p>
          <a:p>
            <a:pPr marL="0" indent="0" eaLnBrk="1" hangingPunct="1">
              <a:lnSpc>
                <a:spcPct val="90000"/>
              </a:lnSpc>
              <a:buFont typeface="Arial" charset="0"/>
              <a:buNone/>
            </a:pPr>
            <a:endParaRPr lang="en-US" sz="2700">
              <a:solidFill>
                <a:srgbClr val="FFFFFF"/>
              </a:solidFill>
            </a:endParaRPr>
          </a:p>
          <a:p>
            <a:pPr marL="0" indent="0" eaLnBrk="1" hangingPunct="1">
              <a:lnSpc>
                <a:spcPct val="90000"/>
              </a:lnSpc>
              <a:buFont typeface="Arial" charset="0"/>
              <a:buNone/>
            </a:pPr>
            <a:r>
              <a:rPr lang="en-US" sz="2700">
                <a:solidFill>
                  <a:srgbClr val="FFFFFF"/>
                </a:solidFill>
              </a:rPr>
              <a:t>Quality improvement programs sponsored by pharmaceutical companies as part of ACPNet &amp; ACP Closing the Gap</a:t>
            </a:r>
            <a:endParaRPr lang="en-US" sz="3100">
              <a:solidFill>
                <a:srgbClr val="FFFFFF"/>
              </a:solidFill>
            </a:endParaRPr>
          </a:p>
          <a:p>
            <a:pPr marL="0" indent="0" algn="ctr" eaLnBrk="1" hangingPunct="1">
              <a:lnSpc>
                <a:spcPct val="90000"/>
              </a:lnSpc>
              <a:buFont typeface="Arial" charset="0"/>
              <a:buNone/>
            </a:pPr>
            <a:endParaRPr lang="en-US" sz="2700">
              <a:solidFill>
                <a:srgbClr val="FFFFFF"/>
              </a:solidFill>
            </a:endParaRPr>
          </a:p>
        </p:txBody>
      </p:sp>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2190751" y="1838325"/>
            <a:ext cx="4762500" cy="3181350"/>
          </a:xfrm>
          <a:prstGeom prst="rect">
            <a:avLst/>
          </a:prstGeom>
          <a:noFill/>
          <a:ln w="9525">
            <a:noFill/>
            <a:miter lim="800000"/>
            <a:headEnd/>
            <a:tailEnd/>
          </a:ln>
          <a:scene3d>
            <a:camera prst="orthographicFront"/>
            <a:lightRig rig="threePt" dir="t"/>
          </a:scene3d>
          <a:sp3d>
            <a:bevelT/>
          </a:sp3d>
        </p:spPr>
      </p:pic>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ext Placeholder 5"/>
          <p:cNvSpPr>
            <a:spLocks noGrp="1"/>
          </p:cNvSpPr>
          <p:nvPr>
            <p:ph type="body" sz="half" idx="4294967295"/>
          </p:nvPr>
        </p:nvSpPr>
        <p:spPr>
          <a:xfrm>
            <a:off x="914400" y="1371600"/>
            <a:ext cx="4114800" cy="4691063"/>
          </a:xfrm>
        </p:spPr>
        <p:txBody>
          <a:bodyPr/>
          <a:lstStyle/>
          <a:p>
            <a:pPr marL="0" indent="0" eaLnBrk="1" hangingPunct="1">
              <a:buFont typeface="Arial" charset="0"/>
              <a:buNone/>
            </a:pPr>
            <a:r>
              <a:rPr lang="en-US" sz="3600"/>
              <a:t>"I put a dollar in a change machine. Nothing changed." </a:t>
            </a:r>
            <a:br>
              <a:rPr lang="en-US" sz="3600"/>
            </a:br>
            <a:r>
              <a:rPr lang="en-US" sz="3600"/>
              <a:t>— George Carlin</a:t>
            </a:r>
          </a:p>
        </p:txBody>
      </p:sp>
      <p:pic>
        <p:nvPicPr>
          <p:cNvPr id="1026" name="Picture 2"/>
          <p:cNvPicPr>
            <a:picLocks noGrp="1" noChangeAspect="1" noChangeArrowheads="1"/>
          </p:cNvPicPr>
          <p:nvPr>
            <p:ph idx="4294967295"/>
          </p:nvPr>
        </p:nvPicPr>
        <p:blipFill>
          <a:blip r:embed="rId3" cstate="print"/>
          <a:srcRect/>
          <a:stretch>
            <a:fillRect/>
          </a:stretch>
        </p:blipFill>
        <p:spPr>
          <a:xfrm>
            <a:off x="5257800" y="990600"/>
            <a:ext cx="2514600" cy="3143250"/>
          </a:xfrm>
          <a:scene3d>
            <a:camera prst="orthographicFront"/>
            <a:lightRig rig="threePt" dir="t"/>
          </a:scene3d>
          <a:sp3d>
            <a:bevelT/>
          </a:sp3d>
        </p:spPr>
      </p:pic>
    </p:spTree>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1"/>
          <p:cNvSpPr>
            <a:spLocks noGrp="1"/>
          </p:cNvSpPr>
          <p:nvPr>
            <p:ph type="title" idx="4294967295"/>
          </p:nvPr>
        </p:nvSpPr>
        <p:spPr/>
        <p:txBody>
          <a:bodyPr/>
          <a:lstStyle/>
          <a:p>
            <a:pPr eaLnBrk="1" hangingPunct="1"/>
            <a:r>
              <a:rPr lang="en-US">
                <a:solidFill>
                  <a:srgbClr val="FFFF00"/>
                </a:solidFill>
              </a:rPr>
              <a:t>Anecdotal Reactions</a:t>
            </a:r>
          </a:p>
        </p:txBody>
      </p:sp>
      <p:pic>
        <p:nvPicPr>
          <p:cNvPr id="138243" name="Picture 2" descr="C:\Users\Michael  Barr\AppData\Local\Microsoft\Windows\Temporary Internet Files\Content.IE5\NONMO1NX\MC900326734[1].wmf"/>
          <p:cNvPicPr>
            <a:picLocks noChangeAspect="1" noChangeArrowheads="1"/>
          </p:cNvPicPr>
          <p:nvPr/>
        </p:nvPicPr>
        <p:blipFill>
          <a:blip r:embed="rId3"/>
          <a:srcRect/>
          <a:stretch>
            <a:fillRect/>
          </a:stretch>
        </p:blipFill>
        <p:spPr bwMode="auto">
          <a:xfrm>
            <a:off x="2322513" y="1828800"/>
            <a:ext cx="4498975" cy="32004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0290" name="Picture 2" descr="activists,amplifies,announcements,coaches,communications,concepts,Fotolia,loud,loudspeakers,megaphones,microphones,presentations,speakers,speeches,warnings"/>
          <p:cNvPicPr>
            <a:picLocks noChangeAspect="1" noChangeArrowheads="1"/>
          </p:cNvPicPr>
          <p:nvPr/>
        </p:nvPicPr>
        <p:blipFill>
          <a:blip r:embed="rId3"/>
          <a:srcRect/>
          <a:stretch>
            <a:fillRect/>
          </a:stretch>
        </p:blipFill>
        <p:spPr bwMode="auto">
          <a:xfrm>
            <a:off x="304800" y="1600200"/>
            <a:ext cx="1781175" cy="1781175"/>
          </a:xfrm>
          <a:prstGeom prst="rect">
            <a:avLst/>
          </a:prstGeom>
          <a:noFill/>
          <a:ln w="9525">
            <a:noFill/>
            <a:miter lim="800000"/>
            <a:headEnd/>
            <a:tailEnd/>
          </a:ln>
        </p:spPr>
      </p:pic>
      <p:sp>
        <p:nvSpPr>
          <p:cNvPr id="18" name="TextBox 17"/>
          <p:cNvSpPr txBox="1">
            <a:spLocks noChangeArrowheads="1"/>
          </p:cNvSpPr>
          <p:nvPr/>
        </p:nvSpPr>
        <p:spPr bwMode="auto">
          <a:xfrm rot="-845013">
            <a:off x="2928938" y="311150"/>
            <a:ext cx="720725" cy="368300"/>
          </a:xfrm>
          <a:prstGeom prst="rect">
            <a:avLst/>
          </a:prstGeom>
          <a:noFill/>
          <a:ln w="9525">
            <a:noFill/>
            <a:miter lim="800000"/>
            <a:headEnd/>
            <a:tailEnd/>
          </a:ln>
        </p:spPr>
        <p:txBody>
          <a:bodyPr wrap="none">
            <a:prstTxWarp prst="textNoShape">
              <a:avLst/>
            </a:prstTxWarp>
            <a:spAutoFit/>
          </a:bodyPr>
          <a:lstStyle/>
          <a:p>
            <a:r>
              <a:rPr lang="en-US" sz="1800" b="1">
                <a:solidFill>
                  <a:srgbClr val="FFFF00"/>
                </a:solidFill>
                <a:latin typeface="Calibri" charset="0"/>
              </a:rPr>
              <a:t>Some</a:t>
            </a:r>
          </a:p>
        </p:txBody>
      </p:sp>
      <p:sp>
        <p:nvSpPr>
          <p:cNvPr id="19" name="Title 18"/>
          <p:cNvSpPr>
            <a:spLocks noGrp="1"/>
          </p:cNvSpPr>
          <p:nvPr>
            <p:ph type="title"/>
          </p:nvPr>
        </p:nvSpPr>
        <p:spPr/>
        <p:txBody>
          <a:bodyPr/>
          <a:lstStyle/>
          <a:p>
            <a:pPr>
              <a:lnSpc>
                <a:spcPct val="90000"/>
              </a:lnSpc>
              <a:defRPr/>
            </a:pPr>
            <a:r>
              <a:rPr lang="en-US" b="1" dirty="0" smtClean="0">
                <a:solidFill>
                  <a:srgbClr val="FFFF00"/>
                </a:solidFill>
                <a:effectLst>
                  <a:outerShdw blurRad="38100" dist="38100" dir="2700000" algn="tl">
                    <a:srgbClr val="FFFFFF"/>
                  </a:outerShdw>
                </a:effectLst>
                <a:ea typeface="+mj-ea"/>
                <a:cs typeface="+mj-cs"/>
              </a:rPr>
              <a:t>What  </a:t>
            </a:r>
            <a:r>
              <a:rPr lang="en-US" sz="3600" b="1" dirty="0" smtClean="0">
                <a:solidFill>
                  <a:srgbClr val="FFFF00"/>
                </a:solidFill>
                <a:effectLst>
                  <a:outerShdw blurRad="38100" dist="38100" dir="2700000" algn="tl">
                    <a:srgbClr val="FFFFFF"/>
                  </a:outerShdw>
                </a:effectLst>
                <a:ea typeface="+mj-ea"/>
                <a:cs typeface="+mj-cs"/>
              </a:rPr>
              <a:t>^</a:t>
            </a:r>
            <a:r>
              <a:rPr lang="en-US" b="1" dirty="0" smtClean="0">
                <a:solidFill>
                  <a:srgbClr val="FFFF00"/>
                </a:solidFill>
                <a:effectLst>
                  <a:outerShdw blurRad="38100" dist="38100" dir="2700000" algn="tl">
                    <a:srgbClr val="FFFFFF"/>
                  </a:outerShdw>
                </a:effectLst>
                <a:ea typeface="+mj-ea"/>
                <a:cs typeface="+mj-cs"/>
              </a:rPr>
              <a:t> Physicians Hear…</a:t>
            </a:r>
            <a:endParaRPr lang="en-US" b="1" dirty="0">
              <a:solidFill>
                <a:srgbClr val="FFFF00"/>
              </a:solidFill>
              <a:effectLst>
                <a:outerShdw blurRad="38100" dist="38100" dir="2700000" algn="tl">
                  <a:srgbClr val="FFFFFF"/>
                </a:outerShdw>
              </a:effectLst>
              <a:ea typeface="+mj-ea"/>
              <a:cs typeface="+mj-cs"/>
            </a:endParaRPr>
          </a:p>
        </p:txBody>
      </p:sp>
      <p:sp>
        <p:nvSpPr>
          <p:cNvPr id="140293" name="Vertical Text Placeholder 19"/>
          <p:cNvSpPr>
            <a:spLocks noGrp="1"/>
          </p:cNvSpPr>
          <p:nvPr>
            <p:ph type="body" orient="vert" idx="1"/>
          </p:nvPr>
        </p:nvSpPr>
        <p:spPr>
          <a:xfrm>
            <a:off x="2286000" y="1295400"/>
            <a:ext cx="6400800" cy="4830763"/>
          </a:xfrm>
        </p:spPr>
        <p:txBody>
          <a:bodyPr vert="horz"/>
          <a:lstStyle/>
          <a:p>
            <a:pPr algn="ctr" eaLnBrk="1" hangingPunct="1">
              <a:buFont typeface="Arial" charset="0"/>
              <a:buNone/>
            </a:pPr>
            <a:r>
              <a:rPr lang="en-US" sz="2200" smtClean="0"/>
              <a:t>Patient-Centered Medical Home</a:t>
            </a:r>
          </a:p>
          <a:p>
            <a:pPr algn="ctr" eaLnBrk="1" hangingPunct="1">
              <a:buFont typeface="Arial" charset="0"/>
              <a:buNone/>
            </a:pPr>
            <a:r>
              <a:rPr lang="en-US" sz="2200" smtClean="0"/>
              <a:t>Health Care Home</a:t>
            </a:r>
          </a:p>
          <a:p>
            <a:pPr algn="ctr" eaLnBrk="1" hangingPunct="1">
              <a:buFont typeface="Arial" charset="0"/>
              <a:buNone/>
            </a:pPr>
            <a:r>
              <a:rPr lang="en-US" sz="2200" smtClean="0"/>
              <a:t>Person-Centered Health Care Home</a:t>
            </a:r>
          </a:p>
          <a:p>
            <a:pPr algn="ctr" eaLnBrk="1" hangingPunct="1">
              <a:buFont typeface="Arial" charset="0"/>
              <a:buNone/>
            </a:pPr>
            <a:r>
              <a:rPr lang="en-US" sz="2200" smtClean="0"/>
              <a:t>Meaningful Use</a:t>
            </a:r>
          </a:p>
          <a:p>
            <a:pPr algn="ctr" eaLnBrk="1" hangingPunct="1">
              <a:buFont typeface="Arial" charset="0"/>
              <a:buNone/>
            </a:pPr>
            <a:r>
              <a:rPr lang="en-US" sz="2200" smtClean="0"/>
              <a:t>Certified EHR Technology</a:t>
            </a:r>
          </a:p>
          <a:p>
            <a:pPr algn="ctr" eaLnBrk="1" hangingPunct="1">
              <a:buFont typeface="Arial" charset="0"/>
              <a:buNone/>
            </a:pPr>
            <a:r>
              <a:rPr lang="en-US" sz="2200" smtClean="0"/>
              <a:t>Complete EHRs</a:t>
            </a:r>
          </a:p>
          <a:p>
            <a:pPr algn="ctr" eaLnBrk="1" hangingPunct="1">
              <a:buFont typeface="Arial" charset="0"/>
              <a:buNone/>
            </a:pPr>
            <a:r>
              <a:rPr lang="en-US" sz="2200" smtClean="0"/>
              <a:t>EHR Modules</a:t>
            </a:r>
          </a:p>
          <a:p>
            <a:pPr algn="ctr" eaLnBrk="1" hangingPunct="1">
              <a:buFont typeface="Arial" charset="0"/>
              <a:buNone/>
            </a:pPr>
            <a:r>
              <a:rPr lang="en-US" sz="2200" smtClean="0"/>
              <a:t>Accountable Care Act (PPACA, ACA)</a:t>
            </a:r>
          </a:p>
          <a:p>
            <a:pPr algn="ctr" eaLnBrk="1" hangingPunct="1">
              <a:buFont typeface="Arial" charset="0"/>
              <a:buNone/>
            </a:pPr>
            <a:r>
              <a:rPr lang="en-US" sz="2200" smtClean="0"/>
              <a:t>Maintenance of Certification</a:t>
            </a:r>
          </a:p>
          <a:p>
            <a:pPr algn="ctr" eaLnBrk="1" hangingPunct="1">
              <a:buFont typeface="Arial" charset="0"/>
              <a:buNone/>
            </a:pPr>
            <a:r>
              <a:rPr lang="en-US" sz="2200" smtClean="0"/>
              <a:t>Physician Quality Reporting Initiative – PQRI</a:t>
            </a:r>
          </a:p>
          <a:p>
            <a:pPr algn="ctr" eaLnBrk="1" hangingPunct="1">
              <a:buFont typeface="Arial" charset="0"/>
              <a:buNone/>
            </a:pPr>
            <a:r>
              <a:rPr lang="en-US" sz="2200" smtClean="0"/>
              <a:t>HITECK</a:t>
            </a:r>
          </a:p>
          <a:p>
            <a:pPr algn="ctr" eaLnBrk="1" hangingPunct="1">
              <a:buFont typeface="Arial" charset="0"/>
              <a:buNone/>
            </a:pPr>
            <a:r>
              <a:rPr lang="en-US" sz="2200" smtClean="0"/>
              <a:t>E-prescribing Incentive Program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2" fill="hold" grpId="0" nodeType="withEffect">
                                  <p:stCondLst>
                                    <p:cond delay="0"/>
                                  </p:stCondLst>
                                  <p:childTnLst>
                                    <p:anim calcmode="lin" valueType="num">
                                      <p:cBhvr additive="base">
                                        <p:cTn id="6" dur="1000"/>
                                        <p:tgtEl>
                                          <p:spTgt spid="18"/>
                                        </p:tgtEl>
                                        <p:attrNameLst>
                                          <p:attrName>ppt_x</p:attrName>
                                        </p:attrNameLst>
                                      </p:cBhvr>
                                      <p:tavLst>
                                        <p:tav tm="0">
                                          <p:val>
                                            <p:strVal val="ppt_x"/>
                                          </p:val>
                                        </p:tav>
                                        <p:tav tm="100000">
                                          <p:val>
                                            <p:strVal val="1+ppt_w/2"/>
                                          </p:val>
                                        </p:tav>
                                      </p:tavLst>
                                    </p:anim>
                                    <p:anim calcmode="lin" valueType="num">
                                      <p:cBhvr additive="base">
                                        <p:cTn id="7" dur="1000"/>
                                        <p:tgtEl>
                                          <p:spTgt spid="18"/>
                                        </p:tgtEl>
                                        <p:attrNameLst>
                                          <p:attrName>ppt_y</p:attrName>
                                        </p:attrNameLst>
                                      </p:cBhvr>
                                      <p:tavLst>
                                        <p:tav tm="0">
                                          <p:val>
                                            <p:strVal val="ppt_y"/>
                                          </p:val>
                                        </p:tav>
                                        <p:tav tm="100000">
                                          <p:val>
                                            <p:strVal val="ppt_y"/>
                                          </p:val>
                                        </p:tav>
                                      </p:tavLst>
                                    </p:anim>
                                    <p:set>
                                      <p:cBhvr>
                                        <p:cTn id="8" dur="1" fill="hold">
                                          <p:stCondLst>
                                            <p:cond delay="9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2338" name="Picture 2"/>
          <p:cNvPicPr>
            <a:picLocks noChangeAspect="1" noChangeArrowheads="1"/>
          </p:cNvPicPr>
          <p:nvPr/>
        </p:nvPicPr>
        <p:blipFill>
          <a:blip r:embed="rId3"/>
          <a:srcRect/>
          <a:stretch>
            <a:fillRect/>
          </a:stretch>
        </p:blipFill>
        <p:spPr bwMode="auto">
          <a:xfrm>
            <a:off x="2209800" y="1066800"/>
            <a:ext cx="4984750" cy="4800600"/>
          </a:xfrm>
          <a:prstGeom prst="rect">
            <a:avLst/>
          </a:prstGeom>
          <a:noFill/>
          <a:ln w="9525">
            <a:noFill/>
            <a:miter lim="800000"/>
            <a:headEnd/>
            <a:tailEnd/>
          </a:ln>
        </p:spPr>
      </p:pic>
      <p:sp>
        <p:nvSpPr>
          <p:cNvPr id="142339" name="TextBox 4"/>
          <p:cNvSpPr txBox="1">
            <a:spLocks noChangeArrowheads="1"/>
          </p:cNvSpPr>
          <p:nvPr/>
        </p:nvSpPr>
        <p:spPr bwMode="auto">
          <a:xfrm>
            <a:off x="228600" y="6324600"/>
            <a:ext cx="3562350" cy="461963"/>
          </a:xfrm>
          <a:prstGeom prst="rect">
            <a:avLst/>
          </a:prstGeom>
          <a:noFill/>
          <a:ln w="9525">
            <a:noFill/>
            <a:miter lim="800000"/>
            <a:headEnd/>
            <a:tailEnd/>
          </a:ln>
        </p:spPr>
        <p:txBody>
          <a:bodyPr wrap="none">
            <a:prstTxWarp prst="textNoShape">
              <a:avLst/>
            </a:prstTxWarp>
            <a:spAutoFit/>
          </a:bodyPr>
          <a:lstStyle/>
          <a:p>
            <a:r>
              <a:rPr lang="en-US" sz="1800" b="1">
                <a:latin typeface="Calibri" charset="0"/>
              </a:rPr>
              <a:t>Drawing by: M.C. Escher</a:t>
            </a:r>
          </a:p>
        </p:txBody>
      </p:sp>
      <p:sp>
        <p:nvSpPr>
          <p:cNvPr id="142340" name="Title 1"/>
          <p:cNvSpPr>
            <a:spLocks noGrp="1"/>
          </p:cNvSpPr>
          <p:nvPr>
            <p:ph type="title" idx="4294967295"/>
          </p:nvPr>
        </p:nvSpPr>
        <p:spPr>
          <a:xfrm>
            <a:off x="1447800" y="228600"/>
            <a:ext cx="6697663" cy="876300"/>
          </a:xfrm>
        </p:spPr>
        <p:txBody>
          <a:bodyPr/>
          <a:lstStyle/>
          <a:p>
            <a:pPr eaLnBrk="1" hangingPunct="1"/>
            <a:r>
              <a:rPr lang="en-US">
                <a:solidFill>
                  <a:srgbClr val="FFFF00"/>
                </a:solidFill>
              </a:rPr>
              <a:t>What  </a:t>
            </a:r>
            <a:r>
              <a:rPr lang="en-US" sz="3200">
                <a:solidFill>
                  <a:srgbClr val="FFFF00"/>
                </a:solidFill>
              </a:rPr>
              <a:t>^</a:t>
            </a:r>
            <a:r>
              <a:rPr lang="en-US">
                <a:solidFill>
                  <a:srgbClr val="FFFF00"/>
                </a:solidFill>
              </a:rPr>
              <a:t> Physicians See…</a:t>
            </a:r>
          </a:p>
        </p:txBody>
      </p:sp>
      <p:sp>
        <p:nvSpPr>
          <p:cNvPr id="142341" name="TextBox 7"/>
          <p:cNvSpPr txBox="1">
            <a:spLocks noChangeArrowheads="1"/>
          </p:cNvSpPr>
          <p:nvPr/>
        </p:nvSpPr>
        <p:spPr bwMode="auto">
          <a:xfrm rot="-845013">
            <a:off x="3157538" y="82550"/>
            <a:ext cx="720725" cy="368300"/>
          </a:xfrm>
          <a:prstGeom prst="rect">
            <a:avLst/>
          </a:prstGeom>
          <a:noFill/>
          <a:ln w="9525">
            <a:noFill/>
            <a:miter lim="800000"/>
            <a:headEnd/>
            <a:tailEnd/>
          </a:ln>
        </p:spPr>
        <p:txBody>
          <a:bodyPr wrap="none">
            <a:prstTxWarp prst="textNoShape">
              <a:avLst/>
            </a:prstTxWarp>
            <a:spAutoFit/>
          </a:bodyPr>
          <a:lstStyle/>
          <a:p>
            <a:r>
              <a:rPr lang="en-US" sz="1800" b="1">
                <a:solidFill>
                  <a:srgbClr val="FFFF00"/>
                </a:solidFill>
                <a:latin typeface="Calibri" charset="0"/>
              </a:rPr>
              <a:t>Some</a:t>
            </a:r>
          </a:p>
        </p:txBody>
      </p:sp>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Title 1"/>
          <p:cNvSpPr>
            <a:spLocks noGrp="1"/>
          </p:cNvSpPr>
          <p:nvPr>
            <p:ph type="title" idx="4294967295"/>
          </p:nvPr>
        </p:nvSpPr>
        <p:spPr>
          <a:xfrm>
            <a:off x="1447800" y="228600"/>
            <a:ext cx="6697663" cy="876300"/>
          </a:xfrm>
        </p:spPr>
        <p:txBody>
          <a:bodyPr/>
          <a:lstStyle/>
          <a:p>
            <a:pPr eaLnBrk="1" hangingPunct="1"/>
            <a:r>
              <a:rPr lang="en-US">
                <a:solidFill>
                  <a:srgbClr val="FFFF00"/>
                </a:solidFill>
              </a:rPr>
              <a:t>What  </a:t>
            </a:r>
            <a:r>
              <a:rPr lang="en-US" sz="3200">
                <a:solidFill>
                  <a:srgbClr val="FFFF00"/>
                </a:solidFill>
              </a:rPr>
              <a:t>^</a:t>
            </a:r>
            <a:r>
              <a:rPr lang="en-US">
                <a:solidFill>
                  <a:srgbClr val="FFFF00"/>
                </a:solidFill>
              </a:rPr>
              <a:t> Physicians Say…</a:t>
            </a:r>
          </a:p>
        </p:txBody>
      </p:sp>
      <p:sp>
        <p:nvSpPr>
          <p:cNvPr id="144387" name="Content Placeholder 2"/>
          <p:cNvSpPr>
            <a:spLocks noGrp="1"/>
          </p:cNvSpPr>
          <p:nvPr>
            <p:ph idx="4294967295"/>
          </p:nvPr>
        </p:nvSpPr>
        <p:spPr>
          <a:xfrm>
            <a:off x="373063" y="1143000"/>
            <a:ext cx="8466137" cy="3429000"/>
          </a:xfrm>
        </p:spPr>
        <p:txBody>
          <a:bodyPr/>
          <a:lstStyle/>
          <a:p>
            <a:pPr eaLnBrk="1" hangingPunct="1"/>
            <a:r>
              <a:rPr lang="en-US" sz="2400"/>
              <a:t>Honestly, I have given up on all my professional organizations - they simply cannot or will not understand the point of view of the solo practitioner.</a:t>
            </a:r>
          </a:p>
          <a:p>
            <a:pPr eaLnBrk="1" hangingPunct="1"/>
            <a:r>
              <a:rPr lang="en-US" sz="2400"/>
              <a:t>Haven't we given up enough of our autonomy? Aren't enough non-physicians in control of our destiny as it is?</a:t>
            </a:r>
          </a:p>
          <a:p>
            <a:pPr eaLnBrk="1" hangingPunct="1"/>
            <a:r>
              <a:rPr lang="en-US" sz="2400"/>
              <a:t>I agree that there are a lot of issues in medicine today (billing, paperwork, bureaucracy to name only a few). However, if those issues render you cold and uncaring, my friend, I strongly suggest you find another profession.</a:t>
            </a:r>
          </a:p>
          <a:p>
            <a:pPr eaLnBrk="1" hangingPunct="1"/>
            <a:r>
              <a:rPr lang="en-US" sz="2400"/>
              <a:t>…the complex requirements of "meaningful use" mainly serve the EHR companies (who, not surprisingly, had a hand in developing the rule).</a:t>
            </a:r>
          </a:p>
          <a:p>
            <a:pPr eaLnBrk="1" hangingPunct="1"/>
            <a:endParaRPr lang="en-US" sz="2800"/>
          </a:p>
        </p:txBody>
      </p:sp>
      <p:sp>
        <p:nvSpPr>
          <p:cNvPr id="144388" name="TextBox 5"/>
          <p:cNvSpPr txBox="1">
            <a:spLocks noChangeArrowheads="1"/>
          </p:cNvSpPr>
          <p:nvPr/>
        </p:nvSpPr>
        <p:spPr bwMode="auto">
          <a:xfrm rot="-845013">
            <a:off x="3233738" y="82550"/>
            <a:ext cx="720725" cy="368300"/>
          </a:xfrm>
          <a:prstGeom prst="rect">
            <a:avLst/>
          </a:prstGeom>
          <a:noFill/>
          <a:ln w="9525">
            <a:noFill/>
            <a:miter lim="800000"/>
            <a:headEnd/>
            <a:tailEnd/>
          </a:ln>
        </p:spPr>
        <p:txBody>
          <a:bodyPr wrap="none">
            <a:prstTxWarp prst="textNoShape">
              <a:avLst/>
            </a:prstTxWarp>
            <a:spAutoFit/>
          </a:bodyPr>
          <a:lstStyle/>
          <a:p>
            <a:r>
              <a:rPr lang="en-US" sz="1800" b="1">
                <a:solidFill>
                  <a:srgbClr val="FFFF00"/>
                </a:solidFill>
                <a:latin typeface="Calibri" charset="0"/>
              </a:rPr>
              <a:t>Some</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5218" name="Rectangle 2"/>
          <p:cNvSpPr>
            <a:spLocks noGrp="1" noChangeArrowheads="1"/>
          </p:cNvSpPr>
          <p:nvPr>
            <p:ph type="title"/>
          </p:nvPr>
        </p:nvSpPr>
        <p:spPr/>
        <p:txBody>
          <a:bodyPr/>
          <a:lstStyle/>
          <a:p>
            <a:pPr>
              <a:defRPr/>
            </a:pPr>
            <a:r>
              <a:rPr lang="en-US" dirty="0">
                <a:ea typeface="+mj-ea"/>
                <a:cs typeface="+mj-cs"/>
              </a:rPr>
              <a:t>Goals</a:t>
            </a:r>
          </a:p>
        </p:txBody>
      </p:sp>
      <p:sp>
        <p:nvSpPr>
          <p:cNvPr id="1545219" name="Rectangle 3"/>
          <p:cNvSpPr>
            <a:spLocks noGrp="1" noChangeArrowheads="1"/>
          </p:cNvSpPr>
          <p:nvPr>
            <p:ph type="body" idx="1"/>
          </p:nvPr>
        </p:nvSpPr>
        <p:spPr>
          <a:xfrm>
            <a:off x="609600" y="1447800"/>
            <a:ext cx="7993063" cy="4800600"/>
          </a:xfrm>
        </p:spPr>
        <p:txBody>
          <a:bodyPr/>
          <a:lstStyle/>
          <a:p>
            <a:pPr marL="609600" indent="-609600">
              <a:lnSpc>
                <a:spcPct val="95000"/>
              </a:lnSpc>
              <a:buFont typeface="Wingdings" charset="2"/>
              <a:buAutoNum type="arabicPeriod"/>
              <a:defRPr/>
            </a:pPr>
            <a:r>
              <a:rPr lang="en-US" sz="2800" dirty="0">
                <a:ea typeface="+mn-ea"/>
                <a:cs typeface="+mn-cs"/>
              </a:rPr>
              <a:t>Participants will leave with an understanding of </a:t>
            </a:r>
            <a:r>
              <a:rPr lang="en-US" sz="2800" dirty="0" err="1">
                <a:ea typeface="+mn-ea"/>
                <a:cs typeface="+mn-cs"/>
              </a:rPr>
              <a:t>AHRQ’s</a:t>
            </a:r>
            <a:r>
              <a:rPr lang="en-US" sz="2800" dirty="0">
                <a:ea typeface="+mn-ea"/>
                <a:cs typeface="+mn-cs"/>
              </a:rPr>
              <a:t> activities in support of the primary care PCMH</a:t>
            </a:r>
          </a:p>
          <a:p>
            <a:pPr marL="609600" indent="-609600">
              <a:lnSpc>
                <a:spcPct val="80000"/>
              </a:lnSpc>
              <a:buFont typeface="Wingdings" charset="2"/>
              <a:buNone/>
              <a:defRPr/>
            </a:pPr>
            <a:endParaRPr lang="en-US" sz="900" dirty="0">
              <a:ea typeface="+mn-ea"/>
              <a:cs typeface="+mn-cs"/>
            </a:endParaRPr>
          </a:p>
          <a:p>
            <a:pPr marL="1112838" lvl="1" indent="-533400">
              <a:lnSpc>
                <a:spcPct val="95000"/>
              </a:lnSpc>
              <a:spcBef>
                <a:spcPct val="0"/>
              </a:spcBef>
              <a:buFont typeface="Wingdings" charset="2"/>
              <a:buAutoNum type="alphaLcParenR"/>
              <a:defRPr/>
            </a:pPr>
            <a:r>
              <a:rPr lang="en-US" sz="2000" dirty="0"/>
              <a:t>Participants will see how feedback from their colleagues in 2009 has been incorporated into </a:t>
            </a:r>
            <a:r>
              <a:rPr lang="en-US" sz="2000" dirty="0" err="1"/>
              <a:t>AHRQ’s</a:t>
            </a:r>
            <a:r>
              <a:rPr lang="en-US" sz="2000" dirty="0"/>
              <a:t> activities</a:t>
            </a:r>
          </a:p>
          <a:p>
            <a:pPr marL="1112838" lvl="1" indent="-533400">
              <a:lnSpc>
                <a:spcPct val="95000"/>
              </a:lnSpc>
              <a:spcBef>
                <a:spcPct val="0"/>
              </a:spcBef>
              <a:buFont typeface="Wingdings" charset="2"/>
              <a:buNone/>
              <a:defRPr/>
            </a:pPr>
            <a:endParaRPr lang="en-US" sz="2000" dirty="0"/>
          </a:p>
          <a:p>
            <a:pPr marL="609600" indent="-609600">
              <a:lnSpc>
                <a:spcPct val="80000"/>
              </a:lnSpc>
              <a:buFont typeface="Wingdings" charset="2"/>
              <a:buAutoNum type="arabicPeriod" startAt="2"/>
              <a:defRPr/>
            </a:pPr>
            <a:r>
              <a:rPr lang="en-US" sz="2800" dirty="0">
                <a:ea typeface="+mn-ea"/>
                <a:cs typeface="+mn-cs"/>
              </a:rPr>
              <a:t>AHRQ will leave with a fuller understanding of the needs of its stakeholders</a:t>
            </a:r>
          </a:p>
          <a:p>
            <a:pPr marL="609600" indent="-609600">
              <a:lnSpc>
                <a:spcPct val="80000"/>
              </a:lnSpc>
              <a:buFont typeface="Wingdings" charset="2"/>
              <a:buNone/>
              <a:defRPr/>
            </a:pPr>
            <a:endParaRPr lang="en-US" sz="800" dirty="0">
              <a:ea typeface="+mn-ea"/>
              <a:cs typeface="+mn-cs"/>
            </a:endParaRPr>
          </a:p>
          <a:p>
            <a:pPr marL="1112838" lvl="1" indent="-533400">
              <a:lnSpc>
                <a:spcPct val="80000"/>
              </a:lnSpc>
              <a:buFont typeface="Wingdings" charset="2"/>
              <a:buAutoNum type="alphaLcParenR"/>
              <a:defRPr/>
            </a:pPr>
            <a:r>
              <a:rPr lang="en-US" sz="2000" dirty="0"/>
              <a:t>Researchers</a:t>
            </a:r>
          </a:p>
          <a:p>
            <a:pPr marL="1112838" lvl="1" indent="-533400">
              <a:lnSpc>
                <a:spcPct val="80000"/>
              </a:lnSpc>
              <a:buFont typeface="Wingdings" charset="2"/>
              <a:buAutoNum type="alphaLcParenR"/>
              <a:defRPr/>
            </a:pPr>
            <a:r>
              <a:rPr lang="en-US" sz="2000" dirty="0"/>
              <a:t>Implementers</a:t>
            </a:r>
          </a:p>
          <a:p>
            <a:pPr marL="1112838" lvl="1" indent="-533400">
              <a:lnSpc>
                <a:spcPct val="80000"/>
              </a:lnSpc>
              <a:buFont typeface="Wingdings" charset="2"/>
              <a:buAutoNum type="alphaLcParenR"/>
              <a:defRPr/>
            </a:pPr>
            <a:r>
              <a:rPr lang="en-US" sz="2000" dirty="0"/>
              <a:t>Policy-makers</a:t>
            </a:r>
          </a:p>
          <a:p>
            <a:pPr marL="1112838" lvl="1" indent="-533400">
              <a:lnSpc>
                <a:spcPct val="80000"/>
              </a:lnSpc>
              <a:buFont typeface="Wingdings" charset="2"/>
              <a:buAutoNum type="alphaLcParenR"/>
              <a:defRPr/>
            </a:pPr>
            <a:r>
              <a:rPr lang="en-US" sz="2000" dirty="0"/>
              <a:t>American public</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3"/>
          <p:cNvSpPr>
            <a:spLocks noChangeArrowheads="1"/>
          </p:cNvSpPr>
          <p:nvPr/>
        </p:nvSpPr>
        <p:spPr bwMode="auto">
          <a:xfrm>
            <a:off x="-228600" y="0"/>
            <a:ext cx="9601200" cy="6858000"/>
          </a:xfrm>
          <a:prstGeom prst="rect">
            <a:avLst/>
          </a:prstGeom>
          <a:solidFill>
            <a:schemeClr val="bg1"/>
          </a:solidFill>
          <a:ln w="12700">
            <a:noFill/>
            <a:round/>
            <a:headEnd/>
            <a:tailEnd/>
          </a:ln>
        </p:spPr>
        <p:txBody>
          <a:bodyPr>
            <a:prstTxWarp prst="textNoShape">
              <a:avLst/>
            </a:prstTxWarp>
          </a:bodyPr>
          <a:lstStyle/>
          <a:p>
            <a:pPr eaLnBrk="0" hangingPunct="0"/>
            <a:endParaRPr lang="en-US">
              <a:solidFill>
                <a:srgbClr val="FFFFFF"/>
              </a:solidFill>
            </a:endParaRPr>
          </a:p>
        </p:txBody>
      </p:sp>
      <p:graphicFrame>
        <p:nvGraphicFramePr>
          <p:cNvPr id="6" name="Content Placeholder 5"/>
          <p:cNvGraphicFramePr>
            <a:graphicFrameLocks noGrp="1"/>
          </p:cNvGraphicFramePr>
          <p:nvPr>
            <p:ph idx="4294967295"/>
          </p:nvPr>
        </p:nvGraphicFramePr>
        <p:xfrm>
          <a:off x="381000" y="1143000"/>
          <a:ext cx="8229600" cy="4983163"/>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9" name="Title 1"/>
          <p:cNvSpPr>
            <a:spLocks noGrp="1"/>
          </p:cNvSpPr>
          <p:nvPr>
            <p:ph type="title" idx="4294967295"/>
          </p:nvPr>
        </p:nvSpPr>
        <p:spPr>
          <a:xfrm>
            <a:off x="1447800" y="0"/>
            <a:ext cx="6697663" cy="876300"/>
          </a:xfrm>
        </p:spPr>
        <p:txBody>
          <a:bodyPr/>
          <a:lstStyle/>
          <a:p>
            <a:pPr>
              <a:defRPr/>
            </a:pPr>
            <a:r>
              <a:rPr lang="en-US" dirty="0">
                <a:effectLst>
                  <a:outerShdw blurRad="38100" dist="38100" dir="2700000" algn="tl">
                    <a:srgbClr val="000000"/>
                  </a:outerShdw>
                </a:effectLst>
                <a:ea typeface="+mj-ea"/>
                <a:cs typeface="+mj-cs"/>
              </a:rPr>
              <a:t>How  </a:t>
            </a:r>
            <a:r>
              <a:rPr lang="en-US" sz="3200" dirty="0">
                <a:effectLst>
                  <a:outerShdw blurRad="38100" dist="38100" dir="2700000" algn="tl">
                    <a:srgbClr val="000000"/>
                  </a:outerShdw>
                </a:effectLst>
                <a:ea typeface="+mj-ea"/>
                <a:cs typeface="+mj-cs"/>
              </a:rPr>
              <a:t>^</a:t>
            </a:r>
            <a:r>
              <a:rPr lang="en-US" dirty="0">
                <a:effectLst>
                  <a:outerShdw blurRad="38100" dist="38100" dir="2700000" algn="tl">
                    <a:srgbClr val="000000"/>
                  </a:outerShdw>
                </a:effectLst>
                <a:ea typeface="+mj-ea"/>
                <a:cs typeface="+mj-cs"/>
              </a:rPr>
              <a:t> Physicians Feel…</a:t>
            </a:r>
          </a:p>
        </p:txBody>
      </p:sp>
      <p:sp>
        <p:nvSpPr>
          <p:cNvPr id="146437" name="TextBox 9"/>
          <p:cNvSpPr txBox="1">
            <a:spLocks noChangeArrowheads="1"/>
          </p:cNvSpPr>
          <p:nvPr/>
        </p:nvSpPr>
        <p:spPr bwMode="auto">
          <a:xfrm rot="-845013">
            <a:off x="2840038" y="44450"/>
            <a:ext cx="901700" cy="461963"/>
          </a:xfrm>
          <a:prstGeom prst="rect">
            <a:avLst/>
          </a:prstGeom>
          <a:noFill/>
          <a:ln w="9525">
            <a:noFill/>
            <a:miter lim="800000"/>
            <a:headEnd/>
            <a:tailEnd/>
          </a:ln>
        </p:spPr>
        <p:txBody>
          <a:bodyPr>
            <a:prstTxWarp prst="textNoShape">
              <a:avLst/>
            </a:prstTxWarp>
            <a:spAutoFit/>
          </a:bodyPr>
          <a:lstStyle/>
          <a:p>
            <a:pPr eaLnBrk="0" hangingPunct="0"/>
            <a:r>
              <a:rPr lang="en-US" b="1">
                <a:solidFill>
                  <a:srgbClr val="FFFF00"/>
                </a:solidFill>
              </a:rPr>
              <a:t>Some</a:t>
            </a:r>
          </a:p>
        </p:txBody>
      </p:sp>
      <p:pic>
        <p:nvPicPr>
          <p:cNvPr id="146438" name="Picture 4" descr="C:\Documents and Settings\michaelb\Local Settings\Temporary Internet Files\Content.IE5\LP259ZUF\MC900351618[1].wmf"/>
          <p:cNvPicPr>
            <a:picLocks noChangeAspect="1" noChangeArrowheads="1"/>
          </p:cNvPicPr>
          <p:nvPr/>
        </p:nvPicPr>
        <p:blipFill>
          <a:blip r:embed="rId8"/>
          <a:srcRect/>
          <a:stretch>
            <a:fillRect/>
          </a:stretch>
        </p:blipFill>
        <p:spPr bwMode="auto">
          <a:xfrm rot="-705725">
            <a:off x="6113463" y="3017838"/>
            <a:ext cx="1376362" cy="1801812"/>
          </a:xfrm>
          <a:prstGeom prst="rect">
            <a:avLst/>
          </a:prstGeom>
          <a:noFill/>
          <a:ln w="9525">
            <a:noFill/>
            <a:miter lim="800000"/>
            <a:headEnd/>
            <a:tailEnd/>
          </a:ln>
        </p:spPr>
      </p:pic>
      <p:pic>
        <p:nvPicPr>
          <p:cNvPr id="146439" name="Picture 8" descr="C:\Documents and Settings\michaelb\Local Settings\Temporary Internet Files\Content.IE5\ZNVECV5V\MC900060138[1].wmf"/>
          <p:cNvPicPr>
            <a:picLocks noChangeAspect="1" noChangeArrowheads="1"/>
          </p:cNvPicPr>
          <p:nvPr/>
        </p:nvPicPr>
        <p:blipFill>
          <a:blip r:embed="rId9"/>
          <a:srcRect/>
          <a:stretch>
            <a:fillRect/>
          </a:stretch>
        </p:blipFill>
        <p:spPr bwMode="auto">
          <a:xfrm rot="1010388">
            <a:off x="215900" y="4611688"/>
            <a:ext cx="1044575" cy="1649412"/>
          </a:xfrm>
          <a:prstGeom prst="rect">
            <a:avLst/>
          </a:prstGeom>
          <a:noFill/>
          <a:ln w="9525">
            <a:noFill/>
            <a:miter lim="800000"/>
            <a:headEnd/>
            <a:tailEnd/>
          </a:ln>
        </p:spPr>
      </p:pic>
      <p:pic>
        <p:nvPicPr>
          <p:cNvPr id="146440" name="Picture 12" descr="C:\Documents and Settings\michaelb\Local Settings\Temporary Internet Files\Content.IE5\CBPSQMBS\MC900383566[1].wmf"/>
          <p:cNvPicPr>
            <a:picLocks noChangeAspect="1" noChangeArrowheads="1"/>
          </p:cNvPicPr>
          <p:nvPr/>
        </p:nvPicPr>
        <p:blipFill>
          <a:blip r:embed="rId10"/>
          <a:srcRect/>
          <a:stretch>
            <a:fillRect/>
          </a:stretch>
        </p:blipFill>
        <p:spPr bwMode="auto">
          <a:xfrm rot="-2245518">
            <a:off x="3541713" y="819150"/>
            <a:ext cx="733425" cy="8699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ounded Rectangle 4"/>
          <p:cNvSpPr/>
          <p:nvPr/>
        </p:nvSpPr>
        <p:spPr>
          <a:xfrm>
            <a:off x="1981200" y="304800"/>
            <a:ext cx="5410200" cy="685800"/>
          </a:xfrm>
          <a:prstGeom prst="roundRect">
            <a:avLst/>
          </a:prstGeom>
          <a:solidFill>
            <a:schemeClr val="bg2">
              <a:lumMod val="50000"/>
            </a:schemeClr>
          </a:solidFill>
          <a:ln>
            <a:noFill/>
          </a:ln>
          <a:effectLst>
            <a:innerShdw blurRad="63500" dist="50800" dir="135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148485" name="Title 1"/>
          <p:cNvSpPr>
            <a:spLocks noGrp="1"/>
          </p:cNvSpPr>
          <p:nvPr>
            <p:ph type="title" idx="4294967295"/>
          </p:nvPr>
        </p:nvSpPr>
        <p:spPr>
          <a:xfrm>
            <a:off x="1143000" y="152400"/>
            <a:ext cx="6934200" cy="952500"/>
          </a:xfrm>
        </p:spPr>
        <p:txBody>
          <a:bodyPr/>
          <a:lstStyle/>
          <a:p>
            <a:pPr eaLnBrk="1" hangingPunct="1"/>
            <a:r>
              <a:rPr lang="en-US"/>
              <a:t>Physicians Need…</a:t>
            </a:r>
          </a:p>
        </p:txBody>
      </p:sp>
      <p:graphicFrame>
        <p:nvGraphicFramePr>
          <p:cNvPr id="4" name="Diagram 3"/>
          <p:cNvGraphicFramePr/>
          <p:nvPr/>
        </p:nvGraphicFramePr>
        <p:xfrm>
          <a:off x="1143000" y="1219200"/>
          <a:ext cx="7010400" cy="4622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8530" name="Rectangle 2"/>
          <p:cNvSpPr>
            <a:spLocks noGrp="1" noChangeArrowheads="1"/>
          </p:cNvSpPr>
          <p:nvPr>
            <p:ph type="title"/>
          </p:nvPr>
        </p:nvSpPr>
        <p:spPr/>
        <p:txBody>
          <a:bodyPr/>
          <a:lstStyle/>
          <a:p>
            <a:pPr>
              <a:defRPr/>
            </a:pPr>
            <a:r>
              <a:rPr lang="en-US" dirty="0">
                <a:ea typeface="+mj-ea"/>
                <a:cs typeface="+mj-cs"/>
              </a:rPr>
              <a:t>Listening Session</a:t>
            </a:r>
          </a:p>
        </p:txBody>
      </p:sp>
      <p:sp>
        <p:nvSpPr>
          <p:cNvPr id="1558531" name="Rectangle 3"/>
          <p:cNvSpPr>
            <a:spLocks noGrp="1" noChangeArrowheads="1"/>
          </p:cNvSpPr>
          <p:nvPr>
            <p:ph type="body" idx="1"/>
          </p:nvPr>
        </p:nvSpPr>
        <p:spPr/>
        <p:txBody>
          <a:bodyPr/>
          <a:lstStyle/>
          <a:p>
            <a:pPr>
              <a:buFont typeface="Wingdings" pitchFamily="2" charset="2"/>
              <a:buChar char="n"/>
              <a:defRPr/>
            </a:pPr>
            <a:r>
              <a:rPr lang="en-US" dirty="0">
                <a:ea typeface="+mn-ea"/>
                <a:cs typeface="+mn-cs"/>
              </a:rPr>
              <a:t>We invite members of the audience to share their observations and recommendations with AHRQ</a:t>
            </a:r>
          </a:p>
          <a:p>
            <a:pPr lvl="1">
              <a:defRPr/>
            </a:pPr>
            <a:r>
              <a:rPr lang="en-US" dirty="0"/>
              <a:t>Our primary goal is to learn from you what you see as the role for AHRQ moving forward</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3970" name="Object 2"/>
          <p:cNvGraphicFramePr>
            <a:graphicFrameLocks noChangeAspect="1"/>
          </p:cNvGraphicFramePr>
          <p:nvPr>
            <p:ph idx="1"/>
          </p:nvPr>
        </p:nvGraphicFramePr>
        <p:xfrm>
          <a:off x="685800" y="2286000"/>
          <a:ext cx="8034338" cy="1901825"/>
        </p:xfrm>
        <a:graphic>
          <a:graphicData uri="http://schemas.openxmlformats.org/presentationml/2006/ole">
            <p:oleObj spid="_x0000_s83970" name="Photo Editor Photo" r:id="rId3" imgW="6400000" imgH="1514686" progId="">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282" name="Rectangle 2"/>
          <p:cNvSpPr>
            <a:spLocks noGrp="1" noChangeArrowheads="1"/>
          </p:cNvSpPr>
          <p:nvPr>
            <p:ph type="title"/>
          </p:nvPr>
        </p:nvSpPr>
        <p:spPr/>
        <p:txBody>
          <a:bodyPr/>
          <a:lstStyle/>
          <a:p>
            <a:pPr>
              <a:defRPr/>
            </a:pPr>
            <a:r>
              <a:rPr lang="en-US" dirty="0">
                <a:ea typeface="+mj-ea"/>
                <a:cs typeface="+mj-cs"/>
              </a:rPr>
              <a:t>AHRQ Mission Statement</a:t>
            </a:r>
          </a:p>
        </p:txBody>
      </p:sp>
      <p:sp>
        <p:nvSpPr>
          <p:cNvPr id="1505283" name="Rectangle 3"/>
          <p:cNvSpPr>
            <a:spLocks noGrp="1" noChangeArrowheads="1"/>
          </p:cNvSpPr>
          <p:nvPr>
            <p:ph type="body" idx="1"/>
          </p:nvPr>
        </p:nvSpPr>
        <p:spPr>
          <a:xfrm>
            <a:off x="1320800" y="1905000"/>
            <a:ext cx="7112000" cy="3962400"/>
          </a:xfrm>
        </p:spPr>
        <p:txBody>
          <a:bodyPr/>
          <a:lstStyle/>
          <a:p>
            <a:pPr>
              <a:buFont typeface="Wingdings" charset="2"/>
              <a:buNone/>
              <a:defRPr/>
            </a:pPr>
            <a:endParaRPr lang="en-US" sz="2800" dirty="0">
              <a:ea typeface="+mn-ea"/>
              <a:cs typeface="+mn-cs"/>
            </a:endParaRPr>
          </a:p>
          <a:p>
            <a:pPr>
              <a:buFont typeface="Wingdings" charset="2"/>
              <a:buNone/>
              <a:defRPr/>
            </a:pPr>
            <a:r>
              <a:rPr lang="en-US" sz="4000" i="1" dirty="0">
                <a:ea typeface="+mn-ea"/>
                <a:cs typeface="+mn-cs"/>
              </a:rPr>
              <a:t>   To improve the quality, safety, efficiency, and effectiveness of health care for all Americans</a:t>
            </a:r>
          </a:p>
          <a:p>
            <a:pPr>
              <a:buFont typeface="Wingdings" charset="2"/>
              <a:buNone/>
              <a:defRPr/>
            </a:pPr>
            <a:endParaRPr lang="en-US" sz="4000" i="1" dirty="0">
              <a:ea typeface="+mn-ea"/>
              <a:cs typeface="+mn-cs"/>
            </a:endParaRPr>
          </a:p>
          <a:p>
            <a:pPr lvl="1">
              <a:buFontTx/>
              <a:buNone/>
              <a:defRPr/>
            </a:pPr>
            <a:endParaRPr lang="en-US" sz="3600"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1122" name="Rectangle 2"/>
          <p:cNvSpPr>
            <a:spLocks noGrp="1" noChangeArrowheads="1"/>
          </p:cNvSpPr>
          <p:nvPr>
            <p:ph type="title"/>
          </p:nvPr>
        </p:nvSpPr>
        <p:spPr/>
        <p:txBody>
          <a:bodyPr/>
          <a:lstStyle/>
          <a:p>
            <a:pPr>
              <a:defRPr/>
            </a:pPr>
            <a:r>
              <a:rPr lang="en-US" dirty="0">
                <a:ea typeface="+mj-ea"/>
                <a:cs typeface="+mj-cs"/>
              </a:rPr>
              <a:t>What AHRQ does</a:t>
            </a:r>
          </a:p>
        </p:txBody>
      </p:sp>
      <p:sp>
        <p:nvSpPr>
          <p:cNvPr id="1541123" name="Rectangle 3"/>
          <p:cNvSpPr>
            <a:spLocks noGrp="1" noChangeArrowheads="1"/>
          </p:cNvSpPr>
          <p:nvPr>
            <p:ph type="body" idx="1"/>
          </p:nvPr>
        </p:nvSpPr>
        <p:spPr>
          <a:xfrm>
            <a:off x="609600" y="1676400"/>
            <a:ext cx="7993063" cy="4191000"/>
          </a:xfrm>
        </p:spPr>
        <p:txBody>
          <a:bodyPr/>
          <a:lstStyle/>
          <a:p>
            <a:r>
              <a:rPr lang="en-US" sz="4000"/>
              <a:t>Generates New Knowledge</a:t>
            </a:r>
          </a:p>
          <a:p>
            <a:endParaRPr lang="en-US" sz="4000"/>
          </a:p>
        </p:txBody>
      </p:sp>
    </p:spTree>
  </p:cSld>
  <p:clrMapOvr>
    <a:masterClrMapping/>
  </p:clrMapOvr>
</p:sld>
</file>

<file path=ppt/theme/theme1.xml><?xml version="1.0" encoding="utf-8"?>
<a:theme xmlns:a="http://schemas.openxmlformats.org/drawingml/2006/main" name="American College of Surgeons 062507.ppt.JH">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American College of Surgeons 062507.ppt.J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merican College of Surgeons 062507.ppt.J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merican College of Surgeons 062507.ppt.J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merican College of Surgeons 062507.ppt.J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merican College of Surgeons 062507.ppt.J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merican College of Surgeons 062507.ppt.J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merican College of Surgeons 062507.ppt.J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merican College of Surgeons 062507.ppt.J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Front Cover">
  <a:themeElements>
    <a:clrScheme name="1_Front Cover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Front Cover">
      <a:majorFont>
        <a:latin typeface="Arial"/>
        <a:ea typeface="Arial"/>
        <a:cs typeface="Arial"/>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Front Cover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ark_background">
  <a:themeElements>
    <a:clrScheme name="dark_background 1">
      <a:dk1>
        <a:srgbClr val="005983"/>
      </a:dk1>
      <a:lt1>
        <a:srgbClr val="FFFFFF"/>
      </a:lt1>
      <a:dk2>
        <a:srgbClr val="005983"/>
      </a:dk2>
      <a:lt2>
        <a:srgbClr val="EEECE1"/>
      </a:lt2>
      <a:accent1>
        <a:srgbClr val="0065A4"/>
      </a:accent1>
      <a:accent2>
        <a:srgbClr val="B30838"/>
      </a:accent2>
      <a:accent3>
        <a:srgbClr val="FFFFFF"/>
      </a:accent3>
      <a:accent4>
        <a:srgbClr val="004B6F"/>
      </a:accent4>
      <a:accent5>
        <a:srgbClr val="AAB8CF"/>
      </a:accent5>
      <a:accent6>
        <a:srgbClr val="A20632"/>
      </a:accent6>
      <a:hlink>
        <a:srgbClr val="0000FF"/>
      </a:hlink>
      <a:folHlink>
        <a:srgbClr val="800080"/>
      </a:folHlink>
    </a:clrScheme>
    <a:fontScheme name="dark_background">
      <a:majorFont>
        <a:latin typeface="Arial"/>
        <a:ea typeface="Arial"/>
        <a:cs typeface="Arial"/>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ark_background 1">
        <a:dk1>
          <a:srgbClr val="005983"/>
        </a:dk1>
        <a:lt1>
          <a:srgbClr val="FFFFFF"/>
        </a:lt1>
        <a:dk2>
          <a:srgbClr val="005983"/>
        </a:dk2>
        <a:lt2>
          <a:srgbClr val="EEECE1"/>
        </a:lt2>
        <a:accent1>
          <a:srgbClr val="0065A4"/>
        </a:accent1>
        <a:accent2>
          <a:srgbClr val="B30838"/>
        </a:accent2>
        <a:accent3>
          <a:srgbClr val="FFFFFF"/>
        </a:accent3>
        <a:accent4>
          <a:srgbClr val="004B6F"/>
        </a:accent4>
        <a:accent5>
          <a:srgbClr val="AAB8CF"/>
        </a:accent5>
        <a:accent6>
          <a:srgbClr val="A20632"/>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1_Office Theme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FFFFFF"/>
      </a:hlink>
      <a:folHlink>
        <a:srgbClr val="85DFD0"/>
      </a:folHlink>
    </a:clrScheme>
    <a:fontScheme name="1_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Office Theme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FFFFFF"/>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FFFFFF"/>
      </a:hlink>
      <a:folHlink>
        <a:srgbClr val="85DFD0"/>
      </a:folHlink>
    </a:clrScheme>
    <a:fontScheme name="Office Them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04617B"/>
        </a:dk1>
        <a:lt1>
          <a:srgbClr val="FFFFFF"/>
        </a:lt1>
        <a:dk2>
          <a:srgbClr val="000000"/>
        </a:dk2>
        <a:lt2>
          <a:srgbClr val="DBF5F9"/>
        </a:lt2>
        <a:accent1>
          <a:srgbClr val="0F6FC6"/>
        </a:accent1>
        <a:accent2>
          <a:srgbClr val="009DD9"/>
        </a:accent2>
        <a:accent3>
          <a:srgbClr val="AAAAAA"/>
        </a:accent3>
        <a:accent4>
          <a:srgbClr val="DADADA"/>
        </a:accent4>
        <a:accent5>
          <a:srgbClr val="AABBDF"/>
        </a:accent5>
        <a:accent6>
          <a:srgbClr val="008EC4"/>
        </a:accent6>
        <a:hlink>
          <a:srgbClr val="FFFFFF"/>
        </a:hlink>
        <a:folHlink>
          <a:srgbClr val="85DFD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American College of Surgeons 062507.ppt.JH">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_American College of Surgeons 062507.ppt.J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American College of Surgeons 062507.ppt.J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American College of Surgeons 062507.ppt.J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American College of Surgeons 062507.ppt.J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American College of Surgeons 062507.ppt.J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American College of Surgeons 062507.ppt.J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American College of Surgeons 062507.ppt.J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American College of Surgeons 062507.ppt.J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American College of Surgeons 062507.ppt.JH</Template>
  <TotalTime>2783</TotalTime>
  <Pages>1</Pages>
  <Words>2687</Words>
  <Application>Microsoft Macintosh PowerPoint</Application>
  <PresentationFormat>On-screen Show (4:3)</PresentationFormat>
  <Paragraphs>407</Paragraphs>
  <Slides>62</Slides>
  <Notes>11</Notes>
  <HiddenSlides>0</HiddenSlides>
  <MMClips>0</MMClips>
  <ScaleCrop>false</ScaleCrop>
  <HeadingPairs>
    <vt:vector size="8" baseType="variant">
      <vt:variant>
        <vt:lpstr>Fonts Used</vt:lpstr>
      </vt:variant>
      <vt:variant>
        <vt:i4>6</vt:i4>
      </vt:variant>
      <vt:variant>
        <vt:lpstr>Design Template</vt:lpstr>
      </vt:variant>
      <vt:variant>
        <vt:i4>6</vt:i4>
      </vt:variant>
      <vt:variant>
        <vt:lpstr>Embedded OLE Servers</vt:lpstr>
      </vt:variant>
      <vt:variant>
        <vt:i4>1</vt:i4>
      </vt:variant>
      <vt:variant>
        <vt:lpstr>Slide Titles</vt:lpstr>
      </vt:variant>
      <vt:variant>
        <vt:i4>62</vt:i4>
      </vt:variant>
    </vt:vector>
  </HeadingPairs>
  <TitlesOfParts>
    <vt:vector size="75" baseType="lpstr">
      <vt:lpstr>Times New Roman</vt:lpstr>
      <vt:lpstr>ＭＳ Ｐゴシック</vt:lpstr>
      <vt:lpstr>Arial</vt:lpstr>
      <vt:lpstr>Wingdings</vt:lpstr>
      <vt:lpstr>Monotype Sorts</vt:lpstr>
      <vt:lpstr>Calibri</vt:lpstr>
      <vt:lpstr>American College of Surgeons 062507.ppt.JH</vt:lpstr>
      <vt:lpstr>1_Front Cover</vt:lpstr>
      <vt:lpstr>dark_background</vt:lpstr>
      <vt:lpstr>1_Office Theme</vt:lpstr>
      <vt:lpstr>Office Theme</vt:lpstr>
      <vt:lpstr>1_American College of Surgeons 062507.ppt.JH</vt:lpstr>
      <vt:lpstr>Photo Editor Photo</vt:lpstr>
      <vt:lpstr>AHRQ and the Medical Home: Building a Blueprint   David Meyers, MD Director, AHRQ Center for Primary Care   AHRQ Annual Conference September, 2010  </vt:lpstr>
      <vt:lpstr>Disclosures</vt:lpstr>
      <vt:lpstr>Disclosures</vt:lpstr>
      <vt:lpstr>Bureaucrat</vt:lpstr>
      <vt:lpstr>Session Overview</vt:lpstr>
      <vt:lpstr>Goals</vt:lpstr>
      <vt:lpstr>Slide 7</vt:lpstr>
      <vt:lpstr>AHRQ Mission Statement</vt:lpstr>
      <vt:lpstr>What AHRQ does</vt:lpstr>
      <vt:lpstr>The Medical Home</vt:lpstr>
      <vt:lpstr>A home for the PCMH</vt:lpstr>
      <vt:lpstr>Primary Care</vt:lpstr>
      <vt:lpstr>The Medical Home</vt:lpstr>
      <vt:lpstr>The Medical Home</vt:lpstr>
      <vt:lpstr>AHRQ’s Definition of the Medical Home</vt:lpstr>
      <vt:lpstr>AHRQ and the Joint Principles Closely Aligned</vt:lpstr>
      <vt:lpstr>AHRQ PCMH Research</vt:lpstr>
      <vt:lpstr>Measurement</vt:lpstr>
      <vt:lpstr>Measurement</vt:lpstr>
      <vt:lpstr>Synthesis</vt:lpstr>
      <vt:lpstr>Synthesis</vt:lpstr>
      <vt:lpstr>Necessary but Not Sufficient:  The HITECH Act’s Potential to Build Medical Homes</vt:lpstr>
      <vt:lpstr>Necessary but Not Sufficient:  The HITECH Act’s Potential to Build Medical Homes</vt:lpstr>
      <vt:lpstr>Engaging Patients and Families in the Medical Home</vt:lpstr>
      <vt:lpstr>Engaging Patients and Families in the Medical Home</vt:lpstr>
      <vt:lpstr>Integrating Mental Health into the Medical Home</vt:lpstr>
      <vt:lpstr>Two Additional Reports</vt:lpstr>
      <vt:lpstr>Synthesis</vt:lpstr>
      <vt:lpstr>Implementation</vt:lpstr>
      <vt:lpstr>Synthesis</vt:lpstr>
      <vt:lpstr>Implementation</vt:lpstr>
      <vt:lpstr>Opportunities</vt:lpstr>
      <vt:lpstr>Putting it All Together</vt:lpstr>
      <vt:lpstr>Dissemination</vt:lpstr>
      <vt:lpstr>PCMH.AHRQ.Gov</vt:lpstr>
      <vt:lpstr>PCMH.AHRQ.Gov</vt:lpstr>
      <vt:lpstr>PCMH.AHRQ.Gov</vt:lpstr>
      <vt:lpstr>Federal Collaboration</vt:lpstr>
      <vt:lpstr>Federal Collaboration</vt:lpstr>
      <vt:lpstr>Thank You</vt:lpstr>
      <vt:lpstr> The Patient-Centered Medical Home: Research Needs and the Needs of Researchers </vt:lpstr>
      <vt:lpstr>We Need Good Evaluations</vt:lpstr>
      <vt:lpstr>The PCMH Model is Promising. . . but Risky</vt:lpstr>
      <vt:lpstr>What Can an Evaluation Deliver?</vt:lpstr>
      <vt:lpstr>How Do Practices Evolve into Medical Homes?</vt:lpstr>
      <vt:lpstr>What Is the Impact of the PCMH?</vt:lpstr>
      <vt:lpstr>Current Research Evidence is Weak</vt:lpstr>
      <vt:lpstr>Research Needs-2</vt:lpstr>
      <vt:lpstr>Research Needs</vt:lpstr>
      <vt:lpstr>Your Thoughts?</vt:lpstr>
      <vt:lpstr>Feedback from the Front Lines</vt:lpstr>
      <vt:lpstr>Feedback from the Front Lines</vt:lpstr>
      <vt:lpstr>Disclosure of  Conflicts of Interest:</vt:lpstr>
      <vt:lpstr>Slide 54</vt:lpstr>
      <vt:lpstr>Slide 55</vt:lpstr>
      <vt:lpstr>Anecdotal Reactions</vt:lpstr>
      <vt:lpstr>What  ^ Physicians Hear…</vt:lpstr>
      <vt:lpstr>What  ^ Physicians See…</vt:lpstr>
      <vt:lpstr>What  ^ Physicians Say…</vt:lpstr>
      <vt:lpstr>How  ^ Physicians Feel…</vt:lpstr>
      <vt:lpstr>Physicians Need…</vt:lpstr>
      <vt:lpstr>Listening Session</vt:lpstr>
    </vt:vector>
  </TitlesOfParts>
  <Manager>Kevin Murray</Manager>
  <Company>Tokarski,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Cathy Tokarski</dc:creator>
  <cp:keywords/>
  <dc:description>ACS NSQIP National Conference, Phoenix, June 25, 2007</dc:description>
  <cp:lastModifiedBy>Graham</cp:lastModifiedBy>
  <cp:revision>70</cp:revision>
  <cp:lastPrinted>2003-01-21T20:19:23Z</cp:lastPrinted>
  <dcterms:created xsi:type="dcterms:W3CDTF">2010-10-18T18:14:48Z</dcterms:created>
  <dcterms:modified xsi:type="dcterms:W3CDTF">2010-10-18T18:14:59Z</dcterms:modified>
  <cp:category/>
</cp:coreProperties>
</file>