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463" r:id="rId2"/>
    <p:sldId id="502" r:id="rId3"/>
    <p:sldId id="508" r:id="rId4"/>
    <p:sldId id="509" r:id="rId5"/>
    <p:sldId id="510" r:id="rId6"/>
    <p:sldId id="530" r:id="rId7"/>
    <p:sldId id="531" r:id="rId8"/>
    <p:sldId id="532" r:id="rId9"/>
    <p:sldId id="534" r:id="rId10"/>
    <p:sldId id="533" r:id="rId11"/>
    <p:sldId id="535" r:id="rId12"/>
    <p:sldId id="589" r:id="rId13"/>
    <p:sldId id="537" r:id="rId14"/>
    <p:sldId id="544" r:id="rId15"/>
    <p:sldId id="545" r:id="rId16"/>
    <p:sldId id="546" r:id="rId17"/>
    <p:sldId id="547" r:id="rId18"/>
    <p:sldId id="548" r:id="rId19"/>
    <p:sldId id="549" r:id="rId20"/>
    <p:sldId id="550" r:id="rId21"/>
    <p:sldId id="551" r:id="rId22"/>
    <p:sldId id="552" r:id="rId23"/>
    <p:sldId id="553" r:id="rId24"/>
    <p:sldId id="554" r:id="rId25"/>
    <p:sldId id="555" r:id="rId26"/>
    <p:sldId id="588" r:id="rId27"/>
    <p:sldId id="590" r:id="rId2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64" autoAdjust="0"/>
    <p:restoredTop sz="85000" autoAdjust="0"/>
  </p:normalViewPr>
  <p:slideViewPr>
    <p:cSldViewPr>
      <p:cViewPr>
        <p:scale>
          <a:sx n="50" d="100"/>
          <a:sy n="50" d="100"/>
        </p:scale>
        <p:origin x="-2742" y="-11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37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A2DCE46-827B-4D88-8145-1D27F470D61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2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970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2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5C89938-AE35-41DA-95B5-E55BFFA7894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C007538F-DEC5-423C-A1A6-7C9BFE28D836}" type="slidenum">
              <a:rPr lang="en-US" smtClean="0"/>
              <a:pPr/>
              <a:t>1</a:t>
            </a:fld>
            <a:endParaRPr lang="en-US" smtClean="0"/>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67012873-B4C2-427E-A87A-942A362CA528}" type="slidenum">
              <a:rPr lang="en-US" smtClean="0"/>
              <a:pPr/>
              <a:t>10</a:t>
            </a:fld>
            <a:endParaRPr lang="en-US" smtClean="0"/>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r>
              <a:rPr lang="en-US" smtClean="0"/>
              <a:t>The value of information is zero up to about 20 weeks treatment duration and then rises almost continuously up to 210 weeks.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299A3DA5-B16D-4679-9AC6-C95D66795189}" type="slidenum">
              <a:rPr lang="en-US" smtClean="0"/>
              <a:pPr/>
              <a:t>11</a:t>
            </a:fld>
            <a:endParaRPr lang="en-US" smtClean="0"/>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smtClean="0"/>
              <a:t>Efficacy duration is the major component of the value of additional information in this study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DD88A9F4-EB14-4425-95B1-8D22AA2B6D83}" type="slidenum">
              <a:rPr lang="en-US" smtClean="0"/>
              <a:pPr/>
              <a:t>12</a:t>
            </a:fld>
            <a:endParaRPr lang="en-US" smtClean="0"/>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smtClean="0"/>
              <a:t>The value of information is a sum over time of the value of information to individual patients adjusted by the number of patients, extent of implementation and rate at which the value of information depreciates.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CC0CF71-C5D1-4FA6-9F5B-65D213720958}" type="slidenum">
              <a:rPr lang="en-US" smtClean="0"/>
              <a:pPr/>
              <a:t>13</a:t>
            </a:fld>
            <a:endParaRPr lang="en-US" smtClean="0"/>
          </a:p>
        </p:txBody>
      </p:sp>
      <p:sp>
        <p:nvSpPr>
          <p:cNvPr id="4301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27B84BBA-D7D6-46BB-B527-27BB7A433F9A}" type="slidenum">
              <a:rPr lang="en-US" sz="1200">
                <a:latin typeface="Arial" charset="0"/>
              </a:rPr>
              <a:pPr algn="r"/>
              <a:t>13</a:t>
            </a:fld>
            <a:endParaRPr lang="en-US" sz="1200">
              <a:latin typeface="Arial" charset="0"/>
            </a:endParaRPr>
          </a:p>
        </p:txBody>
      </p:sp>
      <p:sp>
        <p:nvSpPr>
          <p:cNvPr id="43012" name="Rectangle 2"/>
          <p:cNvSpPr>
            <a:spLocks noRot="1" noChangeArrowheads="1" noTextEdit="1"/>
          </p:cNvSpPr>
          <p:nvPr>
            <p:ph type="sldImg"/>
          </p:nvPr>
        </p:nvSpPr>
        <p:spPr>
          <a:ln/>
        </p:spPr>
      </p:sp>
      <p:sp>
        <p:nvSpPr>
          <p:cNvPr id="430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190E346D-0F81-4590-8799-86FF7A07E808}" type="slidenum">
              <a:rPr lang="en-US" smtClean="0"/>
              <a:pPr/>
              <a:t>14</a:t>
            </a:fld>
            <a:endParaRPr lang="en-US" smtClean="0"/>
          </a:p>
        </p:txBody>
      </p:sp>
      <p:sp>
        <p:nvSpPr>
          <p:cNvPr id="4403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1E6ABF2D-9AE4-4E63-95D3-BF02DACEC452}" type="slidenum">
              <a:rPr lang="en-US" sz="1200">
                <a:latin typeface="Arial" charset="0"/>
              </a:rPr>
              <a:pPr algn="r"/>
              <a:t>14</a:t>
            </a:fld>
            <a:endParaRPr lang="en-US" sz="1200">
              <a:latin typeface="Arial" charset="0"/>
            </a:endParaRPr>
          </a:p>
        </p:txBody>
      </p:sp>
      <p:sp>
        <p:nvSpPr>
          <p:cNvPr id="44036" name="Rectangle 2"/>
          <p:cNvSpPr>
            <a:spLocks noRot="1" noChangeArrowheads="1" noTextEdit="1"/>
          </p:cNvSpPr>
          <p:nvPr>
            <p:ph type="sldImg"/>
          </p:nvPr>
        </p:nvSpPr>
        <p:spPr>
          <a:ln/>
        </p:spPr>
      </p:sp>
      <p:sp>
        <p:nvSpPr>
          <p:cNvPr id="44037"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28FCB362-D172-4637-93BA-F0AE0DE7F39E}" type="slidenum">
              <a:rPr lang="en-US" smtClean="0"/>
              <a:pPr/>
              <a:t>15</a:t>
            </a:fld>
            <a:endParaRPr lang="en-US" smtClean="0"/>
          </a:p>
        </p:txBody>
      </p:sp>
      <p:sp>
        <p:nvSpPr>
          <p:cNvPr id="4505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A444885F-67B5-4055-B1E0-829CAC8514C6}" type="slidenum">
              <a:rPr lang="en-US" sz="1200">
                <a:latin typeface="Arial" charset="0"/>
              </a:rPr>
              <a:pPr algn="r"/>
              <a:t>15</a:t>
            </a:fld>
            <a:endParaRPr lang="en-US" sz="1200">
              <a:latin typeface="Arial" charset="0"/>
            </a:endParaRPr>
          </a:p>
        </p:txBody>
      </p:sp>
      <p:sp>
        <p:nvSpPr>
          <p:cNvPr id="45060" name="Rectangle 2"/>
          <p:cNvSpPr>
            <a:spLocks noRot="1" noChangeArrowheads="1" noTextEdit="1"/>
          </p:cNvSpPr>
          <p:nvPr>
            <p:ph type="sldImg"/>
          </p:nvPr>
        </p:nvSpPr>
        <p:spPr>
          <a:ln/>
        </p:spPr>
      </p:sp>
      <p:sp>
        <p:nvSpPr>
          <p:cNvPr id="45061"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DE5CF1B2-95B0-46B9-B77F-08705C859A45}" type="slidenum">
              <a:rPr lang="en-US" smtClean="0"/>
              <a:pPr/>
              <a:t>16</a:t>
            </a:fld>
            <a:endParaRPr lang="en-US" smtClean="0"/>
          </a:p>
        </p:txBody>
      </p:sp>
      <p:sp>
        <p:nvSpPr>
          <p:cNvPr id="4608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D4EC9239-2217-4C71-9E91-C3F961796A99}" type="slidenum">
              <a:rPr lang="en-US" sz="1200">
                <a:latin typeface="Arial" charset="0"/>
              </a:rPr>
              <a:pPr algn="r"/>
              <a:t>16</a:t>
            </a:fld>
            <a:endParaRPr lang="en-US" sz="1200">
              <a:latin typeface="Arial" charset="0"/>
            </a:endParaRPr>
          </a:p>
        </p:txBody>
      </p:sp>
      <p:sp>
        <p:nvSpPr>
          <p:cNvPr id="46084" name="Rectangle 2"/>
          <p:cNvSpPr>
            <a:spLocks noRot="1" noChangeArrowheads="1" noTextEdit="1"/>
          </p:cNvSpPr>
          <p:nvPr>
            <p:ph type="sldImg"/>
          </p:nvPr>
        </p:nvSpPr>
        <p:spPr>
          <a:ln/>
        </p:spPr>
      </p:sp>
      <p:sp>
        <p:nvSpPr>
          <p:cNvPr id="46085" name="Rectangle 3"/>
          <p:cNvSpPr>
            <a:spLocks noGrp="1" noChangeArrowheads="1"/>
          </p:cNvSpPr>
          <p:nvPr>
            <p:ph type="body" idx="1"/>
          </p:nvPr>
        </p:nvSpPr>
        <p:spPr>
          <a:xfrm>
            <a:off x="685800" y="4343400"/>
            <a:ext cx="5486400" cy="4114800"/>
          </a:xfrm>
          <a:noFill/>
          <a:ln/>
        </p:spPr>
        <p:txBody>
          <a:bodyPr/>
          <a:lstStyle/>
          <a:p>
            <a:pPr eaLnBrk="1" hangingPunct="1"/>
            <a:r>
              <a:rPr lang="en-US" smtClean="0"/>
              <a:t>In the CATIE Study, the only statistically significant difference in costs or QALYs between treatments was lower QALYs for risperidone compared to perphenazine.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9AC3D358-E36A-4DA9-BCE0-0735A8EC8D92}" type="slidenum">
              <a:rPr lang="en-US" smtClean="0"/>
              <a:pPr/>
              <a:t>17</a:t>
            </a:fld>
            <a:endParaRPr lang="en-US" smtClean="0"/>
          </a:p>
        </p:txBody>
      </p:sp>
      <p:sp>
        <p:nvSpPr>
          <p:cNvPr id="471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84178809-48F1-4792-9AF6-E3BCC5DA746D}" type="slidenum">
              <a:rPr lang="en-US" sz="1200">
                <a:latin typeface="Arial" charset="0"/>
              </a:rPr>
              <a:pPr algn="r"/>
              <a:t>17</a:t>
            </a:fld>
            <a:endParaRPr lang="en-US" sz="1200">
              <a:latin typeface="Arial" charset="0"/>
            </a:endParaRPr>
          </a:p>
        </p:txBody>
      </p:sp>
      <p:sp>
        <p:nvSpPr>
          <p:cNvPr id="47108" name="Rectangle 2"/>
          <p:cNvSpPr>
            <a:spLocks noRot="1" noChangeArrowheads="1" noTextEdit="1"/>
          </p:cNvSpPr>
          <p:nvPr>
            <p:ph type="sldImg"/>
          </p:nvPr>
        </p:nvSpPr>
        <p:spPr>
          <a:ln/>
        </p:spPr>
      </p:sp>
      <p:sp>
        <p:nvSpPr>
          <p:cNvPr id="47109"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1913CF1-12FF-414B-AB2B-C82D82C6C0FB}" type="slidenum">
              <a:rPr lang="en-US" smtClean="0"/>
              <a:pPr/>
              <a:t>18</a:t>
            </a:fld>
            <a:endParaRPr lang="en-US" smtClean="0"/>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D1AA0342-5ABA-4E1F-93A6-9738539967B2}" type="slidenum">
              <a:rPr lang="en-US" sz="1200">
                <a:latin typeface="Arial" charset="0"/>
              </a:rPr>
              <a:pPr algn="r"/>
              <a:t>18</a:t>
            </a:fld>
            <a:endParaRPr lang="en-US" sz="1200">
              <a:latin typeface="Arial" charset="0"/>
            </a:endParaRPr>
          </a:p>
        </p:txBody>
      </p:sp>
      <p:sp>
        <p:nvSpPr>
          <p:cNvPr id="48132" name="Rectangle 2"/>
          <p:cNvSpPr>
            <a:spLocks noRot="1" noChangeArrowheads="1" noTextEdit="1"/>
          </p:cNvSpPr>
          <p:nvPr>
            <p:ph type="sldImg"/>
          </p:nvPr>
        </p:nvSpPr>
        <p:spPr>
          <a:ln/>
        </p:spPr>
      </p:sp>
      <p:sp>
        <p:nvSpPr>
          <p:cNvPr id="4813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80D263AE-8AE7-4AB2-9232-E55E16F56912}" type="slidenum">
              <a:rPr lang="en-US" smtClean="0"/>
              <a:pPr/>
              <a:t>19</a:t>
            </a:fld>
            <a:endParaRPr lang="en-US" smtClean="0"/>
          </a:p>
        </p:txBody>
      </p:sp>
      <p:sp>
        <p:nvSpPr>
          <p:cNvPr id="4915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A4290C3B-D3BB-48F9-ACF3-1D41D5146457}" type="slidenum">
              <a:rPr lang="en-US" sz="1200">
                <a:latin typeface="Arial" charset="0"/>
              </a:rPr>
              <a:pPr algn="r"/>
              <a:t>19</a:t>
            </a:fld>
            <a:endParaRPr lang="en-US" sz="1200">
              <a:latin typeface="Arial" charset="0"/>
            </a:endParaRPr>
          </a:p>
        </p:txBody>
      </p:sp>
      <p:sp>
        <p:nvSpPr>
          <p:cNvPr id="49156" name="Rectangle 2"/>
          <p:cNvSpPr>
            <a:spLocks noRot="1" noChangeArrowheads="1" noTextEdit="1"/>
          </p:cNvSpPr>
          <p:nvPr>
            <p:ph type="sldImg"/>
          </p:nvPr>
        </p:nvSpPr>
        <p:spPr>
          <a:ln/>
        </p:spPr>
      </p:sp>
      <p:sp>
        <p:nvSpPr>
          <p:cNvPr id="49157" name="Rectangle 3"/>
          <p:cNvSpPr>
            <a:spLocks noGrp="1" noChangeArrowheads="1"/>
          </p:cNvSpPr>
          <p:nvPr>
            <p:ph type="body" idx="1"/>
          </p:nvPr>
        </p:nvSpPr>
        <p:spPr>
          <a:xfrm>
            <a:off x="685800" y="4343400"/>
            <a:ext cx="5486400" cy="4114800"/>
          </a:xfrm>
          <a:noFill/>
          <a:ln/>
        </p:spPr>
        <p:txBody>
          <a:bodyPr/>
          <a:lstStyle/>
          <a:p>
            <a:pPr eaLnBrk="1" hangingPunct="1"/>
            <a:r>
              <a:rPr lang="en-US" smtClean="0"/>
              <a:t>The distribution of QALY weights in CATIE  is centered around a mean of 0.72 for all treatments studies except risperidone, which has a mean of 0.70. The standard errors of these means is small (about 0.0065)</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498F555-ED32-4E5B-8BAD-5F1278D130DC}" type="slidenum">
              <a:rPr lang="en-US" smtClean="0"/>
              <a:pPr/>
              <a:t>2</a:t>
            </a:fld>
            <a:endParaRPr lang="en-US" smtClean="0"/>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0EFA5B95-3E0C-4045-A89C-D320F2FC7FF1}" type="slidenum">
              <a:rPr lang="en-US" smtClean="0"/>
              <a:pPr/>
              <a:t>20</a:t>
            </a:fld>
            <a:endParaRPr lang="en-US" smtClean="0"/>
          </a:p>
        </p:txBody>
      </p:sp>
      <p:sp>
        <p:nvSpPr>
          <p:cNvPr id="5017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2E5B5D16-D4F5-4E18-BB03-D8A6E1E0B6F0}" type="slidenum">
              <a:rPr lang="en-US" sz="1200">
                <a:latin typeface="Arial" charset="0"/>
              </a:rPr>
              <a:pPr algn="r"/>
              <a:t>20</a:t>
            </a:fld>
            <a:endParaRPr lang="en-US" sz="1200">
              <a:latin typeface="Arial" charset="0"/>
            </a:endParaRPr>
          </a:p>
        </p:txBody>
      </p:sp>
      <p:sp>
        <p:nvSpPr>
          <p:cNvPr id="50180" name="Rectangle 2"/>
          <p:cNvSpPr>
            <a:spLocks noRot="1" noChangeArrowheads="1" noTextEdit="1"/>
          </p:cNvSpPr>
          <p:nvPr>
            <p:ph type="sldImg"/>
          </p:nvPr>
        </p:nvSpPr>
        <p:spPr>
          <a:ln/>
        </p:spPr>
      </p:sp>
      <p:sp>
        <p:nvSpPr>
          <p:cNvPr id="50181" name="Rectangle 3"/>
          <p:cNvSpPr>
            <a:spLocks noGrp="1" noChangeArrowheads="1"/>
          </p:cNvSpPr>
          <p:nvPr>
            <p:ph type="body" idx="1"/>
          </p:nvPr>
        </p:nvSpPr>
        <p:spPr>
          <a:xfrm>
            <a:off x="685800" y="4343400"/>
            <a:ext cx="5486400" cy="4114800"/>
          </a:xfrm>
          <a:noFill/>
          <a:ln/>
        </p:spPr>
        <p:txBody>
          <a:bodyPr/>
          <a:lstStyle/>
          <a:p>
            <a:pPr eaLnBrk="1" hangingPunct="1"/>
            <a:r>
              <a:rPr lang="en-US" smtClean="0"/>
              <a:t>The mean costs in CATIE for perphenazine is $810 compared to about $1600 for the three atypical antipsychotics studied. The distribution of CATIE costs is heavily skewed to the right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B4F4E6AD-A58B-45B8-A48E-CAE381500CB8}" type="slidenum">
              <a:rPr lang="en-US" smtClean="0"/>
              <a:pPr/>
              <a:t>21</a:t>
            </a:fld>
            <a:endParaRPr lang="en-US" smtClean="0"/>
          </a:p>
        </p:txBody>
      </p:sp>
      <p:sp>
        <p:nvSpPr>
          <p:cNvPr id="5120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4C2C4E00-B432-40EE-BB95-15FDFD661E34}" type="slidenum">
              <a:rPr lang="en-US" sz="1200">
                <a:latin typeface="Arial" charset="0"/>
              </a:rPr>
              <a:pPr algn="r"/>
              <a:t>21</a:t>
            </a:fld>
            <a:endParaRPr lang="en-US" sz="1200">
              <a:latin typeface="Arial" charset="0"/>
            </a:endParaRPr>
          </a:p>
        </p:txBody>
      </p:sp>
      <p:sp>
        <p:nvSpPr>
          <p:cNvPr id="51204" name="Rectangle 2"/>
          <p:cNvSpPr>
            <a:spLocks noRot="1" noChangeArrowheads="1" noTextEdit="1"/>
          </p:cNvSpPr>
          <p:nvPr>
            <p:ph type="sldImg"/>
          </p:nvPr>
        </p:nvSpPr>
        <p:spPr>
          <a:ln/>
        </p:spPr>
      </p:sp>
      <p:sp>
        <p:nvSpPr>
          <p:cNvPr id="51205" name="Rectangle 3"/>
          <p:cNvSpPr>
            <a:spLocks noGrp="1" noChangeArrowheads="1"/>
          </p:cNvSpPr>
          <p:nvPr>
            <p:ph type="body" idx="1"/>
          </p:nvPr>
        </p:nvSpPr>
        <p:spPr>
          <a:xfrm>
            <a:off x="685800" y="4343400"/>
            <a:ext cx="5486400" cy="4114800"/>
          </a:xfrm>
          <a:noFill/>
          <a:ln/>
        </p:spPr>
        <p:txBody>
          <a:bodyPr/>
          <a:lstStyle/>
          <a:p>
            <a:pPr eaLnBrk="1" hangingPunct="1"/>
            <a:r>
              <a:rPr lang="en-US" smtClean="0"/>
              <a:t>The total value to each incident cohort is about $6.6 billion  and the total value to the prevalent and next 20 incident cohorts is $342 billion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CE056431-D987-4520-A3D2-7D8C7ABB8192}" type="slidenum">
              <a:rPr lang="en-US" smtClean="0"/>
              <a:pPr/>
              <a:t>22</a:t>
            </a:fld>
            <a:endParaRPr lang="en-US" smtClean="0"/>
          </a:p>
        </p:txBody>
      </p:sp>
      <p:sp>
        <p:nvSpPr>
          <p:cNvPr id="5222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236F8EA4-158A-4F02-BACE-F49645CFD0E8}" type="slidenum">
              <a:rPr lang="en-US" sz="1200">
                <a:latin typeface="Arial" charset="0"/>
              </a:rPr>
              <a:pPr algn="r"/>
              <a:t>22</a:t>
            </a:fld>
            <a:endParaRPr lang="en-US" sz="1200">
              <a:latin typeface="Arial" charset="0"/>
            </a:endParaRPr>
          </a:p>
        </p:txBody>
      </p:sp>
      <p:sp>
        <p:nvSpPr>
          <p:cNvPr id="52228" name="Rectangle 2"/>
          <p:cNvSpPr>
            <a:spLocks noRot="1" noChangeArrowheads="1" noTextEdit="1"/>
          </p:cNvSpPr>
          <p:nvPr>
            <p:ph type="sldImg"/>
          </p:nvPr>
        </p:nvSpPr>
        <p:spPr>
          <a:ln/>
        </p:spPr>
      </p:sp>
      <p:sp>
        <p:nvSpPr>
          <p:cNvPr id="52229" name="Rectangle 3"/>
          <p:cNvSpPr>
            <a:spLocks noGrp="1" noChangeArrowheads="1"/>
          </p:cNvSpPr>
          <p:nvPr>
            <p:ph type="body" idx="1"/>
          </p:nvPr>
        </p:nvSpPr>
        <p:spPr>
          <a:xfrm>
            <a:off x="685800" y="4343400"/>
            <a:ext cx="5486400" cy="4114800"/>
          </a:xfrm>
          <a:noFill/>
          <a:ln/>
        </p:spPr>
        <p:txBody>
          <a:bodyPr/>
          <a:lstStyle/>
          <a:p>
            <a:pPr eaLnBrk="1" hangingPunct="1"/>
            <a:r>
              <a:rPr lang="en-US" smtClean="0"/>
              <a:t>The maximal value of research is about $340 million and the probability that perphenazine is cost-effective is about 53 percent across WTP for a QALY values from $10,000 to $150,000</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33E4A55A-5CE9-409A-A4FA-2ED62E301A05}" type="slidenum">
              <a:rPr lang="en-US" smtClean="0"/>
              <a:pPr/>
              <a:t>23</a:t>
            </a:fld>
            <a:endParaRPr lang="en-US" smtClean="0"/>
          </a:p>
        </p:txBody>
      </p:sp>
      <p:sp>
        <p:nvSpPr>
          <p:cNvPr id="5325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C30A9D04-5F46-490B-B9C4-D83169F5BF3E}" type="slidenum">
              <a:rPr lang="en-US" sz="1200">
                <a:latin typeface="Arial" charset="0"/>
              </a:rPr>
              <a:pPr algn="r"/>
              <a:t>23</a:t>
            </a:fld>
            <a:endParaRPr lang="en-US" sz="1200">
              <a:latin typeface="Arial" charset="0"/>
            </a:endParaRPr>
          </a:p>
        </p:txBody>
      </p:sp>
      <p:sp>
        <p:nvSpPr>
          <p:cNvPr id="53252" name="Rectangle 2"/>
          <p:cNvSpPr>
            <a:spLocks noRot="1" noChangeArrowheads="1" noTextEdit="1"/>
          </p:cNvSpPr>
          <p:nvPr>
            <p:ph type="sldImg"/>
          </p:nvPr>
        </p:nvSpPr>
        <p:spPr>
          <a:ln/>
        </p:spPr>
      </p:sp>
      <p:sp>
        <p:nvSpPr>
          <p:cNvPr id="5325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0DE2EAFC-2207-4A7F-B5E4-92531DBB0C61}" type="slidenum">
              <a:rPr lang="en-US" smtClean="0"/>
              <a:pPr/>
              <a:t>24</a:t>
            </a:fld>
            <a:endParaRPr lang="en-US" smtClean="0"/>
          </a:p>
        </p:txBody>
      </p:sp>
      <p:sp>
        <p:nvSpPr>
          <p:cNvPr id="5427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AC6392F8-F685-4B51-A4A7-47CE98CB9DFD}" type="slidenum">
              <a:rPr lang="en-US" sz="1200">
                <a:latin typeface="Arial" charset="0"/>
              </a:rPr>
              <a:pPr algn="r"/>
              <a:t>24</a:t>
            </a:fld>
            <a:endParaRPr lang="en-US" sz="1200">
              <a:latin typeface="Arial" charset="0"/>
            </a:endParaRPr>
          </a:p>
        </p:txBody>
      </p:sp>
      <p:sp>
        <p:nvSpPr>
          <p:cNvPr id="54276" name="Rectangle 2"/>
          <p:cNvSpPr>
            <a:spLocks noRot="1" noChangeArrowheads="1" noTextEdit="1"/>
          </p:cNvSpPr>
          <p:nvPr>
            <p:ph type="sldImg"/>
          </p:nvPr>
        </p:nvSpPr>
        <p:spPr>
          <a:ln/>
        </p:spPr>
      </p:sp>
      <p:sp>
        <p:nvSpPr>
          <p:cNvPr id="54277" name="Rectangle 3"/>
          <p:cNvSpPr>
            <a:spLocks noGrp="1" noChangeArrowheads="1"/>
          </p:cNvSpPr>
          <p:nvPr>
            <p:ph type="body" idx="1"/>
          </p:nvPr>
        </p:nvSpPr>
        <p:spPr>
          <a:xfrm>
            <a:off x="685800" y="4343400"/>
            <a:ext cx="5486400" cy="4114800"/>
          </a:xfrm>
          <a:noFill/>
          <a:ln/>
        </p:spPr>
        <p:txBody>
          <a:bodyPr/>
          <a:lstStyle/>
          <a:p>
            <a:pPr eaLnBrk="1" hangingPunct="1"/>
            <a:r>
              <a:rPr lang="en-US" smtClean="0"/>
              <a:t>This graph of the relationship between sample size and value of research shows that the highest value of research net of costs occurs at a sample size of about 22,500 subjects in each arm</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912FA925-7EF3-47B4-886B-DCFAC63A718D}" type="slidenum">
              <a:rPr lang="en-US" smtClean="0"/>
              <a:pPr/>
              <a:t>25</a:t>
            </a:fld>
            <a:endParaRPr lang="en-US" smtClean="0"/>
          </a:p>
        </p:txBody>
      </p:sp>
      <p:sp>
        <p:nvSpPr>
          <p:cNvPr id="5529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32" tIns="45716" rIns="91432" bIns="45716" anchor="b"/>
          <a:lstStyle/>
          <a:p>
            <a:pPr algn="r"/>
            <a:fld id="{65106F10-2A26-45CD-8091-593868E9C212}" type="slidenum">
              <a:rPr lang="en-US" sz="1200">
                <a:latin typeface="Arial" charset="0"/>
              </a:rPr>
              <a:pPr algn="r"/>
              <a:t>25</a:t>
            </a:fld>
            <a:endParaRPr lang="en-US" sz="1200">
              <a:latin typeface="Arial" charset="0"/>
            </a:endParaRPr>
          </a:p>
        </p:txBody>
      </p:sp>
      <p:sp>
        <p:nvSpPr>
          <p:cNvPr id="55300" name="Rectangle 2"/>
          <p:cNvSpPr>
            <a:spLocks noRot="1" noChangeArrowheads="1" noTextEdit="1"/>
          </p:cNvSpPr>
          <p:nvPr>
            <p:ph type="sldImg"/>
          </p:nvPr>
        </p:nvSpPr>
        <p:spPr>
          <a:ln/>
        </p:spPr>
      </p:sp>
      <p:sp>
        <p:nvSpPr>
          <p:cNvPr id="55301"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C056682C-A4EB-4D96-97B8-70432575FD73}" type="slidenum">
              <a:rPr lang="en-US" smtClean="0"/>
              <a:pPr/>
              <a:t>3</a:t>
            </a:fld>
            <a:endParaRPr lang="en-US" smtClean="0"/>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smtClean="0"/>
              <a:t>The value of research can be understood as analogous to the value of diagnostic testing. With ideal information one always makes the best choice given the true state of the world, which provides the greatest possible expected value of outcomes. Without information, a decision has to be made that is best on average, and this will produce a lower expected value.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1B31F999-B1FA-4EF1-B1CE-4AF0CE80DBF2}" type="slidenum">
              <a:rPr lang="en-US" smtClean="0"/>
              <a:pPr/>
              <a:t>4</a:t>
            </a:fld>
            <a:endParaRPr lang="en-US" smtClean="0"/>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D75E8DF-1AD8-49F7-9A22-083E330D5F26}" type="slidenum">
              <a:rPr lang="en-US" smtClean="0"/>
              <a:pPr/>
              <a:t>5</a:t>
            </a:fld>
            <a:endParaRPr lang="en-US" smtClean="0"/>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smtClean="0"/>
              <a:t>The value of information is a sum over time of the value of information to individual patients adjusted by the number of patients, extent of implementation and rate at which the value of information depreciates.</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C917E23-709D-41E6-A51B-ABFF4D0532B5}" type="slidenum">
              <a:rPr lang="en-US" smtClean="0"/>
              <a:pPr/>
              <a:t>6</a:t>
            </a:fld>
            <a:endParaRPr lang="en-US" smtClean="0"/>
          </a:p>
        </p:txBody>
      </p:sp>
      <p:sp>
        <p:nvSpPr>
          <p:cNvPr id="35843" name="Rectangle 2"/>
          <p:cNvSpPr>
            <a:spLocks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smtClean="0"/>
              <a:t>The authors of this study constructed a Markov model for the progression of Alzheimer Disease from mild to moderate to severe and to death.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78427E21-4557-4311-8DC1-85F2EBB2FCD4}" type="slidenum">
              <a:rPr lang="en-US" smtClean="0"/>
              <a:pPr/>
              <a:t>7</a:t>
            </a:fld>
            <a:endParaRPr lang="en-US" smtClean="0"/>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smtClean="0"/>
              <a:t>It is quite certain that the INB of donepezil is negative at 24 weeks. However, there is a great deal of uncertainty about whether the INB at 210 weeks is positive or negative and the magnitude of those benefits.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E3D24CC-2EF9-4147-A112-2CB07769D4BC}" type="slidenum">
              <a:rPr lang="en-US" smtClean="0"/>
              <a:pPr/>
              <a:t>8</a:t>
            </a:fld>
            <a:endParaRPr lang="en-US" smtClean="0"/>
          </a:p>
        </p:txBody>
      </p:sp>
      <p:sp>
        <p:nvSpPr>
          <p:cNvPr id="37891" name="Rectangle 2"/>
          <p:cNvSpPr>
            <a:spLocks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smtClean="0"/>
              <a:t>The probability that donepezil is cost-effective varies from 20% up to 90% as the WTP for a QALY increases from $0 to $150,000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4CADA0B-5DE2-4F20-A331-9E3FBE28D29B}" type="slidenum">
              <a:rPr lang="en-US" smtClean="0"/>
              <a:pPr/>
              <a:t>9</a:t>
            </a:fld>
            <a:endParaRPr lang="en-US" smtClean="0"/>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smtClean="0"/>
              <a:t>The value of research is largest at 210 weeks and almost zero at 24 weeks. Value of research varies by WTP for a QALY.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74F1D7-BA52-4F19-9C50-FD807078A4D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227436-F2DD-49E7-81E6-3DE124EB5AC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54BB9D-B3E5-43F1-88C9-C2EA0DF5562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1E15C5-8220-48E0-8BDC-AB07C440E40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3DC992-ACFE-4213-A0DE-7AC895E7217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575A7A-AA33-4FD6-B28E-1BE45EC42A7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79C8D25-52AB-4662-B708-C520ECA9BBC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F8A69D3-35B7-4A76-AB56-BCB3F7A97F2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1675197-C319-49D9-A81E-DDA9FF4DE77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A4421B8-811E-4EA1-BC31-D653ED744D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A0A8012-288D-4F43-B101-4DD68F26528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2306676-D237-439E-8C94-B318F0A72EA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99"/>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953A377-B7FF-4856-8816-7E27681DAEA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28600" y="1066800"/>
            <a:ext cx="8610600" cy="2057400"/>
          </a:xfrm>
        </p:spPr>
        <p:txBody>
          <a:bodyPr/>
          <a:lstStyle/>
          <a:p>
            <a:pPr eaLnBrk="1" hangingPunct="1"/>
            <a:r>
              <a:rPr lang="en-US" sz="4000" smtClean="0"/>
              <a:t>Value of Information Calculations to Inform and Prioritize </a:t>
            </a:r>
            <a:br>
              <a:rPr lang="en-US" sz="4000" smtClean="0"/>
            </a:br>
            <a:r>
              <a:rPr lang="en-US" sz="4000" smtClean="0"/>
              <a:t>Clinical Research Investments</a:t>
            </a:r>
            <a:r>
              <a:rPr lang="en-US" smtClean="0"/>
              <a:t> </a:t>
            </a:r>
          </a:p>
        </p:txBody>
      </p:sp>
      <p:sp>
        <p:nvSpPr>
          <p:cNvPr id="4099" name="Rectangle 3"/>
          <p:cNvSpPr>
            <a:spLocks noGrp="1" noChangeArrowheads="1"/>
          </p:cNvSpPr>
          <p:nvPr>
            <p:ph type="subTitle" idx="1"/>
          </p:nvPr>
        </p:nvSpPr>
        <p:spPr>
          <a:xfrm>
            <a:off x="228600" y="4419600"/>
            <a:ext cx="8686800" cy="1371600"/>
          </a:xfrm>
        </p:spPr>
        <p:txBody>
          <a:bodyPr/>
          <a:lstStyle/>
          <a:p>
            <a:pPr eaLnBrk="1" hangingPunct="1">
              <a:lnSpc>
                <a:spcPct val="80000"/>
              </a:lnSpc>
            </a:pPr>
            <a:r>
              <a:rPr lang="en-US" sz="3600" smtClean="0"/>
              <a:t>David Meltzer MD, PhD</a:t>
            </a:r>
          </a:p>
          <a:p>
            <a:pPr eaLnBrk="1" hangingPunct="1">
              <a:lnSpc>
                <a:spcPct val="80000"/>
              </a:lnSpc>
            </a:pPr>
            <a:r>
              <a:rPr lang="en-US" sz="3600" smtClean="0"/>
              <a:t>The University of Chicago</a:t>
            </a:r>
          </a:p>
          <a:p>
            <a:pPr eaLnBrk="1" hangingPunct="1">
              <a:lnSpc>
                <a:spcPct val="80000"/>
              </a:lnSpc>
            </a:pPr>
            <a:endParaRPr lang="en-US" sz="36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609600"/>
            <a:ext cx="7772400" cy="609600"/>
          </a:xfrm>
        </p:spPr>
        <p:txBody>
          <a:bodyPr/>
          <a:lstStyle/>
          <a:p>
            <a:pPr eaLnBrk="1" hangingPunct="1"/>
            <a:r>
              <a:rPr lang="en-US" sz="4000" smtClean="0"/>
              <a:t>Value of Research by Time Horizon</a:t>
            </a:r>
          </a:p>
        </p:txBody>
      </p:sp>
      <p:pic>
        <p:nvPicPr>
          <p:cNvPr id="12291" name="Picture 3"/>
          <p:cNvPicPr>
            <a:picLocks noChangeAspect="1" noChangeArrowheads="1"/>
          </p:cNvPicPr>
          <p:nvPr>
            <p:ph type="body" idx="1"/>
          </p:nvPr>
        </p:nvPicPr>
        <p:blipFill>
          <a:blip r:embed="rId3" cstate="print"/>
          <a:srcRect/>
          <a:stretch>
            <a:fillRect/>
          </a:stretch>
        </p:blipFill>
        <p:spPr>
          <a:xfrm>
            <a:off x="1219200" y="1676400"/>
            <a:ext cx="6705600" cy="4495800"/>
          </a:xfr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4000" smtClean="0"/>
              <a:t>Contributors to Value of Research</a:t>
            </a:r>
          </a:p>
        </p:txBody>
      </p:sp>
      <p:pic>
        <p:nvPicPr>
          <p:cNvPr id="13315" name="Picture 3"/>
          <p:cNvPicPr>
            <a:picLocks noChangeAspect="1" noChangeArrowheads="1"/>
          </p:cNvPicPr>
          <p:nvPr>
            <p:ph type="body" idx="1"/>
          </p:nvPr>
        </p:nvPicPr>
        <p:blipFill>
          <a:blip r:embed="rId3" cstate="print"/>
          <a:srcRect/>
          <a:stretch>
            <a:fillRect/>
          </a:stretch>
        </p:blipFill>
        <p:spPr>
          <a:xfrm>
            <a:off x="1539875" y="2008188"/>
            <a:ext cx="6064250" cy="4060825"/>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a:xfrm>
            <a:off x="228600" y="609600"/>
            <a:ext cx="8458200" cy="381000"/>
          </a:xfrm>
        </p:spPr>
        <p:txBody>
          <a:bodyPr/>
          <a:lstStyle/>
          <a:p>
            <a:pPr defTabSz="901700" eaLnBrk="1" hangingPunct="1"/>
            <a:r>
              <a:rPr lang="en-US" sz="3200" smtClean="0"/>
              <a:t>Practical Applications of Value of Information</a:t>
            </a:r>
          </a:p>
        </p:txBody>
      </p:sp>
      <p:sp>
        <p:nvSpPr>
          <p:cNvPr id="13315" name="Rectangle 3"/>
          <p:cNvSpPr>
            <a:spLocks noGrp="1" noChangeArrowheads="1"/>
          </p:cNvSpPr>
          <p:nvPr>
            <p:ph type="body" idx="1"/>
          </p:nvPr>
        </p:nvSpPr>
        <p:spPr>
          <a:xfrm>
            <a:off x="304800" y="1295400"/>
            <a:ext cx="8534400" cy="5105400"/>
          </a:xfrm>
        </p:spPr>
        <p:txBody>
          <a:bodyPr/>
          <a:lstStyle/>
          <a:p>
            <a:pPr marL="336550" indent="-336550" defTabSz="903288" eaLnBrk="1" hangingPunct="1">
              <a:lnSpc>
                <a:spcPct val="90000"/>
              </a:lnSpc>
              <a:tabLst>
                <a:tab pos="5200650" algn="l"/>
                <a:tab pos="5886450" algn="r"/>
                <a:tab pos="5943600" algn="l"/>
              </a:tabLst>
              <a:defRPr/>
            </a:pPr>
            <a:r>
              <a:rPr lang="en-US" sz="2400" dirty="0" smtClean="0"/>
              <a:t>VOI requires modeling population value of information</a:t>
            </a:r>
          </a:p>
          <a:p>
            <a:pPr marL="736600" lvl="1" indent="-336550" defTabSz="903288" eaLnBrk="1" hangingPunct="1">
              <a:lnSpc>
                <a:spcPct val="90000"/>
              </a:lnSpc>
              <a:tabLst>
                <a:tab pos="5200650" algn="l"/>
                <a:tab pos="5886450" algn="r"/>
                <a:tab pos="5943600" algn="l"/>
              </a:tabLst>
              <a:defRPr/>
            </a:pPr>
            <a:endParaRPr lang="en-US" sz="2000" dirty="0" smtClean="0"/>
          </a:p>
          <a:p>
            <a:pPr marL="336550" indent="-336550" defTabSz="903288" eaLnBrk="1" hangingPunct="1">
              <a:lnSpc>
                <a:spcPct val="90000"/>
              </a:lnSpc>
              <a:tabLst>
                <a:tab pos="5200650" algn="l"/>
                <a:tab pos="5886450" algn="r"/>
                <a:tab pos="5943600" algn="l"/>
              </a:tabLst>
              <a:defRPr/>
            </a:pPr>
            <a:endParaRPr lang="en-US" sz="2400" dirty="0" smtClean="0"/>
          </a:p>
          <a:p>
            <a:pPr marL="336550" indent="-336550" defTabSz="903288" eaLnBrk="1" hangingPunct="1">
              <a:lnSpc>
                <a:spcPct val="90000"/>
              </a:lnSpc>
              <a:buFontTx/>
              <a:buNone/>
              <a:tabLst>
                <a:tab pos="5200650" algn="l"/>
                <a:tab pos="5886450" algn="r"/>
                <a:tab pos="5943600" algn="l"/>
              </a:tabLst>
              <a:defRPr/>
            </a:pPr>
            <a:r>
              <a:rPr lang="en-US" sz="2400" dirty="0" smtClean="0"/>
              <a:t>where	</a:t>
            </a:r>
          </a:p>
          <a:p>
            <a:pPr marL="336550" indent="-336550" defTabSz="903288" eaLnBrk="1" hangingPunct="1">
              <a:lnSpc>
                <a:spcPct val="90000"/>
              </a:lnSpc>
              <a:tabLst>
                <a:tab pos="5200650" algn="l"/>
                <a:tab pos="5886450" algn="r"/>
                <a:tab pos="5943600" algn="l"/>
              </a:tabLst>
              <a:defRPr/>
            </a:pPr>
            <a:endParaRPr lang="en-US" sz="2400" dirty="0" smtClean="0"/>
          </a:p>
          <a:p>
            <a:pPr marL="336550" indent="-336550" defTabSz="903288" eaLnBrk="1" hangingPunct="1">
              <a:lnSpc>
                <a:spcPct val="90000"/>
              </a:lnSpc>
              <a:buFontTx/>
              <a:buNone/>
              <a:tabLst>
                <a:tab pos="5200650" algn="l"/>
                <a:tab pos="5886450" algn="r"/>
                <a:tab pos="5943600" algn="l"/>
              </a:tabLst>
              <a:defRPr/>
            </a:pPr>
            <a:endParaRPr lang="en-US" sz="2400" dirty="0" smtClean="0"/>
          </a:p>
          <a:p>
            <a:pPr marL="336550" indent="-336550" defTabSz="903288" eaLnBrk="1" hangingPunct="1">
              <a:lnSpc>
                <a:spcPct val="90000"/>
              </a:lnSpc>
              <a:buFontTx/>
              <a:buNone/>
              <a:tabLst>
                <a:tab pos="5200650" algn="l"/>
                <a:tab pos="5886450" algn="r"/>
                <a:tab pos="5943600" algn="l"/>
              </a:tabLst>
              <a:defRPr/>
            </a:pPr>
            <a:endParaRPr lang="en-US" sz="2400" dirty="0" smtClean="0"/>
          </a:p>
          <a:p>
            <a:pPr marL="336550" indent="-336550" defTabSz="903288" eaLnBrk="1" hangingPunct="1">
              <a:lnSpc>
                <a:spcPct val="90000"/>
              </a:lnSpc>
              <a:tabLst>
                <a:tab pos="5200650" algn="l"/>
                <a:tab pos="5886450" algn="r"/>
                <a:tab pos="5943600" algn="l"/>
              </a:tabLst>
              <a:defRPr/>
            </a:pPr>
            <a:r>
              <a:rPr lang="en-US" sz="2400" dirty="0" smtClean="0"/>
              <a:t>VOI based on decision models</a:t>
            </a:r>
          </a:p>
          <a:p>
            <a:pPr marL="736600" lvl="1" indent="-336550" defTabSz="903288" eaLnBrk="1" hangingPunct="1">
              <a:lnSpc>
                <a:spcPct val="90000"/>
              </a:lnSpc>
              <a:tabLst>
                <a:tab pos="5200650" algn="l"/>
                <a:tab pos="5886450" algn="r"/>
                <a:tab pos="5943600" algn="l"/>
              </a:tabLst>
              <a:defRPr/>
            </a:pPr>
            <a:r>
              <a:rPr lang="en-US" sz="2000" dirty="0" smtClean="0"/>
              <a:t>IVOI modeled with decision model</a:t>
            </a:r>
          </a:p>
          <a:p>
            <a:pPr marL="736600" lvl="1" indent="-336550" defTabSz="903288" eaLnBrk="1" hangingPunct="1">
              <a:lnSpc>
                <a:spcPct val="90000"/>
              </a:lnSpc>
              <a:tabLst>
                <a:tab pos="5200650" algn="l"/>
                <a:tab pos="5886450" algn="r"/>
                <a:tab pos="5943600" algn="l"/>
              </a:tabLst>
              <a:defRPr/>
            </a:pPr>
            <a:r>
              <a:rPr lang="en-US" sz="2000" dirty="0" smtClean="0"/>
              <a:t>UK (NICE): Alzheimer’s Disease </a:t>
            </a:r>
            <a:r>
              <a:rPr lang="en-US" sz="2000" dirty="0" err="1" smtClean="0"/>
              <a:t>Tx</a:t>
            </a:r>
            <a:r>
              <a:rPr lang="en-US" sz="2000" dirty="0" smtClean="0"/>
              <a:t>, wisdom teeth removal</a:t>
            </a:r>
          </a:p>
          <a:p>
            <a:pPr marL="400050" indent="-284163" defTabSz="903288" eaLnBrk="1" hangingPunct="1">
              <a:lnSpc>
                <a:spcPct val="90000"/>
              </a:lnSpc>
              <a:tabLst>
                <a:tab pos="5200650" algn="l"/>
                <a:tab pos="5886450" algn="r"/>
                <a:tab pos="5943600" algn="l"/>
              </a:tabLst>
              <a:defRPr/>
            </a:pPr>
            <a:r>
              <a:rPr lang="en-US" sz="2400" dirty="0" smtClean="0"/>
              <a:t>Minimal modeling approaches to VOI</a:t>
            </a:r>
          </a:p>
          <a:p>
            <a:pPr marL="800100" lvl="1" indent="-284163" defTabSz="903288" eaLnBrk="1" hangingPunct="1">
              <a:lnSpc>
                <a:spcPct val="90000"/>
              </a:lnSpc>
              <a:tabLst>
                <a:tab pos="5200650" algn="l"/>
                <a:tab pos="5886450" algn="r"/>
                <a:tab pos="5943600" algn="l"/>
              </a:tabLst>
              <a:defRPr/>
            </a:pPr>
            <a:r>
              <a:rPr lang="en-US" sz="2000" dirty="0" smtClean="0"/>
              <a:t>IVOI comes (nearly) directly from clinical trial</a:t>
            </a:r>
          </a:p>
          <a:p>
            <a:pPr marL="800100" lvl="1" indent="-284163" defTabSz="903288" eaLnBrk="1" hangingPunct="1">
              <a:lnSpc>
                <a:spcPct val="90000"/>
              </a:lnSpc>
              <a:tabLst>
                <a:tab pos="5200650" algn="l"/>
                <a:tab pos="5886450" algn="r"/>
                <a:tab pos="5943600" algn="l"/>
              </a:tabLst>
              <a:defRPr/>
            </a:pPr>
            <a:r>
              <a:rPr lang="en-US" sz="2000" dirty="0" smtClean="0"/>
              <a:t>US (NIH): CATIE Trial of atypical antipsychotics</a:t>
            </a:r>
          </a:p>
          <a:p>
            <a:pPr marL="336550" indent="-336550" defTabSz="903288" eaLnBrk="1" hangingPunct="1">
              <a:lnSpc>
                <a:spcPct val="90000"/>
              </a:lnSpc>
              <a:tabLst>
                <a:tab pos="5200650" algn="l"/>
                <a:tab pos="5886450" algn="r"/>
                <a:tab pos="5943600" algn="l"/>
              </a:tabLst>
              <a:defRPr/>
            </a:pPr>
            <a:r>
              <a:rPr lang="en-US" sz="2400" dirty="0" smtClean="0"/>
              <a:t>Bound with more limited data (burden of illness)</a:t>
            </a:r>
            <a:endParaRPr lang="en-US" sz="2000" dirty="0" smtClean="0"/>
          </a:p>
        </p:txBody>
      </p:sp>
      <p:graphicFrame>
        <p:nvGraphicFramePr>
          <p:cNvPr id="2050" name="Object 4"/>
          <p:cNvGraphicFramePr>
            <a:graphicFrameLocks noChangeAspect="1"/>
          </p:cNvGraphicFramePr>
          <p:nvPr/>
        </p:nvGraphicFramePr>
        <p:xfrm>
          <a:off x="914400" y="1828800"/>
          <a:ext cx="7735888" cy="838200"/>
        </p:xfrm>
        <a:graphic>
          <a:graphicData uri="http://schemas.openxmlformats.org/presentationml/2006/ole">
            <p:oleObj spid="_x0000_s2050" name="Equation" r:id="rId4" imgW="2260440" imgH="342720" progId="Equation.DSMT4">
              <p:embed/>
            </p:oleObj>
          </a:graphicData>
        </a:graphic>
      </p:graphicFrame>
      <p:graphicFrame>
        <p:nvGraphicFramePr>
          <p:cNvPr id="2051" name="Object 5"/>
          <p:cNvGraphicFramePr>
            <a:graphicFrameLocks noChangeAspect="1"/>
          </p:cNvGraphicFramePr>
          <p:nvPr/>
        </p:nvGraphicFramePr>
        <p:xfrm>
          <a:off x="1981200" y="2667000"/>
          <a:ext cx="4076700" cy="1371600"/>
        </p:xfrm>
        <a:graphic>
          <a:graphicData uri="http://schemas.openxmlformats.org/presentationml/2006/ole">
            <p:oleObj spid="_x0000_s2051" name="Equation" r:id="rId5" imgW="3124080" imgH="1168200" progId="Equation.DSMT4">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4" name="Rectangle 36"/>
          <p:cNvSpPr>
            <a:spLocks noChangeArrowheads="1"/>
          </p:cNvSpPr>
          <p:nvPr/>
        </p:nvSpPr>
        <p:spPr bwMode="auto">
          <a:xfrm>
            <a:off x="304800" y="887413"/>
            <a:ext cx="8534400" cy="5324475"/>
          </a:xfrm>
          <a:prstGeom prst="rect">
            <a:avLst/>
          </a:prstGeom>
          <a:noFill/>
          <a:ln w="9525">
            <a:noFill/>
            <a:miter lim="800000"/>
            <a:headEnd/>
            <a:tailEnd/>
          </a:ln>
          <a:effectLst/>
        </p:spPr>
        <p:txBody>
          <a:bodyPr anchor="ctr">
            <a:spAutoFit/>
          </a:bodyPr>
          <a:lstStyle/>
          <a:p>
            <a:pPr algn="ctr">
              <a:defRPr/>
            </a:pPr>
            <a:r>
              <a:rPr lang="en-US" sz="3600" dirty="0">
                <a:solidFill>
                  <a:schemeClr val="tx2"/>
                </a:solidFill>
                <a:effectLst>
                  <a:outerShdw blurRad="38100" dist="38100" dir="2700000" algn="tl">
                    <a:srgbClr val="000000"/>
                  </a:outerShdw>
                </a:effectLst>
              </a:rPr>
              <a:t>Expected Value of Research</a:t>
            </a:r>
            <a:endParaRPr lang="en-US" sz="3600" dirty="0">
              <a:solidFill>
                <a:schemeClr val="tx2"/>
              </a:solidFill>
            </a:endParaRPr>
          </a:p>
          <a:p>
            <a:pPr algn="ctr">
              <a:defRPr/>
            </a:pPr>
            <a:r>
              <a:rPr lang="en-US" sz="3600" dirty="0">
                <a:solidFill>
                  <a:schemeClr val="tx2"/>
                </a:solidFill>
                <a:effectLst>
                  <a:outerShdw blurRad="38100" dist="38100" dir="2700000" algn="tl">
                    <a:srgbClr val="000000"/>
                  </a:outerShdw>
                </a:effectLst>
              </a:rPr>
              <a:t>on the Comparative Cost-Effectiveness</a:t>
            </a:r>
            <a:endParaRPr lang="en-US" sz="3600" dirty="0">
              <a:solidFill>
                <a:schemeClr val="tx2"/>
              </a:solidFill>
            </a:endParaRPr>
          </a:p>
          <a:p>
            <a:pPr algn="ctr">
              <a:defRPr/>
            </a:pPr>
            <a:r>
              <a:rPr lang="en-US" sz="3600" dirty="0">
                <a:solidFill>
                  <a:schemeClr val="tx2"/>
                </a:solidFill>
                <a:effectLst>
                  <a:outerShdw blurRad="38100" dist="38100" dir="2700000" algn="tl">
                    <a:srgbClr val="000000"/>
                  </a:outerShdw>
                </a:effectLst>
              </a:rPr>
              <a:t> of Antipsychotics Drugs</a:t>
            </a:r>
          </a:p>
          <a:p>
            <a:pPr algn="ctr">
              <a:defRPr/>
            </a:pPr>
            <a:endParaRPr lang="en-US" sz="3200" dirty="0"/>
          </a:p>
          <a:p>
            <a:pPr algn="ctr">
              <a:defRPr/>
            </a:pPr>
            <a:r>
              <a:rPr lang="en-US" sz="2000" dirty="0">
                <a:effectLst>
                  <a:outerShdw blurRad="38100" dist="38100" dir="2700000" algn="tl">
                    <a:srgbClr val="000000"/>
                  </a:outerShdw>
                </a:effectLst>
              </a:rPr>
              <a:t>David Meltzer MD PhD</a:t>
            </a:r>
          </a:p>
          <a:p>
            <a:pPr algn="ctr">
              <a:defRPr/>
            </a:pPr>
            <a:endParaRPr lang="en-US" sz="2000" dirty="0"/>
          </a:p>
          <a:p>
            <a:pPr algn="ctr">
              <a:defRPr/>
            </a:pPr>
            <a:r>
              <a:rPr lang="en-US" sz="2000" dirty="0">
                <a:effectLst>
                  <a:outerShdw blurRad="38100" dist="38100" dir="2700000" algn="tl">
                    <a:srgbClr val="000000"/>
                  </a:outerShdw>
                </a:effectLst>
              </a:rPr>
              <a:t>Department of Medicine, Department of Economics, </a:t>
            </a:r>
          </a:p>
          <a:p>
            <a:pPr algn="ctr">
              <a:defRPr/>
            </a:pPr>
            <a:r>
              <a:rPr lang="en-US" sz="2000" dirty="0">
                <a:effectLst>
                  <a:outerShdw blurRad="38100" dist="38100" dir="2700000" algn="tl">
                    <a:srgbClr val="000000"/>
                  </a:outerShdw>
                </a:effectLst>
              </a:rPr>
              <a:t>Harris School of Public Policy, &amp;</a:t>
            </a:r>
            <a:endParaRPr lang="en-US" sz="2000" dirty="0"/>
          </a:p>
          <a:p>
            <a:pPr algn="ctr">
              <a:defRPr/>
            </a:pPr>
            <a:r>
              <a:rPr lang="en-US" sz="2000" dirty="0">
                <a:effectLst>
                  <a:outerShdw blurRad="38100" dist="38100" dir="2700000" algn="tl">
                    <a:srgbClr val="000000"/>
                  </a:outerShdw>
                </a:effectLst>
              </a:rPr>
              <a:t>University of Chicago CERT</a:t>
            </a:r>
            <a:endParaRPr lang="en-US" sz="2000" dirty="0"/>
          </a:p>
          <a:p>
            <a:pPr algn="ctr">
              <a:defRPr/>
            </a:pPr>
            <a:r>
              <a:rPr lang="en-US" sz="2000" dirty="0">
                <a:effectLst>
                  <a:outerShdw blurRad="38100" dist="38100" dir="2700000" algn="tl">
                    <a:srgbClr val="000000"/>
                  </a:outerShdw>
                </a:effectLst>
              </a:rPr>
              <a:t>Chicago IL </a:t>
            </a:r>
          </a:p>
          <a:p>
            <a:pPr algn="ctr">
              <a:defRPr/>
            </a:pPr>
            <a:endParaRPr lang="en-US" sz="2000" dirty="0"/>
          </a:p>
          <a:p>
            <a:pPr algn="ctr">
              <a:defRPr/>
            </a:pPr>
            <a:r>
              <a:rPr lang="en-US" sz="2000" dirty="0">
                <a:effectLst>
                  <a:outerShdw blurRad="38100" dist="38100" dir="2700000" algn="tl">
                    <a:srgbClr val="000000"/>
                  </a:outerShdw>
                </a:effectLst>
              </a:rPr>
              <a:t>(Joint work with Anirban Basu PhD, University of Chicago &amp; </a:t>
            </a:r>
          </a:p>
          <a:p>
            <a:pPr algn="ctr">
              <a:defRPr/>
            </a:pPr>
            <a:r>
              <a:rPr lang="en-US" sz="2000" dirty="0">
                <a:effectLst>
                  <a:outerShdw blurRad="38100" dist="38100" dir="2700000" algn="tl">
                    <a:srgbClr val="000000"/>
                  </a:outerShdw>
                </a:effectLst>
              </a:rPr>
              <a:t>Dr. Herbert Y. Meltzer, Vanderbilt University)</a:t>
            </a:r>
          </a:p>
          <a:p>
            <a:pPr algn="ctr">
              <a:defRPr/>
            </a:pPr>
            <a:endParaRPr lang="en-US" sz="2000"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38"/>
          <p:cNvSpPr txBox="1">
            <a:spLocks noChangeArrowheads="1"/>
          </p:cNvSpPr>
          <p:nvPr/>
        </p:nvSpPr>
        <p:spPr bwMode="auto">
          <a:xfrm>
            <a:off x="381000" y="990600"/>
            <a:ext cx="8382000" cy="5086350"/>
          </a:xfrm>
          <a:prstGeom prst="rect">
            <a:avLst/>
          </a:prstGeom>
          <a:noFill/>
          <a:ln w="9525">
            <a:noFill/>
            <a:miter lim="800000"/>
            <a:headEnd/>
            <a:tailEnd/>
          </a:ln>
        </p:spPr>
        <p:txBody>
          <a:bodyPr>
            <a:spAutoFit/>
          </a:bodyPr>
          <a:lstStyle/>
          <a:p>
            <a:pPr algn="ctr"/>
            <a:r>
              <a:rPr lang="en-US" sz="3200">
                <a:solidFill>
                  <a:schemeClr val="tx2"/>
                </a:solidFill>
              </a:rPr>
              <a:t>The Clinical Antipsychotic Trials in Intervention Effectivness (CATIE)</a:t>
            </a:r>
          </a:p>
          <a:p>
            <a:endParaRPr lang="en-US" sz="2200">
              <a:solidFill>
                <a:schemeClr val="tx2"/>
              </a:solidFill>
            </a:endParaRPr>
          </a:p>
          <a:p>
            <a:r>
              <a:rPr lang="en-US" sz="2200"/>
              <a:t>• $42.6 million, NIMH-funded randomized trial of Atypical Antipsychotic Drugs (A-APDs) and a Neuroleptic (Perhphenazine) in patients with established schizophrenia</a:t>
            </a:r>
          </a:p>
          <a:p>
            <a:endParaRPr lang="en-US" sz="2200"/>
          </a:p>
          <a:p>
            <a:r>
              <a:rPr lang="en-US" sz="2200"/>
              <a:t>• Major findings</a:t>
            </a:r>
          </a:p>
          <a:p>
            <a:r>
              <a:rPr lang="en-US" sz="2200"/>
              <a:t>	o Discontinuation rates similar with A-APDs and Perphenazine</a:t>
            </a:r>
          </a:p>
          <a:p>
            <a:r>
              <a:rPr lang="en-US" sz="2200"/>
              <a:t>	o Perphenazine cost-effective first-line treatment</a:t>
            </a:r>
          </a:p>
          <a:p>
            <a:endParaRPr lang="en-US" sz="2200"/>
          </a:p>
          <a:p>
            <a:r>
              <a:rPr lang="en-US" sz="2200"/>
              <a:t>• Impact</a:t>
            </a:r>
          </a:p>
          <a:p>
            <a:r>
              <a:rPr lang="en-US" sz="2200"/>
              <a:t>	o Frequently discussed in coverage decisions</a:t>
            </a:r>
          </a:p>
          <a:p>
            <a:r>
              <a:rPr lang="en-US" sz="2200"/>
              <a:t>	o Some have argued results should be considered definitive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304800" y="998538"/>
            <a:ext cx="8610600" cy="4718050"/>
          </a:xfrm>
          <a:prstGeom prst="rect">
            <a:avLst/>
          </a:prstGeom>
          <a:noFill/>
          <a:ln w="9525">
            <a:noFill/>
            <a:miter lim="800000"/>
            <a:headEnd/>
            <a:tailEnd/>
          </a:ln>
        </p:spPr>
        <p:txBody>
          <a:bodyPr>
            <a:spAutoFit/>
          </a:bodyPr>
          <a:lstStyle/>
          <a:p>
            <a:pPr algn="ctr"/>
            <a:r>
              <a:rPr lang="en-US" sz="3200">
                <a:solidFill>
                  <a:schemeClr val="tx2"/>
                </a:solidFill>
              </a:rPr>
              <a:t>The Clinical Antipsychotic Trials in Intervention Effectivness (CATIE)</a:t>
            </a:r>
            <a:endParaRPr lang="en-US" sz="4800">
              <a:solidFill>
                <a:schemeClr val="tx2"/>
              </a:solidFill>
            </a:endParaRPr>
          </a:p>
          <a:p>
            <a:endParaRPr lang="en-US">
              <a:solidFill>
                <a:schemeClr val="tx2"/>
              </a:solidFill>
            </a:endParaRPr>
          </a:p>
          <a:p>
            <a:r>
              <a:rPr lang="en-US"/>
              <a:t>• Limitations</a:t>
            </a:r>
          </a:p>
          <a:p>
            <a:r>
              <a:rPr lang="en-US"/>
              <a:t>	o Continuation was major endpoint</a:t>
            </a:r>
          </a:p>
          <a:p>
            <a:r>
              <a:rPr lang="en-US"/>
              <a:t>	o Limited precision in estimates of effectiveness, costs</a:t>
            </a:r>
          </a:p>
          <a:p>
            <a:r>
              <a:rPr lang="en-US"/>
              <a:t>	o Small differences in effectiveness/costs across many 	persons could be of great value</a:t>
            </a:r>
          </a:p>
          <a:p>
            <a:endParaRPr lang="en-US"/>
          </a:p>
          <a:p>
            <a:r>
              <a:rPr lang="en-US"/>
              <a:t>• Important to know value of potential future research</a:t>
            </a:r>
          </a:p>
          <a:p>
            <a:r>
              <a:rPr lang="en-US"/>
              <a:t>	o Help prioritize individual research opportunities</a:t>
            </a:r>
          </a:p>
          <a:p>
            <a:r>
              <a:rPr lang="en-US"/>
              <a:t>	o Facilitate rational investment decisions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3"/>
          <p:cNvSpPr txBox="1">
            <a:spLocks noChangeArrowheads="1"/>
          </p:cNvSpPr>
          <p:nvPr/>
        </p:nvSpPr>
        <p:spPr bwMode="auto">
          <a:xfrm>
            <a:off x="990600" y="998538"/>
            <a:ext cx="7162800" cy="579437"/>
          </a:xfrm>
          <a:prstGeom prst="rect">
            <a:avLst/>
          </a:prstGeom>
          <a:noFill/>
          <a:ln w="9525">
            <a:noFill/>
            <a:miter lim="800000"/>
            <a:headEnd/>
            <a:tailEnd/>
          </a:ln>
        </p:spPr>
        <p:txBody>
          <a:bodyPr>
            <a:spAutoFit/>
          </a:bodyPr>
          <a:lstStyle/>
          <a:p>
            <a:pPr algn="ctr"/>
            <a:r>
              <a:rPr lang="en-US" sz="3200">
                <a:solidFill>
                  <a:schemeClr val="tx2"/>
                </a:solidFill>
              </a:rPr>
              <a:t>CATIE Cost-Effectiveness Results</a:t>
            </a:r>
            <a:endParaRPr lang="en-US" sz="4800">
              <a:solidFill>
                <a:schemeClr val="tx2"/>
              </a:solidFill>
            </a:endParaRPr>
          </a:p>
        </p:txBody>
      </p:sp>
      <p:graphicFrame>
        <p:nvGraphicFramePr>
          <p:cNvPr id="1070083" name="Group 3"/>
          <p:cNvGraphicFramePr>
            <a:graphicFrameLocks noGrp="1"/>
          </p:cNvGraphicFramePr>
          <p:nvPr>
            <p:ph idx="4294967295"/>
          </p:nvPr>
        </p:nvGraphicFramePr>
        <p:xfrm>
          <a:off x="1692275" y="1981200"/>
          <a:ext cx="5686425" cy="2919413"/>
        </p:xfrm>
        <a:graphic>
          <a:graphicData uri="http://schemas.openxmlformats.org/drawingml/2006/table">
            <a:tbl>
              <a:tblPr/>
              <a:tblGrid>
                <a:gridCol w="1382713"/>
                <a:gridCol w="1536700"/>
                <a:gridCol w="1443037"/>
                <a:gridCol w="1323975"/>
              </a:tblGrid>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Monthly Costs Mean (sd) ($)</a:t>
                      </a:r>
                      <a:r>
                        <a:rPr kumimoji="0" lang="en-U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QALY Mean (sd)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ICER ($/QALY)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Perphenazine</a:t>
                      </a:r>
                      <a:r>
                        <a:rPr kumimoji="0" lang="en-U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817 ( 728)</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0.722 (0.0064)</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         -</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Olanzapine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1619 (1442)</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0.723 (0.0063)</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9,624,000</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Risperidone</a:t>
                      </a:r>
                      <a:r>
                        <a:rPr kumimoji="0" lang="en-U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1635 (1457)</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0.706 (0.0066)</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Dominated</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Quetiapine</a:t>
                      </a:r>
                      <a:r>
                        <a:rPr kumimoji="0" lang="en-U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1680 (1497)</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0.721 (0.0065)</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Dominated</a:t>
                      </a:r>
                      <a:endParaRPr kumimoji="0" lang="en-US" sz="1400" b="0"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441" name="Rectangle 105"/>
          <p:cNvSpPr>
            <a:spLocks noChangeArrowheads="1"/>
          </p:cNvSpPr>
          <p:nvPr/>
        </p:nvSpPr>
        <p:spPr bwMode="auto">
          <a:xfrm>
            <a:off x="1576388" y="5029200"/>
            <a:ext cx="5732462" cy="1570038"/>
          </a:xfrm>
          <a:prstGeom prst="rect">
            <a:avLst/>
          </a:prstGeom>
          <a:noFill/>
          <a:ln w="9525">
            <a:noFill/>
            <a:miter lim="800000"/>
            <a:headEnd/>
            <a:tailEnd/>
          </a:ln>
        </p:spPr>
        <p:txBody>
          <a:bodyPr anchor="ctr">
            <a:spAutoFit/>
          </a:bodyPr>
          <a:lstStyle/>
          <a:p>
            <a:pPr algn="ctr">
              <a:defRPr/>
            </a:pPr>
            <a:r>
              <a:rPr lang="en-US" sz="1000" dirty="0">
                <a:effectLst>
                  <a:outerShdw blurRad="38100" dist="38100" dir="2700000" algn="tl">
                    <a:srgbClr val="000000"/>
                  </a:outerShdw>
                </a:effectLst>
              </a:rPr>
              <a:t>	(</a:t>
            </a:r>
            <a:r>
              <a:rPr lang="en-US" sz="1200" dirty="0">
                <a:effectLst>
                  <a:outerShdw blurRad="38100" dist="38100" dir="2700000" algn="tl">
                    <a:srgbClr val="000000"/>
                  </a:outerShdw>
                </a:effectLst>
              </a:rPr>
              <a:t>Ref: </a:t>
            </a:r>
            <a:r>
              <a:rPr lang="en-US" sz="1200" dirty="0" err="1">
                <a:effectLst>
                  <a:outerShdw blurRad="38100" dist="38100" dir="2700000" algn="tl">
                    <a:srgbClr val="000000"/>
                  </a:outerShdw>
                </a:effectLst>
              </a:rPr>
              <a:t>Rosenheck</a:t>
            </a:r>
            <a:r>
              <a:rPr lang="en-US" sz="1200" dirty="0">
                <a:effectLst>
                  <a:outerShdw blurRad="38100" dist="38100" dir="2700000" algn="tl">
                    <a:srgbClr val="000000"/>
                  </a:outerShdw>
                </a:effectLst>
              </a:rPr>
              <a:t> et al , 2006; Private Communications with Dr. </a:t>
            </a:r>
            <a:r>
              <a:rPr lang="en-US" sz="1200" dirty="0" err="1">
                <a:effectLst>
                  <a:outerShdw blurRad="38100" dist="38100" dir="2700000" algn="tl">
                    <a:srgbClr val="000000"/>
                  </a:outerShdw>
                </a:effectLst>
              </a:rPr>
              <a:t>Rosenheck</a:t>
            </a:r>
            <a:r>
              <a:rPr lang="en-US" sz="1200" dirty="0">
                <a:effectLst>
                  <a:outerShdw blurRad="38100" dist="38100" dir="2700000" algn="tl">
                    <a:srgbClr val="000000"/>
                  </a:outerShdw>
                </a:effectLst>
              </a:rPr>
              <a:t>)</a:t>
            </a:r>
          </a:p>
          <a:p>
            <a:pPr algn="ctr">
              <a:defRPr/>
            </a:pPr>
            <a:endParaRPr lang="en-US" sz="1200" dirty="0">
              <a:effectLst>
                <a:outerShdw blurRad="38100" dist="38100" dir="2700000" algn="tl">
                  <a:srgbClr val="000000"/>
                </a:outerShdw>
              </a:effectLst>
            </a:endParaRPr>
          </a:p>
          <a:p>
            <a:pPr algn="ctr">
              <a:defRPr/>
            </a:pPr>
            <a:endParaRPr lang="en-US" sz="1200" dirty="0">
              <a:effectLst>
                <a:outerShdw blurRad="38100" dist="38100" dir="2700000" algn="tl">
                  <a:srgbClr val="000000"/>
                </a:outerShdw>
              </a:effectLst>
            </a:endParaRPr>
          </a:p>
          <a:p>
            <a:pPr algn="ctr">
              <a:defRPr/>
            </a:pPr>
            <a:r>
              <a:rPr lang="en-US" sz="2000" dirty="0">
                <a:solidFill>
                  <a:schemeClr val="tx2"/>
                </a:solidFill>
                <a:effectLst>
                  <a:outerShdw blurRad="38100" dist="38100" dir="2700000" algn="tl">
                    <a:srgbClr val="000000"/>
                  </a:outerShdw>
                </a:effectLst>
              </a:rPr>
              <a:t>Only statistically significant difference: </a:t>
            </a:r>
          </a:p>
          <a:p>
            <a:pPr algn="ctr">
              <a:defRPr/>
            </a:pPr>
            <a:endParaRPr lang="en-US" sz="2000" dirty="0">
              <a:solidFill>
                <a:schemeClr val="tx2"/>
              </a:solidFill>
            </a:endParaRPr>
          </a:p>
          <a:p>
            <a:pPr algn="ctr">
              <a:defRPr/>
            </a:pPr>
            <a:r>
              <a:rPr lang="en-US" sz="2000" dirty="0" err="1">
                <a:solidFill>
                  <a:schemeClr val="tx2"/>
                </a:solidFill>
                <a:effectLst>
                  <a:outerShdw blurRad="38100" dist="38100" dir="2700000" algn="tl">
                    <a:srgbClr val="000000"/>
                  </a:outerShdw>
                </a:effectLst>
              </a:rPr>
              <a:t>QALY</a:t>
            </a:r>
            <a:r>
              <a:rPr lang="en-US" sz="2000" baseline="-25000" dirty="0" err="1">
                <a:solidFill>
                  <a:schemeClr val="tx2"/>
                </a:solidFill>
                <a:effectLst>
                  <a:outerShdw blurRad="38100" dist="38100" dir="2700000" algn="tl">
                    <a:srgbClr val="000000"/>
                  </a:outerShdw>
                </a:effectLst>
              </a:rPr>
              <a:t>Perphenazine</a:t>
            </a:r>
            <a:r>
              <a:rPr lang="en-US" sz="2000" baseline="-25000" dirty="0">
                <a:solidFill>
                  <a:schemeClr val="tx2"/>
                </a:solidFill>
                <a:effectLst>
                  <a:outerShdw blurRad="38100" dist="38100" dir="2700000" algn="tl">
                    <a:srgbClr val="000000"/>
                  </a:outerShdw>
                </a:effectLst>
              </a:rPr>
              <a:t> </a:t>
            </a:r>
            <a:r>
              <a:rPr lang="en-US" sz="2000" dirty="0">
                <a:solidFill>
                  <a:schemeClr val="tx2"/>
                </a:solidFill>
                <a:effectLst>
                  <a:outerShdw blurRad="38100" dist="38100" dir="2700000" algn="tl">
                    <a:srgbClr val="000000"/>
                  </a:outerShdw>
                </a:effectLst>
              </a:rPr>
              <a:t>&gt; </a:t>
            </a:r>
            <a:r>
              <a:rPr lang="en-US" sz="2000" dirty="0" err="1">
                <a:solidFill>
                  <a:schemeClr val="tx2"/>
                </a:solidFill>
                <a:effectLst>
                  <a:outerShdw blurRad="38100" dist="38100" dir="2700000" algn="tl">
                    <a:srgbClr val="000000"/>
                  </a:outerShdw>
                </a:effectLst>
              </a:rPr>
              <a:t>QALY</a:t>
            </a:r>
            <a:r>
              <a:rPr lang="en-US" sz="2000" baseline="-25000" dirty="0" err="1">
                <a:solidFill>
                  <a:schemeClr val="tx2"/>
                </a:solidFill>
                <a:effectLst>
                  <a:outerShdw blurRad="38100" dist="38100" dir="2700000" algn="tl">
                    <a:srgbClr val="000000"/>
                  </a:outerShdw>
                </a:effectLst>
              </a:rPr>
              <a:t>Risperidone</a:t>
            </a:r>
            <a:r>
              <a:rPr lang="en-US" sz="2000" dirty="0">
                <a:solidFill>
                  <a:schemeClr val="tx2"/>
                </a:solidFill>
                <a:effectLst>
                  <a:outerShdw blurRad="38100" dist="38100" dir="2700000" algn="tl">
                    <a:srgbClr val="000000"/>
                  </a:outerShdw>
                </a:effectLst>
              </a:rPr>
              <a:t> (p-</a:t>
            </a:r>
            <a:r>
              <a:rPr lang="en-US" sz="2000" dirty="0" err="1">
                <a:solidFill>
                  <a:schemeClr val="tx2"/>
                </a:solidFill>
                <a:effectLst>
                  <a:outerShdw blurRad="38100" dist="38100" dir="2700000" algn="tl">
                    <a:srgbClr val="000000"/>
                  </a:outerShdw>
                </a:effectLst>
              </a:rPr>
              <a:t>val</a:t>
            </a:r>
            <a:r>
              <a:rPr lang="en-US" sz="2000" dirty="0">
                <a:solidFill>
                  <a:schemeClr val="tx2"/>
                </a:solidFill>
                <a:effectLst>
                  <a:outerShdw blurRad="38100" dist="38100" dir="2700000" algn="tl">
                    <a:srgbClr val="000000"/>
                  </a:outerShdw>
                </a:effectLst>
              </a:rPr>
              <a:t> &lt; 0.001)</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p:cNvSpPr txBox="1">
            <a:spLocks noChangeArrowheads="1"/>
          </p:cNvSpPr>
          <p:nvPr/>
        </p:nvSpPr>
        <p:spPr bwMode="auto">
          <a:xfrm>
            <a:off x="152400" y="998538"/>
            <a:ext cx="8839200" cy="3595687"/>
          </a:xfrm>
          <a:prstGeom prst="rect">
            <a:avLst/>
          </a:prstGeom>
          <a:noFill/>
          <a:ln w="9525">
            <a:noFill/>
            <a:miter lim="800000"/>
            <a:headEnd/>
            <a:tailEnd/>
          </a:ln>
          <a:effectLst/>
        </p:spPr>
        <p:txBody>
          <a:bodyPr>
            <a:spAutoFit/>
          </a:bodyPr>
          <a:lstStyle/>
          <a:p>
            <a:pPr algn="ctr">
              <a:defRPr/>
            </a:pPr>
            <a:r>
              <a:rPr lang="en-US" sz="3200">
                <a:solidFill>
                  <a:schemeClr val="tx2"/>
                </a:solidFill>
                <a:effectLst>
                  <a:outerShdw blurRad="38100" dist="38100" dir="2700000" algn="tl">
                    <a:srgbClr val="000000"/>
                  </a:outerShdw>
                </a:effectLst>
              </a:rPr>
              <a:t>Aims</a:t>
            </a:r>
            <a:endParaRPr lang="en-US" sz="3200" u="sng">
              <a:solidFill>
                <a:schemeClr val="tx2"/>
              </a:solidFill>
            </a:endParaRPr>
          </a:p>
          <a:p>
            <a:pPr>
              <a:defRPr/>
            </a:pPr>
            <a:endParaRPr lang="en-US" sz="1800" u="sng">
              <a:solidFill>
                <a:schemeClr val="tx2"/>
              </a:solidFill>
            </a:endParaRPr>
          </a:p>
          <a:p>
            <a:pPr>
              <a:defRPr/>
            </a:pPr>
            <a:r>
              <a:rPr lang="en-US" b="1" u="sng"/>
              <a:t>Primary Aim</a:t>
            </a:r>
            <a:r>
              <a:rPr lang="en-US" sz="2000" b="1"/>
              <a:t>: </a:t>
            </a:r>
            <a:r>
              <a:rPr lang="en-US" sz="2000"/>
              <a:t>To determine the expected value of more precise determination of effects of AAPDs and Perphenazine on costs and QALYs. </a:t>
            </a:r>
          </a:p>
          <a:p>
            <a:pPr>
              <a:defRPr/>
            </a:pPr>
            <a:endParaRPr lang="en-US" sz="2000"/>
          </a:p>
          <a:p>
            <a:pPr>
              <a:defRPr/>
            </a:pPr>
            <a:endParaRPr lang="en-US" sz="1800" b="1" u="sng"/>
          </a:p>
          <a:p>
            <a:pPr>
              <a:defRPr/>
            </a:pPr>
            <a:r>
              <a:rPr lang="en-US" b="1" u="sng"/>
              <a:t>Secondary Aim</a:t>
            </a:r>
            <a:r>
              <a:rPr lang="en-US" sz="1800" b="1"/>
              <a:t>: </a:t>
            </a:r>
            <a:r>
              <a:rPr lang="en-US" sz="2000"/>
              <a:t>To determine the optimal sample size for a future trial of the effects of AAPDs and Perphenazine on costs and QALYs</a:t>
            </a:r>
            <a:endParaRPr lang="en-US" sz="2000">
              <a:solidFill>
                <a:srgbClr val="980000"/>
              </a:solidFill>
            </a:endParaRPr>
          </a:p>
          <a:p>
            <a:pPr algn="ctr">
              <a:defRPr/>
            </a:pPr>
            <a:endParaRPr lang="en-US" sz="5400">
              <a:solidFill>
                <a:srgbClr val="98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Box 4"/>
          <p:cNvSpPr txBox="1">
            <a:spLocks noChangeArrowheads="1"/>
          </p:cNvSpPr>
          <p:nvPr/>
        </p:nvSpPr>
        <p:spPr bwMode="auto">
          <a:xfrm>
            <a:off x="152400" y="998538"/>
            <a:ext cx="8839200" cy="2225675"/>
          </a:xfrm>
          <a:prstGeom prst="rect">
            <a:avLst/>
          </a:prstGeom>
          <a:noFill/>
          <a:ln w="9525">
            <a:noFill/>
            <a:miter lim="800000"/>
            <a:headEnd/>
            <a:tailEnd/>
          </a:ln>
          <a:effectLst/>
        </p:spPr>
        <p:txBody>
          <a:bodyPr>
            <a:spAutoFit/>
          </a:bodyPr>
          <a:lstStyle/>
          <a:p>
            <a:pPr algn="ctr">
              <a:defRPr/>
            </a:pPr>
            <a:r>
              <a:rPr lang="en-US" sz="3200">
                <a:solidFill>
                  <a:schemeClr val="tx2"/>
                </a:solidFill>
              </a:rPr>
              <a:t>Methods Used for Value of Research</a:t>
            </a:r>
            <a:r>
              <a:rPr lang="en-US" sz="2800" b="1">
                <a:solidFill>
                  <a:srgbClr val="980000"/>
                </a:solidFill>
                <a:effectLst>
                  <a:outerShdw blurRad="38100" dist="38100" dir="2700000" algn="tl">
                    <a:srgbClr val="000000"/>
                  </a:outerShdw>
                </a:effectLst>
              </a:rPr>
              <a:t> </a:t>
            </a:r>
          </a:p>
          <a:p>
            <a:pPr>
              <a:defRPr/>
            </a:pPr>
            <a:endParaRPr lang="en-US" sz="2800">
              <a:solidFill>
                <a:srgbClr val="980000"/>
              </a:solidFill>
            </a:endParaRPr>
          </a:p>
          <a:p>
            <a:pPr>
              <a:defRPr/>
            </a:pPr>
            <a:r>
              <a:rPr lang="en-US" sz="2000"/>
              <a:t>Expected value calculated based on the welfare of the prevalent cohort over their lifetimes and the welfare of next 20 incident cohorts over their lifetimes</a:t>
            </a:r>
          </a:p>
          <a:p>
            <a:pPr>
              <a:defRPr/>
            </a:pPr>
            <a:endParaRPr lang="en-US" sz="2000"/>
          </a:p>
          <a:p>
            <a:pPr>
              <a:defRPr/>
            </a:pPr>
            <a:r>
              <a:rPr lang="en-US" sz="2000"/>
              <a:t>3% discounting was used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txBox="1">
            <a:spLocks noChangeArrowheads="1"/>
          </p:cNvSpPr>
          <p:nvPr/>
        </p:nvSpPr>
        <p:spPr bwMode="auto">
          <a:xfrm>
            <a:off x="990600" y="838200"/>
            <a:ext cx="7162800" cy="701675"/>
          </a:xfrm>
          <a:prstGeom prst="rect">
            <a:avLst/>
          </a:prstGeom>
          <a:noFill/>
          <a:ln w="9525">
            <a:noFill/>
            <a:miter lim="800000"/>
            <a:headEnd/>
            <a:tailEnd/>
          </a:ln>
          <a:effectLst/>
        </p:spPr>
        <p:txBody>
          <a:bodyPr>
            <a:spAutoFit/>
          </a:bodyPr>
          <a:lstStyle/>
          <a:p>
            <a:pPr algn="ctr">
              <a:defRPr/>
            </a:pPr>
            <a:r>
              <a:rPr lang="en-US" sz="2000">
                <a:effectLst>
                  <a:outerShdw blurRad="38100" dist="38100" dir="2700000" algn="tl">
                    <a:srgbClr val="000000"/>
                  </a:outerShdw>
                </a:effectLst>
              </a:rPr>
              <a:t>Simulated Distribution of Mean QALYS</a:t>
            </a:r>
          </a:p>
          <a:p>
            <a:pPr algn="ctr">
              <a:defRPr/>
            </a:pPr>
            <a:r>
              <a:rPr lang="en-US" sz="2000">
                <a:effectLst>
                  <a:outerShdw blurRad="38100" dist="38100" dir="2700000" algn="tl">
                    <a:srgbClr val="000000"/>
                  </a:outerShdw>
                </a:effectLst>
              </a:rPr>
              <a:t>(Based on uncertainty around CATIE results)</a:t>
            </a:r>
            <a:r>
              <a:rPr lang="en-US" sz="2000"/>
              <a:t> </a:t>
            </a:r>
          </a:p>
        </p:txBody>
      </p:sp>
      <p:pic>
        <p:nvPicPr>
          <p:cNvPr id="20483" name="Picture 4"/>
          <p:cNvPicPr>
            <a:picLocks noChangeAspect="1" noChangeArrowheads="1"/>
          </p:cNvPicPr>
          <p:nvPr/>
        </p:nvPicPr>
        <p:blipFill>
          <a:blip r:embed="rId3" cstate="print"/>
          <a:srcRect/>
          <a:stretch>
            <a:fillRect/>
          </a:stretch>
        </p:blipFill>
        <p:spPr bwMode="auto">
          <a:xfrm>
            <a:off x="1171575" y="1619250"/>
            <a:ext cx="6753225" cy="4933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609600"/>
            <a:ext cx="7772400" cy="762000"/>
          </a:xfrm>
        </p:spPr>
        <p:txBody>
          <a:bodyPr/>
          <a:lstStyle/>
          <a:p>
            <a:pPr eaLnBrk="1" hangingPunct="1"/>
            <a:r>
              <a:rPr lang="en-US" sz="4000" smtClean="0"/>
              <a:t>Overview</a:t>
            </a:r>
          </a:p>
        </p:txBody>
      </p:sp>
      <p:sp>
        <p:nvSpPr>
          <p:cNvPr id="5123" name="Rectangle 3"/>
          <p:cNvSpPr>
            <a:spLocks noGrp="1" noChangeArrowheads="1"/>
          </p:cNvSpPr>
          <p:nvPr>
            <p:ph type="body" idx="1"/>
          </p:nvPr>
        </p:nvSpPr>
        <p:spPr>
          <a:xfrm>
            <a:off x="304800" y="1676400"/>
            <a:ext cx="8305800" cy="4495800"/>
          </a:xfrm>
        </p:spPr>
        <p:txBody>
          <a:bodyPr/>
          <a:lstStyle/>
          <a:p>
            <a:pPr eaLnBrk="1" hangingPunct="1">
              <a:lnSpc>
                <a:spcPct val="90000"/>
              </a:lnSpc>
            </a:pPr>
            <a:r>
              <a:rPr lang="en-US" sz="2800" smtClean="0"/>
              <a:t>Cost-effectiveness analysis has long been used to assess the value of medical treatments and the information that comes from diagnostic tests</a:t>
            </a:r>
          </a:p>
          <a:p>
            <a:pPr lvl="1" eaLnBrk="1" hangingPunct="1">
              <a:lnSpc>
                <a:spcPct val="90000"/>
              </a:lnSpc>
            </a:pPr>
            <a:r>
              <a:rPr lang="en-US" sz="2400" smtClean="0"/>
              <a:t>Cost-effectiveness measured in Cost/QALY</a:t>
            </a:r>
          </a:p>
          <a:p>
            <a:pPr lvl="1" eaLnBrk="1" hangingPunct="1">
              <a:lnSpc>
                <a:spcPct val="90000"/>
              </a:lnSpc>
            </a:pPr>
            <a:r>
              <a:rPr lang="en-US" sz="2400" smtClean="0"/>
              <a:t>Net health benefits                                                                 =  gain in QALYs – opportunity cost of spending in QALYs</a:t>
            </a:r>
          </a:p>
          <a:p>
            <a:pPr lvl="1" eaLnBrk="1" hangingPunct="1">
              <a:lnSpc>
                <a:spcPct val="90000"/>
              </a:lnSpc>
            </a:pPr>
            <a:r>
              <a:rPr lang="en-US" sz="2400" smtClean="0"/>
              <a:t>Net monetary benefit                                                             = $ value of improved health - costs</a:t>
            </a:r>
          </a:p>
          <a:p>
            <a:pPr eaLnBrk="1" hangingPunct="1">
              <a:lnSpc>
                <a:spcPct val="90000"/>
              </a:lnSpc>
            </a:pPr>
            <a:r>
              <a:rPr lang="en-US" sz="2800" smtClean="0"/>
              <a:t>Newer value of information techniques have extended these tools to assess the value of medical research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Box 4"/>
          <p:cNvSpPr txBox="1">
            <a:spLocks noChangeArrowheads="1"/>
          </p:cNvSpPr>
          <p:nvPr/>
        </p:nvSpPr>
        <p:spPr bwMode="auto">
          <a:xfrm>
            <a:off x="990600" y="838200"/>
            <a:ext cx="7162800" cy="701675"/>
          </a:xfrm>
          <a:prstGeom prst="rect">
            <a:avLst/>
          </a:prstGeom>
          <a:noFill/>
          <a:ln w="9525">
            <a:noFill/>
            <a:miter lim="800000"/>
            <a:headEnd/>
            <a:tailEnd/>
          </a:ln>
          <a:effectLst/>
        </p:spPr>
        <p:txBody>
          <a:bodyPr>
            <a:spAutoFit/>
          </a:bodyPr>
          <a:lstStyle/>
          <a:p>
            <a:pPr algn="ctr">
              <a:defRPr/>
            </a:pPr>
            <a:r>
              <a:rPr lang="en-US" sz="2000">
                <a:effectLst>
                  <a:outerShdw blurRad="38100" dist="38100" dir="2700000" algn="tl">
                    <a:srgbClr val="000000"/>
                  </a:outerShdw>
                </a:effectLst>
              </a:rPr>
              <a:t>Simulated Distribution of Mean Costs</a:t>
            </a:r>
          </a:p>
          <a:p>
            <a:pPr algn="ctr">
              <a:defRPr/>
            </a:pPr>
            <a:r>
              <a:rPr lang="en-US" sz="2000">
                <a:effectLst>
                  <a:outerShdw blurRad="38100" dist="38100" dir="2700000" algn="tl">
                    <a:srgbClr val="000000"/>
                  </a:outerShdw>
                </a:effectLst>
              </a:rPr>
              <a:t>(Based on uncertainty around CATIE results)</a:t>
            </a:r>
            <a:r>
              <a:rPr lang="en-US" sz="2000">
                <a:latin typeface="Arial" charset="0"/>
              </a:rPr>
              <a:t> </a:t>
            </a:r>
          </a:p>
        </p:txBody>
      </p:sp>
      <p:pic>
        <p:nvPicPr>
          <p:cNvPr id="21507" name="Picture 5"/>
          <p:cNvPicPr>
            <a:picLocks noChangeAspect="1" noChangeArrowheads="1"/>
          </p:cNvPicPr>
          <p:nvPr/>
        </p:nvPicPr>
        <p:blipFill>
          <a:blip r:embed="rId3" cstate="print"/>
          <a:srcRect/>
          <a:stretch>
            <a:fillRect/>
          </a:stretch>
        </p:blipFill>
        <p:spPr bwMode="auto">
          <a:xfrm>
            <a:off x="1143000" y="1600200"/>
            <a:ext cx="6781800" cy="494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Box 4"/>
          <p:cNvSpPr txBox="1">
            <a:spLocks noChangeArrowheads="1"/>
          </p:cNvSpPr>
          <p:nvPr/>
        </p:nvSpPr>
        <p:spPr bwMode="auto">
          <a:xfrm>
            <a:off x="990600" y="685800"/>
            <a:ext cx="7162800" cy="396875"/>
          </a:xfrm>
          <a:prstGeom prst="rect">
            <a:avLst/>
          </a:prstGeom>
          <a:noFill/>
          <a:ln w="9525">
            <a:noFill/>
            <a:miter lim="800000"/>
            <a:headEnd/>
            <a:tailEnd/>
          </a:ln>
          <a:effectLst/>
        </p:spPr>
        <p:txBody>
          <a:bodyPr>
            <a:spAutoFit/>
          </a:bodyPr>
          <a:lstStyle/>
          <a:p>
            <a:pPr algn="ctr">
              <a:defRPr/>
            </a:pPr>
            <a:r>
              <a:rPr lang="en-US" sz="2000">
                <a:effectLst>
                  <a:outerShdw blurRad="38100" dist="38100" dir="2700000" algn="tl">
                    <a:srgbClr val="000000"/>
                  </a:outerShdw>
                </a:effectLst>
              </a:rPr>
              <a:t>Realizations of Value of Research Over Time</a:t>
            </a:r>
          </a:p>
        </p:txBody>
      </p:sp>
      <p:pic>
        <p:nvPicPr>
          <p:cNvPr id="22531" name="Picture 5"/>
          <p:cNvPicPr>
            <a:picLocks noChangeAspect="1" noChangeArrowheads="1"/>
          </p:cNvPicPr>
          <p:nvPr/>
        </p:nvPicPr>
        <p:blipFill>
          <a:blip r:embed="rId3" cstate="print"/>
          <a:srcRect/>
          <a:stretch>
            <a:fillRect/>
          </a:stretch>
        </p:blipFill>
        <p:spPr bwMode="auto">
          <a:xfrm>
            <a:off x="1066800" y="1257300"/>
            <a:ext cx="6410325" cy="4533900"/>
          </a:xfrm>
          <a:prstGeom prst="rect">
            <a:avLst/>
          </a:prstGeom>
          <a:noFill/>
          <a:ln w="9525">
            <a:noFill/>
            <a:miter lim="800000"/>
            <a:headEnd/>
            <a:tailEnd/>
          </a:ln>
        </p:spPr>
      </p:pic>
      <p:sp>
        <p:nvSpPr>
          <p:cNvPr id="22532" name="Rectangle 6"/>
          <p:cNvSpPr>
            <a:spLocks noChangeArrowheads="1"/>
          </p:cNvSpPr>
          <p:nvPr/>
        </p:nvSpPr>
        <p:spPr bwMode="auto">
          <a:xfrm>
            <a:off x="228600" y="5441950"/>
            <a:ext cx="8763000" cy="1006475"/>
          </a:xfrm>
          <a:prstGeom prst="rect">
            <a:avLst/>
          </a:prstGeom>
          <a:noFill/>
          <a:ln w="9525">
            <a:noFill/>
            <a:miter lim="800000"/>
            <a:headEnd/>
            <a:tailEnd/>
          </a:ln>
        </p:spPr>
        <p:txBody>
          <a:bodyPr anchor="ctr">
            <a:spAutoFit/>
          </a:bodyPr>
          <a:lstStyle/>
          <a:p>
            <a:pPr algn="ctr"/>
            <a:r>
              <a:rPr lang="en-US" sz="2000"/>
              <a:t>Total Value to Prevalent Cohort: $207 billion</a:t>
            </a:r>
          </a:p>
          <a:p>
            <a:pPr algn="ctr"/>
            <a:r>
              <a:rPr lang="en-US" sz="2000"/>
              <a:t>Total Value to Each Incident Cohort: $6.6 billion</a:t>
            </a:r>
          </a:p>
          <a:p>
            <a:pPr algn="ctr"/>
            <a:r>
              <a:rPr lang="en-US" sz="2000"/>
              <a:t>Total Value to Prevalent &amp; Next 20 Incident Cohorts: </a:t>
            </a:r>
            <a:r>
              <a:rPr lang="en-US" sz="2000" b="1"/>
              <a:t>$342 billion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Text Box 5"/>
          <p:cNvSpPr txBox="1">
            <a:spLocks noChangeArrowheads="1"/>
          </p:cNvSpPr>
          <p:nvPr/>
        </p:nvSpPr>
        <p:spPr bwMode="auto">
          <a:xfrm>
            <a:off x="990600" y="762000"/>
            <a:ext cx="7162800" cy="396875"/>
          </a:xfrm>
          <a:prstGeom prst="rect">
            <a:avLst/>
          </a:prstGeom>
          <a:noFill/>
          <a:ln w="9525">
            <a:noFill/>
            <a:miter lim="800000"/>
            <a:headEnd/>
            <a:tailEnd/>
          </a:ln>
          <a:effectLst/>
        </p:spPr>
        <p:txBody>
          <a:bodyPr>
            <a:spAutoFit/>
          </a:bodyPr>
          <a:lstStyle/>
          <a:p>
            <a:pPr algn="ctr">
              <a:defRPr/>
            </a:pPr>
            <a:r>
              <a:rPr lang="en-US" sz="2000">
                <a:effectLst>
                  <a:outerShdw blurRad="38100" dist="38100" dir="2700000" algn="tl">
                    <a:srgbClr val="000000"/>
                  </a:outerShdw>
                </a:effectLst>
              </a:rPr>
              <a:t>Value of Research and Acceptability Profile</a:t>
            </a:r>
          </a:p>
        </p:txBody>
      </p:sp>
      <p:pic>
        <p:nvPicPr>
          <p:cNvPr id="23555" name="Picture 6"/>
          <p:cNvPicPr>
            <a:picLocks noChangeAspect="1" noChangeArrowheads="1"/>
          </p:cNvPicPr>
          <p:nvPr/>
        </p:nvPicPr>
        <p:blipFill>
          <a:blip r:embed="rId3" cstate="print"/>
          <a:srcRect/>
          <a:stretch>
            <a:fillRect/>
          </a:stretch>
        </p:blipFill>
        <p:spPr bwMode="auto">
          <a:xfrm>
            <a:off x="1066800" y="1333500"/>
            <a:ext cx="7115175" cy="521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4"/>
          <p:cNvSpPr txBox="1">
            <a:spLocks noChangeArrowheads="1"/>
          </p:cNvSpPr>
          <p:nvPr/>
        </p:nvSpPr>
        <p:spPr bwMode="auto">
          <a:xfrm>
            <a:off x="152400" y="998538"/>
            <a:ext cx="8763000" cy="4114800"/>
          </a:xfrm>
          <a:prstGeom prst="rect">
            <a:avLst/>
          </a:prstGeom>
          <a:noFill/>
          <a:ln w="9525">
            <a:noFill/>
            <a:miter lim="800000"/>
            <a:headEnd/>
            <a:tailEnd/>
          </a:ln>
        </p:spPr>
        <p:txBody>
          <a:bodyPr>
            <a:spAutoFit/>
          </a:bodyPr>
          <a:lstStyle/>
          <a:p>
            <a:pPr algn="ctr"/>
            <a:r>
              <a:rPr lang="en-US" sz="3200">
                <a:solidFill>
                  <a:schemeClr val="tx2"/>
                </a:solidFill>
              </a:rPr>
              <a:t>Optimal Sample Size for A Future Trial</a:t>
            </a:r>
          </a:p>
          <a:p>
            <a:pPr algn="ctr"/>
            <a:endParaRPr lang="en-US" sz="1200">
              <a:solidFill>
                <a:schemeClr val="tx2"/>
              </a:solidFill>
            </a:endParaRPr>
          </a:p>
          <a:p>
            <a:pPr marL="742950" lvl="1" indent="-285750">
              <a:buFontTx/>
              <a:buChar char="•"/>
            </a:pPr>
            <a:r>
              <a:rPr lang="en-US" sz="2000"/>
              <a:t>Traditional (Deterministic) Power Calculations (at $50K/QALY)</a:t>
            </a:r>
          </a:p>
          <a:p>
            <a:pPr>
              <a:buFontTx/>
              <a:buChar char="•"/>
            </a:pPr>
            <a:endParaRPr lang="en-US" sz="2000"/>
          </a:p>
          <a:p>
            <a:pPr marL="1143000" lvl="2" indent="-228600">
              <a:buFontTx/>
              <a:buChar char="•"/>
            </a:pPr>
            <a:r>
              <a:rPr lang="en-US" sz="2000"/>
              <a:t>Largest effect size in NMB between an atypical &amp; perphenazine based on CATIE results:  $15,680 (sd=$315,000) vs. $26,296 (sd=$140,000)</a:t>
            </a:r>
          </a:p>
          <a:p>
            <a:pPr>
              <a:buFontTx/>
              <a:buChar char="•"/>
            </a:pPr>
            <a:endParaRPr lang="en-US" sz="2000"/>
          </a:p>
          <a:p>
            <a:pPr marL="1143000" lvl="2" indent="-228600">
              <a:buFontTx/>
              <a:buChar char="•"/>
            </a:pPr>
            <a:r>
              <a:rPr lang="en-US" sz="2000"/>
              <a:t>Sample size required for alpha = 0.05 &amp; power = 0.80:  8,300 for each arm</a:t>
            </a:r>
          </a:p>
          <a:p>
            <a:pPr>
              <a:buFontTx/>
              <a:buChar char="•"/>
            </a:pPr>
            <a:endParaRPr lang="en-US" sz="2000"/>
          </a:p>
          <a:p>
            <a:pPr marL="1143000" lvl="2" indent="-228600">
              <a:buFontTx/>
              <a:buChar char="•"/>
            </a:pPr>
            <a:r>
              <a:rPr lang="en-US" sz="2000"/>
              <a:t>Power associated with </a:t>
            </a:r>
            <a:r>
              <a:rPr lang="en-US" sz="2000" i="1"/>
              <a:t>n </a:t>
            </a:r>
            <a:r>
              <a:rPr lang="en-US" sz="2000"/>
              <a:t>of CATIE = 400/arm &amp; alpha = 0.05:  10%</a:t>
            </a:r>
          </a:p>
          <a:p>
            <a:pPr marL="1143000" lvl="2" indent="-228600">
              <a:buFontTx/>
              <a:buChar char="•"/>
            </a:pPr>
            <a:endParaRPr lang="en-US" sz="2000"/>
          </a:p>
          <a:p>
            <a:pPr marL="1143000" lvl="2" indent="-228600">
              <a:buFontTx/>
              <a:buChar char="•"/>
            </a:pPr>
            <a:endParaRPr lang="en-US" sz="20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990600" y="762000"/>
            <a:ext cx="7162800" cy="701675"/>
          </a:xfrm>
          <a:prstGeom prst="rect">
            <a:avLst/>
          </a:prstGeom>
          <a:noFill/>
          <a:ln w="9525">
            <a:noFill/>
            <a:miter lim="800000"/>
            <a:headEnd/>
            <a:tailEnd/>
          </a:ln>
        </p:spPr>
        <p:txBody>
          <a:bodyPr>
            <a:spAutoFit/>
          </a:bodyPr>
          <a:lstStyle/>
          <a:p>
            <a:pPr algn="ctr"/>
            <a:r>
              <a:rPr lang="en-US" sz="2000"/>
              <a:t>Net Expected Value of Sample Information</a:t>
            </a:r>
          </a:p>
          <a:p>
            <a:pPr algn="ctr"/>
            <a:r>
              <a:rPr lang="en-US" sz="2000"/>
              <a:t>(at $50K, $100K and $150K/QALY)</a:t>
            </a:r>
          </a:p>
        </p:txBody>
      </p:sp>
      <p:pic>
        <p:nvPicPr>
          <p:cNvPr id="25603" name="Picture 6"/>
          <p:cNvPicPr>
            <a:picLocks noChangeAspect="1" noChangeArrowheads="1"/>
          </p:cNvPicPr>
          <p:nvPr/>
        </p:nvPicPr>
        <p:blipFill>
          <a:blip r:embed="rId3" cstate="print"/>
          <a:srcRect/>
          <a:stretch>
            <a:fillRect/>
          </a:stretch>
        </p:blipFill>
        <p:spPr bwMode="auto">
          <a:xfrm>
            <a:off x="1143000" y="1590675"/>
            <a:ext cx="6477000" cy="4733925"/>
          </a:xfrm>
          <a:prstGeom prst="rect">
            <a:avLst/>
          </a:prstGeom>
          <a:noFill/>
          <a:ln w="9525">
            <a:noFill/>
            <a:miter lim="800000"/>
            <a:headEnd/>
            <a:tailEnd/>
          </a:ln>
        </p:spPr>
      </p:pic>
      <p:sp>
        <p:nvSpPr>
          <p:cNvPr id="25604" name="Rectangle 7"/>
          <p:cNvSpPr>
            <a:spLocks noChangeArrowheads="1"/>
          </p:cNvSpPr>
          <p:nvPr/>
        </p:nvSpPr>
        <p:spPr bwMode="auto">
          <a:xfrm>
            <a:off x="152400" y="6324600"/>
            <a:ext cx="8839200" cy="396875"/>
          </a:xfrm>
          <a:prstGeom prst="rect">
            <a:avLst/>
          </a:prstGeom>
          <a:noFill/>
          <a:ln w="9525">
            <a:noFill/>
            <a:miter lim="800000"/>
            <a:headEnd/>
            <a:tailEnd/>
          </a:ln>
        </p:spPr>
        <p:txBody>
          <a:bodyPr>
            <a:spAutoFit/>
          </a:bodyPr>
          <a:lstStyle/>
          <a:p>
            <a:pPr algn="ctr"/>
            <a:r>
              <a:rPr lang="en-US" sz="2000"/>
              <a:t>Optimal sample size for each arm = 22,500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228600" y="998538"/>
            <a:ext cx="8763000" cy="4816475"/>
          </a:xfrm>
          <a:prstGeom prst="rect">
            <a:avLst/>
          </a:prstGeom>
          <a:noFill/>
          <a:ln w="9525">
            <a:noFill/>
            <a:miter lim="800000"/>
            <a:headEnd/>
            <a:tailEnd/>
          </a:ln>
        </p:spPr>
        <p:txBody>
          <a:bodyPr>
            <a:spAutoFit/>
          </a:bodyPr>
          <a:lstStyle/>
          <a:p>
            <a:pPr algn="ctr"/>
            <a:r>
              <a:rPr lang="en-US" sz="3200">
                <a:solidFill>
                  <a:schemeClr val="tx2"/>
                </a:solidFill>
              </a:rPr>
              <a:t>CATIE VOI Conclusions</a:t>
            </a:r>
          </a:p>
          <a:p>
            <a:pPr algn="ctr"/>
            <a:endParaRPr lang="en-US" sz="1800">
              <a:solidFill>
                <a:schemeClr val="tx2"/>
              </a:solidFill>
            </a:endParaRPr>
          </a:p>
          <a:p>
            <a:r>
              <a:rPr lang="en-US" sz="1800"/>
              <a:t>• </a:t>
            </a:r>
            <a:r>
              <a:rPr lang="en-US" sz="2000"/>
              <a:t>The value to more precisely establishing the cost-effectiveness of typical/atypical antipsychotics is enormous.</a:t>
            </a:r>
          </a:p>
          <a:p>
            <a:endParaRPr lang="en-US" sz="2000"/>
          </a:p>
          <a:p>
            <a:r>
              <a:rPr lang="en-US" sz="2000"/>
              <a:t>• The results of CATIE should not be viewed as definitive.</a:t>
            </a:r>
          </a:p>
          <a:p>
            <a:endParaRPr lang="en-US" sz="2000"/>
          </a:p>
          <a:p>
            <a:r>
              <a:rPr lang="en-US" sz="2000"/>
              <a:t>• Further studies of the comparative cost-effectiveness of typical/atypical antipsychotics with adequate sample size to answer such questions have high expected value.</a:t>
            </a:r>
          </a:p>
          <a:p>
            <a:endParaRPr lang="en-US" sz="2000"/>
          </a:p>
          <a:p>
            <a:r>
              <a:rPr lang="en-US" sz="2000"/>
              <a:t>• Optimal sample sizes may be exceptionally large, raising interesting questions as to how clinical trials on such a scale might be executed.</a:t>
            </a:r>
          </a:p>
          <a:p>
            <a:pPr marL="742950" lvl="1" indent="-285750">
              <a:buFontTx/>
              <a:buChar char="•"/>
            </a:pPr>
            <a:r>
              <a:rPr lang="en-US" sz="2000"/>
              <a:t>Large scale social experiments may provide an interesting model for such studies.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685800" y="609600"/>
            <a:ext cx="7772400" cy="685800"/>
          </a:xfrm>
        </p:spPr>
        <p:txBody>
          <a:bodyPr/>
          <a:lstStyle/>
          <a:p>
            <a:r>
              <a:rPr lang="en-US" smtClean="0"/>
              <a:t>Conclusions</a:t>
            </a:r>
          </a:p>
        </p:txBody>
      </p:sp>
      <p:sp>
        <p:nvSpPr>
          <p:cNvPr id="27651" name="Content Placeholder 2"/>
          <p:cNvSpPr>
            <a:spLocks noGrp="1"/>
          </p:cNvSpPr>
          <p:nvPr>
            <p:ph idx="1"/>
          </p:nvPr>
        </p:nvSpPr>
        <p:spPr>
          <a:xfrm>
            <a:off x="152400" y="1600200"/>
            <a:ext cx="8839200" cy="5029200"/>
          </a:xfrm>
        </p:spPr>
        <p:txBody>
          <a:bodyPr/>
          <a:lstStyle/>
          <a:p>
            <a:pPr>
              <a:defRPr/>
            </a:pPr>
            <a:r>
              <a:rPr lang="en-US" sz="2400" dirty="0" smtClean="0"/>
              <a:t>Value of information (VOI) analysis can be used to develop prospective estimates of the value of research</a:t>
            </a:r>
          </a:p>
          <a:p>
            <a:pPr>
              <a:defRPr/>
            </a:pPr>
            <a:r>
              <a:rPr lang="en-US" sz="2400" dirty="0" smtClean="0"/>
              <a:t>VOI can be used to prioritize areas of clinical research or choose among study designs</a:t>
            </a:r>
          </a:p>
          <a:p>
            <a:pPr marL="342900" lvl="1" indent="-342900">
              <a:buFontTx/>
              <a:buChar char="•"/>
              <a:defRPr/>
            </a:pPr>
            <a:r>
              <a:rPr lang="en-US" sz="2400" dirty="0" smtClean="0"/>
              <a:t>Decision models or minimal modeling approaches</a:t>
            </a:r>
          </a:p>
          <a:p>
            <a:pPr lvl="1">
              <a:defRPr/>
            </a:pPr>
            <a:r>
              <a:rPr lang="en-US" sz="2400" dirty="0" smtClean="0"/>
              <a:t>Additional minimal model applications in progress</a:t>
            </a:r>
          </a:p>
          <a:p>
            <a:pPr lvl="1">
              <a:defRPr/>
            </a:pPr>
            <a:r>
              <a:rPr lang="en-US" sz="2400" dirty="0" err="1" smtClean="0"/>
              <a:t>Erlotinib</a:t>
            </a:r>
            <a:r>
              <a:rPr lang="en-US" sz="2400" dirty="0" smtClean="0"/>
              <a:t> (</a:t>
            </a:r>
            <a:r>
              <a:rPr lang="en-US" sz="2400" dirty="0" err="1" smtClean="0"/>
              <a:t>Tarceva</a:t>
            </a:r>
            <a:r>
              <a:rPr lang="en-US" sz="2400" dirty="0" smtClean="0"/>
              <a:t>) (+</a:t>
            </a:r>
            <a:r>
              <a:rPr lang="en-US" sz="2400" dirty="0" err="1" smtClean="0"/>
              <a:t>gemcitabine</a:t>
            </a:r>
            <a:r>
              <a:rPr lang="en-US" sz="2400" dirty="0" smtClean="0"/>
              <a:t>) in advanced pancreatic CA</a:t>
            </a:r>
          </a:p>
          <a:p>
            <a:pPr lvl="1">
              <a:defRPr/>
            </a:pPr>
            <a:r>
              <a:rPr lang="en-US" sz="2400" dirty="0" err="1" smtClean="0"/>
              <a:t>Azithromycin</a:t>
            </a:r>
            <a:r>
              <a:rPr lang="en-US" sz="2400" dirty="0" smtClean="0"/>
              <a:t>  vs.  </a:t>
            </a:r>
            <a:r>
              <a:rPr lang="en-US" sz="2400" dirty="0" err="1" smtClean="0"/>
              <a:t>Augmentin</a:t>
            </a:r>
            <a:r>
              <a:rPr lang="en-US" sz="2400" dirty="0" smtClean="0"/>
              <a:t> in acute sinusitis</a:t>
            </a:r>
          </a:p>
          <a:p>
            <a:pPr>
              <a:defRPr/>
            </a:pPr>
            <a:r>
              <a:rPr lang="en-US" sz="2400" dirty="0" smtClean="0"/>
              <a:t>Incorporating VOI into research prioritization is a work in progress</a:t>
            </a:r>
          </a:p>
          <a:p>
            <a:pPr lvl="1">
              <a:defRPr/>
            </a:pPr>
            <a:r>
              <a:rPr lang="en-US" sz="2400" dirty="0" smtClean="0"/>
              <a:t>Use by funding agencies?</a:t>
            </a:r>
          </a:p>
          <a:p>
            <a:pPr lvl="1">
              <a:defRPr/>
            </a:pPr>
            <a:r>
              <a:rPr lang="en-US" sz="2400" dirty="0" smtClean="0"/>
              <a:t>Use by investigators?</a:t>
            </a:r>
          </a:p>
          <a:p>
            <a:pPr>
              <a:defRPr/>
            </a:pP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Acknowledgments</a:t>
            </a:r>
          </a:p>
        </p:txBody>
      </p:sp>
      <p:sp>
        <p:nvSpPr>
          <p:cNvPr id="28675" name="Content Placeholder 2"/>
          <p:cNvSpPr>
            <a:spLocks noGrp="1"/>
          </p:cNvSpPr>
          <p:nvPr>
            <p:ph idx="1"/>
          </p:nvPr>
        </p:nvSpPr>
        <p:spPr>
          <a:xfrm>
            <a:off x="533400" y="1981200"/>
            <a:ext cx="8077200" cy="4114800"/>
          </a:xfrm>
        </p:spPr>
        <p:txBody>
          <a:bodyPr/>
          <a:lstStyle/>
          <a:p>
            <a:r>
              <a:rPr lang="en-US" sz="2800" smtClean="0"/>
              <a:t>Collaborators: Anirban Basu Ph.D., Jeanette Chung Ph.D., Ties Hoomans Ph.D., Herbert Meltzer M.D.</a:t>
            </a:r>
          </a:p>
          <a:p>
            <a:r>
              <a:rPr lang="en-US" sz="2800" smtClean="0"/>
              <a:t>Funding: AHRQ BCBS Evidence-Based Practice Center, AHRQ Hospital Medicine and Economics Center for Education and Research in Therapeutics, Best Practice Inc, National Institute of Aging, National Institute of Mental Health</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4000" smtClean="0"/>
              <a:t>Research as Value of Information: Analogy to Diagnostic Testing</a:t>
            </a:r>
            <a:r>
              <a:rPr lang="en-US" smtClean="0"/>
              <a:t/>
            </a:r>
            <a:br>
              <a:rPr lang="en-US" smtClean="0"/>
            </a:br>
            <a:endParaRPr lang="en-US" smtClean="0"/>
          </a:p>
        </p:txBody>
      </p:sp>
      <p:sp>
        <p:nvSpPr>
          <p:cNvPr id="6147" name="Line 3"/>
          <p:cNvSpPr>
            <a:spLocks noChangeShapeType="1"/>
          </p:cNvSpPr>
          <p:nvPr/>
        </p:nvSpPr>
        <p:spPr bwMode="auto">
          <a:xfrm flipV="1">
            <a:off x="1295400" y="3200400"/>
            <a:ext cx="2209800" cy="762000"/>
          </a:xfrm>
          <a:prstGeom prst="line">
            <a:avLst/>
          </a:prstGeom>
          <a:noFill/>
          <a:ln w="9525">
            <a:solidFill>
              <a:schemeClr val="tx1"/>
            </a:solidFill>
            <a:round/>
            <a:headEnd/>
            <a:tailEnd/>
          </a:ln>
        </p:spPr>
        <p:txBody>
          <a:bodyPr/>
          <a:lstStyle/>
          <a:p>
            <a:endParaRPr lang="en-US"/>
          </a:p>
        </p:txBody>
      </p:sp>
      <p:sp>
        <p:nvSpPr>
          <p:cNvPr id="6148" name="Line 4"/>
          <p:cNvSpPr>
            <a:spLocks noChangeShapeType="1"/>
          </p:cNvSpPr>
          <p:nvPr/>
        </p:nvSpPr>
        <p:spPr bwMode="auto">
          <a:xfrm>
            <a:off x="1295400" y="3962400"/>
            <a:ext cx="2362200" cy="1295400"/>
          </a:xfrm>
          <a:prstGeom prst="line">
            <a:avLst/>
          </a:prstGeom>
          <a:noFill/>
          <a:ln w="9525">
            <a:solidFill>
              <a:schemeClr val="tx1"/>
            </a:solidFill>
            <a:round/>
            <a:headEnd/>
            <a:tailEnd/>
          </a:ln>
        </p:spPr>
        <p:txBody>
          <a:bodyPr/>
          <a:lstStyle/>
          <a:p>
            <a:endParaRPr lang="en-US"/>
          </a:p>
        </p:txBody>
      </p:sp>
      <p:sp>
        <p:nvSpPr>
          <p:cNvPr id="6149" name="Line 5"/>
          <p:cNvSpPr>
            <a:spLocks noChangeShapeType="1"/>
          </p:cNvSpPr>
          <p:nvPr/>
        </p:nvSpPr>
        <p:spPr bwMode="auto">
          <a:xfrm flipV="1">
            <a:off x="3505200" y="2362200"/>
            <a:ext cx="1981200" cy="838200"/>
          </a:xfrm>
          <a:prstGeom prst="line">
            <a:avLst/>
          </a:prstGeom>
          <a:noFill/>
          <a:ln w="9525">
            <a:solidFill>
              <a:schemeClr val="tx1"/>
            </a:solidFill>
            <a:round/>
            <a:headEnd/>
            <a:tailEnd/>
          </a:ln>
        </p:spPr>
        <p:txBody>
          <a:bodyPr/>
          <a:lstStyle/>
          <a:p>
            <a:endParaRPr lang="en-US"/>
          </a:p>
        </p:txBody>
      </p:sp>
      <p:sp>
        <p:nvSpPr>
          <p:cNvPr id="6150" name="Text Box 6"/>
          <p:cNvSpPr txBox="1">
            <a:spLocks noChangeArrowheads="1"/>
          </p:cNvSpPr>
          <p:nvPr/>
        </p:nvSpPr>
        <p:spPr bwMode="auto">
          <a:xfrm>
            <a:off x="1828800" y="2590800"/>
            <a:ext cx="708025" cy="457200"/>
          </a:xfrm>
          <a:prstGeom prst="rect">
            <a:avLst/>
          </a:prstGeom>
          <a:noFill/>
          <a:ln w="9525">
            <a:noFill/>
            <a:miter lim="800000"/>
            <a:headEnd/>
            <a:tailEnd/>
          </a:ln>
        </p:spPr>
        <p:txBody>
          <a:bodyPr wrap="none">
            <a:spAutoFit/>
          </a:bodyPr>
          <a:lstStyle/>
          <a:p>
            <a:r>
              <a:rPr lang="en-US"/>
              <a:t>Test</a:t>
            </a:r>
          </a:p>
        </p:txBody>
      </p:sp>
      <p:sp>
        <p:nvSpPr>
          <p:cNvPr id="6151" name="Text Box 7"/>
          <p:cNvSpPr txBox="1">
            <a:spLocks noChangeArrowheads="1"/>
          </p:cNvSpPr>
          <p:nvPr/>
        </p:nvSpPr>
        <p:spPr bwMode="auto">
          <a:xfrm>
            <a:off x="1676400" y="4953000"/>
            <a:ext cx="1495425" cy="457200"/>
          </a:xfrm>
          <a:prstGeom prst="rect">
            <a:avLst/>
          </a:prstGeom>
          <a:noFill/>
          <a:ln w="9525">
            <a:noFill/>
            <a:miter lim="800000"/>
            <a:headEnd/>
            <a:tailEnd/>
          </a:ln>
        </p:spPr>
        <p:txBody>
          <a:bodyPr wrap="none">
            <a:spAutoFit/>
          </a:bodyPr>
          <a:lstStyle/>
          <a:p>
            <a:r>
              <a:rPr lang="en-US"/>
              <a:t>Don’t Test</a:t>
            </a:r>
          </a:p>
        </p:txBody>
      </p:sp>
      <p:sp>
        <p:nvSpPr>
          <p:cNvPr id="6152" name="Text Box 8"/>
          <p:cNvSpPr txBox="1">
            <a:spLocks noChangeArrowheads="1"/>
          </p:cNvSpPr>
          <p:nvPr/>
        </p:nvSpPr>
        <p:spPr bwMode="auto">
          <a:xfrm>
            <a:off x="3946525" y="2209800"/>
            <a:ext cx="955675" cy="457200"/>
          </a:xfrm>
          <a:prstGeom prst="rect">
            <a:avLst/>
          </a:prstGeom>
          <a:noFill/>
          <a:ln w="9525">
            <a:noFill/>
            <a:miter lim="800000"/>
            <a:headEnd/>
            <a:tailEnd/>
          </a:ln>
        </p:spPr>
        <p:txBody>
          <a:bodyPr>
            <a:spAutoFit/>
          </a:bodyPr>
          <a:lstStyle/>
          <a:p>
            <a:r>
              <a:rPr lang="en-US"/>
              <a:t>S</a:t>
            </a:r>
          </a:p>
        </p:txBody>
      </p:sp>
      <p:sp>
        <p:nvSpPr>
          <p:cNvPr id="6153" name="Text Box 9"/>
          <p:cNvSpPr txBox="1">
            <a:spLocks noChangeArrowheads="1"/>
          </p:cNvSpPr>
          <p:nvPr/>
        </p:nvSpPr>
        <p:spPr bwMode="auto">
          <a:xfrm>
            <a:off x="4038600" y="3429000"/>
            <a:ext cx="885825" cy="457200"/>
          </a:xfrm>
          <a:prstGeom prst="rect">
            <a:avLst/>
          </a:prstGeom>
          <a:noFill/>
          <a:ln w="9525">
            <a:noFill/>
            <a:miter lim="800000"/>
            <a:headEnd/>
            <a:tailEnd/>
          </a:ln>
        </p:spPr>
        <p:txBody>
          <a:bodyPr>
            <a:spAutoFit/>
          </a:bodyPr>
          <a:lstStyle/>
          <a:p>
            <a:r>
              <a:rPr lang="en-US"/>
              <a:t>H</a:t>
            </a:r>
          </a:p>
        </p:txBody>
      </p:sp>
      <p:sp>
        <p:nvSpPr>
          <p:cNvPr id="6154" name="Text Box 10"/>
          <p:cNvSpPr txBox="1">
            <a:spLocks noChangeArrowheads="1"/>
          </p:cNvSpPr>
          <p:nvPr/>
        </p:nvSpPr>
        <p:spPr bwMode="auto">
          <a:xfrm>
            <a:off x="4038600" y="4648200"/>
            <a:ext cx="354013" cy="457200"/>
          </a:xfrm>
          <a:prstGeom prst="rect">
            <a:avLst/>
          </a:prstGeom>
          <a:noFill/>
          <a:ln w="9525">
            <a:noFill/>
            <a:miter lim="800000"/>
            <a:headEnd/>
            <a:tailEnd/>
          </a:ln>
        </p:spPr>
        <p:txBody>
          <a:bodyPr wrap="none">
            <a:spAutoFit/>
          </a:bodyPr>
          <a:lstStyle/>
          <a:p>
            <a:r>
              <a:rPr lang="en-US"/>
              <a:t>S</a:t>
            </a:r>
          </a:p>
        </p:txBody>
      </p:sp>
      <p:sp>
        <p:nvSpPr>
          <p:cNvPr id="6155" name="Line 11"/>
          <p:cNvSpPr>
            <a:spLocks noChangeShapeType="1"/>
          </p:cNvSpPr>
          <p:nvPr/>
        </p:nvSpPr>
        <p:spPr bwMode="auto">
          <a:xfrm flipV="1">
            <a:off x="3657600" y="4800600"/>
            <a:ext cx="1981200" cy="457200"/>
          </a:xfrm>
          <a:prstGeom prst="line">
            <a:avLst/>
          </a:prstGeom>
          <a:noFill/>
          <a:ln w="9525">
            <a:solidFill>
              <a:schemeClr val="tx1"/>
            </a:solidFill>
            <a:round/>
            <a:headEnd/>
            <a:tailEnd/>
          </a:ln>
        </p:spPr>
        <p:txBody>
          <a:bodyPr/>
          <a:lstStyle/>
          <a:p>
            <a:endParaRPr lang="en-US"/>
          </a:p>
        </p:txBody>
      </p:sp>
      <p:sp>
        <p:nvSpPr>
          <p:cNvPr id="6156" name="Line 12"/>
          <p:cNvSpPr>
            <a:spLocks noChangeShapeType="1"/>
          </p:cNvSpPr>
          <p:nvPr/>
        </p:nvSpPr>
        <p:spPr bwMode="auto">
          <a:xfrm>
            <a:off x="3505200" y="3200400"/>
            <a:ext cx="2057400" cy="152400"/>
          </a:xfrm>
          <a:prstGeom prst="line">
            <a:avLst/>
          </a:prstGeom>
          <a:noFill/>
          <a:ln w="9525">
            <a:solidFill>
              <a:schemeClr val="tx1"/>
            </a:solidFill>
            <a:round/>
            <a:headEnd/>
            <a:tailEnd/>
          </a:ln>
        </p:spPr>
        <p:txBody>
          <a:bodyPr/>
          <a:lstStyle/>
          <a:p>
            <a:endParaRPr lang="en-US"/>
          </a:p>
        </p:txBody>
      </p:sp>
      <p:sp>
        <p:nvSpPr>
          <p:cNvPr id="6157" name="Line 13"/>
          <p:cNvSpPr>
            <a:spLocks noChangeShapeType="1"/>
          </p:cNvSpPr>
          <p:nvPr/>
        </p:nvSpPr>
        <p:spPr bwMode="auto">
          <a:xfrm>
            <a:off x="3657600" y="5257800"/>
            <a:ext cx="1981200" cy="609600"/>
          </a:xfrm>
          <a:prstGeom prst="line">
            <a:avLst/>
          </a:prstGeom>
          <a:noFill/>
          <a:ln w="9525">
            <a:solidFill>
              <a:schemeClr val="tx1"/>
            </a:solidFill>
            <a:round/>
            <a:headEnd/>
            <a:tailEnd/>
          </a:ln>
        </p:spPr>
        <p:txBody>
          <a:bodyPr/>
          <a:lstStyle/>
          <a:p>
            <a:endParaRPr lang="en-US"/>
          </a:p>
        </p:txBody>
      </p:sp>
      <p:sp>
        <p:nvSpPr>
          <p:cNvPr id="6158" name="Text Box 14"/>
          <p:cNvSpPr txBox="1">
            <a:spLocks noChangeArrowheads="1"/>
          </p:cNvSpPr>
          <p:nvPr/>
        </p:nvSpPr>
        <p:spPr bwMode="auto">
          <a:xfrm>
            <a:off x="4114800" y="5562600"/>
            <a:ext cx="184150" cy="457200"/>
          </a:xfrm>
          <a:prstGeom prst="rect">
            <a:avLst/>
          </a:prstGeom>
          <a:noFill/>
          <a:ln w="9525">
            <a:noFill/>
            <a:miter lim="800000"/>
            <a:headEnd/>
            <a:tailEnd/>
          </a:ln>
        </p:spPr>
        <p:txBody>
          <a:bodyPr wrap="none">
            <a:spAutoFit/>
          </a:bodyPr>
          <a:lstStyle/>
          <a:p>
            <a:endParaRPr lang="en-US"/>
          </a:p>
        </p:txBody>
      </p:sp>
      <p:sp>
        <p:nvSpPr>
          <p:cNvPr id="6159" name="Text Box 15"/>
          <p:cNvSpPr txBox="1">
            <a:spLocks noChangeArrowheads="1"/>
          </p:cNvSpPr>
          <p:nvPr/>
        </p:nvSpPr>
        <p:spPr bwMode="auto">
          <a:xfrm>
            <a:off x="4175125" y="5451475"/>
            <a:ext cx="404813" cy="457200"/>
          </a:xfrm>
          <a:prstGeom prst="rect">
            <a:avLst/>
          </a:prstGeom>
          <a:noFill/>
          <a:ln w="9525">
            <a:noFill/>
            <a:miter lim="800000"/>
            <a:headEnd/>
            <a:tailEnd/>
          </a:ln>
        </p:spPr>
        <p:txBody>
          <a:bodyPr wrap="none">
            <a:spAutoFit/>
          </a:bodyPr>
          <a:lstStyle/>
          <a:p>
            <a:r>
              <a:rPr lang="en-US"/>
              <a:t>H</a:t>
            </a:r>
          </a:p>
        </p:txBody>
      </p:sp>
      <p:sp>
        <p:nvSpPr>
          <p:cNvPr id="6160" name="Text Box 16"/>
          <p:cNvSpPr txBox="1">
            <a:spLocks noChangeArrowheads="1"/>
          </p:cNvSpPr>
          <p:nvPr/>
        </p:nvSpPr>
        <p:spPr bwMode="auto">
          <a:xfrm>
            <a:off x="5638800" y="4929188"/>
            <a:ext cx="3154363" cy="701675"/>
          </a:xfrm>
          <a:prstGeom prst="rect">
            <a:avLst/>
          </a:prstGeom>
          <a:noFill/>
          <a:ln w="9525">
            <a:noFill/>
            <a:miter lim="800000"/>
            <a:headEnd/>
            <a:tailEnd/>
          </a:ln>
        </p:spPr>
        <p:txBody>
          <a:bodyPr wrap="none">
            <a:spAutoFit/>
          </a:bodyPr>
          <a:lstStyle/>
          <a:p>
            <a:r>
              <a:rPr lang="en-US" sz="2000"/>
              <a:t>Max{pU(T|S)+(1-p)U(T|H), </a:t>
            </a:r>
          </a:p>
          <a:p>
            <a:r>
              <a:rPr lang="en-US" sz="2000"/>
              <a:t>         pU(N|S)+(1-p)U(N|H)}</a:t>
            </a:r>
          </a:p>
        </p:txBody>
      </p:sp>
      <p:sp>
        <p:nvSpPr>
          <p:cNvPr id="6161" name="Text Box 17"/>
          <p:cNvSpPr txBox="1">
            <a:spLocks noChangeArrowheads="1"/>
          </p:cNvSpPr>
          <p:nvPr/>
        </p:nvSpPr>
        <p:spPr bwMode="auto">
          <a:xfrm>
            <a:off x="5699125" y="2147888"/>
            <a:ext cx="884238" cy="396875"/>
          </a:xfrm>
          <a:prstGeom prst="rect">
            <a:avLst/>
          </a:prstGeom>
          <a:noFill/>
          <a:ln w="9525">
            <a:noFill/>
            <a:miter lim="800000"/>
            <a:headEnd/>
            <a:tailEnd/>
          </a:ln>
        </p:spPr>
        <p:txBody>
          <a:bodyPr wrap="none">
            <a:spAutoFit/>
          </a:bodyPr>
          <a:lstStyle/>
          <a:p>
            <a:r>
              <a:rPr lang="en-US" sz="2000"/>
              <a:t>U(T|S)</a:t>
            </a:r>
          </a:p>
        </p:txBody>
      </p:sp>
      <p:sp>
        <p:nvSpPr>
          <p:cNvPr id="6162" name="Rectangle 18"/>
          <p:cNvSpPr>
            <a:spLocks noChangeArrowheads="1"/>
          </p:cNvSpPr>
          <p:nvPr>
            <p:ph idx="1"/>
          </p:nvPr>
        </p:nvSpPr>
        <p:spPr>
          <a:xfrm>
            <a:off x="533400" y="1981200"/>
            <a:ext cx="8305800" cy="4114800"/>
          </a:xfrm>
        </p:spPr>
        <p:txBody>
          <a:bodyPr/>
          <a:lstStyle/>
          <a:p>
            <a:pPr eaLnBrk="1" hangingPunct="1">
              <a:spcBef>
                <a:spcPct val="0"/>
              </a:spcBef>
              <a:buFontTx/>
              <a:buNone/>
            </a:pPr>
            <a:endParaRPr lang="en-US" smtClean="0"/>
          </a:p>
        </p:txBody>
      </p:sp>
      <p:sp>
        <p:nvSpPr>
          <p:cNvPr id="6163" name="Text Box 19"/>
          <p:cNvSpPr txBox="1">
            <a:spLocks noChangeArrowheads="1"/>
          </p:cNvSpPr>
          <p:nvPr/>
        </p:nvSpPr>
        <p:spPr bwMode="auto">
          <a:xfrm>
            <a:off x="5775325" y="3138488"/>
            <a:ext cx="955675" cy="396875"/>
          </a:xfrm>
          <a:prstGeom prst="rect">
            <a:avLst/>
          </a:prstGeom>
          <a:noFill/>
          <a:ln w="9525">
            <a:noFill/>
            <a:miter lim="800000"/>
            <a:headEnd/>
            <a:tailEnd/>
          </a:ln>
        </p:spPr>
        <p:txBody>
          <a:bodyPr wrap="none">
            <a:spAutoFit/>
          </a:bodyPr>
          <a:lstStyle/>
          <a:p>
            <a:r>
              <a:rPr lang="en-US" sz="2000"/>
              <a:t>U(N|H)</a:t>
            </a:r>
          </a:p>
        </p:txBody>
      </p:sp>
      <p:sp>
        <p:nvSpPr>
          <p:cNvPr id="6164" name="Text Box 20"/>
          <p:cNvSpPr txBox="1">
            <a:spLocks noChangeArrowheads="1"/>
          </p:cNvSpPr>
          <p:nvPr/>
        </p:nvSpPr>
        <p:spPr bwMode="auto">
          <a:xfrm>
            <a:off x="6324600" y="2590800"/>
            <a:ext cx="2432050" cy="396875"/>
          </a:xfrm>
          <a:prstGeom prst="rect">
            <a:avLst/>
          </a:prstGeom>
          <a:noFill/>
          <a:ln w="9525">
            <a:noFill/>
            <a:miter lim="800000"/>
            <a:headEnd/>
            <a:tailEnd/>
          </a:ln>
        </p:spPr>
        <p:txBody>
          <a:bodyPr wrap="none">
            <a:spAutoFit/>
          </a:bodyPr>
          <a:lstStyle/>
          <a:p>
            <a:r>
              <a:rPr lang="en-US" sz="2000"/>
              <a:t>pU(T|S)+(1-p)U(N|H)</a:t>
            </a:r>
          </a:p>
        </p:txBody>
      </p:sp>
      <p:sp>
        <p:nvSpPr>
          <p:cNvPr id="6165" name="Text Box 21"/>
          <p:cNvSpPr txBox="1">
            <a:spLocks noChangeArrowheads="1"/>
          </p:cNvSpPr>
          <p:nvPr/>
        </p:nvSpPr>
        <p:spPr bwMode="auto">
          <a:xfrm>
            <a:off x="1736725" y="2555875"/>
            <a:ext cx="184150" cy="457200"/>
          </a:xfrm>
          <a:prstGeom prst="rect">
            <a:avLst/>
          </a:prstGeom>
          <a:noFill/>
          <a:ln w="9525">
            <a:noFill/>
            <a:miter lim="800000"/>
            <a:headEnd/>
            <a:tailEnd/>
          </a:ln>
        </p:spPr>
        <p:txBody>
          <a:bodyPr wrap="none">
            <a:spAutoFit/>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228600"/>
            <a:ext cx="8458200" cy="838200"/>
          </a:xfrm>
        </p:spPr>
        <p:txBody>
          <a:bodyPr/>
          <a:lstStyle/>
          <a:p>
            <a:pPr defTabSz="901700" eaLnBrk="1" hangingPunct="1"/>
            <a:r>
              <a:rPr lang="en-US" sz="3000" smtClean="0"/>
              <a:t>Value of Information Approach to Value of Research</a:t>
            </a:r>
          </a:p>
        </p:txBody>
      </p:sp>
      <p:sp>
        <p:nvSpPr>
          <p:cNvPr id="7171" name="Rectangle 3"/>
          <p:cNvSpPr>
            <a:spLocks noGrp="1" noChangeArrowheads="1"/>
          </p:cNvSpPr>
          <p:nvPr>
            <p:ph type="body" idx="1"/>
          </p:nvPr>
        </p:nvSpPr>
        <p:spPr>
          <a:xfrm>
            <a:off x="785813" y="1214438"/>
            <a:ext cx="7456487" cy="5186362"/>
          </a:xfrm>
        </p:spPr>
        <p:txBody>
          <a:bodyPr/>
          <a:lstStyle/>
          <a:p>
            <a:pPr marL="336550" indent="-336550" defTabSz="903288" eaLnBrk="1" hangingPunct="1">
              <a:lnSpc>
                <a:spcPct val="90000"/>
              </a:lnSpc>
            </a:pPr>
            <a:r>
              <a:rPr lang="en-US" sz="2000" smtClean="0"/>
              <a:t>Without information</a:t>
            </a:r>
          </a:p>
          <a:p>
            <a:pPr marL="800100" lvl="1" indent="-284163" defTabSz="903288" eaLnBrk="1" hangingPunct="1">
              <a:lnSpc>
                <a:spcPct val="90000"/>
              </a:lnSpc>
            </a:pPr>
            <a:r>
              <a:rPr lang="en-US" sz="2000" smtClean="0"/>
              <a:t>Make best compromise choice not knowing true state of the world (e.g. don’t know if intervention is good, bad)</a:t>
            </a:r>
          </a:p>
          <a:p>
            <a:pPr marL="1141413" lvl="2" indent="-227013" defTabSz="903288" eaLnBrk="1" hangingPunct="1">
              <a:lnSpc>
                <a:spcPct val="90000"/>
              </a:lnSpc>
            </a:pPr>
            <a:r>
              <a:rPr lang="en-US" sz="2000" smtClean="0"/>
              <a:t>With probability p:	get V(Compromise|G)</a:t>
            </a:r>
          </a:p>
          <a:p>
            <a:pPr marL="1141413" lvl="2" indent="-227013" defTabSz="903288" eaLnBrk="1" hangingPunct="1">
              <a:lnSpc>
                <a:spcPct val="90000"/>
              </a:lnSpc>
            </a:pPr>
            <a:r>
              <a:rPr lang="en-US" sz="2000" smtClean="0"/>
              <a:t>With probability  1-p:	get V(Compromise|B)</a:t>
            </a:r>
          </a:p>
          <a:p>
            <a:pPr marL="336550" indent="-336550" defTabSz="903288" eaLnBrk="1" hangingPunct="1">
              <a:lnSpc>
                <a:spcPct val="90000"/>
              </a:lnSpc>
            </a:pPr>
            <a:r>
              <a:rPr lang="en-US" sz="2000" smtClean="0"/>
              <a:t>With information</a:t>
            </a:r>
          </a:p>
          <a:p>
            <a:pPr marL="800100" lvl="1" indent="-284163" defTabSz="903288" eaLnBrk="1" hangingPunct="1">
              <a:lnSpc>
                <a:spcPct val="90000"/>
              </a:lnSpc>
            </a:pPr>
            <a:r>
              <a:rPr lang="en-US" sz="2000" smtClean="0"/>
              <a:t>Make best decision knowing true state</a:t>
            </a:r>
          </a:p>
          <a:p>
            <a:pPr marL="1141413" lvl="2" indent="-227013" defTabSz="903288" eaLnBrk="1" hangingPunct="1">
              <a:lnSpc>
                <a:spcPct val="90000"/>
              </a:lnSpc>
            </a:pPr>
            <a:r>
              <a:rPr lang="en-US" sz="2000" smtClean="0"/>
              <a:t>With probability p:	get V(Best choice|G)</a:t>
            </a:r>
          </a:p>
          <a:p>
            <a:pPr marL="1141413" lvl="2" indent="-227013" defTabSz="903288" eaLnBrk="1" hangingPunct="1">
              <a:lnSpc>
                <a:spcPct val="90000"/>
              </a:lnSpc>
            </a:pPr>
            <a:r>
              <a:rPr lang="en-US" sz="2000" smtClean="0"/>
              <a:t>With probability  1-p:	get V(Best choice|B)</a:t>
            </a:r>
          </a:p>
          <a:p>
            <a:pPr marL="336550" indent="-336550" defTabSz="903288" eaLnBrk="1" hangingPunct="1">
              <a:lnSpc>
                <a:spcPct val="90000"/>
              </a:lnSpc>
            </a:pPr>
            <a:r>
              <a:rPr lang="en-US" sz="2000" smtClean="0"/>
              <a:t>Value of information </a:t>
            </a:r>
          </a:p>
          <a:p>
            <a:pPr marL="800100" lvl="1" indent="-284163" defTabSz="903288" eaLnBrk="1" hangingPunct="1">
              <a:lnSpc>
                <a:spcPct val="90000"/>
              </a:lnSpc>
              <a:buFontTx/>
              <a:buNone/>
            </a:pPr>
            <a:r>
              <a:rPr lang="en-US" sz="2000" smtClean="0"/>
              <a:t>= E(outcome) with information - E(outcome) w/o information</a:t>
            </a:r>
          </a:p>
          <a:p>
            <a:pPr marL="336550" indent="-336550" defTabSz="903288" eaLnBrk="1" hangingPunct="1">
              <a:lnSpc>
                <a:spcPct val="90000"/>
              </a:lnSpc>
              <a:buFontTx/>
              <a:buNone/>
            </a:pPr>
            <a:r>
              <a:rPr lang="en-US" sz="2000" smtClean="0"/>
              <a:t>	   = {p*V(Best choice|G) + (1-p)*V(Best choice|B)} - 	        </a:t>
            </a:r>
          </a:p>
          <a:p>
            <a:pPr marL="336550" indent="-336550" defTabSz="903288" eaLnBrk="1" hangingPunct="1">
              <a:lnSpc>
                <a:spcPct val="90000"/>
              </a:lnSpc>
              <a:buFontTx/>
              <a:buNone/>
            </a:pPr>
            <a:r>
              <a:rPr lang="en-US" sz="2000" smtClean="0"/>
              <a:t>           {p*V(Compromise|G) + (1-p)*V(Compromise|B)}</a:t>
            </a:r>
          </a:p>
          <a:p>
            <a:pPr marL="336550" indent="-336550" defTabSz="903288" eaLnBrk="1" hangingPunct="1">
              <a:lnSpc>
                <a:spcPct val="90000"/>
              </a:lnSpc>
              <a:buFontTx/>
              <a:buNone/>
            </a:pPr>
            <a:r>
              <a:rPr lang="en-US" sz="2000" smtClean="0"/>
              <a:t>					= Value of Research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228600" y="609600"/>
            <a:ext cx="8458200" cy="381000"/>
          </a:xfrm>
        </p:spPr>
        <p:txBody>
          <a:bodyPr/>
          <a:lstStyle/>
          <a:p>
            <a:pPr defTabSz="901700" eaLnBrk="1" hangingPunct="1"/>
            <a:r>
              <a:rPr lang="en-US" sz="3200" smtClean="0"/>
              <a:t>Practical Applications of Value of Information</a:t>
            </a:r>
          </a:p>
        </p:txBody>
      </p:sp>
      <p:sp>
        <p:nvSpPr>
          <p:cNvPr id="13315" name="Rectangle 3"/>
          <p:cNvSpPr>
            <a:spLocks noGrp="1" noChangeArrowheads="1"/>
          </p:cNvSpPr>
          <p:nvPr>
            <p:ph type="body" idx="1"/>
          </p:nvPr>
        </p:nvSpPr>
        <p:spPr>
          <a:xfrm>
            <a:off x="304800" y="1295400"/>
            <a:ext cx="8534400" cy="5105400"/>
          </a:xfrm>
        </p:spPr>
        <p:txBody>
          <a:bodyPr/>
          <a:lstStyle/>
          <a:p>
            <a:pPr marL="336550" indent="-336550" defTabSz="903288" eaLnBrk="1" hangingPunct="1">
              <a:lnSpc>
                <a:spcPct val="90000"/>
              </a:lnSpc>
              <a:tabLst>
                <a:tab pos="5200650" algn="l"/>
                <a:tab pos="5886450" algn="r"/>
                <a:tab pos="5943600" algn="l"/>
              </a:tabLst>
              <a:defRPr/>
            </a:pPr>
            <a:r>
              <a:rPr lang="en-US" sz="2400" dirty="0" smtClean="0"/>
              <a:t>VOI requires modeling population value of information</a:t>
            </a:r>
          </a:p>
          <a:p>
            <a:pPr marL="736600" lvl="1" indent="-336550" defTabSz="903288" eaLnBrk="1" hangingPunct="1">
              <a:lnSpc>
                <a:spcPct val="90000"/>
              </a:lnSpc>
              <a:tabLst>
                <a:tab pos="5200650" algn="l"/>
                <a:tab pos="5886450" algn="r"/>
                <a:tab pos="5943600" algn="l"/>
              </a:tabLst>
              <a:defRPr/>
            </a:pPr>
            <a:endParaRPr lang="en-US" sz="2000" dirty="0" smtClean="0"/>
          </a:p>
          <a:p>
            <a:pPr marL="336550" indent="-336550" defTabSz="903288" eaLnBrk="1" hangingPunct="1">
              <a:lnSpc>
                <a:spcPct val="90000"/>
              </a:lnSpc>
              <a:tabLst>
                <a:tab pos="5200650" algn="l"/>
                <a:tab pos="5886450" algn="r"/>
                <a:tab pos="5943600" algn="l"/>
              </a:tabLst>
              <a:defRPr/>
            </a:pPr>
            <a:endParaRPr lang="en-US" sz="2400" dirty="0" smtClean="0"/>
          </a:p>
          <a:p>
            <a:pPr marL="336550" indent="-336550" defTabSz="903288" eaLnBrk="1" hangingPunct="1">
              <a:lnSpc>
                <a:spcPct val="90000"/>
              </a:lnSpc>
              <a:buFontTx/>
              <a:buNone/>
              <a:tabLst>
                <a:tab pos="5200650" algn="l"/>
                <a:tab pos="5886450" algn="r"/>
                <a:tab pos="5943600" algn="l"/>
              </a:tabLst>
              <a:defRPr/>
            </a:pPr>
            <a:r>
              <a:rPr lang="en-US" sz="2400" dirty="0" smtClean="0"/>
              <a:t>where	</a:t>
            </a:r>
          </a:p>
          <a:p>
            <a:pPr marL="336550" indent="-336550" defTabSz="903288" eaLnBrk="1" hangingPunct="1">
              <a:lnSpc>
                <a:spcPct val="90000"/>
              </a:lnSpc>
              <a:tabLst>
                <a:tab pos="5200650" algn="l"/>
                <a:tab pos="5886450" algn="r"/>
                <a:tab pos="5943600" algn="l"/>
              </a:tabLst>
              <a:defRPr/>
            </a:pPr>
            <a:endParaRPr lang="en-US" sz="2400" dirty="0" smtClean="0"/>
          </a:p>
          <a:p>
            <a:pPr marL="336550" indent="-336550" defTabSz="903288" eaLnBrk="1" hangingPunct="1">
              <a:lnSpc>
                <a:spcPct val="90000"/>
              </a:lnSpc>
              <a:buFontTx/>
              <a:buNone/>
              <a:tabLst>
                <a:tab pos="5200650" algn="l"/>
                <a:tab pos="5886450" algn="r"/>
                <a:tab pos="5943600" algn="l"/>
              </a:tabLst>
              <a:defRPr/>
            </a:pPr>
            <a:endParaRPr lang="en-US" sz="2400" dirty="0" smtClean="0"/>
          </a:p>
          <a:p>
            <a:pPr marL="336550" indent="-336550" defTabSz="903288" eaLnBrk="1" hangingPunct="1">
              <a:lnSpc>
                <a:spcPct val="90000"/>
              </a:lnSpc>
              <a:buFontTx/>
              <a:buNone/>
              <a:tabLst>
                <a:tab pos="5200650" algn="l"/>
                <a:tab pos="5886450" algn="r"/>
                <a:tab pos="5943600" algn="l"/>
              </a:tabLst>
              <a:defRPr/>
            </a:pPr>
            <a:endParaRPr lang="en-US" sz="2400" dirty="0" smtClean="0"/>
          </a:p>
          <a:p>
            <a:pPr marL="336550" indent="-336550" defTabSz="903288" eaLnBrk="1" hangingPunct="1">
              <a:lnSpc>
                <a:spcPct val="90000"/>
              </a:lnSpc>
              <a:tabLst>
                <a:tab pos="5200650" algn="l"/>
                <a:tab pos="5886450" algn="r"/>
                <a:tab pos="5943600" algn="l"/>
              </a:tabLst>
              <a:defRPr/>
            </a:pPr>
            <a:r>
              <a:rPr lang="en-US" sz="2400" dirty="0" smtClean="0"/>
              <a:t>VOI based on decision models</a:t>
            </a:r>
          </a:p>
          <a:p>
            <a:pPr marL="736600" lvl="1" indent="-336550" defTabSz="903288" eaLnBrk="1" hangingPunct="1">
              <a:lnSpc>
                <a:spcPct val="90000"/>
              </a:lnSpc>
              <a:tabLst>
                <a:tab pos="5200650" algn="l"/>
                <a:tab pos="5886450" algn="r"/>
                <a:tab pos="5943600" algn="l"/>
              </a:tabLst>
              <a:defRPr/>
            </a:pPr>
            <a:r>
              <a:rPr lang="en-US" sz="2000" dirty="0" smtClean="0"/>
              <a:t>IVOI modeled with decision model</a:t>
            </a:r>
          </a:p>
          <a:p>
            <a:pPr marL="736600" lvl="1" indent="-336550" defTabSz="903288" eaLnBrk="1" hangingPunct="1">
              <a:lnSpc>
                <a:spcPct val="90000"/>
              </a:lnSpc>
              <a:tabLst>
                <a:tab pos="5200650" algn="l"/>
                <a:tab pos="5886450" algn="r"/>
                <a:tab pos="5943600" algn="l"/>
              </a:tabLst>
              <a:defRPr/>
            </a:pPr>
            <a:r>
              <a:rPr lang="en-US" sz="2000" dirty="0" smtClean="0"/>
              <a:t>UK (NICE): Alzheimer’s Disease </a:t>
            </a:r>
            <a:r>
              <a:rPr lang="en-US" sz="2000" dirty="0" err="1" smtClean="0"/>
              <a:t>Tx</a:t>
            </a:r>
            <a:r>
              <a:rPr lang="en-US" sz="2000" dirty="0" smtClean="0"/>
              <a:t>, wisdom teeth removal</a:t>
            </a:r>
          </a:p>
          <a:p>
            <a:pPr marL="400050" indent="-284163" defTabSz="903288" eaLnBrk="1" hangingPunct="1">
              <a:lnSpc>
                <a:spcPct val="90000"/>
              </a:lnSpc>
              <a:tabLst>
                <a:tab pos="5200650" algn="l"/>
                <a:tab pos="5886450" algn="r"/>
                <a:tab pos="5943600" algn="l"/>
              </a:tabLst>
              <a:defRPr/>
            </a:pPr>
            <a:r>
              <a:rPr lang="en-US" sz="2400" dirty="0" smtClean="0"/>
              <a:t>Minimal modeling approaches to VOI</a:t>
            </a:r>
          </a:p>
          <a:p>
            <a:pPr marL="800100" lvl="1" indent="-284163" defTabSz="903288" eaLnBrk="1" hangingPunct="1">
              <a:lnSpc>
                <a:spcPct val="90000"/>
              </a:lnSpc>
              <a:tabLst>
                <a:tab pos="5200650" algn="l"/>
                <a:tab pos="5886450" algn="r"/>
                <a:tab pos="5943600" algn="l"/>
              </a:tabLst>
              <a:defRPr/>
            </a:pPr>
            <a:r>
              <a:rPr lang="en-US" sz="2000" dirty="0" smtClean="0"/>
              <a:t>IVOI comes (nearly) directly from clinical trial</a:t>
            </a:r>
          </a:p>
          <a:p>
            <a:pPr marL="800100" lvl="1" indent="-284163" defTabSz="903288" eaLnBrk="1" hangingPunct="1">
              <a:lnSpc>
                <a:spcPct val="90000"/>
              </a:lnSpc>
              <a:tabLst>
                <a:tab pos="5200650" algn="l"/>
                <a:tab pos="5886450" algn="r"/>
                <a:tab pos="5943600" algn="l"/>
              </a:tabLst>
              <a:defRPr/>
            </a:pPr>
            <a:r>
              <a:rPr lang="en-US" sz="2000" dirty="0" smtClean="0"/>
              <a:t>US (NIH): CATIE Trial of atypical antipsychotics</a:t>
            </a:r>
          </a:p>
          <a:p>
            <a:pPr marL="336550" indent="-336550" defTabSz="903288" eaLnBrk="1" hangingPunct="1">
              <a:lnSpc>
                <a:spcPct val="90000"/>
              </a:lnSpc>
              <a:tabLst>
                <a:tab pos="5200650" algn="l"/>
                <a:tab pos="5886450" algn="r"/>
                <a:tab pos="5943600" algn="l"/>
              </a:tabLst>
              <a:defRPr/>
            </a:pPr>
            <a:r>
              <a:rPr lang="en-US" sz="2400" dirty="0" smtClean="0"/>
              <a:t>Bound with more limited data (burden of illness)</a:t>
            </a:r>
            <a:endParaRPr lang="en-US" sz="2000" dirty="0" smtClean="0"/>
          </a:p>
        </p:txBody>
      </p:sp>
      <p:graphicFrame>
        <p:nvGraphicFramePr>
          <p:cNvPr id="1026" name="Object 4"/>
          <p:cNvGraphicFramePr>
            <a:graphicFrameLocks noChangeAspect="1"/>
          </p:cNvGraphicFramePr>
          <p:nvPr/>
        </p:nvGraphicFramePr>
        <p:xfrm>
          <a:off x="914400" y="1828800"/>
          <a:ext cx="7735888" cy="838200"/>
        </p:xfrm>
        <a:graphic>
          <a:graphicData uri="http://schemas.openxmlformats.org/presentationml/2006/ole">
            <p:oleObj spid="_x0000_s1026" name="Equation" r:id="rId4" imgW="2260440" imgH="342720" progId="Equation.DSMT4">
              <p:embed/>
            </p:oleObj>
          </a:graphicData>
        </a:graphic>
      </p:graphicFrame>
      <p:graphicFrame>
        <p:nvGraphicFramePr>
          <p:cNvPr id="1027" name="Object 5"/>
          <p:cNvGraphicFramePr>
            <a:graphicFrameLocks noChangeAspect="1"/>
          </p:cNvGraphicFramePr>
          <p:nvPr/>
        </p:nvGraphicFramePr>
        <p:xfrm>
          <a:off x="1981200" y="2667000"/>
          <a:ext cx="4076700" cy="1371600"/>
        </p:xfrm>
        <a:graphic>
          <a:graphicData uri="http://schemas.openxmlformats.org/presentationml/2006/ole">
            <p:oleObj spid="_x0000_s1027" name="Equation" r:id="rId5" imgW="3124080" imgH="1168200" progId="Equation.DSMT4">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609600"/>
            <a:ext cx="8153400" cy="1143000"/>
          </a:xfrm>
        </p:spPr>
        <p:txBody>
          <a:bodyPr/>
          <a:lstStyle/>
          <a:p>
            <a:pPr eaLnBrk="1" hangingPunct="1"/>
            <a:r>
              <a:rPr lang="en-US" sz="2800" smtClean="0"/>
              <a:t>“Bayesian Value of information analysis:  An application to a policy model of Alzheimer's disease.”</a:t>
            </a:r>
          </a:p>
        </p:txBody>
      </p:sp>
      <p:pic>
        <p:nvPicPr>
          <p:cNvPr id="8195" name="Picture 3"/>
          <p:cNvPicPr>
            <a:picLocks noChangeAspect="1" noChangeArrowheads="1"/>
          </p:cNvPicPr>
          <p:nvPr>
            <p:ph type="body" idx="1"/>
          </p:nvPr>
        </p:nvPicPr>
        <p:blipFill>
          <a:blip r:embed="rId3" cstate="print"/>
          <a:srcRect/>
          <a:stretch>
            <a:fillRect/>
          </a:stretch>
        </p:blipFill>
        <p:spPr>
          <a:xfrm>
            <a:off x="838200" y="1905000"/>
            <a:ext cx="7391400" cy="3944938"/>
          </a:xfr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09600"/>
            <a:ext cx="7772400" cy="457200"/>
          </a:xfrm>
        </p:spPr>
        <p:txBody>
          <a:bodyPr/>
          <a:lstStyle/>
          <a:p>
            <a:pPr eaLnBrk="1" hangingPunct="1"/>
            <a:r>
              <a:rPr lang="en-US" sz="3600" smtClean="0"/>
              <a:t>Uncertainty in Incremental Net Benefits</a:t>
            </a:r>
          </a:p>
        </p:txBody>
      </p:sp>
      <p:pic>
        <p:nvPicPr>
          <p:cNvPr id="9219" name="Picture 3"/>
          <p:cNvPicPr>
            <a:picLocks noChangeAspect="1" noChangeArrowheads="1"/>
          </p:cNvPicPr>
          <p:nvPr>
            <p:ph type="body" idx="1"/>
          </p:nvPr>
        </p:nvPicPr>
        <p:blipFill>
          <a:blip r:embed="rId3" cstate="print"/>
          <a:srcRect/>
          <a:stretch>
            <a:fillRect/>
          </a:stretch>
        </p:blipFill>
        <p:spPr>
          <a:xfrm>
            <a:off x="990600" y="1371600"/>
            <a:ext cx="7239000" cy="4767263"/>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609600"/>
            <a:ext cx="7772400" cy="457200"/>
          </a:xfrm>
        </p:spPr>
        <p:txBody>
          <a:bodyPr/>
          <a:lstStyle/>
          <a:p>
            <a:pPr eaLnBrk="1" hangingPunct="1"/>
            <a:r>
              <a:rPr lang="en-US" sz="3600" smtClean="0"/>
              <a:t>Cost-Effectiveness Acceptability Curve</a:t>
            </a:r>
          </a:p>
        </p:txBody>
      </p:sp>
      <p:pic>
        <p:nvPicPr>
          <p:cNvPr id="10243" name="Picture 3"/>
          <p:cNvPicPr>
            <a:picLocks noChangeAspect="1" noChangeArrowheads="1"/>
          </p:cNvPicPr>
          <p:nvPr>
            <p:ph type="body" idx="1"/>
          </p:nvPr>
        </p:nvPicPr>
        <p:blipFill>
          <a:blip r:embed="rId3" cstate="print"/>
          <a:srcRect/>
          <a:stretch>
            <a:fillRect/>
          </a:stretch>
        </p:blipFill>
        <p:spPr>
          <a:xfrm>
            <a:off x="990600" y="1447800"/>
            <a:ext cx="7086600" cy="4856163"/>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609600"/>
            <a:ext cx="7772400" cy="685800"/>
          </a:xfrm>
        </p:spPr>
        <p:txBody>
          <a:bodyPr/>
          <a:lstStyle/>
          <a:p>
            <a:pPr eaLnBrk="1" hangingPunct="1"/>
            <a:r>
              <a:rPr lang="en-US" sz="3600" smtClean="0"/>
              <a:t>Value of Research by Value of Health</a:t>
            </a:r>
          </a:p>
        </p:txBody>
      </p:sp>
      <p:pic>
        <p:nvPicPr>
          <p:cNvPr id="11267" name="Picture 3"/>
          <p:cNvPicPr>
            <a:picLocks noChangeAspect="1" noChangeArrowheads="1"/>
          </p:cNvPicPr>
          <p:nvPr>
            <p:ph type="body" idx="1"/>
          </p:nvPr>
        </p:nvPicPr>
        <p:blipFill>
          <a:blip r:embed="rId3" cstate="print"/>
          <a:srcRect/>
          <a:stretch>
            <a:fillRect/>
          </a:stretch>
        </p:blipFill>
        <p:spPr>
          <a:xfrm>
            <a:off x="1143000" y="1600200"/>
            <a:ext cx="7010400" cy="4576763"/>
          </a:xfr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FFFFFF"/>
      </a:dk1>
      <a:lt1>
        <a:srgbClr val="FFFFFF"/>
      </a:lt1>
      <a:dk2>
        <a:srgbClr val="FFFF66"/>
      </a:dk2>
      <a:lt2>
        <a:srgbClr val="808080"/>
      </a:lt2>
      <a:accent1>
        <a:srgbClr val="00CC99"/>
      </a:accent1>
      <a:accent2>
        <a:srgbClr val="3333CC"/>
      </a:accent2>
      <a:accent3>
        <a:srgbClr val="FFFFFF"/>
      </a:accent3>
      <a:accent4>
        <a:srgbClr val="DADADA"/>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4803</TotalTime>
  <Words>1415</Words>
  <Application>Microsoft Office PowerPoint</Application>
  <PresentationFormat>On-screen Show (4:3)</PresentationFormat>
  <Paragraphs>239</Paragraphs>
  <Slides>27</Slides>
  <Notes>25</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1" baseType="lpstr">
      <vt:lpstr>Times New Roman</vt:lpstr>
      <vt:lpstr>Arial</vt:lpstr>
      <vt:lpstr>Default Design</vt:lpstr>
      <vt:lpstr>MathType 6.0 Equation</vt:lpstr>
      <vt:lpstr>Value of Information Calculations to Inform and Prioritize  Clinical Research Investments </vt:lpstr>
      <vt:lpstr>Overview</vt:lpstr>
      <vt:lpstr>Research as Value of Information: Analogy to Diagnostic Testing </vt:lpstr>
      <vt:lpstr>Value of Information Approach to Value of Research</vt:lpstr>
      <vt:lpstr>Practical Applications of Value of Information</vt:lpstr>
      <vt:lpstr>“Bayesian Value of information analysis:  An application to a policy model of Alzheimer's disease.”</vt:lpstr>
      <vt:lpstr>Uncertainty in Incremental Net Benefits</vt:lpstr>
      <vt:lpstr>Cost-Effectiveness Acceptability Curve</vt:lpstr>
      <vt:lpstr>Value of Research by Value of Health</vt:lpstr>
      <vt:lpstr>Value of Research by Time Horizon</vt:lpstr>
      <vt:lpstr>Contributors to Value of Research</vt:lpstr>
      <vt:lpstr>Practical Applications of Value of Information</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Conclusions</vt:lpstr>
      <vt:lpstr>Acknowledgments</vt:lpstr>
    </vt:vector>
  </TitlesOfParts>
  <Company>Department of Medicine 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Medicine</dc:creator>
  <cp:lastModifiedBy>Steve</cp:lastModifiedBy>
  <cp:revision>110</cp:revision>
  <dcterms:created xsi:type="dcterms:W3CDTF">2002-10-09T14:54:47Z</dcterms:created>
  <dcterms:modified xsi:type="dcterms:W3CDTF">2010-10-26T20:22:15Z</dcterms:modified>
</cp:coreProperties>
</file>