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9" r:id="rId4"/>
    <p:sldId id="257" r:id="rId5"/>
    <p:sldId id="259" r:id="rId6"/>
    <p:sldId id="261" r:id="rId7"/>
    <p:sldId id="262" r:id="rId8"/>
    <p:sldId id="268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4B447"/>
    <a:srgbClr val="F4D550"/>
    <a:srgbClr val="9272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398" autoAdjust="0"/>
  </p:normalViewPr>
  <p:slideViewPr>
    <p:cSldViewPr>
      <p:cViewPr varScale="1">
        <p:scale>
          <a:sx n="142" d="100"/>
          <a:sy n="142" d="100"/>
        </p:scale>
        <p:origin x="-2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8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8AA9669-FB2C-45EB-8401-7011137CAC45}" type="datetimeFigureOut">
              <a:rPr lang="en-US"/>
              <a:pPr>
                <a:defRPr/>
              </a:pPr>
              <a:t>10/18/10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BE5BF44-71EC-4A05-AF53-7720426CDD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AA9F30-BC30-4A72-A3B2-0B65F03FEB7D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E5BF44-71EC-4A05-AF53-7720426CDDD6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295400"/>
            <a:ext cx="1943100" cy="419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295400"/>
            <a:ext cx="5676900" cy="419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36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0"/>
            <a:ext cx="38100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295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3600"/>
            <a:ext cx="7772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9" descr="top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0" descr="botto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253163"/>
            <a:ext cx="9144000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footer.pn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486400" y="6477000"/>
            <a:ext cx="3362325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 userDrawn="1"/>
        </p:nvGrpSpPr>
        <p:grpSpPr>
          <a:xfrm>
            <a:off x="381000" y="457200"/>
            <a:ext cx="7162800" cy="567154"/>
            <a:chOff x="381000" y="457200"/>
            <a:chExt cx="7162800" cy="567154"/>
          </a:xfrm>
        </p:grpSpPr>
        <p:pic>
          <p:nvPicPr>
            <p:cNvPr id="11" name="Picture 10" descr="instituterheader.png"/>
            <p:cNvPicPr>
              <a:picLocks noChangeAspect="1"/>
            </p:cNvPicPr>
            <p:nvPr userDrawn="1"/>
          </p:nvPicPr>
          <p:blipFill>
            <a:blip r:embed="rId17" cstate="print"/>
            <a:stretch>
              <a:fillRect/>
            </a:stretch>
          </p:blipFill>
          <p:spPr>
            <a:xfrm>
              <a:off x="381000" y="457200"/>
              <a:ext cx="6819900" cy="27622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3276600" y="685800"/>
              <a:ext cx="426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baseline="0" dirty="0" smtClean="0">
                  <a:solidFill>
                    <a:srgbClr val="92722D"/>
                  </a:solidFill>
                  <a:effectLst>
                    <a:outerShdw blurRad="190500" dist="50800" dir="5400000" algn="ctr" rotWithShape="0">
                      <a:srgbClr val="000000">
                        <a:alpha val="65000"/>
                      </a:srgbClr>
                    </a:outerShdw>
                  </a:effectLst>
                  <a:latin typeface="Palatino Linotype" pitchFamily="18" charset="0"/>
                  <a:cs typeface="Times New Roman" pitchFamily="18" charset="0"/>
                </a:rPr>
                <a:t>EVIDENCE BASED PRACTICE CENTER</a:t>
              </a:r>
              <a:endParaRPr lang="en-US" sz="1600" b="1" baseline="0" dirty="0">
                <a:solidFill>
                  <a:srgbClr val="92722D"/>
                </a:solidFill>
                <a:effectLst>
                  <a:outerShdw blurRad="190500" dist="50800" dir="5400000" algn="ctr" rotWithShape="0">
                    <a:srgbClr val="000000">
                      <a:alpha val="65000"/>
                    </a:srgbClr>
                  </a:outerShdw>
                </a:effectLst>
                <a:latin typeface="Palatino Linotype" pitchFamily="18" charset="0"/>
                <a:cs typeface="Times New Roman" pitchFamily="18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92722D"/>
          </a:solidFill>
          <a:latin typeface="Futura" pitchFamily="38" charset="0"/>
          <a:ea typeface="ＭＳ Ｐゴシック" pitchFamily="3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92722D"/>
        </a:buClr>
        <a:buFont typeface="Times" pitchFamily="38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E4B447"/>
        </a:buClr>
        <a:buFont typeface="Wingdings" pitchFamily="38" charset="2"/>
        <a:buChar char="§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Melissa McPheeters, PhD</a:t>
            </a:r>
          </a:p>
          <a:p>
            <a:pPr eaLnBrk="1" hangingPunct="1"/>
            <a:r>
              <a:rPr lang="en-US" dirty="0" smtClean="0"/>
              <a:t>Co-Director, Vanderbilt EPC</a:t>
            </a:r>
          </a:p>
        </p:txBody>
      </p:sp>
      <p:sp>
        <p:nvSpPr>
          <p:cNvPr id="2051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Engaging Stakeholders in EPC Work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matter…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Include administrative assistants on all communications</a:t>
            </a:r>
          </a:p>
          <a:p>
            <a:pPr lvl="0"/>
            <a:r>
              <a:rPr lang="en-US" sz="2000" dirty="0" smtClean="0"/>
              <a:t>Determine preferred communication method for general information and materials</a:t>
            </a:r>
          </a:p>
          <a:p>
            <a:pPr lvl="0"/>
            <a:r>
              <a:rPr lang="en-US" sz="2000" dirty="0" smtClean="0"/>
              <a:t>Circulate a contact list to the entire group.</a:t>
            </a:r>
          </a:p>
          <a:p>
            <a:pPr lvl="0"/>
            <a:r>
              <a:rPr lang="en-US" sz="2000" dirty="0" smtClean="0"/>
              <a:t>Encourage, from the start, that senior individuals designate an additional individual to participate alongside them</a:t>
            </a:r>
          </a:p>
          <a:p>
            <a:pPr lvl="0"/>
            <a:r>
              <a:rPr lang="en-US" sz="2000" dirty="0" smtClean="0"/>
              <a:t>Provide action-oriented minutes of all discussions</a:t>
            </a:r>
          </a:p>
          <a:p>
            <a:pPr lvl="0"/>
            <a:r>
              <a:rPr lang="en-US" sz="2000" dirty="0" smtClean="0"/>
              <a:t>Make individual follow up calls to KIs who are unable to participate in meetings</a:t>
            </a:r>
          </a:p>
          <a:p>
            <a:pPr lvl="0"/>
            <a:r>
              <a:rPr lang="en-US" sz="2000" dirty="0" smtClean="0"/>
              <a:t>Offer to arrange calls between content leads, directors and others in “off hours” as needed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Balancing perspective with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stakeholders have an equal and unbiased “stake” – sometimes by design</a:t>
            </a:r>
          </a:p>
          <a:p>
            <a:r>
              <a:rPr lang="en-US" dirty="0" smtClean="0"/>
              <a:t>Conflict of interest does happen</a:t>
            </a:r>
          </a:p>
          <a:p>
            <a:r>
              <a:rPr lang="en-US" dirty="0" smtClean="0"/>
              <a:t>EPCs try and balance the perspectives present to manage explicit and underlying conflicts</a:t>
            </a:r>
          </a:p>
          <a:p>
            <a:pPr lvl="1"/>
            <a:r>
              <a:rPr lang="en-US" dirty="0" smtClean="0"/>
              <a:t>Equal and opposing viewpoints</a:t>
            </a:r>
          </a:p>
          <a:p>
            <a:pPr lvl="1"/>
            <a:r>
              <a:rPr lang="en-US" dirty="0" smtClean="0"/>
              <a:t>Separate interactions as needed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ahead for the EPCs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Clarifying the role of stakeholders</a:t>
            </a:r>
          </a:p>
          <a:p>
            <a:r>
              <a:rPr lang="en-US" dirty="0" smtClean="0"/>
              <a:t>Identifying the optimal number of stakeholders</a:t>
            </a:r>
          </a:p>
          <a:p>
            <a:r>
              <a:rPr lang="en-US" dirty="0" smtClean="0"/>
              <a:t>Getting balance in stakeholder types</a:t>
            </a:r>
          </a:p>
          <a:p>
            <a:r>
              <a:rPr lang="en-US" dirty="0" smtClean="0"/>
              <a:t>Reaching the right individual at a target group or agency quickly</a:t>
            </a:r>
          </a:p>
          <a:p>
            <a:r>
              <a:rPr lang="en-US" dirty="0" smtClean="0"/>
              <a:t>Obtaining and using input from patients and their families either directly or via advocacy groups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 EPCs?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14 Centers funded by AHRQ to conduct systematic evidence reviews</a:t>
            </a:r>
          </a:p>
          <a:p>
            <a:r>
              <a:rPr lang="en-US" dirty="0" smtClean="0"/>
              <a:t>At work for more than a decade</a:t>
            </a:r>
          </a:p>
          <a:p>
            <a:r>
              <a:rPr lang="en-US" dirty="0" smtClean="0"/>
              <a:t>“Pull” rather than “Push” approach to topic selection</a:t>
            </a:r>
          </a:p>
          <a:p>
            <a:r>
              <a:rPr lang="en-US" dirty="0" smtClean="0"/>
              <a:t>Increasingly engaged in activities of topic development and refinement and future research needs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eak-holder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447800"/>
            <a:ext cx="3879158" cy="1905000"/>
          </a:xfrm>
        </p:spPr>
      </p:pic>
      <p:pic>
        <p:nvPicPr>
          <p:cNvPr id="5" name="Picture 4" descr="post_stake_inst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1143000"/>
            <a:ext cx="3895725" cy="2962275"/>
          </a:xfrm>
          <a:prstGeom prst="rect">
            <a:avLst/>
          </a:prstGeom>
        </p:spPr>
      </p:pic>
      <p:pic>
        <p:nvPicPr>
          <p:cNvPr id="6" name="Picture 5" descr="corporate-social-responsibility_multi-stakeholder-for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3276600"/>
            <a:ext cx="3969124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stakeholder?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Anyone with a “stake”</a:t>
            </a:r>
          </a:p>
          <a:p>
            <a:r>
              <a:rPr lang="en-US" dirty="0" smtClean="0"/>
              <a:t>Someone affected in some way by the decisional dilemma surrounding a healthcare question</a:t>
            </a:r>
          </a:p>
          <a:p>
            <a:r>
              <a:rPr lang="en-US" dirty="0" smtClean="0"/>
              <a:t>For EPCs:</a:t>
            </a:r>
          </a:p>
          <a:p>
            <a:pPr lvl="1"/>
            <a:r>
              <a:rPr lang="en-US" dirty="0" smtClean="0"/>
              <a:t>Patients and patient families</a:t>
            </a:r>
          </a:p>
          <a:p>
            <a:pPr lvl="1"/>
            <a:r>
              <a:rPr lang="en-US" dirty="0" smtClean="0"/>
              <a:t>Clinicians</a:t>
            </a:r>
          </a:p>
          <a:p>
            <a:pPr lvl="1"/>
            <a:r>
              <a:rPr lang="en-US" dirty="0" smtClean="0"/>
              <a:t>Payors</a:t>
            </a:r>
          </a:p>
          <a:p>
            <a:pPr lvl="1"/>
            <a:r>
              <a:rPr lang="en-US" dirty="0" smtClean="0"/>
              <a:t>Policymakers</a:t>
            </a:r>
          </a:p>
          <a:p>
            <a:pPr lvl="1"/>
            <a:r>
              <a:rPr lang="en-US" dirty="0" smtClean="0"/>
              <a:t>Funders (e.g., NIH)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stakeholders in systematic reviews?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our front line</a:t>
            </a:r>
          </a:p>
          <a:p>
            <a:r>
              <a:rPr lang="en-US" dirty="0" smtClean="0"/>
              <a:t>They are the end users of our work</a:t>
            </a:r>
          </a:p>
          <a:p>
            <a:r>
              <a:rPr lang="en-US" dirty="0" smtClean="0"/>
              <a:t>They bring a range of perspectives to the table</a:t>
            </a:r>
          </a:p>
          <a:p>
            <a:r>
              <a:rPr lang="en-US" dirty="0" smtClean="0"/>
              <a:t>They add legitimacy to the process</a:t>
            </a:r>
          </a:p>
          <a:p>
            <a:r>
              <a:rPr lang="en-US" dirty="0" smtClean="0"/>
              <a:t>They provide expertise we may not have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Topic identification</a:t>
            </a:r>
          </a:p>
          <a:p>
            <a:r>
              <a:rPr lang="en-US" dirty="0" smtClean="0"/>
              <a:t>Developing key questions</a:t>
            </a:r>
          </a:p>
          <a:p>
            <a:r>
              <a:rPr lang="en-US" dirty="0" smtClean="0"/>
              <a:t>Drawing the analytic framework</a:t>
            </a:r>
          </a:p>
          <a:p>
            <a:r>
              <a:rPr lang="en-US" dirty="0" smtClean="0"/>
              <a:t>Setting project scope through selection criteria</a:t>
            </a:r>
          </a:p>
          <a:p>
            <a:r>
              <a:rPr lang="en-US" dirty="0" smtClean="0"/>
              <a:t>Assessing completeness of the search</a:t>
            </a:r>
          </a:p>
          <a:p>
            <a:r>
              <a:rPr lang="en-US" dirty="0" smtClean="0"/>
              <a:t>Ensuring that the message is clear</a:t>
            </a:r>
          </a:p>
          <a:p>
            <a:r>
              <a:rPr lang="en-US" dirty="0" smtClean="0"/>
              <a:t>Identifying research gaps and future research needs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stakeholders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 networks</a:t>
            </a:r>
          </a:p>
          <a:p>
            <a:r>
              <a:rPr lang="en-US" dirty="0" smtClean="0"/>
              <a:t>“Known” leaders in the field</a:t>
            </a:r>
          </a:p>
          <a:p>
            <a:r>
              <a:rPr lang="en-US" dirty="0" smtClean="0"/>
              <a:t>Key organizations</a:t>
            </a:r>
          </a:p>
          <a:p>
            <a:r>
              <a:rPr lang="en-US" dirty="0" smtClean="0"/>
              <a:t>Official stakeholder groups (e.g. EHC Stakeholders)</a:t>
            </a:r>
          </a:p>
          <a:p>
            <a:r>
              <a:rPr lang="en-US" dirty="0" smtClean="0"/>
              <a:t>Literature scan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Engaging stakeholders in a timely manner</a:t>
            </a:r>
          </a:p>
          <a:p>
            <a:r>
              <a:rPr lang="en-US" dirty="0" smtClean="0"/>
              <a:t>Ensuring that stakeholders have an a priori overview of the EPC process</a:t>
            </a:r>
          </a:p>
          <a:p>
            <a:r>
              <a:rPr lang="en-US" dirty="0" smtClean="0"/>
              <a:t>Balancing contractual obligations with stakeholder preferences</a:t>
            </a:r>
          </a:p>
          <a:p>
            <a:r>
              <a:rPr lang="en-US" dirty="0" smtClean="0"/>
              <a:t>Expecting and managing differences in opinion in a way that keeps the process moving and the team positive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stakeholder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 ongoing relationships</a:t>
            </a:r>
          </a:p>
          <a:p>
            <a:r>
              <a:rPr lang="en-US" dirty="0" smtClean="0"/>
              <a:t>Open-door communication</a:t>
            </a:r>
          </a:p>
          <a:p>
            <a:r>
              <a:rPr lang="en-US" dirty="0" smtClean="0"/>
              <a:t>Knowing when to use group work or one-on-one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Futura"/>
        <a:ea typeface="ＭＳ Ｐゴシック"/>
        <a:cs typeface=""/>
      </a:majorFont>
      <a:minorFont>
        <a:latin typeface="Futur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451</Words>
  <Application>Microsoft Macintosh PowerPoint</Application>
  <PresentationFormat>On-screen Show (4:3)</PresentationFormat>
  <Paragraphs>72</Paragraphs>
  <Slides>12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 Presentation</vt:lpstr>
      <vt:lpstr>Engaging Stakeholders in EPC Work </vt:lpstr>
      <vt:lpstr>What are the EPCs?</vt:lpstr>
      <vt:lpstr>Slide 3</vt:lpstr>
      <vt:lpstr>What is a stakeholder? </vt:lpstr>
      <vt:lpstr>Why use stakeholders in systematic reviews?</vt:lpstr>
      <vt:lpstr>Contact points</vt:lpstr>
      <vt:lpstr>Identifying stakeholders</vt:lpstr>
      <vt:lpstr>Challenges </vt:lpstr>
      <vt:lpstr>Managing stakeholder relationships</vt:lpstr>
      <vt:lpstr>Logistics matter…</vt:lpstr>
      <vt:lpstr>Balancing perspective with representation</vt:lpstr>
      <vt:lpstr>Challenges ahead for the EPCs</vt:lpstr>
    </vt:vector>
  </TitlesOfParts>
  <Company>Daniel Brown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</dc:title>
  <dc:creator>Daniel Brown</dc:creator>
  <cp:lastModifiedBy>Graham</cp:lastModifiedBy>
  <cp:revision>48</cp:revision>
  <dcterms:created xsi:type="dcterms:W3CDTF">2010-10-18T17:24:27Z</dcterms:created>
  <dcterms:modified xsi:type="dcterms:W3CDTF">2010-10-18T17:27:09Z</dcterms:modified>
</cp:coreProperties>
</file>