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notesSlides/notesSlide38.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trictFirstAndLastChars="0" saveSubsetFonts="1">
  <p:sldMasterIdLst>
    <p:sldMasterId id="2147483653" r:id="rId1"/>
  </p:sldMasterIdLst>
  <p:notesMasterIdLst>
    <p:notesMasterId r:id="rId40"/>
  </p:notesMasterIdLst>
  <p:handoutMasterIdLst>
    <p:handoutMasterId r:id="rId41"/>
  </p:handoutMasterIdLst>
  <p:sldIdLst>
    <p:sldId id="357" r:id="rId2"/>
    <p:sldId id="375" r:id="rId3"/>
    <p:sldId id="367" r:id="rId4"/>
    <p:sldId id="368" r:id="rId5"/>
    <p:sldId id="369" r:id="rId6"/>
    <p:sldId id="370" r:id="rId7"/>
    <p:sldId id="371" r:id="rId8"/>
    <p:sldId id="372" r:id="rId9"/>
    <p:sldId id="413" r:id="rId10"/>
    <p:sldId id="411" r:id="rId11"/>
    <p:sldId id="374" r:id="rId12"/>
    <p:sldId id="376" r:id="rId13"/>
    <p:sldId id="377" r:id="rId14"/>
    <p:sldId id="378" r:id="rId15"/>
    <p:sldId id="379" r:id="rId16"/>
    <p:sldId id="380" r:id="rId17"/>
    <p:sldId id="381" r:id="rId18"/>
    <p:sldId id="382" r:id="rId19"/>
    <p:sldId id="383" r:id="rId20"/>
    <p:sldId id="384" r:id="rId21"/>
    <p:sldId id="385" r:id="rId22"/>
    <p:sldId id="387" r:id="rId23"/>
    <p:sldId id="388" r:id="rId24"/>
    <p:sldId id="389" r:id="rId25"/>
    <p:sldId id="390" r:id="rId26"/>
    <p:sldId id="392" r:id="rId27"/>
    <p:sldId id="393" r:id="rId28"/>
    <p:sldId id="410" r:id="rId29"/>
    <p:sldId id="396" r:id="rId30"/>
    <p:sldId id="397" r:id="rId31"/>
    <p:sldId id="398" r:id="rId32"/>
    <p:sldId id="415" r:id="rId33"/>
    <p:sldId id="417" r:id="rId34"/>
    <p:sldId id="403" r:id="rId35"/>
    <p:sldId id="404" r:id="rId36"/>
    <p:sldId id="405" r:id="rId37"/>
    <p:sldId id="407" r:id="rId38"/>
    <p:sldId id="406" r:id="rId39"/>
  </p:sldIdLst>
  <p:sldSz cx="9144000" cy="6858000" type="letter"/>
  <p:notesSz cx="7023100" cy="9309100"/>
  <p:defaultTextStyle>
    <a:defPPr>
      <a:defRPr lang="en-US"/>
    </a:defPPr>
    <a:lvl1pPr algn="ctr" rtl="0" fontAlgn="base">
      <a:lnSpc>
        <a:spcPct val="95000"/>
      </a:lnSpc>
      <a:spcBef>
        <a:spcPct val="50000"/>
      </a:spcBef>
      <a:spcAft>
        <a:spcPct val="0"/>
      </a:spcAft>
      <a:buClr>
        <a:schemeClr val="accent2"/>
      </a:buClr>
      <a:defRPr sz="2000" kern="1200">
        <a:solidFill>
          <a:schemeClr val="tx1"/>
        </a:solidFill>
        <a:latin typeface="Arial" charset="0"/>
        <a:ea typeface="+mn-ea"/>
        <a:cs typeface="+mn-cs"/>
      </a:defRPr>
    </a:lvl1pPr>
    <a:lvl2pPr marL="457200" algn="ctr" rtl="0" fontAlgn="base">
      <a:lnSpc>
        <a:spcPct val="95000"/>
      </a:lnSpc>
      <a:spcBef>
        <a:spcPct val="50000"/>
      </a:spcBef>
      <a:spcAft>
        <a:spcPct val="0"/>
      </a:spcAft>
      <a:buClr>
        <a:schemeClr val="accent2"/>
      </a:buClr>
      <a:defRPr sz="2000" kern="1200">
        <a:solidFill>
          <a:schemeClr val="tx1"/>
        </a:solidFill>
        <a:latin typeface="Arial" charset="0"/>
        <a:ea typeface="+mn-ea"/>
        <a:cs typeface="+mn-cs"/>
      </a:defRPr>
    </a:lvl2pPr>
    <a:lvl3pPr marL="914400" algn="ctr" rtl="0" fontAlgn="base">
      <a:lnSpc>
        <a:spcPct val="95000"/>
      </a:lnSpc>
      <a:spcBef>
        <a:spcPct val="50000"/>
      </a:spcBef>
      <a:spcAft>
        <a:spcPct val="0"/>
      </a:spcAft>
      <a:buClr>
        <a:schemeClr val="accent2"/>
      </a:buClr>
      <a:defRPr sz="2000" kern="1200">
        <a:solidFill>
          <a:schemeClr val="tx1"/>
        </a:solidFill>
        <a:latin typeface="Arial" charset="0"/>
        <a:ea typeface="+mn-ea"/>
        <a:cs typeface="+mn-cs"/>
      </a:defRPr>
    </a:lvl3pPr>
    <a:lvl4pPr marL="1371600" algn="ctr" rtl="0" fontAlgn="base">
      <a:lnSpc>
        <a:spcPct val="95000"/>
      </a:lnSpc>
      <a:spcBef>
        <a:spcPct val="50000"/>
      </a:spcBef>
      <a:spcAft>
        <a:spcPct val="0"/>
      </a:spcAft>
      <a:buClr>
        <a:schemeClr val="accent2"/>
      </a:buClr>
      <a:defRPr sz="2000" kern="1200">
        <a:solidFill>
          <a:schemeClr val="tx1"/>
        </a:solidFill>
        <a:latin typeface="Arial" charset="0"/>
        <a:ea typeface="+mn-ea"/>
        <a:cs typeface="+mn-cs"/>
      </a:defRPr>
    </a:lvl4pPr>
    <a:lvl5pPr marL="1828800" algn="ctr" rtl="0" fontAlgn="base">
      <a:lnSpc>
        <a:spcPct val="95000"/>
      </a:lnSpc>
      <a:spcBef>
        <a:spcPct val="50000"/>
      </a:spcBef>
      <a:spcAft>
        <a:spcPct val="0"/>
      </a:spcAft>
      <a:buClr>
        <a:schemeClr val="accent2"/>
      </a:buClr>
      <a:defRPr sz="2000" kern="1200">
        <a:solidFill>
          <a:schemeClr val="tx1"/>
        </a:solidFill>
        <a:latin typeface="Arial" charset="0"/>
        <a:ea typeface="+mn-ea"/>
        <a:cs typeface="+mn-cs"/>
      </a:defRPr>
    </a:lvl5pPr>
    <a:lvl6pPr marL="2286000" algn="l" defTabSz="457200" rtl="0" eaLnBrk="1" latinLnBrk="0" hangingPunct="1">
      <a:defRPr sz="2000" kern="1200">
        <a:solidFill>
          <a:schemeClr val="tx1"/>
        </a:solidFill>
        <a:latin typeface="Arial" charset="0"/>
        <a:ea typeface="+mn-ea"/>
        <a:cs typeface="+mn-cs"/>
      </a:defRPr>
    </a:lvl6pPr>
    <a:lvl7pPr marL="2743200" algn="l" defTabSz="457200" rtl="0" eaLnBrk="1" latinLnBrk="0" hangingPunct="1">
      <a:defRPr sz="2000" kern="1200">
        <a:solidFill>
          <a:schemeClr val="tx1"/>
        </a:solidFill>
        <a:latin typeface="Arial" charset="0"/>
        <a:ea typeface="+mn-ea"/>
        <a:cs typeface="+mn-cs"/>
      </a:defRPr>
    </a:lvl7pPr>
    <a:lvl8pPr marL="3200400" algn="l" defTabSz="457200" rtl="0" eaLnBrk="1" latinLnBrk="0" hangingPunct="1">
      <a:defRPr sz="2000" kern="1200">
        <a:solidFill>
          <a:schemeClr val="tx1"/>
        </a:solidFill>
        <a:latin typeface="Arial" charset="0"/>
        <a:ea typeface="+mn-ea"/>
        <a:cs typeface="+mn-cs"/>
      </a:defRPr>
    </a:lvl8pPr>
    <a:lvl9pPr marL="3657600" algn="l" defTabSz="4572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CE37F"/>
    <a:srgbClr val="127BC0"/>
    <a:srgbClr val="010101"/>
    <a:srgbClr val="FFFFFF"/>
    <a:srgbClr val="D7D7D7"/>
    <a:srgbClr val="CE92F6"/>
    <a:srgbClr val="FBD09F"/>
    <a:srgbClr val="5257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snapToGrid="0">
      <p:cViewPr>
        <p:scale>
          <a:sx n="75" d="100"/>
          <a:sy n="75" d="100"/>
        </p:scale>
        <p:origin x="-2152" y="-1136"/>
      </p:cViewPr>
      <p:guideLst>
        <p:guide orient="horz" pos="2160"/>
        <p:guide pos="2880"/>
      </p:guideLst>
    </p:cSldViewPr>
  </p:slideViewPr>
  <p:outlineViewPr>
    <p:cViewPr>
      <p:scale>
        <a:sx n="33" d="100"/>
        <a:sy n="33" d="100"/>
      </p:scale>
      <p:origin x="0" y="61424"/>
    </p:cViewPr>
  </p:outlineViewPr>
  <p:notesTextViewPr>
    <p:cViewPr>
      <p:scale>
        <a:sx n="100" d="100"/>
        <a:sy n="100" d="100"/>
      </p:scale>
      <p:origin x="0" y="0"/>
    </p:cViewPr>
  </p:notesTextViewPr>
  <p:sorterViewPr>
    <p:cViewPr>
      <p:scale>
        <a:sx n="100" d="100"/>
        <a:sy n="100" d="100"/>
      </p:scale>
      <p:origin x="0" y="40140"/>
    </p:cViewPr>
  </p:sorterViewPr>
  <p:notesViewPr>
    <p:cSldViewPr snapToGrid="0">
      <p:cViewPr varScale="1">
        <p:scale>
          <a:sx n="79" d="100"/>
          <a:sy n="79" d="100"/>
        </p:scale>
        <p:origin x="-1800" y="-78"/>
      </p:cViewPr>
      <p:guideLst>
        <p:guide orient="horz" pos="2932"/>
        <p:guide pos="2212"/>
      </p:guideLst>
    </p:cSldViewPr>
  </p:notes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74434" name="Rectangle 2"/>
          <p:cNvSpPr>
            <a:spLocks noGrp="1" noChangeArrowheads="1"/>
          </p:cNvSpPr>
          <p:nvPr>
            <p:ph type="hdr" sz="quarter"/>
          </p:nvPr>
        </p:nvSpPr>
        <p:spPr bwMode="auto">
          <a:xfrm>
            <a:off x="0" y="0"/>
            <a:ext cx="3041650" cy="465138"/>
          </a:xfrm>
          <a:prstGeom prst="rect">
            <a:avLst/>
          </a:prstGeom>
          <a:noFill/>
          <a:ln w="9525">
            <a:noFill/>
            <a:miter lim="800000"/>
            <a:headEnd/>
            <a:tailEnd/>
          </a:ln>
        </p:spPr>
        <p:txBody>
          <a:bodyPr vert="horz" wrap="square" lIns="91787" tIns="45894" rIns="91787" bIns="45894" numCol="1" anchor="t" anchorCtr="0" compatLnSpc="1">
            <a:prstTxWarp prst="textNoShape">
              <a:avLst/>
            </a:prstTxWarp>
          </a:bodyPr>
          <a:lstStyle>
            <a:lvl1pPr algn="l" defTabSz="917575" eaLnBrk="0" hangingPunct="0">
              <a:lnSpc>
                <a:spcPct val="100000"/>
              </a:lnSpc>
              <a:spcBef>
                <a:spcPct val="0"/>
              </a:spcBef>
              <a:buClrTx/>
              <a:defRPr sz="1200">
                <a:latin typeface="Times" charset="0"/>
              </a:defRPr>
            </a:lvl1pPr>
          </a:lstStyle>
          <a:p>
            <a:endParaRPr lang="en-US"/>
          </a:p>
        </p:txBody>
      </p:sp>
      <p:sp>
        <p:nvSpPr>
          <p:cNvPr id="274435" name="Rectangle 3"/>
          <p:cNvSpPr>
            <a:spLocks noGrp="1" noChangeArrowheads="1"/>
          </p:cNvSpPr>
          <p:nvPr>
            <p:ph type="dt" sz="quarter" idx="1"/>
          </p:nvPr>
        </p:nvSpPr>
        <p:spPr bwMode="auto">
          <a:xfrm>
            <a:off x="3979863" y="0"/>
            <a:ext cx="3041650" cy="465138"/>
          </a:xfrm>
          <a:prstGeom prst="rect">
            <a:avLst/>
          </a:prstGeom>
          <a:noFill/>
          <a:ln w="9525">
            <a:noFill/>
            <a:miter lim="800000"/>
            <a:headEnd/>
            <a:tailEnd/>
          </a:ln>
        </p:spPr>
        <p:txBody>
          <a:bodyPr vert="horz" wrap="square" lIns="91787" tIns="45894" rIns="91787" bIns="45894" numCol="1" anchor="t" anchorCtr="0" compatLnSpc="1">
            <a:prstTxWarp prst="textNoShape">
              <a:avLst/>
            </a:prstTxWarp>
          </a:bodyPr>
          <a:lstStyle>
            <a:lvl1pPr algn="r" defTabSz="917575" eaLnBrk="0" hangingPunct="0">
              <a:lnSpc>
                <a:spcPct val="100000"/>
              </a:lnSpc>
              <a:spcBef>
                <a:spcPct val="0"/>
              </a:spcBef>
              <a:buClrTx/>
              <a:defRPr sz="1200">
                <a:latin typeface="Times" charset="0"/>
              </a:defRPr>
            </a:lvl1pPr>
          </a:lstStyle>
          <a:p>
            <a:endParaRPr lang="en-US"/>
          </a:p>
        </p:txBody>
      </p:sp>
      <p:sp>
        <p:nvSpPr>
          <p:cNvPr id="274436" name="Rectangle 4"/>
          <p:cNvSpPr>
            <a:spLocks noGrp="1" noChangeArrowheads="1"/>
          </p:cNvSpPr>
          <p:nvPr>
            <p:ph type="ftr" sz="quarter" idx="2"/>
          </p:nvPr>
        </p:nvSpPr>
        <p:spPr bwMode="auto">
          <a:xfrm>
            <a:off x="0" y="8842375"/>
            <a:ext cx="3041650" cy="465138"/>
          </a:xfrm>
          <a:prstGeom prst="rect">
            <a:avLst/>
          </a:prstGeom>
          <a:noFill/>
          <a:ln w="9525">
            <a:noFill/>
            <a:miter lim="800000"/>
            <a:headEnd/>
            <a:tailEnd/>
          </a:ln>
        </p:spPr>
        <p:txBody>
          <a:bodyPr vert="horz" wrap="square" lIns="91787" tIns="45894" rIns="91787" bIns="45894" numCol="1" anchor="b" anchorCtr="0" compatLnSpc="1">
            <a:prstTxWarp prst="textNoShape">
              <a:avLst/>
            </a:prstTxWarp>
          </a:bodyPr>
          <a:lstStyle>
            <a:lvl1pPr algn="l" defTabSz="917575" eaLnBrk="0" hangingPunct="0">
              <a:lnSpc>
                <a:spcPct val="100000"/>
              </a:lnSpc>
              <a:spcBef>
                <a:spcPct val="0"/>
              </a:spcBef>
              <a:buClrTx/>
              <a:defRPr sz="1200">
                <a:latin typeface="Times" charset="0"/>
              </a:defRPr>
            </a:lvl1pPr>
          </a:lstStyle>
          <a:p>
            <a:endParaRPr lang="en-US"/>
          </a:p>
        </p:txBody>
      </p:sp>
      <p:sp>
        <p:nvSpPr>
          <p:cNvPr id="274437" name="Rectangle 5"/>
          <p:cNvSpPr>
            <a:spLocks noGrp="1" noChangeArrowheads="1"/>
          </p:cNvSpPr>
          <p:nvPr>
            <p:ph type="sldNum" sz="quarter" idx="3"/>
          </p:nvPr>
        </p:nvSpPr>
        <p:spPr bwMode="auto">
          <a:xfrm>
            <a:off x="3979863" y="8842375"/>
            <a:ext cx="3041650" cy="465138"/>
          </a:xfrm>
          <a:prstGeom prst="rect">
            <a:avLst/>
          </a:prstGeom>
          <a:noFill/>
          <a:ln w="9525">
            <a:noFill/>
            <a:miter lim="800000"/>
            <a:headEnd/>
            <a:tailEnd/>
          </a:ln>
        </p:spPr>
        <p:txBody>
          <a:bodyPr vert="horz" wrap="square" lIns="91787" tIns="45894" rIns="91787" bIns="45894" numCol="1" anchor="b" anchorCtr="0" compatLnSpc="1">
            <a:prstTxWarp prst="textNoShape">
              <a:avLst/>
            </a:prstTxWarp>
          </a:bodyPr>
          <a:lstStyle>
            <a:lvl1pPr algn="r" defTabSz="917575" eaLnBrk="0" hangingPunct="0">
              <a:lnSpc>
                <a:spcPct val="100000"/>
              </a:lnSpc>
              <a:spcBef>
                <a:spcPct val="0"/>
              </a:spcBef>
              <a:buClrTx/>
              <a:defRPr sz="1200">
                <a:latin typeface="Times" charset="0"/>
              </a:defRPr>
            </a:lvl1pPr>
          </a:lstStyle>
          <a:p>
            <a:fld id="{D1D62869-274A-C645-8351-E3B0894992C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41650" cy="465138"/>
          </a:xfrm>
          <a:prstGeom prst="rect">
            <a:avLst/>
          </a:prstGeom>
          <a:noFill/>
          <a:ln w="9525">
            <a:noFill/>
            <a:miter lim="800000"/>
            <a:headEnd/>
            <a:tailEnd/>
          </a:ln>
        </p:spPr>
        <p:txBody>
          <a:bodyPr vert="horz" wrap="square" lIns="93312" tIns="46656" rIns="93312" bIns="46656" numCol="1" anchor="t" anchorCtr="0" compatLnSpc="1">
            <a:prstTxWarp prst="textNoShape">
              <a:avLst/>
            </a:prstTxWarp>
          </a:bodyPr>
          <a:lstStyle>
            <a:lvl1pPr algn="l" defTabSz="933450" eaLnBrk="0" hangingPunct="0">
              <a:lnSpc>
                <a:spcPct val="100000"/>
              </a:lnSpc>
              <a:spcBef>
                <a:spcPct val="0"/>
              </a:spcBef>
              <a:buClrTx/>
              <a:defRPr sz="1200">
                <a:latin typeface="Times" charset="0"/>
              </a:defRPr>
            </a:lvl1pPr>
          </a:lstStyle>
          <a:p>
            <a:endParaRPr lang="en-US"/>
          </a:p>
        </p:txBody>
      </p:sp>
      <p:sp>
        <p:nvSpPr>
          <p:cNvPr id="7171" name="Rectangle 3"/>
          <p:cNvSpPr>
            <a:spLocks noGrp="1" noChangeArrowheads="1"/>
          </p:cNvSpPr>
          <p:nvPr>
            <p:ph type="dt" idx="1"/>
          </p:nvPr>
        </p:nvSpPr>
        <p:spPr bwMode="auto">
          <a:xfrm>
            <a:off x="3981450" y="0"/>
            <a:ext cx="3041650" cy="465138"/>
          </a:xfrm>
          <a:prstGeom prst="rect">
            <a:avLst/>
          </a:prstGeom>
          <a:noFill/>
          <a:ln w="9525">
            <a:noFill/>
            <a:miter lim="800000"/>
            <a:headEnd/>
            <a:tailEnd/>
          </a:ln>
        </p:spPr>
        <p:txBody>
          <a:bodyPr vert="horz" wrap="square" lIns="93312" tIns="46656" rIns="93312" bIns="46656" numCol="1" anchor="t" anchorCtr="0" compatLnSpc="1">
            <a:prstTxWarp prst="textNoShape">
              <a:avLst/>
            </a:prstTxWarp>
          </a:bodyPr>
          <a:lstStyle>
            <a:lvl1pPr algn="r" defTabSz="933450" eaLnBrk="0" hangingPunct="0">
              <a:lnSpc>
                <a:spcPct val="100000"/>
              </a:lnSpc>
              <a:spcBef>
                <a:spcPct val="0"/>
              </a:spcBef>
              <a:buClrTx/>
              <a:defRPr sz="1200">
                <a:latin typeface="Times" charset="0"/>
              </a:defRPr>
            </a:lvl1pPr>
          </a:lstStyle>
          <a:p>
            <a:endParaRPr lang="en-US"/>
          </a:p>
        </p:txBody>
      </p:sp>
      <p:sp>
        <p:nvSpPr>
          <p:cNvPr id="5124" name="Rectangle 4"/>
          <p:cNvSpPr>
            <a:spLocks noChangeArrowheads="1" noTextEdit="1"/>
          </p:cNvSpPr>
          <p:nvPr>
            <p:ph type="sldImg" idx="2"/>
          </p:nvPr>
        </p:nvSpPr>
        <p:spPr bwMode="auto">
          <a:xfrm>
            <a:off x="1184275" y="698500"/>
            <a:ext cx="4654550" cy="3490913"/>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36625" y="4422775"/>
            <a:ext cx="5149850" cy="4187825"/>
          </a:xfrm>
          <a:prstGeom prst="rect">
            <a:avLst/>
          </a:prstGeom>
          <a:noFill/>
          <a:ln w="9525">
            <a:noFill/>
            <a:miter lim="800000"/>
            <a:headEnd/>
            <a:tailEnd/>
          </a:ln>
        </p:spPr>
        <p:txBody>
          <a:bodyPr vert="horz" wrap="square" lIns="93312" tIns="46656" rIns="93312" bIns="4665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843963"/>
            <a:ext cx="3041650" cy="465137"/>
          </a:xfrm>
          <a:prstGeom prst="rect">
            <a:avLst/>
          </a:prstGeom>
          <a:noFill/>
          <a:ln w="9525">
            <a:noFill/>
            <a:miter lim="800000"/>
            <a:headEnd/>
            <a:tailEnd/>
          </a:ln>
        </p:spPr>
        <p:txBody>
          <a:bodyPr vert="horz" wrap="square" lIns="93312" tIns="46656" rIns="93312" bIns="46656" numCol="1" anchor="b" anchorCtr="0" compatLnSpc="1">
            <a:prstTxWarp prst="textNoShape">
              <a:avLst/>
            </a:prstTxWarp>
          </a:bodyPr>
          <a:lstStyle>
            <a:lvl1pPr algn="l" defTabSz="933450" eaLnBrk="0" hangingPunct="0">
              <a:lnSpc>
                <a:spcPct val="100000"/>
              </a:lnSpc>
              <a:spcBef>
                <a:spcPct val="0"/>
              </a:spcBef>
              <a:buClrTx/>
              <a:defRPr sz="1200">
                <a:latin typeface="Times" charset="0"/>
              </a:defRPr>
            </a:lvl1pPr>
          </a:lstStyle>
          <a:p>
            <a:endParaRPr lang="en-US"/>
          </a:p>
        </p:txBody>
      </p:sp>
      <p:sp>
        <p:nvSpPr>
          <p:cNvPr id="7175" name="Rectangle 7"/>
          <p:cNvSpPr>
            <a:spLocks noGrp="1" noChangeArrowheads="1"/>
          </p:cNvSpPr>
          <p:nvPr>
            <p:ph type="sldNum" sz="quarter" idx="5"/>
          </p:nvPr>
        </p:nvSpPr>
        <p:spPr bwMode="auto">
          <a:xfrm>
            <a:off x="3981450" y="8843963"/>
            <a:ext cx="3041650" cy="465137"/>
          </a:xfrm>
          <a:prstGeom prst="rect">
            <a:avLst/>
          </a:prstGeom>
          <a:noFill/>
          <a:ln w="9525">
            <a:noFill/>
            <a:miter lim="800000"/>
            <a:headEnd/>
            <a:tailEnd/>
          </a:ln>
        </p:spPr>
        <p:txBody>
          <a:bodyPr vert="horz" wrap="square" lIns="93312" tIns="46656" rIns="93312" bIns="46656" numCol="1" anchor="b" anchorCtr="0" compatLnSpc="1">
            <a:prstTxWarp prst="textNoShape">
              <a:avLst/>
            </a:prstTxWarp>
          </a:bodyPr>
          <a:lstStyle>
            <a:lvl1pPr algn="r" defTabSz="933450" eaLnBrk="0" hangingPunct="0">
              <a:lnSpc>
                <a:spcPct val="100000"/>
              </a:lnSpc>
              <a:spcBef>
                <a:spcPct val="0"/>
              </a:spcBef>
              <a:buClrTx/>
              <a:defRPr sz="1200">
                <a:latin typeface="Times" charset="0"/>
              </a:defRPr>
            </a:lvl1pPr>
          </a:lstStyle>
          <a:p>
            <a:fld id="{71526B99-BA46-1448-8917-0ADE23477E6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p:txBody>
          <a:bodyPr/>
          <a:lstStyle/>
          <a:p>
            <a:fld id="{EAD65D7B-5499-A349-ABEF-83F150600220}" type="slidenum">
              <a:rPr lang="en-US"/>
              <a:pPr/>
              <a:t>1</a:t>
            </a:fld>
            <a:endParaRPr lang="en-US"/>
          </a:p>
        </p:txBody>
      </p:sp>
      <p:sp>
        <p:nvSpPr>
          <p:cNvPr id="6147" name="Rectangle 2"/>
          <p:cNvSpPr>
            <a:spLocks noChangeArrowheads="1" noTextEdit="1"/>
          </p:cNvSpPr>
          <p:nvPr>
            <p:ph type="sldImg"/>
          </p:nvPr>
        </p:nvSpPr>
        <p:spPr>
          <a:ln/>
        </p:spPr>
      </p:sp>
      <p:sp>
        <p:nvSpPr>
          <p:cNvPr id="6148" name="Rectangle 3"/>
          <p:cNvSpPr>
            <a:spLocks noGrp="1" noChangeArrowheads="1"/>
          </p:cNvSpPr>
          <p:nvPr>
            <p:ph type="body" idx="1"/>
          </p:nvPr>
        </p:nvSpPr>
        <p:spPr/>
        <p:txBody>
          <a:bodyPr/>
          <a:lstStyle/>
          <a:p>
            <a:pPr eaLnBrk="1" hangingPunct="1"/>
            <a:endParaRPr lang="en-US">
              <a:latin typeface="Times"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Rectangle 2"/>
          <p:cNvSpPr>
            <a:spLocks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6" name="Rectangle 2"/>
          <p:cNvSpPr>
            <a:spLocks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Rectangle 2"/>
          <p:cNvSpPr>
            <a:spLocks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Rectangle 2"/>
          <p:cNvSpPr>
            <a:spLocks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Rectangle 2"/>
          <p:cNvSpPr>
            <a:spLocks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Rectangle 1026"/>
          <p:cNvSpPr>
            <a:spLocks noChangeArrowheads="1" noTextEdit="1"/>
          </p:cNvSpPr>
          <p:nvPr>
            <p:ph type="sldImg"/>
          </p:nvPr>
        </p:nvSpPr>
        <p:spPr>
          <a:ln/>
        </p:spPr>
      </p:sp>
      <p:sp>
        <p:nvSpPr>
          <p:cNvPr id="106499" name="Rectangle 1027"/>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2"/>
          <p:cNvSpPr>
            <a:spLocks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Rectangle 2"/>
          <p:cNvSpPr>
            <a:spLocks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2"/>
          <p:cNvSpPr>
            <a:spLocks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Rectangle 2"/>
          <p:cNvSpPr>
            <a:spLocks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Rectangle 1026"/>
          <p:cNvSpPr>
            <a:spLocks noChangeArrowheads="1" noTextEdit="1"/>
          </p:cNvSpPr>
          <p:nvPr>
            <p:ph type="sldImg"/>
          </p:nvPr>
        </p:nvSpPr>
        <p:spPr>
          <a:ln/>
        </p:spPr>
      </p:sp>
      <p:sp>
        <p:nvSpPr>
          <p:cNvPr id="110595" name="Rectangle 1027"/>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Rectangle 2"/>
          <p:cNvSpPr>
            <a:spLocks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Rectangle 2"/>
          <p:cNvSpPr>
            <a:spLocks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Rectangle 2"/>
          <p:cNvSpPr>
            <a:spLocks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Rectangle 2"/>
          <p:cNvSpPr>
            <a:spLocks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Rectangle 2"/>
          <p:cNvSpPr>
            <a:spLocks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Rectangle 2"/>
          <p:cNvSpPr>
            <a:spLocks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2"/>
          <p:cNvSpPr>
            <a:spLocks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Rectangle 2"/>
          <p:cNvSpPr>
            <a:spLocks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Rectangle 2"/>
          <p:cNvSpPr>
            <a:spLocks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Rectangle 1026"/>
          <p:cNvSpPr>
            <a:spLocks noChangeArrowheads="1" noTextEdit="1"/>
          </p:cNvSpPr>
          <p:nvPr>
            <p:ph type="sldImg"/>
          </p:nvPr>
        </p:nvSpPr>
        <p:spPr>
          <a:ln/>
        </p:spPr>
      </p:sp>
      <p:sp>
        <p:nvSpPr>
          <p:cNvPr id="111619" name="Rectangle 1027"/>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Rectangle 2"/>
          <p:cNvSpPr>
            <a:spLocks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Rectangle 2"/>
          <p:cNvSpPr>
            <a:spLocks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Rectangle 2"/>
          <p:cNvSpPr>
            <a:spLocks noChangeArrowheads="1" noTextEdit="1"/>
          </p:cNvSpPr>
          <p:nvPr>
            <p:ph type="sldImg"/>
          </p:nvPr>
        </p:nvSpPr>
        <p:spPr bwMode="auto">
          <a:xfrm>
            <a:off x="1184275" y="698500"/>
            <a:ext cx="4654550" cy="3490913"/>
          </a:xfrm>
          <a:prstGeom prst="rect">
            <a:avLst/>
          </a:prstGeom>
          <a:solidFill>
            <a:srgbClr val="FFFFFF"/>
          </a:solidFill>
          <a:ln>
            <a:solidFill>
              <a:srgbClr val="000000"/>
            </a:solidFill>
            <a:miter lim="800000"/>
            <a:headEnd/>
            <a:tailEnd/>
          </a:ln>
        </p:spPr>
      </p:sp>
      <p:sp>
        <p:nvSpPr>
          <p:cNvPr id="142339" name="Rectangle 3"/>
          <p:cNvSpPr>
            <a:spLocks noChangeArrowheads="1"/>
          </p:cNvSpPr>
          <p:nvPr>
            <p:ph type="body" idx="1"/>
          </p:nvPr>
        </p:nvSpPr>
        <p:spPr bwMode="auto">
          <a:xfrm>
            <a:off x="936625" y="4422775"/>
            <a:ext cx="5149850" cy="4187825"/>
          </a:xfrm>
          <a:prstGeom prst="rect">
            <a:avLst/>
          </a:prstGeom>
          <a:solidFill>
            <a:srgbClr val="FFFFFF"/>
          </a:solidFill>
          <a:ln>
            <a:solidFill>
              <a:srgbClr val="000000"/>
            </a:solidFill>
            <a:miter lim="800000"/>
            <a:headEnd/>
            <a:tailEnd/>
          </a:ln>
        </p:spPr>
        <p:txBody>
          <a:bodyPr lIns="91577" tIns="45789" rIns="91577" bIns="45789">
            <a:prstTxWarp prst="textNoShape">
              <a:avLst/>
            </a:prstTxWarp>
          </a:bodyPr>
          <a:lstStyle/>
          <a:p>
            <a:endParaRPr lang="en-US">
              <a:latin typeface="Times"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Rectangle 2"/>
          <p:cNvSpPr>
            <a:spLocks noChangeArrowheads="1" noTextEdit="1"/>
          </p:cNvSpPr>
          <p:nvPr>
            <p:ph type="sldImg"/>
          </p:nvPr>
        </p:nvSpPr>
        <p:spPr bwMode="auto">
          <a:xfrm>
            <a:off x="1184275" y="698500"/>
            <a:ext cx="4654550" cy="3490913"/>
          </a:xfrm>
          <a:prstGeom prst="rect">
            <a:avLst/>
          </a:prstGeom>
          <a:solidFill>
            <a:srgbClr val="FFFFFF"/>
          </a:solidFill>
          <a:ln>
            <a:solidFill>
              <a:srgbClr val="000000"/>
            </a:solidFill>
            <a:miter lim="800000"/>
            <a:headEnd/>
            <a:tailEnd/>
          </a:ln>
        </p:spPr>
      </p:sp>
      <p:sp>
        <p:nvSpPr>
          <p:cNvPr id="146435" name="Rectangle 3"/>
          <p:cNvSpPr>
            <a:spLocks noChangeArrowheads="1"/>
          </p:cNvSpPr>
          <p:nvPr>
            <p:ph type="body" idx="1"/>
          </p:nvPr>
        </p:nvSpPr>
        <p:spPr bwMode="auto">
          <a:xfrm>
            <a:off x="936625" y="4422775"/>
            <a:ext cx="5149850" cy="4187825"/>
          </a:xfrm>
          <a:prstGeom prst="rect">
            <a:avLst/>
          </a:prstGeom>
          <a:solidFill>
            <a:srgbClr val="FFFFFF"/>
          </a:solidFill>
          <a:ln>
            <a:solidFill>
              <a:srgbClr val="000000"/>
            </a:solidFill>
            <a:miter lim="800000"/>
            <a:headEnd/>
            <a:tailEnd/>
          </a:ln>
        </p:spPr>
        <p:txBody>
          <a:bodyPr lIns="91577" tIns="45789" rIns="91577" bIns="45789">
            <a:prstTxWarp prst="textNoShape">
              <a:avLst/>
            </a:prstTxWarp>
          </a:bodyPr>
          <a:lstStyle/>
          <a:p>
            <a:endParaRPr lang="en-US">
              <a:latin typeface="Times"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Rectangle 1026"/>
          <p:cNvSpPr>
            <a:spLocks noChangeArrowheads="1" noTextEdit="1"/>
          </p:cNvSpPr>
          <p:nvPr>
            <p:ph type="sldImg"/>
          </p:nvPr>
        </p:nvSpPr>
        <p:spPr>
          <a:ln/>
        </p:spPr>
      </p:sp>
      <p:sp>
        <p:nvSpPr>
          <p:cNvPr id="96259" name="Rectangle 1027"/>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Rectangle 2"/>
          <p:cNvSpPr>
            <a:spLocks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Rectangle 2"/>
          <p:cNvSpPr>
            <a:spLocks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2"/>
          <p:cNvSpPr>
            <a:spLocks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Rectangle 2"/>
          <p:cNvSpPr>
            <a:spLocks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Rectangle 2"/>
          <p:cNvSpPr>
            <a:spLocks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Rectangle 2"/>
          <p:cNvSpPr>
            <a:spLocks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Rectangle 2"/>
          <p:cNvSpPr>
            <a:spLocks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Rectangle 2"/>
          <p:cNvSpPr>
            <a:spLocks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Rectangle 2"/>
          <p:cNvSpPr>
            <a:spLocks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latin typeface="Times"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Rectangle 2"/>
          <p:cNvSpPr>
            <a:spLocks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dirty="0">
              <a:latin typeface="Time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Line 5"/>
          <p:cNvSpPr>
            <a:spLocks noChangeShapeType="1"/>
          </p:cNvSpPr>
          <p:nvPr/>
        </p:nvSpPr>
        <p:spPr bwMode="auto">
          <a:xfrm>
            <a:off x="1447800" y="6667500"/>
            <a:ext cx="7239000" cy="0"/>
          </a:xfrm>
          <a:prstGeom prst="line">
            <a:avLst/>
          </a:prstGeom>
          <a:noFill/>
          <a:ln w="28575">
            <a:solidFill>
              <a:srgbClr val="8CC741"/>
            </a:solidFill>
            <a:round/>
            <a:headEnd/>
            <a:tailEnd/>
          </a:ln>
        </p:spPr>
        <p:txBody>
          <a:bodyPr wrap="none" anchor="ctr"/>
          <a:lstStyle/>
          <a:p>
            <a:pPr>
              <a:defRPr/>
            </a:pPr>
            <a:endParaRPr lang="en-US"/>
          </a:p>
        </p:txBody>
      </p:sp>
      <p:sp>
        <p:nvSpPr>
          <p:cNvPr id="5" name="Oval 11"/>
          <p:cNvSpPr>
            <a:spLocks noChangeArrowheads="1"/>
          </p:cNvSpPr>
          <p:nvPr/>
        </p:nvSpPr>
        <p:spPr bwMode="auto">
          <a:xfrm>
            <a:off x="8763000" y="6629400"/>
            <a:ext cx="76200" cy="76200"/>
          </a:xfrm>
          <a:prstGeom prst="ellipse">
            <a:avLst/>
          </a:prstGeom>
          <a:solidFill>
            <a:srgbClr val="8CC741"/>
          </a:solidFill>
          <a:ln w="12700" algn="ctr">
            <a:solidFill>
              <a:srgbClr val="8CC741"/>
            </a:solidFill>
            <a:round/>
            <a:headEnd/>
            <a:tailEnd/>
          </a:ln>
          <a:effectLst/>
        </p:spPr>
        <p:txBody>
          <a:bodyPr wrap="none" anchor="ctr">
            <a:prstTxWarp prst="textNoShape">
              <a:avLst/>
            </a:prstTxWarp>
          </a:bodyPr>
          <a:lstStyle/>
          <a:p>
            <a:endParaRPr lang="en-US"/>
          </a:p>
        </p:txBody>
      </p:sp>
      <p:pic>
        <p:nvPicPr>
          <p:cNvPr id="6" name="Picture 13" descr="cna_color1"/>
          <p:cNvPicPr>
            <a:picLocks noChangeAspect="1" noChangeArrowheads="1"/>
          </p:cNvPicPr>
          <p:nvPr/>
        </p:nvPicPr>
        <p:blipFill>
          <a:blip r:embed="rId2"/>
          <a:srcRect/>
          <a:stretch>
            <a:fillRect/>
          </a:stretch>
        </p:blipFill>
        <p:spPr bwMode="auto">
          <a:xfrm>
            <a:off x="149225" y="6121400"/>
            <a:ext cx="1255713" cy="587375"/>
          </a:xfrm>
          <a:prstGeom prst="rect">
            <a:avLst/>
          </a:prstGeom>
          <a:noFill/>
          <a:ln w="9525">
            <a:noFill/>
            <a:miter lim="800000"/>
            <a:headEnd/>
            <a:tailEnd/>
          </a:ln>
        </p:spPr>
      </p:pic>
      <p:sp>
        <p:nvSpPr>
          <p:cNvPr id="228354" name="Rectangle 2"/>
          <p:cNvSpPr>
            <a:spLocks noGrp="1" noChangeArrowheads="1"/>
          </p:cNvSpPr>
          <p:nvPr>
            <p:ph type="ctrTitle"/>
          </p:nvPr>
        </p:nvSpPr>
        <p:spPr>
          <a:xfrm>
            <a:off x="914400" y="2667000"/>
            <a:ext cx="7772400" cy="609600"/>
          </a:xfrm>
        </p:spPr>
        <p:txBody>
          <a:bodyPr/>
          <a:lstStyle>
            <a:lvl1pPr algn="r">
              <a:defRPr b="1"/>
            </a:lvl1pPr>
          </a:lstStyle>
          <a:p>
            <a:r>
              <a:rPr lang="en-US" smtClean="0"/>
              <a:t>Click to edit Master title style</a:t>
            </a:r>
            <a:endParaRPr lang="en-US"/>
          </a:p>
        </p:txBody>
      </p:sp>
      <p:sp>
        <p:nvSpPr>
          <p:cNvPr id="228355" name="Rectangle 3"/>
          <p:cNvSpPr>
            <a:spLocks noGrp="1" noChangeArrowheads="1"/>
          </p:cNvSpPr>
          <p:nvPr>
            <p:ph type="subTitle" idx="1"/>
          </p:nvPr>
        </p:nvSpPr>
        <p:spPr>
          <a:xfrm>
            <a:off x="2286000" y="3276600"/>
            <a:ext cx="6400800" cy="381000"/>
          </a:xfrm>
        </p:spPr>
        <p:txBody>
          <a:bodyPr/>
          <a:lstStyle>
            <a:lvl1pPr marL="0" indent="0" algn="r">
              <a:buFontTx/>
              <a:buNone/>
              <a:defRPr sz="1600"/>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fld id="{ACF05F69-DB3D-D346-9521-C0783A9200B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2400"/>
            <a:ext cx="205740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6019800" cy="5973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fld id="{1406D843-E421-9C4D-8B4F-14AFF01845E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fld id="{D8CD5C42-6402-1642-90E6-F023AEDEC29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fld id="{A6AB5F1D-C9D2-6C42-AB5C-5B1304DE23E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fld id="{0444C229-6617-B846-9C5E-42AEF158B75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sz="quarter" idx="10"/>
          </p:nvPr>
        </p:nvSpPr>
        <p:spPr>
          <a:ln/>
        </p:spPr>
        <p:txBody>
          <a:bodyPr/>
          <a:lstStyle>
            <a:lvl1pPr>
              <a:defRPr/>
            </a:lvl1pPr>
          </a:lstStyle>
          <a:p>
            <a:fld id="{A8820713-A78A-4447-84A7-4E17B5EB622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sldNum" sz="quarter" idx="10"/>
          </p:nvPr>
        </p:nvSpPr>
        <p:spPr>
          <a:ln/>
        </p:spPr>
        <p:txBody>
          <a:bodyPr/>
          <a:lstStyle>
            <a:lvl1pPr>
              <a:defRPr/>
            </a:lvl1pPr>
          </a:lstStyle>
          <a:p>
            <a:fld id="{7DC4F072-688B-7248-BA8D-550FDFDB312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fld id="{143A2048-DF26-FF43-9397-A128F3593C3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fld id="{82FBD507-9C4B-2E41-911E-5A6BA9B9CD3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fld id="{F595DE56-DAE4-9341-9946-1F84D64B294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7332" name="Rectangle 4"/>
          <p:cNvSpPr>
            <a:spLocks noGrp="1" noChangeArrowheads="1"/>
          </p:cNvSpPr>
          <p:nvPr>
            <p:ph type="sldNum" sz="quarter" idx="4"/>
          </p:nvPr>
        </p:nvSpPr>
        <p:spPr bwMode="auto">
          <a:xfrm>
            <a:off x="6858000" y="6461125"/>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defRPr sz="1200">
                <a:solidFill>
                  <a:srgbClr val="808080"/>
                </a:solidFill>
              </a:defRPr>
            </a:lvl1pPr>
          </a:lstStyle>
          <a:p>
            <a:fld id="{B7CFABAB-BC9C-D74B-8EB9-8B53B2D848F7}" type="slidenum">
              <a:rPr lang="en-US"/>
              <a:pPr/>
              <a:t>‹#›</a:t>
            </a:fld>
            <a:endParaRPr lang="en-US"/>
          </a:p>
        </p:txBody>
      </p:sp>
      <p:sp>
        <p:nvSpPr>
          <p:cNvPr id="227336" name="Line 8"/>
          <p:cNvSpPr>
            <a:spLocks noChangeShapeType="1"/>
          </p:cNvSpPr>
          <p:nvPr/>
        </p:nvSpPr>
        <p:spPr bwMode="auto">
          <a:xfrm>
            <a:off x="457200" y="762000"/>
            <a:ext cx="8229600" cy="0"/>
          </a:xfrm>
          <a:prstGeom prst="line">
            <a:avLst/>
          </a:prstGeom>
          <a:noFill/>
          <a:ln w="28575">
            <a:solidFill>
              <a:srgbClr val="8CC741"/>
            </a:solidFill>
            <a:round/>
            <a:headEnd/>
            <a:tailEnd/>
          </a:ln>
        </p:spPr>
        <p:txBody>
          <a:bodyPr wrap="none" anchor="ctr"/>
          <a:lstStyle/>
          <a:p>
            <a:pPr>
              <a:defRPr/>
            </a:pPr>
            <a:endParaRPr lang="en-US"/>
          </a:p>
        </p:txBody>
      </p:sp>
      <p:sp>
        <p:nvSpPr>
          <p:cNvPr id="227338" name="Oval 10"/>
          <p:cNvSpPr>
            <a:spLocks noChangeArrowheads="1"/>
          </p:cNvSpPr>
          <p:nvPr/>
        </p:nvSpPr>
        <p:spPr bwMode="auto">
          <a:xfrm>
            <a:off x="8801100" y="723900"/>
            <a:ext cx="76200" cy="76200"/>
          </a:xfrm>
          <a:prstGeom prst="ellipse">
            <a:avLst/>
          </a:prstGeom>
          <a:solidFill>
            <a:srgbClr val="8CC741"/>
          </a:solidFill>
          <a:ln w="12700" algn="ctr">
            <a:solidFill>
              <a:srgbClr val="8CC741"/>
            </a:solidFill>
            <a:round/>
            <a:headEnd/>
            <a:tailEnd/>
          </a:ln>
          <a:effectLst/>
        </p:spPr>
        <p:txBody>
          <a:bodyPr wrap="none" anchor="ctr">
            <a:prstTxWarp prst="textNoShape">
              <a:avLst/>
            </a:prstTxWarp>
          </a:bodyPr>
          <a:lstStyle/>
          <a:p>
            <a:endParaRPr lang="en-US"/>
          </a:p>
        </p:txBody>
      </p:sp>
      <p:pic>
        <p:nvPicPr>
          <p:cNvPr id="1031" name="Picture 12" descr="CNA_Logo_nobnd"/>
          <p:cNvPicPr>
            <a:picLocks noChangeAspect="1" noChangeArrowheads="1"/>
          </p:cNvPicPr>
          <p:nvPr/>
        </p:nvPicPr>
        <p:blipFill>
          <a:blip r:embed="rId13"/>
          <a:srcRect/>
          <a:stretch>
            <a:fillRect/>
          </a:stretch>
        </p:blipFill>
        <p:spPr bwMode="auto">
          <a:xfrm>
            <a:off x="149225" y="6303963"/>
            <a:ext cx="990600" cy="379412"/>
          </a:xfrm>
          <a:prstGeom prst="rect">
            <a:avLst/>
          </a:prstGeom>
          <a:noFill/>
          <a:ln w="9525">
            <a:noFill/>
            <a:miter lim="800000"/>
            <a:headEnd/>
            <a:tailEnd/>
          </a:ln>
        </p:spPr>
      </p:pic>
      <p:pic>
        <p:nvPicPr>
          <p:cNvPr id="1032" name="Picture 13" descr="cna_color1"/>
          <p:cNvPicPr>
            <a:picLocks noChangeAspect="1" noChangeArrowheads="1"/>
          </p:cNvPicPr>
          <p:nvPr userDrawn="1"/>
        </p:nvPicPr>
        <p:blipFill>
          <a:blip r:embed="rId14"/>
          <a:srcRect/>
          <a:stretch>
            <a:fillRect/>
          </a:stretch>
        </p:blipFill>
        <p:spPr bwMode="auto">
          <a:xfrm>
            <a:off x="149225" y="6121400"/>
            <a:ext cx="1255713" cy="5873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8"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ftr="0" dt="0"/>
  <p:txStyles>
    <p:titleStyle>
      <a:lvl1pPr algn="l" rtl="0" eaLnBrk="0" fontAlgn="base" hangingPunct="0">
        <a:spcBef>
          <a:spcPct val="0"/>
        </a:spcBef>
        <a:spcAft>
          <a:spcPct val="0"/>
        </a:spcAft>
        <a:defRPr sz="2800">
          <a:solidFill>
            <a:srgbClr val="525759"/>
          </a:solidFill>
          <a:latin typeface="+mj-lt"/>
          <a:ea typeface="+mj-ea"/>
          <a:cs typeface="ＭＳ Ｐゴシック" charset="-128"/>
        </a:defRPr>
      </a:lvl1pPr>
      <a:lvl2pPr algn="l" rtl="0" eaLnBrk="0" fontAlgn="base" hangingPunct="0">
        <a:spcBef>
          <a:spcPct val="0"/>
        </a:spcBef>
        <a:spcAft>
          <a:spcPct val="0"/>
        </a:spcAft>
        <a:defRPr sz="2800">
          <a:solidFill>
            <a:srgbClr val="525759"/>
          </a:solidFill>
          <a:latin typeface="Arial" charset="0"/>
          <a:ea typeface="ＭＳ Ｐゴシック" pitchFamily="-32" charset="-128"/>
          <a:cs typeface="ＭＳ Ｐゴシック" charset="-128"/>
        </a:defRPr>
      </a:lvl2pPr>
      <a:lvl3pPr algn="l" rtl="0" eaLnBrk="0" fontAlgn="base" hangingPunct="0">
        <a:spcBef>
          <a:spcPct val="0"/>
        </a:spcBef>
        <a:spcAft>
          <a:spcPct val="0"/>
        </a:spcAft>
        <a:defRPr sz="2800">
          <a:solidFill>
            <a:srgbClr val="525759"/>
          </a:solidFill>
          <a:latin typeface="Arial" charset="0"/>
          <a:ea typeface="ＭＳ Ｐゴシック" pitchFamily="-32" charset="-128"/>
          <a:cs typeface="ＭＳ Ｐゴシック" charset="-128"/>
        </a:defRPr>
      </a:lvl3pPr>
      <a:lvl4pPr algn="l" rtl="0" eaLnBrk="0" fontAlgn="base" hangingPunct="0">
        <a:spcBef>
          <a:spcPct val="0"/>
        </a:spcBef>
        <a:spcAft>
          <a:spcPct val="0"/>
        </a:spcAft>
        <a:defRPr sz="2800">
          <a:solidFill>
            <a:srgbClr val="525759"/>
          </a:solidFill>
          <a:latin typeface="Arial" charset="0"/>
          <a:ea typeface="ＭＳ Ｐゴシック" pitchFamily="-32" charset="-128"/>
          <a:cs typeface="ＭＳ Ｐゴシック" charset="-128"/>
        </a:defRPr>
      </a:lvl4pPr>
      <a:lvl5pPr algn="l" rtl="0" eaLnBrk="0" fontAlgn="base" hangingPunct="0">
        <a:spcBef>
          <a:spcPct val="0"/>
        </a:spcBef>
        <a:spcAft>
          <a:spcPct val="0"/>
        </a:spcAft>
        <a:defRPr sz="2800">
          <a:solidFill>
            <a:srgbClr val="525759"/>
          </a:solidFill>
          <a:latin typeface="Arial" charset="0"/>
          <a:ea typeface="ＭＳ Ｐゴシック" pitchFamily="-32" charset="-128"/>
          <a:cs typeface="ＭＳ Ｐゴシック" charset="-128"/>
        </a:defRPr>
      </a:lvl5pPr>
      <a:lvl6pPr marL="457200" algn="l" rtl="0" eaLnBrk="1" fontAlgn="base" hangingPunct="1">
        <a:spcBef>
          <a:spcPct val="0"/>
        </a:spcBef>
        <a:spcAft>
          <a:spcPct val="0"/>
        </a:spcAft>
        <a:defRPr sz="2800">
          <a:solidFill>
            <a:srgbClr val="525759"/>
          </a:solidFill>
          <a:latin typeface="Arial" charset="0"/>
          <a:ea typeface="ＭＳ Ｐゴシック" pitchFamily="-32" charset="-128"/>
        </a:defRPr>
      </a:lvl6pPr>
      <a:lvl7pPr marL="914400" algn="l" rtl="0" eaLnBrk="1" fontAlgn="base" hangingPunct="1">
        <a:spcBef>
          <a:spcPct val="0"/>
        </a:spcBef>
        <a:spcAft>
          <a:spcPct val="0"/>
        </a:spcAft>
        <a:defRPr sz="2800">
          <a:solidFill>
            <a:srgbClr val="525759"/>
          </a:solidFill>
          <a:latin typeface="Arial" charset="0"/>
          <a:ea typeface="ＭＳ Ｐゴシック" pitchFamily="-32" charset="-128"/>
        </a:defRPr>
      </a:lvl7pPr>
      <a:lvl8pPr marL="1371600" algn="l" rtl="0" eaLnBrk="1" fontAlgn="base" hangingPunct="1">
        <a:spcBef>
          <a:spcPct val="0"/>
        </a:spcBef>
        <a:spcAft>
          <a:spcPct val="0"/>
        </a:spcAft>
        <a:defRPr sz="2800">
          <a:solidFill>
            <a:srgbClr val="525759"/>
          </a:solidFill>
          <a:latin typeface="Arial" charset="0"/>
          <a:ea typeface="ＭＳ Ｐゴシック" pitchFamily="-32" charset="-128"/>
        </a:defRPr>
      </a:lvl8pPr>
      <a:lvl9pPr marL="1828800" algn="l" rtl="0" eaLnBrk="1" fontAlgn="base" hangingPunct="1">
        <a:spcBef>
          <a:spcPct val="0"/>
        </a:spcBef>
        <a:spcAft>
          <a:spcPct val="0"/>
        </a:spcAft>
        <a:defRPr sz="2800">
          <a:solidFill>
            <a:srgbClr val="525759"/>
          </a:solidFill>
          <a:latin typeface="Arial" charset="0"/>
          <a:ea typeface="ＭＳ Ｐゴシック" pitchFamily="-32" charset="-128"/>
        </a:defRPr>
      </a:lvl9pPr>
    </p:titleStyle>
    <p:bodyStyle>
      <a:lvl1pPr marL="342900" indent="-342900" algn="l" rtl="0" eaLnBrk="0" fontAlgn="base" hangingPunct="0">
        <a:spcBef>
          <a:spcPct val="20000"/>
        </a:spcBef>
        <a:spcAft>
          <a:spcPct val="0"/>
        </a:spcAft>
        <a:buClr>
          <a:srgbClr val="8CC741"/>
        </a:buClr>
        <a:buChar char="•"/>
        <a:defRPr sz="2000">
          <a:solidFill>
            <a:srgbClr val="525759"/>
          </a:solidFill>
          <a:latin typeface="+mn-lt"/>
          <a:ea typeface="+mn-ea"/>
          <a:cs typeface="+mn-cs"/>
        </a:defRPr>
      </a:lvl1pPr>
      <a:lvl2pPr marL="742950" indent="-285750" algn="l" rtl="0" eaLnBrk="0" fontAlgn="base" hangingPunct="0">
        <a:spcBef>
          <a:spcPct val="20000"/>
        </a:spcBef>
        <a:spcAft>
          <a:spcPct val="0"/>
        </a:spcAft>
        <a:buClr>
          <a:srgbClr val="8CC741"/>
        </a:buClr>
        <a:buFont typeface="Arial" charset="0"/>
        <a:buChar char="–"/>
        <a:defRPr sz="2800">
          <a:solidFill>
            <a:srgbClr val="525759"/>
          </a:solidFill>
          <a:latin typeface="+mn-lt"/>
          <a:ea typeface="ＭＳ Ｐゴシック" charset="-128"/>
        </a:defRPr>
      </a:lvl2pPr>
      <a:lvl3pPr marL="1143000" indent="-228600" algn="l" rtl="0" eaLnBrk="0" fontAlgn="base" hangingPunct="0">
        <a:spcBef>
          <a:spcPct val="20000"/>
        </a:spcBef>
        <a:spcAft>
          <a:spcPct val="0"/>
        </a:spcAft>
        <a:buClr>
          <a:srgbClr val="8CC741"/>
        </a:buClr>
        <a:buFont typeface="Wingdings" charset="2"/>
        <a:buChar char="§"/>
        <a:defRPr sz="1600">
          <a:solidFill>
            <a:srgbClr val="525759"/>
          </a:solidFill>
          <a:latin typeface="+mn-lt"/>
          <a:ea typeface="ＭＳ Ｐゴシック" charset="-128"/>
        </a:defRPr>
      </a:lvl3pPr>
      <a:lvl4pPr marL="1600200" indent="-228600" algn="l" rtl="0" eaLnBrk="0" fontAlgn="base" hangingPunct="0">
        <a:spcBef>
          <a:spcPct val="20000"/>
        </a:spcBef>
        <a:spcAft>
          <a:spcPct val="0"/>
        </a:spcAft>
        <a:buClr>
          <a:srgbClr val="8CC741"/>
        </a:buClr>
        <a:buFont typeface="Wingdings" charset="2"/>
        <a:buChar char="Ø"/>
        <a:defRPr sz="1400">
          <a:solidFill>
            <a:srgbClr val="525759"/>
          </a:solidFill>
          <a:latin typeface="+mn-lt"/>
          <a:ea typeface="ＭＳ Ｐゴシック" charset="-128"/>
        </a:defRPr>
      </a:lvl4pPr>
      <a:lvl5pPr marL="2057400" indent="-228600" algn="l" rtl="0" eaLnBrk="0" fontAlgn="base" hangingPunct="0">
        <a:spcBef>
          <a:spcPct val="20000"/>
        </a:spcBef>
        <a:spcAft>
          <a:spcPct val="0"/>
        </a:spcAft>
        <a:buClr>
          <a:srgbClr val="8CC741"/>
        </a:buClr>
        <a:buChar char="»"/>
        <a:defRPr sz="1200">
          <a:solidFill>
            <a:srgbClr val="525759"/>
          </a:solidFill>
          <a:latin typeface="+mn-lt"/>
          <a:ea typeface="ＭＳ Ｐゴシック" charset="-128"/>
        </a:defRPr>
      </a:lvl5pPr>
      <a:lvl6pPr marL="2514600" indent="-228600" algn="l" rtl="0" eaLnBrk="1" fontAlgn="base" hangingPunct="1">
        <a:spcBef>
          <a:spcPct val="20000"/>
        </a:spcBef>
        <a:spcAft>
          <a:spcPct val="0"/>
        </a:spcAft>
        <a:buClr>
          <a:srgbClr val="8CC741"/>
        </a:buClr>
        <a:buChar char="»"/>
        <a:defRPr sz="1200">
          <a:solidFill>
            <a:srgbClr val="525759"/>
          </a:solidFill>
          <a:latin typeface="+mn-lt"/>
        </a:defRPr>
      </a:lvl6pPr>
      <a:lvl7pPr marL="2971800" indent="-228600" algn="l" rtl="0" eaLnBrk="1" fontAlgn="base" hangingPunct="1">
        <a:spcBef>
          <a:spcPct val="20000"/>
        </a:spcBef>
        <a:spcAft>
          <a:spcPct val="0"/>
        </a:spcAft>
        <a:buClr>
          <a:srgbClr val="8CC741"/>
        </a:buClr>
        <a:buChar char="»"/>
        <a:defRPr sz="1200">
          <a:solidFill>
            <a:srgbClr val="525759"/>
          </a:solidFill>
          <a:latin typeface="+mn-lt"/>
        </a:defRPr>
      </a:lvl7pPr>
      <a:lvl8pPr marL="3429000" indent="-228600" algn="l" rtl="0" eaLnBrk="1" fontAlgn="base" hangingPunct="1">
        <a:spcBef>
          <a:spcPct val="20000"/>
        </a:spcBef>
        <a:spcAft>
          <a:spcPct val="0"/>
        </a:spcAft>
        <a:buClr>
          <a:srgbClr val="8CC741"/>
        </a:buClr>
        <a:buChar char="»"/>
        <a:defRPr sz="1200">
          <a:solidFill>
            <a:srgbClr val="525759"/>
          </a:solidFill>
          <a:latin typeface="+mn-lt"/>
        </a:defRPr>
      </a:lvl8pPr>
      <a:lvl9pPr marL="3886200" indent="-228600" algn="l" rtl="0" eaLnBrk="1" fontAlgn="base" hangingPunct="1">
        <a:spcBef>
          <a:spcPct val="20000"/>
        </a:spcBef>
        <a:spcAft>
          <a:spcPct val="0"/>
        </a:spcAft>
        <a:buClr>
          <a:srgbClr val="8CC741"/>
        </a:buClr>
        <a:buChar char="»"/>
        <a:defRPr sz="1200">
          <a:solidFill>
            <a:srgbClr val="52575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jpeg"/><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subTitle" idx="1"/>
          </p:nvPr>
        </p:nvSpPr>
        <p:spPr>
          <a:xfrm>
            <a:off x="1838325" y="3286125"/>
            <a:ext cx="6848475" cy="371475"/>
          </a:xfrm>
        </p:spPr>
        <p:txBody>
          <a:bodyPr/>
          <a:lstStyle/>
          <a:p>
            <a:pPr eaLnBrk="1" hangingPunct="1"/>
            <a:r>
              <a:rPr lang="en-US"/>
              <a:t>Results from the Evaluation of the PQA Phase I Demonstration Project </a:t>
            </a:r>
            <a:br>
              <a:rPr lang="en-US"/>
            </a:br>
            <a:endParaRPr lang="en-US"/>
          </a:p>
          <a:p>
            <a:pPr eaLnBrk="1" hangingPunct="1"/>
            <a:r>
              <a:rPr lang="en-US"/>
              <a:t>September 28, 2010</a:t>
            </a:r>
          </a:p>
        </p:txBody>
      </p:sp>
      <p:sp>
        <p:nvSpPr>
          <p:cNvPr id="3075" name="Rectangle 3"/>
          <p:cNvSpPr>
            <a:spLocks noGrp="1" noChangeArrowheads="1"/>
          </p:cNvSpPr>
          <p:nvPr>
            <p:ph type="ctrTitle"/>
          </p:nvPr>
        </p:nvSpPr>
        <p:spPr>
          <a:xfrm>
            <a:off x="914400" y="2487613"/>
            <a:ext cx="7772400" cy="609600"/>
          </a:xfrm>
        </p:spPr>
        <p:txBody>
          <a:bodyPr/>
          <a:lstStyle/>
          <a:p>
            <a:pPr eaLnBrk="1" hangingPunct="1"/>
            <a:r>
              <a:rPr lang="en-US" dirty="0">
                <a:solidFill>
                  <a:srgbClr val="484848"/>
                </a:solidFill>
              </a:rPr>
              <a:t>Laying the Groundwork for Pharmacy Quality Measurement</a:t>
            </a:r>
          </a:p>
        </p:txBody>
      </p:sp>
      <p:pic>
        <p:nvPicPr>
          <p:cNvPr id="3076" name="Picture 4" descr="Jeffersonlogo.png"/>
          <p:cNvPicPr>
            <a:picLocks noChangeAspect="1"/>
          </p:cNvPicPr>
          <p:nvPr/>
        </p:nvPicPr>
        <p:blipFill>
          <a:blip r:embed="rId3"/>
          <a:srcRect/>
          <a:stretch>
            <a:fillRect/>
          </a:stretch>
        </p:blipFill>
        <p:spPr bwMode="auto">
          <a:xfrm>
            <a:off x="6613525" y="5800725"/>
            <a:ext cx="2505075" cy="1022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96DF4C2F-3FEB-794D-8DE0-F8361CC5EFF1}" type="slidenum">
              <a:rPr lang="en-US" sz="1200">
                <a:solidFill>
                  <a:srgbClr val="808080"/>
                </a:solidFill>
              </a:rPr>
              <a:pPr algn="r">
                <a:lnSpc>
                  <a:spcPct val="100000"/>
                </a:lnSpc>
                <a:spcBef>
                  <a:spcPct val="0"/>
                </a:spcBef>
                <a:buClrTx/>
              </a:pPr>
              <a:t>10</a:t>
            </a:fld>
            <a:endParaRPr lang="en-US" sz="1200">
              <a:solidFill>
                <a:srgbClr val="808080"/>
              </a:solidFill>
            </a:endParaRPr>
          </a:p>
        </p:txBody>
      </p:sp>
      <p:sp>
        <p:nvSpPr>
          <p:cNvPr id="76803" name="Rectangle 2"/>
          <p:cNvSpPr>
            <a:spLocks noGrp="1" noChangeArrowheads="1"/>
          </p:cNvSpPr>
          <p:nvPr>
            <p:ph type="title"/>
          </p:nvPr>
        </p:nvSpPr>
        <p:spPr/>
        <p:txBody>
          <a:bodyPr/>
          <a:lstStyle/>
          <a:p>
            <a:pPr eaLnBrk="1" hangingPunct="1"/>
            <a:r>
              <a:rPr lang="en-US" dirty="0">
                <a:solidFill>
                  <a:schemeClr val="tx1"/>
                </a:solidFill>
              </a:rPr>
              <a:t>Challenges Encountered</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OMB approval process was slow</a:t>
            </a:r>
          </a:p>
          <a:p>
            <a:pPr lvl="1">
              <a:lnSpc>
                <a:spcPct val="80000"/>
              </a:lnSpc>
            </a:pPr>
            <a:r>
              <a:rPr lang="en-US" sz="1800" dirty="0" smtClean="0"/>
              <a:t>Resulted in delays and difficulty in matching interviews and surveys to demonstration site activities as we initially planned</a:t>
            </a:r>
          </a:p>
          <a:p>
            <a:pPr>
              <a:buFont typeface="Times" charset="0"/>
              <a:buChar char="•"/>
            </a:pPr>
            <a:r>
              <a:rPr lang="en-US" dirty="0" smtClean="0">
                <a:solidFill>
                  <a:srgbClr val="333333"/>
                </a:solidFill>
              </a:rPr>
              <a:t>Demonstration sites discovered layers of administrative delays</a:t>
            </a:r>
          </a:p>
          <a:p>
            <a:pPr lvl="1">
              <a:lnSpc>
                <a:spcPct val="80000"/>
              </a:lnSpc>
            </a:pPr>
            <a:r>
              <a:rPr lang="en-US" sz="1800" dirty="0" smtClean="0"/>
              <a:t>Site-specific IRB approvals were sometimes quite lengthy</a:t>
            </a:r>
          </a:p>
          <a:p>
            <a:pPr>
              <a:buFont typeface="Times" charset="0"/>
              <a:buChar char="•"/>
            </a:pPr>
            <a:r>
              <a:rPr lang="en-US" dirty="0" smtClean="0">
                <a:solidFill>
                  <a:srgbClr val="333333"/>
                </a:solidFill>
              </a:rPr>
              <a:t>Contractual agreements took a long time for demonstration sites to establish</a:t>
            </a:r>
          </a:p>
          <a:p>
            <a:pPr lvl="1">
              <a:lnSpc>
                <a:spcPct val="80000"/>
              </a:lnSpc>
            </a:pPr>
            <a:r>
              <a:rPr lang="en-US" sz="1800" dirty="0" smtClean="0"/>
              <a:t>Legal staffs had to review contracts</a:t>
            </a:r>
          </a:p>
          <a:p>
            <a:pPr lvl="1">
              <a:lnSpc>
                <a:spcPct val="80000"/>
              </a:lnSpc>
            </a:pPr>
            <a:r>
              <a:rPr lang="en-US" sz="1800" dirty="0" smtClean="0"/>
              <a:t>The more partners, the more complex and/or time-consuming it became to establish agreements</a:t>
            </a:r>
          </a:p>
          <a:p>
            <a:pPr>
              <a:buFont typeface="Times" charset="0"/>
              <a:buChar char="•"/>
            </a:pPr>
            <a:r>
              <a:rPr lang="en-US" dirty="0" smtClean="0">
                <a:solidFill>
                  <a:srgbClr val="333333"/>
                </a:solidFill>
              </a:rPr>
              <a:t>Obtaining claims data posed difficulties as well</a:t>
            </a:r>
          </a:p>
          <a:p>
            <a:pPr lvl="1">
              <a:lnSpc>
                <a:spcPct val="80000"/>
              </a:lnSpc>
            </a:pPr>
            <a:r>
              <a:rPr lang="en-US" sz="1800" dirty="0" smtClean="0"/>
              <a:t>Partly due to need for data use agreements</a:t>
            </a:r>
          </a:p>
          <a:p>
            <a:pPr lvl="1">
              <a:lnSpc>
                <a:spcPct val="80000"/>
              </a:lnSpc>
            </a:pPr>
            <a:r>
              <a:rPr lang="en-US" sz="1800" dirty="0" smtClean="0"/>
              <a:t>Data formatting issues / inconsistencies caused some delays</a:t>
            </a:r>
          </a:p>
          <a:p>
            <a:pPr>
              <a:buNone/>
            </a:pPr>
            <a:endParaRPr lang="en-US" dirty="0"/>
          </a:p>
        </p:txBody>
      </p:sp>
      <p:pic>
        <p:nvPicPr>
          <p:cNvPr id="76805"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76806"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76807"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A0D560F0-1EFB-E446-B6B9-06B68767FF42}" type="slidenum">
              <a:rPr lang="en-US" sz="1200">
                <a:solidFill>
                  <a:srgbClr val="808080"/>
                </a:solidFill>
              </a:rPr>
              <a:pPr algn="r">
                <a:lnSpc>
                  <a:spcPct val="100000"/>
                </a:lnSpc>
                <a:spcBef>
                  <a:spcPct val="0"/>
                </a:spcBef>
                <a:buClrTx/>
              </a:pPr>
              <a:t>11</a:t>
            </a:fld>
            <a:endParaRPr lang="en-US" sz="1200">
              <a:solidFill>
                <a:srgbClr val="808080"/>
              </a:solidFill>
            </a:endParaRPr>
          </a:p>
        </p:txBody>
      </p:sp>
      <p:sp>
        <p:nvSpPr>
          <p:cNvPr id="31747" name="Rectangle 2"/>
          <p:cNvSpPr>
            <a:spLocks noGrp="1" noChangeArrowheads="1"/>
          </p:cNvSpPr>
          <p:nvPr>
            <p:ph type="title"/>
          </p:nvPr>
        </p:nvSpPr>
        <p:spPr/>
        <p:txBody>
          <a:bodyPr/>
          <a:lstStyle/>
          <a:p>
            <a:pPr eaLnBrk="1" hangingPunct="1"/>
            <a:r>
              <a:rPr lang="en-US" dirty="0">
                <a:solidFill>
                  <a:schemeClr val="tx1"/>
                </a:solidFill>
              </a:rPr>
              <a:t>Results, Findings, and Recommendations</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Overview of substantive project conclusions</a:t>
            </a:r>
          </a:p>
          <a:p>
            <a:pPr lvl="1">
              <a:lnSpc>
                <a:spcPct val="80000"/>
              </a:lnSpc>
            </a:pPr>
            <a:r>
              <a:rPr lang="en-US" sz="1800" dirty="0" err="1" smtClean="0"/>
              <a:t>Generalizable</a:t>
            </a:r>
            <a:r>
              <a:rPr lang="en-US" sz="1800" dirty="0" smtClean="0"/>
              <a:t> findings across sites/models</a:t>
            </a:r>
          </a:p>
          <a:p>
            <a:pPr lvl="1">
              <a:lnSpc>
                <a:spcPct val="80000"/>
              </a:lnSpc>
            </a:pPr>
            <a:r>
              <a:rPr lang="en-US" sz="1800" dirty="0" smtClean="0"/>
              <a:t>Key differences in results across sites/models</a:t>
            </a:r>
          </a:p>
          <a:p>
            <a:pPr lvl="1">
              <a:lnSpc>
                <a:spcPct val="80000"/>
              </a:lnSpc>
            </a:pPr>
            <a:r>
              <a:rPr lang="en-US" sz="1800" dirty="0" smtClean="0"/>
              <a:t>Focus on results from surveys and interviews</a:t>
            </a:r>
          </a:p>
          <a:p>
            <a:pPr lvl="1">
              <a:lnSpc>
                <a:spcPct val="80000"/>
              </a:lnSpc>
            </a:pPr>
            <a:endParaRPr lang="en-US" sz="1800" dirty="0" smtClean="0"/>
          </a:p>
          <a:p>
            <a:pPr>
              <a:buFont typeface="Times" charset="0"/>
              <a:buChar char="•"/>
            </a:pPr>
            <a:r>
              <a:rPr lang="en-US" dirty="0" smtClean="0">
                <a:solidFill>
                  <a:srgbClr val="333333"/>
                </a:solidFill>
              </a:rPr>
              <a:t>Pharmacy staff survey and PQA Consumer Survey</a:t>
            </a:r>
            <a:endParaRPr lang="en-US" sz="1800" dirty="0" smtClean="0">
              <a:solidFill>
                <a:srgbClr val="333333"/>
              </a:solidFill>
            </a:endParaRPr>
          </a:p>
          <a:p>
            <a:pPr lvl="1">
              <a:lnSpc>
                <a:spcPct val="80000"/>
              </a:lnSpc>
            </a:pPr>
            <a:r>
              <a:rPr lang="en-US" sz="1800" dirty="0" smtClean="0"/>
              <a:t>Elizabeth Schaefer (CNA)</a:t>
            </a:r>
          </a:p>
          <a:p>
            <a:pPr lvl="1">
              <a:lnSpc>
                <a:spcPct val="80000"/>
              </a:lnSpc>
              <a:buNone/>
            </a:pPr>
            <a:endParaRPr lang="en-US" sz="1800" dirty="0" smtClean="0"/>
          </a:p>
          <a:p>
            <a:pPr>
              <a:buFont typeface="Times" charset="0"/>
              <a:buChar char="•"/>
            </a:pPr>
            <a:r>
              <a:rPr lang="en-US" dirty="0" smtClean="0">
                <a:solidFill>
                  <a:srgbClr val="333333"/>
                </a:solidFill>
              </a:rPr>
              <a:t>Interviews with key project staff</a:t>
            </a:r>
            <a:r>
              <a:rPr lang="en-US" sz="1800" dirty="0" smtClean="0">
                <a:solidFill>
                  <a:srgbClr val="333333"/>
                </a:solidFill>
              </a:rPr>
              <a:t> and </a:t>
            </a:r>
            <a:r>
              <a:rPr lang="en-US" dirty="0" smtClean="0">
                <a:solidFill>
                  <a:srgbClr val="333333"/>
                </a:solidFill>
              </a:rPr>
              <a:t>overall recommendations</a:t>
            </a:r>
          </a:p>
          <a:p>
            <a:pPr lvl="1">
              <a:lnSpc>
                <a:spcPct val="80000"/>
              </a:lnSpc>
            </a:pPr>
            <a:r>
              <a:rPr lang="en-US" sz="1800" dirty="0" smtClean="0"/>
              <a:t>Laura </a:t>
            </a:r>
            <a:r>
              <a:rPr lang="en-US" sz="1800" dirty="0" err="1" smtClean="0"/>
              <a:t>Pizzi</a:t>
            </a:r>
            <a:r>
              <a:rPr lang="en-US" sz="1800" dirty="0" smtClean="0"/>
              <a:t> (Jefferson)</a:t>
            </a:r>
          </a:p>
          <a:p>
            <a:pPr>
              <a:buNone/>
            </a:pPr>
            <a:endParaRPr lang="en-US" dirty="0"/>
          </a:p>
        </p:txBody>
      </p:sp>
      <p:pic>
        <p:nvPicPr>
          <p:cNvPr id="31749"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31750"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31751"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594BA0F5-FB53-ED4A-98CD-A270A1BFA87E}" type="slidenum">
              <a:rPr lang="en-US" sz="1200">
                <a:solidFill>
                  <a:srgbClr val="808080"/>
                </a:solidFill>
              </a:rPr>
              <a:pPr algn="r">
                <a:lnSpc>
                  <a:spcPct val="100000"/>
                </a:lnSpc>
                <a:spcBef>
                  <a:spcPct val="0"/>
                </a:spcBef>
                <a:buClrTx/>
              </a:pPr>
              <a:t>12</a:t>
            </a:fld>
            <a:endParaRPr lang="en-US" sz="1200">
              <a:solidFill>
                <a:srgbClr val="808080"/>
              </a:solidFill>
            </a:endParaRPr>
          </a:p>
        </p:txBody>
      </p:sp>
      <p:sp>
        <p:nvSpPr>
          <p:cNvPr id="35843" name="Rectangle 2"/>
          <p:cNvSpPr>
            <a:spLocks noGrp="1" noChangeArrowheads="1"/>
          </p:cNvSpPr>
          <p:nvPr>
            <p:ph type="title"/>
          </p:nvPr>
        </p:nvSpPr>
        <p:spPr/>
        <p:txBody>
          <a:bodyPr/>
          <a:lstStyle/>
          <a:p>
            <a:pPr eaLnBrk="1" hangingPunct="1"/>
            <a:r>
              <a:rPr lang="en-US" dirty="0">
                <a:solidFill>
                  <a:schemeClr val="tx1"/>
                </a:solidFill>
              </a:rPr>
              <a:t>Pharmacy Staff Survey:  Background</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Purpose:  Pharmacists’ perspectives on the PQA measures and on quality improvement</a:t>
            </a:r>
          </a:p>
          <a:p>
            <a:pPr>
              <a:buFont typeface="Times" charset="0"/>
              <a:buChar char="•"/>
            </a:pPr>
            <a:endParaRPr lang="en-US" dirty="0" smtClean="0">
              <a:solidFill>
                <a:srgbClr val="333333"/>
              </a:solidFill>
            </a:endParaRPr>
          </a:p>
          <a:p>
            <a:pPr>
              <a:buFont typeface="Times" charset="0"/>
              <a:buChar char="•"/>
            </a:pPr>
            <a:r>
              <a:rPr lang="en-US" dirty="0" smtClean="0">
                <a:solidFill>
                  <a:srgbClr val="333333"/>
                </a:solidFill>
              </a:rPr>
              <a:t>Development of the survey instrument</a:t>
            </a:r>
          </a:p>
          <a:p>
            <a:pPr lvl="1">
              <a:lnSpc>
                <a:spcPct val="80000"/>
              </a:lnSpc>
            </a:pPr>
            <a:r>
              <a:rPr lang="en-US" sz="1800" dirty="0" smtClean="0"/>
              <a:t>Paper survey to be distributed by mail</a:t>
            </a:r>
          </a:p>
          <a:p>
            <a:pPr lvl="1">
              <a:lnSpc>
                <a:spcPct val="80000"/>
              </a:lnSpc>
            </a:pPr>
            <a:r>
              <a:rPr lang="en-US" sz="1800" dirty="0" smtClean="0"/>
              <a:t>Pilot testing</a:t>
            </a:r>
          </a:p>
          <a:p>
            <a:pPr lvl="1">
              <a:lnSpc>
                <a:spcPct val="80000"/>
              </a:lnSpc>
            </a:pPr>
            <a:r>
              <a:rPr lang="en-US" sz="1800" dirty="0" smtClean="0"/>
              <a:t>IRB and OMB approval</a:t>
            </a:r>
          </a:p>
          <a:p>
            <a:pPr lvl="1">
              <a:lnSpc>
                <a:spcPct val="80000"/>
              </a:lnSpc>
              <a:buNone/>
            </a:pPr>
            <a:endParaRPr lang="en-US" sz="1800" dirty="0" smtClean="0"/>
          </a:p>
          <a:p>
            <a:pPr>
              <a:lnSpc>
                <a:spcPct val="80000"/>
              </a:lnSpc>
            </a:pPr>
            <a:r>
              <a:rPr lang="en-US" dirty="0" smtClean="0">
                <a:solidFill>
                  <a:srgbClr val="333333"/>
                </a:solidFill>
              </a:rPr>
              <a:t>Modules</a:t>
            </a:r>
          </a:p>
          <a:p>
            <a:pPr lvl="1">
              <a:lnSpc>
                <a:spcPct val="80000"/>
              </a:lnSpc>
            </a:pPr>
            <a:r>
              <a:rPr lang="en-US" sz="1800" dirty="0" smtClean="0"/>
              <a:t>Respondent characteristics</a:t>
            </a:r>
          </a:p>
          <a:p>
            <a:pPr lvl="1">
              <a:lnSpc>
                <a:spcPct val="80000"/>
              </a:lnSpc>
            </a:pPr>
            <a:r>
              <a:rPr lang="en-US" sz="1800" dirty="0" smtClean="0"/>
              <a:t>Opinions about the performance measures</a:t>
            </a:r>
          </a:p>
          <a:p>
            <a:pPr lvl="1">
              <a:lnSpc>
                <a:spcPct val="80000"/>
              </a:lnSpc>
            </a:pPr>
            <a:r>
              <a:rPr lang="en-US" sz="1800" dirty="0" smtClean="0"/>
              <a:t>Opinions about the performance reports</a:t>
            </a:r>
          </a:p>
          <a:p>
            <a:pPr lvl="1">
              <a:lnSpc>
                <a:spcPct val="80000"/>
              </a:lnSpc>
            </a:pPr>
            <a:r>
              <a:rPr lang="en-US" sz="1800" dirty="0" smtClean="0"/>
              <a:t>Barriers and beliefs about pharmacy quality </a:t>
            </a:r>
          </a:p>
          <a:p>
            <a:pPr>
              <a:buNone/>
            </a:pPr>
            <a:endParaRPr lang="en-US" dirty="0"/>
          </a:p>
        </p:txBody>
      </p:sp>
      <p:pic>
        <p:nvPicPr>
          <p:cNvPr id="35845"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35846"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35847"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6D36CFA1-177D-4C49-A8C2-955DC08F681C}" type="slidenum">
              <a:rPr lang="en-US" sz="1200">
                <a:solidFill>
                  <a:srgbClr val="808080"/>
                </a:solidFill>
              </a:rPr>
              <a:pPr algn="r">
                <a:lnSpc>
                  <a:spcPct val="100000"/>
                </a:lnSpc>
                <a:spcBef>
                  <a:spcPct val="0"/>
                </a:spcBef>
                <a:buClrTx/>
              </a:pPr>
              <a:t>13</a:t>
            </a:fld>
            <a:endParaRPr lang="en-US" sz="1200">
              <a:solidFill>
                <a:srgbClr val="808080"/>
              </a:solidFill>
            </a:endParaRPr>
          </a:p>
        </p:txBody>
      </p:sp>
      <p:sp>
        <p:nvSpPr>
          <p:cNvPr id="36867" name="Rectangle 2"/>
          <p:cNvSpPr>
            <a:spLocks noGrp="1" noChangeArrowheads="1"/>
          </p:cNvSpPr>
          <p:nvPr>
            <p:ph type="title"/>
          </p:nvPr>
        </p:nvSpPr>
        <p:spPr/>
        <p:txBody>
          <a:bodyPr/>
          <a:lstStyle/>
          <a:p>
            <a:pPr eaLnBrk="1" hangingPunct="1"/>
            <a:r>
              <a:rPr lang="en-US" dirty="0">
                <a:solidFill>
                  <a:schemeClr val="tx1"/>
                </a:solidFill>
              </a:rPr>
              <a:t>Pharmacy Staff Survey:  Administration</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Sampling goal:  Draw sample of 100 pharmacists from each demonstration project</a:t>
            </a:r>
          </a:p>
          <a:p>
            <a:pPr lvl="1">
              <a:lnSpc>
                <a:spcPct val="80000"/>
              </a:lnSpc>
            </a:pPr>
            <a:r>
              <a:rPr lang="en-US" sz="1800" dirty="0" smtClean="0"/>
              <a:t>Most projects had &lt;100 participating pharmacists</a:t>
            </a:r>
          </a:p>
          <a:p>
            <a:pPr lvl="1">
              <a:lnSpc>
                <a:spcPct val="80000"/>
              </a:lnSpc>
            </a:pPr>
            <a:r>
              <a:rPr lang="en-US" sz="1800" dirty="0" smtClean="0"/>
              <a:t>Ultimately, distributed 370 surveys (ranged from 16 to 181 per site)</a:t>
            </a:r>
          </a:p>
          <a:p>
            <a:pPr>
              <a:buFont typeface="Times" charset="0"/>
              <a:buChar char="•"/>
            </a:pPr>
            <a:r>
              <a:rPr lang="en-US" dirty="0" smtClean="0">
                <a:solidFill>
                  <a:srgbClr val="333333"/>
                </a:solidFill>
              </a:rPr>
              <a:t>Schedule</a:t>
            </a:r>
          </a:p>
          <a:p>
            <a:pPr lvl="1">
              <a:lnSpc>
                <a:spcPct val="80000"/>
              </a:lnSpc>
            </a:pPr>
            <a:r>
              <a:rPr lang="en-US" sz="1800" dirty="0" smtClean="0"/>
              <a:t>December 2009:  advance letter</a:t>
            </a:r>
          </a:p>
          <a:p>
            <a:pPr lvl="1">
              <a:lnSpc>
                <a:spcPct val="80000"/>
              </a:lnSpc>
            </a:pPr>
            <a:r>
              <a:rPr lang="en-US" sz="1800" dirty="0" smtClean="0"/>
              <a:t>January 2010:  cover letter and survey instrument </a:t>
            </a:r>
          </a:p>
          <a:p>
            <a:pPr lvl="2">
              <a:lnSpc>
                <a:spcPct val="80000"/>
              </a:lnSpc>
            </a:pPr>
            <a:r>
              <a:rPr lang="en-US" dirty="0" smtClean="0"/>
              <a:t>Followed 2 weeks later by a reminder letter</a:t>
            </a:r>
          </a:p>
          <a:p>
            <a:pPr lvl="1">
              <a:lnSpc>
                <a:spcPct val="80000"/>
              </a:lnSpc>
            </a:pPr>
            <a:r>
              <a:rPr lang="en-US" sz="1800" dirty="0" smtClean="0"/>
              <a:t>Survey responses continued to be returned through March 2010</a:t>
            </a:r>
          </a:p>
          <a:p>
            <a:pPr>
              <a:buFont typeface="Times" charset="0"/>
              <a:buChar char="•"/>
            </a:pPr>
            <a:r>
              <a:rPr lang="en-US" dirty="0" smtClean="0">
                <a:solidFill>
                  <a:srgbClr val="333333"/>
                </a:solidFill>
              </a:rPr>
              <a:t>Received 50 responses (13.5 percent response rate)</a:t>
            </a:r>
          </a:p>
          <a:p>
            <a:pPr>
              <a:buFont typeface="Times" charset="0"/>
              <a:buChar char="•"/>
            </a:pPr>
            <a:r>
              <a:rPr lang="en-US" dirty="0" smtClean="0">
                <a:solidFill>
                  <a:srgbClr val="333333"/>
                </a:solidFill>
              </a:rPr>
              <a:t>Probable reasons for low response rate</a:t>
            </a:r>
          </a:p>
          <a:p>
            <a:pPr lvl="1">
              <a:lnSpc>
                <a:spcPct val="80000"/>
              </a:lnSpc>
            </a:pPr>
            <a:r>
              <a:rPr lang="en-US" sz="1800" dirty="0" smtClean="0"/>
              <a:t>Time between demonstration project and survey (OMB approval)</a:t>
            </a:r>
          </a:p>
          <a:p>
            <a:pPr lvl="1">
              <a:lnSpc>
                <a:spcPct val="80000"/>
              </a:lnSpc>
            </a:pPr>
            <a:r>
              <a:rPr lang="en-US" sz="1800" dirty="0" smtClean="0"/>
              <a:t>December – February is especially busy for pharmacists</a:t>
            </a:r>
          </a:p>
          <a:p>
            <a:pPr>
              <a:buNone/>
            </a:pPr>
            <a:endParaRPr lang="en-US" dirty="0"/>
          </a:p>
        </p:txBody>
      </p:sp>
      <p:pic>
        <p:nvPicPr>
          <p:cNvPr id="36869"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36870"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36871"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8EFDBB89-28C0-F54E-AE9C-B5A95A1F0E82}" type="slidenum">
              <a:rPr lang="en-US" sz="1200">
                <a:solidFill>
                  <a:srgbClr val="808080"/>
                </a:solidFill>
              </a:rPr>
              <a:pPr algn="r">
                <a:lnSpc>
                  <a:spcPct val="100000"/>
                </a:lnSpc>
                <a:spcBef>
                  <a:spcPct val="0"/>
                </a:spcBef>
                <a:buClrTx/>
              </a:pPr>
              <a:t>14</a:t>
            </a:fld>
            <a:endParaRPr lang="en-US" sz="1200">
              <a:solidFill>
                <a:srgbClr val="808080"/>
              </a:solidFill>
            </a:endParaRPr>
          </a:p>
        </p:txBody>
      </p:sp>
      <p:sp>
        <p:nvSpPr>
          <p:cNvPr id="37891" name="Rectangle 2"/>
          <p:cNvSpPr>
            <a:spLocks noGrp="1" noChangeArrowheads="1"/>
          </p:cNvSpPr>
          <p:nvPr>
            <p:ph type="title"/>
          </p:nvPr>
        </p:nvSpPr>
        <p:spPr/>
        <p:txBody>
          <a:bodyPr/>
          <a:lstStyle/>
          <a:p>
            <a:pPr eaLnBrk="1" hangingPunct="1"/>
            <a:r>
              <a:rPr lang="en-US" dirty="0">
                <a:solidFill>
                  <a:schemeClr val="tx1"/>
                </a:solidFill>
              </a:rPr>
              <a:t>Pharmacy Staff Survey:  Results (1)</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Training on use of the pharmacy performance reports</a:t>
            </a:r>
          </a:p>
          <a:p>
            <a:pPr lvl="1">
              <a:lnSpc>
                <a:spcPct val="80000"/>
              </a:lnSpc>
            </a:pPr>
            <a:r>
              <a:rPr lang="en-US" sz="1800" dirty="0" smtClean="0"/>
              <a:t>About a quarter of respondents were not offered a training program </a:t>
            </a:r>
          </a:p>
          <a:p>
            <a:pPr lvl="1">
              <a:lnSpc>
                <a:spcPct val="80000"/>
              </a:lnSpc>
            </a:pPr>
            <a:r>
              <a:rPr lang="en-US" sz="1800" dirty="0" smtClean="0"/>
              <a:t>Respondents generally considered the training materials to be useful</a:t>
            </a:r>
          </a:p>
          <a:p>
            <a:pPr lvl="2"/>
            <a:r>
              <a:rPr lang="en-US" dirty="0" smtClean="0">
                <a:solidFill>
                  <a:srgbClr val="333333"/>
                </a:solidFill>
              </a:rPr>
              <a:t>However, most respondents thought there wasn’t enough information about actions they could take to improve pharmacy quality</a:t>
            </a:r>
          </a:p>
          <a:p>
            <a:pPr>
              <a:buFont typeface="Times" charset="0"/>
              <a:buChar char="•"/>
            </a:pPr>
            <a:r>
              <a:rPr lang="en-US" dirty="0" smtClean="0">
                <a:solidFill>
                  <a:srgbClr val="333333"/>
                </a:solidFill>
              </a:rPr>
              <a:t>Opinions about the pharmacy performance measures</a:t>
            </a:r>
          </a:p>
          <a:p>
            <a:pPr lvl="1">
              <a:lnSpc>
                <a:spcPct val="80000"/>
              </a:lnSpc>
            </a:pPr>
            <a:r>
              <a:rPr lang="en-US" sz="1800" dirty="0" smtClean="0"/>
              <a:t>Most respondents felt that the measures were important to improving patient care</a:t>
            </a:r>
          </a:p>
          <a:p>
            <a:pPr lvl="1">
              <a:lnSpc>
                <a:spcPct val="80000"/>
              </a:lnSpc>
            </a:pPr>
            <a:r>
              <a:rPr lang="en-US" sz="1800" dirty="0" smtClean="0"/>
              <a:t>Some respondents were concerned about the effect that product shortages could have on the “gap in therapy” performance measures</a:t>
            </a:r>
          </a:p>
          <a:p>
            <a:pPr>
              <a:buFont typeface="Times" charset="0"/>
              <a:buChar char="•"/>
            </a:pPr>
            <a:r>
              <a:rPr lang="en-US" dirty="0" smtClean="0">
                <a:solidFill>
                  <a:srgbClr val="333333"/>
                </a:solidFill>
              </a:rPr>
              <a:t>Opinions about the pharmacy performance reports</a:t>
            </a:r>
          </a:p>
          <a:p>
            <a:pPr lvl="1">
              <a:lnSpc>
                <a:spcPct val="80000"/>
              </a:lnSpc>
            </a:pPr>
            <a:r>
              <a:rPr lang="en-US" sz="1800" dirty="0" smtClean="0"/>
              <a:t>Varying opinions about whether the reports were easy to understand</a:t>
            </a:r>
          </a:p>
          <a:p>
            <a:pPr lvl="1">
              <a:lnSpc>
                <a:spcPct val="80000"/>
              </a:lnSpc>
            </a:pPr>
            <a:r>
              <a:rPr lang="en-US" sz="1800" dirty="0" smtClean="0"/>
              <a:t>Varying opinions about the reports overall (Question: “What was your overall perception about the pharmacy performance report?”)</a:t>
            </a:r>
          </a:p>
          <a:p>
            <a:pPr>
              <a:buNone/>
            </a:pPr>
            <a:endParaRPr lang="en-US" dirty="0"/>
          </a:p>
        </p:txBody>
      </p:sp>
      <p:pic>
        <p:nvPicPr>
          <p:cNvPr id="37893"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37894"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37895"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888BD7D9-B7D1-D942-B90A-E710E9EFEB6E}" type="slidenum">
              <a:rPr lang="en-US" sz="1200">
                <a:solidFill>
                  <a:srgbClr val="808080"/>
                </a:solidFill>
              </a:rPr>
              <a:pPr algn="r">
                <a:lnSpc>
                  <a:spcPct val="100000"/>
                </a:lnSpc>
                <a:spcBef>
                  <a:spcPct val="0"/>
                </a:spcBef>
                <a:buClrTx/>
              </a:pPr>
              <a:t>15</a:t>
            </a:fld>
            <a:endParaRPr lang="en-US" sz="1200">
              <a:solidFill>
                <a:srgbClr val="808080"/>
              </a:solidFill>
            </a:endParaRPr>
          </a:p>
        </p:txBody>
      </p:sp>
      <p:sp>
        <p:nvSpPr>
          <p:cNvPr id="38915" name="Rectangle 2"/>
          <p:cNvSpPr>
            <a:spLocks noGrp="1" noChangeArrowheads="1"/>
          </p:cNvSpPr>
          <p:nvPr>
            <p:ph type="title"/>
          </p:nvPr>
        </p:nvSpPr>
        <p:spPr/>
        <p:txBody>
          <a:bodyPr/>
          <a:lstStyle/>
          <a:p>
            <a:pPr eaLnBrk="1" hangingPunct="1"/>
            <a:r>
              <a:rPr lang="en-US" dirty="0">
                <a:solidFill>
                  <a:schemeClr val="tx1"/>
                </a:solidFill>
              </a:rPr>
              <a:t>Pharmacy Staff Survey:  Results (2)</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Sense of empowerment to improve pharmacy quality</a:t>
            </a:r>
          </a:p>
          <a:p>
            <a:pPr lvl="1">
              <a:lnSpc>
                <a:spcPct val="80000"/>
              </a:lnSpc>
            </a:pPr>
            <a:r>
              <a:rPr lang="en-US" sz="1800" dirty="0" smtClean="0"/>
              <a:t>Most respondents (78 percent) agreed that they “felt empowered to improve pharmacy quality as a result of the project”</a:t>
            </a:r>
          </a:p>
          <a:p>
            <a:pPr lvl="1">
              <a:lnSpc>
                <a:spcPct val="80000"/>
              </a:lnSpc>
              <a:buNone/>
            </a:pPr>
            <a:endParaRPr lang="en-US" sz="1800" dirty="0" smtClean="0"/>
          </a:p>
          <a:p>
            <a:pPr>
              <a:buFont typeface="Times" charset="0"/>
              <a:buChar char="•"/>
            </a:pPr>
            <a:r>
              <a:rPr lang="en-US" dirty="0" smtClean="0">
                <a:solidFill>
                  <a:srgbClr val="333333"/>
                </a:solidFill>
              </a:rPr>
              <a:t>Use of incentives to participate in demonstration project</a:t>
            </a:r>
          </a:p>
          <a:p>
            <a:pPr lvl="1">
              <a:lnSpc>
                <a:spcPct val="80000"/>
              </a:lnSpc>
            </a:pPr>
            <a:r>
              <a:rPr lang="en-US" sz="1800" dirty="0" smtClean="0"/>
              <a:t>Very few respondents reported receiving any incentives to participate</a:t>
            </a:r>
          </a:p>
          <a:p>
            <a:pPr lvl="2"/>
            <a:r>
              <a:rPr lang="en-US" dirty="0" smtClean="0">
                <a:solidFill>
                  <a:srgbClr val="333333"/>
                </a:solidFill>
              </a:rPr>
              <a:t>Monetary incentive (9 percent among those reporting any incentive)</a:t>
            </a:r>
          </a:p>
          <a:p>
            <a:pPr lvl="2"/>
            <a:r>
              <a:rPr lang="en-US" dirty="0" smtClean="0">
                <a:solidFill>
                  <a:srgbClr val="333333"/>
                </a:solidFill>
              </a:rPr>
              <a:t>Less tangible incentives (11 percent among those reporting any incentive)</a:t>
            </a:r>
          </a:p>
          <a:p>
            <a:pPr lvl="1">
              <a:lnSpc>
                <a:spcPct val="80000"/>
              </a:lnSpc>
            </a:pPr>
            <a:r>
              <a:rPr lang="en-US" sz="1800" dirty="0" smtClean="0"/>
              <a:t>Respondents had mixed opinions about whether incentives increased participation</a:t>
            </a:r>
          </a:p>
          <a:p>
            <a:pPr>
              <a:buNone/>
            </a:pPr>
            <a:endParaRPr lang="en-US" dirty="0"/>
          </a:p>
        </p:txBody>
      </p:sp>
      <p:pic>
        <p:nvPicPr>
          <p:cNvPr id="38917"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38918"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38919"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20DF0852-4E6A-8549-AA22-168E419184B9}" type="slidenum">
              <a:rPr lang="en-US" sz="1200">
                <a:solidFill>
                  <a:srgbClr val="808080"/>
                </a:solidFill>
              </a:rPr>
              <a:pPr algn="r">
                <a:lnSpc>
                  <a:spcPct val="100000"/>
                </a:lnSpc>
                <a:spcBef>
                  <a:spcPct val="0"/>
                </a:spcBef>
                <a:buClrTx/>
              </a:pPr>
              <a:t>16</a:t>
            </a:fld>
            <a:endParaRPr lang="en-US" sz="1200">
              <a:solidFill>
                <a:srgbClr val="808080"/>
              </a:solidFill>
            </a:endParaRPr>
          </a:p>
        </p:txBody>
      </p:sp>
      <p:sp>
        <p:nvSpPr>
          <p:cNvPr id="39939" name="Rectangle 2"/>
          <p:cNvSpPr>
            <a:spLocks noGrp="1" noChangeArrowheads="1"/>
          </p:cNvSpPr>
          <p:nvPr>
            <p:ph type="title"/>
          </p:nvPr>
        </p:nvSpPr>
        <p:spPr/>
        <p:txBody>
          <a:bodyPr/>
          <a:lstStyle/>
          <a:p>
            <a:pPr eaLnBrk="1" hangingPunct="1"/>
            <a:r>
              <a:rPr lang="en-US" dirty="0">
                <a:solidFill>
                  <a:schemeClr val="tx1"/>
                </a:solidFill>
              </a:rPr>
              <a:t>Pharmacy Staff Survey:  Results (3)</a:t>
            </a:r>
          </a:p>
        </p:txBody>
      </p:sp>
      <p:sp>
        <p:nvSpPr>
          <p:cNvPr id="8" name="Vertical Text Placeholder 7"/>
          <p:cNvSpPr>
            <a:spLocks noGrp="1"/>
          </p:cNvSpPr>
          <p:nvPr>
            <p:ph type="body" orient="vert" idx="1"/>
          </p:nvPr>
        </p:nvSpPr>
        <p:spPr/>
        <p:txBody>
          <a:bodyPr vert="horz"/>
          <a:lstStyle/>
          <a:p>
            <a:pPr marL="381000" indent="-381000">
              <a:buNone/>
            </a:pPr>
            <a:r>
              <a:rPr lang="en-US" sz="2400" dirty="0" smtClean="0">
                <a:solidFill>
                  <a:srgbClr val="333333"/>
                </a:solidFill>
              </a:rPr>
              <a:t>Beliefs about barriers to pharmacy quality</a:t>
            </a:r>
          </a:p>
          <a:p>
            <a:pPr marL="381000" indent="-381000">
              <a:buFont typeface="Times" charset="0"/>
              <a:buChar char="•"/>
            </a:pPr>
            <a:endParaRPr lang="en-US" sz="1000" dirty="0" smtClean="0">
              <a:solidFill>
                <a:srgbClr val="333333"/>
              </a:solidFill>
            </a:endParaRPr>
          </a:p>
          <a:p>
            <a:pPr marL="381000" indent="-381000">
              <a:buFont typeface="Times" charset="0"/>
              <a:buChar char="•"/>
            </a:pPr>
            <a:r>
              <a:rPr lang="en-US" dirty="0" smtClean="0">
                <a:solidFill>
                  <a:srgbClr val="333333"/>
                </a:solidFill>
              </a:rPr>
              <a:t>Barriers in daily work environment (in order of perceived importance)</a:t>
            </a:r>
          </a:p>
          <a:p>
            <a:pPr marL="838200" lvl="1" indent="-381000">
              <a:lnSpc>
                <a:spcPct val="80000"/>
              </a:lnSpc>
              <a:buFont typeface="Arial" charset="0"/>
              <a:buAutoNum type="arabicPeriod"/>
            </a:pPr>
            <a:r>
              <a:rPr lang="en-US" sz="1800" dirty="0" smtClean="0"/>
              <a:t>Lack of time</a:t>
            </a:r>
          </a:p>
          <a:p>
            <a:pPr marL="838200" lvl="1" indent="-381000">
              <a:lnSpc>
                <a:spcPct val="80000"/>
              </a:lnSpc>
              <a:buFont typeface="Arial" charset="0"/>
              <a:buAutoNum type="arabicPeriod"/>
            </a:pPr>
            <a:r>
              <a:rPr lang="en-US" sz="1800" dirty="0" smtClean="0"/>
              <a:t>Frequent job interruptions</a:t>
            </a:r>
          </a:p>
          <a:p>
            <a:pPr marL="838200" lvl="1" indent="-381000">
              <a:lnSpc>
                <a:spcPct val="80000"/>
              </a:lnSpc>
              <a:buFont typeface="Arial" charset="0"/>
              <a:buAutoNum type="arabicPeriod"/>
            </a:pPr>
            <a:r>
              <a:rPr lang="en-US" sz="1800" dirty="0" smtClean="0"/>
              <a:t>Fear of making a medication error</a:t>
            </a:r>
          </a:p>
          <a:p>
            <a:pPr marL="381000" indent="-381000">
              <a:lnSpc>
                <a:spcPct val="80000"/>
              </a:lnSpc>
              <a:buFont typeface="Arial" charset="0"/>
              <a:buChar char="–"/>
            </a:pPr>
            <a:endParaRPr lang="en-US" sz="1000" dirty="0" smtClean="0"/>
          </a:p>
          <a:p>
            <a:pPr marL="381000" indent="-381000">
              <a:lnSpc>
                <a:spcPct val="80000"/>
              </a:lnSpc>
            </a:pPr>
            <a:r>
              <a:rPr lang="en-US" dirty="0" smtClean="0">
                <a:solidFill>
                  <a:srgbClr val="333333"/>
                </a:solidFill>
              </a:rPr>
              <a:t>Barriers in broader work environment (in order of perceived importance)</a:t>
            </a:r>
          </a:p>
          <a:p>
            <a:pPr marL="838200" lvl="1" indent="-381000">
              <a:lnSpc>
                <a:spcPct val="80000"/>
              </a:lnSpc>
              <a:buFont typeface="Arial" charset="0"/>
              <a:buAutoNum type="arabicPeriod"/>
            </a:pPr>
            <a:r>
              <a:rPr lang="en-US" sz="1800" dirty="0" smtClean="0"/>
              <a:t>Physicians not engaged in pharmacy quality programs</a:t>
            </a:r>
          </a:p>
          <a:p>
            <a:pPr marL="838200" lvl="1" indent="-381000">
              <a:lnSpc>
                <a:spcPct val="80000"/>
              </a:lnSpc>
              <a:buFont typeface="Arial" charset="0"/>
              <a:buAutoNum type="arabicPeriod"/>
            </a:pPr>
            <a:r>
              <a:rPr lang="en-US" sz="1800" dirty="0" smtClean="0"/>
              <a:t>Lack of organizational support</a:t>
            </a:r>
          </a:p>
          <a:p>
            <a:pPr marL="838200" lvl="1" indent="-381000">
              <a:lnSpc>
                <a:spcPct val="80000"/>
              </a:lnSpc>
              <a:buFont typeface="Arial" charset="0"/>
              <a:buAutoNum type="arabicPeriod"/>
            </a:pPr>
            <a:r>
              <a:rPr lang="en-US" sz="1800" dirty="0" smtClean="0"/>
              <a:t>Pharmacy technicians not engaged in quality improvement</a:t>
            </a:r>
          </a:p>
          <a:p>
            <a:pPr>
              <a:buNone/>
            </a:pPr>
            <a:endParaRPr lang="en-US" dirty="0"/>
          </a:p>
        </p:txBody>
      </p:sp>
      <p:pic>
        <p:nvPicPr>
          <p:cNvPr id="39941"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39942"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39943"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4357165D-967A-FD4D-8DE8-DA42CDC6A370}" type="slidenum">
              <a:rPr lang="en-US" sz="1200">
                <a:solidFill>
                  <a:srgbClr val="808080"/>
                </a:solidFill>
              </a:rPr>
              <a:pPr algn="r">
                <a:lnSpc>
                  <a:spcPct val="100000"/>
                </a:lnSpc>
                <a:spcBef>
                  <a:spcPct val="0"/>
                </a:spcBef>
                <a:buClrTx/>
              </a:pPr>
              <a:t>17</a:t>
            </a:fld>
            <a:endParaRPr lang="en-US" sz="1200">
              <a:solidFill>
                <a:srgbClr val="808080"/>
              </a:solidFill>
            </a:endParaRPr>
          </a:p>
        </p:txBody>
      </p:sp>
      <p:sp>
        <p:nvSpPr>
          <p:cNvPr id="40963" name="Rectangle 2"/>
          <p:cNvSpPr>
            <a:spLocks noGrp="1" noChangeArrowheads="1"/>
          </p:cNvSpPr>
          <p:nvPr>
            <p:ph type="title"/>
          </p:nvPr>
        </p:nvSpPr>
        <p:spPr/>
        <p:txBody>
          <a:bodyPr/>
          <a:lstStyle/>
          <a:p>
            <a:pPr eaLnBrk="1" hangingPunct="1"/>
            <a:r>
              <a:rPr lang="en-US" dirty="0">
                <a:solidFill>
                  <a:schemeClr val="tx1"/>
                </a:solidFill>
              </a:rPr>
              <a:t>PQA Consumer Survey:  Background</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Purpose:  Obtain information on consumer satisfaction with pharmacy services so that the information can be included in the pharmacy performance reports</a:t>
            </a:r>
          </a:p>
          <a:p>
            <a:pPr>
              <a:buFont typeface="Times" charset="0"/>
              <a:buChar char="•"/>
            </a:pPr>
            <a:endParaRPr lang="en-US" dirty="0" smtClean="0">
              <a:solidFill>
                <a:srgbClr val="333333"/>
              </a:solidFill>
            </a:endParaRPr>
          </a:p>
          <a:p>
            <a:pPr>
              <a:buFont typeface="Times" charset="0"/>
              <a:buChar char="•"/>
            </a:pPr>
            <a:r>
              <a:rPr lang="en-US" dirty="0" smtClean="0">
                <a:solidFill>
                  <a:srgbClr val="333333"/>
                </a:solidFill>
              </a:rPr>
              <a:t>Survey instrument was developed prior to the demonstration</a:t>
            </a:r>
          </a:p>
          <a:p>
            <a:pPr lvl="1">
              <a:lnSpc>
                <a:spcPct val="80000"/>
              </a:lnSpc>
            </a:pPr>
            <a:r>
              <a:rPr lang="en-US" sz="1800" dirty="0" smtClean="0"/>
              <a:t>Paper survey distributed and returned by mail</a:t>
            </a:r>
          </a:p>
          <a:p>
            <a:pPr>
              <a:lnSpc>
                <a:spcPct val="80000"/>
              </a:lnSpc>
              <a:buFont typeface="Arial" charset="0"/>
              <a:buChar char="–"/>
            </a:pPr>
            <a:endParaRPr lang="en-US" sz="1800" dirty="0" smtClean="0"/>
          </a:p>
          <a:p>
            <a:pPr>
              <a:lnSpc>
                <a:spcPct val="80000"/>
              </a:lnSpc>
            </a:pPr>
            <a:r>
              <a:rPr lang="en-US" dirty="0" smtClean="0">
                <a:solidFill>
                  <a:srgbClr val="333333"/>
                </a:solidFill>
              </a:rPr>
              <a:t>Modules</a:t>
            </a:r>
          </a:p>
          <a:p>
            <a:pPr lvl="1">
              <a:lnSpc>
                <a:spcPct val="80000"/>
              </a:lnSpc>
            </a:pPr>
            <a:r>
              <a:rPr lang="en-US" sz="1800" dirty="0" smtClean="0"/>
              <a:t>Pharmacy staff communication with consumers</a:t>
            </a:r>
          </a:p>
          <a:p>
            <a:pPr lvl="1">
              <a:lnSpc>
                <a:spcPct val="80000"/>
              </a:lnSpc>
            </a:pPr>
            <a:r>
              <a:rPr lang="en-US" sz="1800" dirty="0" smtClean="0"/>
              <a:t>Written information provided to consumers</a:t>
            </a:r>
          </a:p>
          <a:p>
            <a:pPr lvl="1">
              <a:lnSpc>
                <a:spcPct val="80000"/>
              </a:lnSpc>
            </a:pPr>
            <a:r>
              <a:rPr lang="en-US" sz="1800" dirty="0" smtClean="0"/>
              <a:t>Information that consumers received about new prescriptions</a:t>
            </a:r>
          </a:p>
          <a:p>
            <a:pPr lvl="1">
              <a:lnSpc>
                <a:spcPct val="80000"/>
              </a:lnSpc>
            </a:pPr>
            <a:r>
              <a:rPr lang="en-US" sz="1800" dirty="0" smtClean="0"/>
              <a:t>Health care provided by pharmacists</a:t>
            </a:r>
          </a:p>
          <a:p>
            <a:pPr lvl="1">
              <a:lnSpc>
                <a:spcPct val="80000"/>
              </a:lnSpc>
            </a:pPr>
            <a:r>
              <a:rPr lang="en-US" sz="1800" dirty="0" smtClean="0"/>
              <a:t>Respondent characteristics</a:t>
            </a:r>
          </a:p>
          <a:p>
            <a:pPr>
              <a:buNone/>
            </a:pPr>
            <a:endParaRPr lang="en-US" dirty="0"/>
          </a:p>
        </p:txBody>
      </p:sp>
      <p:pic>
        <p:nvPicPr>
          <p:cNvPr id="40965"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40966"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40967"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08E5237D-425D-404F-B320-95A782A7789A}" type="slidenum">
              <a:rPr lang="en-US" sz="1200">
                <a:solidFill>
                  <a:srgbClr val="808080"/>
                </a:solidFill>
              </a:rPr>
              <a:pPr algn="r">
                <a:lnSpc>
                  <a:spcPct val="100000"/>
                </a:lnSpc>
                <a:spcBef>
                  <a:spcPct val="0"/>
                </a:spcBef>
                <a:buClrTx/>
              </a:pPr>
              <a:t>18</a:t>
            </a:fld>
            <a:endParaRPr lang="en-US" sz="1200">
              <a:solidFill>
                <a:srgbClr val="808080"/>
              </a:solidFill>
            </a:endParaRPr>
          </a:p>
        </p:txBody>
      </p:sp>
      <p:sp>
        <p:nvSpPr>
          <p:cNvPr id="41987" name="Rectangle 2"/>
          <p:cNvSpPr>
            <a:spLocks noGrp="1" noChangeArrowheads="1"/>
          </p:cNvSpPr>
          <p:nvPr>
            <p:ph type="title"/>
          </p:nvPr>
        </p:nvSpPr>
        <p:spPr/>
        <p:txBody>
          <a:bodyPr/>
          <a:lstStyle/>
          <a:p>
            <a:pPr eaLnBrk="1" hangingPunct="1"/>
            <a:r>
              <a:rPr lang="en-US" dirty="0">
                <a:solidFill>
                  <a:schemeClr val="tx1"/>
                </a:solidFill>
              </a:rPr>
              <a:t>PQA Consumer Survey:  Administration</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Consumer survey was administered for each of the demonstration projects by Avatar International, LLC</a:t>
            </a:r>
          </a:p>
          <a:p>
            <a:pPr>
              <a:buFont typeface="Times" charset="0"/>
              <a:buChar char="•"/>
            </a:pPr>
            <a:r>
              <a:rPr lang="en-US" dirty="0" smtClean="0">
                <a:solidFill>
                  <a:srgbClr val="333333"/>
                </a:solidFill>
              </a:rPr>
              <a:t>Sampled from consumers who had used a pharmacy three or more times in the previous 12 months</a:t>
            </a:r>
          </a:p>
          <a:p>
            <a:pPr>
              <a:buFont typeface="Times" charset="0"/>
              <a:buChar char="•"/>
            </a:pPr>
            <a:r>
              <a:rPr lang="en-US" dirty="0" smtClean="0">
                <a:solidFill>
                  <a:srgbClr val="333333"/>
                </a:solidFill>
              </a:rPr>
              <a:t>Not all demonstration site partners were willing to provide consumer names for the survey</a:t>
            </a:r>
          </a:p>
          <a:p>
            <a:pPr lvl="1">
              <a:lnSpc>
                <a:spcPct val="80000"/>
              </a:lnSpc>
            </a:pPr>
            <a:r>
              <a:rPr lang="en-US" sz="1800" dirty="0" smtClean="0"/>
              <a:t>Thus, not all pharmacies and insurers participating in the demonstration are represented in the consumer survey results</a:t>
            </a:r>
          </a:p>
          <a:p>
            <a:pPr>
              <a:buFont typeface="Times" charset="0"/>
              <a:buChar char="•"/>
            </a:pPr>
            <a:r>
              <a:rPr lang="en-US" dirty="0" smtClean="0">
                <a:solidFill>
                  <a:srgbClr val="333333"/>
                </a:solidFill>
              </a:rPr>
              <a:t>Numbers of pharmacies participating in the consumer survey</a:t>
            </a:r>
          </a:p>
          <a:p>
            <a:pPr lvl="1">
              <a:lnSpc>
                <a:spcPct val="80000"/>
              </a:lnSpc>
            </a:pPr>
            <a:r>
              <a:rPr lang="en-US" sz="1800" dirty="0" smtClean="0"/>
              <a:t>Highmark / Rite Aid:  51 </a:t>
            </a:r>
          </a:p>
          <a:p>
            <a:pPr lvl="1">
              <a:lnSpc>
                <a:spcPct val="80000"/>
              </a:lnSpc>
            </a:pPr>
            <a:r>
              <a:rPr lang="en-US" sz="1800" dirty="0" smtClean="0"/>
              <a:t>Iowa / </a:t>
            </a:r>
            <a:r>
              <a:rPr lang="en-US" sz="1800" dirty="0" err="1" smtClean="0"/>
              <a:t>Osterhaus</a:t>
            </a:r>
            <a:r>
              <a:rPr lang="en-US" sz="1800" dirty="0" smtClean="0"/>
              <a:t>:  1</a:t>
            </a:r>
          </a:p>
          <a:p>
            <a:pPr lvl="1">
              <a:lnSpc>
                <a:spcPct val="80000"/>
              </a:lnSpc>
            </a:pPr>
            <a:r>
              <a:rPr lang="en-US" sz="1800" dirty="0" smtClean="0"/>
              <a:t>Purdue / </a:t>
            </a:r>
            <a:r>
              <a:rPr lang="en-US" sz="1800" dirty="0" err="1" smtClean="0"/>
              <a:t>Wishard</a:t>
            </a:r>
            <a:r>
              <a:rPr lang="en-US" sz="1800" dirty="0" smtClean="0"/>
              <a:t>:  3</a:t>
            </a:r>
          </a:p>
          <a:p>
            <a:pPr lvl="1">
              <a:lnSpc>
                <a:spcPct val="80000"/>
              </a:lnSpc>
            </a:pPr>
            <a:r>
              <a:rPr lang="en-US" sz="1800" dirty="0" smtClean="0"/>
              <a:t>Outcomes / Kerr:  5</a:t>
            </a:r>
          </a:p>
          <a:p>
            <a:pPr lvl="1">
              <a:lnSpc>
                <a:spcPct val="80000"/>
              </a:lnSpc>
            </a:pPr>
            <a:r>
              <a:rPr lang="en-US" sz="1800" dirty="0" smtClean="0"/>
              <a:t>Wisconsin / Unity:  67</a:t>
            </a:r>
          </a:p>
          <a:p>
            <a:endParaRPr lang="en-US" dirty="0"/>
          </a:p>
        </p:txBody>
      </p:sp>
      <p:pic>
        <p:nvPicPr>
          <p:cNvPr id="41989"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41990"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41991"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102304F1-1498-2A42-B90F-F8B41CB735FC}" type="slidenum">
              <a:rPr lang="en-US" sz="1200">
                <a:solidFill>
                  <a:srgbClr val="808080"/>
                </a:solidFill>
              </a:rPr>
              <a:pPr algn="r">
                <a:lnSpc>
                  <a:spcPct val="100000"/>
                </a:lnSpc>
                <a:spcBef>
                  <a:spcPct val="0"/>
                </a:spcBef>
                <a:buClrTx/>
              </a:pPr>
              <a:t>19</a:t>
            </a:fld>
            <a:endParaRPr lang="en-US" sz="1200">
              <a:solidFill>
                <a:srgbClr val="808080"/>
              </a:solidFill>
            </a:endParaRPr>
          </a:p>
        </p:txBody>
      </p:sp>
      <p:sp>
        <p:nvSpPr>
          <p:cNvPr id="43011" name="Rectangle 2"/>
          <p:cNvSpPr>
            <a:spLocks noGrp="1" noChangeArrowheads="1"/>
          </p:cNvSpPr>
          <p:nvPr>
            <p:ph type="title"/>
          </p:nvPr>
        </p:nvSpPr>
        <p:spPr/>
        <p:txBody>
          <a:bodyPr/>
          <a:lstStyle/>
          <a:p>
            <a:pPr eaLnBrk="1" hangingPunct="1"/>
            <a:r>
              <a:rPr lang="en-US" dirty="0">
                <a:solidFill>
                  <a:schemeClr val="tx1"/>
                </a:solidFill>
              </a:rPr>
              <a:t>PQA Consumer Survey:  Results (1)</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Typical challenges from low response rates</a:t>
            </a:r>
          </a:p>
          <a:p>
            <a:pPr lvl="1">
              <a:lnSpc>
                <a:spcPct val="80000"/>
              </a:lnSpc>
            </a:pPr>
            <a:r>
              <a:rPr lang="en-US" sz="1800" dirty="0" smtClean="0"/>
              <a:t>Increases potential for biased responses</a:t>
            </a:r>
          </a:p>
          <a:p>
            <a:pPr lvl="1">
              <a:lnSpc>
                <a:spcPct val="80000"/>
              </a:lnSpc>
            </a:pPr>
            <a:r>
              <a:rPr lang="en-US" sz="1800" dirty="0" smtClean="0"/>
              <a:t>Decreases the statistical reliability of the results</a:t>
            </a:r>
          </a:p>
          <a:p>
            <a:pPr lvl="2"/>
            <a:r>
              <a:rPr lang="en-US" dirty="0" smtClean="0">
                <a:solidFill>
                  <a:srgbClr val="333333"/>
                </a:solidFill>
              </a:rPr>
              <a:t>Typical criterion for reporting results:  30 responses or more</a:t>
            </a:r>
          </a:p>
          <a:p>
            <a:pPr lvl="2">
              <a:buFont typeface="Times" charset="0"/>
              <a:buChar char="•"/>
            </a:pPr>
            <a:endParaRPr lang="en-US" dirty="0" smtClean="0">
              <a:solidFill>
                <a:srgbClr val="333333"/>
              </a:solidFill>
            </a:endParaRPr>
          </a:p>
          <a:p>
            <a:pPr>
              <a:buFont typeface="Times" charset="0"/>
              <a:buChar char="•"/>
            </a:pPr>
            <a:r>
              <a:rPr lang="en-US" dirty="0" smtClean="0">
                <a:solidFill>
                  <a:srgbClr val="333333"/>
                </a:solidFill>
              </a:rPr>
              <a:t>Survey response rates</a:t>
            </a:r>
          </a:p>
          <a:p>
            <a:pPr lvl="1">
              <a:lnSpc>
                <a:spcPct val="80000"/>
              </a:lnSpc>
            </a:pPr>
            <a:r>
              <a:rPr lang="en-US" sz="1800" dirty="0" smtClean="0"/>
              <a:t>Highmark / Rite Aid:  10% (ranged from 4% to 18% per pharmacy)</a:t>
            </a:r>
          </a:p>
          <a:p>
            <a:pPr lvl="1">
              <a:lnSpc>
                <a:spcPct val="80000"/>
              </a:lnSpc>
            </a:pPr>
            <a:r>
              <a:rPr lang="en-US" sz="1800" dirty="0" smtClean="0"/>
              <a:t>Iowa / </a:t>
            </a:r>
            <a:r>
              <a:rPr lang="en-US" sz="1800" dirty="0" err="1" smtClean="0"/>
              <a:t>Osterhaus</a:t>
            </a:r>
            <a:r>
              <a:rPr lang="en-US" sz="1800" dirty="0" smtClean="0"/>
              <a:t>:  38%  (range not applicable because 1 pharmacy)</a:t>
            </a:r>
          </a:p>
          <a:p>
            <a:pPr lvl="1">
              <a:lnSpc>
                <a:spcPct val="80000"/>
              </a:lnSpc>
            </a:pPr>
            <a:r>
              <a:rPr lang="en-US" sz="1800" dirty="0" smtClean="0"/>
              <a:t>Purdue / </a:t>
            </a:r>
            <a:r>
              <a:rPr lang="en-US" sz="1800" dirty="0" err="1" smtClean="0"/>
              <a:t>Wishard</a:t>
            </a:r>
            <a:r>
              <a:rPr lang="en-US" sz="1800" dirty="0" smtClean="0"/>
              <a:t>:  22% (range:  19% to 24%)</a:t>
            </a:r>
          </a:p>
          <a:p>
            <a:pPr lvl="1">
              <a:lnSpc>
                <a:spcPct val="80000"/>
              </a:lnSpc>
            </a:pPr>
            <a:r>
              <a:rPr lang="en-US" sz="1800" dirty="0" smtClean="0"/>
              <a:t>Outcomes / Kerr:  38% (range:  31% to 52%)</a:t>
            </a:r>
          </a:p>
          <a:p>
            <a:pPr lvl="1">
              <a:lnSpc>
                <a:spcPct val="80000"/>
              </a:lnSpc>
            </a:pPr>
            <a:r>
              <a:rPr lang="en-US" sz="1800" dirty="0" smtClean="0"/>
              <a:t>Wisconsin / Unity:  37%  (range:  12% to 60%)</a:t>
            </a:r>
          </a:p>
          <a:p>
            <a:pPr>
              <a:buNone/>
            </a:pPr>
            <a:endParaRPr lang="en-US" dirty="0"/>
          </a:p>
        </p:txBody>
      </p:sp>
      <p:pic>
        <p:nvPicPr>
          <p:cNvPr id="43013"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43014"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43015"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7DA4B078-C128-2A49-805B-6DB8EA38D67B}" type="slidenum">
              <a:rPr lang="en-US" sz="1200">
                <a:solidFill>
                  <a:srgbClr val="808080"/>
                </a:solidFill>
              </a:rPr>
              <a:pPr algn="r">
                <a:lnSpc>
                  <a:spcPct val="100000"/>
                </a:lnSpc>
                <a:spcBef>
                  <a:spcPct val="0"/>
                </a:spcBef>
                <a:buClrTx/>
              </a:pPr>
              <a:t>2</a:t>
            </a:fld>
            <a:endParaRPr lang="en-US" sz="1200">
              <a:solidFill>
                <a:srgbClr val="808080"/>
              </a:solidFill>
            </a:endParaRPr>
          </a:p>
        </p:txBody>
      </p:sp>
      <p:sp>
        <p:nvSpPr>
          <p:cNvPr id="32771" name="Rectangle 2"/>
          <p:cNvSpPr>
            <a:spLocks noGrp="1" noChangeArrowheads="1"/>
          </p:cNvSpPr>
          <p:nvPr>
            <p:ph type="title"/>
          </p:nvPr>
        </p:nvSpPr>
        <p:spPr/>
        <p:txBody>
          <a:bodyPr/>
          <a:lstStyle/>
          <a:p>
            <a:pPr eaLnBrk="1" hangingPunct="1"/>
            <a:r>
              <a:rPr lang="en-US" dirty="0">
                <a:solidFill>
                  <a:schemeClr val="tx1"/>
                </a:solidFill>
              </a:rPr>
              <a:t>Overview </a:t>
            </a:r>
          </a:p>
        </p:txBody>
      </p:sp>
      <p:sp>
        <p:nvSpPr>
          <p:cNvPr id="7" name="Vertical Text Placeholder 6"/>
          <p:cNvSpPr>
            <a:spLocks noGrp="1"/>
          </p:cNvSpPr>
          <p:nvPr>
            <p:ph type="body" orient="vert" idx="1"/>
          </p:nvPr>
        </p:nvSpPr>
        <p:spPr/>
        <p:txBody>
          <a:bodyPr vert="horz"/>
          <a:lstStyle/>
          <a:p>
            <a:pPr>
              <a:buFont typeface="Times" charset="0"/>
              <a:buChar char="•"/>
            </a:pPr>
            <a:r>
              <a:rPr lang="en-US" dirty="0" smtClean="0">
                <a:solidFill>
                  <a:srgbClr val="333333"/>
                </a:solidFill>
              </a:rPr>
              <a:t>Introduction and background for PQA Phase I demonstration projects</a:t>
            </a:r>
          </a:p>
          <a:p>
            <a:pPr lvl="1">
              <a:lnSpc>
                <a:spcPct val="80000"/>
              </a:lnSpc>
            </a:pPr>
            <a:r>
              <a:rPr lang="en-US" sz="1800" dirty="0" smtClean="0"/>
              <a:t>Evaluation goals, overall approach, key research areas, and challenges</a:t>
            </a:r>
          </a:p>
          <a:p>
            <a:pPr lvl="2"/>
            <a:r>
              <a:rPr lang="en-US" dirty="0" smtClean="0">
                <a:solidFill>
                  <a:srgbClr val="333333"/>
                </a:solidFill>
              </a:rPr>
              <a:t>Joyce McMahon, PhD (CNA)</a:t>
            </a:r>
          </a:p>
          <a:p>
            <a:pPr lvl="2">
              <a:buNone/>
            </a:pPr>
            <a:endParaRPr lang="en-US" dirty="0" smtClean="0">
              <a:solidFill>
                <a:srgbClr val="333333"/>
              </a:solidFill>
            </a:endParaRPr>
          </a:p>
          <a:p>
            <a:pPr>
              <a:buFont typeface="Times" charset="0"/>
              <a:buChar char="•"/>
            </a:pPr>
            <a:r>
              <a:rPr lang="en-US" dirty="0" smtClean="0">
                <a:solidFill>
                  <a:srgbClr val="333333"/>
                </a:solidFill>
              </a:rPr>
              <a:t>Results, findings, and recommendations</a:t>
            </a:r>
          </a:p>
          <a:p>
            <a:pPr lvl="1">
              <a:lnSpc>
                <a:spcPct val="80000"/>
              </a:lnSpc>
            </a:pPr>
            <a:r>
              <a:rPr lang="en-US" sz="1800" dirty="0" err="1" smtClean="0"/>
              <a:t>Generalizable</a:t>
            </a:r>
            <a:r>
              <a:rPr lang="en-US" sz="1800" dirty="0" smtClean="0"/>
              <a:t> findings across sites/models</a:t>
            </a:r>
          </a:p>
          <a:p>
            <a:pPr lvl="1">
              <a:lnSpc>
                <a:spcPct val="80000"/>
              </a:lnSpc>
            </a:pPr>
            <a:r>
              <a:rPr lang="en-US" sz="1800" dirty="0" smtClean="0"/>
              <a:t>Key differences in results across sites/models</a:t>
            </a:r>
          </a:p>
          <a:p>
            <a:pPr lvl="1">
              <a:lnSpc>
                <a:spcPct val="80000"/>
              </a:lnSpc>
            </a:pPr>
            <a:r>
              <a:rPr lang="en-US" sz="1800" dirty="0" smtClean="0"/>
              <a:t>Pharmacy staff survey and PQA Consumer Survey</a:t>
            </a:r>
          </a:p>
          <a:p>
            <a:pPr lvl="2"/>
            <a:r>
              <a:rPr lang="en-US" dirty="0" smtClean="0">
                <a:solidFill>
                  <a:srgbClr val="333333"/>
                </a:solidFill>
              </a:rPr>
              <a:t>Elizabeth Schaefer, MA (CNA)</a:t>
            </a:r>
          </a:p>
          <a:p>
            <a:pPr lvl="1">
              <a:lnSpc>
                <a:spcPct val="80000"/>
              </a:lnSpc>
            </a:pPr>
            <a:r>
              <a:rPr lang="en-US" sz="1800" dirty="0" smtClean="0"/>
              <a:t>Interviews with key project staff and overall recommendations</a:t>
            </a:r>
          </a:p>
          <a:p>
            <a:pPr lvl="2"/>
            <a:r>
              <a:rPr lang="en-US" dirty="0" smtClean="0">
                <a:solidFill>
                  <a:srgbClr val="333333"/>
                </a:solidFill>
              </a:rPr>
              <a:t>Laura T. </a:t>
            </a:r>
            <a:r>
              <a:rPr lang="en-US" dirty="0" err="1" smtClean="0">
                <a:solidFill>
                  <a:srgbClr val="333333"/>
                </a:solidFill>
              </a:rPr>
              <a:t>Pizzi</a:t>
            </a:r>
            <a:r>
              <a:rPr lang="en-US" dirty="0" smtClean="0">
                <a:solidFill>
                  <a:srgbClr val="333333"/>
                </a:solidFill>
              </a:rPr>
              <a:t>, </a:t>
            </a:r>
            <a:r>
              <a:rPr lang="en-US" dirty="0" err="1" smtClean="0">
                <a:solidFill>
                  <a:srgbClr val="333333"/>
                </a:solidFill>
              </a:rPr>
              <a:t>PharmD</a:t>
            </a:r>
            <a:r>
              <a:rPr lang="en-US" dirty="0" smtClean="0">
                <a:solidFill>
                  <a:srgbClr val="333333"/>
                </a:solidFill>
              </a:rPr>
              <a:t>, MPH (Jefferson)</a:t>
            </a:r>
          </a:p>
          <a:p>
            <a:pPr>
              <a:buNone/>
            </a:pPr>
            <a:endParaRPr lang="en-US" dirty="0"/>
          </a:p>
        </p:txBody>
      </p:sp>
      <p:pic>
        <p:nvPicPr>
          <p:cNvPr id="32773"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32774"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7FB2C1EB-B22C-8741-B8B9-1735ED73C33C}" type="slidenum">
              <a:rPr lang="en-US" sz="1200">
                <a:solidFill>
                  <a:srgbClr val="808080"/>
                </a:solidFill>
              </a:rPr>
              <a:pPr algn="r">
                <a:lnSpc>
                  <a:spcPct val="100000"/>
                </a:lnSpc>
                <a:spcBef>
                  <a:spcPct val="0"/>
                </a:spcBef>
                <a:buClrTx/>
              </a:pPr>
              <a:t>20</a:t>
            </a:fld>
            <a:endParaRPr lang="en-US" sz="1200">
              <a:solidFill>
                <a:srgbClr val="808080"/>
              </a:solidFill>
            </a:endParaRPr>
          </a:p>
        </p:txBody>
      </p:sp>
      <p:sp>
        <p:nvSpPr>
          <p:cNvPr id="44035" name="Rectangle 2"/>
          <p:cNvSpPr>
            <a:spLocks noGrp="1" noChangeArrowheads="1"/>
          </p:cNvSpPr>
          <p:nvPr>
            <p:ph type="title"/>
          </p:nvPr>
        </p:nvSpPr>
        <p:spPr/>
        <p:txBody>
          <a:bodyPr/>
          <a:lstStyle/>
          <a:p>
            <a:pPr eaLnBrk="1" hangingPunct="1"/>
            <a:r>
              <a:rPr lang="en-US" dirty="0">
                <a:solidFill>
                  <a:schemeClr val="tx1"/>
                </a:solidFill>
              </a:rPr>
              <a:t>PQA Consumer Survey:  Results (2)</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Average numbers of respondents per pharmacy</a:t>
            </a:r>
          </a:p>
          <a:p>
            <a:pPr lvl="1">
              <a:lnSpc>
                <a:spcPct val="80000"/>
              </a:lnSpc>
            </a:pPr>
            <a:r>
              <a:rPr lang="en-US" sz="1800" dirty="0" smtClean="0"/>
              <a:t>Highmark / Rite Aid:  25 (ranged from 7 to 46 per pharmacy)</a:t>
            </a:r>
          </a:p>
          <a:p>
            <a:pPr lvl="1">
              <a:lnSpc>
                <a:spcPct val="80000"/>
              </a:lnSpc>
            </a:pPr>
            <a:r>
              <a:rPr lang="en-US" sz="1800" dirty="0" smtClean="0"/>
              <a:t>Iowa / </a:t>
            </a:r>
            <a:r>
              <a:rPr lang="en-US" sz="1800" dirty="0" err="1" smtClean="0"/>
              <a:t>Osterhaus</a:t>
            </a:r>
            <a:r>
              <a:rPr lang="en-US" sz="1800" dirty="0" smtClean="0"/>
              <a:t>:  570 (range:  not applicable)</a:t>
            </a:r>
          </a:p>
          <a:p>
            <a:pPr lvl="1">
              <a:lnSpc>
                <a:spcPct val="80000"/>
              </a:lnSpc>
            </a:pPr>
            <a:r>
              <a:rPr lang="en-US" sz="1800" dirty="0" smtClean="0"/>
              <a:t>Purdue / </a:t>
            </a:r>
            <a:r>
              <a:rPr lang="en-US" sz="1800" dirty="0" err="1" smtClean="0"/>
              <a:t>Wishard</a:t>
            </a:r>
            <a:r>
              <a:rPr lang="en-US" sz="1800" dirty="0" smtClean="0"/>
              <a:t>:  109 (range:  95 to 121 per pharmacy)</a:t>
            </a:r>
          </a:p>
          <a:p>
            <a:pPr lvl="1">
              <a:lnSpc>
                <a:spcPct val="80000"/>
              </a:lnSpc>
            </a:pPr>
            <a:r>
              <a:rPr lang="en-US" sz="1800" dirty="0" smtClean="0"/>
              <a:t>Outcomes / Kerr:  94 (range:  78 to 129 per pharmacy)</a:t>
            </a:r>
          </a:p>
          <a:p>
            <a:pPr lvl="1">
              <a:lnSpc>
                <a:spcPct val="80000"/>
              </a:lnSpc>
            </a:pPr>
            <a:r>
              <a:rPr lang="en-US" sz="1800" dirty="0" smtClean="0"/>
              <a:t>Wisconsin / Unity:  27 (range:  9 to 48 per pharmacy)</a:t>
            </a:r>
          </a:p>
          <a:p>
            <a:pPr lvl="1">
              <a:lnSpc>
                <a:spcPct val="80000"/>
              </a:lnSpc>
            </a:pPr>
            <a:endParaRPr lang="en-US" sz="1000" dirty="0" smtClean="0"/>
          </a:p>
          <a:p>
            <a:pPr>
              <a:lnSpc>
                <a:spcPct val="80000"/>
              </a:lnSpc>
            </a:pPr>
            <a:r>
              <a:rPr lang="en-US" dirty="0" smtClean="0">
                <a:solidFill>
                  <a:srgbClr val="333333"/>
                </a:solidFill>
              </a:rPr>
              <a:t>Numbers of core survey questions (out of 28) for which any pharmacy had fewer than 30 responses</a:t>
            </a:r>
          </a:p>
          <a:p>
            <a:pPr lvl="1">
              <a:lnSpc>
                <a:spcPct val="80000"/>
              </a:lnSpc>
            </a:pPr>
            <a:r>
              <a:rPr lang="en-US" sz="1800" dirty="0" smtClean="0"/>
              <a:t>Highmark / Rite Aid:  28 questions (ranged from 36 to 51 pharmacies)</a:t>
            </a:r>
          </a:p>
          <a:p>
            <a:pPr lvl="1">
              <a:lnSpc>
                <a:spcPct val="80000"/>
              </a:lnSpc>
            </a:pPr>
            <a:r>
              <a:rPr lang="en-US" sz="1800" dirty="0" smtClean="0"/>
              <a:t>Iowa / </a:t>
            </a:r>
            <a:r>
              <a:rPr lang="en-US" sz="1800" dirty="0" err="1" smtClean="0"/>
              <a:t>Osterhaus</a:t>
            </a:r>
            <a:r>
              <a:rPr lang="en-US" sz="1800" dirty="0" smtClean="0"/>
              <a:t>:  0 questions</a:t>
            </a:r>
          </a:p>
          <a:p>
            <a:pPr lvl="1">
              <a:lnSpc>
                <a:spcPct val="80000"/>
              </a:lnSpc>
            </a:pPr>
            <a:r>
              <a:rPr lang="en-US" sz="1800" dirty="0" smtClean="0"/>
              <a:t>Purdue / </a:t>
            </a:r>
            <a:r>
              <a:rPr lang="en-US" sz="1800" dirty="0" err="1" smtClean="0"/>
              <a:t>Wishard</a:t>
            </a:r>
            <a:r>
              <a:rPr lang="en-US" sz="1800" dirty="0" smtClean="0"/>
              <a:t>:  5 questions (ranged from 1 to 3 pharmacies)</a:t>
            </a:r>
          </a:p>
          <a:p>
            <a:pPr lvl="1">
              <a:lnSpc>
                <a:spcPct val="80000"/>
              </a:lnSpc>
            </a:pPr>
            <a:r>
              <a:rPr lang="en-US" sz="1800" dirty="0" smtClean="0"/>
              <a:t>Outcomes / Kerr:  6 questions (ranged from 1 to 2 pharmacies)</a:t>
            </a:r>
          </a:p>
          <a:p>
            <a:pPr lvl="1">
              <a:lnSpc>
                <a:spcPct val="80000"/>
              </a:lnSpc>
            </a:pPr>
            <a:r>
              <a:rPr lang="en-US" sz="1800" dirty="0" smtClean="0"/>
              <a:t>Wisconsin / Unity:  28 questions (ranged from 44 to 67 pharmacies)</a:t>
            </a:r>
          </a:p>
          <a:p>
            <a:pPr>
              <a:buNone/>
            </a:pPr>
            <a:endParaRPr lang="en-US" dirty="0"/>
          </a:p>
        </p:txBody>
      </p:sp>
      <p:pic>
        <p:nvPicPr>
          <p:cNvPr id="44037"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44038"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44039"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37E224D2-85DF-6943-8B4B-ACE213A6444E}" type="slidenum">
              <a:rPr lang="en-US" sz="1200">
                <a:solidFill>
                  <a:srgbClr val="808080"/>
                </a:solidFill>
              </a:rPr>
              <a:pPr algn="r">
                <a:lnSpc>
                  <a:spcPct val="100000"/>
                </a:lnSpc>
                <a:spcBef>
                  <a:spcPct val="0"/>
                </a:spcBef>
                <a:buClrTx/>
              </a:pPr>
              <a:t>21</a:t>
            </a:fld>
            <a:endParaRPr lang="en-US" sz="1200">
              <a:solidFill>
                <a:srgbClr val="808080"/>
              </a:solidFill>
            </a:endParaRPr>
          </a:p>
        </p:txBody>
      </p:sp>
      <p:sp>
        <p:nvSpPr>
          <p:cNvPr id="47107" name="Rectangle 2"/>
          <p:cNvSpPr>
            <a:spLocks noGrp="1" noChangeArrowheads="1"/>
          </p:cNvSpPr>
          <p:nvPr>
            <p:ph type="title"/>
          </p:nvPr>
        </p:nvSpPr>
        <p:spPr/>
        <p:txBody>
          <a:bodyPr/>
          <a:lstStyle/>
          <a:p>
            <a:pPr eaLnBrk="1" hangingPunct="1"/>
            <a:r>
              <a:rPr lang="en-US" dirty="0">
                <a:solidFill>
                  <a:schemeClr val="tx1"/>
                </a:solidFill>
              </a:rPr>
              <a:t>On-Site Interviews:  Background</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Purpose: obtain</a:t>
            </a:r>
            <a:r>
              <a:rPr lang="en-US" sz="1000" dirty="0" smtClean="0">
                <a:solidFill>
                  <a:srgbClr val="333333"/>
                </a:solidFill>
              </a:rPr>
              <a:t> </a:t>
            </a:r>
            <a:r>
              <a:rPr lang="en-US" dirty="0" smtClean="0">
                <a:solidFill>
                  <a:srgbClr val="333333"/>
                </a:solidFill>
              </a:rPr>
              <a:t>in-depth information from project team members at each demonstration site regarding Phase I implementation structure, execution, and lessons learned</a:t>
            </a:r>
          </a:p>
          <a:p>
            <a:pPr>
              <a:buFont typeface="Times" charset="0"/>
              <a:buChar char="•"/>
            </a:pPr>
            <a:r>
              <a:rPr lang="en-US" dirty="0" smtClean="0">
                <a:solidFill>
                  <a:srgbClr val="333333"/>
                </a:solidFill>
              </a:rPr>
              <a:t>Development of the interview guide</a:t>
            </a:r>
          </a:p>
          <a:p>
            <a:pPr lvl="1">
              <a:lnSpc>
                <a:spcPct val="80000"/>
              </a:lnSpc>
            </a:pPr>
            <a:r>
              <a:rPr lang="en-US" sz="1800" dirty="0" smtClean="0"/>
              <a:t>Pilot testing</a:t>
            </a:r>
          </a:p>
          <a:p>
            <a:pPr lvl="1">
              <a:lnSpc>
                <a:spcPct val="80000"/>
              </a:lnSpc>
            </a:pPr>
            <a:r>
              <a:rPr lang="en-US" sz="1800" dirty="0" smtClean="0"/>
              <a:t>IRB and OMB approval</a:t>
            </a:r>
          </a:p>
          <a:p>
            <a:pPr lvl="1">
              <a:lnSpc>
                <a:spcPct val="80000"/>
              </a:lnSpc>
            </a:pPr>
            <a:r>
              <a:rPr lang="en-US" sz="1800" dirty="0" smtClean="0"/>
              <a:t>10 constructs</a:t>
            </a:r>
          </a:p>
          <a:p>
            <a:pPr>
              <a:buFont typeface="Times" charset="0"/>
              <a:buChar char="•"/>
            </a:pPr>
            <a:r>
              <a:rPr lang="en-US" dirty="0" smtClean="0">
                <a:solidFill>
                  <a:srgbClr val="333333"/>
                </a:solidFill>
              </a:rPr>
              <a:t>Sampling goal:  6 project team members from each demonstration site</a:t>
            </a:r>
          </a:p>
          <a:p>
            <a:pPr>
              <a:buFont typeface="Times" charset="0"/>
              <a:buChar char="•"/>
            </a:pPr>
            <a:r>
              <a:rPr lang="en-US" dirty="0" smtClean="0">
                <a:solidFill>
                  <a:srgbClr val="333333"/>
                </a:solidFill>
              </a:rPr>
              <a:t>Schedule: late December 2009 - mid-January 2010</a:t>
            </a:r>
          </a:p>
          <a:p>
            <a:pPr>
              <a:buFont typeface="Times" charset="0"/>
              <a:buChar char="•"/>
            </a:pPr>
            <a:r>
              <a:rPr lang="en-US" dirty="0" smtClean="0">
                <a:solidFill>
                  <a:srgbClr val="333333"/>
                </a:solidFill>
              </a:rPr>
              <a:t>Each 1-hour interview was conducted by two evaluators in a private setting and recorded with permission</a:t>
            </a:r>
          </a:p>
          <a:p>
            <a:endParaRPr lang="en-US" dirty="0"/>
          </a:p>
        </p:txBody>
      </p:sp>
      <p:pic>
        <p:nvPicPr>
          <p:cNvPr id="47109"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47110"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47111"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1F2FDEC3-E7A9-1A4A-AAA6-AB1B457CE5A0}" type="slidenum">
              <a:rPr lang="en-US" sz="1200">
                <a:solidFill>
                  <a:srgbClr val="808080"/>
                </a:solidFill>
              </a:rPr>
              <a:pPr algn="r">
                <a:lnSpc>
                  <a:spcPct val="100000"/>
                </a:lnSpc>
                <a:spcBef>
                  <a:spcPct val="0"/>
                </a:spcBef>
                <a:buClrTx/>
              </a:pPr>
              <a:t>22</a:t>
            </a:fld>
            <a:endParaRPr lang="en-US" sz="1200">
              <a:solidFill>
                <a:srgbClr val="808080"/>
              </a:solidFill>
            </a:endParaRPr>
          </a:p>
        </p:txBody>
      </p:sp>
      <p:sp>
        <p:nvSpPr>
          <p:cNvPr id="51203" name="Rectangle 2"/>
          <p:cNvSpPr>
            <a:spLocks noGrp="1" noChangeArrowheads="1"/>
          </p:cNvSpPr>
          <p:nvPr>
            <p:ph type="title"/>
          </p:nvPr>
        </p:nvSpPr>
        <p:spPr/>
        <p:txBody>
          <a:bodyPr/>
          <a:lstStyle/>
          <a:p>
            <a:pPr eaLnBrk="1" hangingPunct="1"/>
            <a:r>
              <a:rPr lang="en-US" sz="2200" dirty="0"/>
              <a:t>Analytical Methods and Data Sources: Performance Reports</a:t>
            </a:r>
          </a:p>
        </p:txBody>
      </p:sp>
      <p:sp>
        <p:nvSpPr>
          <p:cNvPr id="8" name="Vertical Text Placeholder 7"/>
          <p:cNvSpPr>
            <a:spLocks noGrp="1"/>
          </p:cNvSpPr>
          <p:nvPr>
            <p:ph type="body" orient="vert" idx="1"/>
          </p:nvPr>
        </p:nvSpPr>
        <p:spPr/>
        <p:txBody>
          <a:bodyPr vert="horz"/>
          <a:lstStyle/>
          <a:p>
            <a:pPr>
              <a:lnSpc>
                <a:spcPct val="80000"/>
              </a:lnSpc>
            </a:pPr>
            <a:r>
              <a:rPr lang="en-US" i="1" dirty="0" smtClean="0"/>
              <a:t>Who completed the analyses for performance measure calculations?</a:t>
            </a:r>
            <a:endParaRPr lang="en-US" dirty="0" smtClean="0"/>
          </a:p>
          <a:p>
            <a:pPr lvl="1">
              <a:lnSpc>
                <a:spcPct val="80000"/>
              </a:lnSpc>
            </a:pPr>
            <a:r>
              <a:rPr lang="en-US" sz="1600" dirty="0" smtClean="0"/>
              <a:t>University groups, vendors (individual consultants and separate companies); Model 1 completed analysis internally</a:t>
            </a:r>
            <a:endParaRPr lang="en-US" sz="1600" i="1" dirty="0" smtClean="0"/>
          </a:p>
          <a:p>
            <a:pPr>
              <a:lnSpc>
                <a:spcPct val="80000"/>
              </a:lnSpc>
            </a:pPr>
            <a:r>
              <a:rPr lang="en-US" i="1" dirty="0" smtClean="0"/>
              <a:t>Did the specifications provided for each measure by PQA, with support from NCQA, meet the project’s analytical needs? </a:t>
            </a:r>
          </a:p>
          <a:p>
            <a:pPr lvl="1">
              <a:lnSpc>
                <a:spcPct val="80000"/>
              </a:lnSpc>
            </a:pPr>
            <a:r>
              <a:rPr lang="en-US" sz="1600" dirty="0" smtClean="0"/>
              <a:t>Overall, respondents felt that the specifications were easy to understand </a:t>
            </a:r>
          </a:p>
          <a:p>
            <a:pPr>
              <a:lnSpc>
                <a:spcPct val="80000"/>
              </a:lnSpc>
            </a:pPr>
            <a:r>
              <a:rPr lang="en-US" i="1" dirty="0" smtClean="0"/>
              <a:t>How did the demonstration sites consider statistical error in reporting actual performance differences among pharmacists?</a:t>
            </a:r>
          </a:p>
          <a:p>
            <a:pPr lvl="1">
              <a:lnSpc>
                <a:spcPct val="80000"/>
              </a:lnSpc>
            </a:pPr>
            <a:r>
              <a:rPr lang="en-US" sz="1600" dirty="0" smtClean="0"/>
              <a:t>Reporting of variation was not required; 2 sites reported confidence intervals </a:t>
            </a:r>
          </a:p>
          <a:p>
            <a:pPr>
              <a:lnSpc>
                <a:spcPct val="80000"/>
              </a:lnSpc>
            </a:pPr>
            <a:r>
              <a:rPr lang="en-US" i="1" dirty="0" smtClean="0"/>
              <a:t>How did [demonstration site name] employ case-mix and severity adjustment to make fair comparisons?</a:t>
            </a:r>
          </a:p>
          <a:p>
            <a:pPr lvl="1">
              <a:lnSpc>
                <a:spcPct val="80000"/>
              </a:lnSpc>
            </a:pPr>
            <a:r>
              <a:rPr lang="en-US" sz="1600" dirty="0" smtClean="0"/>
              <a:t>No sites used case mix adjustment to account for differences in populations at the pharmacy level, though 2 sites explored it</a:t>
            </a:r>
          </a:p>
          <a:p>
            <a:pPr>
              <a:lnSpc>
                <a:spcPct val="80000"/>
              </a:lnSpc>
            </a:pPr>
            <a:r>
              <a:rPr lang="en-US" i="1" dirty="0" smtClean="0"/>
              <a:t>How did the demonstration site exclude outlier cases in the measurement?</a:t>
            </a:r>
          </a:p>
          <a:p>
            <a:pPr lvl="1">
              <a:lnSpc>
                <a:spcPct val="80000"/>
              </a:lnSpc>
            </a:pPr>
            <a:r>
              <a:rPr lang="en-US" sz="1600" dirty="0" smtClean="0"/>
              <a:t>No sites excluded outliers</a:t>
            </a:r>
          </a:p>
          <a:p>
            <a:endParaRPr lang="en-US" dirty="0"/>
          </a:p>
        </p:txBody>
      </p:sp>
      <p:pic>
        <p:nvPicPr>
          <p:cNvPr id="51205"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51206"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51207"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80E02B6C-08EB-2446-A889-F7DA7F5A01FD}" type="slidenum">
              <a:rPr lang="en-US" sz="1200">
                <a:solidFill>
                  <a:srgbClr val="808080"/>
                </a:solidFill>
              </a:rPr>
              <a:pPr algn="r">
                <a:lnSpc>
                  <a:spcPct val="100000"/>
                </a:lnSpc>
                <a:spcBef>
                  <a:spcPct val="0"/>
                </a:spcBef>
                <a:buClrTx/>
              </a:pPr>
              <a:t>23</a:t>
            </a:fld>
            <a:endParaRPr lang="en-US" sz="1200">
              <a:solidFill>
                <a:srgbClr val="808080"/>
              </a:solidFill>
            </a:endParaRPr>
          </a:p>
        </p:txBody>
      </p:sp>
      <p:sp>
        <p:nvSpPr>
          <p:cNvPr id="52227" name="Rectangle 2"/>
          <p:cNvSpPr>
            <a:spLocks noGrp="1" noChangeArrowheads="1"/>
          </p:cNvSpPr>
          <p:nvPr>
            <p:ph type="title"/>
          </p:nvPr>
        </p:nvSpPr>
        <p:spPr/>
        <p:txBody>
          <a:bodyPr/>
          <a:lstStyle/>
          <a:p>
            <a:pPr eaLnBrk="1" hangingPunct="1"/>
            <a:r>
              <a:rPr lang="en-US" sz="2100" dirty="0"/>
              <a:t>Analytical Methods and Data Sources: Pharmacy Consumer Survey</a:t>
            </a:r>
          </a:p>
        </p:txBody>
      </p:sp>
      <p:sp>
        <p:nvSpPr>
          <p:cNvPr id="8" name="Vertical Text Placeholder 7"/>
          <p:cNvSpPr>
            <a:spLocks noGrp="1"/>
          </p:cNvSpPr>
          <p:nvPr>
            <p:ph type="body" orient="vert" idx="1"/>
          </p:nvPr>
        </p:nvSpPr>
        <p:spPr/>
        <p:txBody>
          <a:bodyPr vert="horz"/>
          <a:lstStyle/>
          <a:p>
            <a:pPr>
              <a:lnSpc>
                <a:spcPct val="90000"/>
              </a:lnSpc>
            </a:pPr>
            <a:r>
              <a:rPr lang="en-US" i="1" dirty="0" smtClean="0"/>
              <a:t>How was the sample selected to complete the Pharmacy Consumer Survey? </a:t>
            </a:r>
            <a:endParaRPr lang="en-US" dirty="0" smtClean="0"/>
          </a:p>
          <a:p>
            <a:pPr lvl="1">
              <a:lnSpc>
                <a:spcPct val="80000"/>
              </a:lnSpc>
            </a:pPr>
            <a:r>
              <a:rPr lang="en-US" sz="1600" dirty="0" smtClean="0"/>
              <a:t>All sites used a random sample, but 2 sites generated sample from only 1 pharmacy </a:t>
            </a:r>
          </a:p>
          <a:p>
            <a:pPr>
              <a:lnSpc>
                <a:spcPct val="90000"/>
              </a:lnSpc>
            </a:pPr>
            <a:r>
              <a:rPr lang="en-US" i="1" dirty="0" smtClean="0"/>
              <a:t>How many customers were administered the Pharmacy Consumer Survey</a:t>
            </a:r>
            <a:r>
              <a:rPr lang="en-US" i="1" smtClean="0"/>
              <a:t>?</a:t>
            </a:r>
            <a:r>
              <a:rPr lang="en-US" i="1" smtClean="0"/>
              <a:t> </a:t>
            </a:r>
          </a:p>
          <a:p>
            <a:pPr lvl="1">
              <a:lnSpc>
                <a:spcPct val="80000"/>
              </a:lnSpc>
            </a:pPr>
            <a:r>
              <a:rPr lang="en-US" sz="1600" smtClean="0"/>
              <a:t>1 site was able to clearly answer this question; that site reported that 250 patients were mailed the survey x 50 stores, with a total sample of 12,000</a:t>
            </a:r>
          </a:p>
          <a:p>
            <a:pPr>
              <a:lnSpc>
                <a:spcPct val="90000"/>
              </a:lnSpc>
            </a:pPr>
            <a:r>
              <a:rPr lang="en-US" i="1" smtClean="0"/>
              <a:t>How many customers responded to the Pharmacy Consumer Survey?</a:t>
            </a:r>
            <a:endParaRPr lang="en-US" smtClean="0"/>
          </a:p>
          <a:p>
            <a:pPr lvl="1">
              <a:lnSpc>
                <a:spcPct val="80000"/>
              </a:lnSpc>
            </a:pPr>
            <a:r>
              <a:rPr lang="en-US" sz="1600" smtClean="0"/>
              <a:t>Only 1 site was able to clearly provide a response rate (Model 1)</a:t>
            </a:r>
          </a:p>
          <a:p>
            <a:pPr>
              <a:lnSpc>
                <a:spcPct val="90000"/>
              </a:lnSpc>
            </a:pPr>
            <a:r>
              <a:rPr lang="en-US" i="1" smtClean="0"/>
              <a:t>Was an incentive offered to customers who completed the questionnaire? </a:t>
            </a:r>
            <a:endParaRPr lang="en-US" smtClean="0"/>
          </a:p>
          <a:p>
            <a:pPr lvl="1">
              <a:lnSpc>
                <a:spcPct val="80000"/>
              </a:lnSpc>
            </a:pPr>
            <a:r>
              <a:rPr lang="en-US" sz="1600" smtClean="0"/>
              <a:t>3 sites did not offer an incentive; the other 2 sites were unsure as to whether an incentive was offered</a:t>
            </a:r>
          </a:p>
          <a:p>
            <a:endParaRPr lang="en-US" dirty="0"/>
          </a:p>
        </p:txBody>
      </p:sp>
      <p:pic>
        <p:nvPicPr>
          <p:cNvPr id="52229"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52230"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52231"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21A8F4B6-8F38-B546-9144-C0122301AA9F}" type="slidenum">
              <a:rPr lang="en-US" sz="1200">
                <a:solidFill>
                  <a:srgbClr val="808080"/>
                </a:solidFill>
              </a:rPr>
              <a:pPr algn="r">
                <a:lnSpc>
                  <a:spcPct val="100000"/>
                </a:lnSpc>
                <a:spcBef>
                  <a:spcPct val="0"/>
                </a:spcBef>
                <a:buClrTx/>
              </a:pPr>
              <a:t>24</a:t>
            </a:fld>
            <a:endParaRPr lang="en-US" sz="1200">
              <a:solidFill>
                <a:srgbClr val="808080"/>
              </a:solidFill>
            </a:endParaRPr>
          </a:p>
        </p:txBody>
      </p:sp>
      <p:sp>
        <p:nvSpPr>
          <p:cNvPr id="53251" name="Rectangle 2"/>
          <p:cNvSpPr>
            <a:spLocks noGrp="1" noChangeArrowheads="1"/>
          </p:cNvSpPr>
          <p:nvPr>
            <p:ph type="title"/>
          </p:nvPr>
        </p:nvSpPr>
        <p:spPr/>
        <p:txBody>
          <a:bodyPr/>
          <a:lstStyle/>
          <a:p>
            <a:pPr eaLnBrk="1" hangingPunct="1"/>
            <a:r>
              <a:rPr lang="en-US" sz="2400" dirty="0"/>
              <a:t>Analytical Methods and Data Sources: Data Verification</a:t>
            </a:r>
            <a:endParaRPr lang="en-US" sz="2400" dirty="0" smtClean="0"/>
          </a:p>
        </p:txBody>
      </p:sp>
      <p:sp>
        <p:nvSpPr>
          <p:cNvPr id="8" name="Vertical Text Placeholder 7"/>
          <p:cNvSpPr>
            <a:spLocks noGrp="1"/>
          </p:cNvSpPr>
          <p:nvPr>
            <p:ph type="body" orient="vert" idx="1"/>
          </p:nvPr>
        </p:nvSpPr>
        <p:spPr/>
        <p:txBody>
          <a:bodyPr vert="horz"/>
          <a:lstStyle/>
          <a:p>
            <a:r>
              <a:rPr lang="en-US" i="1" dirty="0" smtClean="0"/>
              <a:t>How did [demonstration site name] verify or audit the data generated for the performance reports?</a:t>
            </a:r>
            <a:endParaRPr lang="en-US" dirty="0" smtClean="0"/>
          </a:p>
          <a:p>
            <a:pPr lvl="1">
              <a:lnSpc>
                <a:spcPct val="80000"/>
              </a:lnSpc>
            </a:pPr>
            <a:r>
              <a:rPr lang="en-US" sz="1800" dirty="0" smtClean="0"/>
              <a:t>Face validity of the analytic reports was checked by analyst and/or the project leader</a:t>
            </a:r>
          </a:p>
          <a:p>
            <a:pPr lvl="1">
              <a:lnSpc>
                <a:spcPct val="80000"/>
              </a:lnSpc>
            </a:pPr>
            <a:r>
              <a:rPr lang="en-US" sz="1800" dirty="0" smtClean="0"/>
              <a:t>Reports were examined for glaring/obvious problems such as unusually high or low quality scores, unusually high or low numerators or denominators, or missing data</a:t>
            </a:r>
          </a:p>
          <a:p>
            <a:pPr lvl="1">
              <a:lnSpc>
                <a:spcPct val="80000"/>
              </a:lnSpc>
            </a:pPr>
            <a:r>
              <a:rPr lang="en-US" sz="1800" dirty="0" smtClean="0"/>
              <a:t>One site re-ran the reports to verify technical accuracy</a:t>
            </a:r>
          </a:p>
          <a:p>
            <a:r>
              <a:rPr lang="en-US" i="1" dirty="0" smtClean="0"/>
              <a:t>Who verified the results generated for the performance reports and the Pharmacy Consumer Survey?</a:t>
            </a:r>
            <a:endParaRPr lang="en-US" dirty="0" smtClean="0"/>
          </a:p>
          <a:p>
            <a:pPr lvl="1">
              <a:lnSpc>
                <a:spcPct val="80000"/>
              </a:lnSpc>
            </a:pPr>
            <a:r>
              <a:rPr lang="en-US" sz="1800" dirty="0" smtClean="0"/>
              <a:t>Team analyst generally held this responsibility</a:t>
            </a:r>
          </a:p>
          <a:p>
            <a:endParaRPr lang="en-US" dirty="0"/>
          </a:p>
        </p:txBody>
      </p:sp>
      <p:pic>
        <p:nvPicPr>
          <p:cNvPr id="53253"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53254"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53255"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11856B1E-927D-7549-B394-C4B45790F180}" type="slidenum">
              <a:rPr lang="en-US" sz="1200">
                <a:solidFill>
                  <a:srgbClr val="808080"/>
                </a:solidFill>
              </a:rPr>
              <a:pPr algn="r">
                <a:lnSpc>
                  <a:spcPct val="100000"/>
                </a:lnSpc>
                <a:spcBef>
                  <a:spcPct val="0"/>
                </a:spcBef>
                <a:buClrTx/>
              </a:pPr>
              <a:t>25</a:t>
            </a:fld>
            <a:endParaRPr lang="en-US" sz="1200">
              <a:solidFill>
                <a:srgbClr val="808080"/>
              </a:solidFill>
            </a:endParaRPr>
          </a:p>
        </p:txBody>
      </p:sp>
      <p:sp>
        <p:nvSpPr>
          <p:cNvPr id="54275" name="Rectangle 2"/>
          <p:cNvSpPr>
            <a:spLocks noGrp="1" noChangeArrowheads="1"/>
          </p:cNvSpPr>
          <p:nvPr>
            <p:ph type="title"/>
          </p:nvPr>
        </p:nvSpPr>
        <p:spPr/>
        <p:txBody>
          <a:bodyPr/>
          <a:lstStyle/>
          <a:p>
            <a:pPr eaLnBrk="1" hangingPunct="1"/>
            <a:r>
              <a:rPr lang="en-US" dirty="0"/>
              <a:t>Personnel Training about Pharmacy Quality</a:t>
            </a:r>
          </a:p>
        </p:txBody>
      </p:sp>
      <p:sp>
        <p:nvSpPr>
          <p:cNvPr id="8" name="Vertical Text Placeholder 7"/>
          <p:cNvSpPr>
            <a:spLocks noGrp="1"/>
          </p:cNvSpPr>
          <p:nvPr>
            <p:ph type="body" orient="vert" idx="1"/>
          </p:nvPr>
        </p:nvSpPr>
        <p:spPr/>
        <p:txBody>
          <a:bodyPr vert="horz"/>
          <a:lstStyle/>
          <a:p>
            <a:pPr>
              <a:lnSpc>
                <a:spcPct val="80000"/>
              </a:lnSpc>
            </a:pPr>
            <a:r>
              <a:rPr lang="en-US" i="1" dirty="0" smtClean="0"/>
              <a:t>What were the </a:t>
            </a:r>
            <a:r>
              <a:rPr lang="en-US" i="1" dirty="0" err="1" smtClean="0"/>
              <a:t>topic(s</a:t>
            </a:r>
            <a:r>
              <a:rPr lang="en-US" i="1" dirty="0" smtClean="0"/>
              <a:t>) covered? </a:t>
            </a:r>
            <a:endParaRPr lang="en-US" dirty="0" smtClean="0"/>
          </a:p>
          <a:p>
            <a:pPr lvl="1">
              <a:lnSpc>
                <a:spcPct val="80000"/>
              </a:lnSpc>
            </a:pPr>
            <a:r>
              <a:rPr lang="en-US" sz="1800" dirty="0" smtClean="0"/>
              <a:t>At minimum: PQA overview, definition of measures, report format, and participation requirements</a:t>
            </a:r>
          </a:p>
          <a:p>
            <a:pPr>
              <a:lnSpc>
                <a:spcPct val="80000"/>
              </a:lnSpc>
            </a:pPr>
            <a:r>
              <a:rPr lang="en-US" i="1" dirty="0" smtClean="0"/>
              <a:t>Who participated in the training?  </a:t>
            </a:r>
            <a:endParaRPr lang="en-US" dirty="0" smtClean="0"/>
          </a:p>
          <a:p>
            <a:pPr lvl="1">
              <a:lnSpc>
                <a:spcPct val="80000"/>
              </a:lnSpc>
            </a:pPr>
            <a:r>
              <a:rPr lang="en-US" sz="1800" dirty="0" smtClean="0"/>
              <a:t>All participating pharmacists were asked to complete the training</a:t>
            </a:r>
          </a:p>
          <a:p>
            <a:pPr>
              <a:lnSpc>
                <a:spcPct val="80000"/>
              </a:lnSpc>
            </a:pPr>
            <a:r>
              <a:rPr lang="en-US" i="1" dirty="0" smtClean="0"/>
              <a:t>What was the format of the training? </a:t>
            </a:r>
            <a:endParaRPr lang="en-US" dirty="0" smtClean="0"/>
          </a:p>
          <a:p>
            <a:pPr lvl="1">
              <a:lnSpc>
                <a:spcPct val="80000"/>
              </a:lnSpc>
            </a:pPr>
            <a:r>
              <a:rPr lang="en-US" sz="1800" dirty="0" smtClean="0"/>
              <a:t>3 sites used computer-based training; 1 site used live training; 1 site used computer-based training + clinical pharmacists to train staff pharmacists </a:t>
            </a:r>
          </a:p>
          <a:p>
            <a:pPr>
              <a:lnSpc>
                <a:spcPct val="80000"/>
              </a:lnSpc>
            </a:pPr>
            <a:r>
              <a:rPr lang="en-US" i="1" dirty="0" smtClean="0"/>
              <a:t>Besides the initial session, were any additional sessions offered?</a:t>
            </a:r>
          </a:p>
          <a:p>
            <a:pPr lvl="1">
              <a:lnSpc>
                <a:spcPct val="80000"/>
              </a:lnSpc>
            </a:pPr>
            <a:r>
              <a:rPr lang="en-US" sz="1800" dirty="0" smtClean="0"/>
              <a:t>No other formal training was offered</a:t>
            </a:r>
            <a:r>
              <a:rPr lang="en-US" sz="1600" dirty="0" smtClean="0"/>
              <a:t> </a:t>
            </a:r>
          </a:p>
          <a:p>
            <a:pPr>
              <a:lnSpc>
                <a:spcPct val="80000"/>
              </a:lnSpc>
            </a:pPr>
            <a:r>
              <a:rPr lang="en-US" i="1" dirty="0" smtClean="0"/>
              <a:t>Overall, how would you rate the training program?</a:t>
            </a:r>
          </a:p>
          <a:p>
            <a:pPr lvl="1">
              <a:lnSpc>
                <a:spcPct val="80000"/>
              </a:lnSpc>
            </a:pPr>
            <a:r>
              <a:rPr lang="en-US" sz="1800" dirty="0" smtClean="0"/>
              <a:t>Responses were mixed; most were satisfied with the training, but a few felt there was too much content and/or the program was not engaging</a:t>
            </a:r>
          </a:p>
          <a:p>
            <a:pPr>
              <a:lnSpc>
                <a:spcPct val="80000"/>
              </a:lnSpc>
            </a:pPr>
            <a:r>
              <a:rPr lang="en-US" i="1" dirty="0" smtClean="0"/>
              <a:t>What could be done to improve the quality of the training? </a:t>
            </a:r>
          </a:p>
          <a:p>
            <a:pPr lvl="1">
              <a:lnSpc>
                <a:spcPct val="80000"/>
              </a:lnSpc>
            </a:pPr>
            <a:r>
              <a:rPr lang="en-US" sz="1800" dirty="0" smtClean="0"/>
              <a:t>More interactivity; continuity throughout the project</a:t>
            </a:r>
          </a:p>
          <a:p>
            <a:endParaRPr lang="en-US" dirty="0"/>
          </a:p>
        </p:txBody>
      </p:sp>
      <p:pic>
        <p:nvPicPr>
          <p:cNvPr id="54277"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54278"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54279"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38D8084B-1D3E-0B40-8124-1493985FA98A}" type="slidenum">
              <a:rPr lang="en-US" sz="1200">
                <a:solidFill>
                  <a:srgbClr val="808080"/>
                </a:solidFill>
              </a:rPr>
              <a:pPr algn="r">
                <a:lnSpc>
                  <a:spcPct val="100000"/>
                </a:lnSpc>
                <a:spcBef>
                  <a:spcPct val="0"/>
                </a:spcBef>
                <a:buClrTx/>
              </a:pPr>
              <a:t>26</a:t>
            </a:fld>
            <a:endParaRPr lang="en-US" sz="1200">
              <a:solidFill>
                <a:srgbClr val="808080"/>
              </a:solidFill>
            </a:endParaRPr>
          </a:p>
        </p:txBody>
      </p:sp>
      <p:sp>
        <p:nvSpPr>
          <p:cNvPr id="56323" name="Rectangle 2"/>
          <p:cNvSpPr>
            <a:spLocks noGrp="1" noChangeArrowheads="1"/>
          </p:cNvSpPr>
          <p:nvPr>
            <p:ph type="title"/>
          </p:nvPr>
        </p:nvSpPr>
        <p:spPr/>
        <p:txBody>
          <a:bodyPr/>
          <a:lstStyle/>
          <a:p>
            <a:pPr eaLnBrk="1" hangingPunct="1"/>
            <a:r>
              <a:rPr lang="en-US" sz="2400" dirty="0"/>
              <a:t>Performance Measure Evaluation: Measure Importance</a:t>
            </a:r>
          </a:p>
        </p:txBody>
      </p:sp>
      <p:sp>
        <p:nvSpPr>
          <p:cNvPr id="8" name="Vertical Text Placeholder 7"/>
          <p:cNvSpPr>
            <a:spLocks noGrp="1"/>
          </p:cNvSpPr>
          <p:nvPr>
            <p:ph type="body" orient="vert" idx="1"/>
          </p:nvPr>
        </p:nvSpPr>
        <p:spPr/>
        <p:txBody>
          <a:bodyPr vert="horz"/>
          <a:lstStyle/>
          <a:p>
            <a:pPr>
              <a:lnSpc>
                <a:spcPct val="80000"/>
              </a:lnSpc>
            </a:pPr>
            <a:r>
              <a:rPr lang="en-US" i="1" dirty="0" smtClean="0"/>
              <a:t>Were the measures easily interpreted?</a:t>
            </a:r>
            <a:endParaRPr lang="en-US" dirty="0" smtClean="0"/>
          </a:p>
          <a:p>
            <a:pPr lvl="1">
              <a:lnSpc>
                <a:spcPct val="80000"/>
              </a:lnSpc>
            </a:pPr>
            <a:r>
              <a:rPr lang="en-US" sz="1800" dirty="0" smtClean="0"/>
              <a:t>Denominators required in NCQA technical specifications were too high; respondents suggested rolling up the measures by drug category </a:t>
            </a:r>
          </a:p>
          <a:p>
            <a:pPr lvl="1">
              <a:lnSpc>
                <a:spcPct val="80000"/>
              </a:lnSpc>
            </a:pPr>
            <a:r>
              <a:rPr lang="en-US" sz="1800" dirty="0" smtClean="0"/>
              <a:t>Also issues with score interpretation: what constitutes a “good” score and how to interpret adherence measures (PDC vs. GAP) that overlap in concept</a:t>
            </a:r>
            <a:endParaRPr lang="en-US" sz="1800" i="1" dirty="0" smtClean="0"/>
          </a:p>
          <a:p>
            <a:pPr>
              <a:lnSpc>
                <a:spcPct val="80000"/>
              </a:lnSpc>
            </a:pPr>
            <a:r>
              <a:rPr lang="en-US" i="1" dirty="0" smtClean="0"/>
              <a:t>Did the measures address significant health conditions?</a:t>
            </a:r>
            <a:endParaRPr lang="en-US" dirty="0" smtClean="0"/>
          </a:p>
          <a:p>
            <a:pPr lvl="1">
              <a:lnSpc>
                <a:spcPct val="80000"/>
              </a:lnSpc>
            </a:pPr>
            <a:r>
              <a:rPr lang="en-US" sz="1800" dirty="0" smtClean="0"/>
              <a:t>All respondents said “yes”</a:t>
            </a:r>
            <a:endParaRPr lang="en-US" sz="1800" i="1" dirty="0" smtClean="0"/>
          </a:p>
          <a:p>
            <a:pPr>
              <a:lnSpc>
                <a:spcPct val="80000"/>
              </a:lnSpc>
            </a:pPr>
            <a:r>
              <a:rPr lang="en-US" i="1" dirty="0" smtClean="0"/>
              <a:t>Did the measures relate to activities that have high financial impact to the pharmacy? </a:t>
            </a:r>
            <a:endParaRPr lang="en-US" dirty="0" smtClean="0"/>
          </a:p>
          <a:p>
            <a:pPr lvl="1">
              <a:lnSpc>
                <a:spcPct val="80000"/>
              </a:lnSpc>
            </a:pPr>
            <a:r>
              <a:rPr lang="en-US" sz="1800" dirty="0" smtClean="0"/>
              <a:t>Improving the measures would have a modest positive financial impact to the pharmacy, driven by increased medication adherence</a:t>
            </a:r>
          </a:p>
          <a:p>
            <a:pPr>
              <a:lnSpc>
                <a:spcPct val="80000"/>
              </a:lnSpc>
            </a:pPr>
            <a:r>
              <a:rPr lang="en-US" i="1" dirty="0" smtClean="0"/>
              <a:t>Did the measures relate to activities that have high financial impact to the health care system?</a:t>
            </a:r>
            <a:endParaRPr lang="en-US" dirty="0" smtClean="0"/>
          </a:p>
          <a:p>
            <a:pPr lvl="1">
              <a:lnSpc>
                <a:spcPct val="80000"/>
              </a:lnSpc>
            </a:pPr>
            <a:r>
              <a:rPr lang="en-US" sz="1800" dirty="0" smtClean="0"/>
              <a:t>Respondents agreed that the measures could have a high financial impact to the health care system by reducing use of medical services</a:t>
            </a:r>
          </a:p>
          <a:p>
            <a:pPr>
              <a:buNone/>
            </a:pPr>
            <a:endParaRPr lang="en-US" dirty="0"/>
          </a:p>
        </p:txBody>
      </p:sp>
      <p:pic>
        <p:nvPicPr>
          <p:cNvPr id="56325"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56326"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56327"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D9362749-37A9-D94A-BCAE-4AFA87D296B8}" type="slidenum">
              <a:rPr lang="en-US" sz="1200">
                <a:solidFill>
                  <a:srgbClr val="808080"/>
                </a:solidFill>
              </a:rPr>
              <a:pPr algn="r">
                <a:lnSpc>
                  <a:spcPct val="100000"/>
                </a:lnSpc>
                <a:spcBef>
                  <a:spcPct val="0"/>
                </a:spcBef>
                <a:buClrTx/>
              </a:pPr>
              <a:t>27</a:t>
            </a:fld>
            <a:endParaRPr lang="en-US" sz="1200">
              <a:solidFill>
                <a:srgbClr val="808080"/>
              </a:solidFill>
            </a:endParaRPr>
          </a:p>
        </p:txBody>
      </p:sp>
      <p:sp>
        <p:nvSpPr>
          <p:cNvPr id="57347" name="Rectangle 2"/>
          <p:cNvSpPr>
            <a:spLocks noGrp="1" noChangeArrowheads="1"/>
          </p:cNvSpPr>
          <p:nvPr>
            <p:ph type="title"/>
          </p:nvPr>
        </p:nvSpPr>
        <p:spPr/>
        <p:txBody>
          <a:bodyPr/>
          <a:lstStyle/>
          <a:p>
            <a:pPr eaLnBrk="1" hangingPunct="1"/>
            <a:r>
              <a:rPr lang="en-US" sz="1900" dirty="0" smtClean="0"/>
              <a:t>Performance </a:t>
            </a:r>
            <a:r>
              <a:rPr lang="en-US" sz="1900" dirty="0"/>
              <a:t>Measure Evaluation: Scientific Acceptability and Feasibility</a:t>
            </a:r>
          </a:p>
        </p:txBody>
      </p:sp>
      <p:sp>
        <p:nvSpPr>
          <p:cNvPr id="8" name="Vertical Text Placeholder 7"/>
          <p:cNvSpPr>
            <a:spLocks noGrp="1"/>
          </p:cNvSpPr>
          <p:nvPr>
            <p:ph type="body" orient="vert" idx="1"/>
          </p:nvPr>
        </p:nvSpPr>
        <p:spPr/>
        <p:txBody>
          <a:bodyPr vert="horz"/>
          <a:lstStyle/>
          <a:p>
            <a:r>
              <a:rPr lang="en-US" i="1" dirty="0" smtClean="0"/>
              <a:t>Scientific Acceptability:  Do the measures make sense logically and clinically?</a:t>
            </a:r>
            <a:endParaRPr lang="en-US" dirty="0" smtClean="0"/>
          </a:p>
          <a:p>
            <a:pPr lvl="1"/>
            <a:r>
              <a:rPr lang="en-US" sz="1800" dirty="0" smtClean="0"/>
              <a:t>All respondents with clinical knowledge agreed that the measures make sense clinically</a:t>
            </a:r>
          </a:p>
          <a:p>
            <a:pPr lvl="1"/>
            <a:r>
              <a:rPr lang="en-US" sz="1800" dirty="0" smtClean="0"/>
              <a:t>Respondents did not feel that the measures are logical because (1) they fail to capture other conceptual elements of pharmacy quality (i.e., patient satisfaction and medication errors) or (2) they are based solely on pharmacy data</a:t>
            </a:r>
          </a:p>
          <a:p>
            <a:endParaRPr lang="en-US" sz="1000" i="1" dirty="0" smtClean="0"/>
          </a:p>
          <a:p>
            <a:r>
              <a:rPr lang="en-US" i="1" dirty="0" smtClean="0"/>
              <a:t>Feasibility:  Do you think the measures impose an inappropriate level of burden on the pharmacy system?</a:t>
            </a:r>
            <a:endParaRPr lang="en-US" dirty="0" smtClean="0"/>
          </a:p>
          <a:p>
            <a:pPr lvl="1">
              <a:buFont typeface="Arial Unicode MS" charset="0"/>
              <a:buChar char="–"/>
            </a:pPr>
            <a:r>
              <a:rPr lang="en-US" sz="1800" dirty="0" smtClean="0"/>
              <a:t>Models 1 and 3 acquired and analyzed the data without difficulty</a:t>
            </a:r>
          </a:p>
          <a:p>
            <a:pPr lvl="1">
              <a:buFont typeface="Arial Unicode MS" charset="0"/>
              <a:buChar char="–"/>
            </a:pPr>
            <a:r>
              <a:rPr lang="en-US" sz="1800" dirty="0" smtClean="0"/>
              <a:t>Model 2 (coalitions) reported data acquisition to be a major challenge, due to necessary data use agreements </a:t>
            </a:r>
          </a:p>
          <a:p>
            <a:pPr>
              <a:buNone/>
            </a:pPr>
            <a:endParaRPr lang="en-US" dirty="0"/>
          </a:p>
        </p:txBody>
      </p:sp>
      <p:pic>
        <p:nvPicPr>
          <p:cNvPr id="57349"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57350"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57351"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4128F1DF-3936-1D41-B5CF-5F45887BDBCB}" type="slidenum">
              <a:rPr lang="en-US" sz="1200">
                <a:solidFill>
                  <a:srgbClr val="808080"/>
                </a:solidFill>
              </a:rPr>
              <a:pPr algn="r">
                <a:lnSpc>
                  <a:spcPct val="100000"/>
                </a:lnSpc>
                <a:spcBef>
                  <a:spcPct val="0"/>
                </a:spcBef>
                <a:buClrTx/>
              </a:pPr>
              <a:t>28</a:t>
            </a:fld>
            <a:endParaRPr lang="en-US" sz="1200">
              <a:solidFill>
                <a:srgbClr val="808080"/>
              </a:solidFill>
            </a:endParaRPr>
          </a:p>
        </p:txBody>
      </p:sp>
      <p:sp>
        <p:nvSpPr>
          <p:cNvPr id="75779" name="Rectangle 2"/>
          <p:cNvSpPr>
            <a:spLocks noGrp="1" noChangeArrowheads="1"/>
          </p:cNvSpPr>
          <p:nvPr>
            <p:ph type="title"/>
          </p:nvPr>
        </p:nvSpPr>
        <p:spPr/>
        <p:txBody>
          <a:bodyPr/>
          <a:lstStyle/>
          <a:p>
            <a:pPr eaLnBrk="1" hangingPunct="1"/>
            <a:r>
              <a:rPr lang="en-US" sz="1800" dirty="0" smtClean="0"/>
              <a:t>Performance </a:t>
            </a:r>
            <a:r>
              <a:rPr lang="en-US" sz="1800" dirty="0"/>
              <a:t>Measure Evaluation: Overall Perceptions about PQA Measures</a:t>
            </a:r>
          </a:p>
        </p:txBody>
      </p:sp>
      <p:sp>
        <p:nvSpPr>
          <p:cNvPr id="8" name="Vertical Text Placeholder 7"/>
          <p:cNvSpPr>
            <a:spLocks noGrp="1"/>
          </p:cNvSpPr>
          <p:nvPr>
            <p:ph type="body" orient="vert" idx="1"/>
          </p:nvPr>
        </p:nvSpPr>
        <p:spPr/>
        <p:txBody>
          <a:bodyPr vert="horz"/>
          <a:lstStyle/>
          <a:p>
            <a:pPr>
              <a:lnSpc>
                <a:spcPct val="80000"/>
              </a:lnSpc>
            </a:pPr>
            <a:r>
              <a:rPr lang="en-US" i="1" dirty="0" smtClean="0"/>
              <a:t>Do you have doubts about the accuracy of the measures? </a:t>
            </a:r>
          </a:p>
          <a:p>
            <a:pPr lvl="1">
              <a:lnSpc>
                <a:spcPct val="80000"/>
              </a:lnSpc>
            </a:pPr>
            <a:r>
              <a:rPr lang="en-US" sz="1600" dirty="0" smtClean="0"/>
              <a:t>Respondents reported that the results were accurate assuming the source data were accurate</a:t>
            </a:r>
          </a:p>
          <a:p>
            <a:pPr lvl="1">
              <a:lnSpc>
                <a:spcPct val="80000"/>
              </a:lnSpc>
            </a:pPr>
            <a:r>
              <a:rPr lang="en-US" sz="1600" dirty="0" smtClean="0"/>
              <a:t>Concerns pertaining to cash-paying pharmacy customers, “store hoppers,” and data entry error were expressed </a:t>
            </a:r>
          </a:p>
          <a:p>
            <a:pPr>
              <a:lnSpc>
                <a:spcPct val="80000"/>
              </a:lnSpc>
            </a:pPr>
            <a:r>
              <a:rPr lang="en-US" i="1" dirty="0" smtClean="0"/>
              <a:t>Do you have doubts about the measures overall?</a:t>
            </a:r>
          </a:p>
          <a:p>
            <a:pPr lvl="1">
              <a:lnSpc>
                <a:spcPct val="80000"/>
              </a:lnSpc>
            </a:pPr>
            <a:r>
              <a:rPr lang="en-US" sz="1600" dirty="0" smtClean="0"/>
              <a:t>Respondents suggested that asthma measures be re-examined (could not be run for many pharmacies due to insufficient number of patients)</a:t>
            </a:r>
          </a:p>
          <a:p>
            <a:pPr lvl="1">
              <a:lnSpc>
                <a:spcPct val="80000"/>
              </a:lnSpc>
            </a:pPr>
            <a:r>
              <a:rPr lang="en-US" sz="1600" dirty="0" smtClean="0"/>
              <a:t>Respondents also suggested that either GAP or PDC should be chosen for adherence measures, but not both</a:t>
            </a:r>
          </a:p>
          <a:p>
            <a:pPr>
              <a:lnSpc>
                <a:spcPct val="80000"/>
              </a:lnSpc>
            </a:pPr>
            <a:r>
              <a:rPr lang="en-US" i="1" dirty="0" smtClean="0"/>
              <a:t>Do you have doubts about the relationship between the measures and the quality of customer care at the participating pharmacy?</a:t>
            </a:r>
          </a:p>
          <a:p>
            <a:pPr lvl="1">
              <a:lnSpc>
                <a:spcPct val="80000"/>
              </a:lnSpc>
            </a:pPr>
            <a:r>
              <a:rPr lang="en-US" sz="1600" dirty="0" smtClean="0"/>
              <a:t>Respondents did not feel the measures were “top of mind” when one thinks about pharmacy quality; “top of mind” issues were customer service attributes (e.g., speed of prescription processing, pharmacists’ level of engagement at the point of service, and accuracy of the dispensed prescription)</a:t>
            </a:r>
          </a:p>
          <a:p>
            <a:pPr>
              <a:buNone/>
            </a:pPr>
            <a:endParaRPr lang="en-US" dirty="0"/>
          </a:p>
        </p:txBody>
      </p:sp>
      <p:pic>
        <p:nvPicPr>
          <p:cNvPr id="75781"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75782"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75783"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511609F0-B9A5-C649-A105-8278091501B2}" type="slidenum">
              <a:rPr lang="en-US" sz="1200">
                <a:solidFill>
                  <a:srgbClr val="808080"/>
                </a:solidFill>
              </a:rPr>
              <a:pPr algn="r">
                <a:lnSpc>
                  <a:spcPct val="100000"/>
                </a:lnSpc>
                <a:spcBef>
                  <a:spcPct val="0"/>
                </a:spcBef>
                <a:buClrTx/>
              </a:pPr>
              <a:t>29</a:t>
            </a:fld>
            <a:endParaRPr lang="en-US" sz="1200">
              <a:solidFill>
                <a:srgbClr val="808080"/>
              </a:solidFill>
            </a:endParaRPr>
          </a:p>
        </p:txBody>
      </p:sp>
      <p:sp>
        <p:nvSpPr>
          <p:cNvPr id="60419" name="Rectangle 2"/>
          <p:cNvSpPr>
            <a:spLocks noGrp="1" noChangeArrowheads="1"/>
          </p:cNvSpPr>
          <p:nvPr>
            <p:ph type="title"/>
          </p:nvPr>
        </p:nvSpPr>
        <p:spPr/>
        <p:txBody>
          <a:bodyPr/>
          <a:lstStyle/>
          <a:p>
            <a:pPr eaLnBrk="1" hangingPunct="1"/>
            <a:r>
              <a:rPr lang="en-US" sz="2400" dirty="0"/>
              <a:t>Data or Measures That Do Not Exist But Would Be Useful</a:t>
            </a:r>
          </a:p>
        </p:txBody>
      </p:sp>
      <p:sp>
        <p:nvSpPr>
          <p:cNvPr id="8" name="Vertical Text Placeholder 7"/>
          <p:cNvSpPr>
            <a:spLocks noGrp="1"/>
          </p:cNvSpPr>
          <p:nvPr>
            <p:ph type="body" orient="vert" idx="1"/>
          </p:nvPr>
        </p:nvSpPr>
        <p:spPr/>
        <p:txBody>
          <a:bodyPr vert="horz"/>
          <a:lstStyle/>
          <a:p>
            <a:pPr>
              <a:lnSpc>
                <a:spcPct val="80000"/>
              </a:lnSpc>
            </a:pPr>
            <a:r>
              <a:rPr lang="en-US" i="1" dirty="0" smtClean="0"/>
              <a:t>Thinking about the 15 PQA measures, are there any diseases that were not but should have been included in the measure set?</a:t>
            </a:r>
            <a:endParaRPr lang="en-US" dirty="0" smtClean="0"/>
          </a:p>
          <a:p>
            <a:pPr lvl="1">
              <a:lnSpc>
                <a:spcPct val="80000"/>
              </a:lnSpc>
            </a:pPr>
            <a:r>
              <a:rPr lang="en-US" sz="1800" dirty="0" smtClean="0"/>
              <a:t>Other topics that were stated as important:  depression, HIV, heart failure, chronic pain control, anti-coagulation, arthritis, COPD, coronary artery disease, oncology, biologics, osteoporosis, hypertension, and antipsychotics</a:t>
            </a:r>
            <a:endParaRPr lang="en-US" sz="1800" i="1" dirty="0" smtClean="0"/>
          </a:p>
          <a:p>
            <a:pPr>
              <a:lnSpc>
                <a:spcPct val="80000"/>
              </a:lnSpc>
            </a:pPr>
            <a:r>
              <a:rPr lang="en-US" i="1" dirty="0" smtClean="0"/>
              <a:t>Thinking about the 15 PQA measures, are there any additional elements that should be included in the measure set?</a:t>
            </a:r>
            <a:endParaRPr lang="en-US" dirty="0" smtClean="0"/>
          </a:p>
          <a:p>
            <a:pPr lvl="1">
              <a:lnSpc>
                <a:spcPct val="80000"/>
              </a:lnSpc>
            </a:pPr>
            <a:r>
              <a:rPr lang="en-US" sz="1800" dirty="0" smtClean="0"/>
              <a:t>Integration of laboratory values (particularly hemoglobin A1c, cholesterol, renal and liver function) was stated as important to future pharmacy quality endeavors</a:t>
            </a:r>
          </a:p>
          <a:p>
            <a:pPr lvl="1">
              <a:lnSpc>
                <a:spcPct val="80000"/>
              </a:lnSpc>
            </a:pPr>
            <a:r>
              <a:rPr lang="en-US" sz="1800" dirty="0" smtClean="0"/>
              <a:t>Respondents also reported that measures of patient safety, such as prescription </a:t>
            </a:r>
            <a:r>
              <a:rPr lang="en-US" sz="1800" dirty="0" err="1" smtClean="0"/>
              <a:t>misfill</a:t>
            </a:r>
            <a:r>
              <a:rPr lang="en-US" sz="1800" dirty="0" smtClean="0"/>
              <a:t> rates, are important</a:t>
            </a:r>
          </a:p>
          <a:p>
            <a:pPr lvl="1">
              <a:lnSpc>
                <a:spcPct val="80000"/>
              </a:lnSpc>
            </a:pPr>
            <a:r>
              <a:rPr lang="en-US" sz="1800" dirty="0" smtClean="0"/>
              <a:t>Finally, measures pertaining to medication therapy management (MTM) were suggested (e.g., pharmacists’ identification of patients meeting MTM eligibility requirements and the number of eligible patients who successfully received MTM services)</a:t>
            </a:r>
          </a:p>
          <a:p>
            <a:endParaRPr lang="en-US" dirty="0"/>
          </a:p>
        </p:txBody>
      </p:sp>
      <p:pic>
        <p:nvPicPr>
          <p:cNvPr id="60421"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60422"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60423"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dirty="0">
                <a:solidFill>
                  <a:schemeClr val="tx1"/>
                </a:solidFill>
              </a:rPr>
              <a:t>Evaluation of PQA Phase I Demonstration Projects</a:t>
            </a:r>
          </a:p>
        </p:txBody>
      </p:sp>
      <p:sp>
        <p:nvSpPr>
          <p:cNvPr id="7" name="Vertical Text Placeholder 6"/>
          <p:cNvSpPr>
            <a:spLocks noGrp="1"/>
          </p:cNvSpPr>
          <p:nvPr>
            <p:ph type="body" orient="vert" idx="1"/>
          </p:nvPr>
        </p:nvSpPr>
        <p:spPr/>
        <p:txBody>
          <a:bodyPr vert="horz"/>
          <a:lstStyle/>
          <a:p>
            <a:pPr>
              <a:buFont typeface="Times" charset="0"/>
              <a:buChar char="•"/>
            </a:pPr>
            <a:r>
              <a:rPr lang="en-US" dirty="0" smtClean="0">
                <a:solidFill>
                  <a:srgbClr val="333333"/>
                </a:solidFill>
              </a:rPr>
              <a:t>AHRQ contracted with CNA and </a:t>
            </a:r>
            <a:r>
              <a:rPr lang="en-US" dirty="0" err="1" smtClean="0">
                <a:solidFill>
                  <a:srgbClr val="333333"/>
                </a:solidFill>
              </a:rPr>
              <a:t>CNA’s</a:t>
            </a:r>
            <a:r>
              <a:rPr lang="en-US" dirty="0" smtClean="0">
                <a:solidFill>
                  <a:srgbClr val="333333"/>
                </a:solidFill>
              </a:rPr>
              <a:t> subcontractor, Thomas Jefferson University, in June 2008</a:t>
            </a:r>
          </a:p>
          <a:p>
            <a:pPr>
              <a:buFont typeface="Times" charset="0"/>
              <a:buChar char="•"/>
            </a:pPr>
            <a:r>
              <a:rPr lang="en-US" dirty="0" smtClean="0">
                <a:solidFill>
                  <a:srgbClr val="333333"/>
                </a:solidFill>
              </a:rPr>
              <a:t>Primary focus: evaluate </a:t>
            </a:r>
            <a:r>
              <a:rPr lang="en-US" dirty="0" err="1" smtClean="0">
                <a:solidFill>
                  <a:srgbClr val="333333"/>
                </a:solidFill>
              </a:rPr>
              <a:t>PQA’s</a:t>
            </a:r>
            <a:r>
              <a:rPr lang="en-US" dirty="0" smtClean="0">
                <a:solidFill>
                  <a:srgbClr val="333333"/>
                </a:solidFill>
              </a:rPr>
              <a:t> Phase I demonstrations</a:t>
            </a:r>
          </a:p>
          <a:p>
            <a:pPr lvl="1">
              <a:lnSpc>
                <a:spcPct val="80000"/>
              </a:lnSpc>
            </a:pPr>
            <a:r>
              <a:rPr lang="en-US" sz="1800" dirty="0" smtClean="0"/>
              <a:t>Phase I: test the feasibility of creating pharmacy performance reports</a:t>
            </a:r>
          </a:p>
          <a:p>
            <a:pPr lvl="2"/>
            <a:r>
              <a:rPr lang="en-US" dirty="0" smtClean="0">
                <a:solidFill>
                  <a:srgbClr val="333333"/>
                </a:solidFill>
              </a:rPr>
              <a:t>PQA selected 5 demonstration sites under 3 models</a:t>
            </a:r>
          </a:p>
          <a:p>
            <a:pPr lvl="2"/>
            <a:r>
              <a:rPr lang="en-US" dirty="0" smtClean="0">
                <a:solidFill>
                  <a:srgbClr val="333333"/>
                </a:solidFill>
              </a:rPr>
              <a:t>Overall purpose was to evaluate implementation of the programs at the 5 demonstration sites</a:t>
            </a:r>
          </a:p>
          <a:p>
            <a:pPr lvl="2"/>
            <a:r>
              <a:rPr lang="en-US" dirty="0" smtClean="0">
                <a:solidFill>
                  <a:srgbClr val="333333"/>
                </a:solidFill>
              </a:rPr>
              <a:t>We determined lessons learned and best practices</a:t>
            </a:r>
          </a:p>
          <a:p>
            <a:pPr lvl="2"/>
            <a:r>
              <a:rPr lang="en-US" dirty="0" smtClean="0">
                <a:solidFill>
                  <a:srgbClr val="333333"/>
                </a:solidFill>
              </a:rPr>
              <a:t>We looked for </a:t>
            </a:r>
            <a:r>
              <a:rPr lang="en-US" dirty="0" err="1" smtClean="0">
                <a:solidFill>
                  <a:srgbClr val="333333"/>
                </a:solidFill>
              </a:rPr>
              <a:t>generalizable</a:t>
            </a:r>
            <a:r>
              <a:rPr lang="en-US" dirty="0" smtClean="0">
                <a:solidFill>
                  <a:srgbClr val="333333"/>
                </a:solidFill>
              </a:rPr>
              <a:t> results as well as different outcomes across demonstration sites</a:t>
            </a:r>
          </a:p>
          <a:p>
            <a:pPr lvl="1">
              <a:lnSpc>
                <a:spcPct val="80000"/>
              </a:lnSpc>
            </a:pPr>
            <a:r>
              <a:rPr lang="en-US" sz="1800" dirty="0" smtClean="0"/>
              <a:t>Results can inform </a:t>
            </a:r>
            <a:r>
              <a:rPr lang="en-US" sz="1800" dirty="0" err="1" smtClean="0"/>
              <a:t>PQA’s</a:t>
            </a:r>
            <a:r>
              <a:rPr lang="en-US" sz="1800" dirty="0" smtClean="0"/>
              <a:t> follow-on Phase II plans to test the use of performance reports to improve quality of care</a:t>
            </a:r>
          </a:p>
          <a:p>
            <a:pPr>
              <a:buFont typeface="Times" charset="0"/>
              <a:buChar char="•"/>
            </a:pPr>
            <a:r>
              <a:rPr lang="en-US" dirty="0" smtClean="0">
                <a:solidFill>
                  <a:srgbClr val="333333"/>
                </a:solidFill>
              </a:rPr>
              <a:t>By contract, our focus was on implementation issues only</a:t>
            </a:r>
          </a:p>
          <a:p>
            <a:pPr>
              <a:buNone/>
            </a:pPr>
            <a:endParaRPr lang="en-US" dirty="0"/>
          </a:p>
        </p:txBody>
      </p:sp>
      <p:sp>
        <p:nvSpPr>
          <p:cNvPr id="4098" name="Slide Number Placeholder 2"/>
          <p:cNvSpPr>
            <a:spLocks noGrp="1"/>
          </p:cNvSpPr>
          <p:nvPr>
            <p:ph type="sldNum" sz="quarter" idx="10"/>
          </p:nvPr>
        </p:nvSpPr>
        <p:spPr>
          <a:noFill/>
        </p:spPr>
        <p:txBody>
          <a:bodyPr/>
          <a:lstStyle/>
          <a:p>
            <a:fld id="{2527F530-FE2E-D844-941F-BBF10999D751}" type="slidenum">
              <a:rPr lang="en-US"/>
              <a:pPr/>
              <a:t>3</a:t>
            </a:fld>
            <a:endParaRPr lang="en-US"/>
          </a:p>
        </p:txBody>
      </p:sp>
      <p:pic>
        <p:nvPicPr>
          <p:cNvPr id="4101"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4102"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AB70BA98-06B3-7944-B789-5630BD9F8B27}" type="slidenum">
              <a:rPr lang="en-US" sz="1200">
                <a:solidFill>
                  <a:srgbClr val="808080"/>
                </a:solidFill>
              </a:rPr>
              <a:pPr algn="r">
                <a:lnSpc>
                  <a:spcPct val="100000"/>
                </a:lnSpc>
                <a:spcBef>
                  <a:spcPct val="0"/>
                </a:spcBef>
                <a:buClrTx/>
              </a:pPr>
              <a:t>30</a:t>
            </a:fld>
            <a:endParaRPr lang="en-US" sz="1200">
              <a:solidFill>
                <a:srgbClr val="808080"/>
              </a:solidFill>
            </a:endParaRPr>
          </a:p>
        </p:txBody>
      </p:sp>
      <p:sp>
        <p:nvSpPr>
          <p:cNvPr id="61443" name="Rectangle 2"/>
          <p:cNvSpPr>
            <a:spLocks noGrp="1" noChangeArrowheads="1"/>
          </p:cNvSpPr>
          <p:nvPr>
            <p:ph type="title"/>
          </p:nvPr>
        </p:nvSpPr>
        <p:spPr/>
        <p:txBody>
          <a:bodyPr/>
          <a:lstStyle/>
          <a:p>
            <a:pPr eaLnBrk="1" hangingPunct="1"/>
            <a:r>
              <a:rPr lang="en-US" dirty="0"/>
              <a:t>Usability of the Performance Reports</a:t>
            </a:r>
          </a:p>
        </p:txBody>
      </p:sp>
      <p:sp>
        <p:nvSpPr>
          <p:cNvPr id="8" name="Vertical Text Placeholder 7"/>
          <p:cNvSpPr>
            <a:spLocks noGrp="1"/>
          </p:cNvSpPr>
          <p:nvPr>
            <p:ph type="body" orient="vert" idx="1"/>
          </p:nvPr>
        </p:nvSpPr>
        <p:spPr/>
        <p:txBody>
          <a:bodyPr vert="horz"/>
          <a:lstStyle/>
          <a:p>
            <a:pPr>
              <a:lnSpc>
                <a:spcPct val="80000"/>
              </a:lnSpc>
            </a:pPr>
            <a:r>
              <a:rPr lang="en-US" i="1" dirty="0" smtClean="0"/>
              <a:t>How confident are you that the performance reports are accurate measures of quality? </a:t>
            </a:r>
            <a:endParaRPr lang="en-US" dirty="0" smtClean="0"/>
          </a:p>
          <a:p>
            <a:pPr lvl="1">
              <a:lnSpc>
                <a:spcPct val="80000"/>
              </a:lnSpc>
            </a:pPr>
            <a:r>
              <a:rPr lang="en-US" sz="1600" dirty="0" smtClean="0"/>
              <a:t>Answers ranged from “very confident” to “not confident” </a:t>
            </a:r>
          </a:p>
          <a:p>
            <a:pPr lvl="1">
              <a:lnSpc>
                <a:spcPct val="80000"/>
              </a:lnSpc>
            </a:pPr>
            <a:r>
              <a:rPr lang="en-US" sz="1600" dirty="0" smtClean="0"/>
              <a:t>Respondents were confident that performance data in the reports were accurate; however, respondents viewed the15 measures and consumer survey responses to be only partially reflective of pharmacy quality</a:t>
            </a:r>
            <a:endParaRPr lang="en-US" sz="1600" i="1" dirty="0" smtClean="0"/>
          </a:p>
          <a:p>
            <a:pPr>
              <a:lnSpc>
                <a:spcPct val="80000"/>
              </a:lnSpc>
            </a:pPr>
            <a:r>
              <a:rPr lang="en-US" i="1" dirty="0" smtClean="0"/>
              <a:t>Did you find the performance reports easy to interpret?</a:t>
            </a:r>
            <a:r>
              <a:rPr lang="en-US" sz="1600" i="1" dirty="0" smtClean="0"/>
              <a:t> </a:t>
            </a:r>
            <a:endParaRPr lang="en-US" sz="1600" dirty="0" smtClean="0"/>
          </a:p>
          <a:p>
            <a:pPr lvl="1">
              <a:lnSpc>
                <a:spcPct val="80000"/>
              </a:lnSpc>
            </a:pPr>
            <a:r>
              <a:rPr lang="en-US" sz="1600" dirty="0" smtClean="0"/>
              <a:t>2 sites stated that the reports were easy to interpret, while 3 sites expressed pharmacists’ challenges in interpreting reports </a:t>
            </a:r>
          </a:p>
          <a:p>
            <a:pPr lvl="1">
              <a:lnSpc>
                <a:spcPct val="80000"/>
              </a:lnSpc>
            </a:pPr>
            <a:r>
              <a:rPr lang="en-US" sz="1600" dirty="0" smtClean="0"/>
              <a:t>Sites attempted to proactively address interpretation problems by using a simple format, with key terms defined</a:t>
            </a:r>
          </a:p>
          <a:p>
            <a:pPr lvl="1">
              <a:lnSpc>
                <a:spcPct val="80000"/>
              </a:lnSpc>
            </a:pPr>
            <a:r>
              <a:rPr lang="en-US" sz="1600" dirty="0" smtClean="0"/>
              <a:t>Icons used to indicate whether the measure was met vs. not met were reported as useful</a:t>
            </a:r>
          </a:p>
          <a:p>
            <a:pPr>
              <a:lnSpc>
                <a:spcPct val="80000"/>
              </a:lnSpc>
            </a:pPr>
            <a:r>
              <a:rPr lang="en-US" i="1" dirty="0" smtClean="0"/>
              <a:t>Were the performance reports easy to access?</a:t>
            </a:r>
            <a:r>
              <a:rPr lang="en-US" sz="1800" i="1" dirty="0" smtClean="0"/>
              <a:t> </a:t>
            </a:r>
          </a:p>
          <a:p>
            <a:pPr lvl="1">
              <a:lnSpc>
                <a:spcPct val="80000"/>
              </a:lnSpc>
            </a:pPr>
            <a:r>
              <a:rPr lang="en-US" sz="1600" dirty="0" smtClean="0"/>
              <a:t>Lack of Internet access at the store level (3 sites) posed implementation challenges</a:t>
            </a:r>
          </a:p>
          <a:p>
            <a:pPr lvl="1">
              <a:lnSpc>
                <a:spcPct val="80000"/>
              </a:lnSpc>
            </a:pPr>
            <a:r>
              <a:rPr lang="en-US" sz="1600" dirty="0" smtClean="0"/>
              <a:t>These sites pursued an alternative approach whereby the reports were uploaded onto the pharmacies’ intranets</a:t>
            </a:r>
          </a:p>
          <a:p>
            <a:endParaRPr lang="en-US" dirty="0"/>
          </a:p>
        </p:txBody>
      </p:sp>
      <p:pic>
        <p:nvPicPr>
          <p:cNvPr id="61445"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61446"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61447"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D3987B8C-CDD4-3144-AB1F-CEBBEAA7680B}" type="slidenum">
              <a:rPr lang="en-US" sz="1200">
                <a:solidFill>
                  <a:srgbClr val="808080"/>
                </a:solidFill>
              </a:rPr>
              <a:pPr algn="r">
                <a:lnSpc>
                  <a:spcPct val="100000"/>
                </a:lnSpc>
                <a:spcBef>
                  <a:spcPct val="0"/>
                </a:spcBef>
                <a:buClrTx/>
              </a:pPr>
              <a:t>31</a:t>
            </a:fld>
            <a:endParaRPr lang="en-US" sz="1200">
              <a:solidFill>
                <a:srgbClr val="808080"/>
              </a:solidFill>
            </a:endParaRPr>
          </a:p>
        </p:txBody>
      </p:sp>
      <p:sp>
        <p:nvSpPr>
          <p:cNvPr id="62467" name="Rectangle 2"/>
          <p:cNvSpPr>
            <a:spLocks noGrp="1" noChangeArrowheads="1"/>
          </p:cNvSpPr>
          <p:nvPr>
            <p:ph type="title"/>
          </p:nvPr>
        </p:nvSpPr>
        <p:spPr/>
        <p:txBody>
          <a:bodyPr/>
          <a:lstStyle/>
          <a:p>
            <a:pPr eaLnBrk="1" hangingPunct="1"/>
            <a:r>
              <a:rPr lang="en-US" dirty="0"/>
              <a:t>Additional Findings</a:t>
            </a:r>
          </a:p>
        </p:txBody>
      </p:sp>
      <p:sp>
        <p:nvSpPr>
          <p:cNvPr id="8" name="Vertical Text Placeholder 7"/>
          <p:cNvSpPr>
            <a:spLocks noGrp="1"/>
          </p:cNvSpPr>
          <p:nvPr>
            <p:ph type="body" orient="vert" idx="1"/>
          </p:nvPr>
        </p:nvSpPr>
        <p:spPr>
          <a:xfrm>
            <a:off x="457200" y="1143009"/>
            <a:ext cx="8229600" cy="4525963"/>
          </a:xfrm>
        </p:spPr>
        <p:txBody>
          <a:bodyPr vert="horz"/>
          <a:lstStyle/>
          <a:p>
            <a:r>
              <a:rPr lang="en-US" i="1" dirty="0" smtClean="0"/>
              <a:t>Was any type of incentive program implemented as part of this project?  </a:t>
            </a:r>
            <a:endParaRPr lang="en-US" dirty="0" smtClean="0"/>
          </a:p>
          <a:p>
            <a:pPr lvl="1"/>
            <a:r>
              <a:rPr lang="en-US" sz="1600" dirty="0" smtClean="0"/>
              <a:t>2 sites did not use incentives; 2 sites provided continuing education credit; 2 sites provided modest monetary incentives </a:t>
            </a:r>
          </a:p>
          <a:p>
            <a:r>
              <a:rPr lang="en-US" i="1" dirty="0" smtClean="0"/>
              <a:t>Was there a commitment by the executive leadership of the demonstration site in supporting the PQA Phase I Demonstration project?</a:t>
            </a:r>
          </a:p>
          <a:p>
            <a:pPr lvl="1"/>
            <a:r>
              <a:rPr lang="en-US" sz="1600" dirty="0" smtClean="0"/>
              <a:t>All sites reported that senior leadership demonstrated commitment, though leaders were typically removed from project-level tasks </a:t>
            </a:r>
          </a:p>
          <a:p>
            <a:r>
              <a:rPr lang="en-US" i="1" dirty="0" smtClean="0"/>
              <a:t>Did participation lead individuals to feel empowered to improve quality in the pharmacy?</a:t>
            </a:r>
          </a:p>
          <a:p>
            <a:pPr lvl="1"/>
            <a:r>
              <a:rPr lang="en-US" sz="1600" dirty="0" smtClean="0"/>
              <a:t>Respondents disagreed that the project made participants feel empowered, citing the word “empowered” as overly-emphatic</a:t>
            </a:r>
          </a:p>
          <a:p>
            <a:r>
              <a:rPr lang="en-US" i="1" dirty="0" smtClean="0"/>
              <a:t>Will the site continue to report on the pharmacy quality measures after completion of the PQA Phase I Demonstration project?</a:t>
            </a:r>
          </a:p>
          <a:p>
            <a:pPr lvl="1"/>
            <a:r>
              <a:rPr lang="en-US" sz="1600" dirty="0" smtClean="0"/>
              <a:t>Only 1 site planned to continue use of the PQA measures</a:t>
            </a:r>
          </a:p>
          <a:p>
            <a:endParaRPr lang="en-US" dirty="0"/>
          </a:p>
        </p:txBody>
      </p:sp>
      <p:pic>
        <p:nvPicPr>
          <p:cNvPr id="62469"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62470"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62471"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4F4B99E5-E446-024E-A661-FD64B37387EE}" type="slidenum">
              <a:rPr lang="en-US" sz="1200">
                <a:solidFill>
                  <a:srgbClr val="808080"/>
                </a:solidFill>
              </a:rPr>
              <a:pPr algn="r">
                <a:lnSpc>
                  <a:spcPct val="100000"/>
                </a:lnSpc>
                <a:spcBef>
                  <a:spcPct val="0"/>
                </a:spcBef>
                <a:buClrTx/>
              </a:pPr>
              <a:t>32</a:t>
            </a:fld>
            <a:endParaRPr lang="en-US" sz="1200">
              <a:solidFill>
                <a:srgbClr val="808080"/>
              </a:solidFill>
            </a:endParaRPr>
          </a:p>
        </p:txBody>
      </p:sp>
      <p:sp>
        <p:nvSpPr>
          <p:cNvPr id="141315" name="Rectangle 2"/>
          <p:cNvSpPr>
            <a:spLocks noGrp="1" noChangeArrowheads="1"/>
          </p:cNvSpPr>
          <p:nvPr>
            <p:ph type="title"/>
          </p:nvPr>
        </p:nvSpPr>
        <p:spPr/>
        <p:txBody>
          <a:bodyPr/>
          <a:lstStyle/>
          <a:p>
            <a:pPr eaLnBrk="1" hangingPunct="1"/>
            <a:r>
              <a:rPr lang="en-US" dirty="0"/>
              <a:t>Recommendations (1)</a:t>
            </a:r>
          </a:p>
        </p:txBody>
      </p:sp>
      <p:sp>
        <p:nvSpPr>
          <p:cNvPr id="8" name="Vertical Text Placeholder 7"/>
          <p:cNvSpPr>
            <a:spLocks noGrp="1"/>
          </p:cNvSpPr>
          <p:nvPr>
            <p:ph type="body" orient="vert" idx="1"/>
          </p:nvPr>
        </p:nvSpPr>
        <p:spPr/>
        <p:txBody>
          <a:bodyPr vert="horz"/>
          <a:lstStyle/>
          <a:p>
            <a:pPr marL="381000" indent="-381000">
              <a:lnSpc>
                <a:spcPct val="80000"/>
              </a:lnSpc>
              <a:spcAft>
                <a:spcPct val="10000"/>
              </a:spcAft>
              <a:buFontTx/>
              <a:buAutoNum type="arabicPeriod"/>
            </a:pPr>
            <a:r>
              <a:rPr lang="en-US" dirty="0" smtClean="0"/>
              <a:t>Refine the measures</a:t>
            </a:r>
          </a:p>
          <a:p>
            <a:pPr marL="838200" lvl="1" indent="-381000">
              <a:lnSpc>
                <a:spcPct val="80000"/>
              </a:lnSpc>
              <a:spcAft>
                <a:spcPct val="10000"/>
              </a:spcAft>
            </a:pPr>
            <a:r>
              <a:rPr lang="en-US" sz="1600" dirty="0" smtClean="0"/>
              <a:t>Revise the adherence measures to include Gap in Therapy or Proportion of Days Covered, but not both</a:t>
            </a:r>
          </a:p>
          <a:p>
            <a:pPr marL="838200" lvl="1" indent="-381000">
              <a:lnSpc>
                <a:spcPct val="80000"/>
              </a:lnSpc>
              <a:spcAft>
                <a:spcPct val="10000"/>
              </a:spcAft>
            </a:pPr>
            <a:r>
              <a:rPr lang="en-US" sz="1600" dirty="0" smtClean="0"/>
              <a:t>Test aggregate measures for diabetes, </a:t>
            </a:r>
            <a:r>
              <a:rPr lang="en-US" sz="1600" dirty="0" err="1" smtClean="0"/>
              <a:t>dyslipidemia</a:t>
            </a:r>
            <a:r>
              <a:rPr lang="en-US" sz="1600" dirty="0" smtClean="0"/>
              <a:t>, and hypertension whereby the relevant drug classes are rolled up into a single measure</a:t>
            </a:r>
          </a:p>
          <a:p>
            <a:pPr marL="838200" lvl="1" indent="-381000">
              <a:lnSpc>
                <a:spcPct val="80000"/>
              </a:lnSpc>
              <a:spcAft>
                <a:spcPct val="10000"/>
              </a:spcAft>
            </a:pPr>
            <a:r>
              <a:rPr lang="en-US" sz="1600" dirty="0" smtClean="0"/>
              <a:t>Redefine the Asthma Control measure such that fewer cans of </a:t>
            </a:r>
            <a:r>
              <a:rPr lang="en-US" sz="1600" dirty="0" err="1" smtClean="0"/>
              <a:t>albuterol</a:t>
            </a:r>
            <a:r>
              <a:rPr lang="en-US" sz="1600" dirty="0" smtClean="0"/>
              <a:t> are required for inclusion in the numerator, or the measurement period is expanded beyond 90 days</a:t>
            </a:r>
          </a:p>
          <a:p>
            <a:pPr marL="381000" indent="-381000">
              <a:lnSpc>
                <a:spcPct val="80000"/>
              </a:lnSpc>
              <a:spcAft>
                <a:spcPct val="10000"/>
              </a:spcAft>
              <a:buFontTx/>
              <a:buAutoNum type="arabicPeriod"/>
            </a:pPr>
            <a:r>
              <a:rPr lang="en-US" dirty="0" smtClean="0"/>
              <a:t>Refine the technical specifications</a:t>
            </a:r>
          </a:p>
          <a:p>
            <a:pPr marL="838200" lvl="1" indent="-381000">
              <a:lnSpc>
                <a:spcPct val="80000"/>
              </a:lnSpc>
              <a:spcAft>
                <a:spcPct val="10000"/>
              </a:spcAft>
            </a:pPr>
            <a:r>
              <a:rPr lang="en-US" sz="1600" dirty="0" smtClean="0"/>
              <a:t>Specifications should direct analysts on how to report the measures if the denominator is less than 30 patients</a:t>
            </a:r>
          </a:p>
          <a:p>
            <a:pPr marL="838200" lvl="1" indent="-381000">
              <a:lnSpc>
                <a:spcPct val="80000"/>
              </a:lnSpc>
              <a:spcAft>
                <a:spcPct val="10000"/>
              </a:spcAft>
            </a:pPr>
            <a:r>
              <a:rPr lang="en-US" sz="1600" dirty="0" smtClean="0"/>
              <a:t>Specifications should provide clarity on how to handle patients who purchase prescriptions at multiple pharmacies, particularly those who have an equivalent number of relevant prescriptions during the measurement period</a:t>
            </a:r>
          </a:p>
          <a:p>
            <a:pPr marL="381000" indent="-381000">
              <a:lnSpc>
                <a:spcPct val="80000"/>
              </a:lnSpc>
              <a:spcAft>
                <a:spcPct val="10000"/>
              </a:spcAft>
              <a:buFontTx/>
              <a:buAutoNum type="arabicPeriod"/>
            </a:pPr>
            <a:r>
              <a:rPr lang="en-US" dirty="0" smtClean="0"/>
              <a:t>Refine the reporting template</a:t>
            </a:r>
          </a:p>
          <a:p>
            <a:pPr marL="838200" lvl="1" indent="-381000">
              <a:lnSpc>
                <a:spcPct val="80000"/>
              </a:lnSpc>
              <a:spcAft>
                <a:spcPct val="10000"/>
              </a:spcAft>
            </a:pPr>
            <a:r>
              <a:rPr lang="en-US" sz="1600" dirty="0" smtClean="0"/>
              <a:t>Standardized scoring should be implemented such that high (or low) scores would always mean a good outcome</a:t>
            </a:r>
            <a:endParaRPr lang="en-US" sz="1800" dirty="0" smtClean="0"/>
          </a:p>
          <a:p>
            <a:pPr>
              <a:buNone/>
            </a:pPr>
            <a:endParaRPr lang="en-US" dirty="0"/>
          </a:p>
        </p:txBody>
      </p:sp>
      <p:pic>
        <p:nvPicPr>
          <p:cNvPr id="141317"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141318"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141319"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10"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F55DF854-347F-EB4F-A1B2-F4879EA66EC7}" type="slidenum">
              <a:rPr lang="en-US" sz="1200">
                <a:solidFill>
                  <a:srgbClr val="808080"/>
                </a:solidFill>
              </a:rPr>
              <a:pPr algn="r">
                <a:lnSpc>
                  <a:spcPct val="100000"/>
                </a:lnSpc>
                <a:spcBef>
                  <a:spcPct val="0"/>
                </a:spcBef>
                <a:buClrTx/>
              </a:pPr>
              <a:t>33</a:t>
            </a:fld>
            <a:endParaRPr lang="en-US" sz="1200">
              <a:solidFill>
                <a:srgbClr val="808080"/>
              </a:solidFill>
            </a:endParaRPr>
          </a:p>
        </p:txBody>
      </p:sp>
      <p:sp>
        <p:nvSpPr>
          <p:cNvPr id="145411" name="Rectangle 2"/>
          <p:cNvSpPr>
            <a:spLocks noGrp="1" noChangeArrowheads="1"/>
          </p:cNvSpPr>
          <p:nvPr>
            <p:ph type="title"/>
          </p:nvPr>
        </p:nvSpPr>
        <p:spPr/>
        <p:txBody>
          <a:bodyPr/>
          <a:lstStyle/>
          <a:p>
            <a:pPr eaLnBrk="1" hangingPunct="1"/>
            <a:r>
              <a:rPr lang="en-US" dirty="0"/>
              <a:t>Recommendations (2)</a:t>
            </a:r>
          </a:p>
        </p:txBody>
      </p:sp>
      <p:sp>
        <p:nvSpPr>
          <p:cNvPr id="8" name="Vertical Text Placeholder 7"/>
          <p:cNvSpPr>
            <a:spLocks noGrp="1"/>
          </p:cNvSpPr>
          <p:nvPr>
            <p:ph type="body" orient="vert" idx="1"/>
          </p:nvPr>
        </p:nvSpPr>
        <p:spPr/>
        <p:txBody>
          <a:bodyPr vert="horz"/>
          <a:lstStyle/>
          <a:p>
            <a:pPr marL="381000" indent="-381000">
              <a:lnSpc>
                <a:spcPct val="80000"/>
              </a:lnSpc>
              <a:spcAft>
                <a:spcPct val="10000"/>
              </a:spcAft>
              <a:buFontTx/>
              <a:buAutoNum type="arabicPeriod" startAt="4"/>
            </a:pPr>
            <a:r>
              <a:rPr lang="en-US" dirty="0" smtClean="0"/>
              <a:t>Further develop pharmacist training programs such that material is delivered interactively and continuously throughout pharmacy quality endeavors</a:t>
            </a:r>
          </a:p>
          <a:p>
            <a:pPr marL="838200" lvl="1" indent="-381000">
              <a:lnSpc>
                <a:spcPct val="80000"/>
              </a:lnSpc>
              <a:spcAft>
                <a:spcPct val="10000"/>
              </a:spcAft>
            </a:pPr>
            <a:r>
              <a:rPr lang="en-US" sz="1600" dirty="0" smtClean="0"/>
              <a:t>Training should focus on how to interpret performance reports and what actions can be taken to improve quality</a:t>
            </a:r>
          </a:p>
          <a:p>
            <a:pPr marL="381000" indent="-381000">
              <a:lnSpc>
                <a:spcPct val="80000"/>
              </a:lnSpc>
              <a:spcAft>
                <a:spcPct val="10000"/>
              </a:spcAft>
              <a:buFontTx/>
              <a:buAutoNum type="arabicPeriod" startAt="4"/>
            </a:pPr>
            <a:r>
              <a:rPr lang="en-US" dirty="0" smtClean="0"/>
              <a:t>In future demonstrations, coordinate the calculation of consumer survey results</a:t>
            </a:r>
          </a:p>
          <a:p>
            <a:pPr marL="838200" lvl="1" indent="-381000">
              <a:lnSpc>
                <a:spcPct val="80000"/>
              </a:lnSpc>
              <a:spcAft>
                <a:spcPct val="10000"/>
              </a:spcAft>
            </a:pPr>
            <a:r>
              <a:rPr lang="en-US" sz="1600" dirty="0" smtClean="0"/>
              <a:t>It would be more efficient for the organization administering the survey to provide tabulations of the survey responses for all of the demonstration projects, in addition to providing the raw data</a:t>
            </a:r>
          </a:p>
          <a:p>
            <a:pPr marL="381000" indent="-381000">
              <a:lnSpc>
                <a:spcPct val="80000"/>
              </a:lnSpc>
              <a:spcAft>
                <a:spcPct val="10000"/>
              </a:spcAft>
              <a:buFontTx/>
              <a:buAutoNum type="arabicPeriod" startAt="4"/>
            </a:pPr>
            <a:r>
              <a:rPr lang="en-US" dirty="0" smtClean="0"/>
              <a:t>Ensure that consumer survey sample sizes start with a sufficient number of customers</a:t>
            </a:r>
          </a:p>
          <a:p>
            <a:pPr marL="838200" lvl="1" indent="-381000">
              <a:lnSpc>
                <a:spcPct val="80000"/>
              </a:lnSpc>
              <a:spcAft>
                <a:spcPct val="10000"/>
              </a:spcAft>
            </a:pPr>
            <a:r>
              <a:rPr lang="en-US" sz="1600" dirty="0" smtClean="0"/>
              <a:t>Work to obtain even participation across types of pharmacies, in order to obtain a more representative mix of all pharmacy customers</a:t>
            </a:r>
          </a:p>
          <a:p>
            <a:pPr marL="381000" indent="-381000">
              <a:lnSpc>
                <a:spcPct val="80000"/>
              </a:lnSpc>
              <a:spcAft>
                <a:spcPct val="10000"/>
              </a:spcAft>
              <a:buFontTx/>
              <a:buAutoNum type="arabicPeriod" startAt="4"/>
            </a:pPr>
            <a:r>
              <a:rPr lang="en-US" dirty="0" smtClean="0"/>
              <a:t>Consider the merits and problems associated with coalition models</a:t>
            </a:r>
          </a:p>
          <a:p>
            <a:pPr marL="838200" lvl="1" indent="-381000">
              <a:lnSpc>
                <a:spcPct val="80000"/>
              </a:lnSpc>
              <a:spcAft>
                <a:spcPct val="10000"/>
              </a:spcAft>
            </a:pPr>
            <a:r>
              <a:rPr lang="en-US" sz="1600" dirty="0" smtClean="0"/>
              <a:t>Coalition models are likely to be slow to execute, due to the need to contract with partners and establish extensive sets of Business Associate Agreements (</a:t>
            </a:r>
            <a:r>
              <a:rPr lang="en-US" sz="1600" dirty="0" err="1" smtClean="0"/>
              <a:t>BAAs</a:t>
            </a:r>
            <a:r>
              <a:rPr lang="en-US" sz="1600" dirty="0" smtClean="0"/>
              <a:t>)</a:t>
            </a:r>
            <a:endParaRPr lang="en-US" sz="1800" dirty="0" smtClean="0"/>
          </a:p>
          <a:p>
            <a:pPr>
              <a:buNone/>
            </a:pPr>
            <a:endParaRPr lang="en-US" dirty="0"/>
          </a:p>
        </p:txBody>
      </p:sp>
      <p:pic>
        <p:nvPicPr>
          <p:cNvPr id="145413"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145414"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145415"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B1095391-8BAB-BE40-B75C-259513503700}" type="slidenum">
              <a:rPr lang="en-US" sz="1200">
                <a:solidFill>
                  <a:srgbClr val="808080"/>
                </a:solidFill>
              </a:rPr>
              <a:pPr algn="r">
                <a:lnSpc>
                  <a:spcPct val="100000"/>
                </a:lnSpc>
                <a:spcBef>
                  <a:spcPct val="0"/>
                </a:spcBef>
                <a:buClrTx/>
              </a:pPr>
              <a:t>34</a:t>
            </a:fld>
            <a:endParaRPr lang="en-US" sz="1200">
              <a:solidFill>
                <a:srgbClr val="808080"/>
              </a:solidFill>
            </a:endParaRPr>
          </a:p>
        </p:txBody>
      </p:sp>
      <p:sp>
        <p:nvSpPr>
          <p:cNvPr id="67587" name="Rectangle 2"/>
          <p:cNvSpPr>
            <a:spLocks noGrp="1" noChangeArrowheads="1"/>
          </p:cNvSpPr>
          <p:nvPr>
            <p:ph type="title"/>
          </p:nvPr>
        </p:nvSpPr>
        <p:spPr/>
        <p:txBody>
          <a:bodyPr/>
          <a:lstStyle/>
          <a:p>
            <a:pPr eaLnBrk="1" hangingPunct="1"/>
            <a:r>
              <a:rPr lang="en-US" dirty="0"/>
              <a:t>Lessons Learned: Quotes from Interviewees (1)</a:t>
            </a:r>
          </a:p>
        </p:txBody>
      </p:sp>
      <p:sp>
        <p:nvSpPr>
          <p:cNvPr id="8" name="Vertical Text Placeholder 7"/>
          <p:cNvSpPr>
            <a:spLocks noGrp="1"/>
          </p:cNvSpPr>
          <p:nvPr>
            <p:ph type="body" orient="vert" idx="1"/>
          </p:nvPr>
        </p:nvSpPr>
        <p:spPr/>
        <p:txBody>
          <a:bodyPr vert="horz"/>
          <a:lstStyle/>
          <a:p>
            <a:pPr>
              <a:lnSpc>
                <a:spcPct val="80000"/>
              </a:lnSpc>
              <a:spcBef>
                <a:spcPct val="100000"/>
              </a:spcBef>
            </a:pPr>
            <a:r>
              <a:rPr lang="en-US" sz="1800" dirty="0" smtClean="0"/>
              <a:t>“We learned that it‘s difficult to give a clear picture of the pharmacy quality with the current set of measures. The measures provided a good overview, but are not comprehensive enough. I think we learned that we are heading in the right direction in evaluating something other than prescription volume to measure pharmacy quality, [but] we need more pharmacist-specific and patient-specific measures.”</a:t>
            </a:r>
          </a:p>
          <a:p>
            <a:pPr>
              <a:lnSpc>
                <a:spcPct val="80000"/>
              </a:lnSpc>
              <a:spcBef>
                <a:spcPct val="100000"/>
              </a:spcBef>
            </a:pPr>
            <a:r>
              <a:rPr lang="en-US" sz="1800" dirty="0" smtClean="0"/>
              <a:t>“I was very impressed from the start [by] the interest level of pharmacists in looking at how they can move quality in a positive direction. I was very pleased to see that the majority of pharmacists clearly saw this as a step into the future. What we learned is that we need to give them some additional tools to move this in a positive direction.  Although that wasn't necessarily warranted in Phase I, I think based on [our] feedback, it became fairly clear that we needed some additional tools to move PQA forward.” </a:t>
            </a:r>
          </a:p>
          <a:p>
            <a:pPr>
              <a:lnSpc>
                <a:spcPct val="80000"/>
              </a:lnSpc>
              <a:spcBef>
                <a:spcPct val="100000"/>
              </a:spcBef>
            </a:pPr>
            <a:r>
              <a:rPr lang="en-US" sz="1800" dirty="0" smtClean="0"/>
              <a:t>“There has to be a clear understanding and set of expectations. Training is key where pharmacists are not really familiar with quality and healthcare reform. They  are in the trenches and want to intervene, but they need additional resources and training on quality.” </a:t>
            </a:r>
          </a:p>
          <a:p>
            <a:endParaRPr lang="en-US" dirty="0"/>
          </a:p>
        </p:txBody>
      </p:sp>
      <p:pic>
        <p:nvPicPr>
          <p:cNvPr id="67589"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67590"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67591"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93D79E3C-5856-B848-B9F3-FF56652164A2}" type="slidenum">
              <a:rPr lang="en-US" sz="1200">
                <a:solidFill>
                  <a:srgbClr val="808080"/>
                </a:solidFill>
              </a:rPr>
              <a:pPr algn="r">
                <a:lnSpc>
                  <a:spcPct val="100000"/>
                </a:lnSpc>
                <a:spcBef>
                  <a:spcPct val="0"/>
                </a:spcBef>
                <a:buClrTx/>
              </a:pPr>
              <a:t>35</a:t>
            </a:fld>
            <a:endParaRPr lang="en-US" sz="1200">
              <a:solidFill>
                <a:srgbClr val="808080"/>
              </a:solidFill>
            </a:endParaRPr>
          </a:p>
        </p:txBody>
      </p:sp>
      <p:sp>
        <p:nvSpPr>
          <p:cNvPr id="68611" name="Rectangle 2"/>
          <p:cNvSpPr>
            <a:spLocks noGrp="1" noChangeArrowheads="1"/>
          </p:cNvSpPr>
          <p:nvPr>
            <p:ph type="title"/>
          </p:nvPr>
        </p:nvSpPr>
        <p:spPr/>
        <p:txBody>
          <a:bodyPr/>
          <a:lstStyle/>
          <a:p>
            <a:pPr eaLnBrk="1" hangingPunct="1"/>
            <a:r>
              <a:rPr lang="en-US" dirty="0"/>
              <a:t>Lessons Learned: Quotes from Interviewees (2)</a:t>
            </a:r>
          </a:p>
        </p:txBody>
      </p:sp>
      <p:sp>
        <p:nvSpPr>
          <p:cNvPr id="8" name="Vertical Text Placeholder 7"/>
          <p:cNvSpPr>
            <a:spLocks noGrp="1"/>
          </p:cNvSpPr>
          <p:nvPr>
            <p:ph type="body" orient="vert" idx="1"/>
          </p:nvPr>
        </p:nvSpPr>
        <p:spPr>
          <a:xfrm>
            <a:off x="457200" y="1498602"/>
            <a:ext cx="8229600" cy="4525963"/>
          </a:xfrm>
        </p:spPr>
        <p:txBody>
          <a:bodyPr vert="horz"/>
          <a:lstStyle/>
          <a:p>
            <a:pPr>
              <a:lnSpc>
                <a:spcPct val="90000"/>
              </a:lnSpc>
              <a:spcBef>
                <a:spcPct val="100000"/>
              </a:spcBef>
            </a:pPr>
            <a:r>
              <a:rPr lang="en-US" sz="1800" dirty="0" smtClean="0"/>
              <a:t>“My biggest concern with the whole project was the number of responses that we're getting, and I think from our perspective, it would have been more prudent to get more corporate buy-in from the beginning.”</a:t>
            </a:r>
          </a:p>
          <a:p>
            <a:pPr>
              <a:lnSpc>
                <a:spcPct val="90000"/>
              </a:lnSpc>
              <a:spcBef>
                <a:spcPct val="100000"/>
              </a:spcBef>
            </a:pPr>
            <a:r>
              <a:rPr lang="en-US" sz="1800" dirty="0" smtClean="0"/>
              <a:t>“ [I have] concerns about sample size. Getting the desired N of say 30 per pharmacy is a challenge.  In my opinion, we should just lower the bar.” </a:t>
            </a:r>
          </a:p>
          <a:p>
            <a:pPr>
              <a:lnSpc>
                <a:spcPct val="90000"/>
              </a:lnSpc>
              <a:spcBef>
                <a:spcPct val="100000"/>
              </a:spcBef>
            </a:pPr>
            <a:r>
              <a:rPr lang="en-US" sz="1800" dirty="0" smtClean="0"/>
              <a:t>“I learned that anything that you do with a pharmacist who is currently working needs to be well timed and efficient.  If they were concerned that it was going to take any time from their day, they were apprehensive about it.”</a:t>
            </a:r>
          </a:p>
          <a:p>
            <a:pPr>
              <a:lnSpc>
                <a:spcPct val="90000"/>
              </a:lnSpc>
              <a:spcBef>
                <a:spcPct val="100000"/>
              </a:spcBef>
            </a:pPr>
            <a:r>
              <a:rPr lang="en-US" sz="1800" dirty="0" smtClean="0"/>
              <a:t>“I would like to see pharmacies and pharmacists move to the point where we control our own scores. We [also] need a way to verify disease states of patients; the only idea I have is that ICD-9 codes be put on all prescriptions. Pharmacists are very much capable and willing to provide quality care, and if they were called out [for a ] measure [where they are] lacking behind peers, they would be motivated to improve that. I think they would step up to the challenge.” </a:t>
            </a:r>
          </a:p>
          <a:p>
            <a:endParaRPr lang="en-US" sz="1800" dirty="0"/>
          </a:p>
        </p:txBody>
      </p:sp>
      <p:pic>
        <p:nvPicPr>
          <p:cNvPr id="68613"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68614"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68615"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7AB55EE9-36A0-DA4F-9407-9F323250AFA9}" type="slidenum">
              <a:rPr lang="en-US" sz="1200">
                <a:solidFill>
                  <a:srgbClr val="808080"/>
                </a:solidFill>
              </a:rPr>
              <a:pPr algn="r">
                <a:lnSpc>
                  <a:spcPct val="100000"/>
                </a:lnSpc>
                <a:spcBef>
                  <a:spcPct val="0"/>
                </a:spcBef>
                <a:buClrTx/>
              </a:pPr>
              <a:t>36</a:t>
            </a:fld>
            <a:endParaRPr lang="en-US" sz="1200">
              <a:solidFill>
                <a:srgbClr val="808080"/>
              </a:solidFill>
            </a:endParaRPr>
          </a:p>
        </p:txBody>
      </p:sp>
      <p:sp>
        <p:nvSpPr>
          <p:cNvPr id="69635" name="Rectangle 2"/>
          <p:cNvSpPr>
            <a:spLocks noGrp="1" noChangeArrowheads="1"/>
          </p:cNvSpPr>
          <p:nvPr>
            <p:ph type="title"/>
          </p:nvPr>
        </p:nvSpPr>
        <p:spPr/>
        <p:txBody>
          <a:bodyPr/>
          <a:lstStyle/>
          <a:p>
            <a:pPr eaLnBrk="1" hangingPunct="1"/>
            <a:r>
              <a:rPr lang="en-US" dirty="0"/>
              <a:t>Lessons Learned: Quotes from Interviewees (3)</a:t>
            </a:r>
          </a:p>
        </p:txBody>
      </p:sp>
      <p:sp>
        <p:nvSpPr>
          <p:cNvPr id="8" name="Vertical Text Placeholder 7"/>
          <p:cNvSpPr>
            <a:spLocks noGrp="1"/>
          </p:cNvSpPr>
          <p:nvPr>
            <p:ph type="body" orient="vert" idx="1"/>
          </p:nvPr>
        </p:nvSpPr>
        <p:spPr/>
        <p:txBody>
          <a:bodyPr vert="horz"/>
          <a:lstStyle/>
          <a:p>
            <a:pPr>
              <a:lnSpc>
                <a:spcPct val="80000"/>
              </a:lnSpc>
              <a:spcBef>
                <a:spcPct val="100000"/>
              </a:spcBef>
            </a:pPr>
            <a:r>
              <a:rPr lang="en-US" sz="1800" dirty="0" smtClean="0"/>
              <a:t>“My impression at the end was that pharmacies are at the same early stage as we've seen with other venues when addressing quality.  They are faced with many of the same kinds of issues but in some ways more complicated because of the attribution issues.  In terms of things that are lacking at this point - validation of the quality indicators (why is it a 30-day gap instead of a 40-day gap, where is the empirical evidence for that?).”</a:t>
            </a:r>
          </a:p>
          <a:p>
            <a:pPr>
              <a:lnSpc>
                <a:spcPct val="80000"/>
              </a:lnSpc>
              <a:spcBef>
                <a:spcPct val="100000"/>
              </a:spcBef>
            </a:pPr>
            <a:r>
              <a:rPr lang="en-US" sz="1800" dirty="0" smtClean="0"/>
              <a:t>“It can be done - this was an important lesson we learned.  It takes a lot of effort and a lot of resources to do it.”</a:t>
            </a:r>
          </a:p>
          <a:p>
            <a:pPr>
              <a:lnSpc>
                <a:spcPct val="80000"/>
              </a:lnSpc>
              <a:spcBef>
                <a:spcPct val="100000"/>
              </a:spcBef>
            </a:pPr>
            <a:r>
              <a:rPr lang="en-US" sz="1800" dirty="0" smtClean="0"/>
              <a:t>“One lesson is that there is still a lot more to do.  This is, at best, a toe in the water.  It will take a substantial commitment of resources, particularly by the federal government to advance the development and meaningful use of these measures.  I think this initiative has a lot of merit and has the potential to really change the medication use process.  The potential is there to develop meaningful measures that can be objectively evaluated by providers and those external to payers, and can lead towards improvement.  But it’s going to take a lot to get there.”</a:t>
            </a:r>
          </a:p>
          <a:p>
            <a:endParaRPr lang="en-US" sz="1800" dirty="0"/>
          </a:p>
        </p:txBody>
      </p:sp>
      <p:pic>
        <p:nvPicPr>
          <p:cNvPr id="69637"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69638"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69639"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9389E638-78E8-AD4A-AB27-96158CC6BDFC}" type="slidenum">
              <a:rPr lang="en-US" sz="1200">
                <a:solidFill>
                  <a:srgbClr val="808080"/>
                </a:solidFill>
              </a:rPr>
              <a:pPr algn="r">
                <a:lnSpc>
                  <a:spcPct val="100000"/>
                </a:lnSpc>
                <a:spcBef>
                  <a:spcPct val="0"/>
                </a:spcBef>
                <a:buClrTx/>
              </a:pPr>
              <a:t>37</a:t>
            </a:fld>
            <a:endParaRPr lang="en-US" sz="1200">
              <a:solidFill>
                <a:srgbClr val="808080"/>
              </a:solidFill>
            </a:endParaRPr>
          </a:p>
        </p:txBody>
      </p:sp>
      <p:sp>
        <p:nvSpPr>
          <p:cNvPr id="71683" name="Rectangle 2"/>
          <p:cNvSpPr>
            <a:spLocks noGrp="1" noChangeArrowheads="1"/>
          </p:cNvSpPr>
          <p:nvPr>
            <p:ph type="title"/>
          </p:nvPr>
        </p:nvSpPr>
        <p:spPr/>
        <p:txBody>
          <a:bodyPr/>
          <a:lstStyle/>
          <a:p>
            <a:pPr eaLnBrk="1" hangingPunct="1"/>
            <a:r>
              <a:rPr lang="en-US" sz="1900" dirty="0"/>
              <a:t>Additional Recommendations for Furthering Pharmacy Quality Initiatives</a:t>
            </a:r>
          </a:p>
        </p:txBody>
      </p:sp>
      <p:sp>
        <p:nvSpPr>
          <p:cNvPr id="8" name="Vertical Text Placeholder 7"/>
          <p:cNvSpPr>
            <a:spLocks noGrp="1"/>
          </p:cNvSpPr>
          <p:nvPr>
            <p:ph type="body" orient="vert" idx="1"/>
          </p:nvPr>
        </p:nvSpPr>
        <p:spPr/>
        <p:txBody>
          <a:bodyPr vert="horz"/>
          <a:lstStyle/>
          <a:p>
            <a:pPr marL="381000" indent="-381000">
              <a:buFontTx/>
              <a:buAutoNum type="arabicPeriod"/>
            </a:pPr>
            <a:r>
              <a:rPr lang="en-US" dirty="0" smtClean="0"/>
              <a:t>Determine which health care </a:t>
            </a:r>
            <a:r>
              <a:rPr lang="en-US" dirty="0" err="1" smtClean="0"/>
              <a:t>organization(s</a:t>
            </a:r>
            <a:r>
              <a:rPr lang="en-US" dirty="0" smtClean="0"/>
              <a:t>) should measure pharmacy quality</a:t>
            </a:r>
          </a:p>
          <a:p>
            <a:pPr marL="381000" indent="-381000">
              <a:buFontTx/>
              <a:buAutoNum type="arabicPeriod"/>
            </a:pPr>
            <a:r>
              <a:rPr lang="en-US" dirty="0" smtClean="0"/>
              <a:t>Consider an alternative model of quality where pharmacists and physicians are aligned in the measures for which they are held accountable</a:t>
            </a:r>
          </a:p>
          <a:p>
            <a:pPr marL="381000" indent="-381000">
              <a:buFontTx/>
              <a:buAutoNum type="arabicPeriod"/>
            </a:pPr>
            <a:r>
              <a:rPr lang="en-US" dirty="0" smtClean="0"/>
              <a:t>Work with pharmacy providers and policymakers to integrate quality improvement services into the pharmacy business model</a:t>
            </a:r>
            <a:endParaRPr lang="en-US" dirty="0" smtClean="0">
              <a:solidFill>
                <a:schemeClr val="accent2"/>
              </a:solidFill>
            </a:endParaRPr>
          </a:p>
          <a:p>
            <a:pPr marL="381000" indent="-381000">
              <a:buFontTx/>
              <a:buAutoNum type="arabicPeriod"/>
            </a:pPr>
            <a:r>
              <a:rPr lang="en-US" dirty="0" smtClean="0"/>
              <a:t>Integrate quality into pharmacy school accreditation requirements</a:t>
            </a:r>
          </a:p>
          <a:p>
            <a:pPr>
              <a:buNone/>
            </a:pPr>
            <a:endParaRPr lang="en-US" dirty="0"/>
          </a:p>
        </p:txBody>
      </p:sp>
      <p:pic>
        <p:nvPicPr>
          <p:cNvPr id="71685"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71686"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71687"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 name="Rectangle 4"/>
          <p:cNvSpPr>
            <a:spLocks noGrp="1" noChangeArrowheads="1"/>
          </p:cNvSpPr>
          <p:nvPr>
            <p:ph type="sldNum" sz="quarter" idx="10"/>
          </p:nvPr>
        </p:nvSpPr>
        <p:spPr>
          <a:ln/>
        </p:spPr>
        <p:txBody>
          <a:bodyPr/>
          <a:lstStyle/>
          <a:p>
            <a:fld id="{8018CC8C-CA22-1D48-A3D8-F648970740CE}" type="slidenum">
              <a:rPr lang="en-US"/>
              <a:pPr/>
              <a:t>38</a:t>
            </a:fld>
            <a:endParaRPr lang="en-US"/>
          </a:p>
        </p:txBody>
      </p:sp>
      <p:sp>
        <p:nvSpPr>
          <p:cNvPr id="70658" name="Rectangle 2"/>
          <p:cNvSpPr>
            <a:spLocks noGrp="1" noChangeArrowheads="1"/>
          </p:cNvSpPr>
          <p:nvPr>
            <p:ph type="title"/>
          </p:nvPr>
        </p:nvSpPr>
        <p:spPr>
          <a:xfrm>
            <a:off x="415925" y="119063"/>
            <a:ext cx="8229600" cy="762000"/>
          </a:xfrm>
        </p:spPr>
        <p:txBody>
          <a:bodyPr/>
          <a:lstStyle/>
          <a:p>
            <a:r>
              <a:rPr lang="en-US" sz="1800" b="1" dirty="0"/>
              <a:t>Supplemental Slide: Resources Necessary for Expansion of Pharmacy Quality Initiatives</a:t>
            </a:r>
          </a:p>
        </p:txBody>
      </p:sp>
      <p:graphicFrame>
        <p:nvGraphicFramePr>
          <p:cNvPr id="70680" name="Group 24"/>
          <p:cNvGraphicFramePr>
            <a:graphicFrameLocks noGrp="1"/>
          </p:cNvGraphicFramePr>
          <p:nvPr/>
        </p:nvGraphicFramePr>
        <p:xfrm>
          <a:off x="457200" y="1114425"/>
          <a:ext cx="8229600" cy="4649723"/>
        </p:xfrm>
        <a:graphic>
          <a:graphicData uri="http://schemas.openxmlformats.org/drawingml/2006/table">
            <a:tbl>
              <a:tblPr/>
              <a:tblGrid>
                <a:gridCol w="2268538"/>
                <a:gridCol w="5961062"/>
              </a:tblGrid>
              <a:tr h="292100">
                <a:tc>
                  <a:txBody>
                    <a:bodyPr/>
                    <a:lstStyle/>
                    <a:p>
                      <a:pPr marL="0" marR="0" lvl="0" indent="0" algn="l" defTabSz="914400" rtl="0" eaLnBrk="0" fontAlgn="base" latinLnBrk="0" hangingPunct="0">
                        <a:lnSpc>
                          <a:spcPct val="95000"/>
                        </a:lnSpc>
                        <a:spcBef>
                          <a:spcPct val="50000"/>
                        </a:spcBef>
                        <a:spcAft>
                          <a:spcPct val="0"/>
                        </a:spcAft>
                        <a:buClr>
                          <a:srgbClr val="010101"/>
                        </a:buClr>
                        <a:buSzTx/>
                        <a:buFontTx/>
                        <a:buNone/>
                        <a:tabLst/>
                      </a:pPr>
                      <a:r>
                        <a:rPr kumimoji="0" lang="en-US" sz="1400" b="1" i="0" u="none" strike="noStrike" cap="none" normalizeH="0" baseline="0">
                          <a:ln>
                            <a:noFill/>
                          </a:ln>
                          <a:solidFill>
                            <a:schemeClr val="tx1"/>
                          </a:solidFill>
                          <a:effectLst/>
                          <a:latin typeface="Arial" charset="0"/>
                          <a:ea typeface="Times New Roman" charset="0"/>
                          <a:cs typeface="Times New Roman" charset="0"/>
                        </a:rPr>
                        <a:t>Resource Category</a:t>
                      </a:r>
                      <a:endParaRPr kumimoji="0" lang="en-US" sz="2800" b="0" i="0" u="none" strike="noStrike" cap="none" normalizeH="0" baseline="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5000"/>
                        </a:lnSpc>
                        <a:spcBef>
                          <a:spcPct val="50000"/>
                        </a:spcBef>
                        <a:spcAft>
                          <a:spcPct val="0"/>
                        </a:spcAft>
                        <a:buClr>
                          <a:srgbClr val="010101"/>
                        </a:buClr>
                        <a:buSzTx/>
                        <a:buFontTx/>
                        <a:buNone/>
                        <a:tabLst/>
                      </a:pPr>
                      <a:r>
                        <a:rPr kumimoji="0" lang="en-US" sz="1400" b="1" i="0" u="none" strike="noStrike" cap="none" normalizeH="0" baseline="0">
                          <a:ln>
                            <a:noFill/>
                          </a:ln>
                          <a:solidFill>
                            <a:schemeClr val="tx1"/>
                          </a:solidFill>
                          <a:effectLst/>
                          <a:latin typeface="Arial" charset="0"/>
                          <a:ea typeface="Times New Roman" charset="0"/>
                          <a:cs typeface="Times New Roman" charset="0"/>
                        </a:rPr>
                        <a:t>Examples Cited by Interviewees</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55725">
                <a:tc>
                  <a:txBody>
                    <a:bodyPr/>
                    <a:lstStyle/>
                    <a:p>
                      <a:pPr marL="0" marR="0" lvl="0" indent="0" algn="l" defTabSz="914400" rtl="0" eaLnBrk="0" fontAlgn="base" latinLnBrk="0" hangingPunct="0">
                        <a:lnSpc>
                          <a:spcPct val="95000"/>
                        </a:lnSpc>
                        <a:spcBef>
                          <a:spcPct val="50000"/>
                        </a:spcBef>
                        <a:spcAft>
                          <a:spcPct val="0"/>
                        </a:spcAft>
                        <a:buClr>
                          <a:srgbClr val="010101"/>
                        </a:buClr>
                        <a:buSzTx/>
                        <a:buFontTx/>
                        <a:buNone/>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Personnel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5000"/>
                        </a:lnSpc>
                        <a:spcBef>
                          <a:spcPct val="5000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Project management</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Analytic resources</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Data collection/data management</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Staffing improvements, reworking workflow, more technicians</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Need for communicating and interacting with the pharmacists</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Expansion of staff</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6438">
                <a:tc>
                  <a:txBody>
                    <a:bodyPr/>
                    <a:lstStyle/>
                    <a:p>
                      <a:pPr marL="0" marR="0" lvl="0" indent="0" algn="l" defTabSz="914400" rtl="0" eaLnBrk="0" fontAlgn="base" latinLnBrk="0" hangingPunct="0">
                        <a:lnSpc>
                          <a:spcPct val="95000"/>
                        </a:lnSpc>
                        <a:spcBef>
                          <a:spcPct val="50000"/>
                        </a:spcBef>
                        <a:spcAft>
                          <a:spcPct val="0"/>
                        </a:spcAft>
                        <a:buClr>
                          <a:srgbClr val="010101"/>
                        </a:buClr>
                        <a:buSzTx/>
                        <a:buFontTx/>
                        <a:buNone/>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Technology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5000"/>
                        </a:lnSpc>
                        <a:spcBef>
                          <a:spcPct val="5000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Information Technology systems (hardware and software required for reporting and analytical components)</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Internet access at the stores</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0275">
                <a:tc>
                  <a:txBody>
                    <a:bodyPr/>
                    <a:lstStyle/>
                    <a:p>
                      <a:pPr marL="0" marR="0" lvl="0" indent="0" algn="l" defTabSz="914400" rtl="0" eaLnBrk="0" fontAlgn="base" latinLnBrk="0" hangingPunct="0">
                        <a:lnSpc>
                          <a:spcPct val="95000"/>
                        </a:lnSpc>
                        <a:spcBef>
                          <a:spcPct val="50000"/>
                        </a:spcBef>
                        <a:spcAft>
                          <a:spcPct val="0"/>
                        </a:spcAft>
                        <a:buClr>
                          <a:srgbClr val="010101"/>
                        </a:buClr>
                        <a:buSzTx/>
                        <a:buFontTx/>
                        <a:buNone/>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Funding</a:t>
                      </a:r>
                      <a:endParaRPr kumimoji="0" lang="en-US" sz="2800" b="0" i="0" u="none" strike="noStrike" cap="none" normalizeH="0" baseline="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5000"/>
                        </a:lnSpc>
                        <a:spcBef>
                          <a:spcPct val="5000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Equipment</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Compensation for training staff and training time spent by pharmacists</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Reimbursement mechanism to compensate pharmacists for achieving quality goals (e.g., pay-for-performance system)</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44613">
                <a:tc>
                  <a:txBody>
                    <a:bodyPr/>
                    <a:lstStyle/>
                    <a:p>
                      <a:pPr marL="0" marR="0" lvl="0" indent="0" algn="l" defTabSz="914400" rtl="0" eaLnBrk="0" fontAlgn="base" latinLnBrk="0" hangingPunct="0">
                        <a:lnSpc>
                          <a:spcPct val="95000"/>
                        </a:lnSpc>
                        <a:spcBef>
                          <a:spcPct val="50000"/>
                        </a:spcBef>
                        <a:spcAft>
                          <a:spcPct val="0"/>
                        </a:spcAft>
                        <a:buClr>
                          <a:srgbClr val="010101"/>
                        </a:buClr>
                        <a:buSzTx/>
                        <a:buFontTx/>
                        <a:buNone/>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5000"/>
                        </a:lnSpc>
                        <a:spcBef>
                          <a:spcPct val="5000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More support from corporate office (particularly with respect to having IT needs met via resources from the corporate office)</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Further pharmacist training aimed at developing their knowledge and skills on how to use performance measure information</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Ongoing agreement with the payers to continue to provide the data</a:t>
                      </a:r>
                    </a:p>
                    <a:p>
                      <a:pPr marL="0" marR="0" lvl="0" indent="0" algn="l" defTabSz="914400" rtl="0" eaLnBrk="0" fontAlgn="base" latinLnBrk="0" hangingPunct="0">
                        <a:lnSpc>
                          <a:spcPct val="100000"/>
                        </a:lnSpc>
                        <a:spcBef>
                          <a:spcPct val="0"/>
                        </a:spcBef>
                        <a:spcAft>
                          <a:spcPct val="0"/>
                        </a:spcAft>
                        <a:buClr>
                          <a:srgbClr val="010101"/>
                        </a:buClr>
                        <a:buSzTx/>
                        <a:buFont typeface="Symbol" charset="2"/>
                        <a:buChar char=""/>
                        <a:tabLst/>
                      </a:pPr>
                      <a:r>
                        <a:rPr kumimoji="0" lang="en-US" sz="1400" b="0" i="0" u="none" strike="noStrike" cap="none" normalizeH="0" baseline="0">
                          <a:ln>
                            <a:noFill/>
                          </a:ln>
                          <a:solidFill>
                            <a:schemeClr val="tx1"/>
                          </a:solidFill>
                          <a:effectLst/>
                          <a:latin typeface="Arial" charset="0"/>
                          <a:ea typeface="Times New Roman" charset="0"/>
                          <a:cs typeface="Times New Roman" charset="0"/>
                        </a:rPr>
                        <a:t>Space (e.g., office space, meeting rooms)</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70681"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AE630F73-B4D5-B34E-AD00-ECC32B2CF76D}" type="slidenum">
              <a:rPr lang="en-US" sz="1200">
                <a:solidFill>
                  <a:srgbClr val="808080"/>
                </a:solidFill>
              </a:rPr>
              <a:pPr algn="r">
                <a:lnSpc>
                  <a:spcPct val="100000"/>
                </a:lnSpc>
                <a:spcBef>
                  <a:spcPct val="0"/>
                </a:spcBef>
                <a:buClrTx/>
              </a:pPr>
              <a:t>4</a:t>
            </a:fld>
            <a:endParaRPr lang="en-US" sz="1200">
              <a:solidFill>
                <a:srgbClr val="808080"/>
              </a:solidFill>
            </a:endParaRPr>
          </a:p>
        </p:txBody>
      </p:sp>
      <p:sp>
        <p:nvSpPr>
          <p:cNvPr id="25603" name="Rectangle 2"/>
          <p:cNvSpPr>
            <a:spLocks noGrp="1" noChangeArrowheads="1"/>
          </p:cNvSpPr>
          <p:nvPr>
            <p:ph type="title"/>
          </p:nvPr>
        </p:nvSpPr>
        <p:spPr/>
        <p:txBody>
          <a:bodyPr/>
          <a:lstStyle/>
          <a:p>
            <a:pPr eaLnBrk="1" hangingPunct="1"/>
            <a:r>
              <a:rPr lang="en-US" dirty="0">
                <a:solidFill>
                  <a:schemeClr val="tx1"/>
                </a:solidFill>
              </a:rPr>
              <a:t>Demonstration Models and PQA-Selected Sites</a:t>
            </a:r>
          </a:p>
        </p:txBody>
      </p:sp>
      <p:sp>
        <p:nvSpPr>
          <p:cNvPr id="7" name="Vertical Text Placeholder 6"/>
          <p:cNvSpPr>
            <a:spLocks noGrp="1"/>
          </p:cNvSpPr>
          <p:nvPr>
            <p:ph type="body" orient="vert" idx="1"/>
          </p:nvPr>
        </p:nvSpPr>
        <p:spPr/>
        <p:txBody>
          <a:bodyPr vert="horz"/>
          <a:lstStyle/>
          <a:p>
            <a:pPr>
              <a:buFont typeface="Times" charset="0"/>
              <a:buChar char="•"/>
            </a:pPr>
            <a:r>
              <a:rPr lang="en-US" dirty="0" smtClean="0">
                <a:solidFill>
                  <a:srgbClr val="333333"/>
                </a:solidFill>
              </a:rPr>
              <a:t>Model 1 – Health Plan</a:t>
            </a:r>
          </a:p>
          <a:p>
            <a:pPr lvl="1">
              <a:lnSpc>
                <a:spcPct val="80000"/>
              </a:lnSpc>
            </a:pPr>
            <a:r>
              <a:rPr lang="en-US" sz="1800" dirty="0" smtClean="0"/>
              <a:t>Highmark in collaboration with CE City and Rite Aid</a:t>
            </a:r>
          </a:p>
          <a:p>
            <a:pPr>
              <a:buFont typeface="Times" charset="0"/>
              <a:buChar char="•"/>
            </a:pPr>
            <a:r>
              <a:rPr lang="en-US" dirty="0" smtClean="0">
                <a:solidFill>
                  <a:srgbClr val="333333"/>
                </a:solidFill>
              </a:rPr>
              <a:t>Model 2 – Coalition of Health Care Plans</a:t>
            </a:r>
          </a:p>
          <a:p>
            <a:pPr lvl="1">
              <a:lnSpc>
                <a:spcPct val="80000"/>
              </a:lnSpc>
            </a:pPr>
            <a:r>
              <a:rPr lang="en-US" sz="1800" dirty="0" smtClean="0"/>
              <a:t>Pharmacy Society of Wisconsin (representing the Wisconsin Pharmacy Quality Collaborative)</a:t>
            </a:r>
          </a:p>
          <a:p>
            <a:pPr lvl="2"/>
            <a:r>
              <a:rPr lang="en-US" dirty="0" smtClean="0">
                <a:solidFill>
                  <a:srgbClr val="333333"/>
                </a:solidFill>
              </a:rPr>
              <a:t>In collaboration with the University of Wisconsin-Madison; State of WI Dept of Health and Family Services; Unity Health Insurance; and Group Health Cooperative of South Central WI</a:t>
            </a:r>
          </a:p>
          <a:p>
            <a:pPr lvl="1">
              <a:lnSpc>
                <a:spcPct val="80000"/>
              </a:lnSpc>
            </a:pPr>
            <a:r>
              <a:rPr lang="en-US" sz="1800" dirty="0" smtClean="0"/>
              <a:t>Purdue University School of Pharmacy and Pharmaceutical Sciences</a:t>
            </a:r>
          </a:p>
          <a:p>
            <a:pPr lvl="2"/>
            <a:r>
              <a:rPr lang="en-US" dirty="0" smtClean="0">
                <a:solidFill>
                  <a:srgbClr val="333333"/>
                </a:solidFill>
              </a:rPr>
              <a:t>In collaboration with the </a:t>
            </a:r>
            <a:r>
              <a:rPr lang="en-US" dirty="0" err="1" smtClean="0">
                <a:solidFill>
                  <a:srgbClr val="333333"/>
                </a:solidFill>
              </a:rPr>
              <a:t>Regenstrief</a:t>
            </a:r>
            <a:r>
              <a:rPr lang="en-US" dirty="0" smtClean="0">
                <a:solidFill>
                  <a:srgbClr val="333333"/>
                </a:solidFill>
              </a:rPr>
              <a:t> Institute; the Indiana Health Information Exchange; and the Indiana Pharmacists Alliance</a:t>
            </a:r>
          </a:p>
          <a:p>
            <a:pPr lvl="1">
              <a:lnSpc>
                <a:spcPct val="80000"/>
              </a:lnSpc>
            </a:pPr>
            <a:r>
              <a:rPr lang="en-US" sz="1800" dirty="0" smtClean="0"/>
              <a:t>University of Iowa and the Iowa Foundation for Medical Care</a:t>
            </a:r>
          </a:p>
          <a:p>
            <a:pPr lvl="2"/>
            <a:r>
              <a:rPr lang="en-US" dirty="0" smtClean="0">
                <a:solidFill>
                  <a:srgbClr val="333333"/>
                </a:solidFill>
              </a:rPr>
              <a:t>In collaboration with </a:t>
            </a:r>
            <a:r>
              <a:rPr lang="en-US" dirty="0" err="1" smtClean="0">
                <a:solidFill>
                  <a:srgbClr val="333333"/>
                </a:solidFill>
              </a:rPr>
              <a:t>Wellmark</a:t>
            </a:r>
            <a:r>
              <a:rPr lang="en-US" dirty="0" smtClean="0">
                <a:solidFill>
                  <a:srgbClr val="333333"/>
                </a:solidFill>
              </a:rPr>
              <a:t> Blue Cross and Blue Shield, Iowa Medicaid Enterprise, and Iowa pharmacies</a:t>
            </a:r>
          </a:p>
          <a:p>
            <a:pPr>
              <a:buFont typeface="Times" charset="0"/>
              <a:buChar char="•"/>
            </a:pPr>
            <a:r>
              <a:rPr lang="en-US" dirty="0" smtClean="0">
                <a:solidFill>
                  <a:srgbClr val="333333"/>
                </a:solidFill>
              </a:rPr>
              <a:t>Model 3 – Community Pharmacy Corporation </a:t>
            </a:r>
          </a:p>
          <a:p>
            <a:pPr lvl="1">
              <a:lnSpc>
                <a:spcPct val="80000"/>
              </a:lnSpc>
            </a:pPr>
            <a:r>
              <a:rPr lang="en-US" sz="1800" dirty="0" smtClean="0"/>
              <a:t>Outcomes Pharmaceutical Health Care in collaboration with Kerr Drug</a:t>
            </a:r>
          </a:p>
          <a:p>
            <a:endParaRPr lang="en-US" dirty="0"/>
          </a:p>
        </p:txBody>
      </p:sp>
      <p:pic>
        <p:nvPicPr>
          <p:cNvPr id="25605"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25606"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E52C56F9-E902-164C-B624-1A19A53FF314}" type="slidenum">
              <a:rPr lang="en-US" sz="1200">
                <a:solidFill>
                  <a:srgbClr val="808080"/>
                </a:solidFill>
              </a:rPr>
              <a:pPr algn="r">
                <a:lnSpc>
                  <a:spcPct val="100000"/>
                </a:lnSpc>
                <a:spcBef>
                  <a:spcPct val="0"/>
                </a:spcBef>
                <a:buClrTx/>
              </a:pPr>
              <a:t>5</a:t>
            </a:fld>
            <a:endParaRPr lang="en-US" sz="1200">
              <a:solidFill>
                <a:srgbClr val="808080"/>
              </a:solidFill>
            </a:endParaRPr>
          </a:p>
        </p:txBody>
      </p:sp>
      <p:sp>
        <p:nvSpPr>
          <p:cNvPr id="26627" name="Rectangle 2"/>
          <p:cNvSpPr>
            <a:spLocks noGrp="1" noChangeArrowheads="1"/>
          </p:cNvSpPr>
          <p:nvPr>
            <p:ph type="title"/>
          </p:nvPr>
        </p:nvSpPr>
        <p:spPr/>
        <p:txBody>
          <a:bodyPr/>
          <a:lstStyle/>
          <a:p>
            <a:pPr eaLnBrk="1" hangingPunct="1"/>
            <a:r>
              <a:rPr lang="en-US" dirty="0">
                <a:solidFill>
                  <a:schemeClr val="tx1"/>
                </a:solidFill>
              </a:rPr>
              <a:t>Overall Evaluation Approach</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Our approach considered both primary and secondary data</a:t>
            </a:r>
          </a:p>
          <a:p>
            <a:pPr>
              <a:buFont typeface="Times" charset="0"/>
              <a:buChar char="•"/>
            </a:pPr>
            <a:r>
              <a:rPr lang="en-US" dirty="0" smtClean="0">
                <a:solidFill>
                  <a:srgbClr val="333333"/>
                </a:solidFill>
              </a:rPr>
              <a:t>Primary data collected by the CNA team</a:t>
            </a:r>
          </a:p>
          <a:p>
            <a:pPr lvl="1">
              <a:lnSpc>
                <a:spcPct val="80000"/>
              </a:lnSpc>
            </a:pPr>
            <a:r>
              <a:rPr lang="en-US" sz="1800" dirty="0" smtClean="0"/>
              <a:t>Pharmacy staff survey for each demonstration project</a:t>
            </a:r>
          </a:p>
          <a:p>
            <a:pPr lvl="2"/>
            <a:r>
              <a:rPr lang="en-US" dirty="0" smtClean="0">
                <a:solidFill>
                  <a:srgbClr val="333333"/>
                </a:solidFill>
              </a:rPr>
              <a:t>Survey created by CNA team – required OMB approval</a:t>
            </a:r>
          </a:p>
          <a:p>
            <a:pPr lvl="1">
              <a:lnSpc>
                <a:spcPct val="80000"/>
              </a:lnSpc>
            </a:pPr>
            <a:r>
              <a:rPr lang="en-US" sz="1800" dirty="0" smtClean="0"/>
              <a:t>Interviews of key demonstration project staff</a:t>
            </a:r>
          </a:p>
          <a:p>
            <a:pPr lvl="2"/>
            <a:r>
              <a:rPr lang="en-US" dirty="0" smtClean="0">
                <a:solidFill>
                  <a:srgbClr val="333333"/>
                </a:solidFill>
              </a:rPr>
              <a:t>Interview guide created by CNA team – required OMB approval</a:t>
            </a:r>
          </a:p>
          <a:p>
            <a:pPr lvl="1">
              <a:lnSpc>
                <a:spcPct val="80000"/>
              </a:lnSpc>
            </a:pPr>
            <a:r>
              <a:rPr lang="en-US" sz="1800" dirty="0" smtClean="0"/>
              <a:t>Teleconferences with PQA and demonstration Project Leaders</a:t>
            </a:r>
          </a:p>
          <a:p>
            <a:pPr>
              <a:buFont typeface="Times" charset="0"/>
              <a:buChar char="•"/>
            </a:pPr>
            <a:r>
              <a:rPr lang="en-US" dirty="0" smtClean="0">
                <a:solidFill>
                  <a:srgbClr val="333333"/>
                </a:solidFill>
              </a:rPr>
              <a:t>Secondary data derived from demonstration projects</a:t>
            </a:r>
          </a:p>
          <a:p>
            <a:pPr lvl="1">
              <a:lnSpc>
                <a:spcPct val="80000"/>
              </a:lnSpc>
            </a:pPr>
            <a:r>
              <a:rPr lang="en-US" sz="1800" dirty="0" smtClean="0"/>
              <a:t>Consumer survey data on pharmacy user satisfaction by site</a:t>
            </a:r>
          </a:p>
          <a:p>
            <a:pPr lvl="2"/>
            <a:r>
              <a:rPr lang="en-US" dirty="0" smtClean="0">
                <a:solidFill>
                  <a:srgbClr val="333333"/>
                </a:solidFill>
              </a:rPr>
              <a:t>Collected by Avatar International LLC </a:t>
            </a:r>
          </a:p>
          <a:p>
            <a:pPr lvl="1">
              <a:lnSpc>
                <a:spcPct val="80000"/>
              </a:lnSpc>
            </a:pPr>
            <a:r>
              <a:rPr lang="en-US" sz="1800" dirty="0" smtClean="0"/>
              <a:t>Claims data collected and analyzed by each demonstration project</a:t>
            </a:r>
          </a:p>
          <a:p>
            <a:pPr lvl="2"/>
            <a:r>
              <a:rPr lang="en-US" dirty="0" smtClean="0">
                <a:solidFill>
                  <a:srgbClr val="333333"/>
                </a:solidFill>
              </a:rPr>
              <a:t>De-identified data provided to CNA team</a:t>
            </a:r>
          </a:p>
          <a:p>
            <a:pPr>
              <a:buNone/>
            </a:pPr>
            <a:endParaRPr lang="en-US" dirty="0"/>
          </a:p>
        </p:txBody>
      </p:sp>
      <p:pic>
        <p:nvPicPr>
          <p:cNvPr id="26629"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26630"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26631"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E6870098-D431-724F-B4F0-AB7EA5A53695}" type="slidenum">
              <a:rPr lang="en-US" sz="1200">
                <a:solidFill>
                  <a:srgbClr val="808080"/>
                </a:solidFill>
              </a:rPr>
              <a:pPr algn="r">
                <a:lnSpc>
                  <a:spcPct val="100000"/>
                </a:lnSpc>
                <a:spcBef>
                  <a:spcPct val="0"/>
                </a:spcBef>
                <a:buClrTx/>
              </a:pPr>
              <a:t>6</a:t>
            </a:fld>
            <a:endParaRPr lang="en-US" sz="1200">
              <a:solidFill>
                <a:srgbClr val="808080"/>
              </a:solidFill>
            </a:endParaRPr>
          </a:p>
        </p:txBody>
      </p:sp>
      <p:sp>
        <p:nvSpPr>
          <p:cNvPr id="27651" name="Rectangle 2"/>
          <p:cNvSpPr>
            <a:spLocks noGrp="1" noChangeArrowheads="1"/>
          </p:cNvSpPr>
          <p:nvPr>
            <p:ph type="title"/>
          </p:nvPr>
        </p:nvSpPr>
        <p:spPr/>
        <p:txBody>
          <a:bodyPr/>
          <a:lstStyle/>
          <a:p>
            <a:pPr eaLnBrk="1" hangingPunct="1"/>
            <a:r>
              <a:rPr lang="en-US" dirty="0">
                <a:solidFill>
                  <a:schemeClr val="tx1"/>
                </a:solidFill>
              </a:rPr>
              <a:t>Key Research Questions (1)</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What is the most efficacious way to collect and aggregate data on the pharmacy performance measures and from the PQA consumer survey about pharmacy services?</a:t>
            </a:r>
          </a:p>
          <a:p>
            <a:pPr lvl="1">
              <a:lnSpc>
                <a:spcPct val="80000"/>
              </a:lnSpc>
              <a:spcAft>
                <a:spcPct val="70000"/>
              </a:spcAft>
            </a:pPr>
            <a:r>
              <a:rPr lang="en-US" sz="1800" dirty="0" smtClean="0"/>
              <a:t>For example, were there difficulties in acquiring claims data and/or in calculating claims-based performance measures? Were there difficulties in obtaining representative samples for the PQA Consumer Survey?</a:t>
            </a:r>
          </a:p>
          <a:p>
            <a:pPr>
              <a:buFont typeface="Times" charset="0"/>
              <a:buChar char="•"/>
            </a:pPr>
            <a:r>
              <a:rPr lang="en-US" dirty="0" smtClean="0">
                <a:solidFill>
                  <a:srgbClr val="333333"/>
                </a:solidFill>
              </a:rPr>
              <a:t>How well did the demonstration sites reach their objectives?</a:t>
            </a:r>
          </a:p>
          <a:p>
            <a:pPr lvl="1">
              <a:lnSpc>
                <a:spcPct val="80000"/>
              </a:lnSpc>
              <a:spcAft>
                <a:spcPct val="70000"/>
              </a:spcAft>
            </a:pPr>
            <a:r>
              <a:rPr lang="en-US" sz="1800" dirty="0" smtClean="0"/>
              <a:t>For example, were they able to maintain the pharmacy reporting system and periodically refresh and update the pharmacy reports?</a:t>
            </a:r>
          </a:p>
          <a:p>
            <a:pPr>
              <a:buFont typeface="Times" charset="0"/>
              <a:buChar char="•"/>
            </a:pPr>
            <a:r>
              <a:rPr lang="en-US" dirty="0" smtClean="0">
                <a:solidFill>
                  <a:srgbClr val="333333"/>
                </a:solidFill>
              </a:rPr>
              <a:t>How could the demonstration sites have strengthened their measurement efforts?</a:t>
            </a:r>
          </a:p>
          <a:p>
            <a:pPr lvl="1">
              <a:lnSpc>
                <a:spcPct val="80000"/>
              </a:lnSpc>
            </a:pPr>
            <a:r>
              <a:rPr lang="en-US" sz="1800" dirty="0" smtClean="0"/>
              <a:t>For example, how might the quality of the claims data be improved? Should additional measures be included?</a:t>
            </a:r>
          </a:p>
          <a:p>
            <a:pPr>
              <a:buNone/>
            </a:pPr>
            <a:endParaRPr lang="en-US" dirty="0"/>
          </a:p>
        </p:txBody>
      </p:sp>
      <p:pic>
        <p:nvPicPr>
          <p:cNvPr id="27653"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27654"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27655"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5E3D08D5-78B0-B44F-82DB-EA1A59604148}" type="slidenum">
              <a:rPr lang="en-US" sz="1200">
                <a:solidFill>
                  <a:srgbClr val="808080"/>
                </a:solidFill>
              </a:rPr>
              <a:pPr algn="r">
                <a:lnSpc>
                  <a:spcPct val="100000"/>
                </a:lnSpc>
                <a:spcBef>
                  <a:spcPct val="0"/>
                </a:spcBef>
                <a:buClrTx/>
              </a:pPr>
              <a:t>7</a:t>
            </a:fld>
            <a:endParaRPr lang="en-US" sz="1200">
              <a:solidFill>
                <a:srgbClr val="808080"/>
              </a:solidFill>
            </a:endParaRPr>
          </a:p>
        </p:txBody>
      </p:sp>
      <p:sp>
        <p:nvSpPr>
          <p:cNvPr id="28675" name="Rectangle 2"/>
          <p:cNvSpPr>
            <a:spLocks noGrp="1" noChangeArrowheads="1"/>
          </p:cNvSpPr>
          <p:nvPr>
            <p:ph type="title"/>
          </p:nvPr>
        </p:nvSpPr>
        <p:spPr/>
        <p:txBody>
          <a:bodyPr/>
          <a:lstStyle/>
          <a:p>
            <a:pPr eaLnBrk="1" hangingPunct="1"/>
            <a:r>
              <a:rPr lang="en-US" dirty="0">
                <a:solidFill>
                  <a:schemeClr val="tx1"/>
                </a:solidFill>
              </a:rPr>
              <a:t>Key Research Questions (2)</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What challenges, issues, and technical problems were encountered in creating and populating the template reports? How were these issues resolved?</a:t>
            </a:r>
            <a:r>
              <a:rPr lang="en-US" sz="1800" dirty="0" smtClean="0">
                <a:solidFill>
                  <a:srgbClr val="333333"/>
                </a:solidFill>
              </a:rPr>
              <a:t> </a:t>
            </a:r>
          </a:p>
          <a:p>
            <a:pPr lvl="1">
              <a:lnSpc>
                <a:spcPct val="80000"/>
              </a:lnSpc>
            </a:pPr>
            <a:r>
              <a:rPr lang="en-US" sz="1800" dirty="0" smtClean="0"/>
              <a:t>For example, were there difficulties with obtaining and processing claims data? Were there issues with creating websites and loading reports?</a:t>
            </a:r>
          </a:p>
          <a:p>
            <a:pPr lvl="1">
              <a:lnSpc>
                <a:spcPct val="80000"/>
              </a:lnSpc>
              <a:buNone/>
            </a:pPr>
            <a:endParaRPr lang="en-US" sz="1800" dirty="0" smtClean="0"/>
          </a:p>
          <a:p>
            <a:pPr>
              <a:buFont typeface="Times" charset="0"/>
              <a:buChar char="•"/>
            </a:pPr>
            <a:r>
              <a:rPr lang="en-US" dirty="0" smtClean="0">
                <a:solidFill>
                  <a:srgbClr val="333333"/>
                </a:solidFill>
              </a:rPr>
              <a:t>How well were the reports understood by users, such as pharmacy staff? How well were the reports received by pharmacists, managers, and others?</a:t>
            </a:r>
          </a:p>
          <a:p>
            <a:pPr lvl="1">
              <a:lnSpc>
                <a:spcPct val="80000"/>
              </a:lnSpc>
            </a:pPr>
            <a:r>
              <a:rPr lang="en-US" sz="1800" dirty="0" smtClean="0"/>
              <a:t>For example, do pharmacists believe that the reports could help them improve pharmacy quality in real-world applications?</a:t>
            </a:r>
          </a:p>
          <a:p>
            <a:pPr>
              <a:buNone/>
            </a:pPr>
            <a:endParaRPr lang="en-US" dirty="0"/>
          </a:p>
        </p:txBody>
      </p:sp>
      <p:pic>
        <p:nvPicPr>
          <p:cNvPr id="28677"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28678"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28679"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B0902239-3024-0447-855F-FB444FA16FFC}" type="slidenum">
              <a:rPr lang="en-US" sz="1200">
                <a:solidFill>
                  <a:srgbClr val="808080"/>
                </a:solidFill>
              </a:rPr>
              <a:pPr algn="r">
                <a:lnSpc>
                  <a:spcPct val="100000"/>
                </a:lnSpc>
                <a:spcBef>
                  <a:spcPct val="0"/>
                </a:spcBef>
                <a:buClrTx/>
              </a:pPr>
              <a:t>8</a:t>
            </a:fld>
            <a:endParaRPr lang="en-US" sz="1200">
              <a:solidFill>
                <a:srgbClr val="808080"/>
              </a:solidFill>
            </a:endParaRPr>
          </a:p>
        </p:txBody>
      </p:sp>
      <p:sp>
        <p:nvSpPr>
          <p:cNvPr id="29699" name="Rectangle 2"/>
          <p:cNvSpPr>
            <a:spLocks noGrp="1" noChangeArrowheads="1"/>
          </p:cNvSpPr>
          <p:nvPr>
            <p:ph type="title"/>
          </p:nvPr>
        </p:nvSpPr>
        <p:spPr/>
        <p:txBody>
          <a:bodyPr/>
          <a:lstStyle/>
          <a:p>
            <a:pPr eaLnBrk="1" hangingPunct="1"/>
            <a:r>
              <a:rPr lang="en-US" dirty="0">
                <a:solidFill>
                  <a:schemeClr val="tx1"/>
                </a:solidFill>
              </a:rPr>
              <a:t>Key Research Questions (3)</a:t>
            </a:r>
          </a:p>
        </p:txBody>
      </p:sp>
      <p:sp>
        <p:nvSpPr>
          <p:cNvPr id="8" name="Vertical Text Placeholder 7"/>
          <p:cNvSpPr>
            <a:spLocks noGrp="1"/>
          </p:cNvSpPr>
          <p:nvPr>
            <p:ph type="body" orient="vert" idx="1"/>
          </p:nvPr>
        </p:nvSpPr>
        <p:spPr/>
        <p:txBody>
          <a:bodyPr vert="horz"/>
          <a:lstStyle/>
          <a:p>
            <a:pPr>
              <a:buFont typeface="Times" charset="0"/>
              <a:buChar char="•"/>
            </a:pPr>
            <a:r>
              <a:rPr lang="en-US" dirty="0" smtClean="0">
                <a:solidFill>
                  <a:srgbClr val="333333"/>
                </a:solidFill>
              </a:rPr>
              <a:t>How could the PQA-endorsed report templates and the reporting process be improved (e.g., with respect to user-friendliness, comprehension, and the ability to act on the information provided in the reports)?</a:t>
            </a:r>
          </a:p>
          <a:p>
            <a:pPr lvl="1">
              <a:lnSpc>
                <a:spcPct val="80000"/>
              </a:lnSpc>
            </a:pPr>
            <a:r>
              <a:rPr lang="en-US" sz="1800" dirty="0" smtClean="0"/>
              <a:t>For example, was training sufficient to allow the reports to be easily understood? How should reporting elements be standardized?</a:t>
            </a:r>
          </a:p>
          <a:p>
            <a:pPr lvl="1">
              <a:lnSpc>
                <a:spcPct val="80000"/>
              </a:lnSpc>
              <a:buNone/>
            </a:pPr>
            <a:endParaRPr lang="en-US" sz="1800" dirty="0" smtClean="0"/>
          </a:p>
          <a:p>
            <a:pPr>
              <a:buFont typeface="Times" charset="0"/>
              <a:buChar char="•"/>
            </a:pPr>
            <a:r>
              <a:rPr lang="en-US" dirty="0" smtClean="0">
                <a:solidFill>
                  <a:srgbClr val="333333"/>
                </a:solidFill>
              </a:rPr>
              <a:t>What are the operational costs and non-financial burdens encountered in collecting the data, generating reports, and using the performance data?</a:t>
            </a:r>
          </a:p>
          <a:p>
            <a:pPr lvl="1">
              <a:lnSpc>
                <a:spcPct val="80000"/>
              </a:lnSpc>
            </a:pPr>
            <a:r>
              <a:rPr lang="en-US" sz="1800" dirty="0" smtClean="0"/>
              <a:t>For example, how were key staff utilized to conduct required demonstration site activities, such as building reporting templates and creating/populating websites?</a:t>
            </a:r>
          </a:p>
          <a:p>
            <a:pPr>
              <a:buNone/>
            </a:pPr>
            <a:endParaRPr lang="en-US" dirty="0"/>
          </a:p>
        </p:txBody>
      </p:sp>
      <p:pic>
        <p:nvPicPr>
          <p:cNvPr id="29701"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29702"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29703"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Slide Number Placeholder 2"/>
          <p:cNvSpPr txBox="1">
            <a:spLocks noGrp="1"/>
          </p:cNvSpPr>
          <p:nvPr/>
        </p:nvSpPr>
        <p:spPr bwMode="auto">
          <a:xfrm>
            <a:off x="6858000" y="6461125"/>
            <a:ext cx="2133600" cy="320675"/>
          </a:xfrm>
          <a:prstGeom prst="rect">
            <a:avLst/>
          </a:prstGeom>
          <a:noFill/>
          <a:ln w="9525">
            <a:noFill/>
            <a:miter lim="800000"/>
            <a:headEnd/>
            <a:tailEnd/>
          </a:ln>
        </p:spPr>
        <p:txBody>
          <a:bodyPr>
            <a:prstTxWarp prst="textNoShape">
              <a:avLst/>
            </a:prstTxWarp>
          </a:bodyPr>
          <a:lstStyle/>
          <a:p>
            <a:pPr algn="r">
              <a:lnSpc>
                <a:spcPct val="100000"/>
              </a:lnSpc>
              <a:spcBef>
                <a:spcPct val="0"/>
              </a:spcBef>
              <a:buClrTx/>
            </a:pPr>
            <a:fld id="{4E141627-2F4E-E34E-B857-C36121E4CF14}" type="slidenum">
              <a:rPr lang="en-US" sz="1200">
                <a:solidFill>
                  <a:srgbClr val="808080"/>
                </a:solidFill>
              </a:rPr>
              <a:pPr algn="r">
                <a:lnSpc>
                  <a:spcPct val="100000"/>
                </a:lnSpc>
                <a:spcBef>
                  <a:spcPct val="0"/>
                </a:spcBef>
                <a:buClrTx/>
              </a:pPr>
              <a:t>9</a:t>
            </a:fld>
            <a:endParaRPr lang="en-US" sz="1200">
              <a:solidFill>
                <a:srgbClr val="808080"/>
              </a:solidFill>
            </a:endParaRPr>
          </a:p>
        </p:txBody>
      </p:sp>
      <p:sp>
        <p:nvSpPr>
          <p:cNvPr id="133123" name="Rectangle 2"/>
          <p:cNvSpPr>
            <a:spLocks noGrp="1" noChangeArrowheads="1"/>
          </p:cNvSpPr>
          <p:nvPr>
            <p:ph type="title"/>
          </p:nvPr>
        </p:nvSpPr>
        <p:spPr/>
        <p:txBody>
          <a:bodyPr/>
          <a:lstStyle/>
          <a:p>
            <a:pPr eaLnBrk="1" hangingPunct="1"/>
            <a:r>
              <a:rPr lang="en-US" sz="2400" dirty="0">
                <a:solidFill>
                  <a:schemeClr val="tx1"/>
                </a:solidFill>
              </a:rPr>
              <a:t>PQA Claims-Based Pharmacy Performance Measures</a:t>
            </a:r>
          </a:p>
        </p:txBody>
      </p:sp>
      <p:sp>
        <p:nvSpPr>
          <p:cNvPr id="8" name="Vertical Text Placeholder 7"/>
          <p:cNvSpPr>
            <a:spLocks noGrp="1"/>
          </p:cNvSpPr>
          <p:nvPr>
            <p:ph type="body" orient="vert" idx="1"/>
          </p:nvPr>
        </p:nvSpPr>
        <p:spPr/>
        <p:txBody>
          <a:bodyPr vert="horz"/>
          <a:lstStyle/>
          <a:p>
            <a:pPr marL="381000" indent="-381000">
              <a:buFont typeface="Times" charset="0"/>
              <a:buAutoNum type="arabicPeriod"/>
            </a:pPr>
            <a:r>
              <a:rPr lang="en-US" sz="1600" dirty="0" smtClean="0">
                <a:solidFill>
                  <a:srgbClr val="333333"/>
                </a:solidFill>
                <a:ea typeface="Times New Roman" charset="0"/>
                <a:cs typeface="Times New Roman" charset="0"/>
              </a:rPr>
              <a:t>Proportion of Days Covered: Beta Blockers</a:t>
            </a:r>
            <a:r>
              <a:rPr lang="en-US" sz="1600" dirty="0" smtClean="0">
                <a:solidFill>
                  <a:srgbClr val="333333"/>
                </a:solidFill>
              </a:rPr>
              <a:t> </a:t>
            </a:r>
          </a:p>
          <a:p>
            <a:pPr marL="381000" indent="-381000">
              <a:buFont typeface="Times" charset="0"/>
              <a:buAutoNum type="arabicPeriod"/>
            </a:pPr>
            <a:r>
              <a:rPr lang="en-US" sz="1600" dirty="0" smtClean="0">
                <a:solidFill>
                  <a:srgbClr val="333333"/>
                </a:solidFill>
                <a:ea typeface="Arial" charset="0"/>
                <a:cs typeface="Arial" charset="0"/>
              </a:rPr>
              <a:t>Proportion of Days Covered: ACE Inhibitors/</a:t>
            </a:r>
            <a:r>
              <a:rPr lang="en-US" sz="1600" dirty="0" err="1" smtClean="0">
                <a:solidFill>
                  <a:srgbClr val="333333"/>
                </a:solidFill>
                <a:ea typeface="Arial" charset="0"/>
                <a:cs typeface="Arial" charset="0"/>
              </a:rPr>
              <a:t>ARBs</a:t>
            </a:r>
            <a:r>
              <a:rPr lang="en-US" sz="1600" dirty="0" smtClean="0">
                <a:solidFill>
                  <a:srgbClr val="333333"/>
                </a:solidFill>
                <a:ea typeface="Arial" charset="0"/>
                <a:cs typeface="Arial" charset="0"/>
              </a:rPr>
              <a:t> </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Proportion of Days Covered: Calcium Channel Blockers</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Proportion of Days Covered: </a:t>
            </a:r>
            <a:r>
              <a:rPr lang="en-US" sz="1600" dirty="0" err="1" smtClean="0">
                <a:solidFill>
                  <a:srgbClr val="333333"/>
                </a:solidFill>
                <a:ea typeface="Arial" charset="0"/>
                <a:cs typeface="Arial" charset="0"/>
              </a:rPr>
              <a:t>Dyslipidemia</a:t>
            </a:r>
            <a:r>
              <a:rPr lang="en-US" sz="1600" dirty="0" smtClean="0">
                <a:solidFill>
                  <a:srgbClr val="333333"/>
                </a:solidFill>
                <a:ea typeface="Arial" charset="0"/>
                <a:cs typeface="Arial" charset="0"/>
              </a:rPr>
              <a:t> Medications</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Proportion of Days Covered: Diabetes Medications</a:t>
            </a:r>
            <a:r>
              <a:rPr lang="en-US" sz="1600" baseline="30000" dirty="0" smtClean="0">
                <a:solidFill>
                  <a:srgbClr val="333333"/>
                </a:solidFill>
                <a:ea typeface="Arial" charset="0"/>
                <a:cs typeface="Arial" charset="0"/>
              </a:rPr>
              <a:t> </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Gap in Therapy: Beta Blockers</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Gap in Therapy: ACE Inhibitors/</a:t>
            </a:r>
            <a:r>
              <a:rPr lang="en-US" sz="1600" dirty="0" err="1" smtClean="0">
                <a:solidFill>
                  <a:srgbClr val="333333"/>
                </a:solidFill>
                <a:ea typeface="Arial" charset="0"/>
                <a:cs typeface="Arial" charset="0"/>
              </a:rPr>
              <a:t>ARBs</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Gap in Therapy: Calcium Channel Blockers</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Gap in Therapy: </a:t>
            </a:r>
            <a:r>
              <a:rPr lang="en-US" sz="1600" dirty="0" err="1" smtClean="0">
                <a:solidFill>
                  <a:srgbClr val="333333"/>
                </a:solidFill>
                <a:ea typeface="Arial" charset="0"/>
                <a:cs typeface="Arial" charset="0"/>
              </a:rPr>
              <a:t>Dyslipidemia</a:t>
            </a:r>
            <a:r>
              <a:rPr lang="en-US" sz="1600" dirty="0" smtClean="0">
                <a:solidFill>
                  <a:srgbClr val="333333"/>
                </a:solidFill>
                <a:ea typeface="Arial" charset="0"/>
                <a:cs typeface="Arial" charset="0"/>
              </a:rPr>
              <a:t> Medications</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Gap in Therapy: Diabetes Medications </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Diabetes: Excessive Doses of Oral Medications</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Diabetes: Suboptimal Treatment of Hypertension</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Asthma: Suboptimal Control</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Asthma: Absence of Controller Therapy</a:t>
            </a:r>
            <a:endParaRPr lang="en-US" sz="1600" dirty="0" smtClean="0">
              <a:solidFill>
                <a:srgbClr val="333333"/>
              </a:solidFill>
              <a:ea typeface="Times New Roman" charset="0"/>
              <a:cs typeface="Times New Roman" charset="0"/>
            </a:endParaRPr>
          </a:p>
          <a:p>
            <a:pPr marL="381000" indent="-381000">
              <a:buFont typeface="Times" charset="0"/>
              <a:buAutoNum type="arabicPeriod"/>
            </a:pPr>
            <a:r>
              <a:rPr lang="en-US" sz="1600" dirty="0" smtClean="0">
                <a:solidFill>
                  <a:srgbClr val="333333"/>
                </a:solidFill>
                <a:ea typeface="Arial" charset="0"/>
                <a:cs typeface="Arial" charset="0"/>
              </a:rPr>
              <a:t>High-Risk Medications in the Elderly</a:t>
            </a:r>
            <a:endParaRPr lang="en-US" sz="1600" dirty="0" smtClean="0">
              <a:solidFill>
                <a:srgbClr val="333333"/>
              </a:solidFill>
              <a:ea typeface="Times New Roman" charset="0"/>
              <a:cs typeface="Times New Roman" charset="0"/>
            </a:endParaRPr>
          </a:p>
          <a:p>
            <a:pPr>
              <a:buNone/>
            </a:pPr>
            <a:endParaRPr lang="en-US" dirty="0"/>
          </a:p>
        </p:txBody>
      </p:sp>
      <p:pic>
        <p:nvPicPr>
          <p:cNvPr id="133125" name="Picture 4" descr="Jeffersonlogo.png"/>
          <p:cNvPicPr>
            <a:picLocks noChangeAspect="1"/>
          </p:cNvPicPr>
          <p:nvPr/>
        </p:nvPicPr>
        <p:blipFill>
          <a:blip r:embed="rId3"/>
          <a:srcRect/>
          <a:stretch>
            <a:fillRect/>
          </a:stretch>
        </p:blipFill>
        <p:spPr bwMode="auto">
          <a:xfrm>
            <a:off x="6651625" y="6156325"/>
            <a:ext cx="2082800" cy="701675"/>
          </a:xfrm>
          <a:prstGeom prst="rect">
            <a:avLst/>
          </a:prstGeom>
          <a:noFill/>
          <a:ln w="9525">
            <a:noFill/>
            <a:miter lim="800000"/>
            <a:headEnd/>
            <a:tailEnd/>
          </a:ln>
        </p:spPr>
      </p:pic>
      <p:pic>
        <p:nvPicPr>
          <p:cNvPr id="133126" name="Picture 13" descr="cna_color1"/>
          <p:cNvPicPr>
            <a:picLocks noChangeAspect="1" noChangeArrowheads="1"/>
          </p:cNvPicPr>
          <p:nvPr/>
        </p:nvPicPr>
        <p:blipFill>
          <a:blip r:embed="rId4"/>
          <a:srcRect/>
          <a:stretch>
            <a:fillRect/>
          </a:stretch>
        </p:blipFill>
        <p:spPr bwMode="auto">
          <a:xfrm>
            <a:off x="160338" y="6145213"/>
            <a:ext cx="1225550" cy="573087"/>
          </a:xfrm>
          <a:prstGeom prst="rect">
            <a:avLst/>
          </a:prstGeom>
          <a:noFill/>
          <a:ln w="9525">
            <a:noFill/>
            <a:miter lim="800000"/>
            <a:headEnd/>
            <a:tailEnd/>
          </a:ln>
        </p:spPr>
      </p:pic>
      <p:pic>
        <p:nvPicPr>
          <p:cNvPr id="133127" name="Picture 13" descr="cna_color1"/>
          <p:cNvPicPr>
            <a:picLocks noChangeAspect="1" noChangeArrowheads="1"/>
          </p:cNvPicPr>
          <p:nvPr/>
        </p:nvPicPr>
        <p:blipFill>
          <a:blip r:embed="rId4"/>
          <a:srcRect/>
          <a:stretch>
            <a:fillRect/>
          </a:stretch>
        </p:blipFill>
        <p:spPr bwMode="auto">
          <a:xfrm>
            <a:off x="149225" y="6121400"/>
            <a:ext cx="1255713" cy="5873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CNA_White">
  <a:themeElements>
    <a:clrScheme name="">
      <a:dk1>
        <a:srgbClr val="4D4D4D"/>
      </a:dk1>
      <a:lt1>
        <a:srgbClr val="FFFFFF"/>
      </a:lt1>
      <a:dk2>
        <a:srgbClr val="4D4D4D"/>
      </a:dk2>
      <a:lt2>
        <a:srgbClr val="A1A1A1"/>
      </a:lt2>
      <a:accent1>
        <a:srgbClr val="8ECCF6"/>
      </a:accent1>
      <a:accent2>
        <a:srgbClr val="F0776A"/>
      </a:accent2>
      <a:accent3>
        <a:srgbClr val="FFFFFF"/>
      </a:accent3>
      <a:accent4>
        <a:srgbClr val="404040"/>
      </a:accent4>
      <a:accent5>
        <a:srgbClr val="C6E2FA"/>
      </a:accent5>
      <a:accent6>
        <a:srgbClr val="D96B5F"/>
      </a:accent6>
      <a:hlink>
        <a:srgbClr val="C6B396"/>
      </a:hlink>
      <a:folHlink>
        <a:srgbClr val="CBE5A9"/>
      </a:folHlink>
    </a:clrScheme>
    <a:fontScheme name="CNA_White_No Line">
      <a:majorFont>
        <a:latin typeface="Arial"/>
        <a:ea typeface="ＭＳ Ｐゴシック"/>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bg2"/>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95000"/>
          </a:lnSpc>
          <a:spcBef>
            <a:spcPct val="50000"/>
          </a:spcBef>
          <a:spcAft>
            <a:spcPct val="0"/>
          </a:spcAft>
          <a:buClr>
            <a:schemeClr val="accent2"/>
          </a:buClr>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bg2"/>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95000"/>
          </a:lnSpc>
          <a:spcBef>
            <a:spcPct val="50000"/>
          </a:spcBef>
          <a:spcAft>
            <a:spcPct val="0"/>
          </a:spcAft>
          <a:buClr>
            <a:schemeClr val="accent2"/>
          </a:buClr>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CNA_White_No 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NA_White_No Li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NA_White_No Li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NA_White_No Li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NA_White_No Li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NA_White_No Li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NA_White_No Lin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NA_White_No Li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NA_White_No Li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NA_White_No Li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NA_White_No Li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NA_White_No Li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CNA_White</Template>
  <TotalTime>3593</TotalTime>
  <Words>4804</Words>
  <Application>Microsoft Macintosh PowerPoint</Application>
  <PresentationFormat>Letter Paper (8.5x11 in)</PresentationFormat>
  <Paragraphs>414</Paragraphs>
  <Slides>38</Slides>
  <Notes>38</Notes>
  <HiddenSlides>0</HiddenSlides>
  <MMClips>0</MMClips>
  <ScaleCrop>false</ScaleCrop>
  <HeadingPairs>
    <vt:vector size="6" baseType="variant">
      <vt:variant>
        <vt:lpstr>Fonts Used</vt:lpstr>
      </vt:variant>
      <vt:variant>
        <vt:i4>7</vt:i4>
      </vt:variant>
      <vt:variant>
        <vt:lpstr>Design Template</vt:lpstr>
      </vt:variant>
      <vt:variant>
        <vt:i4>1</vt:i4>
      </vt:variant>
      <vt:variant>
        <vt:lpstr>Slide Titles</vt:lpstr>
      </vt:variant>
      <vt:variant>
        <vt:i4>38</vt:i4>
      </vt:variant>
    </vt:vector>
  </HeadingPairs>
  <TitlesOfParts>
    <vt:vector size="46" baseType="lpstr">
      <vt:lpstr>Arial</vt:lpstr>
      <vt:lpstr>ＭＳ Ｐゴシック</vt:lpstr>
      <vt:lpstr>Wingdings</vt:lpstr>
      <vt:lpstr>Times</vt:lpstr>
      <vt:lpstr>Times New Roman</vt:lpstr>
      <vt:lpstr>Arial Unicode MS</vt:lpstr>
      <vt:lpstr>Symbol</vt:lpstr>
      <vt:lpstr>CNA_White</vt:lpstr>
      <vt:lpstr>Laying the Groundwork for Pharmacy Quality Measurement</vt:lpstr>
      <vt:lpstr>Overview </vt:lpstr>
      <vt:lpstr>Evaluation of PQA Phase I Demonstration Projects</vt:lpstr>
      <vt:lpstr>Demonstration Models and PQA-Selected Sites</vt:lpstr>
      <vt:lpstr>Overall Evaluation Approach</vt:lpstr>
      <vt:lpstr>Key Research Questions (1)</vt:lpstr>
      <vt:lpstr>Key Research Questions (2)</vt:lpstr>
      <vt:lpstr>Key Research Questions (3)</vt:lpstr>
      <vt:lpstr>PQA Claims-Based Pharmacy Performance Measures</vt:lpstr>
      <vt:lpstr>Challenges Encountered</vt:lpstr>
      <vt:lpstr>Results, Findings, and Recommendations</vt:lpstr>
      <vt:lpstr>Pharmacy Staff Survey:  Background</vt:lpstr>
      <vt:lpstr>Pharmacy Staff Survey:  Administration</vt:lpstr>
      <vt:lpstr>Pharmacy Staff Survey:  Results (1)</vt:lpstr>
      <vt:lpstr>Pharmacy Staff Survey:  Results (2)</vt:lpstr>
      <vt:lpstr>Pharmacy Staff Survey:  Results (3)</vt:lpstr>
      <vt:lpstr>PQA Consumer Survey:  Background</vt:lpstr>
      <vt:lpstr>PQA Consumer Survey:  Administration</vt:lpstr>
      <vt:lpstr>PQA Consumer Survey:  Results (1)</vt:lpstr>
      <vt:lpstr>PQA Consumer Survey:  Results (2)</vt:lpstr>
      <vt:lpstr>On-Site Interviews:  Background</vt:lpstr>
      <vt:lpstr>Analytical Methods and Data Sources: Performance Reports</vt:lpstr>
      <vt:lpstr>Analytical Methods and Data Sources: Pharmacy Consumer Survey</vt:lpstr>
      <vt:lpstr>Analytical Methods and Data Sources: Data Verification</vt:lpstr>
      <vt:lpstr>Personnel Training about Pharmacy Quality</vt:lpstr>
      <vt:lpstr>Performance Measure Evaluation: Measure Importance</vt:lpstr>
      <vt:lpstr>Performance Measure Evaluation: Scientific Acceptability and Feasibility</vt:lpstr>
      <vt:lpstr>Performance Measure Evaluation: Overall Perceptions about PQA Measures</vt:lpstr>
      <vt:lpstr>Data or Measures That Do Not Exist But Would Be Useful</vt:lpstr>
      <vt:lpstr>Usability of the Performance Reports</vt:lpstr>
      <vt:lpstr>Additional Findings</vt:lpstr>
      <vt:lpstr>Recommendations (1)</vt:lpstr>
      <vt:lpstr>Recommendations (2)</vt:lpstr>
      <vt:lpstr>Lessons Learned: Quotes from Interviewees (1)</vt:lpstr>
      <vt:lpstr>Lessons Learned: Quotes from Interviewees (2)</vt:lpstr>
      <vt:lpstr>Lessons Learned: Quotes from Interviewees (3)</vt:lpstr>
      <vt:lpstr>Additional Recommendations for Furthering Pharmacy Quality Initiatives</vt:lpstr>
      <vt:lpstr>Supplemental Slide: Resources Necessary for Expansion of Pharmacy Quality Initiatives</vt:lpstr>
    </vt:vector>
  </TitlesOfParts>
  <Company>CNA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Seaym</dc:creator>
  <cp:lastModifiedBy>Graham</cp:lastModifiedBy>
  <cp:revision>68</cp:revision>
  <dcterms:created xsi:type="dcterms:W3CDTF">2010-10-25T20:58:13Z</dcterms:created>
  <dcterms:modified xsi:type="dcterms:W3CDTF">2010-10-26T15:03:11Z</dcterms:modified>
</cp:coreProperties>
</file>