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769" r:id="rId1"/>
  </p:sldMasterIdLst>
  <p:notesMasterIdLst>
    <p:notesMasterId r:id="rId47"/>
  </p:notesMasterIdLst>
  <p:handoutMasterIdLst>
    <p:handoutMasterId r:id="rId48"/>
  </p:handoutMasterIdLst>
  <p:sldIdLst>
    <p:sldId id="1125" r:id="rId2"/>
    <p:sldId id="1207" r:id="rId3"/>
    <p:sldId id="1208" r:id="rId4"/>
    <p:sldId id="1209" r:id="rId5"/>
    <p:sldId id="1210" r:id="rId6"/>
    <p:sldId id="1212" r:id="rId7"/>
    <p:sldId id="1213" r:id="rId8"/>
    <p:sldId id="1205" r:id="rId9"/>
    <p:sldId id="1187" r:id="rId10"/>
    <p:sldId id="1188" r:id="rId11"/>
    <p:sldId id="1189" r:id="rId12"/>
    <p:sldId id="1216" r:id="rId13"/>
    <p:sldId id="1196" r:id="rId14"/>
    <p:sldId id="1217" r:id="rId15"/>
    <p:sldId id="1218" r:id="rId16"/>
    <p:sldId id="1219" r:id="rId17"/>
    <p:sldId id="1221" r:id="rId18"/>
    <p:sldId id="1220" r:id="rId19"/>
    <p:sldId id="1222" r:id="rId20"/>
    <p:sldId id="1223" r:id="rId21"/>
    <p:sldId id="1224" r:id="rId22"/>
    <p:sldId id="1225" r:id="rId23"/>
    <p:sldId id="1226" r:id="rId24"/>
    <p:sldId id="1227" r:id="rId25"/>
    <p:sldId id="1228" r:id="rId26"/>
    <p:sldId id="1229" r:id="rId27"/>
    <p:sldId id="1230" r:id="rId28"/>
    <p:sldId id="1231" r:id="rId29"/>
    <p:sldId id="1232" r:id="rId30"/>
    <p:sldId id="1233" r:id="rId31"/>
    <p:sldId id="1234" r:id="rId32"/>
    <p:sldId id="1235" r:id="rId33"/>
    <p:sldId id="1236" r:id="rId34"/>
    <p:sldId id="1237" r:id="rId35"/>
    <p:sldId id="1238" r:id="rId36"/>
    <p:sldId id="1239" r:id="rId37"/>
    <p:sldId id="1240" r:id="rId38"/>
    <p:sldId id="1241" r:id="rId39"/>
    <p:sldId id="1242" r:id="rId40"/>
    <p:sldId id="1243" r:id="rId41"/>
    <p:sldId id="1244" r:id="rId42"/>
    <p:sldId id="1245" r:id="rId43"/>
    <p:sldId id="1246" r:id="rId44"/>
    <p:sldId id="1247" r:id="rId45"/>
    <p:sldId id="1248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4400" b="1" kern="1200">
        <a:solidFill>
          <a:srgbClr val="A50021"/>
        </a:solidFill>
        <a:latin typeface="Tahoma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5F5F5"/>
    <a:srgbClr val="EAEAEA"/>
    <a:srgbClr val="D60029"/>
    <a:srgbClr val="A50021"/>
    <a:srgbClr val="292929"/>
    <a:srgbClr val="CC0000"/>
    <a:srgbClr val="000000"/>
    <a:srgbClr val="F0FC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62" autoAdjust="0"/>
    <p:restoredTop sz="86364" autoAdjust="0"/>
  </p:normalViewPr>
  <p:slideViewPr>
    <p:cSldViewPr>
      <p:cViewPr varScale="1">
        <p:scale>
          <a:sx n="137" d="100"/>
          <a:sy n="137" d="100"/>
        </p:scale>
        <p:origin x="-13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9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92"/>
    </p:cViewPr>
  </p:sorterViewPr>
  <p:notesViewPr>
    <p:cSldViewPr>
      <p:cViewPr varScale="1">
        <p:scale>
          <a:sx n="79" d="100"/>
          <a:sy n="79" d="100"/>
        </p:scale>
        <p:origin x="-2070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EF3976E-BA92-954C-8DBC-CCAA59B0D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BB34734-09A2-DB45-AB12-0CFEEA1CD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905180-A322-514F-B462-A46C1974A36C}" type="slidenum">
              <a:rPr lang="en-US"/>
              <a:pPr/>
              <a:t>13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B05050-0D8F-9B49-BAC9-89B46CDC5D32}" type="slidenum">
              <a:rPr lang="en-US"/>
              <a:pPr/>
              <a:t>17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341451-7E15-004D-9027-F589963F83A2}" type="slidenum">
              <a:rPr lang="en-US"/>
              <a:pPr/>
              <a:t>19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85F972C7-5118-D642-B66B-3BFB3B161F31}" type="slidenum">
              <a:rPr lang="en-US" sz="1200" b="0">
                <a:solidFill>
                  <a:schemeClr val="tx1"/>
                </a:solidFill>
                <a:latin typeface="Arial" charset="0"/>
              </a:rPr>
              <a:pPr algn="r"/>
              <a:t>20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FEA44C-007F-9A45-96DB-05C0A695AE72}" type="slidenum">
              <a:rPr lang="en-US"/>
              <a:pPr/>
              <a:t>40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1EEC5A-6E9E-EB4B-AE97-1EE8683C7AA4}" type="slidenum">
              <a:rPr lang="en-US"/>
              <a:pPr/>
              <a:t>42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sz="10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B8B7F0-80BF-1C45-922C-5D9D7E6807EF}" type="slidenum">
              <a:rPr lang="en-US"/>
              <a:pPr/>
              <a:t>43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B03B14-0E8C-FD4D-9447-4A0420E38278}" type="slidenum">
              <a:rPr lang="en-US"/>
              <a:pPr/>
              <a:t>44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2118E9-5228-C444-81BB-871D70D3F2FD}" type="slidenum">
              <a:rPr lang="en-US"/>
              <a:pPr/>
              <a:t>45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0563"/>
            <a:ext cx="4557712" cy="3417887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548382-4C9A-EB46-9BFF-E40092340DE2}" type="slidenum">
              <a:rPr lang="en-US"/>
              <a:pPr/>
              <a:t>2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308042-15D4-A545-BD32-534D24F0D8CF}" type="slidenum">
              <a:rPr lang="en-US"/>
              <a:pPr/>
              <a:t>3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  <a:ln/>
        </p:spPr>
        <p:txBody>
          <a:bodyPr/>
          <a:lstStyle/>
          <a:p>
            <a:endParaRPr lang="en-US" sz="14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4473A7-F92F-3844-8AD3-18190E888365}" type="slidenum">
              <a:rPr lang="en-US"/>
              <a:pPr/>
              <a:t>6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72B684-05D6-FE4D-B10A-850B831ABD91}" type="slidenum">
              <a:rPr lang="en-US"/>
              <a:pPr/>
              <a:t>7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4119563"/>
            <a:ext cx="6253162" cy="41148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Char char="•"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C512A1-26CF-D34B-985D-0E7B0998D415}" type="slidenum">
              <a:rPr lang="en-US"/>
              <a:pPr/>
              <a:t>10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B972FF-72D8-9642-B088-96008283A908}" type="slidenum">
              <a:rPr lang="en-US"/>
              <a:pPr/>
              <a:t>11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AD8CA0-5BE2-F74B-ACFD-D9D528483946}" type="slidenum">
              <a:rPr lang="en-US"/>
              <a:pPr/>
              <a:t>12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7"/>
          <p:cNvSpPr>
            <a:spLocks noChangeShapeType="1"/>
          </p:cNvSpPr>
          <p:nvPr userDrawn="1"/>
        </p:nvSpPr>
        <p:spPr bwMode="auto">
          <a:xfrm>
            <a:off x="1828800" y="3581400"/>
            <a:ext cx="6858000" cy="0"/>
          </a:xfrm>
          <a:prstGeom prst="line">
            <a:avLst/>
          </a:prstGeom>
          <a:noFill/>
          <a:ln w="25400">
            <a:solidFill>
              <a:srgbClr val="29292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5" name="AutoShape 23"/>
          <p:cNvCxnSpPr>
            <a:cxnSpLocks noChangeShapeType="1"/>
          </p:cNvCxnSpPr>
          <p:nvPr userDrawn="1"/>
        </p:nvCxnSpPr>
        <p:spPr bwMode="auto">
          <a:xfrm rot="10800000" flipV="1">
            <a:off x="533400" y="533400"/>
            <a:ext cx="7772400" cy="990600"/>
          </a:xfrm>
          <a:prstGeom prst="bentConnector3">
            <a:avLst>
              <a:gd name="adj1" fmla="val 100162"/>
            </a:avLst>
          </a:prstGeom>
          <a:noFill/>
          <a:ln w="25400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3240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462088"/>
          </a:xfrm>
        </p:spPr>
        <p:txBody>
          <a:bodyPr anchor="b"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2404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98C55D4-8F4B-0F49-9C60-B9A8D2510C20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5800" y="6248400"/>
            <a:ext cx="5638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2968942-8827-8C4B-A2E4-88138D16A7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27D32-A4C3-714A-AD96-16134A5AB8E2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F6DB0-63F2-0C4E-AD49-E36120183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6175" y="152400"/>
            <a:ext cx="1947863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569277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88157-9A09-C74C-B625-698FE76A1508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4D2A0-6076-7743-B3A8-AF1089974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93038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434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434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85FA4-294A-0C46-A819-DE8C2A976627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91B62-DD4A-2F4D-BE75-B541D2AD5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93038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61BCB-DD82-B34E-8F3D-4B2C5BAFEE3E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7528F-F25C-D246-ADB5-8AA2A1A2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1ABE0-032F-104F-A542-A5EBA5C7B418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F00C4-F557-F941-903F-348C7680D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0E1F5-E5AF-594C-B725-E106255CB149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19495-2EF8-2242-A847-529250AC0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5454A-1245-6946-9ADE-399D9286F7B9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9DF87-1388-F04A-AA6C-2881E4736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7C4EF-4552-0644-8DAF-C039C9D8AAB6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8C2A-191C-F642-917E-5B88690EE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63B35-BE4D-604E-964D-17165412A963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DFE8-6B89-2049-91A4-384F3B216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95DC6-F162-5244-A00E-BCA072A2FA42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94CFF-27B9-1C45-9567-D8C31EE9F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DD2C7-D52E-9E4D-AAFE-BAE59191BB6B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85DC9-AE27-5B49-A496-9D3E8B082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9D2EC-9163-C943-A047-91455B8E064E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80FB0-264B-AA4E-86A4-2831160E5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51C24-0681-C844-BF09-1359B9FB778F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102F3-199F-F047-8B64-1FEAA0D90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rgbClr val="F5F5F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b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779303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</a:t>
            </a:r>
          </a:p>
          <a:p>
            <a:pPr lvl="2"/>
            <a:r>
              <a:rPr lang="en-US"/>
              <a:t>Third</a:t>
            </a:r>
          </a:p>
          <a:p>
            <a:pPr lvl="1"/>
            <a:endParaRPr lang="en-US"/>
          </a:p>
        </p:txBody>
      </p:sp>
      <p:sp>
        <p:nvSpPr>
          <p:cNvPr id="13230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08A3AEC-7253-544D-BCA9-B93DA5F6E06B}" type="datetime1">
              <a:rPr lang="en-US"/>
              <a:pPr>
                <a:defRPr/>
              </a:pPr>
              <a:t>10/29/10</a:t>
            </a:fld>
            <a:endParaRPr lang="en-US"/>
          </a:p>
        </p:txBody>
      </p:sp>
      <p:sp>
        <p:nvSpPr>
          <p:cNvPr id="13230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243638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American College of Healthcare Executives</a:t>
            </a:r>
          </a:p>
        </p:txBody>
      </p:sp>
      <p:sp>
        <p:nvSpPr>
          <p:cNvPr id="13230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29A238-FCC2-8445-BA06-B77FDE1BA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92929"/>
        </a:buClr>
        <a:buSzPct val="60000"/>
        <a:buFont typeface="Wingdings" charset="2"/>
        <a:buChar char="q"/>
        <a:defRPr sz="2800">
          <a:solidFill>
            <a:srgbClr val="292929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5000"/>
        <a:buFont typeface="Tahoma" charset="0"/>
        <a:buChar char="-"/>
        <a:defRPr sz="2400">
          <a:solidFill>
            <a:srgbClr val="29292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92929"/>
        </a:buClr>
        <a:buSzPct val="50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0" Type="http://schemas.openxmlformats.org/officeDocument/2006/relationships/hyperlink" Target="http://images.google.com/imgres?imgurl=http://www.studergroup.com/thumbnail?inode=638&amp;w=500&amp;h=200&amp;imgrefurl=http://www.studergroup.com/dotCMS/knowledgeAssetDetail?inode=642&amp;usg=__B-SeWdmSJGfH_RVTct8TltOwxYs=&amp;h=200&amp;w=500&amp;sz=55&amp;hl=en&amp;start=3&amp;tbnid=tjEa70FlafCFSM:&amp;tbnh=52&amp;tbnw=130&amp;prev=/images?q=studer+pillars&amp;gbv=2&amp;hl=en&amp;safe=off" TargetMode="External"/><Relationship Id="rId21" Type="http://schemas.openxmlformats.org/officeDocument/2006/relationships/image" Target="../media/image15.jpeg"/><Relationship Id="rId22" Type="http://schemas.openxmlformats.org/officeDocument/2006/relationships/hyperlink" Target="http://images.google.com/imgres?imgurl=http://www.varsityone.com/viewpoint/wp-content/uploads/2009/01/planetree.jpg&amp;imgrefurl=http://www.varsityone.com/viewpoint/index.php/2009/01/&amp;usg=__qptEfj2z5C3vbqKO-1YalbboHw8=&amp;h=363&amp;w=300&amp;sz=80&amp;hl=en&amp;start=1&amp;tbnid=G0v_DQawFgT18M:&amp;tbnh=121&amp;tbnw=100&amp;prev=/images?q=planetree&amp;gbv=2&amp;hl=en&amp;safe=off" TargetMode="External"/><Relationship Id="rId23" Type="http://schemas.openxmlformats.org/officeDocument/2006/relationships/image" Target="../media/image16.jpeg"/><Relationship Id="rId24" Type="http://schemas.openxmlformats.org/officeDocument/2006/relationships/hyperlink" Target="http://images.google.com/imgres?imgurl=http://www.bellevuehospital.com/Best%20Place%20to%20Work/images/08_MH_bestplaces.JPG&amp;imgrefurl=http://www.bellevuehospital.com/Best%20Place%20to%20Work/Default.asp&amp;usg=__Tw3vxp5d0FW9lDnjlgBIjMukGqo=&amp;h=107&amp;w=455&amp;sz=42&amp;hl=en&amp;start=7&amp;tbnid=z5HkEmj1ueP7lM:&amp;tbnh=30&amp;tbnw=128&amp;prev=/images?q=modern+healthcare+best+places+to+work&amp;gbv=2&amp;hl=en&amp;safe=off" TargetMode="External"/><Relationship Id="rId25" Type="http://schemas.openxmlformats.org/officeDocument/2006/relationships/image" Target="../media/image17.jpeg"/><Relationship Id="rId26" Type="http://schemas.openxmlformats.org/officeDocument/2006/relationships/hyperlink" Target="http://www.coloradofirecamp.com/just-culture/images/decision-tree-lg.jpg" TargetMode="External"/><Relationship Id="rId27" Type="http://schemas.openxmlformats.org/officeDocument/2006/relationships/image" Target="../media/image18.jpeg"/><Relationship Id="rId28" Type="http://schemas.openxmlformats.org/officeDocument/2006/relationships/hyperlink" Target="http://images.google.com/imgres?imgurl=http://journals.utoledo.edu/pulse/wp-content/uploads/2009/06/whyhosiptialsshouldfly20-20book20cover.jpg&amp;imgrefurl=http://journals.utoledo.edu/pulse/&amp;usg=__Z7uMZ9SuMQnqMAi2fr62bOVAdPg=&amp;h=470&amp;w=300&amp;sz=151&amp;hl=en&amp;start=16&amp;tbnid=SKhsyFun2Dqm_M:&amp;tbnh=129&amp;tbnw=82&amp;prev=/images?q=%22crew+resource+management%22+healthcare&amp;gbv=2&amp;ndsp=20&amp;hl=en&amp;safe=off&amp;sa=N" TargetMode="External"/><Relationship Id="rId29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images.google.com/imgres?imgurl=http://bookstore.gpo.gov/images/collections/stepps.jpg&amp;imgrefurl=http://bookstore.gpo.gov/collections/index.jsp&amp;usg=__-NFbrPBWDHx1TPVoZUVG-KVvAZ8=&amp;h=105&amp;w=80&amp;sz=30&amp;hl=en&amp;start=8&amp;tbnid=7lXRtvzz6lQoRM:&amp;tbnh=84&amp;tbnw=64&amp;prev=/images?q=teamstepps&amp;gbv=2&amp;hl=en&amp;safe=off" TargetMode="Externa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30" Type="http://schemas.openxmlformats.org/officeDocument/2006/relationships/hyperlink" Target="http://images.google.com/imgres?imgurl=http://www.kdmc.com/uploadedImages/KDMC/Marketing/Press_Releases/FORTUNE2009.png&amp;imgrefurl=http://www.kdmc.com/news/release.aspx?id=23736&amp;usg=__C1dbFtmBjez5_XID-OUy1HN_U3U=&amp;h=319&amp;w=322&amp;sz=18&amp;hl=en&amp;start=1&amp;tbnid=dNsVnaBhMcPx5M:&amp;tbnh=117&amp;tbnw=118&amp;prev=/images?q=fortune+best+places+to+work&amp;gbv=2&amp;hl=en&amp;safe=off" TargetMode="External"/><Relationship Id="rId31" Type="http://schemas.openxmlformats.org/officeDocument/2006/relationships/image" Target="../media/image20.jpeg"/><Relationship Id="rId32" Type="http://schemas.openxmlformats.org/officeDocument/2006/relationships/image" Target="../media/image21.jpeg"/><Relationship Id="rId9" Type="http://schemas.openxmlformats.org/officeDocument/2006/relationships/hyperlink" Target="http://images.google.com/imgres?imgurl=http://www.mn2020.org/vertical/Sites/%7BE87029B4-3CCA-40B0-8DE9-3BD2A16A9DB9%7D/uploads/%7BFAB47C88-8C5D-4ADF-A144-FF3343CABDC8%7D_Web.jpg&amp;imgrefurl=http://www.mn2020.org/index.asp?Type=B_BASIC&amp;SEC=%7B62CB495D-E2A5-4912-99AC-691D36BD3FB5%7D&amp;DE&amp;usg=__0nQjyBOhzBJoP4r2X2OYQU1mfxw=&amp;h=363&amp;w=420&amp;sz=47&amp;hl=en&amp;start=1&amp;tbnid=pz5iivXf93PGGM:&amp;tbnh=108&amp;tbnw=125&amp;prev=/images?q=workforce+shortage&amp;gbv=2&amp;hl=en&amp;safe=off" TargetMode="External"/><Relationship Id="rId6" Type="http://schemas.openxmlformats.org/officeDocument/2006/relationships/hyperlink" Target="http://images.google.com/imgres?imgurl=http://rampersad.files.wordpress.com/2008/02/tps-lean-six-sigma-logo.jpg&amp;imgrefurl=http://rampersad.wordpress.com/2008/02/13/lean-six-sigma-green-belt-and-black-belt-certification/&amp;usg=__2EEZyuYmsGid-FO8Mmftl9gNwN0=&amp;h=720&amp;w=960&amp;sz=47&amp;hl=en&amp;start=10&amp;tbnid=tFlwjraoKcxasM:&amp;tbnh=111&amp;tbnw=148&amp;prev=/images?q=lean+six+sigma+healthcare&amp;gbv=2&amp;hl=en&amp;safe=off" TargetMode="External"/><Relationship Id="rId7" Type="http://schemas.openxmlformats.org/officeDocument/2006/relationships/image" Target="../media/image7.jpeg"/><Relationship Id="rId8" Type="http://schemas.openxmlformats.org/officeDocument/2006/relationships/image" Target="../media/image8.png"/><Relationship Id="rId33" Type="http://schemas.openxmlformats.org/officeDocument/2006/relationships/hyperlink" Target="http://images.google.com/imgres?imgurl=http://www.decwise.com/images/DecisionWise-Employee-Engagement-Model.gif&amp;imgrefurl=http://www.decwise.com/DecisionWise-Newsletter-Maintaining-Employee-Engagement-During-Tough-Economic-Times.html&amp;usg=__tdEfabnS5kjREipWY7-lYrr63lI=&amp;h=278&amp;w=250&amp;sz=21&amp;hl=en&amp;start=23&amp;tbnid=nutU-Q4ZiX5MdM:&amp;tbnh=114&amp;tbnw=103&amp;prev=/images?q=employee+engagement&amp;gbv=2&amp;ndsp=20&amp;hl=en&amp;safe=off&amp;sa=N&amp;start=20" TargetMode="External"/><Relationship Id="rId34" Type="http://schemas.openxmlformats.org/officeDocument/2006/relationships/image" Target="../media/image22.jpeg"/><Relationship Id="rId35" Type="http://schemas.openxmlformats.org/officeDocument/2006/relationships/hyperlink" Target="http://images.google.com/imgres?imgurl=http://ecx.images-amazon.com/images/I/51ls3SqzFoL._SS500_.jpg&amp;imgrefurl=http://www.amazon.com/Crisp-Behavior-Based-Interviewing-Selecting-Fifty-Minute/dp/images/1560525835&amp;usg=__eLT5QYhfwkQzggz4g9Z_vfv6rD4=&amp;h=500&amp;w=500&amp;sz=43&amp;hl=en&amp;start=35&amp;tbnid=qx5EsN5BDkQ-qM:&amp;tbnh=130&amp;tbnw=130&amp;prev=/images?q=behavior+based+interviewing&amp;gbv=2&amp;ndsp=20&amp;hl=en&amp;safe=off&amp;sa=N&amp;start=20" TargetMode="External"/><Relationship Id="rId36" Type="http://schemas.openxmlformats.org/officeDocument/2006/relationships/image" Target="../media/image23.jpeg"/><Relationship Id="rId10" Type="http://schemas.openxmlformats.org/officeDocument/2006/relationships/image" Target="../media/image9.jpeg"/><Relationship Id="rId11" Type="http://schemas.openxmlformats.org/officeDocument/2006/relationships/hyperlink" Target="http://images.google.com/imgres?imgurl=http://yalenewhavenhealth.org/emergency/influenza/images/WashHands2.jpg&amp;imgrefurl=http://jadorelanuit.blogspot.com/2008_03_30_archive.html&amp;usg=__vrNKYrPbJlDeHZ-qcvUs7DURd-c=&amp;h=980&amp;w=730&amp;sz=102&amp;hl=en&amp;start=1&amp;tbnid=VJlwRp9Zwdx7WM:&amp;tbnh=149&amp;tbnw=111&amp;prev=/images?q=wash+hands&amp;gbv=2&amp;hl=en&amp;safe=off" TargetMode="External"/><Relationship Id="rId12" Type="http://schemas.openxmlformats.org/officeDocument/2006/relationships/image" Target="../media/image10.jpeg"/><Relationship Id="rId13" Type="http://schemas.openxmlformats.org/officeDocument/2006/relationships/image" Target="../media/image11.png"/><Relationship Id="rId14" Type="http://schemas.openxmlformats.org/officeDocument/2006/relationships/hyperlink" Target="http://images.google.com/imgres?imgurl=http://www.centralbap.com/staticfiles/centralbapfilesimageslogosUntitled4jpg/untitled-4.jpg&amp;imgrefurl=http://www.centralbap.com/vgn-ext-templating/v/index.jsp?vgnextoid=0139a9dbe24bf110VgnVCM1000009239020aRCRD&amp;usg=__lSyHUHVYF7QIpzwDZx0apCAgMxg=&amp;h=1350&amp;w=1269&amp;sz=348&amp;hl=en&amp;start=2&amp;tbnid=BPUNfwtPwczCCM:&amp;tbnh=150&amp;tbnw=141&amp;prev=/images?q=nurse+magnet+status&amp;gbv=2&amp;hl=en&amp;safe=off" TargetMode="External"/><Relationship Id="rId15" Type="http://schemas.openxmlformats.org/officeDocument/2006/relationships/image" Target="../media/image12.jpeg"/><Relationship Id="rId16" Type="http://schemas.openxmlformats.org/officeDocument/2006/relationships/hyperlink" Target="http://images.google.com/imgres?imgurl=http://www.hillcresthospital.org/Portals/3/NewsImage/100top_thomson.jpg&amp;imgrefurl=http://www.hillcresthospital.org/&amp;usg=__7sXhCOh8B_8CKy5UYhBFSZaKxWU=&amp;h=576&amp;w=1144&amp;sz=707&amp;hl=en&amp;start=9&amp;tbnid=fubcRd6gl7nquM:&amp;tbnh=76&amp;tbnw=150&amp;prev=/images?q=top+100+hospital&amp;gbv=2&amp;hl=en&amp;safe=off" TargetMode="External"/><Relationship Id="rId17" Type="http://schemas.openxmlformats.org/officeDocument/2006/relationships/image" Target="../media/image13.jpeg"/><Relationship Id="rId18" Type="http://schemas.openxmlformats.org/officeDocument/2006/relationships/hyperlink" Target="http://images.google.com/imgres?imgurl=http://www.quality.nist.gov/Art_Web/mb.GIF&amp;imgrefurl=http://www.baldrige.nist.gov/Guidelines.htm&amp;usg=__imBCIm5fPCoECIt52KvQKdSVDYg=&amp;h=546&amp;w=655&amp;sz=74&amp;hl=en&amp;start=2&amp;tbnid=toJcIDhvWMKLDM:&amp;tbnh=115&amp;tbnw=138&amp;prev=/images?q=malcolm+baldrige+national+quality+award&amp;gbv=2&amp;hl=en&amp;safe=off" TargetMode="External"/><Relationship Id="rId19" Type="http://schemas.openxmlformats.org/officeDocument/2006/relationships/image" Target="../media/image14.jpeg"/><Relationship Id="rId37" Type="http://schemas.openxmlformats.org/officeDocument/2006/relationships/hyperlink" Target="http://images.google.com/imgres?imgurl=http://www.gowerpub.com/images/9780754672678.jpg&amp;imgrefurl=http://www.gowerpub.com/default.aspx?page=637&amp;calctitle=1&amp;pageSubject=3021&amp;title_id=9557&amp;edition_id=10968&amp;usg=__eF7F3hGE49GaYhtdkQhMZf8dZ40=&amp;h=249&amp;w=170&amp;sz=38&amp;hl=en&amp;start=35&amp;tbnid=RuTznbz_pLGsNM:&amp;tbnh=111&amp;tbnw=76&amp;prev=/images?q=%22just+culture%22&amp;gbv=2&amp;ndsp=20&amp;hl=en&amp;safe=off&amp;sa=N&amp;start=20" TargetMode="External"/><Relationship Id="rId38" Type="http://schemas.openxmlformats.org/officeDocument/2006/relationships/image" Target="../media/image24.jpeg"/><Relationship Id="rId39" Type="http://schemas.openxmlformats.org/officeDocument/2006/relationships/hyperlink" Target="http://images.google.com/imgres?imgurl=http://ecx.images-amazon.com/images/I/51ls3SqzFoL._SL500_AA240_.jpg&amp;imgrefurl=http://www.amazon.com/Crisp-Behavior-Based-Interviewing-Selecting-Fifty-Minute/dp/1560525835&amp;usg=__YlEekBUVsiRtSyg7TebDOMjPgNw=&amp;h=240&amp;w=240&amp;sz=15&amp;hl=en&amp;start=4&amp;tbnid=drjv8fU5ygendM:&amp;tbnh=110&amp;tbnw=110&amp;prev=/images?q=behavior-based+interviewing&amp;gbv=2&amp;hl=en&amp;safe=off" TargetMode="External"/><Relationship Id="rId40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6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Pj04070090000[1]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2971800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2576512"/>
            <a:ext cx="7772400" cy="1462088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Creating Organizational Climates and Working Conditions that Foster Quality and Safety</a:t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04800" y="914400"/>
            <a:ext cx="8372475" cy="5486400"/>
            <a:chOff x="304800" y="914400"/>
            <a:chExt cx="8372475" cy="5486400"/>
          </a:xfrm>
        </p:grpSpPr>
        <p:pic>
          <p:nvPicPr>
            <p:cNvPr id="250885" name="Picture 5" descr="stepps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0600" y="5086350"/>
              <a:ext cx="885825" cy="116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87" name="Picture 7" descr="tslog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867400" y="3276600"/>
              <a:ext cx="1666875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89" name="Picture 9" descr="tps-lean-six-sigma-logo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629400" y="914400"/>
              <a:ext cx="1409700" cy="105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1" name="Picture 11" descr="waste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010400" y="2092325"/>
              <a:ext cx="1447800" cy="1338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3" name="Picture 13" descr="%257BFAB47C88-8C5D-4ADF-A144-FF3343CABDC8%257D_Web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61975" y="2743200"/>
              <a:ext cx="1190625" cy="102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5" name="Picture 15" descr="WashHands2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191000" y="3533775"/>
              <a:ext cx="1057275" cy="141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7" name="Picture 17" descr="EVP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752600" y="990600"/>
              <a:ext cx="1752600" cy="168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899" name="Picture 19" descr="untitled-4">
              <a:hlinkClick r:id="rId14"/>
            </p:cNvPr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457200" y="1371600"/>
              <a:ext cx="1074738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01" name="Picture 21" descr="100top_thomson">
              <a:hlinkClick r:id="rId16"/>
            </p:cNvPr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934200" y="5334000"/>
              <a:ext cx="1428750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03" name="Picture 23" descr="mb">
              <a:hlinkClick r:id="rId18"/>
            </p:cNvPr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362200" y="3048000"/>
              <a:ext cx="1314450" cy="1095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07" name="Picture 27" descr="thumbnail%3Finode%3D638%26w%3D500%26h%3D200">
              <a:hlinkClick r:id="rId20"/>
            </p:cNvPr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304800" y="3962400"/>
              <a:ext cx="1838325" cy="735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09" name="Picture 29" descr="planetree">
              <a:hlinkClick r:id="rId22"/>
            </p:cNvPr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2362200" y="4343400"/>
              <a:ext cx="952500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11" name="Picture 31" descr="08_MH_bestplaces">
              <a:hlinkClick r:id="rId24"/>
            </p:cNvPr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81000" y="1066800"/>
              <a:ext cx="121920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13" name="Picture 33" descr="decision-tree">
              <a:hlinkClick r:id="rId26"/>
            </p:cNvPr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3638550" y="1143000"/>
              <a:ext cx="2457450" cy="111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15" name="Picture 35" descr="whyhosiptialsshouldfly20-20book20cover">
              <a:hlinkClick r:id="rId28"/>
            </p:cNvPr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3733800" y="5172075"/>
              <a:ext cx="781050" cy="1228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05" name="Picture 25" descr="FORTUNE2009">
              <a:hlinkClick r:id="rId30"/>
            </p:cNvPr>
            <p:cNvPicPr>
              <a:picLocks noChangeAspect="1" noChangeArrowheads="1"/>
            </p:cNvPicPr>
            <p:nvPr/>
          </p:nvPicPr>
          <p:blipFill>
            <a:blip r:embed="rId31"/>
            <a:srcRect b="17949"/>
            <a:stretch>
              <a:fillRect/>
            </a:stretch>
          </p:blipFill>
          <p:spPr bwMode="auto">
            <a:xfrm>
              <a:off x="609600" y="5105400"/>
              <a:ext cx="112395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17" name="Picture 37" descr="26898_logo"/>
            <p:cNvPicPr>
              <a:picLocks noChangeAspect="1" noChangeArrowheads="1"/>
            </p:cNvPicPr>
            <p:nvPr/>
          </p:nvPicPr>
          <p:blipFill>
            <a:blip r:embed="rId32"/>
            <a:srcRect b="45224"/>
            <a:stretch>
              <a:fillRect/>
            </a:stretch>
          </p:blipFill>
          <p:spPr bwMode="auto">
            <a:xfrm>
              <a:off x="3581400" y="2438400"/>
              <a:ext cx="2271713" cy="93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19" name="Picture 39" descr="DecisionWise-Employee-Engagement-Model">
              <a:hlinkClick r:id="rId33"/>
            </p:cNvPr>
            <p:cNvPicPr>
              <a:picLocks noChangeAspect="1" noChangeArrowheads="1"/>
            </p:cNvPicPr>
            <p:nvPr/>
          </p:nvPicPr>
          <p:blipFill>
            <a:blip r:embed="rId34"/>
            <a:srcRect/>
            <a:stretch>
              <a:fillRect/>
            </a:stretch>
          </p:blipFill>
          <p:spPr bwMode="auto">
            <a:xfrm>
              <a:off x="7696200" y="3505200"/>
              <a:ext cx="981075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21" name="Picture 41" descr="51ls3SqzFoL">
              <a:hlinkClick r:id="rId35"/>
            </p:cNvPr>
            <p:cNvPicPr>
              <a:picLocks noChangeAspect="1" noChangeArrowheads="1"/>
            </p:cNvPicPr>
            <p:nvPr/>
          </p:nvPicPr>
          <p:blipFill>
            <a:blip r:embed="rId36"/>
            <a:srcRect l="11429" t="3810" r="12381" b="65714"/>
            <a:stretch>
              <a:fillRect/>
            </a:stretch>
          </p:blipFill>
          <p:spPr bwMode="auto">
            <a:xfrm>
              <a:off x="1905000" y="5715000"/>
              <a:ext cx="15240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23" name="Picture 43" descr="9780754672678">
              <a:hlinkClick r:id="rId37"/>
            </p:cNvPr>
            <p:cNvPicPr>
              <a:picLocks noChangeAspect="1" noChangeArrowheads="1"/>
            </p:cNvPicPr>
            <p:nvPr/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5867400" y="1981200"/>
              <a:ext cx="723900" cy="105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0925" name="Picture 45" descr="51ls3SqzFoL">
              <a:hlinkClick r:id="rId39"/>
            </p:cNvPr>
            <p:cNvPicPr>
              <a:picLocks noChangeAspect="1" noChangeArrowheads="1"/>
            </p:cNvPicPr>
            <p:nvPr/>
          </p:nvPicPr>
          <p:blipFill>
            <a:blip r:embed="rId40"/>
            <a:srcRect l="13043" t="-4347" r="8696" b="60869"/>
            <a:stretch>
              <a:fillRect/>
            </a:stretch>
          </p:blipFill>
          <p:spPr bwMode="auto">
            <a:xfrm>
              <a:off x="5943600" y="4800600"/>
              <a:ext cx="1066800" cy="592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81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239000" cy="715963"/>
          </a:xfrm>
        </p:spPr>
        <p:txBody>
          <a:bodyPr/>
          <a:lstStyle/>
          <a:p>
            <a:r>
              <a:rPr lang="en-US" sz="3200" u="sng" dirty="0">
                <a:latin typeface="Arial" charset="0"/>
                <a:ea typeface="Arial" charset="0"/>
                <a:cs typeface="Arial" charset="0"/>
              </a:rPr>
              <a:t>How can these ‘people practices’ best be integrated?</a:t>
            </a:r>
          </a:p>
        </p:txBody>
      </p:sp>
      <p:sp>
        <p:nvSpPr>
          <p:cNvPr id="33816" name="Slide Number Placeholder 2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8C8DCB-72FF-A447-B51A-02292A2A771B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457200"/>
            <a:ext cx="8229600" cy="1219200"/>
          </a:xfrm>
        </p:spPr>
        <p:txBody>
          <a:bodyPr/>
          <a:lstStyle/>
          <a:p>
            <a:pPr eaLnBrk="1" hangingPunct="1"/>
            <a:r>
              <a:rPr lang="en-US" dirty="0">
                <a:ea typeface="Arial" charset="0"/>
                <a:cs typeface="Arial" charset="0"/>
              </a:rPr>
              <a:t>Research from other sectors may help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latin typeface="Arial" charset="0"/>
                <a:ea typeface="Arial" charset="0"/>
                <a:cs typeface="Arial" charset="0"/>
              </a:rPr>
              <a:t>High-Performance Work Practices (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HPWPs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pPr lvl="1"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Personnel practices associated with improved organizational performance</a:t>
            </a:r>
          </a:p>
          <a:p>
            <a:pPr lvl="4"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Mutually reinforcing HR systems (or ‘bundles’) are likely to have greater impact</a:t>
            </a:r>
          </a:p>
          <a:p>
            <a:pPr lvl="4"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Considerable research attention spanning the past 15 years</a:t>
            </a:r>
          </a:p>
          <a:p>
            <a:pPr lvl="1"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0C12AC-9555-D14D-88AA-723D2719A3E4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295400"/>
            <a:ext cx="7772400" cy="1462088"/>
          </a:xfrm>
        </p:spPr>
        <p:txBody>
          <a:bodyPr/>
          <a:lstStyle/>
          <a:p>
            <a:pPr eaLnBrk="1" hangingPunct="1"/>
            <a:r>
              <a:rPr lang="en-US" sz="4800" dirty="0">
                <a:ea typeface="ＭＳ Ｐゴシック" charset="-128"/>
                <a:cs typeface="ＭＳ Ｐゴシック" charset="-128"/>
              </a:rPr>
              <a:t>HPWP Logic Model</a:t>
            </a:r>
          </a:p>
        </p:txBody>
      </p:sp>
      <p:pic>
        <p:nvPicPr>
          <p:cNvPr id="37891" name="Picture 3" descr="MPj038777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038600"/>
            <a:ext cx="510540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76200" y="0"/>
            <a:ext cx="9067800" cy="6400800"/>
            <a:chOff x="76200" y="0"/>
            <a:chExt cx="9067800" cy="6400800"/>
          </a:xfrm>
        </p:grpSpPr>
        <p:sp>
          <p:nvSpPr>
            <p:cNvPr id="57" name="Rectangle 56"/>
            <p:cNvSpPr/>
            <p:nvPr/>
          </p:nvSpPr>
          <p:spPr>
            <a:xfrm>
              <a:off x="7239000" y="0"/>
              <a:ext cx="1905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675" name="AutoShape 2"/>
            <p:cNvSpPr>
              <a:spLocks noChangeArrowheads="1"/>
            </p:cNvSpPr>
            <p:nvPr/>
          </p:nvSpPr>
          <p:spPr bwMode="auto">
            <a:xfrm>
              <a:off x="76200" y="4648200"/>
              <a:ext cx="7086600" cy="17526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00"/>
            </a:p>
            <a:p>
              <a:pPr>
                <a:buFontTx/>
                <a:buChar char="•"/>
                <a:defRPr/>
              </a:pPr>
              <a:endParaRPr lang="en-US" sz="1000"/>
            </a:p>
            <a:p>
              <a:pPr>
                <a:buFontTx/>
                <a:buChar char="•"/>
                <a:defRPr/>
              </a:pPr>
              <a:endParaRPr lang="en-US" sz="1000"/>
            </a:p>
          </p:txBody>
        </p:sp>
        <p:sp>
          <p:nvSpPr>
            <p:cNvPr id="28676" name="AutoShape 3"/>
            <p:cNvSpPr>
              <a:spLocks noChangeArrowheads="1"/>
            </p:cNvSpPr>
            <p:nvPr/>
          </p:nvSpPr>
          <p:spPr bwMode="auto">
            <a:xfrm>
              <a:off x="76200" y="228600"/>
              <a:ext cx="8610600" cy="21336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/>
                <a:t>'</a:t>
              </a:r>
            </a:p>
            <a:p>
              <a:pPr>
                <a:buFontTx/>
                <a:buChar char="•"/>
                <a:defRPr/>
              </a:pPr>
              <a:endParaRPr lang="en-US" sz="1000"/>
            </a:p>
            <a:p>
              <a:pPr>
                <a:buFontTx/>
                <a:buChar char="•"/>
                <a:defRPr/>
              </a:pPr>
              <a:endParaRPr lang="en-US" sz="1000"/>
            </a:p>
          </p:txBody>
        </p:sp>
        <p:sp>
          <p:nvSpPr>
            <p:cNvPr id="28677" name="Rectangle 4"/>
            <p:cNvSpPr>
              <a:spLocks noChangeArrowheads="1"/>
            </p:cNvSpPr>
            <p:nvPr/>
          </p:nvSpPr>
          <p:spPr bwMode="auto">
            <a:xfrm>
              <a:off x="457200" y="3352800"/>
              <a:ext cx="1143000" cy="685800"/>
            </a:xfrm>
            <a:prstGeom prst="rect">
              <a:avLst/>
            </a:prstGeom>
            <a:solidFill>
              <a:srgbClr val="FF5B5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00"/>
            </a:p>
            <a:p>
              <a:pPr>
                <a:defRPr/>
              </a:pPr>
              <a:r>
                <a:rPr lang="en-US" sz="1000"/>
                <a:t>Quality of </a:t>
              </a:r>
            </a:p>
            <a:p>
              <a:pPr>
                <a:defRPr/>
              </a:pPr>
              <a:r>
                <a:rPr lang="en-US" sz="1000"/>
                <a:t>candidate </a:t>
              </a:r>
            </a:p>
            <a:p>
              <a:pPr>
                <a:defRPr/>
              </a:pPr>
              <a:r>
                <a:rPr lang="en-US" sz="1000"/>
                <a:t>pools</a:t>
              </a:r>
            </a:p>
            <a:p>
              <a:pPr>
                <a:defRPr/>
              </a:pPr>
              <a:endParaRPr lang="en-US" sz="1000"/>
            </a:p>
          </p:txBody>
        </p:sp>
        <p:sp>
          <p:nvSpPr>
            <p:cNvPr id="28678" name="Rectangle 5"/>
            <p:cNvSpPr>
              <a:spLocks noChangeArrowheads="1"/>
            </p:cNvSpPr>
            <p:nvPr/>
          </p:nvSpPr>
          <p:spPr bwMode="auto">
            <a:xfrm>
              <a:off x="1981200" y="3352800"/>
              <a:ext cx="1219200" cy="685800"/>
            </a:xfrm>
            <a:prstGeom prst="rect">
              <a:avLst/>
            </a:prstGeom>
            <a:solidFill>
              <a:srgbClr val="FF5B5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sz="1000"/>
            </a:p>
            <a:p>
              <a:pPr algn="ctr">
                <a:defRPr/>
              </a:pPr>
              <a:r>
                <a:rPr lang="en-US" sz="1000"/>
                <a:t>Quality of hires </a:t>
              </a:r>
            </a:p>
            <a:p>
              <a:pPr algn="ctr">
                <a:defRPr/>
              </a:pPr>
              <a:endParaRPr lang="en-US" sz="1000"/>
            </a:p>
          </p:txBody>
        </p:sp>
        <p:cxnSp>
          <p:nvCxnSpPr>
            <p:cNvPr id="39951" name="AutoShape 6"/>
            <p:cNvCxnSpPr>
              <a:cxnSpLocks noChangeShapeType="1"/>
            </p:cNvCxnSpPr>
            <p:nvPr/>
          </p:nvCxnSpPr>
          <p:spPr bwMode="auto">
            <a:xfrm>
              <a:off x="1600200" y="36957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8680" name="Rectangle 7"/>
            <p:cNvSpPr>
              <a:spLocks noChangeArrowheads="1"/>
            </p:cNvSpPr>
            <p:nvPr/>
          </p:nvSpPr>
          <p:spPr bwMode="auto">
            <a:xfrm>
              <a:off x="3657600" y="3124200"/>
              <a:ext cx="1371600" cy="1143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System reliability / 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resilience</a:t>
              </a:r>
            </a:p>
            <a:p>
              <a:pPr>
                <a:defRPr/>
              </a:pPr>
              <a:endParaRPr lang="en-US" sz="600" i="1">
                <a:ea typeface="ＭＳ Ｐゴシック" pitchFamily="34" charset="-128"/>
                <a:cs typeface="+mn-cs"/>
              </a:endParaRPr>
            </a:p>
            <a:p>
              <a:pPr>
                <a:defRPr/>
              </a:pPr>
              <a:r>
                <a:rPr lang="en-US" sz="1000" i="1">
                  <a:ea typeface="ＭＳ Ｐゴシック" pitchFamily="34" charset="-128"/>
                  <a:cs typeface="+mn-cs"/>
                </a:rPr>
                <a:t>- Staff resources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 </a:t>
              </a:r>
              <a:endParaRPr lang="en-US" sz="1000" i="1">
                <a:ea typeface="ＭＳ Ｐゴシック" pitchFamily="34" charset="-128"/>
                <a:cs typeface="+mn-cs"/>
              </a:endParaRPr>
            </a:p>
            <a:p>
              <a:pPr>
                <a:defRPr/>
              </a:pPr>
              <a:r>
                <a:rPr lang="en-US" sz="1000" i="1">
                  <a:ea typeface="ＭＳ Ｐゴシック" pitchFamily="34" charset="-128"/>
                  <a:cs typeface="+mn-cs"/>
                </a:rPr>
                <a:t>- Staff effectiveness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  </a:t>
              </a:r>
            </a:p>
          </p:txBody>
        </p:sp>
        <p:sp>
          <p:nvSpPr>
            <p:cNvPr id="28681" name="Rectangle 8"/>
            <p:cNvSpPr>
              <a:spLocks noChangeArrowheads="1"/>
            </p:cNvSpPr>
            <p:nvPr/>
          </p:nvSpPr>
          <p:spPr bwMode="auto">
            <a:xfrm>
              <a:off x="5257800" y="3124200"/>
              <a:ext cx="1371600" cy="1143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/>
                <a:t>Capacity for </a:t>
              </a:r>
            </a:p>
            <a:p>
              <a:pPr>
                <a:defRPr/>
              </a:pPr>
              <a:r>
                <a:rPr lang="en-US" sz="1000"/>
                <a:t>continuous system </a:t>
              </a:r>
            </a:p>
            <a:p>
              <a:pPr>
                <a:defRPr/>
              </a:pPr>
              <a:r>
                <a:rPr lang="en-US" sz="1000"/>
                <a:t> improvement</a:t>
              </a:r>
            </a:p>
            <a:p>
              <a:pPr>
                <a:defRPr/>
              </a:pPr>
              <a:endParaRPr lang="en-US" sz="1000"/>
            </a:p>
          </p:txBody>
        </p:sp>
        <p:sp>
          <p:nvSpPr>
            <p:cNvPr id="6153" name="AutoShape 9"/>
            <p:cNvSpPr>
              <a:spLocks noChangeArrowheads="1"/>
            </p:cNvSpPr>
            <p:nvPr/>
          </p:nvSpPr>
          <p:spPr bwMode="auto">
            <a:xfrm>
              <a:off x="4038600" y="304800"/>
              <a:ext cx="2133600" cy="19050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000"/>
                <a:t>HPWP Subsystem #3: Frontline </a:t>
              </a:r>
            </a:p>
            <a:p>
              <a:pPr algn="ctr">
                <a:defRPr/>
              </a:pPr>
              <a:r>
                <a:rPr lang="en-US" sz="1000"/>
                <a:t>Empowerment</a:t>
              </a:r>
            </a:p>
            <a:p>
              <a:pPr algn="ctr">
                <a:defRPr/>
              </a:pPr>
              <a:endParaRPr lang="en-US" sz="1000"/>
            </a:p>
            <a:p>
              <a:pPr algn="ctr">
                <a:defRPr/>
              </a:pPr>
              <a:endParaRPr lang="en-US" sz="1000"/>
            </a:p>
          </p:txBody>
        </p:sp>
        <p:sp>
          <p:nvSpPr>
            <p:cNvPr id="6154" name="AutoShape 10"/>
            <p:cNvSpPr>
              <a:spLocks noChangeArrowheads="1"/>
            </p:cNvSpPr>
            <p:nvPr/>
          </p:nvSpPr>
          <p:spPr bwMode="auto">
            <a:xfrm>
              <a:off x="4191000" y="9906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Employment security</a:t>
              </a:r>
            </a:p>
          </p:txBody>
        </p:sp>
        <p:sp>
          <p:nvSpPr>
            <p:cNvPr id="6155" name="AutoShape 11"/>
            <p:cNvSpPr>
              <a:spLocks noChangeArrowheads="1"/>
            </p:cNvSpPr>
            <p:nvPr/>
          </p:nvSpPr>
          <p:spPr bwMode="auto">
            <a:xfrm>
              <a:off x="4191000" y="13716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Reduced status distinctions</a:t>
              </a:r>
            </a:p>
          </p:txBody>
        </p:sp>
        <p:sp>
          <p:nvSpPr>
            <p:cNvPr id="6156" name="AutoShape 12"/>
            <p:cNvSpPr>
              <a:spLocks noChangeArrowheads="1"/>
            </p:cNvSpPr>
            <p:nvPr/>
          </p:nvSpPr>
          <p:spPr bwMode="auto">
            <a:xfrm>
              <a:off x="4191000" y="17526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Teams / decentralized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 decision-making</a:t>
              </a:r>
            </a:p>
          </p:txBody>
        </p:sp>
        <p:sp>
          <p:nvSpPr>
            <p:cNvPr id="6157" name="AutoShape 13"/>
            <p:cNvSpPr>
              <a:spLocks noChangeArrowheads="1"/>
            </p:cNvSpPr>
            <p:nvPr/>
          </p:nvSpPr>
          <p:spPr bwMode="auto">
            <a:xfrm>
              <a:off x="533400" y="4724400"/>
              <a:ext cx="3200400" cy="12192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r>
                <a:rPr lang="en-US" sz="1000" dirty="0">
                  <a:cs typeface="+mn-cs"/>
                </a:rPr>
                <a:t>HPWP Subsystem #2: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Staff Acquisition &amp; Development</a:t>
              </a:r>
            </a:p>
          </p:txBody>
        </p:sp>
        <p:sp>
          <p:nvSpPr>
            <p:cNvPr id="6158" name="AutoShape 14"/>
            <p:cNvSpPr>
              <a:spLocks noChangeArrowheads="1"/>
            </p:cNvSpPr>
            <p:nvPr/>
          </p:nvSpPr>
          <p:spPr bwMode="auto">
            <a:xfrm>
              <a:off x="685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Rigorous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recruiting </a:t>
              </a:r>
            </a:p>
          </p:txBody>
        </p:sp>
        <p:sp>
          <p:nvSpPr>
            <p:cNvPr id="6159" name="AutoShape 15"/>
            <p:cNvSpPr>
              <a:spLocks noChangeArrowheads="1"/>
            </p:cNvSpPr>
            <p:nvPr/>
          </p:nvSpPr>
          <p:spPr bwMode="auto">
            <a:xfrm>
              <a:off x="1447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Selective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hiring </a:t>
              </a:r>
            </a:p>
          </p:txBody>
        </p:sp>
        <p:sp>
          <p:nvSpPr>
            <p:cNvPr id="6160" name="AutoShape 16"/>
            <p:cNvSpPr>
              <a:spLocks noChangeArrowheads="1"/>
            </p:cNvSpPr>
            <p:nvPr/>
          </p:nvSpPr>
          <p:spPr bwMode="auto">
            <a:xfrm>
              <a:off x="2971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Extensive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Training </a:t>
              </a:r>
            </a:p>
          </p:txBody>
        </p:sp>
        <p:sp>
          <p:nvSpPr>
            <p:cNvPr id="6161" name="AutoShape 17"/>
            <p:cNvSpPr>
              <a:spLocks noChangeArrowheads="1"/>
            </p:cNvSpPr>
            <p:nvPr/>
          </p:nvSpPr>
          <p:spPr bwMode="auto">
            <a:xfrm>
              <a:off x="3810000" y="4724400"/>
              <a:ext cx="2895600" cy="16002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/>
            <a:lstStyle/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2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2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2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HPWP Subsystem #1: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 Staff Engagement</a:t>
              </a: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  <a:p>
              <a:pPr algn="ctr">
                <a:defRPr/>
              </a:pPr>
              <a:endParaRPr lang="en-US" sz="1000" dirty="0"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6162" name="AutoShape 18"/>
            <p:cNvSpPr>
              <a:spLocks noChangeArrowheads="1"/>
            </p:cNvSpPr>
            <p:nvPr/>
          </p:nvSpPr>
          <p:spPr bwMode="auto">
            <a:xfrm>
              <a:off x="3962400" y="4800600"/>
              <a:ext cx="1219200" cy="5334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Information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sharing </a:t>
              </a:r>
            </a:p>
          </p:txBody>
        </p:sp>
        <p:sp>
          <p:nvSpPr>
            <p:cNvPr id="6163" name="AutoShape 19"/>
            <p:cNvSpPr>
              <a:spLocks noChangeArrowheads="1"/>
            </p:cNvSpPr>
            <p:nvPr/>
          </p:nvSpPr>
          <p:spPr bwMode="auto">
            <a:xfrm>
              <a:off x="5334000" y="5715000"/>
              <a:ext cx="1219200" cy="5334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>
                  <a:ea typeface="ＭＳ Ｐゴシック" pitchFamily="-112" charset="-128"/>
                  <a:cs typeface="+mn-cs"/>
                </a:rPr>
                <a:t>Performance-</a:t>
              </a:r>
            </a:p>
            <a:p>
              <a:pPr algn="ctr">
                <a:defRPr/>
              </a:pPr>
              <a:r>
                <a:rPr lang="en-US" sz="1000">
                  <a:ea typeface="ＭＳ Ｐゴシック" pitchFamily="-112" charset="-128"/>
                  <a:cs typeface="+mn-cs"/>
                </a:rPr>
                <a:t>driven reward/</a:t>
              </a:r>
            </a:p>
            <a:p>
              <a:pPr algn="ctr">
                <a:defRPr/>
              </a:pPr>
              <a:r>
                <a:rPr lang="en-US" sz="1000">
                  <a:ea typeface="ＭＳ Ｐゴシック" pitchFamily="-112" charset="-128"/>
                  <a:cs typeface="+mn-cs"/>
                </a:rPr>
                <a:t>recognition </a:t>
              </a:r>
            </a:p>
          </p:txBody>
        </p:sp>
        <p:sp>
          <p:nvSpPr>
            <p:cNvPr id="6164" name="AutoShape 20"/>
            <p:cNvSpPr>
              <a:spLocks noChangeArrowheads="1"/>
            </p:cNvSpPr>
            <p:nvPr/>
          </p:nvSpPr>
          <p:spPr bwMode="auto">
            <a:xfrm>
              <a:off x="3962400" y="5715000"/>
              <a:ext cx="1219200" cy="5334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>
                  <a:ea typeface="ＭＳ Ｐゴシック" pitchFamily="-112" charset="-128"/>
                  <a:cs typeface="+mn-cs"/>
                </a:rPr>
                <a:t>Employee </a:t>
              </a:r>
            </a:p>
            <a:p>
              <a:pPr algn="ctr">
                <a:defRPr/>
              </a:pPr>
              <a:r>
                <a:rPr lang="en-US" sz="1000">
                  <a:ea typeface="ＭＳ Ｐゴシック" pitchFamily="-112" charset="-128"/>
                  <a:cs typeface="+mn-cs"/>
                </a:rPr>
                <a:t>involvement in </a:t>
              </a:r>
            </a:p>
            <a:p>
              <a:pPr algn="ctr">
                <a:defRPr/>
              </a:pPr>
              <a:r>
                <a:rPr lang="en-US" sz="1000">
                  <a:ea typeface="ＭＳ Ｐゴシック" pitchFamily="-112" charset="-128"/>
                  <a:cs typeface="+mn-cs"/>
                </a:rPr>
                <a:t>decision-making</a:t>
              </a:r>
            </a:p>
          </p:txBody>
        </p:sp>
        <p:cxnSp>
          <p:nvCxnSpPr>
            <p:cNvPr id="39970" name="AutoShape 21"/>
            <p:cNvCxnSpPr>
              <a:cxnSpLocks noChangeShapeType="1"/>
            </p:cNvCxnSpPr>
            <p:nvPr/>
          </p:nvCxnSpPr>
          <p:spPr bwMode="auto">
            <a:xfrm>
              <a:off x="3200400" y="36957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9971" name="AutoShape 22"/>
            <p:cNvCxnSpPr>
              <a:cxnSpLocks noChangeShapeType="1"/>
              <a:stCxn id="6158" idx="0"/>
            </p:cNvCxnSpPr>
            <p:nvPr/>
          </p:nvCxnSpPr>
          <p:spPr bwMode="auto">
            <a:xfrm flipV="1">
              <a:off x="1028700" y="4038600"/>
              <a:ext cx="0" cy="7620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9972" name="Line 23"/>
            <p:cNvSpPr>
              <a:spLocks noChangeShapeType="1"/>
            </p:cNvSpPr>
            <p:nvPr/>
          </p:nvSpPr>
          <p:spPr bwMode="auto">
            <a:xfrm>
              <a:off x="5029200" y="32004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73" name="Line 24"/>
            <p:cNvSpPr>
              <a:spLocks noChangeShapeType="1"/>
            </p:cNvSpPr>
            <p:nvPr/>
          </p:nvSpPr>
          <p:spPr bwMode="auto">
            <a:xfrm flipH="1">
              <a:off x="5029200" y="37338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9974" name="AutoShape 25"/>
            <p:cNvCxnSpPr>
              <a:cxnSpLocks noChangeShapeType="1"/>
              <a:stCxn id="6153" idx="2"/>
            </p:cNvCxnSpPr>
            <p:nvPr/>
          </p:nvCxnSpPr>
          <p:spPr bwMode="auto">
            <a:xfrm flipH="1">
              <a:off x="4343400" y="2209800"/>
              <a:ext cx="762000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9975" name="AutoShape 26"/>
            <p:cNvCxnSpPr>
              <a:cxnSpLocks noChangeShapeType="1"/>
              <a:stCxn id="6153" idx="2"/>
            </p:cNvCxnSpPr>
            <p:nvPr/>
          </p:nvCxnSpPr>
          <p:spPr bwMode="auto">
            <a:xfrm>
              <a:off x="5105400" y="2209800"/>
              <a:ext cx="838200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171" name="AutoShape 27"/>
            <p:cNvSpPr>
              <a:spLocks noChangeArrowheads="1"/>
            </p:cNvSpPr>
            <p:nvPr/>
          </p:nvSpPr>
          <p:spPr bwMode="auto">
            <a:xfrm>
              <a:off x="5334000" y="4800600"/>
              <a:ext cx="1219200" cy="5334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Communicating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mission &amp; vision</a:t>
              </a:r>
            </a:p>
          </p:txBody>
        </p:sp>
        <p:cxnSp>
          <p:nvCxnSpPr>
            <p:cNvPr id="39977" name="AutoShape 28"/>
            <p:cNvCxnSpPr>
              <a:cxnSpLocks noChangeShapeType="1"/>
              <a:stCxn id="6161" idx="0"/>
            </p:cNvCxnSpPr>
            <p:nvPr/>
          </p:nvCxnSpPr>
          <p:spPr bwMode="auto">
            <a:xfrm rot="16200000" flipV="1">
              <a:off x="4572000" y="4038600"/>
              <a:ext cx="457200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9978" name="AutoShape 29"/>
            <p:cNvCxnSpPr>
              <a:cxnSpLocks noChangeShapeType="1"/>
              <a:stCxn id="6161" idx="0"/>
            </p:cNvCxnSpPr>
            <p:nvPr/>
          </p:nvCxnSpPr>
          <p:spPr bwMode="auto">
            <a:xfrm rot="5400000" flipH="1" flipV="1">
              <a:off x="5372100" y="4152900"/>
              <a:ext cx="457200" cy="685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9979" name="AutoShape 30"/>
            <p:cNvCxnSpPr>
              <a:cxnSpLocks noChangeShapeType="1"/>
            </p:cNvCxnSpPr>
            <p:nvPr/>
          </p:nvCxnSpPr>
          <p:spPr bwMode="auto">
            <a:xfrm>
              <a:off x="6629400" y="3695700"/>
              <a:ext cx="7493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175" name="AutoShape 31"/>
            <p:cNvSpPr>
              <a:spLocks noChangeArrowheads="1"/>
            </p:cNvSpPr>
            <p:nvPr/>
          </p:nvSpPr>
          <p:spPr bwMode="auto">
            <a:xfrm>
              <a:off x="6248400" y="304800"/>
              <a:ext cx="1981200" cy="19050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>
                <a:defRPr/>
              </a:pPr>
              <a:r>
                <a:rPr lang="en-US" sz="1000"/>
                <a:t>HPWP Subsystem #4: </a:t>
              </a:r>
            </a:p>
            <a:p>
              <a:pPr algn="ctr">
                <a:defRPr/>
              </a:pPr>
              <a:r>
                <a:rPr lang="en-US" sz="1000"/>
                <a:t>Leadership </a:t>
              </a:r>
            </a:p>
            <a:p>
              <a:pPr algn="ctr">
                <a:defRPr/>
              </a:pPr>
              <a:r>
                <a:rPr lang="en-US" sz="1000"/>
                <a:t>Alignment &amp; Development</a:t>
              </a:r>
            </a:p>
            <a:p>
              <a:pPr algn="ctr">
                <a:defRPr/>
              </a:pPr>
              <a:endParaRPr lang="en-US" sz="1000"/>
            </a:p>
            <a:p>
              <a:pPr algn="ctr">
                <a:defRPr/>
              </a:pPr>
              <a:endParaRPr lang="en-US" sz="1000"/>
            </a:p>
          </p:txBody>
        </p:sp>
        <p:sp>
          <p:nvSpPr>
            <p:cNvPr id="6176" name="AutoShape 32"/>
            <p:cNvSpPr>
              <a:spLocks noChangeArrowheads="1"/>
            </p:cNvSpPr>
            <p:nvPr/>
          </p:nvSpPr>
          <p:spPr bwMode="auto">
            <a:xfrm>
              <a:off x="6324600" y="990600"/>
              <a:ext cx="1828800" cy="3810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Leadership training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linked to organizational goals</a:t>
              </a:r>
            </a:p>
          </p:txBody>
        </p:sp>
        <p:sp>
          <p:nvSpPr>
            <p:cNvPr id="6177" name="AutoShape 33"/>
            <p:cNvSpPr>
              <a:spLocks noChangeArrowheads="1"/>
            </p:cNvSpPr>
            <p:nvPr/>
          </p:nvSpPr>
          <p:spPr bwMode="auto">
            <a:xfrm>
              <a:off x="6324600" y="1828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Performance-contingent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rewards</a:t>
              </a:r>
            </a:p>
          </p:txBody>
        </p:sp>
        <p:sp>
          <p:nvSpPr>
            <p:cNvPr id="6178" name="AutoShape 34"/>
            <p:cNvSpPr>
              <a:spLocks noChangeArrowheads="1"/>
            </p:cNvSpPr>
            <p:nvPr/>
          </p:nvSpPr>
          <p:spPr bwMode="auto">
            <a:xfrm>
              <a:off x="6324600" y="1447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Succession planning</a:t>
              </a:r>
            </a:p>
          </p:txBody>
        </p:sp>
        <p:sp>
          <p:nvSpPr>
            <p:cNvPr id="28708" name="Rectangle 35"/>
            <p:cNvSpPr>
              <a:spLocks noChangeArrowheads="1"/>
            </p:cNvSpPr>
            <p:nvPr/>
          </p:nvSpPr>
          <p:spPr bwMode="auto">
            <a:xfrm>
              <a:off x="7391400" y="4724400"/>
              <a:ext cx="1676400" cy="1600200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Employee Outcomes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retention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engagement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resilience 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skills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social exchange/ 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relational coordination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Higher general well-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being</a:t>
              </a:r>
            </a:p>
          </p:txBody>
        </p:sp>
        <p:sp>
          <p:nvSpPr>
            <p:cNvPr id="28709" name="Rectangle 36"/>
            <p:cNvSpPr>
              <a:spLocks noChangeArrowheads="1"/>
            </p:cNvSpPr>
            <p:nvPr/>
          </p:nvSpPr>
          <p:spPr bwMode="auto">
            <a:xfrm>
              <a:off x="7391400" y="3124200"/>
              <a:ext cx="1676400" cy="1143000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r>
                <a:rPr lang="en-US" sz="1000"/>
                <a:t>Organization-level </a:t>
              </a:r>
            </a:p>
            <a:p>
              <a:pPr>
                <a:defRPr/>
              </a:pPr>
              <a:r>
                <a:rPr lang="en-US" sz="1000"/>
                <a:t>Outcomes</a:t>
              </a:r>
            </a:p>
            <a:p>
              <a:pPr>
                <a:buFontTx/>
                <a:buChar char="•"/>
                <a:defRPr/>
              </a:pPr>
              <a:r>
                <a:rPr lang="en-US" sz="1000"/>
                <a:t> Higher quality</a:t>
              </a:r>
            </a:p>
            <a:p>
              <a:pPr>
                <a:buFontTx/>
                <a:buChar char="•"/>
                <a:defRPr/>
              </a:pPr>
              <a:r>
                <a:rPr lang="en-US" sz="1000"/>
                <a:t> Higher safety</a:t>
              </a:r>
            </a:p>
            <a:p>
              <a:pPr>
                <a:buFontTx/>
                <a:buChar char="•"/>
                <a:defRPr/>
              </a:pPr>
              <a:r>
                <a:rPr lang="en-US" sz="1000"/>
                <a:t> Higher efficiency</a:t>
              </a:r>
            </a:p>
            <a:p>
              <a:pPr>
                <a:defRPr/>
              </a:pPr>
              <a:endParaRPr lang="en-US" sz="1000"/>
            </a:p>
          </p:txBody>
        </p:sp>
        <p:sp>
          <p:nvSpPr>
            <p:cNvPr id="6181" name="AutoShape 37"/>
            <p:cNvSpPr>
              <a:spLocks noChangeArrowheads="1"/>
            </p:cNvSpPr>
            <p:nvPr/>
          </p:nvSpPr>
          <p:spPr bwMode="auto">
            <a:xfrm>
              <a:off x="2209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D9D9D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8100" dir="2700000" algn="tl" rotWithShape="0">
                <a:srgbClr val="808080">
                  <a:alpha val="39999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Career 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develop-</a:t>
              </a:r>
            </a:p>
            <a:p>
              <a:pPr algn="ctr">
                <a:defRPr/>
              </a:pPr>
              <a:r>
                <a:rPr lang="en-US" sz="1000" dirty="0">
                  <a:ea typeface="ＭＳ Ｐゴシック" pitchFamily="-112" charset="-128"/>
                  <a:cs typeface="+mn-cs"/>
                </a:rPr>
                <a:t>ment</a:t>
              </a:r>
            </a:p>
          </p:txBody>
        </p:sp>
        <p:cxnSp>
          <p:nvCxnSpPr>
            <p:cNvPr id="39991" name="AutoShape 38"/>
            <p:cNvCxnSpPr>
              <a:cxnSpLocks noChangeShapeType="1"/>
              <a:stCxn id="6175" idx="2"/>
            </p:cNvCxnSpPr>
            <p:nvPr/>
          </p:nvCxnSpPr>
          <p:spPr bwMode="auto">
            <a:xfrm rot="16200000" flipH="1">
              <a:off x="6565900" y="2882900"/>
              <a:ext cx="1485900" cy="1397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9992" name="AutoShape 39"/>
            <p:cNvCxnSpPr>
              <a:cxnSpLocks noChangeShapeType="1"/>
              <a:stCxn id="6159" idx="0"/>
            </p:cNvCxnSpPr>
            <p:nvPr/>
          </p:nvCxnSpPr>
          <p:spPr bwMode="auto">
            <a:xfrm rot="16200000">
              <a:off x="1333500" y="4152900"/>
              <a:ext cx="11049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9993" name="AutoShape 40"/>
            <p:cNvCxnSpPr>
              <a:cxnSpLocks noChangeShapeType="1"/>
              <a:stCxn id="6160" idx="0"/>
            </p:cNvCxnSpPr>
            <p:nvPr/>
          </p:nvCxnSpPr>
          <p:spPr bwMode="auto">
            <a:xfrm rot="16200000">
              <a:off x="2933700" y="4076700"/>
              <a:ext cx="1104900" cy="3429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9994" name="AutoShape 41"/>
            <p:cNvCxnSpPr>
              <a:cxnSpLocks noChangeShapeType="1"/>
            </p:cNvCxnSpPr>
            <p:nvPr/>
          </p:nvCxnSpPr>
          <p:spPr bwMode="auto">
            <a:xfrm flipV="1">
              <a:off x="8229600" y="4279900"/>
              <a:ext cx="0" cy="4445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9995" name="AutoShape 42"/>
            <p:cNvCxnSpPr>
              <a:cxnSpLocks noChangeShapeType="1"/>
              <a:stCxn id="6157" idx="2"/>
            </p:cNvCxnSpPr>
            <p:nvPr/>
          </p:nvCxnSpPr>
          <p:spPr bwMode="auto">
            <a:xfrm rot="16200000" flipH="1">
              <a:off x="4991100" y="3086100"/>
              <a:ext cx="381000" cy="6096000"/>
            </a:xfrm>
            <a:prstGeom prst="bentConnector3">
              <a:avLst>
                <a:gd name="adj1" fmla="val 16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9996" name="Text Box 43"/>
            <p:cNvSpPr txBox="1">
              <a:spLocks noChangeArrowheads="1"/>
            </p:cNvSpPr>
            <p:nvPr/>
          </p:nvSpPr>
          <p:spPr bwMode="auto">
            <a:xfrm>
              <a:off x="288925" y="15605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9997" name="Text Box 45"/>
            <p:cNvSpPr txBox="1">
              <a:spLocks noChangeArrowheads="1"/>
            </p:cNvSpPr>
            <p:nvPr/>
          </p:nvSpPr>
          <p:spPr bwMode="auto">
            <a:xfrm>
              <a:off x="381000" y="228600"/>
              <a:ext cx="21034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Organizational Factors</a:t>
              </a:r>
            </a:p>
          </p:txBody>
        </p:sp>
        <p:sp>
          <p:nvSpPr>
            <p:cNvPr id="28718" name="AutoShape 2"/>
            <p:cNvSpPr>
              <a:spLocks noChangeArrowheads="1"/>
            </p:cNvSpPr>
            <p:nvPr/>
          </p:nvSpPr>
          <p:spPr bwMode="auto">
            <a:xfrm>
              <a:off x="76200" y="685800"/>
              <a:ext cx="304800" cy="54864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000"/>
            </a:p>
            <a:p>
              <a:pPr>
                <a:buFontTx/>
                <a:buChar char="•"/>
                <a:defRPr/>
              </a:pPr>
              <a:endParaRPr lang="en-US" sz="1000"/>
            </a:p>
            <a:p>
              <a:pPr>
                <a:buFontTx/>
                <a:buChar char="•"/>
                <a:defRPr/>
              </a:pPr>
              <a:endParaRPr lang="en-US" sz="1000"/>
            </a:p>
          </p:txBody>
        </p:sp>
        <p:sp>
          <p:nvSpPr>
            <p:cNvPr id="39999" name="Rectangle 44"/>
            <p:cNvSpPr>
              <a:spLocks noChangeArrowheads="1"/>
            </p:cNvSpPr>
            <p:nvPr/>
          </p:nvSpPr>
          <p:spPr bwMode="auto">
            <a:xfrm>
              <a:off x="609600" y="685800"/>
              <a:ext cx="37338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 dirty="0"/>
                <a:t>Factors influencing HPWP adoption:</a:t>
              </a:r>
            </a:p>
            <a:p>
              <a:pPr>
                <a:buFontTx/>
                <a:buChar char="•"/>
              </a:pPr>
              <a:r>
                <a:rPr lang="en-US" sz="1000" dirty="0"/>
                <a:t> Senior leadership support</a:t>
              </a:r>
            </a:p>
            <a:p>
              <a:pPr>
                <a:buFontTx/>
                <a:buChar char="•"/>
              </a:pPr>
              <a:r>
                <a:rPr lang="en-US" sz="1000" dirty="0"/>
                <a:t> HR involvement with strategic planning</a:t>
              </a:r>
            </a:p>
            <a:p>
              <a:pPr>
                <a:buFontTx/>
                <a:buChar char="•"/>
              </a:pPr>
              <a:r>
                <a:rPr lang="en-US" sz="1000" dirty="0"/>
                <a:t> Capabilities of the implementers</a:t>
              </a:r>
            </a:p>
            <a:p>
              <a:pPr>
                <a:buFontTx/>
                <a:buChar char="•"/>
              </a:pPr>
              <a:r>
                <a:rPr lang="en-US" sz="1000" dirty="0"/>
                <a:t> Higher number of network affiliations</a:t>
              </a:r>
            </a:p>
            <a:p>
              <a:pPr>
                <a:buFontTx/>
                <a:buChar char="•"/>
              </a:pPr>
              <a:endParaRPr lang="en-US" sz="600" dirty="0"/>
            </a:p>
            <a:p>
              <a:r>
                <a:rPr lang="en-US" sz="1000" dirty="0"/>
                <a:t>Factors influencing HPWP impact &amp; sustainability</a:t>
              </a:r>
            </a:p>
            <a:p>
              <a:pPr>
                <a:buFontTx/>
                <a:buChar char="•"/>
              </a:pPr>
              <a:r>
                <a:rPr lang="en-US" sz="1000" dirty="0"/>
                <a:t> Quality of the local labor market </a:t>
              </a:r>
            </a:p>
            <a:p>
              <a:pPr>
                <a:buFontTx/>
                <a:buChar char="•"/>
              </a:pPr>
              <a:r>
                <a:rPr lang="en-US" sz="1000" dirty="0"/>
                <a:t> Financial condition</a:t>
              </a:r>
            </a:p>
            <a:p>
              <a:pPr>
                <a:buFontTx/>
                <a:buChar char="•"/>
              </a:pPr>
              <a:r>
                <a:rPr lang="en-US" sz="1000" dirty="0"/>
                <a:t> Continued leadership support</a:t>
              </a:r>
            </a:p>
            <a:p>
              <a:pPr>
                <a:buFontTx/>
                <a:buChar char="•"/>
              </a:pPr>
              <a:endParaRPr lang="en-US" sz="1000" dirty="0"/>
            </a:p>
          </p:txBody>
        </p:sp>
        <p:sp>
          <p:nvSpPr>
            <p:cNvPr id="40000" name="Text Box 49"/>
            <p:cNvSpPr txBox="1">
              <a:spLocks noChangeArrowheads="1"/>
            </p:cNvSpPr>
            <p:nvPr/>
          </p:nvSpPr>
          <p:spPr bwMode="auto">
            <a:xfrm>
              <a:off x="1443038" y="2438400"/>
              <a:ext cx="8429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Staffing</a:t>
              </a:r>
            </a:p>
          </p:txBody>
        </p:sp>
        <p:sp>
          <p:nvSpPr>
            <p:cNvPr id="40001" name="Text Box 50"/>
            <p:cNvSpPr txBox="1">
              <a:spLocks noChangeArrowheads="1"/>
            </p:cNvSpPr>
            <p:nvPr/>
          </p:nvSpPr>
          <p:spPr bwMode="auto">
            <a:xfrm>
              <a:off x="4419600" y="2438400"/>
              <a:ext cx="1504950" cy="304800"/>
            </a:xfrm>
            <a:prstGeom prst="rect">
              <a:avLst/>
            </a:prstGeom>
            <a:solidFill>
              <a:schemeClr val="bg1">
                <a:alpha val="89803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Care processes</a:t>
              </a:r>
            </a:p>
          </p:txBody>
        </p:sp>
        <p:sp>
          <p:nvSpPr>
            <p:cNvPr id="40002" name="Text Box 51"/>
            <p:cNvSpPr txBox="1">
              <a:spLocks noChangeArrowheads="1"/>
            </p:cNvSpPr>
            <p:nvPr/>
          </p:nvSpPr>
          <p:spPr bwMode="auto">
            <a:xfrm>
              <a:off x="7696200" y="2468563"/>
              <a:ext cx="10509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Outcomes</a:t>
              </a:r>
            </a:p>
          </p:txBody>
        </p:sp>
        <p:cxnSp>
          <p:nvCxnSpPr>
            <p:cNvPr id="40003" name="AutoShape 52"/>
            <p:cNvCxnSpPr>
              <a:cxnSpLocks noChangeShapeType="1"/>
              <a:stCxn id="6161" idx="3"/>
            </p:cNvCxnSpPr>
            <p:nvPr/>
          </p:nvCxnSpPr>
          <p:spPr bwMode="auto">
            <a:xfrm>
              <a:off x="6705600" y="5524500"/>
              <a:ext cx="685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0004" name="AutoShape 54"/>
            <p:cNvCxnSpPr>
              <a:cxnSpLocks noChangeShapeType="1"/>
              <a:stCxn id="6175" idx="2"/>
            </p:cNvCxnSpPr>
            <p:nvPr/>
          </p:nvCxnSpPr>
          <p:spPr bwMode="auto">
            <a:xfrm rot="16200000" flipH="1">
              <a:off x="5657850" y="3790950"/>
              <a:ext cx="3314700" cy="1524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40005" name="AutoShape 55"/>
            <p:cNvSpPr>
              <a:spLocks/>
            </p:cNvSpPr>
            <p:nvPr/>
          </p:nvSpPr>
          <p:spPr bwMode="auto">
            <a:xfrm rot="5400000">
              <a:off x="1638300" y="1562100"/>
              <a:ext cx="304800" cy="2667000"/>
            </a:xfrm>
            <a:prstGeom prst="leftBrace">
              <a:avLst>
                <a:gd name="adj1" fmla="val 729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6" name="AutoShape 56"/>
            <p:cNvSpPr>
              <a:spLocks/>
            </p:cNvSpPr>
            <p:nvPr/>
          </p:nvSpPr>
          <p:spPr bwMode="auto">
            <a:xfrm rot="5400000">
              <a:off x="4991100" y="1257300"/>
              <a:ext cx="304800" cy="3276600"/>
            </a:xfrm>
            <a:prstGeom prst="leftBrace">
              <a:avLst>
                <a:gd name="adj1" fmla="val 895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7" name="AutoShape 57"/>
            <p:cNvSpPr>
              <a:spLocks/>
            </p:cNvSpPr>
            <p:nvPr/>
          </p:nvSpPr>
          <p:spPr bwMode="auto">
            <a:xfrm rot="5400000">
              <a:off x="8039100" y="2019300"/>
              <a:ext cx="304800" cy="1752600"/>
            </a:xfrm>
            <a:prstGeom prst="leftBrace">
              <a:avLst>
                <a:gd name="adj1" fmla="val 479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008" name="Slide Number Placeholder 5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2AA3CF-7988-9040-85A1-B59B17C92732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0" y="685800"/>
            <a:ext cx="9144000" cy="7086600"/>
            <a:chOff x="0" y="685800"/>
            <a:chExt cx="9144000" cy="7086600"/>
          </a:xfrm>
        </p:grpSpPr>
        <p:sp>
          <p:nvSpPr>
            <p:cNvPr id="41986" name="AutoShape 2"/>
            <p:cNvSpPr>
              <a:spLocks noChangeArrowheads="1"/>
            </p:cNvSpPr>
            <p:nvPr/>
          </p:nvSpPr>
          <p:spPr bwMode="auto">
            <a:xfrm>
              <a:off x="76200" y="5029200"/>
              <a:ext cx="7086600" cy="16764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1987" name="AutoShape 3"/>
            <p:cNvSpPr>
              <a:spLocks noChangeArrowheads="1"/>
            </p:cNvSpPr>
            <p:nvPr/>
          </p:nvSpPr>
          <p:spPr bwMode="auto">
            <a:xfrm>
              <a:off x="76200" y="762000"/>
              <a:ext cx="8610600" cy="19812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'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1988" name="Rectangle 4"/>
            <p:cNvSpPr>
              <a:spLocks noChangeArrowheads="1"/>
            </p:cNvSpPr>
            <p:nvPr/>
          </p:nvSpPr>
          <p:spPr bwMode="auto">
            <a:xfrm>
              <a:off x="457200" y="3352800"/>
              <a:ext cx="11430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</a:t>
              </a:r>
            </a:p>
            <a:p>
              <a:r>
                <a:rPr lang="en-US" sz="1000">
                  <a:latin typeface="Arial" charset="0"/>
                </a:rPr>
                <a:t>candidate Pools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Pool size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Applicant quality</a:t>
              </a:r>
            </a:p>
          </p:txBody>
        </p:sp>
        <p:sp>
          <p:nvSpPr>
            <p:cNvPr id="41989" name="Rectangle 5"/>
            <p:cNvSpPr>
              <a:spLocks noChangeArrowheads="1"/>
            </p:cNvSpPr>
            <p:nvPr/>
          </p:nvSpPr>
          <p:spPr bwMode="auto">
            <a:xfrm>
              <a:off x="1981200" y="3352800"/>
              <a:ext cx="12192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hires </a:t>
              </a:r>
            </a:p>
            <a:p>
              <a:r>
                <a:rPr lang="en-US" sz="1000">
                  <a:latin typeface="Arial" charset="0"/>
                </a:rPr>
                <a:t>(capabilities)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Experience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Capacity to learn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Motivation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Loyalty</a:t>
              </a:r>
            </a:p>
          </p:txBody>
        </p:sp>
        <p:cxnSp>
          <p:nvCxnSpPr>
            <p:cNvPr id="41990" name="AutoShape 6"/>
            <p:cNvCxnSpPr>
              <a:cxnSpLocks noChangeShapeType="1"/>
              <a:stCxn id="41988" idx="3"/>
              <a:endCxn id="41989" idx="1"/>
            </p:cNvCxnSpPr>
            <p:nvPr/>
          </p:nvCxnSpPr>
          <p:spPr bwMode="auto">
            <a:xfrm>
              <a:off x="1600200" y="39243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36576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System reliability / </a:t>
              </a:r>
            </a:p>
            <a:p>
              <a:r>
                <a:rPr lang="en-US" sz="1000">
                  <a:latin typeface="Arial" charset="0"/>
                </a:rPr>
                <a:t>resilience</a:t>
              </a:r>
            </a:p>
            <a:p>
              <a:r>
                <a:rPr lang="en-US" sz="1000" i="1">
                  <a:latin typeface="Arial" charset="0"/>
                </a:rPr>
                <a:t>Staff resources</a:t>
              </a:r>
            </a:p>
            <a:p>
              <a:r>
                <a:rPr lang="en-US" sz="1000">
                  <a:latin typeface="Arial" charset="0"/>
                </a:rPr>
                <a:t>   - Staffing adequacy</a:t>
              </a:r>
            </a:p>
            <a:p>
              <a:r>
                <a:rPr lang="en-US" sz="1000">
                  <a:latin typeface="Arial" charset="0"/>
                </a:rPr>
                <a:t>   - Staffing stability</a:t>
              </a:r>
            </a:p>
            <a:p>
              <a:endParaRPr lang="en-US" sz="1000" i="1">
                <a:latin typeface="Arial" charset="0"/>
              </a:endParaRPr>
            </a:p>
            <a:p>
              <a:r>
                <a:rPr lang="en-US" sz="1000" i="1">
                  <a:latin typeface="Arial" charset="0"/>
                </a:rPr>
                <a:t>Staff effectiveness</a:t>
              </a:r>
            </a:p>
            <a:p>
              <a:r>
                <a:rPr lang="en-US" sz="1000">
                  <a:latin typeface="Arial" charset="0"/>
                </a:rPr>
                <a:t>    - Quality focus</a:t>
              </a:r>
            </a:p>
            <a:p>
              <a:r>
                <a:rPr lang="en-US" sz="1000">
                  <a:latin typeface="Arial" charset="0"/>
                </a:rPr>
                <a:t>    - Communication</a:t>
              </a:r>
            </a:p>
            <a:p>
              <a:r>
                <a:rPr lang="en-US" sz="1000">
                  <a:latin typeface="Arial" charset="0"/>
                </a:rPr>
                <a:t>    - Problem-solving</a:t>
              </a:r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52578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Capacity for </a:t>
              </a:r>
            </a:p>
            <a:p>
              <a:r>
                <a:rPr lang="en-US" sz="1000">
                  <a:latin typeface="Arial" charset="0"/>
                </a:rPr>
                <a:t>continuous system </a:t>
              </a:r>
            </a:p>
            <a:p>
              <a:r>
                <a:rPr lang="en-US" sz="1000">
                  <a:latin typeface="Arial" charset="0"/>
                </a:rPr>
                <a:t> improvement</a:t>
              </a:r>
            </a:p>
            <a:p>
              <a:r>
                <a:rPr lang="en-US" sz="1000">
                  <a:latin typeface="Arial" charset="0"/>
                </a:rPr>
                <a:t> - Motivation to learn</a:t>
              </a:r>
            </a:p>
            <a:p>
              <a:r>
                <a:rPr lang="en-US" sz="1000">
                  <a:latin typeface="Arial" charset="0"/>
                </a:rPr>
                <a:t> - Capacity to learn</a:t>
              </a:r>
            </a:p>
            <a:p>
              <a:r>
                <a:rPr lang="en-US" sz="1000">
                  <a:latin typeface="Arial" charset="0"/>
                </a:rPr>
                <a:t> - Freedom to </a:t>
              </a:r>
            </a:p>
            <a:p>
              <a:r>
                <a:rPr lang="en-US" sz="1000">
                  <a:latin typeface="Arial" charset="0"/>
                </a:rPr>
                <a:t>'challenge the system'</a:t>
              </a:r>
            </a:p>
            <a:p>
              <a:endParaRPr lang="en-US" sz="1000">
                <a:latin typeface="Arial" charset="0"/>
              </a:endParaRPr>
            </a:p>
          </p:txBody>
        </p:sp>
        <p:sp>
          <p:nvSpPr>
            <p:cNvPr id="41993" name="AutoShape 13"/>
            <p:cNvSpPr>
              <a:spLocks noChangeArrowheads="1"/>
            </p:cNvSpPr>
            <p:nvPr/>
          </p:nvSpPr>
          <p:spPr bwMode="auto">
            <a:xfrm>
              <a:off x="533400" y="5105400"/>
              <a:ext cx="3276600" cy="1219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Staff acquisition &amp; development</a:t>
              </a:r>
            </a:p>
          </p:txBody>
        </p:sp>
        <p:sp>
          <p:nvSpPr>
            <p:cNvPr id="41994" name="AutoShape 14"/>
            <p:cNvSpPr>
              <a:spLocks noChangeArrowheads="1"/>
            </p:cNvSpPr>
            <p:nvPr/>
          </p:nvSpPr>
          <p:spPr bwMode="auto">
            <a:xfrm>
              <a:off x="685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Rigorous </a:t>
              </a:r>
            </a:p>
            <a:p>
              <a:pPr algn="ctr"/>
              <a:r>
                <a:rPr lang="en-US" sz="1000">
                  <a:latin typeface="Arial" charset="0"/>
                </a:rPr>
                <a:t>recruiting </a:t>
              </a:r>
            </a:p>
          </p:txBody>
        </p:sp>
        <p:sp>
          <p:nvSpPr>
            <p:cNvPr id="41995" name="AutoShape 15"/>
            <p:cNvSpPr>
              <a:spLocks noChangeArrowheads="1"/>
            </p:cNvSpPr>
            <p:nvPr/>
          </p:nvSpPr>
          <p:spPr bwMode="auto">
            <a:xfrm>
              <a:off x="1447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Selective </a:t>
              </a:r>
            </a:p>
            <a:p>
              <a:pPr algn="ctr"/>
              <a:r>
                <a:rPr lang="en-US" sz="1000">
                  <a:latin typeface="Arial" charset="0"/>
                </a:rPr>
                <a:t>hiring </a:t>
              </a:r>
            </a:p>
          </p:txBody>
        </p:sp>
        <p:sp>
          <p:nvSpPr>
            <p:cNvPr id="41996" name="AutoShape 16"/>
            <p:cNvSpPr>
              <a:spLocks noChangeArrowheads="1"/>
            </p:cNvSpPr>
            <p:nvPr/>
          </p:nvSpPr>
          <p:spPr bwMode="auto">
            <a:xfrm>
              <a:off x="2971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Extensive </a:t>
              </a:r>
            </a:p>
            <a:p>
              <a:pPr algn="ctr"/>
              <a:r>
                <a:rPr lang="en-US" sz="1000">
                  <a:latin typeface="Arial" charset="0"/>
                </a:rPr>
                <a:t>Training </a:t>
              </a:r>
            </a:p>
          </p:txBody>
        </p:sp>
        <p:cxnSp>
          <p:nvCxnSpPr>
            <p:cNvPr id="41997" name="AutoShape 21"/>
            <p:cNvCxnSpPr>
              <a:cxnSpLocks noChangeShapeType="1"/>
              <a:stCxn id="41989" idx="3"/>
              <a:endCxn id="41991" idx="1"/>
            </p:cNvCxnSpPr>
            <p:nvPr/>
          </p:nvCxnSpPr>
          <p:spPr bwMode="auto">
            <a:xfrm>
              <a:off x="3200400" y="39243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1998" name="AutoShape 22"/>
            <p:cNvCxnSpPr>
              <a:cxnSpLocks noChangeShapeType="1"/>
              <a:stCxn id="41994" idx="0"/>
              <a:endCxn id="41988" idx="2"/>
            </p:cNvCxnSpPr>
            <p:nvPr/>
          </p:nvCxnSpPr>
          <p:spPr bwMode="auto">
            <a:xfrm flipV="1">
              <a:off x="1028700" y="4495800"/>
              <a:ext cx="0" cy="685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1999" name="Line 23"/>
            <p:cNvSpPr>
              <a:spLocks noChangeShapeType="1"/>
            </p:cNvSpPr>
            <p:nvPr/>
          </p:nvSpPr>
          <p:spPr bwMode="auto">
            <a:xfrm>
              <a:off x="5029200" y="35814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00" name="Line 24"/>
            <p:cNvSpPr>
              <a:spLocks noChangeShapeType="1"/>
            </p:cNvSpPr>
            <p:nvPr/>
          </p:nvSpPr>
          <p:spPr bwMode="auto">
            <a:xfrm flipH="1">
              <a:off x="5029200" y="41148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2001" name="AutoShape 25"/>
            <p:cNvCxnSpPr>
              <a:cxnSpLocks noChangeShapeType="1"/>
              <a:endCxn id="41991" idx="0"/>
            </p:cNvCxnSpPr>
            <p:nvPr/>
          </p:nvCxnSpPr>
          <p:spPr bwMode="auto">
            <a:xfrm flipH="1">
              <a:off x="4343400" y="2590800"/>
              <a:ext cx="7620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2002" name="AutoShape 26"/>
            <p:cNvCxnSpPr>
              <a:cxnSpLocks noChangeShapeType="1"/>
              <a:endCxn id="41992" idx="0"/>
            </p:cNvCxnSpPr>
            <p:nvPr/>
          </p:nvCxnSpPr>
          <p:spPr bwMode="auto">
            <a:xfrm>
              <a:off x="5105400" y="2590800"/>
              <a:ext cx="8382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2003" name="AutoShape 28"/>
            <p:cNvCxnSpPr>
              <a:cxnSpLocks noChangeShapeType="1"/>
              <a:endCxn id="41991" idx="2"/>
            </p:cNvCxnSpPr>
            <p:nvPr/>
          </p:nvCxnSpPr>
          <p:spPr bwMode="auto">
            <a:xfrm flipH="1" flipV="1">
              <a:off x="4343400" y="4800600"/>
              <a:ext cx="9144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2004" name="AutoShape 29"/>
            <p:cNvCxnSpPr>
              <a:cxnSpLocks noChangeShapeType="1"/>
              <a:endCxn id="41992" idx="2"/>
            </p:cNvCxnSpPr>
            <p:nvPr/>
          </p:nvCxnSpPr>
          <p:spPr bwMode="auto">
            <a:xfrm flipV="1">
              <a:off x="5257800" y="4800600"/>
              <a:ext cx="6858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2005" name="AutoShape 30"/>
            <p:cNvCxnSpPr>
              <a:cxnSpLocks noChangeShapeType="1"/>
              <a:stCxn id="41992" idx="3"/>
              <a:endCxn id="42011" idx="1"/>
            </p:cNvCxnSpPr>
            <p:nvPr/>
          </p:nvCxnSpPr>
          <p:spPr bwMode="auto">
            <a:xfrm>
              <a:off x="6629400" y="3924300"/>
              <a:ext cx="901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2006" name="AutoShape 31"/>
            <p:cNvSpPr>
              <a:spLocks noChangeArrowheads="1"/>
            </p:cNvSpPr>
            <p:nvPr/>
          </p:nvSpPr>
          <p:spPr bwMode="auto">
            <a:xfrm>
              <a:off x="6400800" y="914400"/>
              <a:ext cx="1981200" cy="16764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Leadership </a:t>
              </a:r>
            </a:p>
            <a:p>
              <a:pPr algn="ctr"/>
              <a:r>
                <a:rPr lang="en-US" sz="1000">
                  <a:latin typeface="Arial" charset="0"/>
                </a:rPr>
                <a:t>alignment &amp; development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2007" name="AutoShape 32"/>
            <p:cNvSpPr>
              <a:spLocks noChangeArrowheads="1"/>
            </p:cNvSpPr>
            <p:nvPr/>
          </p:nvSpPr>
          <p:spPr bwMode="auto">
            <a:xfrm>
              <a:off x="6477000" y="1371600"/>
              <a:ext cx="1828800" cy="381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Management training </a:t>
              </a:r>
            </a:p>
            <a:p>
              <a:pPr algn="ctr"/>
              <a:r>
                <a:rPr lang="en-US" sz="1000">
                  <a:latin typeface="Arial" charset="0"/>
                </a:rPr>
                <a:t>linked to organizational needs</a:t>
              </a:r>
            </a:p>
          </p:txBody>
        </p:sp>
        <p:sp>
          <p:nvSpPr>
            <p:cNvPr id="42008" name="AutoShape 33"/>
            <p:cNvSpPr>
              <a:spLocks noChangeArrowheads="1"/>
            </p:cNvSpPr>
            <p:nvPr/>
          </p:nvSpPr>
          <p:spPr bwMode="auto">
            <a:xfrm>
              <a:off x="6477000" y="1828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 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compensation</a:t>
              </a:r>
            </a:p>
          </p:txBody>
        </p:sp>
        <p:sp>
          <p:nvSpPr>
            <p:cNvPr id="42009" name="AutoShape 34"/>
            <p:cNvSpPr>
              <a:spLocks noChangeArrowheads="1"/>
            </p:cNvSpPr>
            <p:nvPr/>
          </p:nvSpPr>
          <p:spPr bwMode="auto">
            <a:xfrm>
              <a:off x="6477000" y="2209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Succession planning</a:t>
              </a:r>
            </a:p>
          </p:txBody>
        </p:sp>
        <p:sp>
          <p:nvSpPr>
            <p:cNvPr id="42010" name="Rectangle 35"/>
            <p:cNvSpPr>
              <a:spLocks noChangeArrowheads="1"/>
            </p:cNvSpPr>
            <p:nvPr/>
          </p:nvSpPr>
          <p:spPr bwMode="auto">
            <a:xfrm>
              <a:off x="7543800" y="5105400"/>
              <a:ext cx="1524000" cy="14478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Employee Outcomes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satisfaction </a:t>
              </a:r>
            </a:p>
            <a:p>
              <a:r>
                <a:rPr lang="en-US" sz="1000">
                  <a:latin typeface="Arial" charset="0"/>
                </a:rPr>
                <a:t>/ engagement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burnout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general </a:t>
              </a:r>
            </a:p>
            <a:p>
              <a:r>
                <a:rPr lang="en-US" sz="1000">
                  <a:latin typeface="Arial" charset="0"/>
                </a:rPr>
                <a:t>well-being</a:t>
              </a:r>
            </a:p>
          </p:txBody>
        </p:sp>
        <p:sp>
          <p:nvSpPr>
            <p:cNvPr id="42011" name="Rectangle 36"/>
            <p:cNvSpPr>
              <a:spLocks noChangeArrowheads="1"/>
            </p:cNvSpPr>
            <p:nvPr/>
          </p:nvSpPr>
          <p:spPr bwMode="auto">
            <a:xfrm>
              <a:off x="7543800" y="3124200"/>
              <a:ext cx="1524000" cy="16002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Organizational </a:t>
              </a:r>
            </a:p>
            <a:p>
              <a:r>
                <a:rPr lang="en-US" sz="1000">
                  <a:latin typeface="Arial" charset="0"/>
                </a:rPr>
                <a:t>performance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Fewer "never events"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malpractice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Innovation adoption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agency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 costs</a:t>
              </a:r>
            </a:p>
          </p:txBody>
        </p:sp>
        <p:sp>
          <p:nvSpPr>
            <p:cNvPr id="42012" name="AutoShape 37"/>
            <p:cNvSpPr>
              <a:spLocks noChangeArrowheads="1"/>
            </p:cNvSpPr>
            <p:nvPr/>
          </p:nvSpPr>
          <p:spPr bwMode="auto">
            <a:xfrm>
              <a:off x="2209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Career </a:t>
              </a:r>
            </a:p>
            <a:p>
              <a:pPr algn="ctr"/>
              <a:r>
                <a:rPr lang="en-US" sz="1000">
                  <a:latin typeface="Arial" charset="0"/>
                </a:rPr>
                <a:t>develop-</a:t>
              </a:r>
            </a:p>
            <a:p>
              <a:pPr algn="ctr"/>
              <a:r>
                <a:rPr lang="en-US" sz="1000">
                  <a:latin typeface="Arial" charset="0"/>
                </a:rPr>
                <a:t>ment</a:t>
              </a:r>
            </a:p>
          </p:txBody>
        </p:sp>
        <p:cxnSp>
          <p:nvCxnSpPr>
            <p:cNvPr id="42013" name="AutoShape 38"/>
            <p:cNvCxnSpPr>
              <a:cxnSpLocks noChangeShapeType="1"/>
              <a:stCxn id="42006" idx="2"/>
              <a:endCxn id="42011" idx="1"/>
            </p:cNvCxnSpPr>
            <p:nvPr/>
          </p:nvCxnSpPr>
          <p:spPr bwMode="auto">
            <a:xfrm rot="16200000" flipH="1">
              <a:off x="6794500" y="3187700"/>
              <a:ext cx="1333500" cy="1397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2014" name="AutoShape 39"/>
            <p:cNvCxnSpPr>
              <a:cxnSpLocks noChangeShapeType="1"/>
              <a:stCxn id="41995" idx="0"/>
              <a:endCxn id="41989" idx="1"/>
            </p:cNvCxnSpPr>
            <p:nvPr/>
          </p:nvCxnSpPr>
          <p:spPr bwMode="auto">
            <a:xfrm rot="16200000">
              <a:off x="1257300" y="4457700"/>
              <a:ext cx="12573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2015" name="AutoShape 40"/>
            <p:cNvCxnSpPr>
              <a:cxnSpLocks noChangeShapeType="1"/>
              <a:stCxn id="41996" idx="0"/>
              <a:endCxn id="41991" idx="1"/>
            </p:cNvCxnSpPr>
            <p:nvPr/>
          </p:nvCxnSpPr>
          <p:spPr bwMode="auto">
            <a:xfrm rot="16200000">
              <a:off x="2857500" y="4381500"/>
              <a:ext cx="1257300" cy="3429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2016" name="AutoShape 41"/>
            <p:cNvCxnSpPr>
              <a:cxnSpLocks noChangeShapeType="1"/>
              <a:stCxn id="42010" idx="0"/>
              <a:endCxn id="42011" idx="2"/>
            </p:cNvCxnSpPr>
            <p:nvPr/>
          </p:nvCxnSpPr>
          <p:spPr bwMode="auto">
            <a:xfrm flipV="1">
              <a:off x="8305800" y="4737100"/>
              <a:ext cx="0" cy="368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2017" name="AutoShape 42"/>
            <p:cNvCxnSpPr>
              <a:cxnSpLocks noChangeShapeType="1"/>
              <a:stCxn id="41993" idx="2"/>
              <a:endCxn id="42010" idx="2"/>
            </p:cNvCxnSpPr>
            <p:nvPr/>
          </p:nvCxnSpPr>
          <p:spPr bwMode="auto">
            <a:xfrm rot="16200000" flipH="1">
              <a:off x="5124450" y="3371850"/>
              <a:ext cx="228600" cy="6134100"/>
            </a:xfrm>
            <a:prstGeom prst="bentConnector3">
              <a:avLst>
                <a:gd name="adj1" fmla="val 20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42018" name="Text Box 43"/>
            <p:cNvSpPr txBox="1">
              <a:spLocks noChangeArrowheads="1"/>
            </p:cNvSpPr>
            <p:nvPr/>
          </p:nvSpPr>
          <p:spPr bwMode="auto">
            <a:xfrm>
              <a:off x="288925" y="19415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Arial" charset="0"/>
              </a:endParaRPr>
            </a:p>
          </p:txBody>
        </p:sp>
        <p:sp>
          <p:nvSpPr>
            <p:cNvPr id="42019" name="Text Box 45"/>
            <p:cNvSpPr txBox="1">
              <a:spLocks noChangeArrowheads="1"/>
            </p:cNvSpPr>
            <p:nvPr/>
          </p:nvSpPr>
          <p:spPr bwMode="auto">
            <a:xfrm>
              <a:off x="1144588" y="762000"/>
              <a:ext cx="159861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Exogenous Factors</a:t>
              </a:r>
            </a:p>
          </p:txBody>
        </p:sp>
        <p:sp>
          <p:nvSpPr>
            <p:cNvPr id="42020" name="AutoShape 2"/>
            <p:cNvSpPr>
              <a:spLocks noChangeArrowheads="1"/>
            </p:cNvSpPr>
            <p:nvPr/>
          </p:nvSpPr>
          <p:spPr bwMode="auto">
            <a:xfrm>
              <a:off x="76200" y="1066800"/>
              <a:ext cx="304800" cy="548640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2021" name="Line 38"/>
            <p:cNvSpPr>
              <a:spLocks noChangeShapeType="1"/>
            </p:cNvSpPr>
            <p:nvPr/>
          </p:nvSpPr>
          <p:spPr bwMode="auto">
            <a:xfrm>
              <a:off x="76200" y="1066800"/>
              <a:ext cx="1588" cy="5486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22" name="Line 39"/>
            <p:cNvSpPr>
              <a:spLocks noChangeShapeType="1"/>
            </p:cNvSpPr>
            <p:nvPr/>
          </p:nvSpPr>
          <p:spPr bwMode="auto">
            <a:xfrm>
              <a:off x="381000" y="2743200"/>
              <a:ext cx="1588" cy="2286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23" name="Rectangle 44"/>
            <p:cNvSpPr>
              <a:spLocks noChangeArrowheads="1"/>
            </p:cNvSpPr>
            <p:nvPr/>
          </p:nvSpPr>
          <p:spPr bwMode="auto">
            <a:xfrm>
              <a:off x="228600" y="1066800"/>
              <a:ext cx="3733800" cy="1524000"/>
            </a:xfrm>
            <a:prstGeom prst="rect">
              <a:avLst/>
            </a:prstGeom>
            <a:solidFill>
              <a:srgbClr val="C0C0C0">
                <a:alpha val="6313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Factors influencing HPWP adoption: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Senior leadership support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HR involvement with strategic planning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Capabilities of the people charged with implementation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union density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number of network affiliations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Financial condition / slack resources</a:t>
              </a:r>
            </a:p>
            <a:p>
              <a:endParaRPr lang="en-US" sz="1000">
                <a:latin typeface="Arial" charset="0"/>
              </a:endParaRPr>
            </a:p>
            <a:p>
              <a:r>
                <a:rPr lang="en-US" sz="1000">
                  <a:latin typeface="Arial" charset="0"/>
                </a:rPr>
                <a:t>Factors influencing HPWP impact &amp; sustainability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Higher quality of the local labor market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Continued leadership support</a:t>
              </a:r>
            </a:p>
          </p:txBody>
        </p:sp>
        <p:sp>
          <p:nvSpPr>
            <p:cNvPr id="42024" name="Text Box 41"/>
            <p:cNvSpPr txBox="1">
              <a:spLocks noChangeArrowheads="1"/>
            </p:cNvSpPr>
            <p:nvPr/>
          </p:nvSpPr>
          <p:spPr bwMode="auto">
            <a:xfrm>
              <a:off x="1381125" y="3048000"/>
              <a:ext cx="7524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Staffing</a:t>
              </a:r>
            </a:p>
          </p:txBody>
        </p:sp>
        <p:sp>
          <p:nvSpPr>
            <p:cNvPr id="42025" name="Text Box 42"/>
            <p:cNvSpPr txBox="1">
              <a:spLocks noChangeArrowheads="1"/>
            </p:cNvSpPr>
            <p:nvPr/>
          </p:nvSpPr>
          <p:spPr bwMode="auto">
            <a:xfrm>
              <a:off x="4572000" y="2773363"/>
              <a:ext cx="10858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Care system</a:t>
              </a:r>
            </a:p>
          </p:txBody>
        </p:sp>
        <p:sp>
          <p:nvSpPr>
            <p:cNvPr id="42026" name="Text Box 43"/>
            <p:cNvSpPr txBox="1">
              <a:spLocks noChangeArrowheads="1"/>
            </p:cNvSpPr>
            <p:nvPr/>
          </p:nvSpPr>
          <p:spPr bwMode="auto">
            <a:xfrm>
              <a:off x="7834313" y="2849563"/>
              <a:ext cx="928687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Outcomes</a:t>
              </a:r>
            </a:p>
          </p:txBody>
        </p:sp>
        <p:sp>
          <p:nvSpPr>
            <p:cNvPr id="42027" name="AutoShape 9"/>
            <p:cNvSpPr>
              <a:spLocks noChangeArrowheads="1"/>
            </p:cNvSpPr>
            <p:nvPr/>
          </p:nvSpPr>
          <p:spPr bwMode="auto">
            <a:xfrm>
              <a:off x="4191000" y="5029200"/>
              <a:ext cx="21336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Frontline </a:t>
              </a:r>
            </a:p>
            <a:p>
              <a:pPr algn="ctr"/>
              <a:r>
                <a:rPr lang="en-US" sz="1000">
                  <a:latin typeface="Arial" charset="0"/>
                </a:rPr>
                <a:t>control &amp; freedom to challenge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2028" name="AutoShape 10"/>
            <p:cNvSpPr>
              <a:spLocks noChangeArrowheads="1"/>
            </p:cNvSpPr>
            <p:nvPr/>
          </p:nvSpPr>
          <p:spPr bwMode="auto">
            <a:xfrm>
              <a:off x="4343400" y="5486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Employment security</a:t>
              </a:r>
            </a:p>
          </p:txBody>
        </p:sp>
        <p:sp>
          <p:nvSpPr>
            <p:cNvPr id="42029" name="AutoShape 11"/>
            <p:cNvSpPr>
              <a:spLocks noChangeArrowheads="1"/>
            </p:cNvSpPr>
            <p:nvPr/>
          </p:nvSpPr>
          <p:spPr bwMode="auto">
            <a:xfrm>
              <a:off x="4343400" y="5867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Reduced status distinctions</a:t>
              </a:r>
            </a:p>
          </p:txBody>
        </p:sp>
        <p:sp>
          <p:nvSpPr>
            <p:cNvPr id="42030" name="AutoShape 12"/>
            <p:cNvSpPr>
              <a:spLocks noChangeArrowheads="1"/>
            </p:cNvSpPr>
            <p:nvPr/>
          </p:nvSpPr>
          <p:spPr bwMode="auto">
            <a:xfrm>
              <a:off x="4343400" y="6248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Teams / decentralized</a:t>
              </a:r>
            </a:p>
            <a:p>
              <a:pPr algn="ctr"/>
              <a:r>
                <a:rPr lang="en-US" sz="1000">
                  <a:latin typeface="Arial" charset="0"/>
                </a:rPr>
                <a:t> decision-making</a:t>
              </a:r>
            </a:p>
          </p:txBody>
        </p:sp>
        <p:sp>
          <p:nvSpPr>
            <p:cNvPr id="42031" name="AutoShape 17"/>
            <p:cNvSpPr>
              <a:spLocks noChangeArrowheads="1"/>
            </p:cNvSpPr>
            <p:nvPr/>
          </p:nvSpPr>
          <p:spPr bwMode="auto">
            <a:xfrm>
              <a:off x="3581400" y="990600"/>
              <a:ext cx="27432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Organizational engagement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2032" name="AutoShape 18"/>
            <p:cNvSpPr>
              <a:spLocks noChangeArrowheads="1"/>
            </p:cNvSpPr>
            <p:nvPr/>
          </p:nvSpPr>
          <p:spPr bwMode="auto">
            <a:xfrm>
              <a:off x="3733800" y="10668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Information </a:t>
              </a:r>
            </a:p>
            <a:p>
              <a:pPr algn="ctr"/>
              <a:r>
                <a:rPr lang="en-US" sz="1000">
                  <a:latin typeface="Arial" charset="0"/>
                </a:rPr>
                <a:t>sharing </a:t>
              </a:r>
            </a:p>
            <a:p>
              <a:pPr algn="ctr"/>
              <a:r>
                <a:rPr lang="en-US" sz="1000">
                  <a:latin typeface="Arial" charset="0"/>
                </a:rPr>
                <a:t>(organizational)</a:t>
              </a:r>
            </a:p>
          </p:txBody>
        </p:sp>
        <p:sp>
          <p:nvSpPr>
            <p:cNvPr id="42033" name="AutoShape 19"/>
            <p:cNvSpPr>
              <a:spLocks noChangeArrowheads="1"/>
            </p:cNvSpPr>
            <p:nvPr/>
          </p:nvSpPr>
          <p:spPr bwMode="auto">
            <a:xfrm>
              <a:off x="4876800" y="10668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Performance-</a:t>
              </a:r>
            </a:p>
            <a:p>
              <a:pPr algn="ctr"/>
              <a:r>
                <a:rPr lang="en-US" sz="1000">
                  <a:latin typeface="Arial" charset="0"/>
                </a:rPr>
                <a:t>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Incentives</a:t>
              </a:r>
            </a:p>
          </p:txBody>
        </p:sp>
        <p:sp>
          <p:nvSpPr>
            <p:cNvPr id="42034" name="AutoShape 20"/>
            <p:cNvSpPr>
              <a:spLocks noChangeArrowheads="1"/>
            </p:cNvSpPr>
            <p:nvPr/>
          </p:nvSpPr>
          <p:spPr bwMode="auto">
            <a:xfrm>
              <a:off x="4876800" y="19812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Employee </a:t>
              </a:r>
            </a:p>
            <a:p>
              <a:pPr algn="ctr"/>
              <a:r>
                <a:rPr lang="en-US" sz="1000">
                  <a:latin typeface="Arial" charset="0"/>
                </a:rPr>
                <a:t>involvement in </a:t>
              </a:r>
            </a:p>
            <a:p>
              <a:pPr algn="ctr"/>
              <a:r>
                <a:rPr lang="en-US" sz="1000">
                  <a:latin typeface="Arial" charset="0"/>
                </a:rPr>
                <a:t>decision-making</a:t>
              </a:r>
            </a:p>
          </p:txBody>
        </p:sp>
        <p:sp>
          <p:nvSpPr>
            <p:cNvPr id="42035" name="AutoShape 27"/>
            <p:cNvSpPr>
              <a:spLocks noChangeArrowheads="1"/>
            </p:cNvSpPr>
            <p:nvPr/>
          </p:nvSpPr>
          <p:spPr bwMode="auto">
            <a:xfrm>
              <a:off x="3733800" y="19812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Conveying </a:t>
              </a:r>
            </a:p>
            <a:p>
              <a:pPr algn="ctr"/>
              <a:r>
                <a:rPr lang="en-US" sz="1000">
                  <a:latin typeface="Arial" charset="0"/>
                </a:rPr>
                <a:t>mission &amp; vision</a:t>
              </a:r>
            </a:p>
          </p:txBody>
        </p:sp>
        <p:cxnSp>
          <p:nvCxnSpPr>
            <p:cNvPr id="42036" name="AutoShape 53"/>
            <p:cNvCxnSpPr>
              <a:cxnSpLocks noChangeShapeType="1"/>
              <a:stCxn id="42027" idx="3"/>
              <a:endCxn id="42010" idx="1"/>
            </p:cNvCxnSpPr>
            <p:nvPr/>
          </p:nvCxnSpPr>
          <p:spPr bwMode="auto">
            <a:xfrm>
              <a:off x="6324600" y="5829300"/>
              <a:ext cx="1219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2037" name="Rectangle 49"/>
            <p:cNvSpPr>
              <a:spLocks noChangeArrowheads="1"/>
            </p:cNvSpPr>
            <p:nvPr/>
          </p:nvSpPr>
          <p:spPr bwMode="auto">
            <a:xfrm>
              <a:off x="0" y="685800"/>
              <a:ext cx="9144000" cy="6172200"/>
            </a:xfrm>
            <a:prstGeom prst="rect">
              <a:avLst/>
            </a:prstGeom>
            <a:solidFill>
              <a:schemeClr val="bg1">
                <a:alpha val="949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Times" charset="0"/>
              </a:endParaRPr>
            </a:p>
          </p:txBody>
        </p:sp>
        <p:sp>
          <p:nvSpPr>
            <p:cNvPr id="42038" name="Rectangle 50"/>
            <p:cNvSpPr>
              <a:spLocks noChangeArrowheads="1"/>
            </p:cNvSpPr>
            <p:nvPr/>
          </p:nvSpPr>
          <p:spPr bwMode="auto">
            <a:xfrm>
              <a:off x="152400" y="3124200"/>
              <a:ext cx="89916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marL="514350" indent="-514350">
                <a:buFontTx/>
                <a:buAutoNum type="arabicPeriod"/>
              </a:pPr>
              <a:r>
                <a:rPr lang="en-US" sz="2800" dirty="0">
                  <a:solidFill>
                    <a:srgbClr val="004589"/>
                  </a:solidFill>
                  <a:latin typeface="Arial" charset="0"/>
                </a:rPr>
                <a:t>The ‘enabling’ bundle: </a:t>
              </a:r>
              <a:r>
                <a:rPr lang="en-US" sz="2800" i="1" dirty="0">
                  <a:solidFill>
                    <a:srgbClr val="004589"/>
                  </a:solidFill>
                  <a:latin typeface="Arial" charset="0"/>
                </a:rPr>
                <a:t>Organizational Engagement</a:t>
              </a:r>
            </a:p>
            <a:p>
              <a:pPr marL="514350" indent="-514350">
                <a:buFont typeface="Arial" charset="0"/>
                <a:buChar char="•"/>
              </a:pPr>
              <a:endParaRPr lang="en-US" sz="2800" i="1" dirty="0">
                <a:solidFill>
                  <a:srgbClr val="004589"/>
                </a:solidFill>
                <a:latin typeface="Arial" charset="0"/>
              </a:endParaRPr>
            </a:p>
          </p:txBody>
        </p:sp>
        <p:sp>
          <p:nvSpPr>
            <p:cNvPr id="42039" name="AutoShape 17"/>
            <p:cNvSpPr>
              <a:spLocks noChangeArrowheads="1"/>
            </p:cNvSpPr>
            <p:nvPr/>
          </p:nvSpPr>
          <p:spPr bwMode="auto">
            <a:xfrm>
              <a:off x="3581400" y="990600"/>
              <a:ext cx="2743200" cy="160020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2040" name="Rectangle 45"/>
            <p:cNvSpPr>
              <a:spLocks noChangeArrowheads="1"/>
            </p:cNvSpPr>
            <p:nvPr/>
          </p:nvSpPr>
          <p:spPr bwMode="auto">
            <a:xfrm>
              <a:off x="381000" y="3733800"/>
              <a:ext cx="8382000" cy="403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Conveying mission &amp; vision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Information sharing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Performance-contingent reward / recognition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Employee involvement in decision-making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0" y="685800"/>
            <a:ext cx="9144000" cy="6172200"/>
            <a:chOff x="0" y="685800"/>
            <a:chExt cx="9144000" cy="6172200"/>
          </a:xfrm>
        </p:grpSpPr>
        <p:sp>
          <p:nvSpPr>
            <p:cNvPr id="43010" name="AutoShape 2"/>
            <p:cNvSpPr>
              <a:spLocks noChangeArrowheads="1"/>
            </p:cNvSpPr>
            <p:nvPr/>
          </p:nvSpPr>
          <p:spPr bwMode="auto">
            <a:xfrm>
              <a:off x="76200" y="5029200"/>
              <a:ext cx="7086600" cy="16764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3011" name="AutoShape 3"/>
            <p:cNvSpPr>
              <a:spLocks noChangeArrowheads="1"/>
            </p:cNvSpPr>
            <p:nvPr/>
          </p:nvSpPr>
          <p:spPr bwMode="auto">
            <a:xfrm>
              <a:off x="76200" y="762000"/>
              <a:ext cx="8610600" cy="19812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'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457200" y="3352800"/>
              <a:ext cx="11430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</a:t>
              </a:r>
            </a:p>
            <a:p>
              <a:r>
                <a:rPr lang="en-US" sz="1000">
                  <a:latin typeface="Arial" charset="0"/>
                </a:rPr>
                <a:t>candidate Pools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Pool size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Applicant quality</a:t>
              </a:r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1981200" y="3352800"/>
              <a:ext cx="12192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hires </a:t>
              </a:r>
            </a:p>
            <a:p>
              <a:r>
                <a:rPr lang="en-US" sz="1000">
                  <a:latin typeface="Arial" charset="0"/>
                </a:rPr>
                <a:t>(capabilities)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Experience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Capacity to learn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Motivation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Loyalty</a:t>
              </a:r>
            </a:p>
          </p:txBody>
        </p:sp>
        <p:cxnSp>
          <p:nvCxnSpPr>
            <p:cNvPr id="43014" name="AutoShape 6"/>
            <p:cNvCxnSpPr>
              <a:cxnSpLocks noChangeShapeType="1"/>
              <a:stCxn id="43012" idx="3"/>
              <a:endCxn id="43013" idx="1"/>
            </p:cNvCxnSpPr>
            <p:nvPr/>
          </p:nvCxnSpPr>
          <p:spPr bwMode="auto">
            <a:xfrm>
              <a:off x="1600200" y="39243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36576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System reliability / </a:t>
              </a:r>
            </a:p>
            <a:p>
              <a:r>
                <a:rPr lang="en-US" sz="1000">
                  <a:latin typeface="Arial" charset="0"/>
                </a:rPr>
                <a:t>resilience</a:t>
              </a:r>
            </a:p>
            <a:p>
              <a:r>
                <a:rPr lang="en-US" sz="1000" i="1">
                  <a:latin typeface="Arial" charset="0"/>
                </a:rPr>
                <a:t>Staff resources</a:t>
              </a:r>
            </a:p>
            <a:p>
              <a:r>
                <a:rPr lang="en-US" sz="1000">
                  <a:latin typeface="Arial" charset="0"/>
                </a:rPr>
                <a:t>   - Staffing adequacy</a:t>
              </a:r>
            </a:p>
            <a:p>
              <a:r>
                <a:rPr lang="en-US" sz="1000">
                  <a:latin typeface="Arial" charset="0"/>
                </a:rPr>
                <a:t>   - Staffing stability</a:t>
              </a:r>
            </a:p>
            <a:p>
              <a:endParaRPr lang="en-US" sz="1000" i="1">
                <a:latin typeface="Arial" charset="0"/>
              </a:endParaRPr>
            </a:p>
            <a:p>
              <a:r>
                <a:rPr lang="en-US" sz="1000" i="1">
                  <a:latin typeface="Arial" charset="0"/>
                </a:rPr>
                <a:t>Staff effectiveness</a:t>
              </a:r>
            </a:p>
            <a:p>
              <a:r>
                <a:rPr lang="en-US" sz="1000">
                  <a:latin typeface="Arial" charset="0"/>
                </a:rPr>
                <a:t>    - Quality focus</a:t>
              </a:r>
            </a:p>
            <a:p>
              <a:r>
                <a:rPr lang="en-US" sz="1000">
                  <a:latin typeface="Arial" charset="0"/>
                </a:rPr>
                <a:t>    - Communication</a:t>
              </a:r>
            </a:p>
            <a:p>
              <a:r>
                <a:rPr lang="en-US" sz="1000">
                  <a:latin typeface="Arial" charset="0"/>
                </a:rPr>
                <a:t>    - Problem-solving</a:t>
              </a:r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52578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Capacity for </a:t>
              </a:r>
            </a:p>
            <a:p>
              <a:r>
                <a:rPr lang="en-US" sz="1000">
                  <a:latin typeface="Arial" charset="0"/>
                </a:rPr>
                <a:t>continuous system </a:t>
              </a:r>
            </a:p>
            <a:p>
              <a:r>
                <a:rPr lang="en-US" sz="1000">
                  <a:latin typeface="Arial" charset="0"/>
                </a:rPr>
                <a:t> improvement</a:t>
              </a:r>
            </a:p>
            <a:p>
              <a:r>
                <a:rPr lang="en-US" sz="1000">
                  <a:latin typeface="Arial" charset="0"/>
                </a:rPr>
                <a:t> - Motivation to learn</a:t>
              </a:r>
            </a:p>
            <a:p>
              <a:r>
                <a:rPr lang="en-US" sz="1000">
                  <a:latin typeface="Arial" charset="0"/>
                </a:rPr>
                <a:t> - Capacity to learn</a:t>
              </a:r>
            </a:p>
            <a:p>
              <a:r>
                <a:rPr lang="en-US" sz="1000">
                  <a:latin typeface="Arial" charset="0"/>
                </a:rPr>
                <a:t> - Freedom to </a:t>
              </a:r>
            </a:p>
            <a:p>
              <a:r>
                <a:rPr lang="en-US" sz="1000">
                  <a:latin typeface="Arial" charset="0"/>
                </a:rPr>
                <a:t>'challenge the system'</a:t>
              </a:r>
            </a:p>
            <a:p>
              <a:endParaRPr lang="en-US" sz="1000">
                <a:latin typeface="Arial" charset="0"/>
              </a:endParaRPr>
            </a:p>
          </p:txBody>
        </p:sp>
        <p:sp>
          <p:nvSpPr>
            <p:cNvPr id="43017" name="AutoShape 13"/>
            <p:cNvSpPr>
              <a:spLocks noChangeArrowheads="1"/>
            </p:cNvSpPr>
            <p:nvPr/>
          </p:nvSpPr>
          <p:spPr bwMode="auto">
            <a:xfrm>
              <a:off x="533400" y="5105400"/>
              <a:ext cx="3276600" cy="1219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Staff acquisition &amp; development</a:t>
              </a:r>
            </a:p>
          </p:txBody>
        </p:sp>
        <p:sp>
          <p:nvSpPr>
            <p:cNvPr id="43018" name="AutoShape 14"/>
            <p:cNvSpPr>
              <a:spLocks noChangeArrowheads="1"/>
            </p:cNvSpPr>
            <p:nvPr/>
          </p:nvSpPr>
          <p:spPr bwMode="auto">
            <a:xfrm>
              <a:off x="685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Rigorous </a:t>
              </a:r>
            </a:p>
            <a:p>
              <a:pPr algn="ctr"/>
              <a:r>
                <a:rPr lang="en-US" sz="1000">
                  <a:latin typeface="Arial" charset="0"/>
                </a:rPr>
                <a:t>recruiting </a:t>
              </a:r>
            </a:p>
          </p:txBody>
        </p:sp>
        <p:sp>
          <p:nvSpPr>
            <p:cNvPr id="43019" name="AutoShape 15"/>
            <p:cNvSpPr>
              <a:spLocks noChangeArrowheads="1"/>
            </p:cNvSpPr>
            <p:nvPr/>
          </p:nvSpPr>
          <p:spPr bwMode="auto">
            <a:xfrm>
              <a:off x="1447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Selective </a:t>
              </a:r>
            </a:p>
            <a:p>
              <a:pPr algn="ctr"/>
              <a:r>
                <a:rPr lang="en-US" sz="1000">
                  <a:latin typeface="Arial" charset="0"/>
                </a:rPr>
                <a:t>hiring </a:t>
              </a:r>
            </a:p>
          </p:txBody>
        </p:sp>
        <p:sp>
          <p:nvSpPr>
            <p:cNvPr id="43020" name="AutoShape 16"/>
            <p:cNvSpPr>
              <a:spLocks noChangeArrowheads="1"/>
            </p:cNvSpPr>
            <p:nvPr/>
          </p:nvSpPr>
          <p:spPr bwMode="auto">
            <a:xfrm>
              <a:off x="2971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Extensive </a:t>
              </a:r>
            </a:p>
            <a:p>
              <a:pPr algn="ctr"/>
              <a:r>
                <a:rPr lang="en-US" sz="1000">
                  <a:latin typeface="Arial" charset="0"/>
                </a:rPr>
                <a:t>Training </a:t>
              </a:r>
            </a:p>
          </p:txBody>
        </p:sp>
        <p:cxnSp>
          <p:nvCxnSpPr>
            <p:cNvPr id="43021" name="AutoShape 21"/>
            <p:cNvCxnSpPr>
              <a:cxnSpLocks noChangeShapeType="1"/>
              <a:stCxn id="43013" idx="3"/>
              <a:endCxn id="43015" idx="1"/>
            </p:cNvCxnSpPr>
            <p:nvPr/>
          </p:nvCxnSpPr>
          <p:spPr bwMode="auto">
            <a:xfrm>
              <a:off x="3200400" y="39243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022" name="AutoShape 22"/>
            <p:cNvCxnSpPr>
              <a:cxnSpLocks noChangeShapeType="1"/>
              <a:stCxn id="43018" idx="0"/>
              <a:endCxn id="43012" idx="2"/>
            </p:cNvCxnSpPr>
            <p:nvPr/>
          </p:nvCxnSpPr>
          <p:spPr bwMode="auto">
            <a:xfrm flipV="1">
              <a:off x="1028700" y="4495800"/>
              <a:ext cx="0" cy="685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3023" name="Line 23"/>
            <p:cNvSpPr>
              <a:spLocks noChangeShapeType="1"/>
            </p:cNvSpPr>
            <p:nvPr/>
          </p:nvSpPr>
          <p:spPr bwMode="auto">
            <a:xfrm>
              <a:off x="5029200" y="35814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24" name="Line 24"/>
            <p:cNvSpPr>
              <a:spLocks noChangeShapeType="1"/>
            </p:cNvSpPr>
            <p:nvPr/>
          </p:nvSpPr>
          <p:spPr bwMode="auto">
            <a:xfrm flipH="1">
              <a:off x="5029200" y="41148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3025" name="AutoShape 25"/>
            <p:cNvCxnSpPr>
              <a:cxnSpLocks noChangeShapeType="1"/>
              <a:endCxn id="43015" idx="0"/>
            </p:cNvCxnSpPr>
            <p:nvPr/>
          </p:nvCxnSpPr>
          <p:spPr bwMode="auto">
            <a:xfrm flipH="1">
              <a:off x="4343400" y="2590800"/>
              <a:ext cx="7620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026" name="AutoShape 26"/>
            <p:cNvCxnSpPr>
              <a:cxnSpLocks noChangeShapeType="1"/>
              <a:endCxn id="43016" idx="0"/>
            </p:cNvCxnSpPr>
            <p:nvPr/>
          </p:nvCxnSpPr>
          <p:spPr bwMode="auto">
            <a:xfrm>
              <a:off x="5105400" y="2590800"/>
              <a:ext cx="8382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027" name="AutoShape 28"/>
            <p:cNvCxnSpPr>
              <a:cxnSpLocks noChangeShapeType="1"/>
              <a:endCxn id="43015" idx="2"/>
            </p:cNvCxnSpPr>
            <p:nvPr/>
          </p:nvCxnSpPr>
          <p:spPr bwMode="auto">
            <a:xfrm flipH="1" flipV="1">
              <a:off x="4343400" y="4800600"/>
              <a:ext cx="9144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028" name="AutoShape 29"/>
            <p:cNvCxnSpPr>
              <a:cxnSpLocks noChangeShapeType="1"/>
              <a:endCxn id="43016" idx="2"/>
            </p:cNvCxnSpPr>
            <p:nvPr/>
          </p:nvCxnSpPr>
          <p:spPr bwMode="auto">
            <a:xfrm flipV="1">
              <a:off x="5257800" y="4800600"/>
              <a:ext cx="6858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029" name="AutoShape 30"/>
            <p:cNvCxnSpPr>
              <a:cxnSpLocks noChangeShapeType="1"/>
              <a:stCxn id="43016" idx="3"/>
              <a:endCxn id="43035" idx="1"/>
            </p:cNvCxnSpPr>
            <p:nvPr/>
          </p:nvCxnSpPr>
          <p:spPr bwMode="auto">
            <a:xfrm>
              <a:off x="6629400" y="3924300"/>
              <a:ext cx="901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3030" name="AutoShape 31"/>
            <p:cNvSpPr>
              <a:spLocks noChangeArrowheads="1"/>
            </p:cNvSpPr>
            <p:nvPr/>
          </p:nvSpPr>
          <p:spPr bwMode="auto">
            <a:xfrm>
              <a:off x="6400800" y="914400"/>
              <a:ext cx="1981200" cy="16764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Leadership </a:t>
              </a:r>
            </a:p>
            <a:p>
              <a:pPr algn="ctr"/>
              <a:r>
                <a:rPr lang="en-US" sz="1000">
                  <a:latin typeface="Arial" charset="0"/>
                </a:rPr>
                <a:t>alignment &amp; development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3031" name="AutoShape 32"/>
            <p:cNvSpPr>
              <a:spLocks noChangeArrowheads="1"/>
            </p:cNvSpPr>
            <p:nvPr/>
          </p:nvSpPr>
          <p:spPr bwMode="auto">
            <a:xfrm>
              <a:off x="6477000" y="1371600"/>
              <a:ext cx="1828800" cy="381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Management training </a:t>
              </a:r>
            </a:p>
            <a:p>
              <a:pPr algn="ctr"/>
              <a:r>
                <a:rPr lang="en-US" sz="1000">
                  <a:latin typeface="Arial" charset="0"/>
                </a:rPr>
                <a:t>linked to organizational needs</a:t>
              </a:r>
            </a:p>
          </p:txBody>
        </p:sp>
        <p:sp>
          <p:nvSpPr>
            <p:cNvPr id="43032" name="AutoShape 33"/>
            <p:cNvSpPr>
              <a:spLocks noChangeArrowheads="1"/>
            </p:cNvSpPr>
            <p:nvPr/>
          </p:nvSpPr>
          <p:spPr bwMode="auto">
            <a:xfrm>
              <a:off x="6477000" y="1828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 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compensation</a:t>
              </a:r>
            </a:p>
          </p:txBody>
        </p:sp>
        <p:sp>
          <p:nvSpPr>
            <p:cNvPr id="43033" name="AutoShape 34"/>
            <p:cNvSpPr>
              <a:spLocks noChangeArrowheads="1"/>
            </p:cNvSpPr>
            <p:nvPr/>
          </p:nvSpPr>
          <p:spPr bwMode="auto">
            <a:xfrm>
              <a:off x="6477000" y="2209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Succession planning</a:t>
              </a:r>
            </a:p>
          </p:txBody>
        </p:sp>
        <p:sp>
          <p:nvSpPr>
            <p:cNvPr id="43034" name="Rectangle 35"/>
            <p:cNvSpPr>
              <a:spLocks noChangeArrowheads="1"/>
            </p:cNvSpPr>
            <p:nvPr/>
          </p:nvSpPr>
          <p:spPr bwMode="auto">
            <a:xfrm>
              <a:off x="7543800" y="5105400"/>
              <a:ext cx="1524000" cy="14478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Employee Outcomes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satisfaction </a:t>
              </a:r>
            </a:p>
            <a:p>
              <a:r>
                <a:rPr lang="en-US" sz="1000">
                  <a:latin typeface="Arial" charset="0"/>
                </a:rPr>
                <a:t>/ engagement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burnout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general </a:t>
              </a:r>
            </a:p>
            <a:p>
              <a:r>
                <a:rPr lang="en-US" sz="1000">
                  <a:latin typeface="Arial" charset="0"/>
                </a:rPr>
                <a:t>well-being</a:t>
              </a:r>
            </a:p>
          </p:txBody>
        </p:sp>
        <p:sp>
          <p:nvSpPr>
            <p:cNvPr id="43035" name="Rectangle 36"/>
            <p:cNvSpPr>
              <a:spLocks noChangeArrowheads="1"/>
            </p:cNvSpPr>
            <p:nvPr/>
          </p:nvSpPr>
          <p:spPr bwMode="auto">
            <a:xfrm>
              <a:off x="7543800" y="3124200"/>
              <a:ext cx="1524000" cy="16002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Organizational </a:t>
              </a:r>
            </a:p>
            <a:p>
              <a:r>
                <a:rPr lang="en-US" sz="1000">
                  <a:latin typeface="Arial" charset="0"/>
                </a:rPr>
                <a:t>performance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Fewer "never events"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malpractice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Innovation adoption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agency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 costs</a:t>
              </a:r>
            </a:p>
          </p:txBody>
        </p:sp>
        <p:sp>
          <p:nvSpPr>
            <p:cNvPr id="43036" name="AutoShape 37"/>
            <p:cNvSpPr>
              <a:spLocks noChangeArrowheads="1"/>
            </p:cNvSpPr>
            <p:nvPr/>
          </p:nvSpPr>
          <p:spPr bwMode="auto">
            <a:xfrm>
              <a:off x="2209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Career </a:t>
              </a:r>
            </a:p>
            <a:p>
              <a:pPr algn="ctr"/>
              <a:r>
                <a:rPr lang="en-US" sz="1000">
                  <a:latin typeface="Arial" charset="0"/>
                </a:rPr>
                <a:t>develop-</a:t>
              </a:r>
            </a:p>
            <a:p>
              <a:pPr algn="ctr"/>
              <a:r>
                <a:rPr lang="en-US" sz="1000">
                  <a:latin typeface="Arial" charset="0"/>
                </a:rPr>
                <a:t>ment</a:t>
              </a:r>
            </a:p>
          </p:txBody>
        </p:sp>
        <p:cxnSp>
          <p:nvCxnSpPr>
            <p:cNvPr id="43037" name="AutoShape 38"/>
            <p:cNvCxnSpPr>
              <a:cxnSpLocks noChangeShapeType="1"/>
              <a:stCxn id="43030" idx="2"/>
              <a:endCxn id="43035" idx="1"/>
            </p:cNvCxnSpPr>
            <p:nvPr/>
          </p:nvCxnSpPr>
          <p:spPr bwMode="auto">
            <a:xfrm rot="16200000" flipH="1">
              <a:off x="6794500" y="3187700"/>
              <a:ext cx="1333500" cy="1397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3038" name="AutoShape 39"/>
            <p:cNvCxnSpPr>
              <a:cxnSpLocks noChangeShapeType="1"/>
              <a:stCxn id="43019" idx="0"/>
              <a:endCxn id="43013" idx="1"/>
            </p:cNvCxnSpPr>
            <p:nvPr/>
          </p:nvCxnSpPr>
          <p:spPr bwMode="auto">
            <a:xfrm rot="16200000">
              <a:off x="1257300" y="4457700"/>
              <a:ext cx="12573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3039" name="AutoShape 40"/>
            <p:cNvCxnSpPr>
              <a:cxnSpLocks noChangeShapeType="1"/>
              <a:stCxn id="43020" idx="0"/>
              <a:endCxn id="43015" idx="1"/>
            </p:cNvCxnSpPr>
            <p:nvPr/>
          </p:nvCxnSpPr>
          <p:spPr bwMode="auto">
            <a:xfrm rot="16200000">
              <a:off x="2857500" y="4381500"/>
              <a:ext cx="1257300" cy="3429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3040" name="AutoShape 41"/>
            <p:cNvCxnSpPr>
              <a:cxnSpLocks noChangeShapeType="1"/>
              <a:stCxn id="43034" idx="0"/>
              <a:endCxn id="43035" idx="2"/>
            </p:cNvCxnSpPr>
            <p:nvPr/>
          </p:nvCxnSpPr>
          <p:spPr bwMode="auto">
            <a:xfrm flipV="1">
              <a:off x="8305800" y="4737100"/>
              <a:ext cx="0" cy="368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041" name="AutoShape 42"/>
            <p:cNvCxnSpPr>
              <a:cxnSpLocks noChangeShapeType="1"/>
              <a:stCxn id="43017" idx="2"/>
              <a:endCxn id="43034" idx="2"/>
            </p:cNvCxnSpPr>
            <p:nvPr/>
          </p:nvCxnSpPr>
          <p:spPr bwMode="auto">
            <a:xfrm rot="16200000" flipH="1">
              <a:off x="5124450" y="3371850"/>
              <a:ext cx="228600" cy="6134100"/>
            </a:xfrm>
            <a:prstGeom prst="bentConnector3">
              <a:avLst>
                <a:gd name="adj1" fmla="val 20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43042" name="Text Box 43"/>
            <p:cNvSpPr txBox="1">
              <a:spLocks noChangeArrowheads="1"/>
            </p:cNvSpPr>
            <p:nvPr/>
          </p:nvSpPr>
          <p:spPr bwMode="auto">
            <a:xfrm>
              <a:off x="288925" y="19415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Arial" charset="0"/>
              </a:endParaRPr>
            </a:p>
          </p:txBody>
        </p:sp>
        <p:sp>
          <p:nvSpPr>
            <p:cNvPr id="43043" name="Text Box 45"/>
            <p:cNvSpPr txBox="1">
              <a:spLocks noChangeArrowheads="1"/>
            </p:cNvSpPr>
            <p:nvPr/>
          </p:nvSpPr>
          <p:spPr bwMode="auto">
            <a:xfrm>
              <a:off x="1144588" y="762000"/>
              <a:ext cx="159861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Exogenous Factors</a:t>
              </a:r>
            </a:p>
          </p:txBody>
        </p:sp>
        <p:sp>
          <p:nvSpPr>
            <p:cNvPr id="43044" name="AutoShape 2"/>
            <p:cNvSpPr>
              <a:spLocks noChangeArrowheads="1"/>
            </p:cNvSpPr>
            <p:nvPr/>
          </p:nvSpPr>
          <p:spPr bwMode="auto">
            <a:xfrm>
              <a:off x="76200" y="1066800"/>
              <a:ext cx="304800" cy="548640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3045" name="Line 38"/>
            <p:cNvSpPr>
              <a:spLocks noChangeShapeType="1"/>
            </p:cNvSpPr>
            <p:nvPr/>
          </p:nvSpPr>
          <p:spPr bwMode="auto">
            <a:xfrm>
              <a:off x="76200" y="1066800"/>
              <a:ext cx="1588" cy="5486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46" name="Line 39"/>
            <p:cNvSpPr>
              <a:spLocks noChangeShapeType="1"/>
            </p:cNvSpPr>
            <p:nvPr/>
          </p:nvSpPr>
          <p:spPr bwMode="auto">
            <a:xfrm>
              <a:off x="381000" y="2743200"/>
              <a:ext cx="1588" cy="2286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47" name="Rectangle 44"/>
            <p:cNvSpPr>
              <a:spLocks noChangeArrowheads="1"/>
            </p:cNvSpPr>
            <p:nvPr/>
          </p:nvSpPr>
          <p:spPr bwMode="auto">
            <a:xfrm>
              <a:off x="228600" y="1066800"/>
              <a:ext cx="3733800" cy="1524000"/>
            </a:xfrm>
            <a:prstGeom prst="rect">
              <a:avLst/>
            </a:prstGeom>
            <a:solidFill>
              <a:srgbClr val="C0C0C0">
                <a:alpha val="6313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Factors influencing HPWP adoption: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Senior leadership support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HR involvement with strategic planning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Capabilities of the people charged with implementation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union density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number of network affiliations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Financial condition / slack resources</a:t>
              </a:r>
            </a:p>
            <a:p>
              <a:endParaRPr lang="en-US" sz="1000">
                <a:latin typeface="Arial" charset="0"/>
              </a:endParaRPr>
            </a:p>
            <a:p>
              <a:r>
                <a:rPr lang="en-US" sz="1000">
                  <a:latin typeface="Arial" charset="0"/>
                </a:rPr>
                <a:t>Factors influencing HPWP impact &amp; sustainability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Higher quality of the local labor market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Continued leadership support</a:t>
              </a:r>
            </a:p>
          </p:txBody>
        </p:sp>
        <p:sp>
          <p:nvSpPr>
            <p:cNvPr id="43048" name="Text Box 41"/>
            <p:cNvSpPr txBox="1">
              <a:spLocks noChangeArrowheads="1"/>
            </p:cNvSpPr>
            <p:nvPr/>
          </p:nvSpPr>
          <p:spPr bwMode="auto">
            <a:xfrm>
              <a:off x="1381125" y="3048000"/>
              <a:ext cx="7524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Staffing</a:t>
              </a:r>
            </a:p>
          </p:txBody>
        </p:sp>
        <p:sp>
          <p:nvSpPr>
            <p:cNvPr id="43049" name="Text Box 42"/>
            <p:cNvSpPr txBox="1">
              <a:spLocks noChangeArrowheads="1"/>
            </p:cNvSpPr>
            <p:nvPr/>
          </p:nvSpPr>
          <p:spPr bwMode="auto">
            <a:xfrm>
              <a:off x="4572000" y="2773363"/>
              <a:ext cx="10858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Care system</a:t>
              </a:r>
            </a:p>
          </p:txBody>
        </p:sp>
        <p:sp>
          <p:nvSpPr>
            <p:cNvPr id="43050" name="Text Box 43"/>
            <p:cNvSpPr txBox="1">
              <a:spLocks noChangeArrowheads="1"/>
            </p:cNvSpPr>
            <p:nvPr/>
          </p:nvSpPr>
          <p:spPr bwMode="auto">
            <a:xfrm>
              <a:off x="7834313" y="2849563"/>
              <a:ext cx="928687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Outcomes</a:t>
              </a:r>
            </a:p>
          </p:txBody>
        </p:sp>
        <p:sp>
          <p:nvSpPr>
            <p:cNvPr id="43051" name="AutoShape 9"/>
            <p:cNvSpPr>
              <a:spLocks noChangeArrowheads="1"/>
            </p:cNvSpPr>
            <p:nvPr/>
          </p:nvSpPr>
          <p:spPr bwMode="auto">
            <a:xfrm>
              <a:off x="4191000" y="5029200"/>
              <a:ext cx="21336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Frontline </a:t>
              </a:r>
            </a:p>
            <a:p>
              <a:pPr algn="ctr"/>
              <a:r>
                <a:rPr lang="en-US" sz="1000">
                  <a:latin typeface="Arial" charset="0"/>
                </a:rPr>
                <a:t>control &amp; freedom to challenge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3052" name="AutoShape 10"/>
            <p:cNvSpPr>
              <a:spLocks noChangeArrowheads="1"/>
            </p:cNvSpPr>
            <p:nvPr/>
          </p:nvSpPr>
          <p:spPr bwMode="auto">
            <a:xfrm>
              <a:off x="4343400" y="5486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Employment security</a:t>
              </a:r>
            </a:p>
          </p:txBody>
        </p:sp>
        <p:sp>
          <p:nvSpPr>
            <p:cNvPr id="43053" name="AutoShape 11"/>
            <p:cNvSpPr>
              <a:spLocks noChangeArrowheads="1"/>
            </p:cNvSpPr>
            <p:nvPr/>
          </p:nvSpPr>
          <p:spPr bwMode="auto">
            <a:xfrm>
              <a:off x="4343400" y="5867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Reduced status distinctions</a:t>
              </a:r>
            </a:p>
          </p:txBody>
        </p:sp>
        <p:sp>
          <p:nvSpPr>
            <p:cNvPr id="43054" name="AutoShape 12"/>
            <p:cNvSpPr>
              <a:spLocks noChangeArrowheads="1"/>
            </p:cNvSpPr>
            <p:nvPr/>
          </p:nvSpPr>
          <p:spPr bwMode="auto">
            <a:xfrm>
              <a:off x="4343400" y="6248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Teams / decentralized</a:t>
              </a:r>
            </a:p>
            <a:p>
              <a:pPr algn="ctr"/>
              <a:r>
                <a:rPr lang="en-US" sz="1000">
                  <a:latin typeface="Arial" charset="0"/>
                </a:rPr>
                <a:t> decision-making</a:t>
              </a:r>
            </a:p>
          </p:txBody>
        </p:sp>
        <p:sp>
          <p:nvSpPr>
            <p:cNvPr id="43055" name="AutoShape 17"/>
            <p:cNvSpPr>
              <a:spLocks noChangeArrowheads="1"/>
            </p:cNvSpPr>
            <p:nvPr/>
          </p:nvSpPr>
          <p:spPr bwMode="auto">
            <a:xfrm>
              <a:off x="3581400" y="990600"/>
              <a:ext cx="27432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Organizational engagement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3056" name="AutoShape 18"/>
            <p:cNvSpPr>
              <a:spLocks noChangeArrowheads="1"/>
            </p:cNvSpPr>
            <p:nvPr/>
          </p:nvSpPr>
          <p:spPr bwMode="auto">
            <a:xfrm>
              <a:off x="3733800" y="10668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Information </a:t>
              </a:r>
            </a:p>
            <a:p>
              <a:pPr algn="ctr"/>
              <a:r>
                <a:rPr lang="en-US" sz="1000">
                  <a:latin typeface="Arial" charset="0"/>
                </a:rPr>
                <a:t>sharing </a:t>
              </a:r>
            </a:p>
            <a:p>
              <a:pPr algn="ctr"/>
              <a:r>
                <a:rPr lang="en-US" sz="1000">
                  <a:latin typeface="Arial" charset="0"/>
                </a:rPr>
                <a:t>(organizational)</a:t>
              </a:r>
            </a:p>
          </p:txBody>
        </p:sp>
        <p:sp>
          <p:nvSpPr>
            <p:cNvPr id="43057" name="AutoShape 19"/>
            <p:cNvSpPr>
              <a:spLocks noChangeArrowheads="1"/>
            </p:cNvSpPr>
            <p:nvPr/>
          </p:nvSpPr>
          <p:spPr bwMode="auto">
            <a:xfrm>
              <a:off x="4876800" y="10668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Performance-</a:t>
              </a:r>
            </a:p>
            <a:p>
              <a:pPr algn="ctr"/>
              <a:r>
                <a:rPr lang="en-US" sz="1000">
                  <a:latin typeface="Arial" charset="0"/>
                </a:rPr>
                <a:t>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Incentives</a:t>
              </a:r>
            </a:p>
          </p:txBody>
        </p:sp>
        <p:sp>
          <p:nvSpPr>
            <p:cNvPr id="43058" name="AutoShape 20"/>
            <p:cNvSpPr>
              <a:spLocks noChangeArrowheads="1"/>
            </p:cNvSpPr>
            <p:nvPr/>
          </p:nvSpPr>
          <p:spPr bwMode="auto">
            <a:xfrm>
              <a:off x="4876800" y="19812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Employee </a:t>
              </a:r>
            </a:p>
            <a:p>
              <a:pPr algn="ctr"/>
              <a:r>
                <a:rPr lang="en-US" sz="1000">
                  <a:latin typeface="Arial" charset="0"/>
                </a:rPr>
                <a:t>involvement in </a:t>
              </a:r>
            </a:p>
            <a:p>
              <a:pPr algn="ctr"/>
              <a:r>
                <a:rPr lang="en-US" sz="1000">
                  <a:latin typeface="Arial" charset="0"/>
                </a:rPr>
                <a:t>decision-making</a:t>
              </a:r>
            </a:p>
          </p:txBody>
        </p:sp>
        <p:sp>
          <p:nvSpPr>
            <p:cNvPr id="43059" name="AutoShape 27"/>
            <p:cNvSpPr>
              <a:spLocks noChangeArrowheads="1"/>
            </p:cNvSpPr>
            <p:nvPr/>
          </p:nvSpPr>
          <p:spPr bwMode="auto">
            <a:xfrm>
              <a:off x="3733800" y="19812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Conveying </a:t>
              </a:r>
            </a:p>
            <a:p>
              <a:pPr algn="ctr"/>
              <a:r>
                <a:rPr lang="en-US" sz="1000">
                  <a:latin typeface="Arial" charset="0"/>
                </a:rPr>
                <a:t>mission &amp; vision</a:t>
              </a:r>
            </a:p>
          </p:txBody>
        </p:sp>
        <p:cxnSp>
          <p:nvCxnSpPr>
            <p:cNvPr id="43060" name="AutoShape 53"/>
            <p:cNvCxnSpPr>
              <a:cxnSpLocks noChangeShapeType="1"/>
              <a:stCxn id="43051" idx="3"/>
              <a:endCxn id="43034" idx="1"/>
            </p:cNvCxnSpPr>
            <p:nvPr/>
          </p:nvCxnSpPr>
          <p:spPr bwMode="auto">
            <a:xfrm>
              <a:off x="6324600" y="5829300"/>
              <a:ext cx="1219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3061" name="Rectangle 43"/>
            <p:cNvSpPr>
              <a:spLocks noChangeArrowheads="1"/>
            </p:cNvSpPr>
            <p:nvPr/>
          </p:nvSpPr>
          <p:spPr bwMode="auto">
            <a:xfrm>
              <a:off x="0" y="685800"/>
              <a:ext cx="9144000" cy="6172200"/>
            </a:xfrm>
            <a:prstGeom prst="rect">
              <a:avLst/>
            </a:prstGeom>
            <a:solidFill>
              <a:schemeClr val="bg1">
                <a:alpha val="949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Times" charset="0"/>
              </a:endParaRPr>
            </a:p>
          </p:txBody>
        </p:sp>
        <p:sp>
          <p:nvSpPr>
            <p:cNvPr id="43062" name="Rectangle 44"/>
            <p:cNvSpPr>
              <a:spLocks noChangeArrowheads="1"/>
            </p:cNvSpPr>
            <p:nvPr/>
          </p:nvSpPr>
          <p:spPr bwMode="auto">
            <a:xfrm>
              <a:off x="228600" y="838200"/>
              <a:ext cx="8534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r>
                <a:rPr lang="en-US" sz="2800">
                  <a:solidFill>
                    <a:srgbClr val="004589"/>
                  </a:solidFill>
                  <a:latin typeface="Arial" charset="0"/>
                </a:rPr>
                <a:t>2. The ‘high leverage’ bundle: </a:t>
              </a:r>
              <a:r>
                <a:rPr lang="en-US" sz="2800" i="1">
                  <a:solidFill>
                    <a:srgbClr val="004589"/>
                  </a:solidFill>
                  <a:latin typeface="Arial" charset="0"/>
                </a:rPr>
                <a:t>Staff Acquisition &amp; Development</a:t>
              </a:r>
            </a:p>
          </p:txBody>
        </p:sp>
        <p:sp>
          <p:nvSpPr>
            <p:cNvPr id="43063" name="Rectangle 45"/>
            <p:cNvSpPr>
              <a:spLocks noChangeArrowheads="1"/>
            </p:cNvSpPr>
            <p:nvPr/>
          </p:nvSpPr>
          <p:spPr bwMode="auto">
            <a:xfrm>
              <a:off x="381000" y="1828800"/>
              <a:ext cx="8382000" cy="403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Rigorous recruiting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Selective hiring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Extensive training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Career development / internal labor pools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</p:txBody>
        </p:sp>
        <p:sp>
          <p:nvSpPr>
            <p:cNvPr id="43064" name="AutoShape 46"/>
            <p:cNvSpPr>
              <a:spLocks noChangeArrowheads="1"/>
            </p:cNvSpPr>
            <p:nvPr/>
          </p:nvSpPr>
          <p:spPr bwMode="auto">
            <a:xfrm>
              <a:off x="457200" y="5105400"/>
              <a:ext cx="3352800" cy="121920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0" y="685800"/>
            <a:ext cx="9144000" cy="6553200"/>
            <a:chOff x="0" y="685800"/>
            <a:chExt cx="9144000" cy="6553200"/>
          </a:xfrm>
        </p:grpSpPr>
        <p:sp>
          <p:nvSpPr>
            <p:cNvPr id="44034" name="AutoShape 2"/>
            <p:cNvSpPr>
              <a:spLocks noChangeArrowheads="1"/>
            </p:cNvSpPr>
            <p:nvPr/>
          </p:nvSpPr>
          <p:spPr bwMode="auto">
            <a:xfrm>
              <a:off x="76200" y="5029200"/>
              <a:ext cx="7086600" cy="16764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4035" name="AutoShape 3"/>
            <p:cNvSpPr>
              <a:spLocks noChangeArrowheads="1"/>
            </p:cNvSpPr>
            <p:nvPr/>
          </p:nvSpPr>
          <p:spPr bwMode="auto">
            <a:xfrm>
              <a:off x="76200" y="762000"/>
              <a:ext cx="8610600" cy="19812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'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457200" y="3352800"/>
              <a:ext cx="11430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</a:t>
              </a:r>
            </a:p>
            <a:p>
              <a:r>
                <a:rPr lang="en-US" sz="1000">
                  <a:latin typeface="Arial" charset="0"/>
                </a:rPr>
                <a:t>candidate Pools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Pool size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Applicant quality</a:t>
              </a:r>
            </a:p>
          </p:txBody>
        </p:sp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1981200" y="3352800"/>
              <a:ext cx="12192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hires </a:t>
              </a:r>
            </a:p>
            <a:p>
              <a:r>
                <a:rPr lang="en-US" sz="1000">
                  <a:latin typeface="Arial" charset="0"/>
                </a:rPr>
                <a:t>(capabilities)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Experience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Capacity to learn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Motivation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Loyalty</a:t>
              </a:r>
            </a:p>
          </p:txBody>
        </p:sp>
        <p:cxnSp>
          <p:nvCxnSpPr>
            <p:cNvPr id="44038" name="AutoShape 6"/>
            <p:cNvCxnSpPr>
              <a:cxnSpLocks noChangeShapeType="1"/>
              <a:stCxn id="44036" idx="3"/>
              <a:endCxn id="44037" idx="1"/>
            </p:cNvCxnSpPr>
            <p:nvPr/>
          </p:nvCxnSpPr>
          <p:spPr bwMode="auto">
            <a:xfrm>
              <a:off x="1600200" y="39243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36576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System reliability / </a:t>
              </a:r>
            </a:p>
            <a:p>
              <a:r>
                <a:rPr lang="en-US" sz="1000">
                  <a:latin typeface="Arial" charset="0"/>
                </a:rPr>
                <a:t>resilience</a:t>
              </a:r>
            </a:p>
            <a:p>
              <a:r>
                <a:rPr lang="en-US" sz="1000" i="1">
                  <a:latin typeface="Arial" charset="0"/>
                </a:rPr>
                <a:t>Staff resources</a:t>
              </a:r>
            </a:p>
            <a:p>
              <a:r>
                <a:rPr lang="en-US" sz="1000">
                  <a:latin typeface="Arial" charset="0"/>
                </a:rPr>
                <a:t>   - Staffing adequacy</a:t>
              </a:r>
            </a:p>
            <a:p>
              <a:r>
                <a:rPr lang="en-US" sz="1000">
                  <a:latin typeface="Arial" charset="0"/>
                </a:rPr>
                <a:t>   - Staffing stability</a:t>
              </a:r>
            </a:p>
            <a:p>
              <a:endParaRPr lang="en-US" sz="1000" i="1">
                <a:latin typeface="Arial" charset="0"/>
              </a:endParaRPr>
            </a:p>
            <a:p>
              <a:r>
                <a:rPr lang="en-US" sz="1000" i="1">
                  <a:latin typeface="Arial" charset="0"/>
                </a:rPr>
                <a:t>Staff effectiveness</a:t>
              </a:r>
            </a:p>
            <a:p>
              <a:r>
                <a:rPr lang="en-US" sz="1000">
                  <a:latin typeface="Arial" charset="0"/>
                </a:rPr>
                <a:t>    - Quality focus</a:t>
              </a:r>
            </a:p>
            <a:p>
              <a:r>
                <a:rPr lang="en-US" sz="1000">
                  <a:latin typeface="Arial" charset="0"/>
                </a:rPr>
                <a:t>    - Communication</a:t>
              </a:r>
            </a:p>
            <a:p>
              <a:r>
                <a:rPr lang="en-US" sz="1000">
                  <a:latin typeface="Arial" charset="0"/>
                </a:rPr>
                <a:t>    - Problem-solving</a:t>
              </a:r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52578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Capacity for </a:t>
              </a:r>
            </a:p>
            <a:p>
              <a:r>
                <a:rPr lang="en-US" sz="1000">
                  <a:latin typeface="Arial" charset="0"/>
                </a:rPr>
                <a:t>continuous system </a:t>
              </a:r>
            </a:p>
            <a:p>
              <a:r>
                <a:rPr lang="en-US" sz="1000">
                  <a:latin typeface="Arial" charset="0"/>
                </a:rPr>
                <a:t> improvement</a:t>
              </a:r>
            </a:p>
            <a:p>
              <a:r>
                <a:rPr lang="en-US" sz="1000">
                  <a:latin typeface="Arial" charset="0"/>
                </a:rPr>
                <a:t> - Motivation to learn</a:t>
              </a:r>
            </a:p>
            <a:p>
              <a:r>
                <a:rPr lang="en-US" sz="1000">
                  <a:latin typeface="Arial" charset="0"/>
                </a:rPr>
                <a:t> - Capacity to learn</a:t>
              </a:r>
            </a:p>
            <a:p>
              <a:r>
                <a:rPr lang="en-US" sz="1000">
                  <a:latin typeface="Arial" charset="0"/>
                </a:rPr>
                <a:t> - Freedom to </a:t>
              </a:r>
            </a:p>
            <a:p>
              <a:r>
                <a:rPr lang="en-US" sz="1000">
                  <a:latin typeface="Arial" charset="0"/>
                </a:rPr>
                <a:t>'challenge the system'</a:t>
              </a:r>
            </a:p>
            <a:p>
              <a:endParaRPr lang="en-US" sz="1000">
                <a:latin typeface="Arial" charset="0"/>
              </a:endParaRPr>
            </a:p>
          </p:txBody>
        </p:sp>
        <p:sp>
          <p:nvSpPr>
            <p:cNvPr id="44041" name="AutoShape 13"/>
            <p:cNvSpPr>
              <a:spLocks noChangeArrowheads="1"/>
            </p:cNvSpPr>
            <p:nvPr/>
          </p:nvSpPr>
          <p:spPr bwMode="auto">
            <a:xfrm>
              <a:off x="533400" y="5105400"/>
              <a:ext cx="3276600" cy="1219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Staff acquisition &amp; development</a:t>
              </a:r>
            </a:p>
          </p:txBody>
        </p:sp>
        <p:sp>
          <p:nvSpPr>
            <p:cNvPr id="44042" name="AutoShape 14"/>
            <p:cNvSpPr>
              <a:spLocks noChangeArrowheads="1"/>
            </p:cNvSpPr>
            <p:nvPr/>
          </p:nvSpPr>
          <p:spPr bwMode="auto">
            <a:xfrm>
              <a:off x="685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Rigorous </a:t>
              </a:r>
            </a:p>
            <a:p>
              <a:pPr algn="ctr"/>
              <a:r>
                <a:rPr lang="en-US" sz="1000">
                  <a:latin typeface="Arial" charset="0"/>
                </a:rPr>
                <a:t>recruiting </a:t>
              </a:r>
            </a:p>
          </p:txBody>
        </p:sp>
        <p:sp>
          <p:nvSpPr>
            <p:cNvPr id="44043" name="AutoShape 15"/>
            <p:cNvSpPr>
              <a:spLocks noChangeArrowheads="1"/>
            </p:cNvSpPr>
            <p:nvPr/>
          </p:nvSpPr>
          <p:spPr bwMode="auto">
            <a:xfrm>
              <a:off x="1447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Selective </a:t>
              </a:r>
            </a:p>
            <a:p>
              <a:pPr algn="ctr"/>
              <a:r>
                <a:rPr lang="en-US" sz="1000">
                  <a:latin typeface="Arial" charset="0"/>
                </a:rPr>
                <a:t>hiring </a:t>
              </a:r>
            </a:p>
          </p:txBody>
        </p:sp>
        <p:sp>
          <p:nvSpPr>
            <p:cNvPr id="44044" name="AutoShape 16"/>
            <p:cNvSpPr>
              <a:spLocks noChangeArrowheads="1"/>
            </p:cNvSpPr>
            <p:nvPr/>
          </p:nvSpPr>
          <p:spPr bwMode="auto">
            <a:xfrm>
              <a:off x="2971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Extensive </a:t>
              </a:r>
            </a:p>
            <a:p>
              <a:pPr algn="ctr"/>
              <a:r>
                <a:rPr lang="en-US" sz="1000">
                  <a:latin typeface="Arial" charset="0"/>
                </a:rPr>
                <a:t>Training </a:t>
              </a:r>
            </a:p>
          </p:txBody>
        </p:sp>
        <p:cxnSp>
          <p:nvCxnSpPr>
            <p:cNvPr id="44045" name="AutoShape 21"/>
            <p:cNvCxnSpPr>
              <a:cxnSpLocks noChangeShapeType="1"/>
              <a:stCxn id="44037" idx="3"/>
              <a:endCxn id="44039" idx="1"/>
            </p:cNvCxnSpPr>
            <p:nvPr/>
          </p:nvCxnSpPr>
          <p:spPr bwMode="auto">
            <a:xfrm>
              <a:off x="3200400" y="39243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046" name="AutoShape 22"/>
            <p:cNvCxnSpPr>
              <a:cxnSpLocks noChangeShapeType="1"/>
              <a:stCxn id="44042" idx="0"/>
              <a:endCxn id="44036" idx="2"/>
            </p:cNvCxnSpPr>
            <p:nvPr/>
          </p:nvCxnSpPr>
          <p:spPr bwMode="auto">
            <a:xfrm flipV="1">
              <a:off x="1028700" y="4495800"/>
              <a:ext cx="0" cy="685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4047" name="Line 23"/>
            <p:cNvSpPr>
              <a:spLocks noChangeShapeType="1"/>
            </p:cNvSpPr>
            <p:nvPr/>
          </p:nvSpPr>
          <p:spPr bwMode="auto">
            <a:xfrm>
              <a:off x="5029200" y="35814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8" name="Line 24"/>
            <p:cNvSpPr>
              <a:spLocks noChangeShapeType="1"/>
            </p:cNvSpPr>
            <p:nvPr/>
          </p:nvSpPr>
          <p:spPr bwMode="auto">
            <a:xfrm flipH="1">
              <a:off x="5029200" y="41148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4049" name="AutoShape 25"/>
            <p:cNvCxnSpPr>
              <a:cxnSpLocks noChangeShapeType="1"/>
              <a:endCxn id="44039" idx="0"/>
            </p:cNvCxnSpPr>
            <p:nvPr/>
          </p:nvCxnSpPr>
          <p:spPr bwMode="auto">
            <a:xfrm flipH="1">
              <a:off x="4343400" y="2590800"/>
              <a:ext cx="7620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050" name="AutoShape 26"/>
            <p:cNvCxnSpPr>
              <a:cxnSpLocks noChangeShapeType="1"/>
              <a:endCxn id="44040" idx="0"/>
            </p:cNvCxnSpPr>
            <p:nvPr/>
          </p:nvCxnSpPr>
          <p:spPr bwMode="auto">
            <a:xfrm>
              <a:off x="5105400" y="2590800"/>
              <a:ext cx="8382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051" name="AutoShape 28"/>
            <p:cNvCxnSpPr>
              <a:cxnSpLocks noChangeShapeType="1"/>
              <a:endCxn id="44039" idx="2"/>
            </p:cNvCxnSpPr>
            <p:nvPr/>
          </p:nvCxnSpPr>
          <p:spPr bwMode="auto">
            <a:xfrm flipH="1" flipV="1">
              <a:off x="4343400" y="4800600"/>
              <a:ext cx="9144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052" name="AutoShape 29"/>
            <p:cNvCxnSpPr>
              <a:cxnSpLocks noChangeShapeType="1"/>
              <a:endCxn id="44040" idx="2"/>
            </p:cNvCxnSpPr>
            <p:nvPr/>
          </p:nvCxnSpPr>
          <p:spPr bwMode="auto">
            <a:xfrm flipV="1">
              <a:off x="5257800" y="4800600"/>
              <a:ext cx="6858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053" name="AutoShape 30"/>
            <p:cNvCxnSpPr>
              <a:cxnSpLocks noChangeShapeType="1"/>
              <a:stCxn id="44040" idx="3"/>
              <a:endCxn id="44059" idx="1"/>
            </p:cNvCxnSpPr>
            <p:nvPr/>
          </p:nvCxnSpPr>
          <p:spPr bwMode="auto">
            <a:xfrm>
              <a:off x="6629400" y="3924300"/>
              <a:ext cx="901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4054" name="AutoShape 31"/>
            <p:cNvSpPr>
              <a:spLocks noChangeArrowheads="1"/>
            </p:cNvSpPr>
            <p:nvPr/>
          </p:nvSpPr>
          <p:spPr bwMode="auto">
            <a:xfrm>
              <a:off x="6400800" y="914400"/>
              <a:ext cx="1981200" cy="16764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Leadership </a:t>
              </a:r>
            </a:p>
            <a:p>
              <a:pPr algn="ctr"/>
              <a:r>
                <a:rPr lang="en-US" sz="1000">
                  <a:latin typeface="Arial" charset="0"/>
                </a:rPr>
                <a:t>alignment &amp; development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4055" name="AutoShape 32"/>
            <p:cNvSpPr>
              <a:spLocks noChangeArrowheads="1"/>
            </p:cNvSpPr>
            <p:nvPr/>
          </p:nvSpPr>
          <p:spPr bwMode="auto">
            <a:xfrm>
              <a:off x="6477000" y="1371600"/>
              <a:ext cx="1828800" cy="381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Management training </a:t>
              </a:r>
            </a:p>
            <a:p>
              <a:pPr algn="ctr"/>
              <a:r>
                <a:rPr lang="en-US" sz="1000">
                  <a:latin typeface="Arial" charset="0"/>
                </a:rPr>
                <a:t>linked to organizational needs</a:t>
              </a:r>
            </a:p>
          </p:txBody>
        </p:sp>
        <p:sp>
          <p:nvSpPr>
            <p:cNvPr id="44056" name="AutoShape 33"/>
            <p:cNvSpPr>
              <a:spLocks noChangeArrowheads="1"/>
            </p:cNvSpPr>
            <p:nvPr/>
          </p:nvSpPr>
          <p:spPr bwMode="auto">
            <a:xfrm>
              <a:off x="6477000" y="1828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 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compensation</a:t>
              </a:r>
            </a:p>
          </p:txBody>
        </p:sp>
        <p:sp>
          <p:nvSpPr>
            <p:cNvPr id="44057" name="AutoShape 34"/>
            <p:cNvSpPr>
              <a:spLocks noChangeArrowheads="1"/>
            </p:cNvSpPr>
            <p:nvPr/>
          </p:nvSpPr>
          <p:spPr bwMode="auto">
            <a:xfrm>
              <a:off x="6477000" y="2209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Succession planning</a:t>
              </a:r>
            </a:p>
          </p:txBody>
        </p:sp>
        <p:sp>
          <p:nvSpPr>
            <p:cNvPr id="44058" name="Rectangle 35"/>
            <p:cNvSpPr>
              <a:spLocks noChangeArrowheads="1"/>
            </p:cNvSpPr>
            <p:nvPr/>
          </p:nvSpPr>
          <p:spPr bwMode="auto">
            <a:xfrm>
              <a:off x="7543800" y="5105400"/>
              <a:ext cx="1524000" cy="14478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Employee Outcomes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satisfaction </a:t>
              </a:r>
            </a:p>
            <a:p>
              <a:r>
                <a:rPr lang="en-US" sz="1000">
                  <a:latin typeface="Arial" charset="0"/>
                </a:rPr>
                <a:t>/ engagement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burnout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general </a:t>
              </a:r>
            </a:p>
            <a:p>
              <a:r>
                <a:rPr lang="en-US" sz="1000">
                  <a:latin typeface="Arial" charset="0"/>
                </a:rPr>
                <a:t>well-being</a:t>
              </a:r>
            </a:p>
          </p:txBody>
        </p:sp>
        <p:sp>
          <p:nvSpPr>
            <p:cNvPr id="44059" name="Rectangle 36"/>
            <p:cNvSpPr>
              <a:spLocks noChangeArrowheads="1"/>
            </p:cNvSpPr>
            <p:nvPr/>
          </p:nvSpPr>
          <p:spPr bwMode="auto">
            <a:xfrm>
              <a:off x="7543800" y="3124200"/>
              <a:ext cx="1524000" cy="16002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Organizational </a:t>
              </a:r>
            </a:p>
            <a:p>
              <a:r>
                <a:rPr lang="en-US" sz="1000">
                  <a:latin typeface="Arial" charset="0"/>
                </a:rPr>
                <a:t>performance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Fewer "never events"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malpractice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Innovation adoption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agency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 costs</a:t>
              </a:r>
            </a:p>
          </p:txBody>
        </p:sp>
        <p:sp>
          <p:nvSpPr>
            <p:cNvPr id="44060" name="AutoShape 37"/>
            <p:cNvSpPr>
              <a:spLocks noChangeArrowheads="1"/>
            </p:cNvSpPr>
            <p:nvPr/>
          </p:nvSpPr>
          <p:spPr bwMode="auto">
            <a:xfrm>
              <a:off x="2209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Career </a:t>
              </a:r>
            </a:p>
            <a:p>
              <a:pPr algn="ctr"/>
              <a:r>
                <a:rPr lang="en-US" sz="1000">
                  <a:latin typeface="Arial" charset="0"/>
                </a:rPr>
                <a:t>develop-</a:t>
              </a:r>
            </a:p>
            <a:p>
              <a:pPr algn="ctr"/>
              <a:r>
                <a:rPr lang="en-US" sz="1000">
                  <a:latin typeface="Arial" charset="0"/>
                </a:rPr>
                <a:t>ment</a:t>
              </a:r>
            </a:p>
          </p:txBody>
        </p:sp>
        <p:cxnSp>
          <p:nvCxnSpPr>
            <p:cNvPr id="44061" name="AutoShape 38"/>
            <p:cNvCxnSpPr>
              <a:cxnSpLocks noChangeShapeType="1"/>
              <a:stCxn id="44054" idx="2"/>
              <a:endCxn id="44059" idx="1"/>
            </p:cNvCxnSpPr>
            <p:nvPr/>
          </p:nvCxnSpPr>
          <p:spPr bwMode="auto">
            <a:xfrm rot="16200000" flipH="1">
              <a:off x="6794500" y="3187700"/>
              <a:ext cx="1333500" cy="1397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4062" name="AutoShape 39"/>
            <p:cNvCxnSpPr>
              <a:cxnSpLocks noChangeShapeType="1"/>
              <a:stCxn id="44043" idx="0"/>
              <a:endCxn id="44037" idx="1"/>
            </p:cNvCxnSpPr>
            <p:nvPr/>
          </p:nvCxnSpPr>
          <p:spPr bwMode="auto">
            <a:xfrm rot="16200000">
              <a:off x="1257300" y="4457700"/>
              <a:ext cx="12573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4063" name="AutoShape 40"/>
            <p:cNvCxnSpPr>
              <a:cxnSpLocks noChangeShapeType="1"/>
              <a:stCxn id="44044" idx="0"/>
              <a:endCxn id="44039" idx="1"/>
            </p:cNvCxnSpPr>
            <p:nvPr/>
          </p:nvCxnSpPr>
          <p:spPr bwMode="auto">
            <a:xfrm rot="16200000">
              <a:off x="2857500" y="4381500"/>
              <a:ext cx="1257300" cy="3429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4064" name="AutoShape 41"/>
            <p:cNvCxnSpPr>
              <a:cxnSpLocks noChangeShapeType="1"/>
              <a:stCxn id="44058" idx="0"/>
              <a:endCxn id="44059" idx="2"/>
            </p:cNvCxnSpPr>
            <p:nvPr/>
          </p:nvCxnSpPr>
          <p:spPr bwMode="auto">
            <a:xfrm flipV="1">
              <a:off x="8305800" y="4737100"/>
              <a:ext cx="0" cy="368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065" name="AutoShape 42"/>
            <p:cNvCxnSpPr>
              <a:cxnSpLocks noChangeShapeType="1"/>
              <a:stCxn id="44041" idx="2"/>
              <a:endCxn id="44058" idx="2"/>
            </p:cNvCxnSpPr>
            <p:nvPr/>
          </p:nvCxnSpPr>
          <p:spPr bwMode="auto">
            <a:xfrm rot="16200000" flipH="1">
              <a:off x="5124450" y="3371850"/>
              <a:ext cx="228600" cy="6134100"/>
            </a:xfrm>
            <a:prstGeom prst="bentConnector3">
              <a:avLst>
                <a:gd name="adj1" fmla="val 20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44066" name="Text Box 43"/>
            <p:cNvSpPr txBox="1">
              <a:spLocks noChangeArrowheads="1"/>
            </p:cNvSpPr>
            <p:nvPr/>
          </p:nvSpPr>
          <p:spPr bwMode="auto">
            <a:xfrm>
              <a:off x="288925" y="19415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Arial" charset="0"/>
              </a:endParaRPr>
            </a:p>
          </p:txBody>
        </p:sp>
        <p:sp>
          <p:nvSpPr>
            <p:cNvPr id="44067" name="Text Box 45"/>
            <p:cNvSpPr txBox="1">
              <a:spLocks noChangeArrowheads="1"/>
            </p:cNvSpPr>
            <p:nvPr/>
          </p:nvSpPr>
          <p:spPr bwMode="auto">
            <a:xfrm>
              <a:off x="1144588" y="762000"/>
              <a:ext cx="159861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Exogenous Factors</a:t>
              </a:r>
            </a:p>
          </p:txBody>
        </p:sp>
        <p:sp>
          <p:nvSpPr>
            <p:cNvPr id="44068" name="AutoShape 2"/>
            <p:cNvSpPr>
              <a:spLocks noChangeArrowheads="1"/>
            </p:cNvSpPr>
            <p:nvPr/>
          </p:nvSpPr>
          <p:spPr bwMode="auto">
            <a:xfrm>
              <a:off x="76200" y="1066800"/>
              <a:ext cx="304800" cy="548640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4069" name="Line 38"/>
            <p:cNvSpPr>
              <a:spLocks noChangeShapeType="1"/>
            </p:cNvSpPr>
            <p:nvPr/>
          </p:nvSpPr>
          <p:spPr bwMode="auto">
            <a:xfrm>
              <a:off x="76200" y="1066800"/>
              <a:ext cx="1588" cy="5486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70" name="Line 39"/>
            <p:cNvSpPr>
              <a:spLocks noChangeShapeType="1"/>
            </p:cNvSpPr>
            <p:nvPr/>
          </p:nvSpPr>
          <p:spPr bwMode="auto">
            <a:xfrm>
              <a:off x="381000" y="2743200"/>
              <a:ext cx="1588" cy="2286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71" name="Rectangle 44"/>
            <p:cNvSpPr>
              <a:spLocks noChangeArrowheads="1"/>
            </p:cNvSpPr>
            <p:nvPr/>
          </p:nvSpPr>
          <p:spPr bwMode="auto">
            <a:xfrm>
              <a:off x="228600" y="1066800"/>
              <a:ext cx="3733800" cy="1524000"/>
            </a:xfrm>
            <a:prstGeom prst="rect">
              <a:avLst/>
            </a:prstGeom>
            <a:solidFill>
              <a:srgbClr val="C0C0C0">
                <a:alpha val="6313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Factors influencing HPWP adoption: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Senior leadership support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HR involvement with strategic planning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Capabilities of the people charged with implementation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union density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number of network affiliations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Financial condition / slack resources</a:t>
              </a:r>
            </a:p>
            <a:p>
              <a:endParaRPr lang="en-US" sz="1000">
                <a:latin typeface="Arial" charset="0"/>
              </a:endParaRPr>
            </a:p>
            <a:p>
              <a:r>
                <a:rPr lang="en-US" sz="1000">
                  <a:latin typeface="Arial" charset="0"/>
                </a:rPr>
                <a:t>Factors influencing HPWP impact &amp; sustainability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Higher quality of the local labor market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Continued leadership support</a:t>
              </a:r>
            </a:p>
          </p:txBody>
        </p:sp>
        <p:sp>
          <p:nvSpPr>
            <p:cNvPr id="44072" name="Text Box 41"/>
            <p:cNvSpPr txBox="1">
              <a:spLocks noChangeArrowheads="1"/>
            </p:cNvSpPr>
            <p:nvPr/>
          </p:nvSpPr>
          <p:spPr bwMode="auto">
            <a:xfrm>
              <a:off x="1381125" y="3048000"/>
              <a:ext cx="7524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Staffing</a:t>
              </a:r>
            </a:p>
          </p:txBody>
        </p:sp>
        <p:sp>
          <p:nvSpPr>
            <p:cNvPr id="44073" name="Text Box 42"/>
            <p:cNvSpPr txBox="1">
              <a:spLocks noChangeArrowheads="1"/>
            </p:cNvSpPr>
            <p:nvPr/>
          </p:nvSpPr>
          <p:spPr bwMode="auto">
            <a:xfrm>
              <a:off x="4572000" y="2773363"/>
              <a:ext cx="10858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Care system</a:t>
              </a:r>
            </a:p>
          </p:txBody>
        </p:sp>
        <p:sp>
          <p:nvSpPr>
            <p:cNvPr id="44074" name="Text Box 43"/>
            <p:cNvSpPr txBox="1">
              <a:spLocks noChangeArrowheads="1"/>
            </p:cNvSpPr>
            <p:nvPr/>
          </p:nvSpPr>
          <p:spPr bwMode="auto">
            <a:xfrm>
              <a:off x="7834313" y="2849563"/>
              <a:ext cx="928687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Outcomes</a:t>
              </a:r>
            </a:p>
          </p:txBody>
        </p:sp>
        <p:sp>
          <p:nvSpPr>
            <p:cNvPr id="44075" name="AutoShape 9"/>
            <p:cNvSpPr>
              <a:spLocks noChangeArrowheads="1"/>
            </p:cNvSpPr>
            <p:nvPr/>
          </p:nvSpPr>
          <p:spPr bwMode="auto">
            <a:xfrm>
              <a:off x="4191000" y="5029200"/>
              <a:ext cx="21336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Frontline </a:t>
              </a:r>
            </a:p>
            <a:p>
              <a:pPr algn="ctr"/>
              <a:r>
                <a:rPr lang="en-US" sz="1000">
                  <a:latin typeface="Arial" charset="0"/>
                </a:rPr>
                <a:t>control &amp; freedom to challenge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4076" name="AutoShape 10"/>
            <p:cNvSpPr>
              <a:spLocks noChangeArrowheads="1"/>
            </p:cNvSpPr>
            <p:nvPr/>
          </p:nvSpPr>
          <p:spPr bwMode="auto">
            <a:xfrm>
              <a:off x="4343400" y="5486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Employment security</a:t>
              </a:r>
            </a:p>
          </p:txBody>
        </p:sp>
        <p:sp>
          <p:nvSpPr>
            <p:cNvPr id="44077" name="AutoShape 11"/>
            <p:cNvSpPr>
              <a:spLocks noChangeArrowheads="1"/>
            </p:cNvSpPr>
            <p:nvPr/>
          </p:nvSpPr>
          <p:spPr bwMode="auto">
            <a:xfrm>
              <a:off x="4343400" y="5867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Reduced status distinctions</a:t>
              </a:r>
            </a:p>
          </p:txBody>
        </p:sp>
        <p:sp>
          <p:nvSpPr>
            <p:cNvPr id="44078" name="AutoShape 12"/>
            <p:cNvSpPr>
              <a:spLocks noChangeArrowheads="1"/>
            </p:cNvSpPr>
            <p:nvPr/>
          </p:nvSpPr>
          <p:spPr bwMode="auto">
            <a:xfrm>
              <a:off x="4343400" y="6248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Teams / decentralized</a:t>
              </a:r>
            </a:p>
            <a:p>
              <a:pPr algn="ctr"/>
              <a:r>
                <a:rPr lang="en-US" sz="1000">
                  <a:latin typeface="Arial" charset="0"/>
                </a:rPr>
                <a:t> decision-making</a:t>
              </a:r>
            </a:p>
          </p:txBody>
        </p:sp>
        <p:sp>
          <p:nvSpPr>
            <p:cNvPr id="44079" name="AutoShape 17"/>
            <p:cNvSpPr>
              <a:spLocks noChangeArrowheads="1"/>
            </p:cNvSpPr>
            <p:nvPr/>
          </p:nvSpPr>
          <p:spPr bwMode="auto">
            <a:xfrm>
              <a:off x="3581400" y="990600"/>
              <a:ext cx="27432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Organizational engagement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4080" name="AutoShape 18"/>
            <p:cNvSpPr>
              <a:spLocks noChangeArrowheads="1"/>
            </p:cNvSpPr>
            <p:nvPr/>
          </p:nvSpPr>
          <p:spPr bwMode="auto">
            <a:xfrm>
              <a:off x="3733800" y="10668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Information </a:t>
              </a:r>
            </a:p>
            <a:p>
              <a:pPr algn="ctr"/>
              <a:r>
                <a:rPr lang="en-US" sz="1000">
                  <a:latin typeface="Arial" charset="0"/>
                </a:rPr>
                <a:t>sharing </a:t>
              </a:r>
            </a:p>
            <a:p>
              <a:pPr algn="ctr"/>
              <a:r>
                <a:rPr lang="en-US" sz="1000">
                  <a:latin typeface="Arial" charset="0"/>
                </a:rPr>
                <a:t>(organizational)</a:t>
              </a:r>
            </a:p>
          </p:txBody>
        </p:sp>
        <p:sp>
          <p:nvSpPr>
            <p:cNvPr id="44081" name="AutoShape 19"/>
            <p:cNvSpPr>
              <a:spLocks noChangeArrowheads="1"/>
            </p:cNvSpPr>
            <p:nvPr/>
          </p:nvSpPr>
          <p:spPr bwMode="auto">
            <a:xfrm>
              <a:off x="4876800" y="10668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Performance-</a:t>
              </a:r>
            </a:p>
            <a:p>
              <a:pPr algn="ctr"/>
              <a:r>
                <a:rPr lang="en-US" sz="1000">
                  <a:latin typeface="Arial" charset="0"/>
                </a:rPr>
                <a:t>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Incentives</a:t>
              </a:r>
            </a:p>
          </p:txBody>
        </p:sp>
        <p:sp>
          <p:nvSpPr>
            <p:cNvPr id="44082" name="AutoShape 20"/>
            <p:cNvSpPr>
              <a:spLocks noChangeArrowheads="1"/>
            </p:cNvSpPr>
            <p:nvPr/>
          </p:nvSpPr>
          <p:spPr bwMode="auto">
            <a:xfrm>
              <a:off x="4876800" y="19812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Employee </a:t>
              </a:r>
            </a:p>
            <a:p>
              <a:pPr algn="ctr"/>
              <a:r>
                <a:rPr lang="en-US" sz="1000">
                  <a:latin typeface="Arial" charset="0"/>
                </a:rPr>
                <a:t>involvement in </a:t>
              </a:r>
            </a:p>
            <a:p>
              <a:pPr algn="ctr"/>
              <a:r>
                <a:rPr lang="en-US" sz="1000">
                  <a:latin typeface="Arial" charset="0"/>
                </a:rPr>
                <a:t>decision-making</a:t>
              </a:r>
            </a:p>
          </p:txBody>
        </p:sp>
        <p:sp>
          <p:nvSpPr>
            <p:cNvPr id="44083" name="AutoShape 27"/>
            <p:cNvSpPr>
              <a:spLocks noChangeArrowheads="1"/>
            </p:cNvSpPr>
            <p:nvPr/>
          </p:nvSpPr>
          <p:spPr bwMode="auto">
            <a:xfrm>
              <a:off x="3733800" y="19812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Conveying </a:t>
              </a:r>
            </a:p>
            <a:p>
              <a:pPr algn="ctr"/>
              <a:r>
                <a:rPr lang="en-US" sz="1000">
                  <a:latin typeface="Arial" charset="0"/>
                </a:rPr>
                <a:t>mission &amp; vision</a:t>
              </a:r>
            </a:p>
          </p:txBody>
        </p:sp>
        <p:cxnSp>
          <p:nvCxnSpPr>
            <p:cNvPr id="44084" name="AutoShape 53"/>
            <p:cNvCxnSpPr>
              <a:cxnSpLocks noChangeShapeType="1"/>
              <a:stCxn id="44075" idx="3"/>
              <a:endCxn id="44058" idx="1"/>
            </p:cNvCxnSpPr>
            <p:nvPr/>
          </p:nvCxnSpPr>
          <p:spPr bwMode="auto">
            <a:xfrm>
              <a:off x="6324600" y="5829300"/>
              <a:ext cx="1219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4085" name="Rectangle 49"/>
            <p:cNvSpPr>
              <a:spLocks noChangeArrowheads="1"/>
            </p:cNvSpPr>
            <p:nvPr/>
          </p:nvSpPr>
          <p:spPr bwMode="auto">
            <a:xfrm>
              <a:off x="0" y="685800"/>
              <a:ext cx="9144000" cy="6172200"/>
            </a:xfrm>
            <a:prstGeom prst="rect">
              <a:avLst/>
            </a:prstGeom>
            <a:solidFill>
              <a:schemeClr val="bg1">
                <a:alpha val="949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Times" charset="0"/>
              </a:endParaRPr>
            </a:p>
          </p:txBody>
        </p:sp>
        <p:sp>
          <p:nvSpPr>
            <p:cNvPr id="44086" name="Rectangle 50"/>
            <p:cNvSpPr>
              <a:spLocks noChangeArrowheads="1"/>
            </p:cNvSpPr>
            <p:nvPr/>
          </p:nvSpPr>
          <p:spPr bwMode="auto">
            <a:xfrm>
              <a:off x="152400" y="1371600"/>
              <a:ext cx="39624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r>
                <a:rPr lang="en-US" sz="2800">
                  <a:solidFill>
                    <a:srgbClr val="004589"/>
                  </a:solidFill>
                  <a:latin typeface="Arial" charset="0"/>
                </a:rPr>
                <a:t>3. The ‘direct effect’ bundle: </a:t>
              </a:r>
              <a:r>
                <a:rPr lang="en-US" sz="2800" i="1">
                  <a:solidFill>
                    <a:srgbClr val="004589"/>
                  </a:solidFill>
                  <a:latin typeface="Arial" charset="0"/>
                </a:rPr>
                <a:t>Frontline empowerment</a:t>
              </a:r>
            </a:p>
          </p:txBody>
        </p:sp>
        <p:sp>
          <p:nvSpPr>
            <p:cNvPr id="44087" name="Rectangle 51"/>
            <p:cNvSpPr>
              <a:spLocks noChangeArrowheads="1"/>
            </p:cNvSpPr>
            <p:nvPr/>
          </p:nvSpPr>
          <p:spPr bwMode="auto">
            <a:xfrm>
              <a:off x="76200" y="2971800"/>
              <a:ext cx="8839200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Employment security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Reduced status distinctions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Teams / decentralized decision-making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None/>
              </a:pPr>
              <a:endParaRPr lang="en-US" sz="2800">
                <a:latin typeface="Arial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</p:txBody>
        </p:sp>
        <p:sp>
          <p:nvSpPr>
            <p:cNvPr id="44088" name="AutoShape 52"/>
            <p:cNvSpPr>
              <a:spLocks noChangeArrowheads="1"/>
            </p:cNvSpPr>
            <p:nvPr/>
          </p:nvSpPr>
          <p:spPr bwMode="auto">
            <a:xfrm>
              <a:off x="4191000" y="5029200"/>
              <a:ext cx="2209800" cy="1676400"/>
            </a:xfrm>
            <a:prstGeom prst="roundRect">
              <a:avLst>
                <a:gd name="adj" fmla="val 16667"/>
              </a:avLst>
            </a:prstGeom>
            <a:noFill/>
            <a:ln w="63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8077200" cy="24384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spcAft>
                <a:spcPct val="10000"/>
              </a:spcAft>
            </a:pPr>
            <a:r>
              <a:rPr lang="en-US" sz="4800" u="sng" dirty="0" smtClean="0">
                <a:ea typeface="ＭＳ Ｐゴシック" charset="-128"/>
                <a:cs typeface="ＭＳ Ｐゴシック" charset="-128"/>
              </a:rPr>
              <a:t>Part 2</a:t>
            </a:r>
            <a:r>
              <a:rPr lang="en-US" sz="4800" dirty="0" smtClean="0">
                <a:ea typeface="ＭＳ Ｐゴシック" charset="-128"/>
                <a:cs typeface="ＭＳ Ｐゴシック" charset="-128"/>
              </a:rPr>
              <a:t>: “Work Practices in Sharp Healthcare”</a:t>
            </a:r>
            <a:r>
              <a:rPr lang="en-US" sz="800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sz="800" dirty="0" smtClean="0">
                <a:ea typeface="ＭＳ Ｐゴシック" charset="-128"/>
                <a:cs typeface="ＭＳ Ｐゴシック" charset="-128"/>
              </a:rPr>
            </a:br>
            <a:endParaRPr lang="en-US" sz="4000" b="0" dirty="0" smtClean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46083" name="TextBox 4"/>
          <p:cNvSpPr txBox="1">
            <a:spLocks noChangeArrowheads="1"/>
          </p:cNvSpPr>
          <p:nvPr/>
        </p:nvSpPr>
        <p:spPr bwMode="auto">
          <a:xfrm>
            <a:off x="1212850" y="5276850"/>
            <a:ext cx="1857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608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5791200"/>
            <a:ext cx="3771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10000"/>
            <a:ext cx="6781800" cy="281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Presenter:  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Nancy Pratt, RN, MS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Senior Vice President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Clinical Effectiveness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Sharp HealthCare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0" y="685800"/>
            <a:ext cx="9144000" cy="6172200"/>
            <a:chOff x="0" y="685800"/>
            <a:chExt cx="9144000" cy="6172200"/>
          </a:xfrm>
        </p:grpSpPr>
        <p:sp>
          <p:nvSpPr>
            <p:cNvPr id="45058" name="AutoShape 2"/>
            <p:cNvSpPr>
              <a:spLocks noChangeArrowheads="1"/>
            </p:cNvSpPr>
            <p:nvPr/>
          </p:nvSpPr>
          <p:spPr bwMode="auto">
            <a:xfrm>
              <a:off x="76200" y="5029200"/>
              <a:ext cx="7086600" cy="16764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5059" name="AutoShape 3"/>
            <p:cNvSpPr>
              <a:spLocks noChangeArrowheads="1"/>
            </p:cNvSpPr>
            <p:nvPr/>
          </p:nvSpPr>
          <p:spPr bwMode="auto">
            <a:xfrm>
              <a:off x="76200" y="762000"/>
              <a:ext cx="8610600" cy="198120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49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'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5060" name="Rectangle 4"/>
            <p:cNvSpPr>
              <a:spLocks noChangeArrowheads="1"/>
            </p:cNvSpPr>
            <p:nvPr/>
          </p:nvSpPr>
          <p:spPr bwMode="auto">
            <a:xfrm>
              <a:off x="457200" y="3352800"/>
              <a:ext cx="11430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</a:t>
              </a:r>
            </a:p>
            <a:p>
              <a:r>
                <a:rPr lang="en-US" sz="1000">
                  <a:latin typeface="Arial" charset="0"/>
                </a:rPr>
                <a:t>candidate Pools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Pool size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 Applicant quality</a:t>
              </a:r>
            </a:p>
          </p:txBody>
        </p:sp>
        <p:sp>
          <p:nvSpPr>
            <p:cNvPr id="45061" name="Rectangle 5"/>
            <p:cNvSpPr>
              <a:spLocks noChangeArrowheads="1"/>
            </p:cNvSpPr>
            <p:nvPr/>
          </p:nvSpPr>
          <p:spPr bwMode="auto">
            <a:xfrm>
              <a:off x="1981200" y="3352800"/>
              <a:ext cx="1219200" cy="1143000"/>
            </a:xfrm>
            <a:prstGeom prst="rect">
              <a:avLst/>
            </a:prstGeom>
            <a:solidFill>
              <a:srgbClr val="FF0000">
                <a:alpha val="4901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Quality of hires </a:t>
              </a:r>
            </a:p>
            <a:p>
              <a:r>
                <a:rPr lang="en-US" sz="1000">
                  <a:latin typeface="Arial" charset="0"/>
                </a:rPr>
                <a:t>(capabilities)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Experience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Capacity to learn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Motivation</a:t>
              </a:r>
            </a:p>
            <a:p>
              <a:pPr>
                <a:buFontTx/>
                <a:buChar char="-"/>
              </a:pPr>
              <a:r>
                <a:rPr lang="en-US" sz="1000">
                  <a:latin typeface="Arial" charset="0"/>
                </a:rPr>
                <a:t>Loyalty</a:t>
              </a:r>
            </a:p>
          </p:txBody>
        </p:sp>
        <p:cxnSp>
          <p:nvCxnSpPr>
            <p:cNvPr id="45062" name="AutoShape 6"/>
            <p:cNvCxnSpPr>
              <a:cxnSpLocks noChangeShapeType="1"/>
              <a:stCxn id="45060" idx="3"/>
              <a:endCxn id="45061" idx="1"/>
            </p:cNvCxnSpPr>
            <p:nvPr/>
          </p:nvCxnSpPr>
          <p:spPr bwMode="auto">
            <a:xfrm>
              <a:off x="1600200" y="39243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5063" name="Rectangle 7"/>
            <p:cNvSpPr>
              <a:spLocks noChangeArrowheads="1"/>
            </p:cNvSpPr>
            <p:nvPr/>
          </p:nvSpPr>
          <p:spPr bwMode="auto">
            <a:xfrm>
              <a:off x="36576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System reliability / </a:t>
              </a:r>
            </a:p>
            <a:p>
              <a:r>
                <a:rPr lang="en-US" sz="1000">
                  <a:latin typeface="Arial" charset="0"/>
                </a:rPr>
                <a:t>resilience</a:t>
              </a:r>
            </a:p>
            <a:p>
              <a:r>
                <a:rPr lang="en-US" sz="1000" i="1">
                  <a:latin typeface="Arial" charset="0"/>
                </a:rPr>
                <a:t>Staff resources</a:t>
              </a:r>
            </a:p>
            <a:p>
              <a:r>
                <a:rPr lang="en-US" sz="1000">
                  <a:latin typeface="Arial" charset="0"/>
                </a:rPr>
                <a:t>   - Staffing adequacy</a:t>
              </a:r>
            </a:p>
            <a:p>
              <a:r>
                <a:rPr lang="en-US" sz="1000">
                  <a:latin typeface="Arial" charset="0"/>
                </a:rPr>
                <a:t>   - Staffing stability</a:t>
              </a:r>
            </a:p>
            <a:p>
              <a:endParaRPr lang="en-US" sz="1000" i="1">
                <a:latin typeface="Arial" charset="0"/>
              </a:endParaRPr>
            </a:p>
            <a:p>
              <a:r>
                <a:rPr lang="en-US" sz="1000" i="1">
                  <a:latin typeface="Arial" charset="0"/>
                </a:rPr>
                <a:t>Staff effectiveness</a:t>
              </a:r>
            </a:p>
            <a:p>
              <a:r>
                <a:rPr lang="en-US" sz="1000">
                  <a:latin typeface="Arial" charset="0"/>
                </a:rPr>
                <a:t>    - Quality focus</a:t>
              </a:r>
            </a:p>
            <a:p>
              <a:r>
                <a:rPr lang="en-US" sz="1000">
                  <a:latin typeface="Arial" charset="0"/>
                </a:rPr>
                <a:t>    - Communication</a:t>
              </a:r>
            </a:p>
            <a:p>
              <a:r>
                <a:rPr lang="en-US" sz="1000">
                  <a:latin typeface="Arial" charset="0"/>
                </a:rPr>
                <a:t>    - Problem-solving</a:t>
              </a:r>
            </a:p>
          </p:txBody>
        </p:sp>
        <p:sp>
          <p:nvSpPr>
            <p:cNvPr id="45064" name="Rectangle 8"/>
            <p:cNvSpPr>
              <a:spLocks noChangeArrowheads="1"/>
            </p:cNvSpPr>
            <p:nvPr/>
          </p:nvSpPr>
          <p:spPr bwMode="auto">
            <a:xfrm>
              <a:off x="5257800" y="3048000"/>
              <a:ext cx="1371600" cy="1752600"/>
            </a:xfrm>
            <a:prstGeom prst="rect">
              <a:avLst/>
            </a:prstGeom>
            <a:solidFill>
              <a:srgbClr val="FFFF00">
                <a:alpha val="59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Capacity for </a:t>
              </a:r>
            </a:p>
            <a:p>
              <a:r>
                <a:rPr lang="en-US" sz="1000">
                  <a:latin typeface="Arial" charset="0"/>
                </a:rPr>
                <a:t>continuous system </a:t>
              </a:r>
            </a:p>
            <a:p>
              <a:r>
                <a:rPr lang="en-US" sz="1000">
                  <a:latin typeface="Arial" charset="0"/>
                </a:rPr>
                <a:t> improvement</a:t>
              </a:r>
            </a:p>
            <a:p>
              <a:r>
                <a:rPr lang="en-US" sz="1000">
                  <a:latin typeface="Arial" charset="0"/>
                </a:rPr>
                <a:t> - Motivation to learn</a:t>
              </a:r>
            </a:p>
            <a:p>
              <a:r>
                <a:rPr lang="en-US" sz="1000">
                  <a:latin typeface="Arial" charset="0"/>
                </a:rPr>
                <a:t> - Capacity to learn</a:t>
              </a:r>
            </a:p>
            <a:p>
              <a:r>
                <a:rPr lang="en-US" sz="1000">
                  <a:latin typeface="Arial" charset="0"/>
                </a:rPr>
                <a:t> - Freedom to </a:t>
              </a:r>
            </a:p>
            <a:p>
              <a:r>
                <a:rPr lang="en-US" sz="1000">
                  <a:latin typeface="Arial" charset="0"/>
                </a:rPr>
                <a:t>'challenge the system'</a:t>
              </a:r>
            </a:p>
            <a:p>
              <a:endParaRPr lang="en-US" sz="1000">
                <a:latin typeface="Arial" charset="0"/>
              </a:endParaRPr>
            </a:p>
          </p:txBody>
        </p:sp>
        <p:sp>
          <p:nvSpPr>
            <p:cNvPr id="45065" name="AutoShape 13"/>
            <p:cNvSpPr>
              <a:spLocks noChangeArrowheads="1"/>
            </p:cNvSpPr>
            <p:nvPr/>
          </p:nvSpPr>
          <p:spPr bwMode="auto">
            <a:xfrm>
              <a:off x="533400" y="5105400"/>
              <a:ext cx="3276600" cy="1219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endParaRPr lang="en-US" sz="2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Staff acquisition &amp; development</a:t>
              </a:r>
            </a:p>
          </p:txBody>
        </p:sp>
        <p:sp>
          <p:nvSpPr>
            <p:cNvPr id="45066" name="AutoShape 14"/>
            <p:cNvSpPr>
              <a:spLocks noChangeArrowheads="1"/>
            </p:cNvSpPr>
            <p:nvPr/>
          </p:nvSpPr>
          <p:spPr bwMode="auto">
            <a:xfrm>
              <a:off x="685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Rigorous </a:t>
              </a:r>
            </a:p>
            <a:p>
              <a:pPr algn="ctr"/>
              <a:r>
                <a:rPr lang="en-US" sz="1000">
                  <a:latin typeface="Arial" charset="0"/>
                </a:rPr>
                <a:t>recruiting </a:t>
              </a:r>
            </a:p>
          </p:txBody>
        </p:sp>
        <p:sp>
          <p:nvSpPr>
            <p:cNvPr id="45067" name="AutoShape 15"/>
            <p:cNvSpPr>
              <a:spLocks noChangeArrowheads="1"/>
            </p:cNvSpPr>
            <p:nvPr/>
          </p:nvSpPr>
          <p:spPr bwMode="auto">
            <a:xfrm>
              <a:off x="1447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Selective </a:t>
              </a:r>
            </a:p>
            <a:p>
              <a:pPr algn="ctr"/>
              <a:r>
                <a:rPr lang="en-US" sz="1000">
                  <a:latin typeface="Arial" charset="0"/>
                </a:rPr>
                <a:t>hiring </a:t>
              </a:r>
            </a:p>
          </p:txBody>
        </p:sp>
        <p:sp>
          <p:nvSpPr>
            <p:cNvPr id="45068" name="AutoShape 16"/>
            <p:cNvSpPr>
              <a:spLocks noChangeArrowheads="1"/>
            </p:cNvSpPr>
            <p:nvPr/>
          </p:nvSpPr>
          <p:spPr bwMode="auto">
            <a:xfrm>
              <a:off x="2971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Extensive </a:t>
              </a:r>
            </a:p>
            <a:p>
              <a:pPr algn="ctr"/>
              <a:r>
                <a:rPr lang="en-US" sz="1000">
                  <a:latin typeface="Arial" charset="0"/>
                </a:rPr>
                <a:t>Training </a:t>
              </a:r>
            </a:p>
          </p:txBody>
        </p:sp>
        <p:cxnSp>
          <p:nvCxnSpPr>
            <p:cNvPr id="45069" name="AutoShape 21"/>
            <p:cNvCxnSpPr>
              <a:cxnSpLocks noChangeShapeType="1"/>
              <a:stCxn id="45061" idx="3"/>
              <a:endCxn id="45063" idx="1"/>
            </p:cNvCxnSpPr>
            <p:nvPr/>
          </p:nvCxnSpPr>
          <p:spPr bwMode="auto">
            <a:xfrm>
              <a:off x="3200400" y="39243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070" name="AutoShape 22"/>
            <p:cNvCxnSpPr>
              <a:cxnSpLocks noChangeShapeType="1"/>
              <a:stCxn id="45066" idx="0"/>
              <a:endCxn id="45060" idx="2"/>
            </p:cNvCxnSpPr>
            <p:nvPr/>
          </p:nvCxnSpPr>
          <p:spPr bwMode="auto">
            <a:xfrm flipV="1">
              <a:off x="1028700" y="4495800"/>
              <a:ext cx="0" cy="685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5071" name="Line 23"/>
            <p:cNvSpPr>
              <a:spLocks noChangeShapeType="1"/>
            </p:cNvSpPr>
            <p:nvPr/>
          </p:nvSpPr>
          <p:spPr bwMode="auto">
            <a:xfrm>
              <a:off x="5029200" y="35814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2" name="Line 24"/>
            <p:cNvSpPr>
              <a:spLocks noChangeShapeType="1"/>
            </p:cNvSpPr>
            <p:nvPr/>
          </p:nvSpPr>
          <p:spPr bwMode="auto">
            <a:xfrm flipH="1">
              <a:off x="5029200" y="41148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073" name="AutoShape 25"/>
            <p:cNvCxnSpPr>
              <a:cxnSpLocks noChangeShapeType="1"/>
              <a:endCxn id="45063" idx="0"/>
            </p:cNvCxnSpPr>
            <p:nvPr/>
          </p:nvCxnSpPr>
          <p:spPr bwMode="auto">
            <a:xfrm flipH="1">
              <a:off x="4343400" y="2590800"/>
              <a:ext cx="7620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074" name="AutoShape 26"/>
            <p:cNvCxnSpPr>
              <a:cxnSpLocks noChangeShapeType="1"/>
              <a:endCxn id="45064" idx="0"/>
            </p:cNvCxnSpPr>
            <p:nvPr/>
          </p:nvCxnSpPr>
          <p:spPr bwMode="auto">
            <a:xfrm>
              <a:off x="5105400" y="2590800"/>
              <a:ext cx="838200" cy="4572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075" name="AutoShape 28"/>
            <p:cNvCxnSpPr>
              <a:cxnSpLocks noChangeShapeType="1"/>
              <a:endCxn id="45063" idx="2"/>
            </p:cNvCxnSpPr>
            <p:nvPr/>
          </p:nvCxnSpPr>
          <p:spPr bwMode="auto">
            <a:xfrm flipH="1" flipV="1">
              <a:off x="4343400" y="4800600"/>
              <a:ext cx="9144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076" name="AutoShape 29"/>
            <p:cNvCxnSpPr>
              <a:cxnSpLocks noChangeShapeType="1"/>
              <a:endCxn id="45064" idx="2"/>
            </p:cNvCxnSpPr>
            <p:nvPr/>
          </p:nvCxnSpPr>
          <p:spPr bwMode="auto">
            <a:xfrm flipV="1">
              <a:off x="5257800" y="4800600"/>
              <a:ext cx="685800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077" name="AutoShape 30"/>
            <p:cNvCxnSpPr>
              <a:cxnSpLocks noChangeShapeType="1"/>
              <a:stCxn id="45064" idx="3"/>
              <a:endCxn id="45083" idx="1"/>
            </p:cNvCxnSpPr>
            <p:nvPr/>
          </p:nvCxnSpPr>
          <p:spPr bwMode="auto">
            <a:xfrm>
              <a:off x="6629400" y="3924300"/>
              <a:ext cx="901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5078" name="AutoShape 31"/>
            <p:cNvSpPr>
              <a:spLocks noChangeArrowheads="1"/>
            </p:cNvSpPr>
            <p:nvPr/>
          </p:nvSpPr>
          <p:spPr bwMode="auto">
            <a:xfrm>
              <a:off x="6400800" y="914400"/>
              <a:ext cx="1981200" cy="16764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Leadership </a:t>
              </a:r>
            </a:p>
            <a:p>
              <a:pPr algn="ctr"/>
              <a:r>
                <a:rPr lang="en-US" sz="1000">
                  <a:latin typeface="Arial" charset="0"/>
                </a:rPr>
                <a:t>alignment &amp; development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5079" name="AutoShape 32"/>
            <p:cNvSpPr>
              <a:spLocks noChangeArrowheads="1"/>
            </p:cNvSpPr>
            <p:nvPr/>
          </p:nvSpPr>
          <p:spPr bwMode="auto">
            <a:xfrm>
              <a:off x="6477000" y="1371600"/>
              <a:ext cx="1828800" cy="381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Management training </a:t>
              </a:r>
            </a:p>
            <a:p>
              <a:pPr algn="ctr"/>
              <a:r>
                <a:rPr lang="en-US" sz="1000">
                  <a:latin typeface="Arial" charset="0"/>
                </a:rPr>
                <a:t>linked to organizational needs</a:t>
              </a:r>
            </a:p>
          </p:txBody>
        </p:sp>
        <p:sp>
          <p:nvSpPr>
            <p:cNvPr id="45080" name="AutoShape 33"/>
            <p:cNvSpPr>
              <a:spLocks noChangeArrowheads="1"/>
            </p:cNvSpPr>
            <p:nvPr/>
          </p:nvSpPr>
          <p:spPr bwMode="auto">
            <a:xfrm>
              <a:off x="6477000" y="1828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 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compensation</a:t>
              </a:r>
            </a:p>
          </p:txBody>
        </p:sp>
        <p:sp>
          <p:nvSpPr>
            <p:cNvPr id="45081" name="AutoShape 34"/>
            <p:cNvSpPr>
              <a:spLocks noChangeArrowheads="1"/>
            </p:cNvSpPr>
            <p:nvPr/>
          </p:nvSpPr>
          <p:spPr bwMode="auto">
            <a:xfrm>
              <a:off x="6477000" y="2209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Succession planning</a:t>
              </a:r>
            </a:p>
          </p:txBody>
        </p:sp>
        <p:sp>
          <p:nvSpPr>
            <p:cNvPr id="45082" name="Rectangle 35"/>
            <p:cNvSpPr>
              <a:spLocks noChangeArrowheads="1"/>
            </p:cNvSpPr>
            <p:nvPr/>
          </p:nvSpPr>
          <p:spPr bwMode="auto">
            <a:xfrm>
              <a:off x="7543800" y="5105400"/>
              <a:ext cx="1524000" cy="14478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Employee Outcomes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</a:t>
              </a: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satisfaction </a:t>
              </a:r>
            </a:p>
            <a:p>
              <a:r>
                <a:rPr lang="en-US" sz="1000">
                  <a:latin typeface="Arial" charset="0"/>
                </a:rPr>
                <a:t>/ engagement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burnout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general </a:t>
              </a:r>
            </a:p>
            <a:p>
              <a:r>
                <a:rPr lang="en-US" sz="1000">
                  <a:latin typeface="Arial" charset="0"/>
                </a:rPr>
                <a:t>well-being</a:t>
              </a:r>
            </a:p>
          </p:txBody>
        </p:sp>
        <p:sp>
          <p:nvSpPr>
            <p:cNvPr id="45083" name="Rectangle 36"/>
            <p:cNvSpPr>
              <a:spLocks noChangeArrowheads="1"/>
            </p:cNvSpPr>
            <p:nvPr/>
          </p:nvSpPr>
          <p:spPr bwMode="auto">
            <a:xfrm>
              <a:off x="7543800" y="3124200"/>
              <a:ext cx="1524000" cy="1600200"/>
            </a:xfrm>
            <a:prstGeom prst="rect">
              <a:avLst/>
            </a:prstGeom>
            <a:solidFill>
              <a:srgbClr val="00FF00">
                <a:alpha val="52156"/>
              </a:srgb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Organizational </a:t>
              </a:r>
            </a:p>
            <a:p>
              <a:r>
                <a:rPr lang="en-US" sz="1000">
                  <a:latin typeface="Arial" charset="0"/>
                </a:rPr>
                <a:t>performance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Fewer "never events"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malpractice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Innovation adoption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agency costs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Lower turnover costs</a:t>
              </a:r>
            </a:p>
          </p:txBody>
        </p:sp>
        <p:sp>
          <p:nvSpPr>
            <p:cNvPr id="45084" name="AutoShape 37"/>
            <p:cNvSpPr>
              <a:spLocks noChangeArrowheads="1"/>
            </p:cNvSpPr>
            <p:nvPr/>
          </p:nvSpPr>
          <p:spPr bwMode="auto">
            <a:xfrm>
              <a:off x="2209800" y="5181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Career </a:t>
              </a:r>
            </a:p>
            <a:p>
              <a:pPr algn="ctr"/>
              <a:r>
                <a:rPr lang="en-US" sz="1000">
                  <a:latin typeface="Arial" charset="0"/>
                </a:rPr>
                <a:t>develop-</a:t>
              </a:r>
            </a:p>
            <a:p>
              <a:pPr algn="ctr"/>
              <a:r>
                <a:rPr lang="en-US" sz="1000">
                  <a:latin typeface="Arial" charset="0"/>
                </a:rPr>
                <a:t>ment</a:t>
              </a:r>
            </a:p>
          </p:txBody>
        </p:sp>
        <p:cxnSp>
          <p:nvCxnSpPr>
            <p:cNvPr id="45085" name="AutoShape 38"/>
            <p:cNvCxnSpPr>
              <a:cxnSpLocks noChangeShapeType="1"/>
              <a:stCxn id="45078" idx="2"/>
              <a:endCxn id="45083" idx="1"/>
            </p:cNvCxnSpPr>
            <p:nvPr/>
          </p:nvCxnSpPr>
          <p:spPr bwMode="auto">
            <a:xfrm rot="16200000" flipH="1">
              <a:off x="6794500" y="3187700"/>
              <a:ext cx="1333500" cy="1397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5086" name="AutoShape 39"/>
            <p:cNvCxnSpPr>
              <a:cxnSpLocks noChangeShapeType="1"/>
              <a:stCxn id="45067" idx="0"/>
              <a:endCxn id="45061" idx="1"/>
            </p:cNvCxnSpPr>
            <p:nvPr/>
          </p:nvCxnSpPr>
          <p:spPr bwMode="auto">
            <a:xfrm rot="16200000">
              <a:off x="1257300" y="4457700"/>
              <a:ext cx="12573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5087" name="AutoShape 40"/>
            <p:cNvCxnSpPr>
              <a:cxnSpLocks noChangeShapeType="1"/>
              <a:stCxn id="45068" idx="0"/>
              <a:endCxn id="45063" idx="1"/>
            </p:cNvCxnSpPr>
            <p:nvPr/>
          </p:nvCxnSpPr>
          <p:spPr bwMode="auto">
            <a:xfrm rot="16200000">
              <a:off x="2857500" y="4381500"/>
              <a:ext cx="1257300" cy="3429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45088" name="AutoShape 41"/>
            <p:cNvCxnSpPr>
              <a:cxnSpLocks noChangeShapeType="1"/>
              <a:stCxn id="45082" idx="0"/>
              <a:endCxn id="45083" idx="2"/>
            </p:cNvCxnSpPr>
            <p:nvPr/>
          </p:nvCxnSpPr>
          <p:spPr bwMode="auto">
            <a:xfrm flipV="1">
              <a:off x="8305800" y="4737100"/>
              <a:ext cx="0" cy="368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5089" name="AutoShape 42"/>
            <p:cNvCxnSpPr>
              <a:cxnSpLocks noChangeShapeType="1"/>
              <a:stCxn id="45065" idx="2"/>
              <a:endCxn id="45082" idx="2"/>
            </p:cNvCxnSpPr>
            <p:nvPr/>
          </p:nvCxnSpPr>
          <p:spPr bwMode="auto">
            <a:xfrm rot="16200000" flipH="1">
              <a:off x="5124450" y="3371850"/>
              <a:ext cx="228600" cy="6134100"/>
            </a:xfrm>
            <a:prstGeom prst="bentConnector3">
              <a:avLst>
                <a:gd name="adj1" fmla="val 20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45090" name="Text Box 43"/>
            <p:cNvSpPr txBox="1">
              <a:spLocks noChangeArrowheads="1"/>
            </p:cNvSpPr>
            <p:nvPr/>
          </p:nvSpPr>
          <p:spPr bwMode="auto">
            <a:xfrm>
              <a:off x="288925" y="19415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Arial" charset="0"/>
              </a:endParaRPr>
            </a:p>
          </p:txBody>
        </p:sp>
        <p:sp>
          <p:nvSpPr>
            <p:cNvPr id="45091" name="Text Box 45"/>
            <p:cNvSpPr txBox="1">
              <a:spLocks noChangeArrowheads="1"/>
            </p:cNvSpPr>
            <p:nvPr/>
          </p:nvSpPr>
          <p:spPr bwMode="auto">
            <a:xfrm>
              <a:off x="1144588" y="762000"/>
              <a:ext cx="159861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Exogenous Factors</a:t>
              </a:r>
            </a:p>
          </p:txBody>
        </p:sp>
        <p:sp>
          <p:nvSpPr>
            <p:cNvPr id="45092" name="AutoShape 2"/>
            <p:cNvSpPr>
              <a:spLocks noChangeArrowheads="1"/>
            </p:cNvSpPr>
            <p:nvPr/>
          </p:nvSpPr>
          <p:spPr bwMode="auto">
            <a:xfrm>
              <a:off x="76200" y="1066800"/>
              <a:ext cx="304800" cy="548640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  <a:p>
              <a:pPr>
                <a:buFontTx/>
                <a:buChar char="•"/>
              </a:pPr>
              <a:endParaRPr lang="en-US" sz="1000">
                <a:latin typeface="Arial" charset="0"/>
              </a:endParaRPr>
            </a:p>
          </p:txBody>
        </p:sp>
        <p:sp>
          <p:nvSpPr>
            <p:cNvPr id="45093" name="Line 38"/>
            <p:cNvSpPr>
              <a:spLocks noChangeShapeType="1"/>
            </p:cNvSpPr>
            <p:nvPr/>
          </p:nvSpPr>
          <p:spPr bwMode="auto">
            <a:xfrm>
              <a:off x="76200" y="1066800"/>
              <a:ext cx="1588" cy="5486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94" name="Line 39"/>
            <p:cNvSpPr>
              <a:spLocks noChangeShapeType="1"/>
            </p:cNvSpPr>
            <p:nvPr/>
          </p:nvSpPr>
          <p:spPr bwMode="auto">
            <a:xfrm>
              <a:off x="381000" y="2743200"/>
              <a:ext cx="1588" cy="2286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95" name="Rectangle 44"/>
            <p:cNvSpPr>
              <a:spLocks noChangeArrowheads="1"/>
            </p:cNvSpPr>
            <p:nvPr/>
          </p:nvSpPr>
          <p:spPr bwMode="auto">
            <a:xfrm>
              <a:off x="228600" y="1066800"/>
              <a:ext cx="3733800" cy="1524000"/>
            </a:xfrm>
            <a:prstGeom prst="rect">
              <a:avLst/>
            </a:prstGeom>
            <a:solidFill>
              <a:srgbClr val="C0C0C0">
                <a:alpha val="6313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1000">
                  <a:latin typeface="Arial" charset="0"/>
                </a:rPr>
                <a:t>Factors influencing HPWP adoption: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Senior leadership support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HR involvement with strategic planning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Capabilities of the people charged with implementation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Lower union density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Higher number of network affiliations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Financial condition / slack resources</a:t>
              </a:r>
            </a:p>
            <a:p>
              <a:endParaRPr lang="en-US" sz="1000">
                <a:latin typeface="Arial" charset="0"/>
              </a:endParaRPr>
            </a:p>
            <a:p>
              <a:r>
                <a:rPr lang="en-US" sz="1000">
                  <a:latin typeface="Arial" charset="0"/>
                </a:rPr>
                <a:t>Factors influencing HPWP impact &amp; sustainability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Higher quality of the local labor market</a:t>
              </a:r>
            </a:p>
            <a:p>
              <a:pPr>
                <a:buFontTx/>
                <a:buChar char="•"/>
              </a:pPr>
              <a:r>
                <a:rPr lang="en-US" sz="1000">
                  <a:latin typeface="Arial" charset="0"/>
                </a:rPr>
                <a:t> Continued leadership support</a:t>
              </a:r>
            </a:p>
          </p:txBody>
        </p:sp>
        <p:sp>
          <p:nvSpPr>
            <p:cNvPr id="45096" name="Text Box 41"/>
            <p:cNvSpPr txBox="1">
              <a:spLocks noChangeArrowheads="1"/>
            </p:cNvSpPr>
            <p:nvPr/>
          </p:nvSpPr>
          <p:spPr bwMode="auto">
            <a:xfrm>
              <a:off x="1381125" y="3048000"/>
              <a:ext cx="752475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Staffing</a:t>
              </a:r>
            </a:p>
          </p:txBody>
        </p:sp>
        <p:sp>
          <p:nvSpPr>
            <p:cNvPr id="45097" name="Text Box 42"/>
            <p:cNvSpPr txBox="1">
              <a:spLocks noChangeArrowheads="1"/>
            </p:cNvSpPr>
            <p:nvPr/>
          </p:nvSpPr>
          <p:spPr bwMode="auto">
            <a:xfrm>
              <a:off x="4572000" y="2773363"/>
              <a:ext cx="10858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Care system</a:t>
              </a:r>
            </a:p>
          </p:txBody>
        </p:sp>
        <p:sp>
          <p:nvSpPr>
            <p:cNvPr id="45098" name="Text Box 43"/>
            <p:cNvSpPr txBox="1">
              <a:spLocks noChangeArrowheads="1"/>
            </p:cNvSpPr>
            <p:nvPr/>
          </p:nvSpPr>
          <p:spPr bwMode="auto">
            <a:xfrm>
              <a:off x="7834313" y="2849563"/>
              <a:ext cx="928687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charset="0"/>
                </a:rPr>
                <a:t>Outcomes</a:t>
              </a:r>
            </a:p>
          </p:txBody>
        </p:sp>
        <p:sp>
          <p:nvSpPr>
            <p:cNvPr id="45099" name="AutoShape 9"/>
            <p:cNvSpPr>
              <a:spLocks noChangeArrowheads="1"/>
            </p:cNvSpPr>
            <p:nvPr/>
          </p:nvSpPr>
          <p:spPr bwMode="auto">
            <a:xfrm>
              <a:off x="4191000" y="5029200"/>
              <a:ext cx="21336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Frontline </a:t>
              </a:r>
            </a:p>
            <a:p>
              <a:pPr algn="ctr"/>
              <a:r>
                <a:rPr lang="en-US" sz="1000">
                  <a:latin typeface="Arial" charset="0"/>
                </a:rPr>
                <a:t>control &amp; freedom to challenge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5100" name="AutoShape 10"/>
            <p:cNvSpPr>
              <a:spLocks noChangeArrowheads="1"/>
            </p:cNvSpPr>
            <p:nvPr/>
          </p:nvSpPr>
          <p:spPr bwMode="auto">
            <a:xfrm>
              <a:off x="4343400" y="5486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Employment security</a:t>
              </a:r>
            </a:p>
          </p:txBody>
        </p:sp>
        <p:sp>
          <p:nvSpPr>
            <p:cNvPr id="45101" name="AutoShape 11"/>
            <p:cNvSpPr>
              <a:spLocks noChangeArrowheads="1"/>
            </p:cNvSpPr>
            <p:nvPr/>
          </p:nvSpPr>
          <p:spPr bwMode="auto">
            <a:xfrm>
              <a:off x="4343400" y="5867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Reduced status distinctions</a:t>
              </a:r>
            </a:p>
          </p:txBody>
        </p:sp>
        <p:sp>
          <p:nvSpPr>
            <p:cNvPr id="45102" name="AutoShape 12"/>
            <p:cNvSpPr>
              <a:spLocks noChangeArrowheads="1"/>
            </p:cNvSpPr>
            <p:nvPr/>
          </p:nvSpPr>
          <p:spPr bwMode="auto">
            <a:xfrm>
              <a:off x="4343400" y="6248400"/>
              <a:ext cx="1905000" cy="3048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Teams / decentralized</a:t>
              </a:r>
            </a:p>
            <a:p>
              <a:pPr algn="ctr"/>
              <a:r>
                <a:rPr lang="en-US" sz="1000">
                  <a:latin typeface="Arial" charset="0"/>
                </a:rPr>
                <a:t> decision-making</a:t>
              </a:r>
            </a:p>
          </p:txBody>
        </p:sp>
        <p:sp>
          <p:nvSpPr>
            <p:cNvPr id="45103" name="AutoShape 17"/>
            <p:cNvSpPr>
              <a:spLocks noChangeArrowheads="1"/>
            </p:cNvSpPr>
            <p:nvPr/>
          </p:nvSpPr>
          <p:spPr bwMode="auto">
            <a:xfrm>
              <a:off x="3581400" y="990600"/>
              <a:ext cx="2743200" cy="1600200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r>
                <a:rPr lang="en-US" sz="1000">
                  <a:latin typeface="Arial" charset="0"/>
                </a:rPr>
                <a:t>Organizational engagement</a:t>
              </a:r>
            </a:p>
            <a:p>
              <a:pPr algn="ctr"/>
              <a:endParaRPr lang="en-US" sz="1000">
                <a:latin typeface="Arial" charset="0"/>
              </a:endParaRPr>
            </a:p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5104" name="AutoShape 18"/>
            <p:cNvSpPr>
              <a:spLocks noChangeArrowheads="1"/>
            </p:cNvSpPr>
            <p:nvPr/>
          </p:nvSpPr>
          <p:spPr bwMode="auto">
            <a:xfrm>
              <a:off x="3733800" y="10668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Information </a:t>
              </a:r>
            </a:p>
            <a:p>
              <a:pPr algn="ctr"/>
              <a:r>
                <a:rPr lang="en-US" sz="1000">
                  <a:latin typeface="Arial" charset="0"/>
                </a:rPr>
                <a:t>sharing </a:t>
              </a:r>
            </a:p>
            <a:p>
              <a:pPr algn="ctr"/>
              <a:r>
                <a:rPr lang="en-US" sz="1000">
                  <a:latin typeface="Arial" charset="0"/>
                </a:rPr>
                <a:t>(organizational)</a:t>
              </a:r>
            </a:p>
          </p:txBody>
        </p:sp>
        <p:sp>
          <p:nvSpPr>
            <p:cNvPr id="45105" name="AutoShape 19"/>
            <p:cNvSpPr>
              <a:spLocks noChangeArrowheads="1"/>
            </p:cNvSpPr>
            <p:nvPr/>
          </p:nvSpPr>
          <p:spPr bwMode="auto">
            <a:xfrm>
              <a:off x="4876800" y="10668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Performance-</a:t>
              </a:r>
            </a:p>
            <a:p>
              <a:pPr algn="ctr"/>
              <a:r>
                <a:rPr lang="en-US" sz="1000">
                  <a:latin typeface="Arial" charset="0"/>
                </a:rPr>
                <a:t>contingent </a:t>
              </a:r>
            </a:p>
            <a:p>
              <a:pPr algn="ctr"/>
              <a:r>
                <a:rPr lang="en-US" sz="1000">
                  <a:latin typeface="Arial" charset="0"/>
                </a:rPr>
                <a:t>Incentives</a:t>
              </a:r>
            </a:p>
          </p:txBody>
        </p:sp>
        <p:sp>
          <p:nvSpPr>
            <p:cNvPr id="45106" name="AutoShape 20"/>
            <p:cNvSpPr>
              <a:spLocks noChangeArrowheads="1"/>
            </p:cNvSpPr>
            <p:nvPr/>
          </p:nvSpPr>
          <p:spPr bwMode="auto">
            <a:xfrm>
              <a:off x="4876800" y="1981200"/>
              <a:ext cx="1371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Employee </a:t>
              </a:r>
            </a:p>
            <a:p>
              <a:pPr algn="ctr"/>
              <a:r>
                <a:rPr lang="en-US" sz="1000">
                  <a:latin typeface="Arial" charset="0"/>
                </a:rPr>
                <a:t>involvement in </a:t>
              </a:r>
            </a:p>
            <a:p>
              <a:pPr algn="ctr"/>
              <a:r>
                <a:rPr lang="en-US" sz="1000">
                  <a:latin typeface="Arial" charset="0"/>
                </a:rPr>
                <a:t>decision-making</a:t>
              </a:r>
            </a:p>
          </p:txBody>
        </p:sp>
        <p:sp>
          <p:nvSpPr>
            <p:cNvPr id="45107" name="AutoShape 27"/>
            <p:cNvSpPr>
              <a:spLocks noChangeArrowheads="1"/>
            </p:cNvSpPr>
            <p:nvPr/>
          </p:nvSpPr>
          <p:spPr bwMode="auto">
            <a:xfrm>
              <a:off x="3733800" y="1981200"/>
              <a:ext cx="990600" cy="53340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000">
                  <a:latin typeface="Arial" charset="0"/>
                </a:rPr>
                <a:t>Conveying </a:t>
              </a:r>
            </a:p>
            <a:p>
              <a:pPr algn="ctr"/>
              <a:r>
                <a:rPr lang="en-US" sz="1000">
                  <a:latin typeface="Arial" charset="0"/>
                </a:rPr>
                <a:t>mission &amp; vision</a:t>
              </a:r>
            </a:p>
          </p:txBody>
        </p:sp>
        <p:cxnSp>
          <p:nvCxnSpPr>
            <p:cNvPr id="45108" name="AutoShape 53"/>
            <p:cNvCxnSpPr>
              <a:cxnSpLocks noChangeShapeType="1"/>
              <a:stCxn id="45099" idx="3"/>
              <a:endCxn id="45082" idx="1"/>
            </p:cNvCxnSpPr>
            <p:nvPr/>
          </p:nvCxnSpPr>
          <p:spPr bwMode="auto">
            <a:xfrm>
              <a:off x="6324600" y="5829300"/>
              <a:ext cx="1219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5109" name="Rectangle 48"/>
            <p:cNvSpPr>
              <a:spLocks noChangeArrowheads="1"/>
            </p:cNvSpPr>
            <p:nvPr/>
          </p:nvSpPr>
          <p:spPr bwMode="auto">
            <a:xfrm>
              <a:off x="0" y="685800"/>
              <a:ext cx="9144000" cy="6172200"/>
            </a:xfrm>
            <a:prstGeom prst="rect">
              <a:avLst/>
            </a:prstGeom>
            <a:solidFill>
              <a:schemeClr val="bg1">
                <a:alpha val="94901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Times" charset="0"/>
              </a:endParaRPr>
            </a:p>
          </p:txBody>
        </p:sp>
        <p:sp>
          <p:nvSpPr>
            <p:cNvPr id="45110" name="Rectangle 49"/>
            <p:cNvSpPr>
              <a:spLocks noChangeArrowheads="1"/>
            </p:cNvSpPr>
            <p:nvPr/>
          </p:nvSpPr>
          <p:spPr bwMode="auto">
            <a:xfrm>
              <a:off x="381000" y="990600"/>
              <a:ext cx="5943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r>
                <a:rPr lang="en-US" sz="2800">
                  <a:solidFill>
                    <a:srgbClr val="004589"/>
                  </a:solidFill>
                  <a:latin typeface="Arial" charset="0"/>
                </a:rPr>
                <a:t>4. The ‘leadership’ bundle: </a:t>
              </a:r>
              <a:r>
                <a:rPr lang="en-US" sz="2800" i="1">
                  <a:solidFill>
                    <a:srgbClr val="004589"/>
                  </a:solidFill>
                  <a:latin typeface="Arial" charset="0"/>
                </a:rPr>
                <a:t>Leadership alignment and development</a:t>
              </a:r>
            </a:p>
          </p:txBody>
        </p:sp>
        <p:sp>
          <p:nvSpPr>
            <p:cNvPr id="45111" name="AutoShape 51"/>
            <p:cNvSpPr>
              <a:spLocks noChangeArrowheads="1"/>
            </p:cNvSpPr>
            <p:nvPr/>
          </p:nvSpPr>
          <p:spPr bwMode="auto">
            <a:xfrm>
              <a:off x="6400800" y="914400"/>
              <a:ext cx="2057400" cy="1676400"/>
            </a:xfrm>
            <a:prstGeom prst="roundRect">
              <a:avLst>
                <a:gd name="adj" fmla="val 16667"/>
              </a:avLst>
            </a:prstGeom>
            <a:noFill/>
            <a:ln w="63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pPr algn="ctr"/>
              <a:endParaRPr lang="en-US" sz="1000">
                <a:latin typeface="Arial" charset="0"/>
              </a:endParaRPr>
            </a:p>
          </p:txBody>
        </p:sp>
        <p:sp>
          <p:nvSpPr>
            <p:cNvPr id="45112" name="Rectangle 50"/>
            <p:cNvSpPr>
              <a:spLocks noChangeArrowheads="1"/>
            </p:cNvSpPr>
            <p:nvPr/>
          </p:nvSpPr>
          <p:spPr bwMode="auto">
            <a:xfrm>
              <a:off x="304800" y="2895600"/>
              <a:ext cx="8382000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Management training linked to organizational needs &amp; goals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Performance-contingent compensation for broader goals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r>
                <a:rPr lang="en-US" sz="2800">
                  <a:latin typeface="Arial" charset="0"/>
                </a:rPr>
                <a:t>Development / continuity planning</a:t>
              </a: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  <a:p>
              <a:pPr marL="742950" lvl="1" indent="-285750">
                <a:spcBef>
                  <a:spcPct val="20000"/>
                </a:spcBef>
                <a:buClr>
                  <a:srgbClr val="004589"/>
                </a:buClr>
                <a:buFont typeface="Wingdings" charset="2"/>
                <a:buChar char="§"/>
              </a:pPr>
              <a:endParaRPr lang="en-US" sz="2800">
                <a:latin typeface="Arial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8153400" cy="27432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u="sng" dirty="0" smtClean="0">
                <a:ea typeface="ＭＳ Ｐゴシック" charset="-128"/>
                <a:cs typeface="ＭＳ Ｐゴシック" charset="-128"/>
              </a:rPr>
              <a:t>Part 3: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 Five Case Studies of High-Performance Work Practices in Healthcare</a:t>
            </a:r>
            <a:r>
              <a:rPr lang="en-US" sz="4800" dirty="0" smtClean="0">
                <a:ea typeface="ＭＳ Ｐゴシック" charset="-128"/>
                <a:cs typeface="ＭＳ Ｐゴシック" charset="-128"/>
              </a:rPr>
              <a:t/>
            </a:r>
            <a:br>
              <a:rPr lang="en-US" sz="4800" dirty="0" smtClean="0">
                <a:ea typeface="ＭＳ Ｐゴシック" charset="-128"/>
                <a:cs typeface="ＭＳ Ｐゴシック" charset="-128"/>
              </a:rPr>
            </a:br>
            <a:endParaRPr lang="en-US" sz="28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10000"/>
            <a:ext cx="6781800" cy="281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Presenter:  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Ann Scheck </a:t>
            </a:r>
            <a:r>
              <a:rPr lang="en-US" sz="2400" b="1" dirty="0" err="1" smtClean="0">
                <a:ea typeface="ＭＳ Ｐゴシック" charset="-128"/>
                <a:cs typeface="ＭＳ Ｐゴシック" charset="-128"/>
              </a:rPr>
              <a:t>McAlearney</a:t>
            </a:r>
            <a:r>
              <a:rPr lang="en-US" sz="2400" b="1" dirty="0" smtClean="0">
                <a:ea typeface="ＭＳ Ｐゴシック" charset="-128"/>
                <a:cs typeface="ＭＳ Ｐゴシック" charset="-128"/>
              </a:rPr>
              <a:t>, Sc.D.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Associate Professor, Health Services Management and Policy, College of Public Health, The Ohio State University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Associate Professor, Pediatrics, College of Medicine, The Ohio State University</a:t>
            </a:r>
          </a:p>
        </p:txBody>
      </p:sp>
      <p:pic>
        <p:nvPicPr>
          <p:cNvPr id="48132" name="Picture 4" descr="eletterheadlogo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457200" y="4191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8341AB-CB55-0842-9778-8718821FD915}" type="slidenum">
              <a:rPr lang="en-US"/>
              <a:pPr/>
              <a:t>2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7793038" cy="10810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Session Agenda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752600"/>
            <a:ext cx="4800600" cy="48768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u="sng" dirty="0">
                <a:ea typeface="ＭＳ Ｐゴシック" charset="-128"/>
                <a:cs typeface="ＭＳ Ｐゴシック" charset="-128"/>
              </a:rPr>
              <a:t>Part 1: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  “High-Performance Work Practices in Healthcare:  A Framework for Process Improvement Through People” (Andy Garman)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u="sng" dirty="0">
                <a:ea typeface="ＭＳ Ｐゴシック" charset="-128"/>
                <a:cs typeface="ＭＳ Ｐゴシック" charset="-128"/>
              </a:rPr>
              <a:t>Part 2: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  “Work Practices in Sharp Healthcare” (Nancy Pratt)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u="sng" dirty="0">
                <a:ea typeface="ＭＳ Ｐゴシック" charset="-128"/>
                <a:cs typeface="ＭＳ Ｐゴシック" charset="-128"/>
              </a:rPr>
              <a:t>Part 3: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  “Five Case Studies of High-Performance Work Practices in Healthcare” (Ann Scheck </a:t>
            </a:r>
            <a:r>
              <a:rPr lang="en-US" sz="2200" dirty="0" err="1">
                <a:ea typeface="ＭＳ Ｐゴシック" charset="-128"/>
                <a:cs typeface="ＭＳ Ｐゴシック" charset="-128"/>
              </a:rPr>
              <a:t>McAlearney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)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u="sng" dirty="0">
                <a:ea typeface="ＭＳ Ｐゴシック" charset="-128"/>
                <a:cs typeface="ＭＳ Ｐゴシック" charset="-128"/>
              </a:rPr>
              <a:t>Part 4: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  Questions, Answers, &amp; Discussion</a:t>
            </a:r>
          </a:p>
          <a:p>
            <a:pPr eaLnBrk="1" hangingPunct="1">
              <a:lnSpc>
                <a:spcPct val="15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181600" y="2057400"/>
            <a:ext cx="2938463" cy="4038600"/>
            <a:chOff x="5181600" y="2057400"/>
            <a:chExt cx="2938463" cy="4038600"/>
          </a:xfrm>
        </p:grpSpPr>
        <p:pic>
          <p:nvPicPr>
            <p:cNvPr id="20485" name="Picture 7" descr="MPj03096410000[1]"/>
            <p:cNvPicPr>
              <a:picLocks noGrp="1" noChangeAspect="1" noChangeArrowheads="1"/>
            </p:cNvPicPr>
            <p:nvPr>
              <p:ph sz="quarter" idx="2"/>
            </p:nvPr>
          </p:nvPicPr>
          <p:blipFill>
            <a:blip r:embed="rId3"/>
            <a:srcRect/>
            <a:stretch>
              <a:fillRect/>
            </a:stretch>
          </p:blipFill>
          <p:spPr>
            <a:xfrm>
              <a:off x="5181600" y="2057400"/>
              <a:ext cx="1414463" cy="1981200"/>
            </a:xfrm>
            <a:noFill/>
          </p:spPr>
        </p:pic>
        <p:pic>
          <p:nvPicPr>
            <p:cNvPr id="20486" name="Picture 8" descr="MPj030964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81600" y="4114800"/>
              <a:ext cx="1414463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9" descr="MPj030964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05600" y="2057400"/>
              <a:ext cx="1414463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Picture 10" descr="MPj0309641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05600" y="4114800"/>
              <a:ext cx="1414463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90600" y="1752600"/>
            <a:ext cx="7772400" cy="1462088"/>
          </a:xfrm>
        </p:spPr>
        <p:txBody>
          <a:bodyPr anchor="b"/>
          <a:lstStyle/>
          <a:p>
            <a:pPr eaLnBrk="1" hangingPunct="1"/>
            <a:r>
              <a:rPr lang="en-US" sz="4800" b="1" dirty="0" smtClean="0">
                <a:ea typeface="ＭＳ Ｐゴシック" charset="-128"/>
                <a:cs typeface="ＭＳ Ｐゴシック" charset="-128"/>
              </a:rPr>
              <a:t>Case Study Approach</a:t>
            </a:r>
            <a:endParaRPr lang="en-US" dirty="0" smtClean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0179" name="Picture 32" descr="MPj043315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733800"/>
            <a:ext cx="518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7793038" cy="10810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Site Selection Criteria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  <a:cs typeface="ＭＳ Ｐゴシック" charset="-128"/>
              </a:rPr>
              <a:t>Variability in organizational context (i.e., organization type, location, size);</a:t>
            </a:r>
          </a:p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  <a:cs typeface="ＭＳ Ｐゴシック" charset="-128"/>
              </a:rPr>
              <a:t>Variability in approach to selected HR 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practice(s</a:t>
            </a:r>
            <a:r>
              <a:rPr lang="en-US" dirty="0">
                <a:ea typeface="ＭＳ Ｐゴシック" charset="-128"/>
                <a:cs typeface="ＭＳ Ｐゴシック" charset="-128"/>
              </a:rPr>
              <a:t>) (i.e., degree of centralization; locus of control; integration of HR practice within operations);</a:t>
            </a:r>
          </a:p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  <a:cs typeface="ＭＳ Ｐゴシック" charset="-128"/>
              </a:rPr>
              <a:t>Identification of organizations known to have innovative and/or best practices; and,</a:t>
            </a:r>
          </a:p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  <a:cs typeface="ＭＳ Ｐゴシック" charset="-128"/>
              </a:rPr>
              <a:t>Potential for cases to serve as best practices examples worthy of attention and possible emulation by other healthcare organizations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0D7471-EFC4-8E4C-AAC7-64F3E946490F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610600" cy="10810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Site Visit Process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495800" cy="44958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Five study site visits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Semi-structured interviews held with key informants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Rigorous analysis of interview data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Organizational documents collected and reviewed, as appropriate (e.g., orientation materials, development plans)</a:t>
            </a:r>
          </a:p>
          <a:p>
            <a:pPr>
              <a:lnSpc>
                <a:spcPct val="90000"/>
              </a:lnSpc>
            </a:pPr>
            <a:endParaRPr lang="en-US" sz="2400" dirty="0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3252" name="Picture 4" descr="MPj0402635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2667000"/>
            <a:ext cx="3810000" cy="3048000"/>
          </a:xfrm>
          <a:noFill/>
        </p:spPr>
      </p:pic>
      <p:sp>
        <p:nvSpPr>
          <p:cNvPr id="532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3633FB-FED5-844C-9ACF-2A82AA1EB9D5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11572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Key Informants Interviewed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534400" cy="43434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HR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professionals</a:t>
            </a: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Organizational leaders</a:t>
            </a: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Clinical leaders</a:t>
            </a: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Quality improvement professionals</a:t>
            </a: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Information systems managers/directors</a:t>
            </a: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Finance and accounting professionals</a:t>
            </a: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Selected administrative and clinical personnel involved in HR practice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(e.g., program participants)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278CD7C-760D-0644-95E6-087029030427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Interview Domains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8382000" cy="4495800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Organizational Structure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History and Context of HR Practices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HR Practice Selection, Adoption, Implementation, Operations, and Evaluation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Business Case 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Impact on Patient 				        Safety, Quality of Care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HPWP Model Fit</a:t>
            </a:r>
          </a:p>
        </p:txBody>
      </p:sp>
      <p:pic>
        <p:nvPicPr>
          <p:cNvPr id="55300" name="Picture 4" descr="MPj0398947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4191000"/>
            <a:ext cx="4038600" cy="2306638"/>
          </a:xfrm>
          <a:noFill/>
        </p:spPr>
      </p:pic>
      <p:sp>
        <p:nvSpPr>
          <p:cNvPr id="553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ABB7EA-3876-6748-A33A-C2A062E451A8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752600"/>
            <a:ext cx="7162800" cy="1462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Case Study</a:t>
            </a:r>
            <a:br>
              <a:rPr lang="en-US" dirty="0" smtClean="0">
                <a:ea typeface="ＭＳ Ｐゴシック" charset="-128"/>
                <a:cs typeface="ＭＳ Ｐゴシック" charset="-128"/>
              </a:rPr>
            </a:br>
            <a:r>
              <a:rPr lang="en-US" dirty="0" smtClean="0">
                <a:ea typeface="ＭＳ Ｐゴシック" charset="-128"/>
                <a:cs typeface="ＭＳ Ｐゴシック" charset="-128"/>
              </a:rPr>
              <a:t>Results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6324" name="Picture 4" descr="MPj0427685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62600" y="2209800"/>
            <a:ext cx="2946400" cy="4419600"/>
          </a:xfr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639762"/>
          </a:xfrm>
        </p:spPr>
        <p:txBody>
          <a:bodyPr/>
          <a:lstStyle/>
          <a:p>
            <a:pPr eaLnBrk="1" hangingPunct="1"/>
            <a:r>
              <a:rPr lang="en-US" sz="3600" dirty="0">
                <a:ea typeface="ＭＳ Ｐゴシック" charset="-128"/>
                <a:cs typeface="ＭＳ Ｐゴシック" charset="-128"/>
              </a:rPr>
              <a:t>Overview of Case Study Sites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90600"/>
          <a:ext cx="8686800" cy="5614035"/>
        </p:xfrm>
        <a:graphic>
          <a:graphicData uri="http://schemas.openxmlformats.org/drawingml/2006/table">
            <a:tbl>
              <a:tblPr/>
              <a:tblGrid>
                <a:gridCol w="609600"/>
                <a:gridCol w="1516063"/>
                <a:gridCol w="1531937"/>
                <a:gridCol w="502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Site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Size/Structure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Recognitions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Major Workforce Initiatives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Large urban, multi-site health system, Midwest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~15,000 FTEs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Fortune “Best Places to Work,” Nurse Magnet (2 sites)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Focus on “Just Culture” for patient safety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“Right from the Start” for selection/onboarding; emphasis on culture and fit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Extensive information sharing, recognition and rewards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Aligned accountabilities, performance contingent compensation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Large urban, multi-site health system, Pacific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~15,000 FTEs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Baldridge, Nurse Magnet (2 sites)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Focus on “Just Culture” for patient safety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Internally branded platform for goal alignment/ communication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Behavioral standards, used for selection/performance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Organizing framework= Baldrige, Studer Group “Pillars,” Lean for process excellence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Urban “safety net” hospital, Mountain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~5,600 FTEs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None, to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“Right People” Strategy widely embraced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Lean used as platform for improvement, HR considered a “value stream”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Focus on “Talent Plus” for recruiting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Rural multi-site health system, Northeast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~3,400 FTEs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Davies award for EHR implementation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“Patients First” culture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Organizing framework=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Studer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Group “Pillars”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Extensive information sharing, focus on leadership development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73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476778-BA3B-D541-99B6-8EFE853443CD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Variability in concept of “high- performance work practices” 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343400"/>
          </a:xfrm>
        </p:spPr>
        <p:txBody>
          <a:bodyPr/>
          <a:lstStyle/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“Trying to identify practices in some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evidence-based way 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that will help the organization achieve its goals.” 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“To me, the biggest ‘slice’ would be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communication 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– how much are you </a:t>
            </a:r>
            <a:r>
              <a:rPr lang="en-US" sz="2200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siloed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--Do we have too many silos?”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“It’s that fusion and blend of our people and what they create for their customers…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Engagement 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isn’t just in one division.”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“Something becomes high performing if it has an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infrastructure to sustain and to measure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.” 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“How one creates a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culture of empowerment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, one that permeates from the frontline through executive levels.” 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“Achieves the outcome desired,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standardized across systems 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to achieve goals.”</a:t>
            </a:r>
          </a:p>
        </p:txBody>
      </p:sp>
      <p:sp>
        <p:nvSpPr>
          <p:cNvPr id="583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  <a:fld id="{4091BF4A-E3D8-C74E-961F-1B4B67417F0E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Defining “high-performance work practices” (continued)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534400" cy="4800600"/>
          </a:xfrm>
        </p:spPr>
        <p:txBody>
          <a:bodyPr/>
          <a:lstStyle/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“’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Best of breed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’ hiring people to do our work rather than consultants.  Continuously evaluating performance against external metrics.”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Goal alignment, role clarification, proper education 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around those things.  What are the roles, expectations, how am I doing?  Making sure everyone understands their role.” 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“I think of it in terms of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associate engagement 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– our two-way communication practices.  We know that if our associates are engaged and satisfied, it means good patient care.”</a:t>
            </a:r>
          </a:p>
          <a:p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“Ability to </a:t>
            </a:r>
            <a:r>
              <a:rPr lang="en-US" sz="22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execute in a balanced way</a:t>
            </a:r>
            <a:r>
              <a:rPr lang="en-US" sz="22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.  Quality and safety being first, having strong financial performance, good relationships with associates and physicians, and operational excellence.”</a:t>
            </a: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/>
              <a:t> </a:t>
            </a:r>
            <a:fld id="{AF79436A-9C3F-1347-878F-D75BE87A9D26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5"/>
          <p:cNvSpPr>
            <a:spLocks noGrp="1"/>
          </p:cNvSpPr>
          <p:nvPr>
            <p:ph type="ctrTitle"/>
          </p:nvPr>
        </p:nvSpPr>
        <p:spPr>
          <a:xfrm>
            <a:off x="914400" y="1752600"/>
            <a:ext cx="7924800" cy="14620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Applying the Model of High-Performance Work Practices to Healthcare</a:t>
            </a:r>
          </a:p>
        </p:txBody>
      </p:sp>
      <p:sp>
        <p:nvSpPr>
          <p:cNvPr id="60419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0420" name="Picture 6" descr="MPj03167960000[1]"/>
          <p:cNvPicPr>
            <a:picLocks noChangeAspect="1" noChangeArrowheads="1"/>
          </p:cNvPicPr>
          <p:nvPr/>
        </p:nvPicPr>
        <p:blipFill>
          <a:blip r:embed="rId2"/>
          <a:srcRect b="18892"/>
          <a:stretch>
            <a:fillRect/>
          </a:stretch>
        </p:blipFill>
        <p:spPr bwMode="auto">
          <a:xfrm>
            <a:off x="2819400" y="3657600"/>
            <a:ext cx="4114800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4943B2-691C-8D41-8C4A-FF191BB95F07}" type="slidenum">
              <a:rPr lang="en-US"/>
              <a:pPr/>
              <a:t>3</a:t>
            </a:fld>
            <a:endParaRPr lang="en-US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7793038" cy="10810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Session Learning Objectives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28800"/>
            <a:ext cx="7848600" cy="4800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u="sng" dirty="0">
                <a:ea typeface="ＭＳ Ｐゴシック" charset="-128"/>
                <a:cs typeface="ＭＳ Ｐゴシック" charset="-128"/>
              </a:rPr>
              <a:t>Part 1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:  Participants will be able to </a:t>
            </a:r>
            <a:r>
              <a:rPr lang="en-US" sz="2400" b="1" dirty="0">
                <a:ea typeface="ＭＳ Ｐゴシック" charset="-128"/>
                <a:cs typeface="ＭＳ Ｐゴシック" charset="-128"/>
              </a:rPr>
              <a:t>identify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high-performance work practices that are relevant to quality, safety, and efficiency goals in healthcare systems.</a:t>
            </a:r>
          </a:p>
          <a:p>
            <a:pPr>
              <a:spcAft>
                <a:spcPts val="600"/>
              </a:spcAft>
            </a:pPr>
            <a:r>
              <a:rPr lang="en-US" sz="2400" u="sng" dirty="0">
                <a:ea typeface="ＭＳ Ｐゴシック" charset="-128"/>
                <a:cs typeface="ＭＳ Ｐゴシック" charset="-128"/>
              </a:rPr>
              <a:t>Part 2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:  Participants will be able to </a:t>
            </a:r>
            <a:r>
              <a:rPr lang="en-US" sz="2400" b="1" dirty="0">
                <a:ea typeface="ＭＳ Ｐゴシック" charset="-128"/>
                <a:cs typeface="ＭＳ Ｐゴシック" charset="-128"/>
              </a:rPr>
              <a:t>analyze 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an example of adapting high-performance practices to the contexts of a particular leading system.</a:t>
            </a:r>
          </a:p>
          <a:p>
            <a:pPr>
              <a:spcAft>
                <a:spcPts val="600"/>
              </a:spcAft>
            </a:pPr>
            <a:r>
              <a:rPr lang="en-US" sz="2400" u="sng" dirty="0">
                <a:ea typeface="ＭＳ Ｐゴシック" charset="-128"/>
                <a:cs typeface="ＭＳ Ｐゴシック" charset="-128"/>
              </a:rPr>
              <a:t>Part 3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:  Participants will be able to </a:t>
            </a:r>
            <a:r>
              <a:rPr lang="en-US" sz="2400" b="1" dirty="0">
                <a:ea typeface="ＭＳ Ｐゴシック" charset="-128"/>
                <a:cs typeface="ＭＳ Ｐゴシック" charset="-128"/>
              </a:rPr>
              <a:t>describe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how five high-performing healthcare systems use evidence-based workforce practices to improve their performance.</a:t>
            </a:r>
            <a:endParaRPr lang="en-US" sz="2400" b="1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6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838200"/>
          </a:xfrm>
        </p:spPr>
        <p:txBody>
          <a:bodyPr/>
          <a:lstStyle/>
          <a:p>
            <a:pPr eaLnBrk="1" hangingPunct="1"/>
            <a:r>
              <a:rPr lang="en-US" sz="3000" dirty="0">
                <a:ea typeface="ＭＳ Ｐゴシック" charset="-128"/>
                <a:cs typeface="ＭＳ Ｐゴシック" charset="-128"/>
              </a:rPr>
              <a:t>HPWP Bundle #1:  Organizational Engagement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990600"/>
          <a:ext cx="8382000" cy="4017963"/>
        </p:xfrm>
        <a:graphic>
          <a:graphicData uri="http://schemas.openxmlformats.org/drawingml/2006/table">
            <a:tbl>
              <a:tblPr/>
              <a:tblGrid>
                <a:gridCol w="1600200"/>
                <a:gridCol w="3911600"/>
                <a:gridCol w="2870200"/>
              </a:tblGrid>
              <a:tr h="384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Common Practices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Unique Innovations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15208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Conveying Mission, Vision, Values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Culture change focus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Structured framework, e.g., “pillars”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Incorporated from orientation- performance management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“behavioral” standards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Annual “sign off” on mission as part of performance review</a:t>
                      </a:r>
                    </a:p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Feedback from new employees at 90 days regarding “fit”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Information Sharing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Large gatherings</a:t>
                      </a:r>
                    </a:p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Std. communication, cascading, intranet</a:t>
                      </a:r>
                    </a:p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Report cards widely used as vehicle for communication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Safety messages on screensaver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“affinity” groups for cross-campus sharing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Employee Involvement in Decisions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employee councils or committees, e.g., nursing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Inter-professional “rounding”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</a:tbl>
          </a:graphicData>
        </a:graphic>
      </p:graphicFrame>
      <p:sp>
        <p:nvSpPr>
          <p:cNvPr id="61465" name="TextBox 3"/>
          <p:cNvSpPr txBox="1">
            <a:spLocks noChangeArrowheads="1"/>
          </p:cNvSpPr>
          <p:nvPr/>
        </p:nvSpPr>
        <p:spPr bwMode="auto">
          <a:xfrm>
            <a:off x="381000" y="5029200"/>
            <a:ext cx="4635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alibri" charset="0"/>
              </a:rPr>
              <a:t>*Note:  Performance Contingent Compensation addressed in Bundle #4</a:t>
            </a:r>
          </a:p>
        </p:txBody>
      </p:sp>
      <p:sp>
        <p:nvSpPr>
          <p:cNvPr id="61466" name="TextBox 4"/>
          <p:cNvSpPr txBox="1">
            <a:spLocks noChangeArrowheads="1"/>
          </p:cNvSpPr>
          <p:nvPr/>
        </p:nvSpPr>
        <p:spPr bwMode="auto">
          <a:xfrm>
            <a:off x="1143000" y="533400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“There’s not a meeting where the mission and vision aren’t discussed or put in front of you in the same way.”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”Everyone anxious to drive a new culture within our system”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“We hold each other accountable … to how we are going to behave.”</a:t>
            </a:r>
          </a:p>
        </p:txBody>
      </p:sp>
      <p:cxnSp>
        <p:nvCxnSpPr>
          <p:cNvPr id="61467" name="Straight Connector 6"/>
          <p:cNvCxnSpPr>
            <a:cxnSpLocks noChangeShapeType="1"/>
          </p:cNvCxnSpPr>
          <p:nvPr/>
        </p:nvCxnSpPr>
        <p:spPr bwMode="auto">
          <a:xfrm rot="10800000">
            <a:off x="304800" y="5410200"/>
            <a:ext cx="76200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61468" name="Straight Connector 9"/>
          <p:cNvCxnSpPr>
            <a:cxnSpLocks noChangeShapeType="1"/>
          </p:cNvCxnSpPr>
          <p:nvPr/>
        </p:nvCxnSpPr>
        <p:spPr bwMode="auto">
          <a:xfrm>
            <a:off x="304800" y="5334000"/>
            <a:ext cx="8458200" cy="1588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</p:spPr>
      </p:cxnSp>
      <p:sp>
        <p:nvSpPr>
          <p:cNvPr id="61469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172D84-5E9D-3549-BB4E-947524DD47B9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6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85800"/>
          </a:xfrm>
        </p:spPr>
        <p:txBody>
          <a:bodyPr/>
          <a:lstStyle/>
          <a:p>
            <a:pPr eaLnBrk="1" hangingPunct="1"/>
            <a:r>
              <a:rPr lang="en-US" sz="3000" dirty="0">
                <a:ea typeface="ＭＳ Ｐゴシック" charset="-128"/>
                <a:cs typeface="ＭＳ Ｐゴシック" charset="-128"/>
              </a:rPr>
              <a:t>HPWP Bundle #2: Staff Acquisition/ Development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914400"/>
          <a:ext cx="8305800" cy="4160520"/>
        </p:xfrm>
        <a:graphic>
          <a:graphicData uri="http://schemas.openxmlformats.org/drawingml/2006/table">
            <a:tbl>
              <a:tblPr/>
              <a:tblGrid>
                <a:gridCol w="1467999"/>
                <a:gridCol w="4018401"/>
                <a:gridCol w="2819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Common Practices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Unique Innovations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Rigorous Recruiting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Sites perceived as highly attractive employers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Competitive pay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 Incentives for peer-referral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Selective Hiring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Consider cultural “fit”</a:t>
                      </a:r>
                    </a:p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Selection, onboarding one process</a:t>
                      </a:r>
                    </a:p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“behavioral” standards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Peer/ employee developed standards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fit-oriented tool/process (T+)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Extensive Training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Starts with orientation, continues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large, leader and staff forums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Robust “corporate university” or formal relationships with local universities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“simulation lab” to identify/address  gaps for new grad nurses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Career Development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Leadership dev. for high potential managers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Mentoring programs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Subsidies for conferences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2493" name="TextBox 3"/>
          <p:cNvSpPr txBox="1">
            <a:spLocks noChangeArrowheads="1"/>
          </p:cNvSpPr>
          <p:nvPr/>
        </p:nvSpPr>
        <p:spPr bwMode="auto">
          <a:xfrm>
            <a:off x="1143000" y="5181600"/>
            <a:ext cx="74676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6538" indent="-236538" defTabSz="457200">
              <a:buFont typeface="Arial" charset="0"/>
              <a:buChar char="•"/>
            </a:pPr>
            <a:r>
              <a:rPr lang="en-US" sz="1800" b="0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If you teach values the right way, they know right away what we’re all about and if they are going to fit in.”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“When in doubt, keep them out!”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“If a team is involved in selection, there’s more buy-in”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“Our theory, we should focus most of our time with our high potentials”</a:t>
            </a:r>
            <a:endParaRPr lang="en-US" sz="1800"/>
          </a:p>
        </p:txBody>
      </p:sp>
      <p:sp>
        <p:nvSpPr>
          <p:cNvPr id="624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D93D6C-A18A-AE4F-AF7D-150339F4EDC1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6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05800" cy="838200"/>
          </a:xfrm>
        </p:spPr>
        <p:txBody>
          <a:bodyPr/>
          <a:lstStyle/>
          <a:p>
            <a:pPr eaLnBrk="1" hangingPunct="1"/>
            <a:r>
              <a:rPr lang="en-US" sz="3000" dirty="0">
                <a:ea typeface="ＭＳ Ｐゴシック" charset="-128"/>
                <a:cs typeface="ＭＳ Ｐゴシック" charset="-128"/>
              </a:rPr>
              <a:t>HPWP Bundle #3:  Frontline Control/ Freedom to Challenge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143000"/>
          <a:ext cx="8229600" cy="3662998"/>
        </p:xfrm>
        <a:graphic>
          <a:graphicData uri="http://schemas.openxmlformats.org/drawingml/2006/table">
            <a:tbl>
              <a:tblPr/>
              <a:tblGrid>
                <a:gridCol w="1633807"/>
                <a:gridCol w="3608777"/>
                <a:gridCol w="2987016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Common Practices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Unique Innovations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858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Employment Security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None reported layoffs, most have long tenure, low turnover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Emphasis on redeployment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Reduced Status Distinctions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All articulate support for “speaking up,” but recognize challenges</a:t>
                      </a:r>
                    </a:p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Shared governance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multi-level “accountability team” 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trained/ empowered “safety coaches” on each unit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Employee/management “service teams” for key issues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Teams/ Decentralized Decisions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Manager empowerment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report card for accountability at division/ unit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employee “innovation teams” to generate ideas for strategic growth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</a:tbl>
          </a:graphicData>
        </a:graphic>
      </p:graphicFrame>
      <p:sp>
        <p:nvSpPr>
          <p:cNvPr id="63513" name="TextBox 3"/>
          <p:cNvSpPr txBox="1">
            <a:spLocks noChangeArrowheads="1"/>
          </p:cNvSpPr>
          <p:nvPr/>
        </p:nvSpPr>
        <p:spPr bwMode="auto">
          <a:xfrm>
            <a:off x="1066800" y="4857750"/>
            <a:ext cx="7467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“… how one creates a culture of empowerment, one that permeates from frontline through executives, minimize hierarchy…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“Being able to speak up and stop a procedure--there’s training for that…that’s been embraced.”</a:t>
            </a:r>
          </a:p>
          <a:p>
            <a:pPr marL="236538" indent="-236538" defTabSz="457200">
              <a:buFont typeface="Arial" charset="0"/>
              <a:buChar char="•"/>
            </a:pPr>
            <a:r>
              <a:rPr lang="en-US" sz="1800" b="0">
                <a:solidFill>
                  <a:srgbClr val="000000"/>
                </a:solidFill>
                <a:latin typeface="Calibri" charset="0"/>
              </a:rPr>
              <a:t>“</a:t>
            </a: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Managers are completely empowered to work with doctors and housekeepers to ensure their unit works.”</a:t>
            </a:r>
          </a:p>
        </p:txBody>
      </p:sp>
      <p:sp>
        <p:nvSpPr>
          <p:cNvPr id="6351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102898-5CD7-8546-9482-D611C8C27E36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6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82000" cy="914400"/>
          </a:xfrm>
        </p:spPr>
        <p:txBody>
          <a:bodyPr/>
          <a:lstStyle/>
          <a:p>
            <a:pPr eaLnBrk="1" hangingPunct="1"/>
            <a:r>
              <a:rPr lang="en-US" sz="3000" dirty="0">
                <a:ea typeface="ＭＳ Ｐゴシック" charset="-128"/>
                <a:cs typeface="ＭＳ Ｐゴシック" charset="-128"/>
              </a:rPr>
              <a:t>HPWP Bundle #4:  Leadership Alignment/ Development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447800"/>
          <a:ext cx="8001000" cy="3328035"/>
        </p:xfrm>
        <a:graphic>
          <a:graphicData uri="http://schemas.openxmlformats.org/drawingml/2006/table">
            <a:tbl>
              <a:tblPr/>
              <a:tblGrid>
                <a:gridCol w="2111375"/>
                <a:gridCol w="3105150"/>
                <a:gridCol w="27844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Common Practices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Unique Innovations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0021"/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Management training linked to organization needs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Leadership development for promising mid-level managers</a:t>
                      </a:r>
                    </a:p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Management training curriculum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Emerging leader program to develop management skills among promising non-management employees</a:t>
                      </a:r>
                    </a:p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Physician leadership coaching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Succession Planning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73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Leaders charged with identifying potential successors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1857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Use of formal “talent management” system to surface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Performance-contingent compensation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If used, tied to scorecard results</a:t>
                      </a:r>
                    </a:p>
                    <a:p>
                      <a:pPr marL="236538" marR="0" lvl="0" indent="-236538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-128"/>
                          <a:cs typeface="ＭＳ Ｐゴシック" charset="-128"/>
                        </a:rPr>
                        <a:t>Most have for executives, some for management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-119063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</a:tbl>
          </a:graphicData>
        </a:graphic>
      </p:graphicFrame>
      <p:sp>
        <p:nvSpPr>
          <p:cNvPr id="64537" name="TextBox 3"/>
          <p:cNvSpPr txBox="1">
            <a:spLocks noChangeArrowheads="1"/>
          </p:cNvSpPr>
          <p:nvPr/>
        </p:nvSpPr>
        <p:spPr bwMode="auto">
          <a:xfrm>
            <a:off x="1143000" y="4857750"/>
            <a:ext cx="6781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36538" indent="-236538" defTabSz="457200">
              <a:buFont typeface="Arial" charset="0"/>
              <a:buChar char="•"/>
            </a:pPr>
            <a:r>
              <a:rPr lang="en-US" sz="1800" b="0" i="1">
                <a:solidFill>
                  <a:srgbClr val="000000"/>
                </a:solidFill>
                <a:latin typeface="Calibri" charset="0"/>
              </a:rPr>
              <a:t>“Getting more and more true physician leaders over the past four years… leadership and training around patient safety.”</a:t>
            </a:r>
            <a:endParaRPr lang="en-US" sz="1800"/>
          </a:p>
        </p:txBody>
      </p:sp>
      <p:sp>
        <p:nvSpPr>
          <p:cNvPr id="6453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819057-FDBD-ED4E-A054-429E506B404D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Explicit Link Between HPWP and Patient Safety, Quality of Care I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4800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Culture-based focus on safety, “just culture,” or “patients first”  has been credited with infusing quality improvement mindset and behavior throughout the organization:  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“</a:t>
            </a:r>
            <a:r>
              <a:rPr lang="en-US" sz="2000" i="1" dirty="0"/>
              <a:t>Staying here requires caring behaviors.”</a:t>
            </a:r>
            <a:endParaRPr lang="en-US" sz="2000" dirty="0"/>
          </a:p>
          <a:p>
            <a:pPr lvl="1">
              <a:spcAft>
                <a:spcPts val="600"/>
              </a:spcAft>
            </a:pPr>
            <a:r>
              <a:rPr lang="en-US" sz="2000" dirty="0"/>
              <a:t>“</a:t>
            </a:r>
            <a:r>
              <a:rPr lang="en-US" sz="2000" i="1" dirty="0"/>
              <a:t>Our goal is to make staff successful and skilled at their jobs, provide skills to help self-correct when an incident occurs.”</a:t>
            </a:r>
            <a:endParaRPr lang="en-US" sz="2000" dirty="0"/>
          </a:p>
          <a:p>
            <a:pPr lvl="1">
              <a:spcAft>
                <a:spcPts val="600"/>
              </a:spcAft>
            </a:pPr>
            <a:r>
              <a:rPr lang="en-US" sz="2000" i="1" dirty="0"/>
              <a:t>“Looking through the lens of what through the system can be done to reduce errors and then looking at human error. If we punish people for making a mistake unjustly, they will not report.”</a:t>
            </a:r>
            <a:endParaRPr lang="en-US" sz="2000" dirty="0"/>
          </a:p>
          <a:p>
            <a:pPr lvl="1">
              <a:spcAft>
                <a:spcPts val="600"/>
              </a:spcAft>
            </a:pPr>
            <a:r>
              <a:rPr lang="en-US" sz="2000" dirty="0"/>
              <a:t>Use of peer “Safety Coaches” at one site:  </a:t>
            </a:r>
          </a:p>
          <a:p>
            <a:pPr lvl="2">
              <a:spcAft>
                <a:spcPts val="600"/>
              </a:spcAft>
            </a:pPr>
            <a:r>
              <a:rPr lang="en-US" sz="1600" dirty="0"/>
              <a:t>Percentage of employees who self reported “speaking up” and “completely expressing their concerns” increased from 17% to 42% </a:t>
            </a:r>
          </a:p>
          <a:p>
            <a:pPr lvl="2">
              <a:spcAft>
                <a:spcPts val="600"/>
              </a:spcAft>
            </a:pPr>
            <a:r>
              <a:rPr lang="en-US" sz="1600" dirty="0"/>
              <a:t>Safety coach observations went up from 1,000 to 2,750 after training.</a:t>
            </a:r>
          </a:p>
          <a:p>
            <a:pPr lvl="1">
              <a:spcAft>
                <a:spcPts val="600"/>
              </a:spcAft>
            </a:pPr>
            <a:endParaRPr lang="en-US" sz="1600" dirty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CFF84F-AA17-6442-9F55-CAED4482C55C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554162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Explicit Link Between HPWP and Patient Safety, Quality of Care II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800600"/>
          </a:xfrm>
        </p:spPr>
        <p:txBody>
          <a:bodyPr/>
          <a:lstStyle/>
          <a:p>
            <a:r>
              <a:rPr lang="en-US" sz="2400" dirty="0">
                <a:ea typeface="ＭＳ Ｐゴシック" charset="-128"/>
                <a:cs typeface="ＭＳ Ｐゴシック" charset="-128"/>
              </a:rPr>
              <a:t>Positive perception of link, but difficult to document</a:t>
            </a:r>
          </a:p>
          <a:p>
            <a:pPr lvl="1"/>
            <a:r>
              <a:rPr lang="en-US" sz="2000" dirty="0"/>
              <a:t>Indirect measures:  Focus on safety events and reporting “good catches” (near misses) resulted in 60-70% reduction in serious/sentinel events; reduced premiums for malpractice also noted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Organizing framework or process credited with linking HPWP and quality</a:t>
            </a:r>
          </a:p>
          <a:p>
            <a:pPr lvl="1"/>
            <a:r>
              <a:rPr lang="en-US" sz="2000" dirty="0"/>
              <a:t>Process improvements due to Lean have resulted in improved clinical quality (e.g., infection rates) </a:t>
            </a:r>
          </a:p>
          <a:p>
            <a:pPr lvl="1"/>
            <a:r>
              <a:rPr lang="en-US" sz="2000" dirty="0" err="1"/>
              <a:t>Studer</a:t>
            </a:r>
            <a:r>
              <a:rPr lang="en-US" sz="2000" dirty="0"/>
              <a:t> Group Pillars incorporated into many aspects of work life (e.g., performance) </a:t>
            </a:r>
          </a:p>
          <a:p>
            <a:r>
              <a:rPr lang="en-US" sz="2400" dirty="0">
                <a:ea typeface="ＭＳ Ｐゴシック" charset="-128"/>
                <a:cs typeface="ＭＳ Ｐゴシック" charset="-128"/>
              </a:rPr>
              <a:t>Use of scorecards credited for driving quality improvement </a:t>
            </a:r>
          </a:p>
          <a:p>
            <a:pPr lvl="1"/>
            <a:r>
              <a:rPr lang="en-US" sz="2000" dirty="0"/>
              <a:t>We have a </a:t>
            </a:r>
            <a:r>
              <a:rPr lang="en-US" sz="2000" i="1" dirty="0"/>
              <a:t>“graph that shows our balanced scorecard results.  Direct correlation – trajectory slide that shows” </a:t>
            </a:r>
            <a:r>
              <a:rPr lang="en-US" sz="2000" dirty="0"/>
              <a:t>this relationship.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DC5CCF-0F81-A945-8603-3780AA84225A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Common Themes Across Study Sites I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800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Emphasis on culture, “just culture,” “culture of safety,” culture change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Described as a “journey,” driven by leaders</a:t>
            </a:r>
          </a:p>
          <a:p>
            <a:pPr>
              <a:spcAft>
                <a:spcPts val="6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Use of standardized metrics/ scorecards tied to strategic goals, tied to workforce performance</a:t>
            </a:r>
          </a:p>
          <a:p>
            <a:pPr>
              <a:spcAft>
                <a:spcPts val="6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Use of external frameworks/resources very helpful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Examples: </a:t>
            </a:r>
            <a:r>
              <a:rPr lang="en-US" dirty="0" err="1"/>
              <a:t>Studer</a:t>
            </a:r>
            <a:r>
              <a:rPr lang="en-US" dirty="0"/>
              <a:t> Group, </a:t>
            </a:r>
            <a:r>
              <a:rPr lang="en-US" dirty="0" err="1"/>
              <a:t>Baldrige</a:t>
            </a:r>
            <a:r>
              <a:rPr lang="en-US" dirty="0"/>
              <a:t>, Lean, Nurse Magnet</a:t>
            </a:r>
          </a:p>
          <a:p>
            <a:pPr>
              <a:spcAft>
                <a:spcPts val="6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Business case not well articulated but widely supported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E3116-61D9-6D48-BE9A-28CF65A1CFA0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Common Themes Across Study Sites II</a:t>
            </a: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7244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Use of standardized, recognizable “tools” and approaches, evolved as needs change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Example:  “Right from the Start”</a:t>
            </a:r>
          </a:p>
          <a:p>
            <a:pPr>
              <a:spcAft>
                <a:spcPts val="6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Strong belief in link between 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HPWPs</a:t>
            </a:r>
            <a:r>
              <a:rPr lang="en-US" dirty="0">
                <a:ea typeface="ＭＳ Ｐゴシック" charset="-128"/>
                <a:cs typeface="ＭＳ Ｐゴシック" charset="-128"/>
              </a:rPr>
              <a:t> and quality, but pursued more as a “leap of faith,” but other benefits recognized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Employee engagement, recruitment, confidence/trust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Strong employee pride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BF4153-BEA0-B74F-82F8-3C7E771DC5B6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Critical Success Factors for HPWP Implementation, Use</a:t>
            </a:r>
          </a:p>
        </p:txBody>
      </p:sp>
      <p:sp>
        <p:nvSpPr>
          <p:cNvPr id="6963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Strong, committed, and involved leadership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Emphasis on “organizational culture” </a:t>
            </a:r>
          </a:p>
          <a:p>
            <a:pPr lvl="1"/>
            <a:r>
              <a:rPr lang="en-US" dirty="0"/>
              <a:t>Deliberate effort:  includes articulation of vision, rigorous gap analysis, and recognition that change is not overnight (“journey”)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Use of an organizing framework/model, e.g. 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Baldrige</a:t>
            </a:r>
            <a:r>
              <a:rPr lang="en-US" dirty="0">
                <a:ea typeface="ＭＳ Ｐゴシック" charset="-128"/>
                <a:cs typeface="ＭＳ Ｐゴシック" charset="-128"/>
              </a:rPr>
              <a:t>, 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Studer</a:t>
            </a:r>
            <a:r>
              <a:rPr lang="en-US" dirty="0">
                <a:ea typeface="ＭＳ Ｐゴシック" charset="-128"/>
                <a:cs typeface="ＭＳ Ｐゴシック" charset="-128"/>
              </a:rPr>
              <a:t> Group, Lean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Communication!! </a:t>
            </a:r>
          </a:p>
          <a:p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6E714A-5D5D-A94D-8375-0CE2CEBE4BDC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25563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Common Challenges of HPWP Implementation, Use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687763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Physician involvement:  level of engagement and buy-in varies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Unionized employees</a:t>
            </a: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D6D15E-054F-0147-9C73-A54E31941030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85875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Research Team Members and Co-Authors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534400" cy="47244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Ohio State University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Ann Scheck </a:t>
            </a:r>
            <a:r>
              <a:rPr lang="en-US" sz="2000" b="1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McAlearney</a:t>
            </a: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, ScD,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Associate Professor, Health Services Management and Policy (HSMP)</a:t>
            </a:r>
            <a:endParaRPr lang="en-US" sz="2000" b="1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Paula Song, PhD,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Assistant Professor, HSMP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Julie Robbins, MHA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, Doctoral Student, HSMP</a:t>
            </a:r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Rush University Medical Center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Andrew Garman, </a:t>
            </a:r>
            <a:r>
              <a:rPr lang="en-US" sz="2000" b="1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PsyD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, Associate Professor and Associate Chair, Dept. of Health Systems Management</a:t>
            </a:r>
            <a:endParaRPr lang="en-US" sz="2000" b="1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Health Research and Educational Trust/AHA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Megan McHugh, PhD,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Director, Research</a:t>
            </a:r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Agency for Healthcare Research and Quality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Michael Harrison, PhD,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Sr. Social Scientist, Organizations &amp; Systems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895813-5812-244A-B894-EFBA409306AD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28800"/>
            <a:ext cx="7696200" cy="1020763"/>
          </a:xfrm>
        </p:spPr>
        <p:txBody>
          <a:bodyPr/>
          <a:lstStyle/>
          <a:p>
            <a:r>
              <a:rPr lang="en-US" sz="4800" b="0" dirty="0">
                <a:ea typeface="ＭＳ Ｐゴシック" charset="-128"/>
                <a:cs typeface="ＭＳ Ｐゴシック" charset="-128"/>
              </a:rPr>
              <a:t>Next Steps…</a:t>
            </a:r>
          </a:p>
        </p:txBody>
      </p:sp>
      <p:pic>
        <p:nvPicPr>
          <p:cNvPr id="71683" name="Picture 3" descr="MPj043100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657600"/>
            <a:ext cx="4648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16838" cy="1462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What’s Next?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077200" cy="4267200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Expansion of study through AHRQ to look specifically at the role of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HPWPs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in efforts to reduce healthcare-associated infections</a:t>
            </a:r>
          </a:p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Scan of active research in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HAIs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</a:t>
            </a:r>
          </a:p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Additional case studies (4 new, 2 expanded)</a:t>
            </a:r>
          </a:p>
          <a:p>
            <a:pPr lvl="1"/>
            <a:r>
              <a:rPr lang="en-US" dirty="0" smtClean="0">
                <a:cs typeface="ＭＳ Ｐゴシック" charset="-128"/>
              </a:rPr>
              <a:t>New selection criteria</a:t>
            </a:r>
          </a:p>
          <a:p>
            <a:pPr lvl="1"/>
            <a:r>
              <a:rPr lang="en-US" dirty="0" smtClean="0">
                <a:cs typeface="ＭＳ Ｐゴシック" charset="-128"/>
              </a:rPr>
              <a:t>Comparison cases</a:t>
            </a:r>
          </a:p>
        </p:txBody>
      </p:sp>
      <p:sp>
        <p:nvSpPr>
          <p:cNvPr id="737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310B1D-63E9-2944-945A-9D926E57C893}" type="slidenum">
              <a:rPr lang="en-US"/>
              <a:pPr/>
              <a:t>41</a:t>
            </a:fld>
            <a:endParaRPr lang="en-US"/>
          </a:p>
        </p:txBody>
      </p:sp>
      <p:pic>
        <p:nvPicPr>
          <p:cNvPr id="73733" name="Picture 21" descr="MPj042652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495800"/>
            <a:ext cx="297180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D1E94E-7647-504C-A8A6-52C39969C04A}" type="slidenum">
              <a:rPr lang="en-US"/>
              <a:pPr/>
              <a:t>42</a:t>
            </a:fld>
            <a:endParaRPr lang="en-US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793038" cy="11572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Final Thoughts</a:t>
            </a:r>
          </a:p>
        </p:txBody>
      </p:sp>
      <p:sp>
        <p:nvSpPr>
          <p:cNvPr id="747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8534400" cy="46482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There is huge potential for </a:t>
            </a:r>
            <a:r>
              <a:rPr lang="en-US" sz="2400" dirty="0" err="1">
                <a:ea typeface="ＭＳ Ｐゴシック" charset="-128"/>
                <a:cs typeface="ＭＳ Ｐゴシック" charset="-128"/>
              </a:rPr>
              <a:t>HPWPs</a:t>
            </a:r>
            <a:r>
              <a:rPr lang="en-US" sz="2400" dirty="0">
                <a:ea typeface="ＭＳ Ｐゴシック" charset="-128"/>
                <a:cs typeface="ＭＳ Ｐゴシック" charset="-128"/>
              </a:rPr>
              <a:t>                               in healthcare organizations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More study is needed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Investigation of more organizations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Consideration of different initiatives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Alternative organizational samples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Quantitative analyses</a:t>
            </a:r>
            <a:endParaRPr lang="en-US" sz="600" i="1" dirty="0"/>
          </a:p>
          <a:p>
            <a:pPr>
              <a:spcAft>
                <a:spcPts val="600"/>
              </a:spcAft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We are delighted we have been able to begin this research</a:t>
            </a:r>
            <a:endParaRPr lang="en-US" sz="2400" i="1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4757" name="Picture 4" descr="MPj0402220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43600" y="685800"/>
            <a:ext cx="27432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924800" cy="1279525"/>
          </a:xfrm>
        </p:spPr>
        <p:txBody>
          <a:bodyPr/>
          <a:lstStyle/>
          <a:p>
            <a:pPr eaLnBrk="1" hangingPunct="1"/>
            <a:r>
              <a:rPr lang="en-US" sz="4800" dirty="0">
                <a:ea typeface="ＭＳ Ｐゴシック" charset="-128"/>
                <a:cs typeface="ＭＳ Ｐゴシック" charset="-128"/>
              </a:rPr>
              <a:t>Any Questions?</a:t>
            </a:r>
          </a:p>
        </p:txBody>
      </p:sp>
      <p:pic>
        <p:nvPicPr>
          <p:cNvPr id="76803" name="Picture 4" descr="MPj031559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762000"/>
            <a:ext cx="2743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4" name="Subtitle 4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Andrew Garman</a:t>
            </a:r>
          </a:p>
          <a:p>
            <a:pPr>
              <a:buFont typeface="Wingdings" charset="2"/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Nancy Pratt</a:t>
            </a:r>
          </a:p>
          <a:p>
            <a:pPr>
              <a:buFont typeface="Wingdings" charset="2"/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Ann Scheck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McAlearney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E0BD29-B9F5-2F4E-9ED7-4771A0F549C9}" type="slidenum">
              <a:rPr lang="en-US"/>
              <a:pPr/>
              <a:t>44</a:t>
            </a:fld>
            <a:endParaRPr lang="en-US"/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371600"/>
            <a:ext cx="7772400" cy="14620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Supplemental Information</a:t>
            </a:r>
          </a:p>
        </p:txBody>
      </p:sp>
      <p:pic>
        <p:nvPicPr>
          <p:cNvPr id="78852" name="Picture 12" descr="MPj03853170000[1]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62200" y="3810000"/>
            <a:ext cx="5418138" cy="2563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00C6F8-B9DA-8847-9327-47483C2668F7}" type="slidenum">
              <a:rPr lang="en-US"/>
              <a:pPr/>
              <a:t>45</a:t>
            </a:fld>
            <a:endParaRPr lang="en-US"/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93038" cy="1462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Related Publications</a:t>
            </a:r>
          </a:p>
        </p:txBody>
      </p:sp>
      <p:sp>
        <p:nvSpPr>
          <p:cNvPr id="809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8458200" cy="48006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Garman, A., </a:t>
            </a:r>
            <a:r>
              <a:rPr lang="en-US" sz="2000" dirty="0" err="1" smtClean="0">
                <a:ea typeface="ＭＳ Ｐゴシック" charset="-128"/>
                <a:cs typeface="ＭＳ Ｐゴシック" charset="-128"/>
              </a:rPr>
              <a:t>McAlearney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, A.S., Song, P., Harrison, M., McHugh, M.  2009.  “High-Performance Work Practices in Healthcare Management:  An Evidence-Based Review and Synthesis.” </a:t>
            </a:r>
            <a:r>
              <a:rPr lang="en-US" sz="2000" i="1" dirty="0" smtClean="0">
                <a:ea typeface="ＭＳ Ｐゴシック" charset="-128"/>
                <a:cs typeface="ＭＳ Ｐゴシック" charset="-128"/>
              </a:rPr>
              <a:t>Proceedings of the Sixty-Ninth Annual Meeting of the Academy of Management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. 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dirty="0" err="1" smtClean="0">
                <a:ea typeface="ＭＳ Ｐゴシック" charset="-128"/>
                <a:cs typeface="ＭＳ Ｐゴシック" charset="-128"/>
              </a:rPr>
              <a:t>McAlearney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, A.S.; Garman, A.; Song, P; McHugh, M.; Robbins, J.; Harrison, M.  2010.  “Supporting Those Who Dare to Care:  Five Case Studies of High-Performance Work Practices in Healthcare.”  </a:t>
            </a:r>
            <a:r>
              <a:rPr lang="en-US" sz="2000" i="1" dirty="0" smtClean="0">
                <a:ea typeface="ＭＳ Ｐゴシック" charset="-128"/>
                <a:cs typeface="ＭＳ Ｐゴシック" charset="-128"/>
              </a:rPr>
              <a:t>Best Paper Proceedings of the Seventieth Annual Meeting of the Academy of Management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McHugh M., Garman A., </a:t>
            </a:r>
            <a:r>
              <a:rPr lang="en-US" sz="2000" dirty="0" err="1" smtClean="0">
                <a:ea typeface="ＭＳ Ｐゴシック" charset="-128"/>
                <a:cs typeface="ＭＳ Ｐゴシック" charset="-128"/>
              </a:rPr>
              <a:t>McAlearney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 A., Song P., and Harrison M. </a:t>
            </a:r>
            <a:r>
              <a:rPr lang="en-US" sz="2000" i="1" dirty="0" smtClean="0">
                <a:ea typeface="ＭＳ Ｐゴシック" charset="-128"/>
                <a:cs typeface="ＭＳ Ｐゴシック" charset="-128"/>
              </a:rPr>
              <a:t>Using Workforce Practices to Drive Quality Improvement: A Guide for Hospitals</a:t>
            </a:r>
            <a:r>
              <a:rPr lang="en-US" sz="2000" dirty="0" smtClean="0">
                <a:ea typeface="ＭＳ Ｐゴシック" charset="-128"/>
                <a:cs typeface="ＭＳ Ｐゴシック" charset="-128"/>
              </a:rPr>
              <a:t>. Health Research &amp; Educational Trust, Chicago, IL. March 2010.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sz="1800" dirty="0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Advisory Panel Members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4582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Peter I. </a:t>
            </a:r>
            <a:r>
              <a:rPr lang="en-US" sz="2200" b="1" dirty="0" err="1">
                <a:ea typeface="ＭＳ Ｐゴシック" charset="-128"/>
                <a:cs typeface="ＭＳ Ｐゴシック" charset="-128"/>
              </a:rPr>
              <a:t>Buerhaus</a:t>
            </a:r>
            <a:r>
              <a:rPr lang="en-US" sz="2200" b="1" dirty="0">
                <a:ea typeface="ＭＳ Ｐゴシック" charset="-128"/>
                <a:cs typeface="ＭＳ Ｐゴシック" charset="-128"/>
              </a:rPr>
              <a:t>, Ph.D., RN, FAAN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, Professor of Nursing, Vanderbilt University</a:t>
            </a:r>
          </a:p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Myron D. </a:t>
            </a:r>
            <a:r>
              <a:rPr lang="en-US" sz="2200" b="1" dirty="0" err="1">
                <a:ea typeface="ＭＳ Ｐゴシック" charset="-128"/>
                <a:cs typeface="ＭＳ Ｐゴシック" charset="-128"/>
              </a:rPr>
              <a:t>Fottler</a:t>
            </a:r>
            <a:r>
              <a:rPr lang="en-US" sz="2200" b="1" dirty="0">
                <a:ea typeface="ＭＳ Ｐゴシック" charset="-128"/>
                <a:cs typeface="ＭＳ Ｐゴシック" charset="-128"/>
              </a:rPr>
              <a:t>, Ph.D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., Dir. of Programs, U. of Central Florida</a:t>
            </a:r>
          </a:p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Jane Grady, Ph.D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., Asst. VP, Human Resources, Rush University Medical Center</a:t>
            </a:r>
          </a:p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Stephen R. </a:t>
            </a:r>
            <a:r>
              <a:rPr lang="en-US" sz="2200" b="1" dirty="0" err="1">
                <a:ea typeface="ＭＳ Ｐゴシック" charset="-128"/>
                <a:cs typeface="ＭＳ Ｐゴシック" charset="-128"/>
              </a:rPr>
              <a:t>Grossbart</a:t>
            </a:r>
            <a:r>
              <a:rPr lang="en-US" sz="2200" b="1" dirty="0">
                <a:ea typeface="ＭＳ Ｐゴシック" charset="-128"/>
                <a:cs typeface="ＭＳ Ｐゴシック" charset="-128"/>
              </a:rPr>
              <a:t>, Ph.D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., Corporate Quality Officer, Catholic Healthcare Partners</a:t>
            </a:r>
          </a:p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Stephen R. Mayfield, </a:t>
            </a:r>
            <a:r>
              <a:rPr lang="en-US" sz="2200" b="1" dirty="0" err="1">
                <a:ea typeface="ＭＳ Ｐゴシック" charset="-128"/>
                <a:cs typeface="ＭＳ Ｐゴシック" charset="-128"/>
              </a:rPr>
              <a:t>DrHA</a:t>
            </a:r>
            <a:r>
              <a:rPr lang="en-US" sz="2200" b="1" dirty="0">
                <a:ea typeface="ＭＳ Ｐゴシック" charset="-128"/>
                <a:cs typeface="ＭＳ Ｐゴシック" charset="-128"/>
              </a:rPr>
              <a:t>, MBA, MBB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, Sr. VP for Quality and Performance Improvement, &amp; Quality Center Director, AHA</a:t>
            </a:r>
          </a:p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Nicole Morin-Scribner, MBA, SPHR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, Dir. Of Human Resources, St. Mary’s Health System</a:t>
            </a:r>
          </a:p>
          <a:p>
            <a:pPr>
              <a:lnSpc>
                <a:spcPct val="90000"/>
              </a:lnSpc>
            </a:pPr>
            <a:r>
              <a:rPr lang="en-US" sz="2200" b="1" dirty="0">
                <a:ea typeface="ＭＳ Ｐゴシック" charset="-128"/>
                <a:cs typeface="ＭＳ Ｐゴシック" charset="-128"/>
              </a:rPr>
              <a:t>Nancy Pratt, RN, MS</a:t>
            </a:r>
            <a:r>
              <a:rPr lang="en-US" sz="2200" dirty="0">
                <a:ea typeface="ＭＳ Ｐゴシック" charset="-128"/>
                <a:cs typeface="ＭＳ Ｐゴシック" charset="-128"/>
              </a:rPr>
              <a:t>, Sr. VP, Clinical Effectiveness, Sharp HealthCare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540426C-1588-494F-A66D-84A7D4DA21F6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42FBBB-8283-6045-AB4F-84E69ECA175E}" type="slidenum">
              <a:rPr lang="en-US"/>
              <a:pPr/>
              <a:t>6</a:t>
            </a:fld>
            <a:endParaRPr 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640638" cy="11572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Research Goals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8458200" cy="4419600"/>
          </a:xfrm>
        </p:spPr>
        <p:txBody>
          <a:bodyPr/>
          <a:lstStyle/>
          <a:p>
            <a:pPr marL="457200" indent="-457200" eaLnBrk="1" hangingPunct="1">
              <a:buSzTx/>
              <a:buFont typeface="Wingdings" charset="2"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To identify an HR practice or practice bundle with the potential to enhance the quality (safety, efficiency, patient-centeredness, equity, or efficiency) of health care; and,</a:t>
            </a:r>
          </a:p>
          <a:p>
            <a:pPr marL="457200" indent="-457200" eaLnBrk="1" hangingPunct="1">
              <a:buSzTx/>
              <a:buFont typeface="Wingdings" charset="2"/>
              <a:buAutoNum type="arabicPeriod"/>
            </a:pPr>
            <a:r>
              <a:rPr lang="en-US" dirty="0">
                <a:ea typeface="ＭＳ Ｐゴシック" charset="-128"/>
                <a:cs typeface="ＭＳ Ｐゴシック" charset="-128"/>
              </a:rPr>
              <a:t>To develop recommendations for implementing that practice/bundle to enhance its dissemination and use within                                    healthcare                                        organizations.</a:t>
            </a:r>
          </a:p>
        </p:txBody>
      </p:sp>
      <p:pic>
        <p:nvPicPr>
          <p:cNvPr id="27653" name="Picture 7" descr="MPj038777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706938"/>
            <a:ext cx="4114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26D312-1FD9-6947-9941-014CEC78F2E9}" type="slidenum">
              <a:rPr lang="en-US"/>
              <a:pPr/>
              <a:t>7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93038" cy="14620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Rationale for Study</a:t>
            </a:r>
            <a:endParaRPr lang="en-US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05000"/>
            <a:ext cx="8305800" cy="41148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Evidence of lower quality of care, lapses in patient safety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Central to delivery of high-quality patient care is presence of capable workforce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Growing support for link between staffing patterns and patient outcomes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Innovative HR practices, also known as high-performance work practices (</a:t>
            </a:r>
            <a:r>
              <a:rPr lang="en-US" sz="2400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HPWPs</a:t>
            </a: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) may represent an important and underutilized strategy to improve health care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8153400" cy="2819400"/>
          </a:xfrm>
        </p:spPr>
        <p:txBody>
          <a:bodyPr/>
          <a:lstStyle/>
          <a:p>
            <a:pPr eaLnBrk="1" hangingPunct="1"/>
            <a:r>
              <a:rPr lang="en-US" sz="4000" u="sng" dirty="0">
                <a:ea typeface="ＭＳ Ｐゴシック" charset="-128"/>
                <a:cs typeface="ＭＳ Ｐゴシック" charset="-128"/>
              </a:rPr>
              <a:t>Part 1:</a:t>
            </a:r>
            <a:r>
              <a:rPr lang="en-US" sz="4000" dirty="0">
                <a:ea typeface="ＭＳ Ｐゴシック" charset="-128"/>
                <a:cs typeface="ＭＳ Ｐゴシック" charset="-128"/>
              </a:rPr>
              <a:t>  “High-Performance Work Practices in Healthcare:  A Framework for Process Improvement Through People”</a:t>
            </a:r>
            <a:endParaRPr lang="en-US" sz="4000" dirty="0">
              <a:latin typeface="Arial Black" charset="0"/>
              <a:ea typeface="Arial" charset="0"/>
              <a:cs typeface="Arial" charset="0"/>
            </a:endParaRPr>
          </a:p>
        </p:txBody>
      </p:sp>
      <p:sp>
        <p:nvSpPr>
          <p:cNvPr id="31747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Presenter:  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Andrew N. Garman, </a:t>
            </a:r>
            <a:r>
              <a:rPr lang="en-US" b="1" dirty="0" err="1">
                <a:ea typeface="ＭＳ Ｐゴシック" charset="-128"/>
                <a:cs typeface="ＭＳ Ｐゴシック" charset="-128"/>
              </a:rPr>
              <a:t>Psy.D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. </a:t>
            </a:r>
          </a:p>
          <a:p>
            <a:pPr eaLnBrk="1" hangingPunct="1">
              <a:buFont typeface="Wingdings" charset="2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Rush University Medical Center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793038" cy="1309688"/>
          </a:xfrm>
        </p:spPr>
        <p:txBody>
          <a:bodyPr/>
          <a:lstStyle/>
          <a:p>
            <a:r>
              <a:rPr lang="en-US" dirty="0">
                <a:ea typeface="Arial" charset="0"/>
                <a:cs typeface="Arial" charset="0"/>
              </a:rPr>
              <a:t>Introduction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u="sng" dirty="0">
                <a:latin typeface="Arial" charset="0"/>
                <a:ea typeface="Arial" charset="0"/>
                <a:cs typeface="Arial" charset="0"/>
              </a:rPr>
              <a:t>‘People strategy’ is critical to success</a:t>
            </a:r>
          </a:p>
          <a:p>
            <a:pPr lvl="1"/>
            <a:r>
              <a:rPr lang="en-US" dirty="0">
                <a:latin typeface="Arial" charset="0"/>
                <a:ea typeface="Arial" charset="0"/>
                <a:cs typeface="Arial" charset="0"/>
              </a:rPr>
              <a:t>Personnel costs are single largest expense in health services delivery</a:t>
            </a:r>
          </a:p>
          <a:p>
            <a:pPr lvl="1"/>
            <a:r>
              <a:rPr lang="en-US" dirty="0">
                <a:latin typeface="Arial" charset="0"/>
                <a:ea typeface="Arial" charset="0"/>
                <a:cs typeface="Arial" charset="0"/>
              </a:rPr>
              <a:t>A stable, high-quality healthcare workforce is critical to efficient and effective health services delivery</a:t>
            </a:r>
          </a:p>
          <a:p>
            <a:pPr lvl="1"/>
            <a:r>
              <a:rPr lang="en-US" dirty="0">
                <a:latin typeface="Arial" charset="0"/>
                <a:ea typeface="Arial" charset="0"/>
                <a:cs typeface="Arial" charset="0"/>
              </a:rPr>
              <a:t>Many other human factors have also been found to influence patient perceptions as well as quality of care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6FA72B-F13F-044C-95E0-4725E31BD475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rgbClr val="A5002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rgbClr val="A5002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19101</TotalTime>
  <Words>4212</Words>
  <Application>Microsoft Macintosh PowerPoint</Application>
  <PresentationFormat>On-screen Show (4:3)</PresentationFormat>
  <Paragraphs>876</Paragraphs>
  <Slides>45</Slides>
  <Notes>18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Blends</vt:lpstr>
      <vt:lpstr>Creating Organizational Climates and Working Conditions that Foster Quality and Safety </vt:lpstr>
      <vt:lpstr>Session Agenda</vt:lpstr>
      <vt:lpstr>Session Learning Objectives</vt:lpstr>
      <vt:lpstr>Research Team Members and Co-Authors</vt:lpstr>
      <vt:lpstr>Advisory Panel Members</vt:lpstr>
      <vt:lpstr>Research Goals</vt:lpstr>
      <vt:lpstr>Rationale for Study</vt:lpstr>
      <vt:lpstr>Part 1:  “High-Performance Work Practices in Healthcare:  A Framework for Process Improvement Through People”</vt:lpstr>
      <vt:lpstr>Introduction</vt:lpstr>
      <vt:lpstr>How can these ‘people practices’ best be integrated?</vt:lpstr>
      <vt:lpstr>Research from other sectors may help</vt:lpstr>
      <vt:lpstr>HPWP Logic Model</vt:lpstr>
      <vt:lpstr>Slide 13</vt:lpstr>
      <vt:lpstr>Slide 14</vt:lpstr>
      <vt:lpstr>Slide 15</vt:lpstr>
      <vt:lpstr>Slide 16</vt:lpstr>
      <vt:lpstr>Part 2: “Work Practices in Sharp Healthcare” </vt:lpstr>
      <vt:lpstr>Slide 18</vt:lpstr>
      <vt:lpstr>Part 3:  Five Case Studies of High-Performance Work Practices in Healthcare </vt:lpstr>
      <vt:lpstr>Case Study Approach</vt:lpstr>
      <vt:lpstr>Site Selection Criteria</vt:lpstr>
      <vt:lpstr>Site Visit Process</vt:lpstr>
      <vt:lpstr>Key Informants Interviewed</vt:lpstr>
      <vt:lpstr>Interview Domains</vt:lpstr>
      <vt:lpstr>Case Study Results</vt:lpstr>
      <vt:lpstr>Overview of Case Study Sites</vt:lpstr>
      <vt:lpstr>Variability in concept of “high- performance work practices” </vt:lpstr>
      <vt:lpstr>Defining “high-performance work practices” (continued)</vt:lpstr>
      <vt:lpstr>Applying the Model of High-Performance Work Practices to Healthcare</vt:lpstr>
      <vt:lpstr>HPWP Bundle #1:  Organizational Engagement</vt:lpstr>
      <vt:lpstr>HPWP Bundle #2: Staff Acquisition/ Development</vt:lpstr>
      <vt:lpstr>HPWP Bundle #3:  Frontline Control/ Freedom to Challenge</vt:lpstr>
      <vt:lpstr>HPWP Bundle #4:  Leadership Alignment/ Development</vt:lpstr>
      <vt:lpstr>Explicit Link Between HPWP and Patient Safety, Quality of Care I</vt:lpstr>
      <vt:lpstr>Explicit Link Between HPWP and Patient Safety, Quality of Care II</vt:lpstr>
      <vt:lpstr>Common Themes Across Study Sites I</vt:lpstr>
      <vt:lpstr>Common Themes Across Study Sites II</vt:lpstr>
      <vt:lpstr>Critical Success Factors for HPWP Implementation, Use</vt:lpstr>
      <vt:lpstr>Common Challenges of HPWP Implementation, Use</vt:lpstr>
      <vt:lpstr>Next Steps…</vt:lpstr>
      <vt:lpstr>What’s Next?</vt:lpstr>
      <vt:lpstr>Final Thoughts</vt:lpstr>
      <vt:lpstr>Any Questions?</vt:lpstr>
      <vt:lpstr>Supplemental Information</vt:lpstr>
      <vt:lpstr>Related Publications</vt:lpstr>
    </vt:vector>
  </TitlesOfParts>
  <Company>Ohio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 McAlearney</dc:creator>
  <cp:lastModifiedBy>Graham</cp:lastModifiedBy>
  <cp:revision>576</cp:revision>
  <dcterms:created xsi:type="dcterms:W3CDTF">2010-10-29T16:04:25Z</dcterms:created>
  <dcterms:modified xsi:type="dcterms:W3CDTF">2010-10-29T16:05:18Z</dcterms:modified>
</cp:coreProperties>
</file>