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6.xml" ContentType="application/vnd.openxmlformats-officedocument.presentationml.notesSlide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Default Extension="vml" ContentType="application/vnd.openxmlformats-officedocument.vmlDrawing"/>
  <Override PartName="/ppt/slides/slide20.xml" ContentType="application/vnd.openxmlformats-officedocument.presentationml.slide+xml"/>
  <Override PartName="/ppt/slideLayouts/slideLayout24.xml" ContentType="application/vnd.openxmlformats-officedocument.presentationml.slideLayout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2.xml" ContentType="application/vnd.openxmlformats-officedocument.presentationml.slide+xml"/>
  <Default Extension="xls" ContentType="application/vnd.ms-exce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6.xml" ContentType="application/vnd.openxmlformats-officedocument.presentationml.slide+xml"/>
  <Default Extension="rels" ContentType="application/vnd.openxmlformats-package.relationships+xml"/>
  <Override PartName="/ppt/slideLayouts/slideLayout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9" r:id="rId1"/>
    <p:sldMasterId id="2147483655" r:id="rId2"/>
  </p:sldMasterIdLst>
  <p:notesMasterIdLst>
    <p:notesMasterId r:id="rId24"/>
  </p:notesMasterIdLst>
  <p:handoutMasterIdLst>
    <p:handoutMasterId r:id="rId25"/>
  </p:handoutMasterIdLst>
  <p:sldIdLst>
    <p:sldId id="267" r:id="rId3"/>
    <p:sldId id="290" r:id="rId4"/>
    <p:sldId id="325" r:id="rId5"/>
    <p:sldId id="326" r:id="rId6"/>
    <p:sldId id="327" r:id="rId7"/>
    <p:sldId id="314" r:id="rId8"/>
    <p:sldId id="315" r:id="rId9"/>
    <p:sldId id="316" r:id="rId10"/>
    <p:sldId id="294" r:id="rId11"/>
    <p:sldId id="317" r:id="rId12"/>
    <p:sldId id="318" r:id="rId13"/>
    <p:sldId id="319" r:id="rId14"/>
    <p:sldId id="320" r:id="rId15"/>
    <p:sldId id="304" r:id="rId16"/>
    <p:sldId id="301" r:id="rId17"/>
    <p:sldId id="302" r:id="rId18"/>
    <p:sldId id="303" r:id="rId19"/>
    <p:sldId id="324" r:id="rId20"/>
    <p:sldId id="323" r:id="rId21"/>
    <p:sldId id="311" r:id="rId22"/>
    <p:sldId id="312" r:id="rId23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A50021"/>
    <a:srgbClr val="B2B2B2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680" y="-18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3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-1578" y="-102"/>
      </p:cViewPr>
      <p:guideLst>
        <p:guide orient="horz" pos="2926"/>
        <p:guide pos="220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7163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3325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7163" y="8823325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45918A85-E60C-2F4A-97BF-BC9997A9D0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7163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79513" y="696913"/>
            <a:ext cx="4645025" cy="348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3250"/>
            <a:ext cx="5603875" cy="417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7163" y="8823325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6E859671-8406-8E49-A6ED-477B7DF18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153EC1-E27E-254D-8703-F29ADCDA1B1B}" type="slidenum">
              <a:rPr lang="en-US"/>
              <a:pPr/>
              <a:t>1</a:t>
            </a:fld>
            <a:endParaRPr lang="en-US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64568C-CFBF-6347-9194-E79262A8D827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 lIns="93097" tIns="46549" rIns="93097" bIns="46549"/>
          <a:lstStyle/>
          <a:p>
            <a:fld id="{05D7508E-B690-7E42-931D-6A4956E0B206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F7B18B-CCB4-8348-89E6-82DEF1DEA147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615DC0-DAEA-2A4D-9563-5CD81807C0D4}" type="slidenum">
              <a:rPr lang="en-US"/>
              <a:pPr/>
              <a:t>16</a:t>
            </a:fld>
            <a:endParaRPr lang="en-US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967163" y="8823325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94" tIns="46547" rIns="93094" bIns="46547" anchor="b">
            <a:prstTxWarp prst="textNoShape">
              <a:avLst/>
            </a:prstTxWarp>
          </a:bodyPr>
          <a:lstStyle/>
          <a:p>
            <a:pPr algn="r"/>
            <a:fld id="{D5F8E3F0-19CA-3244-9F4A-B1E90200EFB0}" type="slidenum">
              <a:rPr lang="en-US" sz="1200"/>
              <a:pPr algn="r"/>
              <a:t>17</a:t>
            </a:fld>
            <a:endParaRPr lang="en-US" sz="1200"/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3094" tIns="46547" rIns="93094" bIns="4654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FB0DC7-BE12-9A46-A496-C3CA82D82A40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AD082E-FFB2-9943-931D-0EA79F18CDEA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D06D8B-26CD-6C4C-9D3C-BB9175EC2175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450E88-0DAC-5E41-80D2-ECA908CA93D7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B978E8-ECE2-C843-B5ED-1FD6C607F950}" type="slidenum">
              <a:rPr lang="en-US"/>
              <a:pPr/>
              <a:t>2</a:t>
            </a:fld>
            <a:endParaRPr lang="en-US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326403-3D06-0341-B854-ED7BB0ABFF6C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17D31D-91FD-2E42-A64D-208F44F4C673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BE98B8-7A31-5147-A331-2883290DEEC4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40CE2E-BB9D-EF4D-A3EA-3D3BA8F43A5D}" type="slidenum">
              <a:rPr lang="en-US"/>
              <a:pPr/>
              <a:t>9</a:t>
            </a:fld>
            <a:endParaRPr lang="en-US"/>
          </a:p>
        </p:txBody>
      </p:sp>
      <p:sp>
        <p:nvSpPr>
          <p:cNvPr id="440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9B2154-E06C-3245-9FEB-3B65EB9DA06D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09366-DA44-0F4B-8651-F04C85B82A9C}" type="slidenum">
              <a:rPr lang="en-US"/>
              <a:pPr/>
              <a:t>11</a:t>
            </a:fld>
            <a:endParaRPr lang="en-US"/>
          </a:p>
        </p:txBody>
      </p:sp>
      <p:sp>
        <p:nvSpPr>
          <p:cNvPr id="481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DB33D0-6A7A-6148-B3FC-EF511A509E97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 userDrawn="1"/>
        </p:nvSpPr>
        <p:spPr bwMode="auto">
          <a:xfrm>
            <a:off x="2438400" y="6248400"/>
            <a:ext cx="640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CDC Assessment Initiative  September 2004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fld id="{AB0804D2-E3FC-E947-BAE7-4B7BB608A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438400" y="228600"/>
            <a:ext cx="64008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438400" y="1600200"/>
            <a:ext cx="6400800" cy="44958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08D88-5147-5244-BC62-19E72B33A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6428F-9FBE-3F4E-AAAB-A47CD1E8AB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27A2C-5685-3A49-B12E-D9764C35A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46A8A-F17F-F24F-B65B-82119DC7F4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C72F4-B47B-354C-A6B5-262C68656E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7DD82-348D-F040-84E8-8519A1C97C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6F287-731F-A246-B74A-833255CB0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B4BEC-9C7C-3347-8A95-0CDA0B08C4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5BE3B-2AC7-3E40-803B-2DFC034DA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4135E-7C4B-EF4F-94CA-E29AA336B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2220D-152A-A246-96CE-881314CD05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 userDrawn="1"/>
        </p:nvSpPr>
        <p:spPr bwMode="auto">
          <a:xfrm>
            <a:off x="0" y="0"/>
            <a:ext cx="2438400" cy="6858000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21" name="AutoShape 9" descr="360064422@17092004-1BA9"/>
          <p:cNvSpPr>
            <a:spLocks noChangeAspect="1" noChangeArrowheads="1"/>
          </p:cNvSpPr>
          <p:nvPr userDrawn="1"/>
        </p:nvSpPr>
        <p:spPr bwMode="auto">
          <a:xfrm>
            <a:off x="112713" y="46038"/>
            <a:ext cx="1971675" cy="132397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1030" name="Picture 16" descr="web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228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56" name="Rectangle 44"/>
          <p:cNvSpPr>
            <a:spLocks noChangeArrowheads="1"/>
          </p:cNvSpPr>
          <p:nvPr userDrawn="1"/>
        </p:nvSpPr>
        <p:spPr bwMode="auto">
          <a:xfrm>
            <a:off x="0" y="4648200"/>
            <a:ext cx="1828800" cy="12192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357" name="Rectangle 45"/>
          <p:cNvSpPr>
            <a:spLocks noChangeArrowheads="1"/>
          </p:cNvSpPr>
          <p:nvPr userDrawn="1"/>
        </p:nvSpPr>
        <p:spPr bwMode="auto">
          <a:xfrm>
            <a:off x="1371600" y="2286000"/>
            <a:ext cx="838200" cy="39624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359" name="Rectangle 47"/>
          <p:cNvSpPr>
            <a:spLocks noChangeArrowheads="1"/>
          </p:cNvSpPr>
          <p:nvPr userDrawn="1"/>
        </p:nvSpPr>
        <p:spPr bwMode="auto">
          <a:xfrm>
            <a:off x="228600" y="3124200"/>
            <a:ext cx="1752600" cy="11430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360" name="Rectangle 48"/>
          <p:cNvSpPr>
            <a:spLocks noChangeArrowheads="1"/>
          </p:cNvSpPr>
          <p:nvPr userDrawn="1"/>
        </p:nvSpPr>
        <p:spPr bwMode="auto">
          <a:xfrm>
            <a:off x="228600" y="1981200"/>
            <a:ext cx="838200" cy="4876800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  <p:sldLayoutId id="2147484020" r:id="rId13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5FDAC11-6A65-BA4E-942F-9F800C208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Microsoft_Excel_97_-_2004_Worksheet1.xls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hyperlink" Target="http://www.oshpd.ca.gov/" TargetMode="External"/><Relationship Id="rId5" Type="http://schemas.openxmlformats.org/officeDocument/2006/relationships/image" Target="../media/image6.png"/><Relationship Id="rId6" Type="http://schemas.openxmlformats.org/officeDocument/2006/relationships/oleObject" Target="../embeddings/oleObject1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hdo.org/" TargetMode="External"/><Relationship Id="rId4" Type="http://schemas.openxmlformats.org/officeDocument/2006/relationships/hyperlink" Target="mailto:dlove@nahdo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819400" y="2971800"/>
            <a:ext cx="53467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2800"/>
          </a:p>
          <a:p>
            <a:endParaRPr lang="en-US" sz="32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90800" y="1905000"/>
            <a:ext cx="6400800" cy="1219200"/>
          </a:xfrm>
        </p:spPr>
        <p:txBody>
          <a:bodyPr/>
          <a:lstStyle/>
          <a:p>
            <a:pPr algn="ctr">
              <a:defRPr/>
            </a:pPr>
            <a:r>
              <a:rPr lang="en-US" sz="4400" b="1" dirty="0" smtClean="0">
                <a:solidFill>
                  <a:srgbClr val="A50021"/>
                </a:solidFill>
                <a:ea typeface="+mj-ea"/>
                <a:cs typeface="+mj-cs"/>
              </a:rPr>
              <a:t>Not Your Mother’s Administrative Data Anymore:</a:t>
            </a:r>
            <a:br>
              <a:rPr lang="en-US" sz="4400" b="1" dirty="0" smtClean="0">
                <a:solidFill>
                  <a:srgbClr val="A50021"/>
                </a:solidFill>
                <a:ea typeface="+mj-ea"/>
                <a:cs typeface="+mj-cs"/>
              </a:rPr>
            </a:br>
            <a:r>
              <a:rPr lang="en-US" sz="4400" b="1" i="1" dirty="0" smtClean="0">
                <a:solidFill>
                  <a:srgbClr val="A50021"/>
                </a:solidFill>
                <a:ea typeface="+mj-ea"/>
                <a:cs typeface="+mj-cs"/>
              </a:rPr>
              <a:t>  </a:t>
            </a:r>
            <a:r>
              <a:rPr lang="en-US" b="1" i="1" dirty="0" smtClean="0">
                <a:solidFill>
                  <a:srgbClr val="A50021"/>
                </a:solidFill>
                <a:ea typeface="+mj-ea"/>
                <a:cs typeface="+mj-cs"/>
              </a:rPr>
              <a:t>Present on Admission (POA) Collection and Use</a:t>
            </a:r>
            <a:br>
              <a:rPr lang="en-US" b="1" i="1" dirty="0" smtClean="0">
                <a:solidFill>
                  <a:srgbClr val="A50021"/>
                </a:solidFill>
                <a:ea typeface="+mj-ea"/>
                <a:cs typeface="+mj-cs"/>
              </a:rPr>
            </a:br>
            <a:r>
              <a:rPr lang="en-US" b="1" i="1" dirty="0" smtClean="0">
                <a:solidFill>
                  <a:srgbClr val="A50021"/>
                </a:solidFill>
                <a:ea typeface="+mj-ea"/>
                <a:cs typeface="+mj-cs"/>
              </a:rPr>
              <a:t>In States</a:t>
            </a:r>
            <a:br>
              <a:rPr lang="en-US" b="1" i="1" dirty="0" smtClean="0">
                <a:solidFill>
                  <a:srgbClr val="A50021"/>
                </a:solidFill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90800" y="4343400"/>
            <a:ext cx="6400800" cy="1752600"/>
          </a:xfrm>
        </p:spPr>
        <p:txBody>
          <a:bodyPr/>
          <a:lstStyle/>
          <a:p>
            <a:pPr algn="ctr">
              <a:buFont typeface="Wingdings" charset="2"/>
              <a:buNone/>
              <a:defRPr/>
            </a:pPr>
            <a:r>
              <a:rPr lang="en-US" b="1" dirty="0" smtClean="0">
                <a:ea typeface="+mn-ea"/>
                <a:cs typeface="+mn-cs"/>
              </a:rPr>
              <a:t>Denise Love</a:t>
            </a:r>
          </a:p>
          <a:p>
            <a:pPr algn="ctr">
              <a:buFont typeface="Wingdings" charset="2"/>
              <a:buNone/>
              <a:defRPr/>
            </a:pPr>
            <a:r>
              <a:rPr lang="en-US" b="1" dirty="0" smtClean="0">
                <a:ea typeface="+mn-ea"/>
                <a:cs typeface="+mn-cs"/>
              </a:rPr>
              <a:t>National Association of Health Data Organizations</a:t>
            </a:r>
          </a:p>
          <a:p>
            <a:pPr algn="ctr">
              <a:buFont typeface="Wingdings" charset="2"/>
              <a:buNone/>
              <a:defRPr/>
            </a:pPr>
            <a:r>
              <a:rPr lang="en-US" b="1" dirty="0" smtClean="0">
                <a:ea typeface="+mn-ea"/>
                <a:cs typeface="+mn-cs"/>
              </a:rPr>
              <a:t>September 2010</a:t>
            </a:r>
          </a:p>
          <a:p>
            <a:pPr>
              <a:buFont typeface="Wingdings" charset="2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smtClean="0">
                <a:solidFill>
                  <a:srgbClr val="A50021"/>
                </a:solidFill>
              </a:rPr>
              <a:t>Does your agency use POA in public reports?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If yes, how is POA used?</a:t>
            </a:r>
          </a:p>
          <a:p>
            <a:pPr>
              <a:buFont typeface="Arial" charset="0"/>
              <a:buChar char="•"/>
              <a:defRPr/>
            </a:pPr>
            <a:r>
              <a:rPr lang="en-US" sz="2000" i="1" dirty="0" smtClean="0">
                <a:ea typeface="+mn-ea"/>
                <a:cs typeface="+mn-cs"/>
              </a:rPr>
              <a:t>“We only use POA to the extent is is used in AHRQ quality indicators”</a:t>
            </a:r>
          </a:p>
          <a:p>
            <a:pPr>
              <a:buFont typeface="Arial" charset="0"/>
              <a:buChar char="•"/>
              <a:defRPr/>
            </a:pPr>
            <a:r>
              <a:rPr lang="en-US" sz="2000" i="1" dirty="0" smtClean="0">
                <a:ea typeface="+mn-ea"/>
                <a:cs typeface="+mn-cs"/>
              </a:rPr>
              <a:t>Risk adjustment modeling only</a:t>
            </a:r>
          </a:p>
          <a:p>
            <a:pPr>
              <a:buFont typeface="Arial" charset="0"/>
              <a:buChar char="•"/>
              <a:defRPr/>
            </a:pPr>
            <a:r>
              <a:rPr lang="en-US" sz="2000" i="1" dirty="0" smtClean="0">
                <a:ea typeface="+mn-ea"/>
                <a:cs typeface="+mn-cs"/>
              </a:rPr>
              <a:t>PSI statistics in hospital performance reports</a:t>
            </a:r>
          </a:p>
          <a:p>
            <a:pPr>
              <a:buFont typeface="Arial" charset="0"/>
              <a:buChar char="•"/>
              <a:defRPr/>
            </a:pPr>
            <a:r>
              <a:rPr lang="en-US" sz="2000" i="1" dirty="0" smtClean="0">
                <a:ea typeface="+mn-ea"/>
                <a:cs typeface="+mn-cs"/>
              </a:rPr>
              <a:t>Feedback to hospitals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676400" y="1752600"/>
          <a:ext cx="5791200" cy="202723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r>
                        <a:rPr lang="en-US" baseline="0" dirty="0" smtClean="0"/>
                        <a:t> Responses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 State and Private</a:t>
                      </a:r>
                      <a:r>
                        <a:rPr lang="en-US" baseline="0" dirty="0" smtClean="0"/>
                        <a:t> Health Data Organizations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533400"/>
            <a:ext cx="6400800" cy="1219200"/>
          </a:xfrm>
        </p:spPr>
        <p:txBody>
          <a:bodyPr/>
          <a:lstStyle/>
          <a:p>
            <a:pPr algn="ctr" eaLnBrk="1" hangingPunct="1"/>
            <a:r>
              <a:rPr lang="en-US">
                <a:effectLst/>
              </a:rPr>
              <a:t>Why is POA not used in your agency reports?</a:t>
            </a:r>
            <a:br>
              <a:rPr lang="en-US">
                <a:effectLst/>
              </a:rPr>
            </a:br>
            <a:endParaRPr lang="en-US">
              <a:effectLst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752600"/>
            <a:ext cx="6400800" cy="4495800"/>
          </a:xfrm>
        </p:spPr>
        <p:txBody>
          <a:bodyPr/>
          <a:lstStyle/>
          <a:p>
            <a:pPr eaLnBrk="1" hangingPunct="1"/>
            <a:r>
              <a:rPr lang="en-US" sz="2400">
                <a:effectLst/>
              </a:rPr>
              <a:t>POA reporting is not complete and/or reliable</a:t>
            </a:r>
          </a:p>
          <a:p>
            <a:pPr eaLnBrk="1" hangingPunct="1"/>
            <a:r>
              <a:rPr lang="en-US" sz="2400">
                <a:effectLst/>
              </a:rPr>
              <a:t>Cannot verify accuracy of coding across providers</a:t>
            </a:r>
          </a:p>
          <a:p>
            <a:pPr eaLnBrk="1" hangingPunct="1"/>
            <a:r>
              <a:rPr lang="en-US" sz="2400">
                <a:effectLst/>
              </a:rPr>
              <a:t>When data quality is better understood, we will use POA in reports</a:t>
            </a:r>
          </a:p>
          <a:p>
            <a:pPr eaLnBrk="1" hangingPunct="1"/>
            <a:r>
              <a:rPr lang="en-US" sz="2400">
                <a:effectLst/>
              </a:rPr>
              <a:t>Will disclose POA only upon request</a:t>
            </a:r>
          </a:p>
          <a:p>
            <a:pPr eaLnBrk="1" hangingPunct="1">
              <a:buFont typeface="Wingdings" charset="2"/>
              <a:buNone/>
            </a:pPr>
            <a:r>
              <a:rPr lang="en-US" sz="2400">
                <a:effectLst/>
              </a:rPr>
              <a:t>	</a:t>
            </a:r>
            <a:r>
              <a:rPr lang="en-US" sz="2800">
                <a:effectLst/>
              </a:rPr>
              <a:t>	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924800" cy="1219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Does your agency validate the POA code?</a:t>
            </a:r>
            <a:endParaRPr lang="en-US" dirty="0">
              <a:ea typeface="+mj-ea"/>
              <a:cs typeface="+mj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295400" y="1752600"/>
          <a:ext cx="5791200" cy="202723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r>
                        <a:rPr lang="en-US" baseline="0" dirty="0" smtClean="0"/>
                        <a:t> Responses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 State and Private</a:t>
                      </a:r>
                      <a:r>
                        <a:rPr lang="en-US" baseline="0" dirty="0" smtClean="0"/>
                        <a:t> Health Data Agencies Responding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Briefly describe your validation/editing process: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Provider feedback:</a:t>
            </a:r>
          </a:p>
          <a:p>
            <a:pPr lvl="1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Aggregate reports of CMS </a:t>
            </a:r>
            <a:r>
              <a:rPr lang="en-US" sz="2400" i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HAC’s</a:t>
            </a: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given to hospitals quarterly</a:t>
            </a:r>
          </a:p>
          <a:p>
            <a:pPr lvl="1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Provider statistics against benchmarks</a:t>
            </a: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Limited system edits:</a:t>
            </a:r>
          </a:p>
          <a:p>
            <a:pPr lvl="1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Vendor does the screens</a:t>
            </a:r>
          </a:p>
          <a:p>
            <a:pPr lvl="1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Flag invalid, missing code</a:t>
            </a:r>
          </a:p>
          <a:p>
            <a:pPr lvl="1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Check for exempt POA assigned to non-exempt </a:t>
            </a:r>
            <a:r>
              <a:rPr lang="en-US" sz="2400" i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dx</a:t>
            </a: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codes and vice versa</a:t>
            </a:r>
          </a:p>
          <a:p>
            <a:pPr lvl="1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Check for percent of “N” </a:t>
            </a:r>
            <a:r>
              <a:rPr lang="en-US" sz="2400" i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POAs</a:t>
            </a: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and blanks in monthly submissions</a:t>
            </a:r>
          </a:p>
          <a:p>
            <a:pPr>
              <a:buFont typeface="Wingdings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A50021"/>
                </a:solidFill>
              </a:rPr>
              <a:t>State Presentation:</a:t>
            </a:r>
            <a:br>
              <a:rPr lang="en-US" smtClean="0">
                <a:solidFill>
                  <a:srgbClr val="A50021"/>
                </a:solidFill>
              </a:rPr>
            </a:br>
            <a:r>
              <a:rPr lang="en-US" smtClean="0">
                <a:solidFill>
                  <a:srgbClr val="A50021"/>
                </a:solidFill>
              </a:rPr>
              <a:t>Quality of POA Coding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defTabSz="457200">
              <a:buFont typeface="Wingdings" charset="2"/>
              <a:buChar char="u"/>
              <a:defRPr/>
            </a:pPr>
            <a:r>
              <a:rPr lang="en-US" sz="2800" b="1" dirty="0" smtClean="0">
                <a:latin typeface="Arial Unicode MS" charset="0"/>
                <a:ea typeface="Arial Unicode MS" charset="0"/>
                <a:cs typeface="Arial Unicode MS" charset="0"/>
                <a:sym typeface="Wingdings" charset="2"/>
              </a:rPr>
              <a:t>Accurate distinction between hospital-acquired complications and </a:t>
            </a:r>
            <a:r>
              <a:rPr lang="en-US" sz="2800" b="1" dirty="0" err="1" smtClean="0">
                <a:latin typeface="Arial Unicode MS" charset="0"/>
                <a:ea typeface="Arial Unicode MS" charset="0"/>
                <a:cs typeface="Arial Unicode MS" charset="0"/>
                <a:sym typeface="Wingdings" charset="2"/>
              </a:rPr>
              <a:t>comorbidities</a:t>
            </a:r>
            <a:r>
              <a:rPr lang="en-US" sz="2800" b="1" dirty="0" smtClean="0">
                <a:latin typeface="Arial Unicode MS" charset="0"/>
                <a:ea typeface="Arial Unicode MS" charset="0"/>
                <a:cs typeface="Arial Unicode MS" charset="0"/>
                <a:sym typeface="Wingdings" charset="2"/>
              </a:rPr>
              <a:t> that were present on admission is essential to ensure validity of estimates of predicted mortality rates.</a:t>
            </a:r>
          </a:p>
          <a:p>
            <a:pPr marL="457200" indent="-457200" defTabSz="457200">
              <a:buFont typeface="Wingdings" charset="2"/>
              <a:buChar char="u"/>
              <a:defRPr/>
            </a:pPr>
            <a:endParaRPr lang="en-US" sz="2800" b="1" dirty="0" smtClean="0">
              <a:latin typeface="Arial Unicode MS" charset="0"/>
              <a:ea typeface="Arial Unicode MS" charset="0"/>
              <a:cs typeface="Arial Unicode MS" charset="0"/>
              <a:sym typeface="Wingdings" charset="2"/>
            </a:endParaRPr>
          </a:p>
          <a:p>
            <a:pPr marL="457200" indent="-457200" defTabSz="457200">
              <a:buFont typeface="Wingdings" charset="2"/>
              <a:buChar char="u"/>
              <a:defRPr/>
            </a:pPr>
            <a:r>
              <a:rPr lang="en-US" sz="2800" b="1" dirty="0" smtClean="0">
                <a:latin typeface="Arial Unicode MS" charset="0"/>
                <a:ea typeface="Arial Unicode MS" charset="0"/>
                <a:cs typeface="Arial Unicode MS" charset="0"/>
                <a:sym typeface="Wingdings" charset="2"/>
              </a:rPr>
              <a:t>Quality of POA coding was measured using 15 screens applied to high risk medical, elective surgical, and obstetrical cases.</a:t>
            </a:r>
          </a:p>
          <a:p>
            <a:pPr marL="457200" indent="-457200" defTabSz="457200">
              <a:buFont typeface="Wingdings" charset="2"/>
              <a:buChar char="u"/>
              <a:defRPr/>
            </a:pPr>
            <a:endParaRPr lang="en-US" sz="2800" b="1" dirty="0" smtClean="0">
              <a:latin typeface="Arial Unicode MS" charset="0"/>
              <a:ea typeface="Arial Unicode MS" charset="0"/>
              <a:cs typeface="Arial Unicode MS" charset="0"/>
              <a:sym typeface="Wingdings" charset="2"/>
            </a:endParaRPr>
          </a:p>
          <a:p>
            <a:pPr marL="457200" indent="-457200" defTabSz="457200">
              <a:buFont typeface="Wingdings" charset="2"/>
              <a:buChar char="u"/>
              <a:defRPr/>
            </a:pPr>
            <a:r>
              <a:rPr lang="en-US" sz="2800" b="1" dirty="0" smtClean="0">
                <a:latin typeface="Arial Unicode MS" charset="0"/>
                <a:ea typeface="Arial Unicode MS" charset="0"/>
                <a:cs typeface="Arial Unicode MS" charset="0"/>
                <a:sym typeface="Wingdings" charset="2"/>
              </a:rPr>
              <a:t>Predictive models were derived using only data from hospitals with acceptable POA coding.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8" name="Chart 4"/>
          <p:cNvGraphicFramePr>
            <a:graphicFrameLocks/>
          </p:cNvGraphicFramePr>
          <p:nvPr/>
        </p:nvGraphicFramePr>
        <p:xfrm>
          <a:off x="1219200" y="1219200"/>
          <a:ext cx="7297738" cy="5451475"/>
        </p:xfrm>
        <a:graphic>
          <a:graphicData uri="http://schemas.openxmlformats.org/presentationml/2006/ole">
            <p:oleObj spid="_x0000_s55298" name="Worksheet" r:id="rId4" imgW="7981859" imgH="6210361" progId="Excel.Sheet.8">
              <p:embed/>
            </p:oleObj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POA Reporting- Select AHRQ Patient Safety Indicators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76200"/>
            <a:ext cx="7620000" cy="10668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>
              <a:defRPr/>
            </a:pP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Quick “HAC” Query--California</a:t>
            </a:r>
          </a:p>
        </p:txBody>
      </p:sp>
      <p:pic>
        <p:nvPicPr>
          <p:cNvPr id="57347" name="Picture 4" descr="MCj043438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76200"/>
            <a:ext cx="11826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55" name="Group 75"/>
          <p:cNvGraphicFramePr>
            <a:graphicFrameLocks noGrp="1"/>
          </p:cNvGraphicFramePr>
          <p:nvPr/>
        </p:nvGraphicFramePr>
        <p:xfrm>
          <a:off x="1600200" y="1725613"/>
          <a:ext cx="7391400" cy="4216400"/>
        </p:xfrm>
        <a:graphic>
          <a:graphicData uri="http://schemas.openxmlformats.org/drawingml/2006/table">
            <a:tbl>
              <a:tblPr/>
              <a:tblGrid>
                <a:gridCol w="1587500"/>
                <a:gridCol w="1108075"/>
                <a:gridCol w="1462088"/>
                <a:gridCol w="3233737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EAEA"/>
                          </a:solidFill>
                          <a:effectLst/>
                          <a:latin typeface="Tahoma" charset="0"/>
                        </a:rPr>
                        <a:t>First half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EAEA"/>
                          </a:solidFill>
                          <a:effectLst/>
                          <a:latin typeface="Tahoma" charset="0"/>
                        </a:rPr>
                        <a:t>of 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EAEAEA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EAEAEA"/>
                        </a:solidFill>
                        <a:effectLst/>
                        <a:latin typeface="Tahom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EAEAEA"/>
                          </a:solidFill>
                          <a:effectLst/>
                          <a:latin typeface="Tahoma" charset="0"/>
                        </a:rPr>
                        <a:t>Excluding Principal Diagnosis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Number of discharges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7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POA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Values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7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ICD-9-CM Code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7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ICD-9-CM Description for Pressure Ulcer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7E0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  13,429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707.23 707.24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Pressure Ulcer, Stage III  Pressure Ulcer, Stage IV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      398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707.23 707.24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Pressure Ulcer, Stage III  Pressure Ulcer, Stage IV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CF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         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707.23 707.24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Pressure Ulcer, Stage III  Pressure Ulcer, Stage IV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9CF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        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707.23 707.24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Pressure Ulcer, Stage III  Pressure Ulcer, Stage IV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71A1D"/>
                          </a:solidFill>
                          <a:effectLst/>
                          <a:latin typeface="Tahoma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B71A1D"/>
                          </a:solidFill>
                          <a:effectLst/>
                          <a:latin typeface="Tahoma" charset="0"/>
                        </a:rPr>
                        <a:t>13,837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707.23 707.24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80808"/>
                          </a:solidFill>
                          <a:effectLst/>
                          <a:latin typeface="Tahoma" charset="0"/>
                        </a:rPr>
                        <a:t>Pressure Ulcer, Stage III  Pressure Ulcer, Stage IV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Title 5"/>
          <p:cNvSpPr>
            <a:spLocks noGrp="1"/>
          </p:cNvSpPr>
          <p:nvPr>
            <p:ph type="title"/>
          </p:nvPr>
        </p:nvSpPr>
        <p:spPr>
          <a:xfrm>
            <a:off x="1295400" y="457200"/>
            <a:ext cx="7391400" cy="1143000"/>
          </a:xfrm>
        </p:spPr>
        <p:txBody>
          <a:bodyPr/>
          <a:lstStyle/>
          <a:p>
            <a:r>
              <a:rPr kumimoji="1" lang="en-US" sz="3800" b="1" smtClean="0">
                <a:solidFill>
                  <a:srgbClr val="C00000"/>
                </a:solidFill>
                <a:latin typeface="Tahoma" charset="0"/>
              </a:rPr>
              <a:t>Examples of POA Data Requests</a:t>
            </a:r>
            <a:r>
              <a:rPr kumimoji="1" lang="en-US" b="1" smtClean="0">
                <a:solidFill>
                  <a:srgbClr val="C00000"/>
                </a:solidFill>
                <a:latin typeface="Tahoma" charset="0"/>
              </a:rPr>
              <a:t/>
            </a:r>
            <a:br>
              <a:rPr kumimoji="1" lang="en-US" b="1" smtClean="0">
                <a:solidFill>
                  <a:srgbClr val="C00000"/>
                </a:solidFill>
                <a:latin typeface="Tahoma" charset="0"/>
              </a:rPr>
            </a:br>
            <a:endParaRPr lang="en-US" smtClean="0"/>
          </a:p>
        </p:txBody>
      </p:sp>
      <p:sp>
        <p:nvSpPr>
          <p:cNvPr id="59396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600200"/>
            <a:ext cx="7239000" cy="4525963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sz="2400" smtClean="0"/>
              <a:t>Outcomes studies before and after surgery</a:t>
            </a:r>
          </a:p>
          <a:p>
            <a:pPr>
              <a:buFont typeface="Wingdings" charset="2"/>
              <a:buChar char="q"/>
            </a:pPr>
            <a:endParaRPr lang="en-US" sz="2400" smtClean="0"/>
          </a:p>
          <a:p>
            <a:pPr>
              <a:buFont typeface="Wingdings" charset="2"/>
              <a:buChar char="q"/>
            </a:pPr>
            <a:r>
              <a:rPr lang="en-US" sz="2400" smtClean="0"/>
              <a:t>Trends of conditions associated with alcoholic liver disease</a:t>
            </a:r>
          </a:p>
          <a:p>
            <a:pPr>
              <a:buFont typeface="Wingdings" charset="2"/>
              <a:buChar char="q"/>
            </a:pPr>
            <a:endParaRPr lang="en-US" sz="2400" smtClean="0"/>
          </a:p>
          <a:p>
            <a:pPr>
              <a:buFont typeface="Wingdings" charset="2"/>
              <a:buChar char="q"/>
            </a:pPr>
            <a:r>
              <a:rPr lang="en-US" sz="2400" smtClean="0"/>
              <a:t>Factors associated with admissions and readmissions</a:t>
            </a:r>
          </a:p>
          <a:p>
            <a:pPr>
              <a:buFont typeface="Wingdings" charset="2"/>
              <a:buNone/>
            </a:pPr>
            <a:endParaRPr lang="en-US" sz="2400" smtClean="0"/>
          </a:p>
          <a:p>
            <a:pPr>
              <a:buFont typeface="Wingdings" charset="2"/>
              <a:buChar char="q"/>
            </a:pPr>
            <a:r>
              <a:rPr lang="en-US" sz="2400" smtClean="0"/>
              <a:t>Design a rural health system to meet the broadest level of health conditions</a:t>
            </a:r>
          </a:p>
        </p:txBody>
      </p:sp>
      <p:pic>
        <p:nvPicPr>
          <p:cNvPr id="59397" name="Picture 6" descr="Welcome to OSHP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5794375"/>
            <a:ext cx="71628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9394" name="Object 6"/>
          <p:cNvGraphicFramePr>
            <a:graphicFrameLocks noChangeAspect="1"/>
          </p:cNvGraphicFramePr>
          <p:nvPr/>
        </p:nvGraphicFramePr>
        <p:xfrm>
          <a:off x="533400" y="533400"/>
          <a:ext cx="652463" cy="1981200"/>
        </p:xfrm>
        <a:graphic>
          <a:graphicData uri="http://schemas.openxmlformats.org/presentationml/2006/ole">
            <p:oleObj spid="_x0000_s59394" name="Clip" r:id="rId6" imgW="1295640" imgH="3934080" progId="MS_ClipArt_Gallery.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Best Practices will Evolve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Current Best Practices:</a:t>
            </a:r>
          </a:p>
          <a:p>
            <a:pPr lvl="1">
              <a:buFont typeface="Wingdings" charset="2"/>
              <a:buChar char="n"/>
              <a:defRPr/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Provider feedback reports</a:t>
            </a:r>
          </a:p>
          <a:p>
            <a:pPr lvl="1">
              <a:buFont typeface="Wingdings" charset="2"/>
              <a:buChar char="n"/>
              <a:defRPr/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Release of POA in public use files</a:t>
            </a:r>
          </a:p>
          <a:p>
            <a:pPr lvl="1">
              <a:buFont typeface="Wingdings" charset="2"/>
              <a:buChar char="n"/>
              <a:defRPr/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Use of POA in agency reports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State resources and funding constraints will limit:</a:t>
            </a:r>
          </a:p>
          <a:p>
            <a:pPr lvl="1">
              <a:buFont typeface="Wingdings" charset="2"/>
              <a:buChar char="n"/>
              <a:defRPr/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Provider POA training activities in states</a:t>
            </a:r>
          </a:p>
          <a:p>
            <a:pPr lvl="1">
              <a:buFont typeface="Wingdings" charset="2"/>
              <a:buChar char="n"/>
              <a:defRPr/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Analytic workforce capacity to fully use this field</a:t>
            </a: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  <a:p>
            <a:pPr>
              <a:buFont typeface="Wingdings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  <a:p>
            <a:pPr>
              <a:defRPr/>
            </a:pPr>
            <a:endParaRPr lang="en-US" sz="4000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State Technical Assistance Requests Related to POA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i="1" dirty="0" smtClean="0">
                <a:ea typeface="+mn-ea"/>
                <a:cs typeface="+mn-cs"/>
              </a:rPr>
              <a:t>Analysis of potential or real legal issues related to public reports revealing provider comparisons </a:t>
            </a:r>
          </a:p>
          <a:p>
            <a:pPr>
              <a:defRPr/>
            </a:pPr>
            <a:r>
              <a:rPr lang="en-US" sz="2800" i="1" dirty="0" smtClean="0">
                <a:ea typeface="+mn-ea"/>
                <a:cs typeface="+mn-cs"/>
              </a:rPr>
              <a:t>Sharing of open-source POA edits/screens</a:t>
            </a:r>
          </a:p>
          <a:p>
            <a:pPr>
              <a:defRPr/>
            </a:pPr>
            <a:r>
              <a:rPr lang="en-US" sz="2800" i="1" dirty="0" smtClean="0">
                <a:ea typeface="+mn-ea"/>
                <a:cs typeface="+mn-cs"/>
              </a:rPr>
              <a:t>How other states are using POA</a:t>
            </a:r>
          </a:p>
          <a:p>
            <a:pPr>
              <a:defRPr/>
            </a:pPr>
            <a:r>
              <a:rPr lang="en-US" sz="2800" i="1" dirty="0" smtClean="0">
                <a:ea typeface="+mn-ea"/>
                <a:cs typeface="+mn-cs"/>
              </a:rPr>
              <a:t>Implications for previously-released quality reports</a:t>
            </a:r>
            <a:endParaRPr lang="en-US" sz="2800" i="1" dirty="0"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ffectLst/>
              </a:rPr>
              <a:t>Overview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>
                <a:effectLst/>
              </a:rPr>
              <a:t>POA survey results (NAHDO)</a:t>
            </a:r>
          </a:p>
          <a:p>
            <a:pPr eaLnBrk="1" hangingPunct="1"/>
            <a:r>
              <a:rPr lang="en-US" sz="2800">
                <a:effectLst/>
              </a:rPr>
              <a:t>Highlights of states’ experience collecting and using POA</a:t>
            </a:r>
          </a:p>
          <a:p>
            <a:pPr eaLnBrk="1" hangingPunct="1"/>
            <a:r>
              <a:rPr lang="en-US" sz="2800">
                <a:effectLst/>
              </a:rPr>
              <a:t>Best Practices and Technical Assistance Needs</a:t>
            </a:r>
          </a:p>
          <a:p>
            <a:pPr eaLnBrk="1" hangingPunct="1"/>
            <a:r>
              <a:rPr lang="en-US" sz="2800">
                <a:effectLst/>
              </a:rPr>
              <a:t>Other data set enhancements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Conclusions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066800"/>
            <a:ext cx="6400800" cy="44958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POA collection in states for all payer data bases is growing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Divergence in POA Philosophy:</a:t>
            </a:r>
          </a:p>
          <a:p>
            <a:pPr lvl="1">
              <a:defRPr/>
            </a:pPr>
            <a:r>
              <a:rPr lang="en-US" sz="2400" dirty="0">
                <a:effectLst/>
              </a:rPr>
              <a:t>Some states are not releasing due to validity concerns</a:t>
            </a:r>
          </a:p>
          <a:p>
            <a:pPr lvl="1">
              <a:defRPr/>
            </a:pPr>
            <a:r>
              <a:rPr lang="en-US" sz="2400" dirty="0">
                <a:effectLst/>
              </a:rPr>
              <a:t>Other states don’t validate and are releasing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States are seeking guidance on minimum edit protocols</a:t>
            </a:r>
          </a:p>
          <a:p>
            <a:pPr lvl="1">
              <a:buFont typeface="Wingdings" charset="2"/>
              <a:buChar char="n"/>
              <a:defRPr/>
            </a:pP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This will support enforcement of data quality thresholds</a:t>
            </a:r>
          </a:p>
          <a:p>
            <a:pPr lvl="1">
              <a:buFont typeface="Wingdings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defRPr/>
            </a:pPr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Thank You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dirty="0" smtClean="0">
                <a:ea typeface="+mn-ea"/>
                <a:cs typeface="+mn-cs"/>
                <a:hlinkClick r:id="rId3"/>
              </a:rPr>
              <a:t>http://www.nahdo.org</a:t>
            </a:r>
            <a:endParaRPr lang="en-US" dirty="0" smtClean="0">
              <a:ea typeface="+mn-ea"/>
              <a:cs typeface="+mn-cs"/>
            </a:endParaRPr>
          </a:p>
          <a:p>
            <a:pPr>
              <a:buFont typeface="Wingdings" pitchFamily="2" charset="2"/>
              <a:buChar char="n"/>
              <a:defRPr/>
            </a:pPr>
            <a:r>
              <a:rPr lang="en-US" dirty="0" smtClean="0">
                <a:ea typeface="+mn-ea"/>
                <a:cs typeface="+mn-cs"/>
                <a:hlinkClick r:id="rId4"/>
              </a:rPr>
              <a:t>dlove@nahdo.org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In 1999……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NAHDO conducted an inventory of state data collection practices for the HCUP</a:t>
            </a: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Two out of 44 states collecting inpatient discharge data reported they  collect POA</a:t>
            </a: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Identified by states as a priority for national standards</a:t>
            </a: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1999 NAHDO recommendations:  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POA inclusion in the next X12N Implementation Guide </a:t>
            </a: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Education of discharge data agencies about the value of the field to outcomes studies</a:t>
            </a: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Provision of technical support to enable its collection where needed.</a:t>
            </a:r>
          </a:p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j-ea"/>
                <a:cs typeface="+mj-cs"/>
              </a:rPr>
              <a:t>NAHDO Member Survey, 2010—POA Collection/Use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Survey and webinar conducted in response to member inquiries about POA practices</a:t>
            </a:r>
          </a:p>
          <a:p>
            <a:pPr>
              <a:defRPr/>
            </a:pPr>
            <a:r>
              <a:rPr lang="en-US" dirty="0" err="1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Surveymonkey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27 / 48 respondents</a:t>
            </a:r>
          </a:p>
          <a:p>
            <a:pPr>
              <a:buFont typeface="Wingdings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924800" cy="1219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Does your agency collect POA with inpatient data?</a:t>
            </a:r>
            <a:endParaRPr lang="en-US" dirty="0">
              <a:ea typeface="+mj-ea"/>
              <a:cs typeface="+mj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71600" y="2743200"/>
          <a:ext cx="5791200" cy="165607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r>
                        <a:rPr lang="en-US" baseline="0" dirty="0" smtClean="0"/>
                        <a:t> Responses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 State and Private</a:t>
                      </a:r>
                      <a:r>
                        <a:rPr lang="en-US" baseline="0" dirty="0" smtClean="0"/>
                        <a:t> Health Data Organizations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Yes, collecting POA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No, not collecting POA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smtClean="0">
                <a:solidFill>
                  <a:srgbClr val="A50021"/>
                </a:solidFill>
              </a:rPr>
              <a:t>Does your agency release POA in its public use files?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Of those releasing in public use files: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8 validate POA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5 do not validate POA</a:t>
            </a:r>
            <a:endParaRPr lang="en-US" sz="2800" dirty="0" smtClean="0">
              <a:solidFill>
                <a:schemeClr val="tx2"/>
              </a:solidFill>
              <a:ea typeface="+mn-ea"/>
              <a:cs typeface="+mn-cs"/>
            </a:endParaRP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1676400" y="1782763"/>
          <a:ext cx="5791200" cy="202723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r>
                        <a:rPr lang="en-US" baseline="0" dirty="0" smtClean="0"/>
                        <a:t> Responses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 State and Private</a:t>
                      </a:r>
                      <a:r>
                        <a:rPr lang="en-US" baseline="0" dirty="0" smtClean="0"/>
                        <a:t> Health Data Organizations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 response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Reasons for not releasing POA in public use files: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447800"/>
            <a:ext cx="6400800" cy="4495800"/>
          </a:xfrm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Data quality concerns:</a:t>
            </a:r>
          </a:p>
          <a:p>
            <a:pPr lvl="1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“2009 data was not reliable” </a:t>
            </a:r>
          </a:p>
          <a:p>
            <a:pPr lvl="1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“We will consider release of the 2010 data after reliability analysis” </a:t>
            </a: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Data are incomplete:</a:t>
            </a:r>
          </a:p>
          <a:p>
            <a:pPr lvl="1">
              <a:defRPr/>
            </a:pPr>
            <a:r>
              <a:rPr lang="en-US" sz="2400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“Some hospitals are only recording POA on Medicare patients, and critical access hospitals are not required to code POA”</a:t>
            </a:r>
          </a:p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ea typeface="+mn-ea"/>
                <a:cs typeface="+mn-cs"/>
              </a:rPr>
              <a:t>In the process of deciding</a:t>
            </a:r>
          </a:p>
          <a:p>
            <a:pPr>
              <a:buFont typeface="Wingdings" charset="2"/>
              <a:buNone/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533400"/>
            <a:ext cx="6400800" cy="1219200"/>
          </a:xfrm>
        </p:spPr>
        <p:txBody>
          <a:bodyPr/>
          <a:lstStyle/>
          <a:p>
            <a:pPr algn="ctr" eaLnBrk="1" hangingPunct="1"/>
            <a:r>
              <a:rPr lang="en-US">
                <a:effectLst/>
              </a:rPr>
              <a:t>Have there been any issues related to the use of POA in the Public Use File?</a:t>
            </a:r>
            <a:br>
              <a:rPr lang="en-US">
                <a:effectLst/>
              </a:rPr>
            </a:br>
            <a:endParaRPr lang="en-US">
              <a:effectLst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90800" y="1752600"/>
            <a:ext cx="64008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effectLst/>
                <a:ea typeface="+mn-ea"/>
                <a:cs typeface="+mn-cs"/>
              </a:rPr>
              <a:t>Most respondents reported no problems</a:t>
            </a:r>
          </a:p>
          <a:p>
            <a:pPr eaLnBrk="1" hangingPunct="1">
              <a:defRPr/>
            </a:pPr>
            <a:r>
              <a:rPr lang="en-US" sz="2800" dirty="0" smtClean="0">
                <a:effectLst/>
                <a:ea typeface="+mn-ea"/>
                <a:cs typeface="+mn-cs"/>
              </a:rPr>
              <a:t>Issues identified:</a:t>
            </a:r>
          </a:p>
          <a:p>
            <a:pPr lvl="1" eaLnBrk="1" hangingPunct="1">
              <a:defRPr/>
            </a:pPr>
            <a:r>
              <a:rPr lang="en-US" sz="2000" dirty="0" smtClean="0"/>
              <a:t>POA is not coded in Critical Access, LTAC &amp; Rehab Hospitals</a:t>
            </a:r>
          </a:p>
          <a:p>
            <a:pPr lvl="1" eaLnBrk="1" hangingPunct="1">
              <a:defRPr/>
            </a:pPr>
            <a:r>
              <a:rPr lang="en-US" sz="2000" dirty="0" smtClean="0"/>
              <a:t>Reporting for non Medicare patients is not part of normal billing requirements</a:t>
            </a:r>
          </a:p>
          <a:p>
            <a:pPr lvl="1" eaLnBrk="1" hangingPunct="1">
              <a:defRPr/>
            </a:pPr>
            <a:r>
              <a:rPr lang="en-US" sz="2000" dirty="0" smtClean="0">
                <a:effectLst/>
              </a:rPr>
              <a:t>Worry about liability from the hospital perspective</a:t>
            </a:r>
            <a:endParaRPr lang="en-US" dirty="0" smtClean="0">
              <a:effectLst/>
            </a:endParaRPr>
          </a:p>
          <a:p>
            <a:pPr lvl="1" eaLnBrk="1" hangingPunct="1">
              <a:defRPr/>
            </a:pPr>
            <a:r>
              <a:rPr lang="en-US" sz="2000" dirty="0" smtClean="0"/>
              <a:t>Some facilities do not have the capabilities to report it at this time.</a:t>
            </a:r>
            <a:r>
              <a:rPr lang="en-US" sz="2000" dirty="0" smtClean="0">
                <a:effectLst/>
              </a:rPr>
              <a:t>	</a:t>
            </a:r>
            <a:r>
              <a:rPr lang="en-US" sz="2400" dirty="0" smtClean="0">
                <a:effectLst/>
              </a:rPr>
              <a:t>	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posal">
  <a:themeElements>
    <a:clrScheme name="Proposal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Propos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posal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posal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posal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4698</TotalTime>
  <Words>964</Words>
  <Application>Microsoft Macintosh PowerPoint</Application>
  <PresentationFormat>On-screen Show (4:3)</PresentationFormat>
  <Paragraphs>178</Paragraphs>
  <Slides>21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ＭＳ Ｐゴシック</vt:lpstr>
      <vt:lpstr>Wingdings</vt:lpstr>
      <vt:lpstr>Arial Unicode MS</vt:lpstr>
      <vt:lpstr>Tahoma</vt:lpstr>
      <vt:lpstr>Proposal</vt:lpstr>
      <vt:lpstr>Custom Design</vt:lpstr>
      <vt:lpstr>Microsoft Excel 97 - 2004 Worksheet</vt:lpstr>
      <vt:lpstr>Microsoft Clip Gallery</vt:lpstr>
      <vt:lpstr>Not Your Mother’s Administrative Data Anymore:   Present on Admission (POA) Collection and Use In States </vt:lpstr>
      <vt:lpstr>Overview</vt:lpstr>
      <vt:lpstr>In 1999……</vt:lpstr>
      <vt:lpstr>1999 NAHDO recommendations:  </vt:lpstr>
      <vt:lpstr>NAHDO Member Survey, 2010—POA Collection/Use</vt:lpstr>
      <vt:lpstr>Does your agency collect POA with inpatient data?</vt:lpstr>
      <vt:lpstr>Does your agency release POA in its public use files?</vt:lpstr>
      <vt:lpstr>Reasons for not releasing POA in public use files:</vt:lpstr>
      <vt:lpstr>Have there been any issues related to the use of POA in the Public Use File? </vt:lpstr>
      <vt:lpstr>Does your agency use POA in public reports?</vt:lpstr>
      <vt:lpstr>Why is POA not used in your agency reports? </vt:lpstr>
      <vt:lpstr>Does your agency validate the POA code?</vt:lpstr>
      <vt:lpstr>Briefly describe your validation/editing process:</vt:lpstr>
      <vt:lpstr>State Presentation: Quality of POA Coding</vt:lpstr>
      <vt:lpstr>POA Reporting- Select AHRQ Patient Safety Indicators </vt:lpstr>
      <vt:lpstr>Quick “HAC” Query--California</vt:lpstr>
      <vt:lpstr>Examples of POA Data Requests </vt:lpstr>
      <vt:lpstr>Best Practices will Evolve</vt:lpstr>
      <vt:lpstr>State Technical Assistance Requests Related to POA</vt:lpstr>
      <vt:lpstr>Conclusions</vt:lpstr>
      <vt:lpstr>Thank You</vt:lpstr>
    </vt:vector>
  </TitlesOfParts>
  <Company>NAHDO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dlove</dc:creator>
  <cp:lastModifiedBy>Graham</cp:lastModifiedBy>
  <cp:revision>108</cp:revision>
  <dcterms:created xsi:type="dcterms:W3CDTF">2010-10-18T18:16:38Z</dcterms:created>
  <dcterms:modified xsi:type="dcterms:W3CDTF">2010-10-18T18:16:47Z</dcterms:modified>
</cp:coreProperties>
</file>