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31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Default Extension="emf" ContentType="image/x-emf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Default Extension="xls" ContentType="application/vnd.ms-exce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72" r:id="rId2"/>
    <p:sldId id="422" r:id="rId3"/>
    <p:sldId id="362" r:id="rId4"/>
    <p:sldId id="439" r:id="rId5"/>
    <p:sldId id="440" r:id="rId6"/>
    <p:sldId id="441" r:id="rId7"/>
    <p:sldId id="442" r:id="rId8"/>
    <p:sldId id="448" r:id="rId9"/>
    <p:sldId id="449" r:id="rId10"/>
    <p:sldId id="426" r:id="rId11"/>
    <p:sldId id="395" r:id="rId12"/>
    <p:sldId id="274" r:id="rId13"/>
    <p:sldId id="402" r:id="rId14"/>
    <p:sldId id="405" r:id="rId15"/>
    <p:sldId id="406" r:id="rId16"/>
    <p:sldId id="424" r:id="rId17"/>
    <p:sldId id="410" r:id="rId18"/>
    <p:sldId id="425" r:id="rId19"/>
    <p:sldId id="401" r:id="rId20"/>
    <p:sldId id="415" r:id="rId21"/>
    <p:sldId id="416" r:id="rId22"/>
    <p:sldId id="417" r:id="rId23"/>
    <p:sldId id="418" r:id="rId24"/>
    <p:sldId id="419" r:id="rId25"/>
    <p:sldId id="420" r:id="rId26"/>
    <p:sldId id="427" r:id="rId27"/>
    <p:sldId id="438" r:id="rId28"/>
    <p:sldId id="428" r:id="rId29"/>
    <p:sldId id="430" r:id="rId30"/>
    <p:sldId id="432" r:id="rId31"/>
    <p:sldId id="433" r:id="rId32"/>
    <p:sldId id="434" r:id="rId33"/>
    <p:sldId id="443" r:id="rId34"/>
    <p:sldId id="435" r:id="rId35"/>
    <p:sldId id="444" r:id="rId36"/>
    <p:sldId id="447" r:id="rId37"/>
    <p:sldId id="436" r:id="rId38"/>
    <p:sldId id="446" r:id="rId3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C18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 varScale="1">
        <p:scale>
          <a:sx n="137" d="100"/>
          <a:sy n="137" d="100"/>
        </p:scale>
        <p:origin x="-36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04"/>
    </p:cViewPr>
  </p:sorterViewPr>
  <p:notesViewPr>
    <p:cSldViewPr>
      <p:cViewPr varScale="1">
        <p:scale>
          <a:sx n="66" d="100"/>
          <a:sy n="66" d="100"/>
        </p:scale>
        <p:origin x="-2772" y="-108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wm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498600" y="271463"/>
            <a:ext cx="50292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3200">
                <a:latin typeface="Arial Narrow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7432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Arial Narrow" charset="0"/>
              </a:defRPr>
            </a:lvl1pPr>
          </a:lstStyle>
          <a:p>
            <a:fld id="{C513B413-D566-6048-AB54-C5643FA71A1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114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9563"/>
            <a:ext cx="11938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228600" y="8831263"/>
            <a:ext cx="27432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Arial Narrow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wmf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930275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70413"/>
            <a:ext cx="50292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3886200" y="8831263"/>
            <a:ext cx="27432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E19F5C4-4628-0541-98DE-AD48D665C82D}" type="slidenum">
              <a:rPr lang="en-US" sz="1000">
                <a:latin typeface="Arial Narrow" charset="0"/>
              </a:rPr>
              <a:pPr algn="r" eaLnBrk="0" hangingPunct="0"/>
              <a:t>‹#›</a:t>
            </a:fld>
            <a:endParaRPr lang="en-US" sz="1000">
              <a:latin typeface="Arial Narrow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28600" y="8831263"/>
            <a:ext cx="27432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0" hangingPunct="0">
              <a:defRPr/>
            </a:pPr>
            <a:endParaRPr lang="en-US" sz="1000">
              <a:latin typeface="Arial Narrow" pitchFamily="34" charset="0"/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498600" y="271463"/>
            <a:ext cx="50292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3200">
                <a:latin typeface="Arial Narrow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52231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9563"/>
            <a:ext cx="11938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The MyPreventiveCare logo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DA8B7DFA-2CB7-E841-909D-483030114DA8}" type="slidenum">
              <a:rPr lang="en-US"/>
              <a:pPr eaLnBrk="0" hangingPunct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76A79FB6-F3E6-9849-B6D7-B86EEBAE5F71}" type="slidenum">
              <a:rPr lang="en-US"/>
              <a:pPr eaLnBrk="0" hangingPunct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95473FF0-7A4D-1E46-87F4-FCCC4564CB35}" type="slidenum">
              <a:rPr lang="en-US"/>
              <a:pPr eaLnBrk="0" hangingPunct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FA677BAA-E460-BD4D-8247-6A877621ED50}" type="slidenum">
              <a:rPr lang="en-US"/>
              <a:pPr eaLnBrk="0" hangingPunct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charset="0"/>
              </a:rPr>
              <a:t>The patient home page for </a:t>
            </a:r>
            <a:r>
              <a:rPr lang="en-US" i="1">
                <a:latin typeface="Times New Roman" charset="0"/>
              </a:rPr>
              <a:t>MyPreventiveCare</a:t>
            </a:r>
            <a:r>
              <a:rPr lang="en-US">
                <a:latin typeface="Times New Roman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FD86D0EE-A16F-B341-BCFF-A6ECA7DE0210}" type="slidenum">
              <a:rPr lang="en-US"/>
              <a:pPr eaLnBrk="0" hangingPunct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charset="0"/>
              </a:rPr>
              <a:t>Three health risk assessment questions from the </a:t>
            </a:r>
            <a:r>
              <a:rPr lang="en-US" i="1">
                <a:latin typeface="Times New Roman" charset="0"/>
              </a:rPr>
              <a:t>MyPreventiveCare</a:t>
            </a:r>
            <a:r>
              <a:rPr lang="en-US">
                <a:latin typeface="Times New Roman" charset="0"/>
              </a:rPr>
              <a:t> website that address health behaviors.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81873C23-BACD-844A-BD2E-B95B7803F925}" type="slidenum">
              <a:rPr lang="en-US"/>
              <a:pPr eaLnBrk="0" hangingPunct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charset="0"/>
              </a:rPr>
              <a:t>The MyPreventiveCare website page that shows a patient his or her health information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80B99BC4-CB11-F545-98B4-C986E8285F5C}" type="slidenum">
              <a:rPr lang="en-US"/>
              <a:pPr eaLnBrk="0" hangingPunct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42DB4E6A-58DD-A942-AB0F-849C363D5F1B}" type="slidenum">
              <a:rPr lang="en-US"/>
              <a:pPr eaLnBrk="0" hangingPunct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charset="0"/>
              </a:rPr>
              <a:t>The RTI International, Bon Secours Health System, and Fairfax Family Practice logos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charset="0"/>
              </a:rPr>
              <a:t>A patient’s MyPreventiveCare list of services that they need now and services that they should learn more about.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2543EDEA-6CC0-8D4C-8180-2407ADE667F4}" type="slidenum">
              <a:rPr lang="en-US"/>
              <a:pPr eaLnBrk="0" hangingPunct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charset="0"/>
              </a:rPr>
              <a:t>A patient’s personalized MyPreventiveCare detailed message about cholesterol showing “Your Information” “The Basics” “The Benefits” “Your Next Steps” and “Information to Guide Your Next Steps” – all highly personalized with individual patient information.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89561939-64BA-4445-95A1-3832B992FB46}" type="slidenum">
              <a:rPr lang="en-US"/>
              <a:pPr eaLnBrk="0" hangingPunct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charset="0"/>
              </a:rPr>
              <a:t>Educational material, a link to the National Cholesterol Education Program’s patient brochure, provided to a patient by </a:t>
            </a:r>
            <a:r>
              <a:rPr lang="en-US" i="1">
                <a:latin typeface="Times New Roman" charset="0"/>
              </a:rPr>
              <a:t>MyPrevenitveCare</a:t>
            </a:r>
            <a:r>
              <a:rPr lang="en-US">
                <a:latin typeface="Times New Roman" charset="0"/>
              </a:rPr>
              <a:t>. 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1FA18A54-FE68-2140-AD4B-9628D0C54A7B}" type="slidenum">
              <a:rPr lang="en-US"/>
              <a:pPr eaLnBrk="0" hangingPunct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B06F11D1-2CE0-CC4E-83E2-009FCD106D19}" type="slidenum">
              <a:rPr lang="en-US"/>
              <a:pPr eaLnBrk="0" hangingPunct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charset="0"/>
              </a:rPr>
              <a:t>A map of the state of Virginia showing the location of practices in the Virginia Ambulatory Care Outcomes Research Network (ACORN) with pictures of a rural, suburban, and urban family practice office showing the range of ACORN practices.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 graph showing the use of MyPreventiveCare over time. At the end of the study more than 450 patients are using </a:t>
            </a:r>
            <a:r>
              <a:rPr lang="en-US" i="1">
                <a:latin typeface="Times New Roman" charset="0"/>
              </a:rPr>
              <a:t>MyPreventiveCare</a:t>
            </a:r>
            <a:r>
              <a:rPr lang="en-US">
                <a:latin typeface="Times New Roman" charset="0"/>
              </a:rPr>
              <a:t> of the 2,250 patients offered use of the system.</a:t>
            </a: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3084E61B-9FB0-2248-8192-F3EC97018065}" type="slidenum">
              <a:rPr lang="en-US"/>
              <a:pPr eaLnBrk="0" hangingPunct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 bar graph showing the types of preventive services that </a:t>
            </a:r>
            <a:r>
              <a:rPr lang="en-US" i="1">
                <a:latin typeface="Times New Roman" charset="0"/>
              </a:rPr>
              <a:t>MyPreventiveCare</a:t>
            </a:r>
            <a:r>
              <a:rPr lang="en-US">
                <a:latin typeface="Times New Roman" charset="0"/>
              </a:rPr>
              <a:t> users are overdue for. Services include 49% of patients overdue for a screening test, 91% who need to change a health behavior, 56% who need a vaccination, 55% who need a preventive medication, and 35% who need better chronic disease care</a:t>
            </a: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E4241B20-ACD8-2C49-BA6E-8B44115059D1}" type="slidenum">
              <a:rPr lang="en-US"/>
              <a:pPr eaLnBrk="0" hangingPunct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947440AB-3A13-354A-91F7-16BFEB3D7FB9}" type="slidenum">
              <a:rPr lang="en-US"/>
              <a:pPr eaLnBrk="0" hangingPunct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A72D0B99-934B-604F-B2B9-5B0734DB2F6F}" type="slidenum">
              <a:rPr lang="en-US"/>
              <a:pPr eaLnBrk="0" hangingPunct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 bar graph showing that patients who user </a:t>
            </a:r>
            <a:r>
              <a:rPr lang="en-US" i="1">
                <a:latin typeface="Times New Roman" charset="0"/>
              </a:rPr>
              <a:t>MyPreventiveCar</a:t>
            </a:r>
            <a:r>
              <a:rPr lang="en-US">
                <a:latin typeface="Times New Roman" charset="0"/>
              </a:rPr>
              <a:t>e have a greater increase in being up to date on preventive services than patients who do not use the system. Overall users have a 4.7% increase in all preventive services and services such as colon cancer and breast cancer screening increases 12.3% and 16.1%, respectively.</a:t>
            </a: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DBFE956F-1293-F740-8E1C-188A9A552946}" type="slidenum">
              <a:rPr lang="en-US"/>
              <a:pPr eaLnBrk="0" hangingPunct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 workflow diagram that shows one practices plan to modify their workflow to use </a:t>
            </a:r>
            <a:r>
              <a:rPr lang="en-US" i="1">
                <a:latin typeface="Times New Roman" charset="0"/>
              </a:rPr>
              <a:t>MyPreventiveCare</a:t>
            </a:r>
            <a:r>
              <a:rPr lang="en-US">
                <a:latin typeface="Times New Roman" charset="0"/>
              </a:rPr>
              <a:t>. The ntable feature of this diagram is that the practice is not modifying their workflow adequately to take full advantage of </a:t>
            </a:r>
            <a:r>
              <a:rPr lang="en-US" i="1">
                <a:latin typeface="Times New Roman" charset="0"/>
              </a:rPr>
              <a:t>MyPreventiveCare</a:t>
            </a:r>
            <a:r>
              <a:rPr lang="en-US">
                <a:latin typeface="Times New Roman" charset="0"/>
              </a:rPr>
              <a:t>. They plan to mainly have nurses and Call Center staff inform patients of </a:t>
            </a:r>
            <a:r>
              <a:rPr lang="en-US" i="1">
                <a:latin typeface="Times New Roman" charset="0"/>
              </a:rPr>
              <a:t>MyPreventiveCare</a:t>
            </a:r>
            <a:r>
              <a:rPr lang="en-US">
                <a:latin typeface="Times New Roman" charset="0"/>
              </a:rPr>
              <a:t>. They are not changing staff roles to allow nurses to deliver preventive care through standing orders or to allow patients a mechanism to receive services outside of encounters in which a doctor orders the service.</a:t>
            </a: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1BADB42C-E77A-8A48-BF72-B232ACD0C470}" type="slidenum">
              <a:rPr lang="en-US"/>
              <a:pPr eaLnBrk="0" hangingPunct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1CAEF509-24A9-7349-A81F-F4F68EB949A2}" type="slidenum">
              <a:rPr lang="en-US"/>
              <a:pPr eaLnBrk="0" hangingPunct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BEBD74A6-C8E6-CD44-8896-42F73D049EC7}" type="slidenum">
              <a:rPr lang="en-US"/>
              <a:pPr eaLnBrk="0" hangingPunct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8A04CE4D-CFA4-8045-8031-B4C0CF2BE5F7}" type="slidenum">
              <a:rPr lang="en-US"/>
              <a:pPr eaLnBrk="0" hangingPunct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AA724A4B-0CFC-9549-A587-79803F1B6A34}" type="slidenum">
              <a:rPr lang="en-US"/>
              <a:pPr eaLnBrk="0" hangingPunct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The MyPreventiveCare logo</a:t>
            </a: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4C37A130-EA18-1144-A783-DEBC60253FBC}" type="slidenum">
              <a:rPr lang="en-US"/>
              <a:pPr eaLnBrk="0" hangingPunct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527EC060-2343-554D-BD50-D0C90595DA32}" type="slidenum">
              <a:rPr lang="en-US"/>
              <a:pPr eaLnBrk="0" hangingPunct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 patient’s medical problem list listing prostate cancer, reactive airway disease, skin neoplasm of uncertain behavior, taking a high-risk medication, tangier disease, temporomandibular joint-pain dysfunction syndrome.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3A3DEB6A-2E7A-B64F-9F00-E83C5FEA9D34}" type="slidenum">
              <a:rPr lang="en-US"/>
              <a:pPr eaLnBrk="0" hangingPunct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 patient’s medication list with chronic medications like metformin and atenolol, but also containing out of date acute medications like azithromycin, guafenesin, hydrocodone and hospital medications like enoxaparin.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20CF9DDC-E382-7147-838A-945D632B7E32}" type="slidenum">
              <a:rPr lang="en-US"/>
              <a:pPr eaLnBrk="0" hangingPunct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A patient’s lab result showing that the goal for an LDL cholesterol is 0-99 and the patient’s LDL cholesterol is 130.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71FD2392-2317-B049-B8DC-6F8D68A4B355}" type="slidenum">
              <a:rPr lang="en-US"/>
              <a:pPr eaLnBrk="0" hangingPunct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This is the U.S. Preventive Services Task Force most recent recommendation for aspirin chemoprophylaxis.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08EEEC01-CC01-A146-A253-5A3294F222FA}" type="slidenum">
              <a:rPr lang="en-US"/>
              <a:pPr eaLnBrk="0" hangingPunct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This is an example of some recommendations that one health system created within their EMR for preventive care. </a:t>
            </a: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9730" tIns="44865" rIns="89730" bIns="44865">
            <a:prstTxWarp prst="textNoShape">
              <a:avLst/>
            </a:prstTxWarp>
          </a:bodyPr>
          <a:lstStyle/>
          <a:p>
            <a:pPr eaLnBrk="0" hangingPunct="0"/>
            <a:fld id="{345F7126-3882-E543-BD4A-357B1D827AD4}" type="slidenum">
              <a:rPr lang="en-US"/>
              <a:pPr eaLnBrk="0" hangingPunct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rect">
            <a:avLst/>
          </a:prstGeom>
          <a:solidFill>
            <a:schemeClr val="tx1"/>
          </a:solidFill>
          <a:ln w="9525">
            <a:solidFill>
              <a:srgbClr val="FFCC1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" pitchFamily="18" charset="0"/>
            </a:endParaRPr>
          </a:p>
        </p:txBody>
      </p:sp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143000"/>
            <a:ext cx="685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6" name="Rectangle 2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667000"/>
            <a:ext cx="7772400" cy="18288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876800"/>
            <a:ext cx="6400800" cy="1447800"/>
          </a:xfrm>
        </p:spPr>
        <p:txBody>
          <a:bodyPr anchor="ctr"/>
          <a:lstStyle>
            <a:lvl1pPr marL="0" indent="0" algn="ctr">
              <a:lnSpc>
                <a:spcPts val="2500"/>
              </a:lnSpc>
              <a:spcBef>
                <a:spcPts val="1500"/>
              </a:spcBef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200" y="60960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0313" y="76200"/>
            <a:ext cx="153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rect">
            <a:avLst/>
          </a:prstGeom>
          <a:solidFill>
            <a:schemeClr val="tx1"/>
          </a:solidFill>
          <a:ln w="9525">
            <a:solidFill>
              <a:srgbClr val="FFCC1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" pitchFamily="18" charset="0"/>
            </a:endParaRPr>
          </a:p>
        </p:txBody>
      </p:sp>
      <p:pic>
        <p:nvPicPr>
          <p:cNvPr id="3075" name="Picture 1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39075" y="6200775"/>
            <a:ext cx="1143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7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  <p:sldLayoutId id="2147484342" r:id="rId3"/>
    <p:sldLayoutId id="2147484343" r:id="rId4"/>
    <p:sldLayoutId id="2147484344" r:id="rId5"/>
    <p:sldLayoutId id="2147484345" r:id="rId6"/>
    <p:sldLayoutId id="2147484346" r:id="rId7"/>
    <p:sldLayoutId id="2147484347" r:id="rId8"/>
    <p:sldLayoutId id="2147484348" r:id="rId9"/>
    <p:sldLayoutId id="2147484349" r:id="rId10"/>
    <p:sldLayoutId id="21474843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hkrist@vcu.edu" TargetMode="External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preventivecare.com/" TargetMode="External"/><Relationship Id="rId4" Type="http://schemas.openxmlformats.org/officeDocument/2006/relationships/hyperlink" Target="http://www.mypreventivecare.net/" TargetMode="External"/><Relationship Id="rId5" Type="http://schemas.openxmlformats.org/officeDocument/2006/relationships/hyperlink" Target="http://www.mypreventivecare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6.jpeg"/><Relationship Id="rId8" Type="http://schemas.openxmlformats.org/officeDocument/2006/relationships/image" Target="../media/image27.jpeg"/><Relationship Id="rId9" Type="http://schemas.openxmlformats.org/officeDocument/2006/relationships/image" Target="../media/image28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Microsoft_Excel_Chart1.xls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1981200"/>
            <a:ext cx="8077200" cy="4876800"/>
          </a:xfrm>
        </p:spPr>
        <p:txBody>
          <a:bodyPr/>
          <a:lstStyle/>
          <a:p>
            <a:pPr>
              <a:spcBef>
                <a:spcPct val="150000"/>
              </a:spcBef>
            </a:pPr>
            <a:r>
              <a:rPr lang="en-US" sz="4400" dirty="0">
                <a:solidFill>
                  <a:srgbClr val="FFC000"/>
                </a:solidFill>
              </a:rPr>
              <a:t>Improving Care Through AHRQ Health IT </a:t>
            </a:r>
            <a:r>
              <a:rPr lang="en-US" sz="4400" dirty="0" smtClean="0">
                <a:solidFill>
                  <a:srgbClr val="FFC000"/>
                </a:solidFill>
              </a:rPr>
              <a:t>Tools</a:t>
            </a:r>
            <a:br>
              <a:rPr lang="en-US" sz="4400" dirty="0" smtClean="0">
                <a:solidFill>
                  <a:srgbClr val="FFC000"/>
                </a:solidFill>
              </a:rPr>
            </a:br>
            <a:r>
              <a:rPr lang="en-US" sz="4400" dirty="0" smtClean="0">
                <a:solidFill>
                  <a:srgbClr val="FFC000"/>
                </a:solidFill>
              </a:rPr>
              <a:t/>
            </a:r>
            <a:br>
              <a:rPr lang="en-US" sz="4400" dirty="0" smtClean="0">
                <a:solidFill>
                  <a:srgbClr val="FFC000"/>
                </a:solidFill>
              </a:rPr>
            </a:br>
            <a:r>
              <a:rPr lang="en-US" sz="3200" i="1" dirty="0" err="1" smtClean="0"/>
              <a:t>M</a:t>
            </a:r>
            <a:r>
              <a:rPr lang="en-US" sz="3200" i="1" dirty="0" err="1" smtClean="0">
                <a:solidFill>
                  <a:schemeClr val="bg1"/>
                </a:solidFill>
              </a:rPr>
              <a:t>yPreventiveCare</a:t>
            </a:r>
            <a:r>
              <a:rPr lang="en-US" sz="3200" dirty="0" smtClean="0">
                <a:solidFill>
                  <a:schemeClr val="bg1"/>
                </a:solidFill>
              </a:rPr>
              <a:t> – A </a:t>
            </a:r>
            <a:r>
              <a:rPr lang="en-US" sz="3200" dirty="0" smtClean="0">
                <a:solidFill>
                  <a:schemeClr val="bg1"/>
                </a:solidFill>
                <a:latin typeface="Arial Narrow" charset="0"/>
              </a:rPr>
              <a:t>Personalized</a:t>
            </a:r>
            <a:r>
              <a:rPr lang="en-US" sz="3200" dirty="0" smtClean="0">
                <a:solidFill>
                  <a:schemeClr val="bg1"/>
                </a:solidFill>
              </a:rPr>
              <a:t> Portal to Promote Patient-Centered Preventive Care</a:t>
            </a:r>
            <a:r>
              <a:rPr lang="en-US" sz="4400" i="1" dirty="0" smtClean="0">
                <a:solidFill>
                  <a:schemeClr val="bg1"/>
                </a:solidFill>
              </a:rPr>
              <a:t/>
            </a:r>
            <a:br>
              <a:rPr lang="en-US" sz="4400" i="1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  <a:latin typeface="Arial Narrow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Arial Narrow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 Narrow" charset="0"/>
                <a:hlinkClick r:id="rId3"/>
              </a:rPr>
              <a:t>ahkrist@vcu.edu</a:t>
            </a:r>
            <a:r>
              <a:rPr lang="en-US" sz="2000" dirty="0" smtClean="0">
                <a:solidFill>
                  <a:schemeClr val="bg1"/>
                </a:solidFill>
                <a:latin typeface="Arial Narrow" charset="0"/>
              </a:rPr>
              <a:t> </a:t>
            </a:r>
            <a:r>
              <a:rPr lang="en-US" sz="4400" dirty="0" smtClean="0">
                <a:solidFill>
                  <a:schemeClr val="bg1"/>
                </a:solidFill>
                <a:latin typeface="Arial Narrow" charset="0"/>
              </a:rPr>
              <a:t/>
            </a:r>
            <a:br>
              <a:rPr lang="en-US" sz="4400" dirty="0" smtClean="0">
                <a:solidFill>
                  <a:schemeClr val="bg1"/>
                </a:solidFill>
                <a:latin typeface="Arial Narrow" charset="0"/>
              </a:rPr>
            </a:br>
            <a:endParaRPr lang="en-US" sz="4400" dirty="0">
              <a:solidFill>
                <a:srgbClr val="FFC000"/>
              </a:solidFill>
            </a:endParaRPr>
          </a:p>
        </p:txBody>
      </p:sp>
      <p:pic>
        <p:nvPicPr>
          <p:cNvPr id="15363" name="Picture 4" descr="IPHRBan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57200"/>
            <a:ext cx="8382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3200400"/>
            <a:ext cx="8077200" cy="18288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How </a:t>
            </a:r>
            <a:r>
              <a:rPr lang="en-US" sz="4400" i="1" dirty="0" err="1">
                <a:solidFill>
                  <a:srgbClr val="FFC000"/>
                </a:solidFill>
              </a:rPr>
              <a:t>MyPreventiveCare</a:t>
            </a:r>
            <a:r>
              <a:rPr lang="en-US" sz="4400" dirty="0">
                <a:solidFill>
                  <a:srgbClr val="FFC000"/>
                </a:solidFill>
              </a:rPr>
              <a:t> Works</a:t>
            </a:r>
            <a:br>
              <a:rPr lang="en-US" sz="4400" dirty="0">
                <a:solidFill>
                  <a:srgbClr val="FFC000"/>
                </a:solidFill>
              </a:rPr>
            </a:br>
            <a:endParaRPr lang="en-US" sz="4400" dirty="0">
              <a:solidFill>
                <a:srgbClr val="FFC000"/>
              </a:solidFill>
            </a:endParaRPr>
          </a:p>
        </p:txBody>
      </p:sp>
      <p:pic>
        <p:nvPicPr>
          <p:cNvPr id="24579" name="Picture 4" descr="IPHRBann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800100"/>
            <a:ext cx="8382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1143000" y="4267200"/>
            <a:ext cx="693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solidFill>
                <a:schemeClr val="bg1"/>
              </a:solidFill>
              <a:latin typeface="Arial Narro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6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 i="1" dirty="0" err="1">
                <a:solidFill>
                  <a:srgbClr val="FFC000"/>
                </a:solidFill>
              </a:rPr>
              <a:t>MyPreventiveCare</a:t>
            </a:r>
            <a:r>
              <a:rPr lang="en-US" sz="4400" i="1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25603" name="Content Placeholder 7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114800"/>
          </a:xfrm>
        </p:spPr>
        <p:txBody>
          <a:bodyPr/>
          <a:lstStyle/>
          <a:p>
            <a:pPr eaLnBrk="1" hangingPunct="1"/>
            <a:r>
              <a:rPr lang="en-US" sz="2800" dirty="0"/>
              <a:t>Integrated PHR-EMR</a:t>
            </a:r>
          </a:p>
          <a:p>
            <a:pPr eaLnBrk="1" hangingPunct="1"/>
            <a:r>
              <a:rPr lang="en-US" sz="2800" dirty="0"/>
              <a:t>Clinician and patient created for needs and workflow</a:t>
            </a:r>
          </a:p>
          <a:p>
            <a:pPr eaLnBrk="1" hangingPunct="1"/>
            <a:r>
              <a:rPr lang="en-US" sz="2800" dirty="0"/>
              <a:t>Focused on preventive care and chronic disease</a:t>
            </a:r>
          </a:p>
          <a:p>
            <a:pPr eaLnBrk="1" hangingPunct="1"/>
            <a:r>
              <a:rPr lang="en-US" sz="2800" dirty="0"/>
              <a:t>Clinical decision support logic integrated</a:t>
            </a:r>
          </a:p>
          <a:p>
            <a:pPr lvl="1" eaLnBrk="1" hangingPunct="1"/>
            <a:r>
              <a:rPr lang="en-US" sz="2800" dirty="0"/>
              <a:t>USPSTF, JNCVII, NCEP, ADA, 2005 Dietary, and ACIP guidelines</a:t>
            </a:r>
          </a:p>
          <a:p>
            <a:pPr eaLnBrk="1" hangingPunct="1"/>
            <a:r>
              <a:rPr lang="en-US" sz="2800" dirty="0"/>
              <a:t>Individually tailored patient messages and educational links</a:t>
            </a:r>
          </a:p>
          <a:p>
            <a:pPr lvl="1" eaLnBrk="1" hangingPunct="1"/>
            <a:r>
              <a:rPr lang="en-US" sz="2800" dirty="0"/>
              <a:t>Partnered with ODPHP</a:t>
            </a:r>
          </a:p>
          <a:p>
            <a:pPr eaLnBrk="1" hangingPunct="1"/>
            <a:r>
              <a:rPr lang="en-US" sz="2800" dirty="0"/>
              <a:t>Patient and clinician reminders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Preventive Services Addressed</a:t>
            </a:r>
          </a:p>
        </p:txBody>
      </p:sp>
      <p:sp>
        <p:nvSpPr>
          <p:cNvPr id="26627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 </a:t>
            </a:r>
          </a:p>
        </p:txBody>
      </p:sp>
      <p:sp>
        <p:nvSpPr>
          <p:cNvPr id="26628" name="Content Placeholder 4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40188" cy="4678363"/>
          </a:xfrm>
        </p:spPr>
        <p:txBody>
          <a:bodyPr/>
          <a:lstStyle/>
          <a:p>
            <a:pPr eaLnBrk="1" hangingPunct="1"/>
            <a:r>
              <a:rPr lang="en-US" sz="2800" dirty="0"/>
              <a:t>Colon cancer</a:t>
            </a:r>
          </a:p>
          <a:p>
            <a:pPr eaLnBrk="1" hangingPunct="1"/>
            <a:r>
              <a:rPr lang="en-US" sz="2800" dirty="0"/>
              <a:t>Prostate cancer</a:t>
            </a:r>
          </a:p>
          <a:p>
            <a:pPr eaLnBrk="1" hangingPunct="1"/>
            <a:r>
              <a:rPr lang="en-US" sz="2800" dirty="0"/>
              <a:t>Breast cancer</a:t>
            </a:r>
          </a:p>
          <a:p>
            <a:pPr eaLnBrk="1" hangingPunct="1"/>
            <a:r>
              <a:rPr lang="en-US" sz="2800" dirty="0"/>
              <a:t>Cervical cancer</a:t>
            </a:r>
          </a:p>
          <a:p>
            <a:pPr eaLnBrk="1" hangingPunct="1"/>
            <a:r>
              <a:rPr lang="en-US" sz="2800" dirty="0"/>
              <a:t>Chlamydia screening</a:t>
            </a:r>
          </a:p>
          <a:p>
            <a:pPr eaLnBrk="1" hangingPunct="1"/>
            <a:r>
              <a:rPr lang="en-US" sz="2800" dirty="0"/>
              <a:t>Hypertension screening</a:t>
            </a:r>
          </a:p>
          <a:p>
            <a:pPr eaLnBrk="1" hangingPunct="1"/>
            <a:r>
              <a:rPr lang="en-US" sz="2800" dirty="0" err="1"/>
              <a:t>Hyperlipidemia</a:t>
            </a:r>
            <a:r>
              <a:rPr lang="en-US" sz="2800" dirty="0"/>
              <a:t> screening</a:t>
            </a:r>
          </a:p>
          <a:p>
            <a:pPr eaLnBrk="1" hangingPunct="1"/>
            <a:r>
              <a:rPr lang="en-US" sz="2800" dirty="0"/>
              <a:t>AAA screening</a:t>
            </a:r>
          </a:p>
          <a:p>
            <a:pPr eaLnBrk="1" hangingPunct="1"/>
            <a:r>
              <a:rPr lang="en-US" sz="2800" dirty="0"/>
              <a:t>ASA chemoprophylaxis</a:t>
            </a:r>
          </a:p>
        </p:txBody>
      </p:sp>
      <p:sp>
        <p:nvSpPr>
          <p:cNvPr id="26629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 dirty="0"/>
              <a:t> </a:t>
            </a:r>
          </a:p>
        </p:txBody>
      </p:sp>
      <p:sp>
        <p:nvSpPr>
          <p:cNvPr id="26630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1600200"/>
            <a:ext cx="4041775" cy="4678363"/>
          </a:xfrm>
        </p:spPr>
        <p:txBody>
          <a:bodyPr/>
          <a:lstStyle/>
          <a:p>
            <a:pPr eaLnBrk="1" hangingPunct="1"/>
            <a:r>
              <a:rPr lang="en-US" sz="2800" dirty="0"/>
              <a:t>Diabetes screening</a:t>
            </a:r>
          </a:p>
          <a:p>
            <a:pPr eaLnBrk="1" hangingPunct="1"/>
            <a:r>
              <a:rPr lang="en-US" sz="2800" dirty="0"/>
              <a:t>Osteoporosis screening</a:t>
            </a:r>
          </a:p>
          <a:p>
            <a:pPr eaLnBrk="1" hangingPunct="1"/>
            <a:r>
              <a:rPr lang="en-US" sz="2800" dirty="0"/>
              <a:t>Tetanus vaccination</a:t>
            </a:r>
          </a:p>
          <a:p>
            <a:pPr eaLnBrk="1" hangingPunct="1"/>
            <a:r>
              <a:rPr lang="en-US" sz="2800" dirty="0"/>
              <a:t>Influenza vaccination</a:t>
            </a:r>
          </a:p>
          <a:p>
            <a:pPr eaLnBrk="1" hangingPunct="1"/>
            <a:r>
              <a:rPr lang="en-US" sz="2800" dirty="0"/>
              <a:t>Pneumococcal vaccination</a:t>
            </a:r>
          </a:p>
          <a:p>
            <a:pPr eaLnBrk="1" hangingPunct="1"/>
            <a:r>
              <a:rPr lang="en-US" sz="2800" dirty="0"/>
              <a:t>Diet</a:t>
            </a:r>
          </a:p>
          <a:p>
            <a:pPr eaLnBrk="1" hangingPunct="1"/>
            <a:r>
              <a:rPr lang="en-US" sz="2800" dirty="0"/>
              <a:t>Exercise</a:t>
            </a:r>
          </a:p>
          <a:p>
            <a:pPr eaLnBrk="1" hangingPunct="1"/>
            <a:r>
              <a:rPr lang="en-US" sz="2800" dirty="0"/>
              <a:t>Smoking </a:t>
            </a:r>
          </a:p>
          <a:p>
            <a:pPr eaLnBrk="1" hangingPunct="1"/>
            <a:r>
              <a:rPr lang="en-US" sz="2800" dirty="0"/>
              <a:t>Weight loss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44463"/>
            <a:ext cx="8991600" cy="656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6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>
                <a:solidFill>
                  <a:srgbClr val="FFC000"/>
                </a:solidFill>
              </a:rPr>
              <a:t>2. Patient answers a brief health risk assessment</a:t>
            </a:r>
            <a:endParaRPr lang="en-US" sz="4400" i="1">
              <a:solidFill>
                <a:srgbClr val="FFC000"/>
              </a:solidFill>
            </a:endParaRPr>
          </a:p>
        </p:txBody>
      </p:sp>
      <p:sp>
        <p:nvSpPr>
          <p:cNvPr id="29699" name="Content Placeholder 7"/>
          <p:cNvSpPr>
            <a:spLocks noGrp="1"/>
          </p:cNvSpPr>
          <p:nvPr>
            <p:ph idx="1"/>
          </p:nvPr>
        </p:nvSpPr>
        <p:spPr>
          <a:xfrm>
            <a:off x="685800" y="2895600"/>
            <a:ext cx="77724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/>
              <a:t>Because MyPreventiveCare uses EMR data, the patient only needs to answer a few health risk questions</a:t>
            </a:r>
          </a:p>
          <a:p>
            <a:pPr lvl="1" eaLnBrk="1" hangingPunct="1"/>
            <a:r>
              <a:rPr lang="en-US" sz="2800"/>
              <a:t>11 questions for men and 12 for woman</a:t>
            </a:r>
          </a:p>
          <a:p>
            <a:pPr eaLnBrk="1" hangingPunct="1">
              <a:buFontTx/>
              <a:buNone/>
            </a:pPr>
            <a:r>
              <a:rPr lang="en-US" sz="2800"/>
              <a:t>Questions are about data not stored well in EMRs</a:t>
            </a:r>
          </a:p>
          <a:p>
            <a:pPr lvl="1" eaLnBrk="1" hangingPunct="1"/>
            <a:r>
              <a:rPr lang="en-US" sz="2800"/>
              <a:t>Race/ethnicity, health behaviors, family history, and some abnormal test results</a:t>
            </a:r>
          </a:p>
          <a:p>
            <a:pPr eaLnBrk="1" hangingPunct="1">
              <a:buFontTx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188" y="23813"/>
            <a:ext cx="8964612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6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>
                <a:solidFill>
                  <a:srgbClr val="FFC000"/>
                </a:solidFill>
              </a:rPr>
              <a:t>3. </a:t>
            </a:r>
            <a:r>
              <a:rPr lang="en-US" sz="4400" i="1">
                <a:solidFill>
                  <a:srgbClr val="FFC000"/>
                </a:solidFill>
              </a:rPr>
              <a:t>MyPreventiveCare</a:t>
            </a:r>
            <a:r>
              <a:rPr lang="en-US" sz="4400">
                <a:solidFill>
                  <a:srgbClr val="FFC000"/>
                </a:solidFill>
              </a:rPr>
              <a:t> receives patient-specific EMR data, patient reviews, and updates information.</a:t>
            </a:r>
            <a:endParaRPr lang="en-US" sz="4400" i="1">
              <a:solidFill>
                <a:srgbClr val="FFC000"/>
              </a:solidFill>
            </a:endParaRPr>
          </a:p>
        </p:txBody>
      </p:sp>
      <p:sp>
        <p:nvSpPr>
          <p:cNvPr id="31747" name="Content Placeholder 7"/>
          <p:cNvSpPr>
            <a:spLocks noGrp="1"/>
          </p:cNvSpPr>
          <p:nvPr>
            <p:ph idx="1"/>
          </p:nvPr>
        </p:nvSpPr>
        <p:spPr>
          <a:xfrm>
            <a:off x="685800" y="2971800"/>
            <a:ext cx="77724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/>
              <a:t>Thousands of EMR data elements are used that include:</a:t>
            </a:r>
          </a:p>
          <a:p>
            <a:pPr marL="914400" lvl="1" indent="-342900" eaLnBrk="1" hangingPunct="1"/>
            <a:r>
              <a:rPr lang="en-US" sz="2800"/>
              <a:t>Demographics, vital signs, diagnoses, orders, results, management plans, medications, and immunizations</a:t>
            </a:r>
          </a:p>
          <a:p>
            <a:pPr eaLnBrk="1" hangingPunct="1">
              <a:buFontTx/>
              <a:buNone/>
            </a:pPr>
            <a:r>
              <a:rPr lang="en-US" sz="2800" i="1"/>
              <a:t>MyPreventiveCare</a:t>
            </a:r>
            <a:r>
              <a:rPr lang="en-US" sz="2800"/>
              <a:t> is able to extract and understand this information from multiple EMRs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8" y="55563"/>
            <a:ext cx="8805862" cy="672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6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>
                <a:solidFill>
                  <a:srgbClr val="FFC000"/>
                </a:solidFill>
              </a:rPr>
              <a:t>4. </a:t>
            </a:r>
            <a:r>
              <a:rPr lang="en-US" sz="4400" i="1">
                <a:solidFill>
                  <a:srgbClr val="FFC000"/>
                </a:solidFill>
              </a:rPr>
              <a:t>MyPreventiveCare </a:t>
            </a:r>
            <a:r>
              <a:rPr lang="en-US" sz="4400">
                <a:solidFill>
                  <a:srgbClr val="FFC000"/>
                </a:solidFill>
              </a:rPr>
              <a:t>categorizes the patient’s status and gives a personal list of recommendations</a:t>
            </a:r>
            <a:endParaRPr lang="en-US" sz="4400" i="1">
              <a:solidFill>
                <a:srgbClr val="FFC000"/>
              </a:solidFill>
            </a:endParaRPr>
          </a:p>
        </p:txBody>
      </p:sp>
      <p:sp>
        <p:nvSpPr>
          <p:cNvPr id="33795" name="Content Placeholder 7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200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/>
              <a:t>Logic is based on 8 sets of national guidelines with a focus on U.S. Preventive Services Task </a:t>
            </a:r>
            <a:r>
              <a:rPr lang="en-US" sz="2800"/>
              <a:t>Force </a:t>
            </a:r>
            <a:r>
              <a:rPr lang="en-US" sz="2800" smtClean="0"/>
              <a:t>recommendations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6"/>
          <p:cNvSpPr>
            <a:spLocks noGrp="1"/>
          </p:cNvSpPr>
          <p:nvPr>
            <p:ph type="title"/>
          </p:nvPr>
        </p:nvSpPr>
        <p:spPr>
          <a:xfrm>
            <a:off x="609600" y="685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1. Patient is instructed to go to </a:t>
            </a:r>
            <a:br>
              <a:rPr lang="en-US" sz="4400" dirty="0">
                <a:solidFill>
                  <a:srgbClr val="FFC000"/>
                </a:solidFill>
              </a:rPr>
            </a:br>
            <a:r>
              <a:rPr lang="en-US" sz="4400" i="1" dirty="0" err="1">
                <a:solidFill>
                  <a:srgbClr val="FFC000"/>
                </a:solidFill>
              </a:rPr>
              <a:t>MyPreventiveCare</a:t>
            </a:r>
            <a:endParaRPr lang="en-US" sz="4400" i="1" dirty="0">
              <a:solidFill>
                <a:srgbClr val="FFC000"/>
              </a:solidFill>
            </a:endParaRPr>
          </a:p>
        </p:txBody>
      </p:sp>
      <p:sp>
        <p:nvSpPr>
          <p:cNvPr id="12291" name="Content Placeholder 7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2971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1800" dirty="0" smtClean="0"/>
              <a:t>May access directly on the web</a:t>
            </a:r>
          </a:p>
          <a:p>
            <a:pPr marL="514350" lvl="1">
              <a:lnSpc>
                <a:spcPct val="90000"/>
              </a:lnSpc>
              <a:buClr>
                <a:schemeClr val="bg1"/>
              </a:buClr>
              <a:buFont typeface="Arial Narrow" pitchFamily="34" charset="0"/>
              <a:buChar char="–"/>
              <a:defRPr/>
            </a:pPr>
            <a:r>
              <a:rPr lang="en-US" sz="1800" u="sng" dirty="0" smtClean="0">
                <a:solidFill>
                  <a:srgbClr val="003399"/>
                </a:solidFill>
                <a:hlinkClick r:id="rId3"/>
              </a:rPr>
              <a:t>www.MyPreventiveCare.com</a:t>
            </a:r>
            <a:endParaRPr lang="en-US" sz="1800" u="sng" dirty="0" smtClean="0">
              <a:solidFill>
                <a:srgbClr val="003399"/>
              </a:solidFill>
            </a:endParaRPr>
          </a:p>
          <a:p>
            <a:pPr marL="514350" lvl="1">
              <a:lnSpc>
                <a:spcPct val="90000"/>
              </a:lnSpc>
              <a:buClr>
                <a:schemeClr val="bg1"/>
              </a:buClr>
              <a:buFont typeface="Arial Narrow" pitchFamily="34" charset="0"/>
              <a:buChar char="–"/>
              <a:defRPr/>
            </a:pPr>
            <a:r>
              <a:rPr lang="en-US" sz="1800" u="sng" dirty="0" smtClean="0">
                <a:solidFill>
                  <a:srgbClr val="003399"/>
                </a:solidFill>
                <a:hlinkClick r:id="rId4"/>
              </a:rPr>
              <a:t>www.MyPreventiveCare.net</a:t>
            </a:r>
            <a:endParaRPr lang="en-US" sz="1800" u="sng" dirty="0" smtClean="0">
              <a:solidFill>
                <a:srgbClr val="003399"/>
              </a:solidFill>
            </a:endParaRPr>
          </a:p>
          <a:p>
            <a:pPr marL="514350" lvl="1">
              <a:lnSpc>
                <a:spcPct val="90000"/>
              </a:lnSpc>
              <a:buClr>
                <a:schemeClr val="bg1"/>
              </a:buClr>
              <a:buFont typeface="Arial Narrow" pitchFamily="34" charset="0"/>
              <a:buChar char="–"/>
              <a:defRPr/>
            </a:pPr>
            <a:r>
              <a:rPr lang="en-US" sz="1800" u="sng" dirty="0" smtClean="0">
                <a:solidFill>
                  <a:srgbClr val="003399"/>
                </a:solidFill>
                <a:hlinkClick r:id="rId5"/>
              </a:rPr>
              <a:t>www.MyPreventiveCare.org</a:t>
            </a:r>
            <a:r>
              <a:rPr lang="en-US" sz="1800" u="sng" dirty="0" smtClean="0">
                <a:solidFill>
                  <a:srgbClr val="003399"/>
                </a:solidFill>
              </a:rPr>
              <a:t> </a:t>
            </a:r>
          </a:p>
          <a:p>
            <a:pPr lvl="1">
              <a:lnSpc>
                <a:spcPct val="90000"/>
              </a:lnSpc>
              <a:buClr>
                <a:schemeClr val="bg1"/>
              </a:buClr>
              <a:buFont typeface="Arial Narrow" pitchFamily="34" charset="0"/>
              <a:buChar char="–"/>
              <a:defRPr/>
            </a:pPr>
            <a:endParaRPr lang="en-US" sz="1800" u="sng" dirty="0" smtClean="0">
              <a:solidFill>
                <a:srgbClr val="003399"/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1800" dirty="0" smtClean="0"/>
              <a:t>May access through an existing PHR</a:t>
            </a:r>
          </a:p>
          <a:p>
            <a:pPr marL="457200" lvl="1" indent="-228600">
              <a:lnSpc>
                <a:spcPct val="90000"/>
              </a:lnSpc>
              <a:buClr>
                <a:schemeClr val="bg1"/>
              </a:buClr>
              <a:buFont typeface="Arial Narrow" pitchFamily="34" charset="0"/>
              <a:buChar char="–"/>
              <a:defRPr/>
            </a:pPr>
            <a:r>
              <a:rPr lang="en-US" sz="1800" dirty="0" smtClean="0"/>
              <a:t>Link to </a:t>
            </a:r>
            <a:r>
              <a:rPr lang="en-US" sz="1800" i="1" dirty="0" smtClean="0"/>
              <a:t>MyPreventiveCare</a:t>
            </a:r>
            <a:r>
              <a:rPr lang="en-US" sz="1800" dirty="0" smtClean="0"/>
              <a:t> within a PHR that passes on patient information (single sign on)</a:t>
            </a:r>
          </a:p>
          <a:p>
            <a:pPr marL="457200" lvl="1" indent="-228600">
              <a:lnSpc>
                <a:spcPct val="90000"/>
              </a:lnSpc>
              <a:buClr>
                <a:schemeClr val="bg1"/>
              </a:buClr>
              <a:buFont typeface="Arial Narrow" pitchFamily="34" charset="0"/>
              <a:buChar char="–"/>
              <a:defRPr/>
            </a:pPr>
            <a:r>
              <a:rPr lang="en-US" sz="1800" i="1" dirty="0" smtClean="0"/>
              <a:t>MyPreventiveCare</a:t>
            </a:r>
            <a:r>
              <a:rPr lang="en-US" sz="1800" dirty="0" smtClean="0"/>
              <a:t> skin modified for seamless user experience </a:t>
            </a:r>
            <a:endParaRPr lang="en-US" sz="1800" dirty="0" smtClean="0"/>
          </a:p>
          <a:p>
            <a:pPr eaLnBrk="1" hangingPunct="1">
              <a:buFontTx/>
              <a:buNone/>
            </a:pPr>
            <a:r>
              <a:rPr lang="en-US" sz="1800" i="1" dirty="0" smtClean="0"/>
              <a:t>	</a:t>
            </a:r>
            <a:r>
              <a:rPr lang="en-US" sz="1800" i="1" dirty="0" err="1" smtClean="0"/>
              <a:t>MyPreventiveCare</a:t>
            </a:r>
            <a:r>
              <a:rPr lang="en-US" sz="1800" dirty="0" smtClean="0"/>
              <a:t> reconciles conflict between guidelines and deals with limited evidence by presenting information to patients and letting them and their doctor decide</a:t>
            </a:r>
          </a:p>
          <a:p>
            <a:pPr eaLnBrk="1" hangingPunct="1">
              <a:buFontTx/>
              <a:buNone/>
            </a:pPr>
            <a:r>
              <a:rPr lang="en-US" sz="1800" dirty="0" smtClean="0"/>
              <a:t>	The list quickly and simply shows patients what they need, what they are doing well with, and what they need to think about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lvl="1" eaLnBrk="1" hangingPunct="1"/>
            <a:endParaRPr lang="en-US" sz="2800" dirty="0" smtClean="0"/>
          </a:p>
          <a:p>
            <a:pPr lvl="1" eaLnBrk="1" hangingPunct="1"/>
            <a:endParaRPr lang="en-US" sz="2800" dirty="0" smtClean="0"/>
          </a:p>
          <a:p>
            <a:pPr lvl="1" eaLnBrk="1" hangingPunct="1"/>
            <a:endParaRPr lang="en-US" sz="2800" dirty="0" smtClean="0"/>
          </a:p>
          <a:p>
            <a:pPr lvl="1" eaLnBrk="1" hangingPunct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FFC000"/>
                </a:solidFill>
              </a:rPr>
              <a:t>Research Team and Partners</a:t>
            </a:r>
            <a:endParaRPr lang="en-US" sz="44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752600"/>
            <a:ext cx="4192588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Steven Woolf </a:t>
            </a:r>
          </a:p>
          <a:p>
            <a:pPr>
              <a:lnSpc>
                <a:spcPct val="90000"/>
              </a:lnSpc>
            </a:pPr>
            <a:r>
              <a:rPr lang="en-US" dirty="0"/>
              <a:t>Stephen </a:t>
            </a:r>
            <a:r>
              <a:rPr lang="en-US" dirty="0" err="1"/>
              <a:t>Rothemich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Daniel Longo </a:t>
            </a:r>
          </a:p>
          <a:p>
            <a:pPr>
              <a:lnSpc>
                <a:spcPct val="90000"/>
              </a:lnSpc>
            </a:pPr>
            <a:r>
              <a:rPr lang="en-US" dirty="0"/>
              <a:t>Anton </a:t>
            </a:r>
            <a:r>
              <a:rPr lang="en-US" dirty="0" err="1"/>
              <a:t>Kuzel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Robert Johnson</a:t>
            </a:r>
          </a:p>
          <a:p>
            <a:pPr>
              <a:lnSpc>
                <a:spcPct val="90000"/>
              </a:lnSpc>
            </a:pPr>
            <a:r>
              <a:rPr lang="en-US" dirty="0"/>
              <a:t>Tina Cunningham</a:t>
            </a:r>
          </a:p>
          <a:p>
            <a:pPr>
              <a:lnSpc>
                <a:spcPct val="90000"/>
              </a:lnSpc>
            </a:pPr>
            <a:r>
              <a:rPr lang="en-US" dirty="0"/>
              <a:t>Eric Peele (RTI)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16388" name="Content Placeholder 4"/>
          <p:cNvSpPr>
            <a:spLocks noGrp="1"/>
          </p:cNvSpPr>
          <p:nvPr>
            <p:ph sz="half" idx="2"/>
          </p:nvPr>
        </p:nvSpPr>
        <p:spPr>
          <a:xfrm>
            <a:off x="3886200" y="1752600"/>
            <a:ext cx="3808413" cy="304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William Kerns</a:t>
            </a:r>
          </a:p>
          <a:p>
            <a:pPr>
              <a:lnSpc>
                <a:spcPct val="90000"/>
              </a:lnSpc>
            </a:pPr>
            <a:r>
              <a:rPr lang="en-US" dirty="0"/>
              <a:t>John Loomis</a:t>
            </a:r>
          </a:p>
          <a:p>
            <a:pPr>
              <a:lnSpc>
                <a:spcPct val="90000"/>
              </a:lnSpc>
            </a:pPr>
            <a:r>
              <a:rPr lang="en-US" dirty="0"/>
              <a:t>Paulette </a:t>
            </a:r>
            <a:r>
              <a:rPr lang="en-US" dirty="0" err="1"/>
              <a:t>Kashiri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Steve Mitchell</a:t>
            </a:r>
          </a:p>
          <a:p>
            <a:pPr>
              <a:lnSpc>
                <a:spcPct val="90000"/>
              </a:lnSpc>
            </a:pPr>
            <a:r>
              <a:rPr lang="en-US" dirty="0"/>
              <a:t>Melissa Hayes</a:t>
            </a:r>
          </a:p>
          <a:p>
            <a:pPr>
              <a:lnSpc>
                <a:spcPct val="90000"/>
              </a:lnSpc>
            </a:pPr>
            <a:r>
              <a:rPr lang="en-US" dirty="0"/>
              <a:t>Kristin Schmidt</a:t>
            </a:r>
          </a:p>
        </p:txBody>
      </p:sp>
      <p:sp>
        <p:nvSpPr>
          <p:cNvPr id="1638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A209E251-F8AE-AA43-B933-5A42DD01EA14}" type="slidenum">
              <a:rPr lang="en-US"/>
              <a:pPr/>
              <a:t>2</a:t>
            </a:fld>
            <a:endParaRPr lang="en-US"/>
          </a:p>
        </p:txBody>
      </p:sp>
      <p:pic>
        <p:nvPicPr>
          <p:cNvPr id="16390" name="Picture 15" descr="large RBG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 contrast="54000"/>
          </a:blip>
          <a:srcRect l="-5058" t="377" r="-1280" b="-600"/>
          <a:stretch>
            <a:fillRect/>
          </a:stretch>
        </p:blipFill>
        <p:spPr bwMode="auto">
          <a:xfrm>
            <a:off x="-228600" y="5105400"/>
            <a:ext cx="302101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5534025"/>
            <a:ext cx="33067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5305425"/>
            <a:ext cx="17907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86600" y="1711325"/>
            <a:ext cx="11430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4200" y="2743200"/>
            <a:ext cx="15335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81800" y="3914775"/>
            <a:ext cx="1828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837613" cy="655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Oval 5"/>
          <p:cNvSpPr>
            <a:spLocks noChangeArrowheads="1"/>
          </p:cNvSpPr>
          <p:nvPr/>
        </p:nvSpPr>
        <p:spPr bwMode="auto">
          <a:xfrm>
            <a:off x="2438400" y="228600"/>
            <a:ext cx="33528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34820" name="Oval 5"/>
          <p:cNvSpPr>
            <a:spLocks noChangeArrowheads="1"/>
          </p:cNvSpPr>
          <p:nvPr/>
        </p:nvSpPr>
        <p:spPr bwMode="auto">
          <a:xfrm>
            <a:off x="2667000" y="5334000"/>
            <a:ext cx="3657600" cy="4572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6"/>
          <p:cNvSpPr>
            <a:spLocks noGrp="1"/>
          </p:cNvSpPr>
          <p:nvPr>
            <p:ph type="title"/>
          </p:nvPr>
        </p:nvSpPr>
        <p:spPr>
          <a:xfrm>
            <a:off x="609600" y="1219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5. A patient can learn more about any of their specific needs</a:t>
            </a:r>
          </a:p>
        </p:txBody>
      </p:sp>
      <p:sp>
        <p:nvSpPr>
          <p:cNvPr id="35843" name="Content Placeholder 7"/>
          <p:cNvSpPr>
            <a:spLocks noGrp="1"/>
          </p:cNvSpPr>
          <p:nvPr>
            <p:ph idx="1"/>
          </p:nvPr>
        </p:nvSpPr>
        <p:spPr>
          <a:xfrm>
            <a:off x="685800" y="2895600"/>
            <a:ext cx="77724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/>
              <a:t>Patients can click on any topic in their summary list to see more detailed information</a:t>
            </a:r>
          </a:p>
          <a:p>
            <a:pPr eaLnBrk="1" hangingPunct="1">
              <a:buFontTx/>
              <a:buNone/>
            </a:pPr>
            <a:r>
              <a:rPr lang="en-US" sz="2800" dirty="0"/>
              <a:t>Each message is individually tailored to the specific patient’s needs</a:t>
            </a:r>
          </a:p>
          <a:p>
            <a:pPr eaLnBrk="1" hangingPunct="1">
              <a:buFontTx/>
              <a:buNone/>
            </a:pPr>
            <a:r>
              <a:rPr lang="en-US" sz="2800" dirty="0"/>
              <a:t>Each message includes specific patient data</a:t>
            </a:r>
          </a:p>
          <a:p>
            <a:pPr eaLnBrk="1" hangingPunct="1">
              <a:buFontTx/>
              <a:buNone/>
            </a:pPr>
            <a:r>
              <a:rPr lang="en-US" sz="2800" dirty="0"/>
              <a:t>Messages were created with assistance from the Office of Disease Prevention and Health Promotion</a:t>
            </a:r>
          </a:p>
          <a:p>
            <a:pPr eaLnBrk="1" hangingPunct="1"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147638"/>
            <a:ext cx="9004300" cy="648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Oval 5"/>
          <p:cNvSpPr>
            <a:spLocks noChangeArrowheads="1"/>
          </p:cNvSpPr>
          <p:nvPr/>
        </p:nvSpPr>
        <p:spPr bwMode="auto">
          <a:xfrm>
            <a:off x="2667000" y="1143000"/>
            <a:ext cx="1600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36868" name="Oval 5"/>
          <p:cNvSpPr>
            <a:spLocks noChangeArrowheads="1"/>
          </p:cNvSpPr>
          <p:nvPr/>
        </p:nvSpPr>
        <p:spPr bwMode="auto">
          <a:xfrm>
            <a:off x="2667000" y="2590800"/>
            <a:ext cx="1295400" cy="304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36869" name="Oval 5"/>
          <p:cNvSpPr>
            <a:spLocks noChangeArrowheads="1"/>
          </p:cNvSpPr>
          <p:nvPr/>
        </p:nvSpPr>
        <p:spPr bwMode="auto">
          <a:xfrm>
            <a:off x="2667000" y="3581400"/>
            <a:ext cx="1295400" cy="304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36870" name="Oval 5"/>
          <p:cNvSpPr>
            <a:spLocks noChangeArrowheads="1"/>
          </p:cNvSpPr>
          <p:nvPr/>
        </p:nvSpPr>
        <p:spPr bwMode="auto">
          <a:xfrm>
            <a:off x="2667000" y="4343400"/>
            <a:ext cx="1600200" cy="3048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sp>
        <p:nvSpPr>
          <p:cNvPr id="36871" name="Oval 5"/>
          <p:cNvSpPr>
            <a:spLocks noChangeArrowheads="1"/>
          </p:cNvSpPr>
          <p:nvPr/>
        </p:nvSpPr>
        <p:spPr bwMode="auto">
          <a:xfrm>
            <a:off x="2667000" y="5334000"/>
            <a:ext cx="30480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6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6. At the end of each detailed message are links to more resources</a:t>
            </a:r>
          </a:p>
        </p:txBody>
      </p:sp>
      <p:sp>
        <p:nvSpPr>
          <p:cNvPr id="37891" name="Content Placeholder 7"/>
          <p:cNvSpPr>
            <a:spLocks noGrp="1"/>
          </p:cNvSpPr>
          <p:nvPr>
            <p:ph idx="1"/>
          </p:nvPr>
        </p:nvSpPr>
        <p:spPr>
          <a:xfrm>
            <a:off x="685800" y="2667000"/>
            <a:ext cx="77724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/>
              <a:t>Links are meant to be like the patient’s clinician showing the patient where to go on the web for more information</a:t>
            </a:r>
          </a:p>
          <a:p>
            <a:pPr eaLnBrk="1" hangingPunct="1">
              <a:buFontTx/>
              <a:buNone/>
            </a:pPr>
            <a:r>
              <a:rPr lang="en-US" sz="2800" dirty="0"/>
              <a:t>Resources include educational material, risk calculators, health tools, local resources, and decision aids</a:t>
            </a:r>
          </a:p>
          <a:p>
            <a:pPr eaLnBrk="1" hangingPunct="1">
              <a:buFontTx/>
              <a:buNone/>
            </a:pPr>
            <a:r>
              <a:rPr lang="en-US" sz="2800" dirty="0"/>
              <a:t>Links are individually tailored to each specific patient</a:t>
            </a:r>
          </a:p>
          <a:p>
            <a:pPr eaLnBrk="1" hangingPunct="1">
              <a:buFontTx/>
              <a:buNone/>
            </a:pPr>
            <a:r>
              <a:rPr lang="en-US" sz="2800" dirty="0"/>
              <a:t>Resources are evidence-based from trusted, non-commercial, national organizations</a:t>
            </a:r>
          </a:p>
          <a:p>
            <a:pPr eaLnBrk="1" hangingPunct="1"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228600"/>
            <a:ext cx="9245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Oval 5"/>
          <p:cNvSpPr>
            <a:spLocks noChangeArrowheads="1"/>
          </p:cNvSpPr>
          <p:nvPr/>
        </p:nvSpPr>
        <p:spPr bwMode="auto">
          <a:xfrm>
            <a:off x="4038600" y="6324600"/>
            <a:ext cx="1600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6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7. </a:t>
            </a:r>
            <a:r>
              <a:rPr lang="en-US" sz="4400" i="1" dirty="0" err="1">
                <a:solidFill>
                  <a:srgbClr val="FFC000"/>
                </a:solidFill>
              </a:rPr>
              <a:t>MyPreventiveCare</a:t>
            </a:r>
            <a:r>
              <a:rPr lang="en-US" sz="4400" dirty="0">
                <a:solidFill>
                  <a:srgbClr val="FFC000"/>
                </a:solidFill>
              </a:rPr>
              <a:t> sends a patient summary to the patient’s clinician</a:t>
            </a:r>
            <a:endParaRPr lang="en-US" sz="4400" i="1" dirty="0">
              <a:solidFill>
                <a:srgbClr val="FFC000"/>
              </a:solidFill>
            </a:endParaRPr>
          </a:p>
        </p:txBody>
      </p:sp>
      <p:sp>
        <p:nvSpPr>
          <p:cNvPr id="39939" name="Content Placeholder 7"/>
          <p:cNvSpPr>
            <a:spLocks noGrp="1"/>
          </p:cNvSpPr>
          <p:nvPr>
            <p:ph idx="1"/>
          </p:nvPr>
        </p:nvSpPr>
        <p:spPr>
          <a:xfrm>
            <a:off x="685800" y="2895600"/>
            <a:ext cx="7772400" cy="297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/>
              <a:t>Summaries come in the EMR similar to a lab result</a:t>
            </a:r>
          </a:p>
          <a:p>
            <a:pPr eaLnBrk="1" hangingPunct="1">
              <a:buFontTx/>
              <a:buNone/>
            </a:pPr>
            <a:r>
              <a:rPr lang="en-US" sz="2800" dirty="0"/>
              <a:t>Summary includes</a:t>
            </a:r>
          </a:p>
          <a:p>
            <a:pPr lvl="1" eaLnBrk="1" hangingPunct="1"/>
            <a:r>
              <a:rPr lang="en-US" sz="2800" dirty="0"/>
              <a:t>Any information that the patient updates</a:t>
            </a:r>
          </a:p>
          <a:p>
            <a:pPr lvl="1" eaLnBrk="1" hangingPunct="1"/>
            <a:r>
              <a:rPr lang="en-US" sz="2800" dirty="0"/>
              <a:t>A list of the patient’s health behaviors</a:t>
            </a:r>
          </a:p>
          <a:p>
            <a:pPr lvl="1" eaLnBrk="1" hangingPunct="1"/>
            <a:r>
              <a:rPr lang="en-US" sz="2800" dirty="0"/>
              <a:t>A list of the patient’s needs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3200400"/>
            <a:ext cx="8077200" cy="18288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Research Supporting </a:t>
            </a:r>
            <a:r>
              <a:rPr lang="en-US" sz="4400" i="1" dirty="0" err="1">
                <a:solidFill>
                  <a:srgbClr val="FFC000"/>
                </a:solidFill>
              </a:rPr>
              <a:t>MyPreventiveCare</a:t>
            </a:r>
            <a:r>
              <a:rPr lang="en-US" sz="4400" dirty="0">
                <a:solidFill>
                  <a:srgbClr val="FFC000"/>
                </a:solidFill>
              </a:rPr>
              <a:t/>
            </a:r>
            <a:br>
              <a:rPr lang="en-US" sz="4400" dirty="0">
                <a:solidFill>
                  <a:srgbClr val="FFC000"/>
                </a:solidFill>
              </a:rPr>
            </a:br>
            <a:endParaRPr lang="en-US" sz="4400" dirty="0">
              <a:solidFill>
                <a:srgbClr val="FFC000"/>
              </a:solidFill>
            </a:endParaRPr>
          </a:p>
        </p:txBody>
      </p:sp>
      <p:pic>
        <p:nvPicPr>
          <p:cNvPr id="40963" name="Picture 4" descr="IPHRBann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800100"/>
            <a:ext cx="8382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3"/>
          <p:cNvSpPr txBox="1">
            <a:spLocks noChangeArrowheads="1"/>
          </p:cNvSpPr>
          <p:nvPr/>
        </p:nvSpPr>
        <p:spPr bwMode="auto">
          <a:xfrm>
            <a:off x="1143000" y="4267200"/>
            <a:ext cx="6934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solidFill>
                <a:schemeClr val="bg1"/>
              </a:solidFill>
              <a:latin typeface="Arial Narro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 descr="P1010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5425" y="0"/>
            <a:ext cx="3886200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3" descr="GreenAcrossSt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9525" y="0"/>
            <a:ext cx="45815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-152400" y="-336550"/>
          <a:ext cx="8534400" cy="6280150"/>
        </p:xfrm>
        <a:graphic>
          <a:graphicData uri="http://schemas.openxmlformats.org/presentationml/2006/ole">
            <p:oleObj spid="_x0000_s1026" name="Visio" r:id="rId6" imgW="9219590" imgH="6813194" progId="">
              <p:embed/>
            </p:oleObj>
          </a:graphicData>
        </a:graphic>
      </p:graphicFrame>
      <p:pic>
        <p:nvPicPr>
          <p:cNvPr id="1029" name="Picture 5" descr="Fron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0" y="5410200"/>
            <a:ext cx="41910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EM00079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9525" y="3629025"/>
            <a:ext cx="2184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ACORN full logo - 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09800" y="4191000"/>
            <a:ext cx="6667500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1000" y="1752600"/>
            <a:ext cx="3883025" cy="4572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u="sng" dirty="0"/>
              <a:t>Effectiveness Study</a:t>
            </a:r>
          </a:p>
          <a:p>
            <a:pPr>
              <a:lnSpc>
                <a:spcPct val="90000"/>
              </a:lnSpc>
            </a:pPr>
            <a:r>
              <a:rPr lang="en-US" dirty="0"/>
              <a:t>Evaluate whether using the system increases prevention</a:t>
            </a:r>
          </a:p>
          <a:p>
            <a:pPr>
              <a:lnSpc>
                <a:spcPct val="90000"/>
              </a:lnSpc>
            </a:pPr>
            <a:r>
              <a:rPr lang="en-US" dirty="0"/>
              <a:t>5500 patients randomized to a </a:t>
            </a:r>
            <a:r>
              <a:rPr lang="en-US" i="1" dirty="0" err="1"/>
              <a:t>MyPreventiveCare</a:t>
            </a:r>
            <a:r>
              <a:rPr lang="en-US" dirty="0"/>
              <a:t>-invitation vs. usual care</a:t>
            </a:r>
          </a:p>
          <a:p>
            <a:pPr>
              <a:lnSpc>
                <a:spcPct val="90000"/>
              </a:lnSpc>
            </a:pPr>
            <a:r>
              <a:rPr lang="en-US" dirty="0"/>
              <a:t>9/07 – 8/10 </a:t>
            </a:r>
          </a:p>
          <a:p>
            <a:pPr>
              <a:lnSpc>
                <a:spcPct val="90000"/>
              </a:lnSpc>
            </a:pPr>
            <a:r>
              <a:rPr lang="en-US" dirty="0"/>
              <a:t>R18 HS17046-01</a:t>
            </a:r>
          </a:p>
        </p:txBody>
      </p:sp>
      <p:sp>
        <p:nvSpPr>
          <p:cNvPr id="41987" name="Content Placeholder 4"/>
          <p:cNvSpPr>
            <a:spLocks noGrp="1"/>
          </p:cNvSpPr>
          <p:nvPr>
            <p:ph sz="half" idx="2"/>
          </p:nvPr>
        </p:nvSpPr>
        <p:spPr>
          <a:xfrm>
            <a:off x="4343400" y="1676400"/>
            <a:ext cx="4575175" cy="4267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u="sng" dirty="0"/>
              <a:t>Dissemination Study</a:t>
            </a:r>
          </a:p>
          <a:p>
            <a:pPr>
              <a:lnSpc>
                <a:spcPct val="90000"/>
              </a:lnSpc>
            </a:pPr>
            <a:r>
              <a:rPr lang="en-US" dirty="0"/>
              <a:t>Assess best method of implementing the system</a:t>
            </a:r>
          </a:p>
          <a:p>
            <a:pPr>
              <a:lnSpc>
                <a:spcPct val="90000"/>
              </a:lnSpc>
            </a:pPr>
            <a:r>
              <a:rPr lang="en-US" dirty="0"/>
              <a:t>Mixed methods </a:t>
            </a:r>
          </a:p>
          <a:p>
            <a:pPr lvl="1">
              <a:lnSpc>
                <a:spcPct val="90000"/>
              </a:lnSpc>
              <a:buFont typeface="Arial Narrow" charset="0"/>
              <a:buChar char="–"/>
            </a:pPr>
            <a:r>
              <a:rPr lang="en-US" dirty="0"/>
              <a:t>Repeated measures analysis of use/delivery </a:t>
            </a:r>
          </a:p>
          <a:p>
            <a:pPr lvl="1">
              <a:lnSpc>
                <a:spcPct val="90000"/>
              </a:lnSpc>
              <a:buFont typeface="Arial Narrow" charset="0"/>
              <a:buChar char="–"/>
            </a:pPr>
            <a:r>
              <a:rPr lang="en-US" dirty="0"/>
              <a:t>Learning </a:t>
            </a:r>
            <a:r>
              <a:rPr lang="en-US" dirty="0" err="1"/>
              <a:t>collaboratives</a:t>
            </a:r>
            <a:endParaRPr lang="en-US" dirty="0"/>
          </a:p>
          <a:p>
            <a:pPr lvl="1">
              <a:lnSpc>
                <a:spcPct val="90000"/>
              </a:lnSpc>
              <a:buFont typeface="Arial Narrow" charset="0"/>
              <a:buChar char="–"/>
            </a:pPr>
            <a:r>
              <a:rPr lang="en-US" dirty="0"/>
              <a:t>Workflow redesign </a:t>
            </a:r>
          </a:p>
          <a:p>
            <a:pPr>
              <a:lnSpc>
                <a:spcPct val="90000"/>
              </a:lnSpc>
            </a:pPr>
            <a:r>
              <a:rPr lang="en-US" dirty="0"/>
              <a:t>9/10 – 8/12</a:t>
            </a:r>
          </a:p>
          <a:p>
            <a:pPr>
              <a:lnSpc>
                <a:spcPct val="90000"/>
              </a:lnSpc>
            </a:pPr>
            <a:r>
              <a:rPr lang="en-US" dirty="0"/>
              <a:t>#290-07-100113</a:t>
            </a:r>
          </a:p>
          <a:p>
            <a:endParaRPr 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fld id="{F32BAE55-C1A3-7D45-B3AB-7FF2C359099E}" type="slidenum">
              <a:rPr lang="en-US"/>
              <a:pPr/>
              <a:t>28</a:t>
            </a:fld>
            <a:endParaRPr lang="en-US"/>
          </a:p>
        </p:txBody>
      </p:sp>
      <p:sp>
        <p:nvSpPr>
          <p:cNvPr id="4198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i="1" dirty="0" err="1">
                <a:solidFill>
                  <a:srgbClr val="FFC000"/>
                </a:solidFill>
              </a:rPr>
              <a:t>MyPreventiveCare</a:t>
            </a:r>
            <a:r>
              <a:rPr lang="en-US" sz="4400" i="1" dirty="0">
                <a:solidFill>
                  <a:srgbClr val="FFC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400" i="1" dirty="0" err="1">
                <a:solidFill>
                  <a:srgbClr val="FFC000"/>
                </a:solidFill>
              </a:rPr>
              <a:t>MyPreventiveCare</a:t>
            </a:r>
            <a:r>
              <a:rPr lang="en-US" sz="4400" dirty="0">
                <a:solidFill>
                  <a:srgbClr val="FFC000"/>
                </a:solidFill>
              </a:rPr>
              <a:t> Use</a:t>
            </a:r>
          </a:p>
        </p:txBody>
      </p:sp>
      <p:pic>
        <p:nvPicPr>
          <p:cNvPr id="43011" name="Picture 4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90600" y="1295400"/>
            <a:ext cx="6781800" cy="4848225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6"/>
          <p:cNvSpPr>
            <a:spLocks noGrp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Personal Health Records (</a:t>
            </a:r>
            <a:r>
              <a:rPr lang="en-US" sz="4400" dirty="0" err="1">
                <a:solidFill>
                  <a:srgbClr val="FFC000"/>
                </a:solidFill>
              </a:rPr>
              <a:t>PHRs</a:t>
            </a:r>
            <a:r>
              <a:rPr lang="en-US" sz="4400" dirty="0">
                <a:solidFill>
                  <a:srgbClr val="FFC000"/>
                </a:solidFill>
              </a:rPr>
              <a:t>)</a:t>
            </a:r>
          </a:p>
        </p:txBody>
      </p:sp>
      <p:sp>
        <p:nvSpPr>
          <p:cNvPr id="17411" name="Content Placeholder 7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 u="sng" dirty="0"/>
              <a:t>High perception of value </a:t>
            </a:r>
            <a:r>
              <a:rPr lang="en-US" sz="2800" dirty="0"/>
              <a:t>– 79% of Americans believe a PHR could provide major benefit in managing health</a:t>
            </a:r>
          </a:p>
          <a:p>
            <a:pPr eaLnBrk="1" hangingPunct="1"/>
            <a:endParaRPr lang="en-US" sz="2800" dirty="0"/>
          </a:p>
          <a:p>
            <a:pPr eaLnBrk="1" hangingPunct="1"/>
            <a:r>
              <a:rPr lang="en-US" sz="2800" u="sng" dirty="0"/>
              <a:t>High interest </a:t>
            </a:r>
            <a:r>
              <a:rPr lang="en-US" sz="2800" dirty="0"/>
              <a:t>– 47% of Americans expressed interest in using an online PHR</a:t>
            </a:r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r>
              <a:rPr lang="en-US" sz="2800" dirty="0"/>
              <a:t>		…BUT only 2.7% of adults have an electronic PHR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5029200" y="5715000"/>
            <a:ext cx="3508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"/>
              </a:rPr>
              <a:t>2008 Markel Foundation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Preventive Care Needs</a:t>
            </a:r>
          </a:p>
        </p:txBody>
      </p:sp>
      <p:sp>
        <p:nvSpPr>
          <p:cNvPr id="5" name="Content Placeholder 7"/>
          <p:cNvSpPr txBox="1">
            <a:spLocks/>
          </p:cNvSpPr>
          <p:nvPr/>
        </p:nvSpPr>
        <p:spPr bwMode="auto">
          <a:xfrm>
            <a:off x="685800" y="167640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bg1"/>
                </a:solidFill>
                <a:latin typeface="Arial Narrow" charset="0"/>
              </a:rPr>
              <a:t>Users are up-to-date with 53% of preventive care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bg1"/>
                </a:solidFill>
                <a:latin typeface="Arial Narrow" charset="0"/>
              </a:rPr>
              <a:t>Only 2.2% of users are up-to-date on all services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bg1"/>
                </a:solidFill>
                <a:latin typeface="Arial Narrow" charset="0"/>
              </a:rPr>
              <a:t>Not up-to-date users need an average of 4.6 services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bg1"/>
              </a:solidFill>
              <a:latin typeface="Arial Narrow" charset="0"/>
            </a:endParaRPr>
          </a:p>
        </p:txBody>
      </p:sp>
      <p:graphicFrame>
        <p:nvGraphicFramePr>
          <p:cNvPr id="2050" name="Content Placeholder 8"/>
          <p:cNvGraphicFramePr>
            <a:graphicFrameLocks noGrp="1"/>
          </p:cNvGraphicFramePr>
          <p:nvPr>
            <p:ph idx="1"/>
          </p:nvPr>
        </p:nvGraphicFramePr>
        <p:xfrm>
          <a:off x="762000" y="2971800"/>
          <a:ext cx="7772400" cy="3505200"/>
        </p:xfrm>
        <a:graphic>
          <a:graphicData uri="http://schemas.openxmlformats.org/presentationml/2006/ole">
            <p:oleObj spid="_x0000_s2050" r:id="rId4" imgW="7773074" imgH="3505504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6"/>
          <p:cNvSpPr>
            <a:spLocks noGrp="1"/>
          </p:cNvSpPr>
          <p:nvPr>
            <p:ph type="title"/>
          </p:nvPr>
        </p:nvSpPr>
        <p:spPr>
          <a:xfrm>
            <a:off x="609600" y="685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Process Impact of </a:t>
            </a:r>
            <a:br>
              <a:rPr lang="en-US" sz="4400" dirty="0">
                <a:solidFill>
                  <a:srgbClr val="FFC000"/>
                </a:solidFill>
              </a:rPr>
            </a:br>
            <a:r>
              <a:rPr lang="en-US" sz="4400" i="1" dirty="0" err="1">
                <a:solidFill>
                  <a:srgbClr val="FFC000"/>
                </a:solidFill>
              </a:rPr>
              <a:t>MyPreventiveCare</a:t>
            </a:r>
            <a:endParaRPr lang="en-US" sz="4400" i="1" dirty="0">
              <a:solidFill>
                <a:srgbClr val="FFC000"/>
              </a:solidFill>
            </a:endParaRPr>
          </a:p>
        </p:txBody>
      </p:sp>
      <p:sp>
        <p:nvSpPr>
          <p:cNvPr id="44035" name="Content Placeholder 7"/>
          <p:cNvSpPr>
            <a:spLocks noGrp="1"/>
          </p:cNvSpPr>
          <p:nvPr>
            <p:ph idx="1"/>
          </p:nvPr>
        </p:nvSpPr>
        <p:spPr>
          <a:xfrm>
            <a:off x="685800" y="2209800"/>
            <a:ext cx="7772400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/>
              <a:t>Clinician summary led practices to</a:t>
            </a:r>
          </a:p>
          <a:p>
            <a:pPr lvl="1" eaLnBrk="1" hangingPunct="1"/>
            <a:r>
              <a:rPr lang="en-US" sz="2800" dirty="0"/>
              <a:t>Update 59% of patient’s medical records</a:t>
            </a:r>
          </a:p>
          <a:p>
            <a:pPr lvl="1" eaLnBrk="1" hangingPunct="1"/>
            <a:r>
              <a:rPr lang="en-US" sz="2800" dirty="0"/>
              <a:t>Contact 84% of patients</a:t>
            </a:r>
          </a:p>
          <a:p>
            <a:pPr lvl="2" eaLnBrk="1" hangingPunct="1"/>
            <a:r>
              <a:rPr lang="en-US" sz="2800" dirty="0"/>
              <a:t>Schedule a wellness visit for 27% of patients</a:t>
            </a:r>
          </a:p>
          <a:p>
            <a:pPr lvl="2" eaLnBrk="1" hangingPunct="1"/>
            <a:r>
              <a:rPr lang="en-US" sz="2800" dirty="0"/>
              <a:t>Schedule a chronic care visit for 17% of patients</a:t>
            </a:r>
          </a:p>
          <a:p>
            <a:pPr lvl="2" eaLnBrk="1" hangingPunct="1"/>
            <a:r>
              <a:rPr lang="en-US" sz="2800" dirty="0"/>
              <a:t>Get a specific service for 19% of patients</a:t>
            </a:r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6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Users More Up-to-Date than Non-users</a:t>
            </a:r>
            <a:endParaRPr lang="en-US" sz="4400" i="1" dirty="0">
              <a:solidFill>
                <a:srgbClr val="FFC000"/>
              </a:solidFill>
            </a:endParaRPr>
          </a:p>
        </p:txBody>
      </p:sp>
      <p:pic>
        <p:nvPicPr>
          <p:cNvPr id="4505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93763" y="1219200"/>
            <a:ext cx="7032625" cy="4953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6"/>
          <p:cNvSpPr>
            <a:spLocks noGrp="1"/>
          </p:cNvSpPr>
          <p:nvPr>
            <p:ph type="title"/>
          </p:nvPr>
        </p:nvSpPr>
        <p:spPr>
          <a:xfrm>
            <a:off x="152400" y="304800"/>
            <a:ext cx="8915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More Needed To Redesign Work Flow </a:t>
            </a:r>
            <a:endParaRPr lang="en-US" sz="4400" i="1" dirty="0">
              <a:solidFill>
                <a:srgbClr val="FFC000"/>
              </a:solidFill>
            </a:endParaRPr>
          </a:p>
        </p:txBody>
      </p:sp>
      <p:pic>
        <p:nvPicPr>
          <p:cNvPr id="460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01750" y="1295400"/>
            <a:ext cx="6394450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6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Its All About the Data</a:t>
            </a:r>
            <a:endParaRPr lang="en-US" sz="4400" i="1" dirty="0">
              <a:solidFill>
                <a:srgbClr val="FFC000"/>
              </a:solidFill>
            </a:endParaRPr>
          </a:p>
        </p:txBody>
      </p:sp>
      <p:sp>
        <p:nvSpPr>
          <p:cNvPr id="47107" name="Content Placeholder 7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Quality of EMR data is highly variable</a:t>
            </a:r>
          </a:p>
          <a:p>
            <a:pPr lvl="1">
              <a:lnSpc>
                <a:spcPct val="90000"/>
              </a:lnSpc>
              <a:buFont typeface="Symbol" charset="2"/>
              <a:buChar char="-"/>
            </a:pPr>
            <a:r>
              <a:rPr lang="en-US" sz="2800" dirty="0"/>
              <a:t>Dependent on EMR database structure</a:t>
            </a:r>
          </a:p>
          <a:p>
            <a:pPr lvl="1">
              <a:lnSpc>
                <a:spcPct val="90000"/>
              </a:lnSpc>
              <a:buFont typeface="Symbol" charset="2"/>
              <a:buChar char="-"/>
            </a:pPr>
            <a:r>
              <a:rPr lang="en-US" sz="2800" dirty="0"/>
              <a:t>Dependent on practice data entry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Little adherence to standardized data exchange by EMR vendors (e.g. CCR/CCD)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Practices improvise and record information in strange ways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Standardized data exchanges are inadequate for prevention and chronic care</a:t>
            </a:r>
          </a:p>
          <a:p>
            <a:pPr lvl="1">
              <a:lnSpc>
                <a:spcPct val="90000"/>
              </a:lnSpc>
              <a:buFont typeface="Symbol" charset="2"/>
              <a:buChar char="-"/>
            </a:pPr>
            <a:r>
              <a:rPr lang="en-US" sz="2800" dirty="0"/>
              <a:t>Lacks range of information (e.g. family history)</a:t>
            </a:r>
          </a:p>
          <a:p>
            <a:pPr lvl="1">
              <a:lnSpc>
                <a:spcPct val="90000"/>
              </a:lnSpc>
              <a:buFont typeface="Symbol" charset="2"/>
              <a:buChar char="-"/>
            </a:pPr>
            <a:r>
              <a:rPr lang="en-US" sz="2800" dirty="0"/>
              <a:t>Lacks longitudinal historical perspective </a:t>
            </a:r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6"/>
          <p:cNvSpPr>
            <a:spLocks noGrp="1"/>
          </p:cNvSpPr>
          <p:nvPr>
            <p:ph type="title"/>
          </p:nvPr>
        </p:nvSpPr>
        <p:spPr>
          <a:xfrm>
            <a:off x="304800" y="609600"/>
            <a:ext cx="83820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National Needs – Technical and Cultural Challenges</a:t>
            </a:r>
            <a:endParaRPr lang="en-US" sz="4400" i="1" dirty="0">
              <a:solidFill>
                <a:srgbClr val="FFC000"/>
              </a:solidFill>
            </a:endParaRPr>
          </a:p>
        </p:txBody>
      </p:sp>
      <p:sp>
        <p:nvSpPr>
          <p:cNvPr id="49155" name="Content Placeholder 7"/>
          <p:cNvSpPr>
            <a:spLocks noGrp="1"/>
          </p:cNvSpPr>
          <p:nvPr>
            <p:ph idx="1"/>
          </p:nvPr>
        </p:nvSpPr>
        <p:spPr>
          <a:xfrm>
            <a:off x="381000" y="2057400"/>
            <a:ext cx="8382000" cy="3962400"/>
          </a:xfrm>
        </p:spPr>
        <p:txBody>
          <a:bodyPr/>
          <a:lstStyle/>
          <a:p>
            <a:pPr eaLnBrk="1" hangingPunct="1"/>
            <a:r>
              <a:rPr lang="en-US" sz="2800"/>
              <a:t>Fixing these challenges requires difficult policy decisions</a:t>
            </a:r>
          </a:p>
          <a:p>
            <a:pPr lvl="1" eaLnBrk="1" hangingPunct="1"/>
            <a:r>
              <a:rPr lang="en-US" sz="2800"/>
              <a:t>Mandate interoperability? Require data standardization? </a:t>
            </a:r>
          </a:p>
          <a:p>
            <a:pPr lvl="1" eaLnBrk="1" hangingPunct="1"/>
            <a:r>
              <a:rPr lang="en-US" sz="2800"/>
              <a:t>Create support for integration and information exchange?</a:t>
            </a:r>
          </a:p>
          <a:p>
            <a:pPr lvl="1" eaLnBrk="1" hangingPunct="1"/>
            <a:r>
              <a:rPr lang="en-US" sz="2800"/>
              <a:t>Resource practices differently to support new care models?</a:t>
            </a:r>
          </a:p>
          <a:p>
            <a:pPr lvl="1" eaLnBrk="1" hangingPunct="1"/>
            <a:r>
              <a:rPr lang="en-US" sz="2800"/>
              <a:t>Redefine roles of public, private, academic, and clinical sectors?</a:t>
            </a:r>
          </a:p>
          <a:p>
            <a:pPr lvl="1" eaLnBrk="1" hangingPunct="1"/>
            <a:r>
              <a:rPr lang="en-US" sz="2800"/>
              <a:t>Break down silos and share knowledge? </a:t>
            </a:r>
          </a:p>
          <a:p>
            <a:pPr lvl="1" eaLnBrk="1" hangingPunct="1"/>
            <a:endParaRPr lang="en-US" sz="2800"/>
          </a:p>
          <a:p>
            <a:pPr eaLnBrk="1" hangingPunct="1"/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6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82000" cy="1143000"/>
          </a:xfrm>
        </p:spPr>
        <p:txBody>
          <a:bodyPr/>
          <a:lstStyle/>
          <a:p>
            <a:pPr eaLnBrk="1" hangingPunct="1"/>
            <a:r>
              <a:rPr lang="en-US" sz="4400">
                <a:solidFill>
                  <a:srgbClr val="FFC000"/>
                </a:solidFill>
              </a:rPr>
              <a:t>National Needs – Move Past Adoption</a:t>
            </a:r>
            <a:endParaRPr lang="en-US" sz="4400" i="1">
              <a:solidFill>
                <a:srgbClr val="FFC000"/>
              </a:solidFill>
            </a:endParaRPr>
          </a:p>
        </p:txBody>
      </p:sp>
      <p:sp>
        <p:nvSpPr>
          <p:cNvPr id="50179" name="Content Placeholder 7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191000"/>
          </a:xfrm>
        </p:spPr>
        <p:txBody>
          <a:bodyPr/>
          <a:lstStyle/>
          <a:p>
            <a:pPr eaLnBrk="1" hangingPunct="1"/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6"/>
          <p:cNvSpPr>
            <a:spLocks noGrp="1"/>
          </p:cNvSpPr>
          <p:nvPr>
            <p:ph type="title"/>
          </p:nvPr>
        </p:nvSpPr>
        <p:spPr>
          <a:xfrm>
            <a:off x="304800" y="609600"/>
            <a:ext cx="83820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Patient Functionality – More Is Needed</a:t>
            </a:r>
            <a:endParaRPr lang="en-US" sz="4400" i="1" dirty="0">
              <a:solidFill>
                <a:srgbClr val="FFC000"/>
              </a:solidFill>
            </a:endParaRPr>
          </a:p>
        </p:txBody>
      </p:sp>
      <p:sp>
        <p:nvSpPr>
          <p:cNvPr id="34819" name="Content Placeholder 7"/>
          <p:cNvSpPr>
            <a:spLocks noGrp="1"/>
          </p:cNvSpPr>
          <p:nvPr>
            <p:ph idx="1"/>
          </p:nvPr>
        </p:nvSpPr>
        <p:spPr>
          <a:xfrm>
            <a:off x="533400" y="1828800"/>
            <a:ext cx="8001000" cy="4191000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charset="2"/>
              <a:buNone/>
            </a:pPr>
            <a:r>
              <a:rPr lang="en-US" sz="1800" dirty="0"/>
              <a:t>Patients want the system to be highly sophisticated and </a:t>
            </a:r>
            <a:r>
              <a:rPr lang="en-US" sz="1600" dirty="0"/>
              <a:t>comprehensive. They want </a:t>
            </a:r>
            <a:r>
              <a:rPr lang="en-US" sz="1600" i="1" dirty="0" err="1"/>
              <a:t>MyPreventiveCare</a:t>
            </a:r>
            <a:r>
              <a:rPr lang="en-US" sz="1600" dirty="0"/>
              <a:t> to: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600" dirty="0"/>
              <a:t>Centralize their health information from all sources in a secure but easy to use internet-based platform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600" dirty="0"/>
              <a:t>Be highly personalized and directive</a:t>
            </a:r>
          </a:p>
          <a:p>
            <a:pPr lvl="2">
              <a:lnSpc>
                <a:spcPct val="90000"/>
              </a:lnSpc>
              <a:buClr>
                <a:schemeClr val="bg1"/>
              </a:buClr>
              <a:buFont typeface="Arial Narrow" charset="0"/>
              <a:buChar char="–"/>
            </a:pPr>
            <a:r>
              <a:rPr lang="en-US" sz="1600" dirty="0"/>
              <a:t>Prioritize and highlight critical information</a:t>
            </a:r>
          </a:p>
          <a:p>
            <a:pPr lvl="2">
              <a:lnSpc>
                <a:spcPct val="90000"/>
              </a:lnSpc>
              <a:buClr>
                <a:schemeClr val="bg1"/>
              </a:buClr>
              <a:buFont typeface="Arial Narrow" charset="0"/>
              <a:buChar char="–"/>
            </a:pPr>
            <a:r>
              <a:rPr lang="en-US" sz="1600" dirty="0"/>
              <a:t>Make recommendations</a:t>
            </a:r>
          </a:p>
          <a:p>
            <a:pPr lvl="1">
              <a:lnSpc>
                <a:spcPct val="90000"/>
              </a:lnSpc>
              <a:buFont typeface="Arial" charset="0"/>
              <a:buChar char="•"/>
            </a:pPr>
            <a:r>
              <a:rPr lang="en-US" sz="1600" dirty="0"/>
              <a:t>Involve their clinician (communicate and integrate</a:t>
            </a:r>
            <a:r>
              <a:rPr lang="en-US" sz="1600" dirty="0" smtClean="0"/>
              <a:t>)</a:t>
            </a:r>
          </a:p>
          <a:p>
            <a:pPr eaLnBrk="1" hangingPunct="1"/>
            <a:r>
              <a:rPr lang="en-US" sz="1600" dirty="0" smtClean="0"/>
              <a:t>PHR functionality needs major advances</a:t>
            </a:r>
          </a:p>
          <a:p>
            <a:pPr lvl="1" eaLnBrk="1" hangingPunct="1"/>
            <a:r>
              <a:rPr lang="en-US" sz="1600" dirty="0" smtClean="0"/>
              <a:t>Great potential to improve patient outcomes</a:t>
            </a:r>
          </a:p>
          <a:p>
            <a:pPr eaLnBrk="1" hangingPunct="1"/>
            <a:r>
              <a:rPr lang="en-US" sz="1600" dirty="0" smtClean="0"/>
              <a:t>Development cannot be left to IT vendors alone</a:t>
            </a:r>
          </a:p>
          <a:p>
            <a:pPr lvl="1" eaLnBrk="1" hangingPunct="1"/>
            <a:r>
              <a:rPr lang="en-US" sz="1600" dirty="0" smtClean="0"/>
              <a:t>Clinical entities need to create clinical content</a:t>
            </a:r>
          </a:p>
          <a:p>
            <a:pPr lvl="1" eaLnBrk="1" hangingPunct="1"/>
            <a:r>
              <a:rPr lang="en-US" sz="1600" dirty="0" smtClean="0"/>
              <a:t>Guideline developers need to </a:t>
            </a:r>
            <a:r>
              <a:rPr lang="en-US" sz="1600" dirty="0" err="1" smtClean="0"/>
              <a:t>operationalize</a:t>
            </a:r>
            <a:r>
              <a:rPr lang="en-US" sz="1600" dirty="0" smtClean="0"/>
              <a:t> their recommendations</a:t>
            </a:r>
          </a:p>
          <a:p>
            <a:pPr lvl="1" eaLnBrk="1" hangingPunct="1"/>
            <a:r>
              <a:rPr lang="en-US" sz="1600" dirty="0" smtClean="0"/>
              <a:t>Policy makers need to align content with priorities and resources</a:t>
            </a:r>
          </a:p>
          <a:p>
            <a:pPr lvl="1" eaLnBrk="1" hangingPunct="1"/>
            <a:r>
              <a:rPr lang="en-US" sz="1600" dirty="0" smtClean="0"/>
              <a:t>Researchers need to ensure systems improve outcomes</a:t>
            </a:r>
          </a:p>
          <a:p>
            <a:pPr lvl="1" eaLnBrk="1" hangingPunct="1"/>
            <a:endParaRPr lang="en-US" sz="2800" dirty="0" smtClean="0"/>
          </a:p>
          <a:p>
            <a:pPr eaLnBrk="1" hangingPunct="1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2895600"/>
            <a:ext cx="8077200" cy="18288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Thank you for your time and consideration</a:t>
            </a:r>
          </a:p>
        </p:txBody>
      </p:sp>
      <p:pic>
        <p:nvPicPr>
          <p:cNvPr id="51203" name="Picture 4" descr="IPHRBann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"/>
            <a:ext cx="8382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6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Integrated </a:t>
            </a:r>
            <a:r>
              <a:rPr lang="en-US" sz="4400" dirty="0" err="1">
                <a:solidFill>
                  <a:srgbClr val="FFC000"/>
                </a:solidFill>
              </a:rPr>
              <a:t>PHRs</a:t>
            </a:r>
            <a:r>
              <a:rPr lang="en-US" sz="4400" dirty="0">
                <a:solidFill>
                  <a:srgbClr val="FFC000"/>
                </a:solidFill>
              </a:rPr>
              <a:t> Are Needed for Meaningful Use… this is Just Stage 1</a:t>
            </a:r>
          </a:p>
        </p:txBody>
      </p:sp>
      <p:sp>
        <p:nvSpPr>
          <p:cNvPr id="18435" name="Content Placeholder 7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eaLnBrk="1" hangingPunct="1"/>
            <a:r>
              <a:rPr lang="en-US" sz="2800" dirty="0"/>
              <a:t>Send patients reminders</a:t>
            </a:r>
          </a:p>
          <a:p>
            <a:pPr eaLnBrk="1" hangingPunct="1"/>
            <a:r>
              <a:rPr lang="en-US" sz="2800" dirty="0"/>
              <a:t>Provide patients with electronic copies of their health information</a:t>
            </a:r>
          </a:p>
          <a:p>
            <a:pPr eaLnBrk="1" hangingPunct="1"/>
            <a:r>
              <a:rPr lang="en-US" sz="2800" dirty="0"/>
              <a:t>Provide patients timely electronic access to their health information</a:t>
            </a:r>
          </a:p>
          <a:p>
            <a:pPr eaLnBrk="1" hangingPunct="1"/>
            <a:r>
              <a:rPr lang="en-US" sz="2800" dirty="0"/>
              <a:t>Provide clinical summaries for patients</a:t>
            </a:r>
          </a:p>
          <a:p>
            <a:pPr eaLnBrk="1" hangingPunct="1"/>
            <a:r>
              <a:rPr lang="en-US" sz="2800" dirty="0"/>
              <a:t>Provide patient specific education resources</a:t>
            </a:r>
          </a:p>
          <a:p>
            <a:pPr eaLnBrk="1" hangingPunct="1"/>
            <a:r>
              <a:rPr lang="en-US" sz="2800" dirty="0"/>
              <a:t>Implement and track clinical decision support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6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Problems with Integrated </a:t>
            </a:r>
            <a:r>
              <a:rPr lang="en-US" sz="4400" dirty="0" err="1">
                <a:solidFill>
                  <a:srgbClr val="FFC000"/>
                </a:solidFill>
              </a:rPr>
              <a:t>PHRs</a:t>
            </a:r>
            <a:r>
              <a:rPr lang="en-US" sz="4400" dirty="0">
                <a:solidFill>
                  <a:srgbClr val="FFC000"/>
                </a:solidFill>
              </a:rPr>
              <a:t>:</a:t>
            </a:r>
            <a:br>
              <a:rPr lang="en-US" sz="4400" dirty="0">
                <a:solidFill>
                  <a:srgbClr val="FFC000"/>
                </a:solidFill>
              </a:rPr>
            </a:br>
            <a:r>
              <a:rPr lang="en-US" sz="4400" dirty="0">
                <a:solidFill>
                  <a:srgbClr val="FFC000"/>
                </a:solidFill>
              </a:rPr>
              <a:t>Content is Not in Patient Language</a:t>
            </a: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73175" y="2438400"/>
            <a:ext cx="6804025" cy="3276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6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Problems with Integrated </a:t>
            </a:r>
            <a:r>
              <a:rPr lang="en-US" sz="4400" dirty="0" err="1">
                <a:solidFill>
                  <a:srgbClr val="FFC000"/>
                </a:solidFill>
              </a:rPr>
              <a:t>PHRs</a:t>
            </a:r>
            <a:r>
              <a:rPr lang="en-US" sz="4400" dirty="0">
                <a:solidFill>
                  <a:srgbClr val="FFC000"/>
                </a:solidFill>
              </a:rPr>
              <a:t>:</a:t>
            </a:r>
            <a:br>
              <a:rPr lang="en-US" sz="4400" dirty="0">
                <a:solidFill>
                  <a:srgbClr val="FFC000"/>
                </a:solidFill>
              </a:rPr>
            </a:br>
            <a:r>
              <a:rPr lang="en-US" sz="4400" dirty="0">
                <a:solidFill>
                  <a:srgbClr val="FFC000"/>
                </a:solidFill>
              </a:rPr>
              <a:t>Information is Often Out of Date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2209800"/>
            <a:ext cx="8183563" cy="358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6"/>
          <p:cNvSpPr>
            <a:spLocks noGrp="1"/>
          </p:cNvSpPr>
          <p:nvPr>
            <p:ph type="title"/>
          </p:nvPr>
        </p:nvSpPr>
        <p:spPr>
          <a:xfrm>
            <a:off x="304800" y="762000"/>
            <a:ext cx="8534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Problems with Integrated </a:t>
            </a:r>
            <a:r>
              <a:rPr lang="en-US" sz="4400" dirty="0" err="1">
                <a:solidFill>
                  <a:srgbClr val="FFC000"/>
                </a:solidFill>
              </a:rPr>
              <a:t>PHRs</a:t>
            </a:r>
            <a:r>
              <a:rPr lang="en-US" sz="4400" dirty="0">
                <a:solidFill>
                  <a:srgbClr val="FFC000"/>
                </a:solidFill>
              </a:rPr>
              <a:t>:</a:t>
            </a:r>
            <a:br>
              <a:rPr lang="en-US" sz="4400" dirty="0">
                <a:solidFill>
                  <a:srgbClr val="FFC000"/>
                </a:solidFill>
              </a:rPr>
            </a:br>
            <a:r>
              <a:rPr lang="en-US" sz="4400" dirty="0">
                <a:solidFill>
                  <a:srgbClr val="FFC000"/>
                </a:solidFill>
              </a:rPr>
              <a:t>Lab Normal Ranges Are Wrong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2438400"/>
            <a:ext cx="8399463" cy="2738438"/>
          </a:xfrm>
          <a:noFill/>
        </p:spPr>
      </p:pic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6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Guidelines are Increasingly Complex</a:t>
            </a:r>
          </a:p>
        </p:txBody>
      </p:sp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447800"/>
            <a:ext cx="8362950" cy="4343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6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11430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rgbClr val="FFC000"/>
                </a:solidFill>
              </a:rPr>
              <a:t>…Yet Every Practice Must Recreate Its Own PHR Clinical Recommendations </a:t>
            </a:r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47800" y="1828800"/>
            <a:ext cx="5791200" cy="4595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CU Powerpoint template">
  <a:themeElements>
    <a:clrScheme name="VCU Powerpoi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CU Powerpoint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VCU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CU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CU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4646</TotalTime>
  <Words>1750</Words>
  <Application>Microsoft Macintosh PowerPoint</Application>
  <PresentationFormat>On-screen Show (4:3)</PresentationFormat>
  <Paragraphs>217</Paragraphs>
  <Slides>38</Slides>
  <Notes>37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Times</vt:lpstr>
      <vt:lpstr>Arial</vt:lpstr>
      <vt:lpstr>Arial Narrow</vt:lpstr>
      <vt:lpstr>Times New Roman</vt:lpstr>
      <vt:lpstr>Wingdings</vt:lpstr>
      <vt:lpstr>Symbol</vt:lpstr>
      <vt:lpstr>VCU Powerpoint template</vt:lpstr>
      <vt:lpstr>Visio</vt:lpstr>
      <vt:lpstr>Microsoft Office Excel Chart</vt:lpstr>
      <vt:lpstr>Improving Care Through AHRQ Health IT Tools  MyPreventiveCare – A Personalized Portal to Promote Patient-Centered Preventive Care  ahkrist@vcu.edu  </vt:lpstr>
      <vt:lpstr>Research Team and Partners</vt:lpstr>
      <vt:lpstr>Personal Health Records (PHRs)</vt:lpstr>
      <vt:lpstr>Integrated PHRs Are Needed for Meaningful Use… this is Just Stage 1</vt:lpstr>
      <vt:lpstr>Problems with Integrated PHRs: Content is Not in Patient Language</vt:lpstr>
      <vt:lpstr>Problems with Integrated PHRs: Information is Often Out of Date</vt:lpstr>
      <vt:lpstr>Problems with Integrated PHRs: Lab Normal Ranges Are Wrong</vt:lpstr>
      <vt:lpstr>Guidelines are Increasingly Complex</vt:lpstr>
      <vt:lpstr>…Yet Every Practice Must Recreate Its Own PHR Clinical Recommendations </vt:lpstr>
      <vt:lpstr>How MyPreventiveCare Works </vt:lpstr>
      <vt:lpstr>MyPreventiveCare </vt:lpstr>
      <vt:lpstr>Preventive Services Addressed</vt:lpstr>
      <vt:lpstr>Slide 13</vt:lpstr>
      <vt:lpstr>2. Patient answers a brief health risk assessment</vt:lpstr>
      <vt:lpstr>Slide 15</vt:lpstr>
      <vt:lpstr>3. MyPreventiveCare receives patient-specific EMR data, patient reviews, and updates information.</vt:lpstr>
      <vt:lpstr>Slide 17</vt:lpstr>
      <vt:lpstr>4. MyPreventiveCare categorizes the patient’s status and gives a personal list of recommendations</vt:lpstr>
      <vt:lpstr>1. Patient is instructed to go to  MyPreventiveCare</vt:lpstr>
      <vt:lpstr>Slide 20</vt:lpstr>
      <vt:lpstr>5. A patient can learn more about any of their specific needs</vt:lpstr>
      <vt:lpstr>Slide 22</vt:lpstr>
      <vt:lpstr>6. At the end of each detailed message are links to more resources</vt:lpstr>
      <vt:lpstr>Slide 24</vt:lpstr>
      <vt:lpstr>7. MyPreventiveCare sends a patient summary to the patient’s clinician</vt:lpstr>
      <vt:lpstr>Research Supporting MyPreventiveCare </vt:lpstr>
      <vt:lpstr>Slide 27</vt:lpstr>
      <vt:lpstr>MyPreventiveCare </vt:lpstr>
      <vt:lpstr>MyPreventiveCare Use</vt:lpstr>
      <vt:lpstr>Preventive Care Needs</vt:lpstr>
      <vt:lpstr>Process Impact of  MyPreventiveCare</vt:lpstr>
      <vt:lpstr>Users More Up-to-Date than Non-users</vt:lpstr>
      <vt:lpstr>More Needed To Redesign Work Flow </vt:lpstr>
      <vt:lpstr>Its All About the Data</vt:lpstr>
      <vt:lpstr>National Needs – Technical and Cultural Challenges</vt:lpstr>
      <vt:lpstr>National Needs – Move Past Adoption</vt:lpstr>
      <vt:lpstr>Patient Functionality – More Is Needed</vt:lpstr>
      <vt:lpstr>Thank you for your time and consideration</vt:lpstr>
    </vt:vector>
  </TitlesOfParts>
  <Company>VCU Family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Development  from a PI’s Perspective </dc:title>
  <dc:creator>Stephen Rothemich</dc:creator>
  <cp:lastModifiedBy>Graham</cp:lastModifiedBy>
  <cp:revision>271</cp:revision>
  <cp:lastPrinted>2002-02-18T18:44:17Z</cp:lastPrinted>
  <dcterms:created xsi:type="dcterms:W3CDTF">2010-10-19T18:33:30Z</dcterms:created>
  <dcterms:modified xsi:type="dcterms:W3CDTF">2010-10-19T18:41:22Z</dcterms:modified>
</cp:coreProperties>
</file>