
<file path=[Content_Types].xml><?xml version="1.0" encoding="utf-8"?>
<Types xmlns="http://schemas.openxmlformats.org/package/2006/content-types">
  <Override PartName="/ppt/notesSlides/notesSlide4.xml" ContentType="application/vnd.openxmlformats-officedocument.presentationml.notesSlide+xml"/>
  <Override PartName="/ppt/slides/slide9.xml" ContentType="application/vnd.openxmlformats-officedocument.presentationml.slide+xml"/>
  <Default Extension="emf" ContentType="image/x-emf"/>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Override PartName="/ppt/notesSlides/notesSlide9.xml" ContentType="application/vnd.openxmlformats-officedocument.presentationml.notesSlide+xml"/>
  <Override PartName="/ppt/notesSlides/notesSlide16.xml" ContentType="application/vnd.openxmlformats-officedocument.presentationml.notesSlide+xml"/>
  <Default Extension="rels" ContentType="application/vnd.openxmlformats-package.relationships+xml"/>
  <Override PartName="/ppt/slides/slide10.xml" ContentType="application/vnd.openxmlformats-officedocument.presentationml.slide+xml"/>
  <Override PartName="/ppt/slideLayouts/slideLayout5.xml" ContentType="application/vnd.openxmlformats-officedocument.presentationml.slideLayout+xml"/>
  <Override PartName="/ppt/notesMasters/notesMaster1.xml" ContentType="application/vnd.openxmlformats-officedocument.presentationml.notesMaster+xml"/>
  <Override PartName="/ppt/slides/slide1.xml" ContentType="application/vnd.openxmlformats-officedocument.presentationml.slide+xml"/>
  <Override PartName="/ppt/notesSlides/notesSlide12.xml" ContentType="application/vnd.openxmlformats-officedocument.presentationml.notesSlide+xml"/>
  <Default Extension="jpeg" ContentType="image/jpeg"/>
  <Override PartName="/docProps/app.xml" ContentType="application/vnd.openxmlformats-officedocument.extended-properties+xml"/>
  <Override PartName="/ppt/theme/theme2.xml" ContentType="application/vnd.openxmlformats-officedocument.theme+xml"/>
  <Override PartName="/ppt/slideLayouts/slideLayout1.xml" ContentType="application/vnd.openxmlformats-officedocument.presentationml.slideLayout+xml"/>
  <Default Extension="xml" ContentType="application/xml"/>
  <Override PartName="/ppt/notesSlides/notesSlide5.xml" ContentType="application/vnd.openxmlformats-officedocument.presentationml.notesSlide+xml"/>
  <Override PartName="/ppt/tableStyles.xml" ContentType="application/vnd.openxmlformats-officedocument.presentationml.tableStyles+xml"/>
  <Override PartName="/ppt/slides/slide15.xml" ContentType="application/vnd.openxmlformats-officedocument.presentationml.slide+xml"/>
  <Override PartName="/ppt/notesSlides/notesSlide1.xml" ContentType="application/vnd.openxmlformats-officedocument.presentationml.notesSlide+xml"/>
  <Override PartName="/ppt/slideLayouts/slideLayout12.xml" ContentType="application/vnd.openxmlformats-officedocument.presentationml.slideLayout+xml"/>
  <Override PartName="/ppt/slides/slide6.xml" ContentType="application/vnd.openxmlformats-officedocument.presentationml.slide+xml"/>
  <Override PartName="/ppt/embeddings/oleObject1.bin" ContentType="application/vnd.openxmlformats-officedocument.oleObject"/>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notesSlides/notesSlide13.xml" ContentType="application/vnd.openxmlformats-officedocument.presentationml.notesSlide+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notesSlides/notesSlide6.xml" ContentType="application/vnd.openxmlformats-officedocument.presentationml.notesSlide+xml"/>
  <Override PartName="/ppt/slides/slide16.xml" ContentType="application/vnd.openxmlformats-officedocument.presentationml.slide+xml"/>
  <Override PartName="/ppt/notesSlides/notesSlide2.xml" ContentType="application/vnd.openxmlformats-officedocument.presentationml.notesSlide+xml"/>
  <Override PartName="/ppt/slideLayouts/slideLayout13.xml" ContentType="application/vnd.openxmlformats-officedocument.presentationml.slideLayout+xml"/>
  <Override PartName="/ppt/slides/slide7.xml" ContentType="application/vnd.openxmlformats-officedocument.presentationml.slide+xml"/>
  <Override PartName="/ppt/embeddings/oleObject2.bin" ContentType="application/vnd.openxmlformats-officedocument.oleObject"/>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Default Extension="vml" ContentType="application/vnd.openxmlformats-officedocument.vmlDrawing"/>
  <Override PartName="/ppt/slides/slide3.xml" ContentType="application/vnd.openxmlformats-officedocument.presentationml.slide+xml"/>
  <Override PartName="/ppt/notesSlides/notesSlide14.xml" ContentType="application/vnd.openxmlformats-officedocument.presentationml.notesSlide+xml"/>
  <Override PartName="/ppt/slideLayouts/slideLayout3.xml" ContentType="application/vnd.openxmlformats-officedocument.presentationml.slideLayout+xml"/>
  <Override PartName="/ppt/notesSlides/notesSlide7.xml" ContentType="application/vnd.openxmlformats-officedocument.presentationml.notesSlide+xml"/>
  <Override PartName="/ppt/notesSlides/notesSlide10.xml" ContentType="application/vnd.openxmlformats-officedocument.presentationml.notesSlide+xml"/>
  <Override PartName="/ppt/notesSlides/notesSlide3.xml" ContentType="application/vnd.openxmlformats-officedocument.presentationml.notesSlide+xml"/>
  <Override PartName="/ppt/slideLayouts/slideLayout14.xml" ContentType="application/vnd.openxmlformats-officedocument.presentationml.slideLayout+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notesSlides/notesSlide8.xml" ContentType="application/vnd.openxmlformats-officedocument.presentationml.notesSlide+xml"/>
  <Default Extension="wmf" ContentType="image/x-wmf"/>
  <Override PartName="/ppt/notesSlides/notesSlide15.xml" ContentType="application/vnd.openxmlformats-officedocument.presentationml.notesSlide+xml"/>
  <Override PartName="/ppt/notesSlides/notesSlide11.xml" ContentType="application/vnd.openxmlformats-officedocument.presentationml.notesSlide+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viewProps.xml" ContentType="application/vnd.openxmlformats-officedocument.presentationml.viewProps+xml"/>
  <Default Extension="bin" ContentType="application/vnd.openxmlformats-officedocument.presentationml.printerSettings"/>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9" r:id="rId1"/>
  </p:sldMasterIdLst>
  <p:notesMasterIdLst>
    <p:notesMasterId r:id="rId18"/>
  </p:notesMasterIdLst>
  <p:sldIdLst>
    <p:sldId id="256" r:id="rId2"/>
    <p:sldId id="313" r:id="rId3"/>
    <p:sldId id="317" r:id="rId4"/>
    <p:sldId id="259" r:id="rId5"/>
    <p:sldId id="341" r:id="rId6"/>
    <p:sldId id="273" r:id="rId7"/>
    <p:sldId id="343" r:id="rId8"/>
    <p:sldId id="278" r:id="rId9"/>
    <p:sldId id="331" r:id="rId10"/>
    <p:sldId id="342" r:id="rId11"/>
    <p:sldId id="354" r:id="rId12"/>
    <p:sldId id="356" r:id="rId13"/>
    <p:sldId id="357" r:id="rId14"/>
    <p:sldId id="280" r:id="rId15"/>
    <p:sldId id="281" r:id="rId16"/>
    <p:sldId id="358" r:id="rId17"/>
  </p:sldIdLst>
  <p:sldSz cx="9144000" cy="6858000" type="screen4x3"/>
  <p:notesSz cx="6858000" cy="9296400"/>
  <p:defaultTextStyle>
    <a:defPPr>
      <a:defRPr lang="en-US"/>
    </a:defPPr>
    <a:lvl1pPr algn="l" rtl="0" eaLnBrk="0" fontAlgn="base" hangingPunct="0">
      <a:spcBef>
        <a:spcPct val="0"/>
      </a:spcBef>
      <a:spcAft>
        <a:spcPct val="0"/>
      </a:spcAft>
      <a:defRPr sz="2800" kern="1200">
        <a:solidFill>
          <a:schemeClr val="tx1"/>
        </a:solidFill>
        <a:latin typeface="Times New Roman" charset="0"/>
        <a:ea typeface="+mn-ea"/>
        <a:cs typeface="+mn-cs"/>
      </a:defRPr>
    </a:lvl1pPr>
    <a:lvl2pPr marL="457200" algn="l" rtl="0" eaLnBrk="0" fontAlgn="base" hangingPunct="0">
      <a:spcBef>
        <a:spcPct val="0"/>
      </a:spcBef>
      <a:spcAft>
        <a:spcPct val="0"/>
      </a:spcAft>
      <a:defRPr sz="2800" kern="1200">
        <a:solidFill>
          <a:schemeClr val="tx1"/>
        </a:solidFill>
        <a:latin typeface="Times New Roman" charset="0"/>
        <a:ea typeface="+mn-ea"/>
        <a:cs typeface="+mn-cs"/>
      </a:defRPr>
    </a:lvl2pPr>
    <a:lvl3pPr marL="914400" algn="l" rtl="0" eaLnBrk="0" fontAlgn="base" hangingPunct="0">
      <a:spcBef>
        <a:spcPct val="0"/>
      </a:spcBef>
      <a:spcAft>
        <a:spcPct val="0"/>
      </a:spcAft>
      <a:defRPr sz="2800" kern="1200">
        <a:solidFill>
          <a:schemeClr val="tx1"/>
        </a:solidFill>
        <a:latin typeface="Times New Roman" charset="0"/>
        <a:ea typeface="+mn-ea"/>
        <a:cs typeface="+mn-cs"/>
      </a:defRPr>
    </a:lvl3pPr>
    <a:lvl4pPr marL="1371600" algn="l" rtl="0" eaLnBrk="0" fontAlgn="base" hangingPunct="0">
      <a:spcBef>
        <a:spcPct val="0"/>
      </a:spcBef>
      <a:spcAft>
        <a:spcPct val="0"/>
      </a:spcAft>
      <a:defRPr sz="2800" kern="1200">
        <a:solidFill>
          <a:schemeClr val="tx1"/>
        </a:solidFill>
        <a:latin typeface="Times New Roman" charset="0"/>
        <a:ea typeface="+mn-ea"/>
        <a:cs typeface="+mn-cs"/>
      </a:defRPr>
    </a:lvl4pPr>
    <a:lvl5pPr marL="1828800" algn="l" rtl="0" eaLnBrk="0" fontAlgn="base" hangingPunct="0">
      <a:spcBef>
        <a:spcPct val="0"/>
      </a:spcBef>
      <a:spcAft>
        <a:spcPct val="0"/>
      </a:spcAft>
      <a:defRPr sz="2800" kern="1200">
        <a:solidFill>
          <a:schemeClr val="tx1"/>
        </a:solidFill>
        <a:latin typeface="Times New Roman" charset="0"/>
        <a:ea typeface="+mn-ea"/>
        <a:cs typeface="+mn-cs"/>
      </a:defRPr>
    </a:lvl5pPr>
    <a:lvl6pPr marL="2286000" algn="l" defTabSz="457200" rtl="0" eaLnBrk="1" latinLnBrk="0" hangingPunct="1">
      <a:defRPr sz="2800" kern="1200">
        <a:solidFill>
          <a:schemeClr val="tx1"/>
        </a:solidFill>
        <a:latin typeface="Times New Roman" charset="0"/>
        <a:ea typeface="+mn-ea"/>
        <a:cs typeface="+mn-cs"/>
      </a:defRPr>
    </a:lvl6pPr>
    <a:lvl7pPr marL="2743200" algn="l" defTabSz="457200" rtl="0" eaLnBrk="1" latinLnBrk="0" hangingPunct="1">
      <a:defRPr sz="2800" kern="1200">
        <a:solidFill>
          <a:schemeClr val="tx1"/>
        </a:solidFill>
        <a:latin typeface="Times New Roman" charset="0"/>
        <a:ea typeface="+mn-ea"/>
        <a:cs typeface="+mn-cs"/>
      </a:defRPr>
    </a:lvl7pPr>
    <a:lvl8pPr marL="3200400" algn="l" defTabSz="457200" rtl="0" eaLnBrk="1" latinLnBrk="0" hangingPunct="1">
      <a:defRPr sz="2800" kern="1200">
        <a:solidFill>
          <a:schemeClr val="tx1"/>
        </a:solidFill>
        <a:latin typeface="Times New Roman" charset="0"/>
        <a:ea typeface="+mn-ea"/>
        <a:cs typeface="+mn-cs"/>
      </a:defRPr>
    </a:lvl8pPr>
    <a:lvl9pPr marL="3657600" algn="l" defTabSz="457200" rtl="0" eaLnBrk="1" latinLnBrk="0" hangingPunct="1">
      <a:defRPr sz="2800" kern="1200">
        <a:solidFill>
          <a:schemeClr val="tx1"/>
        </a:solidFill>
        <a:latin typeface="Times New Roman"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showPr showNarration="1">
    <p:present/>
    <p:sldAll/>
    <p:penClr>
      <a:srgbClr val="FF0000"/>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p:cViewPr varScale="1">
        <p:scale>
          <a:sx n="148" d="100"/>
          <a:sy n="148" d="100"/>
        </p:scale>
        <p:origin x="-1312" y="-112"/>
      </p:cViewPr>
      <p:guideLst>
        <p:guide orient="horz" pos="2160"/>
        <p:guide pos="2880"/>
      </p:guideLst>
    </p:cSldViewPr>
  </p:slideViewPr>
  <p:outlineViewPr>
    <p:cViewPr>
      <p:scale>
        <a:sx n="33" d="100"/>
        <a:sy n="33" d="100"/>
      </p:scale>
      <p:origin x="0" y="344"/>
    </p:cViewPr>
  </p:outlineViewPr>
  <p:notesTextViewPr>
    <p:cViewPr>
      <p:scale>
        <a:sx n="100" d="100"/>
        <a:sy n="100" d="100"/>
      </p:scale>
      <p:origin x="0" y="0"/>
    </p:cViewPr>
  </p:notesTextViewPr>
  <p:sorterViewPr>
    <p:cViewPr>
      <p:scale>
        <a:sx n="66" d="100"/>
        <a:sy n="66" d="100"/>
      </p:scale>
      <p:origin x="0" y="0"/>
    </p:cViewPr>
  </p:sorterViewPr>
  <p:notesViewPr>
    <p:cSldViewPr>
      <p:cViewPr>
        <p:scale>
          <a:sx n="100" d="100"/>
          <a:sy n="100" d="100"/>
        </p:scale>
        <p:origin x="-1236" y="930"/>
      </p:cViewPr>
      <p:guideLst>
        <p:guide orient="horz" pos="2928"/>
        <p:guide pos="2160"/>
      </p:guideLst>
    </p:cSldViewPr>
  </p:notes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notesMaster" Target="notesMasters/notesMaster1.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107522" name="Rectangle 2"/>
          <p:cNvSpPr>
            <a:spLocks noGrp="1" noChangeArrowheads="1"/>
          </p:cNvSpPr>
          <p:nvPr>
            <p:ph type="hdr" sz="quarter"/>
          </p:nvPr>
        </p:nvSpPr>
        <p:spPr bwMode="auto">
          <a:xfrm>
            <a:off x="0"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en-US"/>
          </a:p>
        </p:txBody>
      </p:sp>
      <p:sp>
        <p:nvSpPr>
          <p:cNvPr id="107523" name="Rectangle 3"/>
          <p:cNvSpPr>
            <a:spLocks noGrp="1" noChangeArrowheads="1"/>
          </p:cNvSpPr>
          <p:nvPr>
            <p:ph type="dt" idx="1"/>
          </p:nvPr>
        </p:nvSpPr>
        <p:spPr bwMode="auto">
          <a:xfrm>
            <a:off x="3884613"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en-US"/>
          </a:p>
        </p:txBody>
      </p:sp>
      <p:sp>
        <p:nvSpPr>
          <p:cNvPr id="16388" name="Rectangle 4"/>
          <p:cNvSpPr>
            <a:spLocks noRot="1" noChangeArrowheads="1" noTextEdit="1"/>
          </p:cNvSpPr>
          <p:nvPr>
            <p:ph type="sldImg" idx="2"/>
          </p:nvPr>
        </p:nvSpPr>
        <p:spPr bwMode="auto">
          <a:xfrm>
            <a:off x="1104900" y="696913"/>
            <a:ext cx="4648200" cy="3486150"/>
          </a:xfrm>
          <a:prstGeom prst="rect">
            <a:avLst/>
          </a:prstGeom>
          <a:noFill/>
          <a:ln w="9525">
            <a:solidFill>
              <a:srgbClr val="000000"/>
            </a:solidFill>
            <a:miter lim="800000"/>
            <a:headEnd/>
            <a:tailEnd/>
          </a:ln>
        </p:spPr>
      </p:sp>
      <p:sp>
        <p:nvSpPr>
          <p:cNvPr id="107525" name="Rectangle 5"/>
          <p:cNvSpPr>
            <a:spLocks noGrp="1" noChangeArrowheads="1"/>
          </p:cNvSpPr>
          <p:nvPr>
            <p:ph type="body" sz="quarter" idx="3"/>
          </p:nvPr>
        </p:nvSpPr>
        <p:spPr bwMode="auto">
          <a:xfrm>
            <a:off x="685800" y="4416425"/>
            <a:ext cx="5486400" cy="41830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07526" name="Rectangle 6"/>
          <p:cNvSpPr>
            <a:spLocks noGrp="1" noChangeArrowheads="1"/>
          </p:cNvSpPr>
          <p:nvPr>
            <p:ph type="ftr" sz="quarter" idx="4"/>
          </p:nvPr>
        </p:nvSpPr>
        <p:spPr bwMode="auto">
          <a:xfrm>
            <a:off x="0" y="8829675"/>
            <a:ext cx="2971800"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en-US"/>
          </a:p>
        </p:txBody>
      </p:sp>
      <p:sp>
        <p:nvSpPr>
          <p:cNvPr id="107527" name="Rectangle 7"/>
          <p:cNvSpPr>
            <a:spLocks noGrp="1" noChangeArrowheads="1"/>
          </p:cNvSpPr>
          <p:nvPr>
            <p:ph type="sldNum" sz="quarter" idx="5"/>
          </p:nvPr>
        </p:nvSpPr>
        <p:spPr bwMode="auto">
          <a:xfrm>
            <a:off x="3884613" y="8829675"/>
            <a:ext cx="2971800"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pPr>
              <a:defRPr/>
            </a:pPr>
            <a:fld id="{AF67E54C-8637-5543-917D-7D2764B218A1}"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p:spPr>
        <p:txBody>
          <a:bodyPr/>
          <a:lstStyle/>
          <a:p>
            <a:fld id="{1A2F1472-A97E-954B-B9F8-97CE4FAFBFB6}" type="slidenum">
              <a:rPr lang="en-US"/>
              <a:pPr/>
              <a:t>1</a:t>
            </a:fld>
            <a:endParaRPr lang="en-US"/>
          </a:p>
        </p:txBody>
      </p:sp>
      <p:sp>
        <p:nvSpPr>
          <p:cNvPr id="18435" name="Rectangle 2"/>
          <p:cNvSpPr>
            <a:spLocks noRot="1" noChangeArrowheads="1" noTextEdit="1"/>
          </p:cNvSpPr>
          <p:nvPr>
            <p:ph type="sldImg"/>
          </p:nvPr>
        </p:nvSpPr>
        <p:spPr>
          <a:ln/>
        </p:spPr>
      </p:sp>
      <p:sp>
        <p:nvSpPr>
          <p:cNvPr id="18436" name="Rectangle 5"/>
          <p:cNvSpPr>
            <a:spLocks noGrp="1" noChangeArrowheads="1"/>
          </p:cNvSpPr>
          <p:nvPr>
            <p:ph type="body" idx="1"/>
          </p:nvPr>
        </p:nvSpPr>
        <p:spPr>
          <a:noFill/>
          <a:ln/>
        </p:spPr>
        <p:txBody>
          <a:bodyPr/>
          <a:lstStyle/>
          <a:p>
            <a:pPr eaLnBrk="1" hangingPunct="1"/>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fld id="{3E1C3B98-E2B4-9F4B-8F9C-18FC76EBBE82}" type="slidenum">
              <a:rPr lang="en-US"/>
              <a:pPr/>
              <a:t>10</a:t>
            </a:fld>
            <a:endParaRPr lang="en-US"/>
          </a:p>
        </p:txBody>
      </p:sp>
      <p:sp>
        <p:nvSpPr>
          <p:cNvPr id="36867" name="Rectangle 2"/>
          <p:cNvSpPr>
            <a:spLocks noRot="1" noChangeArrowheads="1" noTextEdit="1"/>
          </p:cNvSpPr>
          <p:nvPr>
            <p:ph type="sldImg"/>
          </p:nvPr>
        </p:nvSpPr>
        <p:spPr>
          <a:ln/>
        </p:spPr>
      </p:sp>
      <p:sp>
        <p:nvSpPr>
          <p:cNvPr id="36868" name="Rectangle 4"/>
          <p:cNvSpPr>
            <a:spLocks noGrp="1" noChangeArrowheads="1"/>
          </p:cNvSpPr>
          <p:nvPr>
            <p:ph type="body" idx="1"/>
          </p:nvPr>
        </p:nvSpPr>
        <p:spPr>
          <a:noFill/>
          <a:ln/>
        </p:spPr>
        <p:txBody>
          <a:bodyPr/>
          <a:lstStyle/>
          <a:p>
            <a:pPr eaLnBrk="1" hangingPunct="1"/>
            <a:r>
              <a:rPr lang="en-US" sz="1000"/>
              <a:t>So, here are my results from the hazard rate model. Results suggest that the risk of losing health insurance coverage is greatly elevated immediately following marital disruption.  Specifically, the hazard of losing health insurance coverage for those who experience marital disruption is 2.20 times greater than that for those who stay married.  Just as important, the hazard of losing coverage for those who experience marital disruption is 1.91 times greater than that for those who were not married to begin with (2.20/1.15).  Results also suggest that the association between marital disruption and the risk of losing health insurance diminishes with time.  Specifically, for each month following the marital disruption, the elevated hazard of losing insurance coverage decreases by 3% (HR=0.97). </a:t>
            </a:r>
          </a:p>
          <a:p>
            <a:pPr eaLnBrk="1" hangingPunct="1"/>
            <a:endParaRPr lang="en-US" sz="1000"/>
          </a:p>
          <a:p>
            <a:pPr eaLnBrk="1" hangingPunct="1"/>
            <a:r>
              <a:rPr lang="en-US" sz="1000"/>
              <a:t>While this is as expected, there is something quite surprising.  Not only does marital disruption raise the hazard of losing coverage, so does getting married, and by about the same proportion.  What could be happening here?  It is possible that marriage brings with it other major transitions.  For example, married couples frequently move, perhaps change jobs as a result, purchase a home, start planning for kids, among other things.  It is possible that he resources and time required by these activities means that maintaining insurance coverage takes drops a notch on people’s priority lists, at least temporarily. </a:t>
            </a:r>
          </a:p>
          <a:p>
            <a:pPr eaLnBrk="1" hangingPunct="1"/>
            <a:endParaRPr lang="en-US" sz="1000"/>
          </a:p>
          <a:p>
            <a:pPr eaLnBrk="1" hangingPunct="1"/>
            <a:r>
              <a:rPr lang="en-US" sz="1000"/>
              <a:t>I want to point out that, in separate analysis, I found that getting married is also positively associated with gaining insurance coverage.  So, it is not as though marriage has no benefit; it associated both with gaining insurance if you have none, or loosing insurance if you are covered.  </a:t>
            </a:r>
          </a:p>
          <a:p>
            <a:pPr eaLnBrk="1" hangingPunct="1"/>
            <a:endParaRPr lang="en-US" sz="1000"/>
          </a:p>
          <a:p>
            <a:pPr eaLnBrk="1" hangingPunct="1"/>
            <a:endParaRPr lang="en-US" sz="1000"/>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11451A8B-062D-1F42-B5FC-2E6E07B60129}" type="slidenum">
              <a:rPr lang="en-US"/>
              <a:pPr/>
              <a:t>11</a:t>
            </a:fld>
            <a:endParaRPr lang="en-US"/>
          </a:p>
        </p:txBody>
      </p:sp>
      <p:sp>
        <p:nvSpPr>
          <p:cNvPr id="38915" name="Rectangle 2"/>
          <p:cNvSpPr>
            <a:spLocks noRot="1"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68E26B3F-40FF-F643-ADDB-DFE3FD259345}" type="slidenum">
              <a:rPr lang="en-US"/>
              <a:pPr/>
              <a:t>12</a:t>
            </a:fld>
            <a:endParaRPr lang="en-US"/>
          </a:p>
        </p:txBody>
      </p:sp>
      <p:sp>
        <p:nvSpPr>
          <p:cNvPr id="40963" name="Rectangle 2"/>
          <p:cNvSpPr>
            <a:spLocks noRot="1" noChangeArrowheads="1" noTextEdit="1"/>
          </p:cNvSpPr>
          <p:nvPr>
            <p:ph type="sldImg"/>
          </p:nvPr>
        </p:nvSpPr>
        <p:spPr>
          <a:ln/>
        </p:spPr>
      </p:sp>
      <p:sp>
        <p:nvSpPr>
          <p:cNvPr id="40964"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74045593-C99C-A546-84CF-BB785FABABFB}" type="slidenum">
              <a:rPr lang="en-US"/>
              <a:pPr/>
              <a:t>13</a:t>
            </a:fld>
            <a:endParaRPr lang="en-US"/>
          </a:p>
        </p:txBody>
      </p:sp>
      <p:sp>
        <p:nvSpPr>
          <p:cNvPr id="43011" name="Rectangle 2"/>
          <p:cNvSpPr>
            <a:spLocks noRot="1" noChangeArrowheads="1" noTextEdit="1"/>
          </p:cNvSpPr>
          <p:nvPr>
            <p:ph type="sldImg"/>
          </p:nvPr>
        </p:nvSpPr>
        <p:spPr>
          <a:ln/>
        </p:spPr>
      </p:sp>
      <p:sp>
        <p:nvSpPr>
          <p:cNvPr id="43012"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p>
            <a:fld id="{2DE15424-BCDB-8145-A8BA-799AD01EBD65}" type="slidenum">
              <a:rPr lang="en-US"/>
              <a:pPr/>
              <a:t>14</a:t>
            </a:fld>
            <a:endParaRPr lang="en-US"/>
          </a:p>
        </p:txBody>
      </p:sp>
      <p:sp>
        <p:nvSpPr>
          <p:cNvPr id="45059" name="Rectangle 2"/>
          <p:cNvSpPr>
            <a:spLocks noRot="1" noChangeArrowheads="1" noTextEdit="1"/>
          </p:cNvSpPr>
          <p:nvPr>
            <p:ph type="sldImg"/>
          </p:nvPr>
        </p:nvSpPr>
        <p:spPr>
          <a:ln/>
        </p:spPr>
      </p:sp>
      <p:sp>
        <p:nvSpPr>
          <p:cNvPr id="45060" name="Rectangle 4"/>
          <p:cNvSpPr>
            <a:spLocks noGrp="1" noChangeArrowheads="1"/>
          </p:cNvSpPr>
          <p:nvPr>
            <p:ph type="body" idx="1"/>
          </p:nvPr>
        </p:nvSpPr>
        <p:spPr>
          <a:noFill/>
          <a:ln/>
        </p:spPr>
        <p:txBody>
          <a:bodyPr/>
          <a:lstStyle/>
          <a:p>
            <a:pPr eaLnBrk="1" hangingPunct="1"/>
            <a:endParaRPr lang="en-US" smtClean="0"/>
          </a:p>
          <a:p>
            <a:pPr eaLnBrk="1" hangingPunct="1"/>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p>
            <a:fld id="{3465CFB5-D16E-2342-8489-B18DF1C624C5}" type="slidenum">
              <a:rPr lang="en-US"/>
              <a:pPr/>
              <a:t>15</a:t>
            </a:fld>
            <a:endParaRPr lang="en-US"/>
          </a:p>
        </p:txBody>
      </p:sp>
      <p:sp>
        <p:nvSpPr>
          <p:cNvPr id="47107" name="Rectangle 2"/>
          <p:cNvSpPr>
            <a:spLocks noRot="1" noChangeArrowheads="1" noTextEdit="1"/>
          </p:cNvSpPr>
          <p:nvPr>
            <p:ph type="sldImg"/>
          </p:nvPr>
        </p:nvSpPr>
        <p:spPr>
          <a:ln/>
        </p:spPr>
      </p:sp>
      <p:sp>
        <p:nvSpPr>
          <p:cNvPr id="47108" name="Rectangle 4"/>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p>
            <a:fld id="{B788CB81-4E3F-F647-B368-A4DBDDE5F205}" type="slidenum">
              <a:rPr lang="en-US"/>
              <a:pPr/>
              <a:t>16</a:t>
            </a:fld>
            <a:endParaRPr lang="en-US"/>
          </a:p>
        </p:txBody>
      </p:sp>
      <p:sp>
        <p:nvSpPr>
          <p:cNvPr id="49155" name="Rectangle 2"/>
          <p:cNvSpPr>
            <a:spLocks noRot="1" noChangeArrowheads="1" noTextEdit="1"/>
          </p:cNvSpPr>
          <p:nvPr>
            <p:ph type="sldImg"/>
          </p:nvPr>
        </p:nvSpPr>
        <p:spPr>
          <a:ln/>
        </p:spPr>
      </p:sp>
      <p:sp>
        <p:nvSpPr>
          <p:cNvPr id="49156" name="Rectangle 3"/>
          <p:cNvSpPr>
            <a:spLocks noGrp="1" noChangeArrowheads="1"/>
          </p:cNvSpPr>
          <p:nvPr>
            <p:ph type="body" idx="1"/>
          </p:nvPr>
        </p:nvSpPr>
        <p:spPr>
          <a:noFill/>
          <a:ln/>
        </p:spPr>
        <p:txBody>
          <a:bodyPr/>
          <a:lstStyle/>
          <a:p>
            <a:pPr eaLnBrk="1" hangingPunct="1"/>
            <a:r>
              <a:rPr lang="en-US" sz="1000"/>
              <a:t>So, here are my results from the hazard rate model. Results suggest that the risk of losing health insurance coverage is greatly elevated immediately following marital disruption.  Specifically, the hazard of losing health insurance coverage for those who experience marital disruption is 2.20 times greater than that for those who stay married.  Just as important, the hazard of losing coverage for those who experience marital disruption is 1.91 times greater than that for those who were not married to begin with (2.20/1.15).  Results also suggest that the association between marital disruption and the risk of losing health insurance diminishes with time.  Specifically, for each month following the marital disruption, the elevated hazard of losing insurance coverage decreases by 3% (HR=0.97). </a:t>
            </a:r>
          </a:p>
          <a:p>
            <a:pPr eaLnBrk="1" hangingPunct="1"/>
            <a:endParaRPr lang="en-US" sz="1000"/>
          </a:p>
          <a:p>
            <a:pPr eaLnBrk="1" hangingPunct="1"/>
            <a:r>
              <a:rPr lang="en-US" sz="1000"/>
              <a:t>While this is as expected, there is something quite surprising.  Not only does marital disruption raise the hazard of losing coverage, so does getting married, and by about the same proportion.  What could be happening here?  It is possible that marriage brings with it other major transitions.  For example, married couples frequently move, perhaps change jobs as a result, purchase a home, start planning for kids, among other things.  It is possible that he resources and time required by these activities means that maintaining insurance coverage takes drops a notch on people’s priority lists, at least temporarily. </a:t>
            </a:r>
          </a:p>
          <a:p>
            <a:pPr eaLnBrk="1" hangingPunct="1"/>
            <a:endParaRPr lang="en-US" sz="1000"/>
          </a:p>
          <a:p>
            <a:pPr eaLnBrk="1" hangingPunct="1"/>
            <a:r>
              <a:rPr lang="en-US" sz="1000"/>
              <a:t>I want to point out that, in separate analysis, I found that getting married is also positively associated with gaining insurance coverage.  So, it is not as though marriage has no benefit; it associated both with gaining insurance if you have none, or loosing insurance if you are covered.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p>
            <a:fld id="{8821CB46-C13D-214A-B896-C9544374360A}" type="slidenum">
              <a:rPr lang="en-US"/>
              <a:pPr/>
              <a:t>2</a:t>
            </a:fld>
            <a:endParaRPr lang="en-US"/>
          </a:p>
        </p:txBody>
      </p:sp>
      <p:sp>
        <p:nvSpPr>
          <p:cNvPr id="20483" name="Rectangle 2"/>
          <p:cNvSpPr>
            <a:spLocks noRot="1" noChangeArrowheads="1" noTextEdit="1"/>
          </p:cNvSpPr>
          <p:nvPr>
            <p:ph type="sldImg"/>
          </p:nvPr>
        </p:nvSpPr>
        <p:spPr>
          <a:xfrm>
            <a:off x="1143000" y="685800"/>
            <a:ext cx="4648200" cy="3486150"/>
          </a:xfrm>
          <a:ln/>
        </p:spPr>
      </p:sp>
      <p:sp>
        <p:nvSpPr>
          <p:cNvPr id="20484" name="Rectangle 5"/>
          <p:cNvSpPr>
            <a:spLocks noGrp="1" noChangeArrowheads="1"/>
          </p:cNvSpPr>
          <p:nvPr>
            <p:ph type="body" idx="1"/>
          </p:nvPr>
        </p:nvSpPr>
        <p:spPr>
          <a:noFill/>
          <a:ln/>
        </p:spPr>
        <p:txBody>
          <a:bodyPr/>
          <a:lstStyle/>
          <a:p>
            <a:pPr eaLnBrk="1" hangingPunct="1"/>
            <a:endParaRPr lang="en-US" smtClean="0"/>
          </a:p>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C2987E42-6D4A-DF41-860D-BFD488BD3D38}" type="slidenum">
              <a:rPr lang="en-US"/>
              <a:pPr/>
              <a:t>3</a:t>
            </a:fld>
            <a:endParaRPr lang="en-US"/>
          </a:p>
        </p:txBody>
      </p:sp>
      <p:sp>
        <p:nvSpPr>
          <p:cNvPr id="22531" name="Rectangle 2"/>
          <p:cNvSpPr>
            <a:spLocks noRot="1" noChangeArrowheads="1" noTextEdit="1"/>
          </p:cNvSpPr>
          <p:nvPr>
            <p:ph type="sldImg"/>
          </p:nvPr>
        </p:nvSpPr>
        <p:spPr>
          <a:ln/>
        </p:spPr>
      </p:sp>
      <p:sp>
        <p:nvSpPr>
          <p:cNvPr id="22532" name="Rectangle 5"/>
          <p:cNvSpPr>
            <a:spLocks noGrp="1" noChangeArrowheads="1"/>
          </p:cNvSpPr>
          <p:nvPr>
            <p:ph type="body" idx="1"/>
          </p:nvPr>
        </p:nvSpPr>
        <p:spPr>
          <a:noFill/>
          <a:ln/>
        </p:spPr>
        <p:txBody>
          <a:bodyPr/>
          <a:lstStyle/>
          <a:p>
            <a:pPr eaLnBrk="1" hangingPunct="1"/>
            <a:endParaRPr lang="en-US" b="1" i="1" u="sng"/>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fld id="{66C92A84-11AD-2C4C-BC3A-877D9E1C17DF}" type="slidenum">
              <a:rPr lang="en-US"/>
              <a:pPr/>
              <a:t>4</a:t>
            </a:fld>
            <a:endParaRPr lang="en-US"/>
          </a:p>
        </p:txBody>
      </p:sp>
      <p:sp>
        <p:nvSpPr>
          <p:cNvPr id="24579" name="Rectangle 2"/>
          <p:cNvSpPr>
            <a:spLocks noRot="1" noChangeArrowheads="1" noTextEdit="1"/>
          </p:cNvSpPr>
          <p:nvPr>
            <p:ph type="sldImg"/>
          </p:nvPr>
        </p:nvSpPr>
        <p:spPr>
          <a:ln/>
        </p:spPr>
      </p:sp>
      <p:sp>
        <p:nvSpPr>
          <p:cNvPr id="24580" name="Rectangle 5"/>
          <p:cNvSpPr>
            <a:spLocks noGrp="1" noChangeArrowheads="1"/>
          </p:cNvSpPr>
          <p:nvPr>
            <p:ph type="body" idx="1"/>
          </p:nvPr>
        </p:nvSpPr>
        <p:spPr>
          <a:noFill/>
          <a:ln/>
        </p:spPr>
        <p:txBody>
          <a:bodyPr/>
          <a:lstStyle/>
          <a:p>
            <a:pPr eaLnBrk="1" hangingPunct="1"/>
            <a:endParaRPr lang="en-US" sz="1000"/>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E080D085-45A3-1A4E-904F-309373544710}" type="slidenum">
              <a:rPr lang="en-US"/>
              <a:pPr/>
              <a:t>5</a:t>
            </a:fld>
            <a:endParaRPr lang="en-US"/>
          </a:p>
        </p:txBody>
      </p:sp>
      <p:sp>
        <p:nvSpPr>
          <p:cNvPr id="26627" name="Rectangle 2"/>
          <p:cNvSpPr>
            <a:spLocks noRot="1" noChangeArrowheads="1" noTextEdit="1"/>
          </p:cNvSpPr>
          <p:nvPr>
            <p:ph type="sldImg"/>
          </p:nvPr>
        </p:nvSpPr>
        <p:spPr>
          <a:xfrm>
            <a:off x="1066800" y="457200"/>
            <a:ext cx="4648200" cy="3486150"/>
          </a:xfrm>
          <a:ln/>
        </p:spPr>
      </p:sp>
      <p:sp>
        <p:nvSpPr>
          <p:cNvPr id="26628" name="Rectangle 4"/>
          <p:cNvSpPr>
            <a:spLocks noGrp="1" noChangeArrowheads="1"/>
          </p:cNvSpPr>
          <p:nvPr>
            <p:ph type="body" idx="1"/>
          </p:nvPr>
        </p:nvSpPr>
        <p:spPr>
          <a:noFill/>
          <a:ln/>
        </p:spPr>
        <p:txBody>
          <a:bodyPr/>
          <a:lstStyle/>
          <a:p>
            <a:pPr eaLnBrk="1" hangingPunct="1"/>
            <a:r>
              <a:rPr lang="en-US"/>
              <a:t>In this graph, time is along the X axis and the risk of probability of loosing coverage is along the Y axis. The three lines represent, respectively, individuals who are married continuously over the observation period (red), unmarried continuously (yellow), and those who experience the dissolution of their marriage during the study period (green).  The difference between the red and yellow lines represents the “stable” effect of marital disruption, or the fact that </a:t>
            </a:r>
            <a:r>
              <a:rPr lang="en-US" i="1"/>
              <a:t>being </a:t>
            </a:r>
            <a:r>
              <a:rPr lang="en-US"/>
              <a:t>married provides some protection from loosing health insurance coverage.  The difference between the green and yellow lines at its widest is a measure of the “transitional” effect of marital disruption.  Note that those who experience marital disruption are not only more likely to loose health insurance than those who stayed married, but also more likely to loose coverage than those who were </a:t>
            </a:r>
            <a:r>
              <a:rPr lang="en-US" i="1"/>
              <a:t>not married to begin with. </a:t>
            </a:r>
            <a:r>
              <a:rPr lang="en-US"/>
              <a:t>Finally, as time passes, individuals adjust to their new marital status and, consequently, the risk of loosing health insurance coverage diminishes. </a:t>
            </a:r>
          </a:p>
          <a:p>
            <a:pPr eaLnBrk="1" hangingPunct="1"/>
            <a:endParaRPr lang="en-US"/>
          </a:p>
          <a:p>
            <a:pPr eaLnBrk="1" hangingPunct="1"/>
            <a:r>
              <a:rPr lang="en-US"/>
              <a:t>The goal of this paper, then, is to describe the three salient parameters depicted in this model: 1) the “stable” effect of being married, 2) the “transitional” effect of marital disruption, and 3) the “recovery” period following marital disruption.</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C8E2F829-DEEC-DC45-A469-42B1EDCE96FF}" type="slidenum">
              <a:rPr lang="en-US"/>
              <a:pPr/>
              <a:t>6</a:t>
            </a:fld>
            <a:endParaRPr lang="en-US"/>
          </a:p>
        </p:txBody>
      </p:sp>
      <p:sp>
        <p:nvSpPr>
          <p:cNvPr id="28675" name="Rectangle 2"/>
          <p:cNvSpPr>
            <a:spLocks noRot="1" noChangeArrowheads="1" noTextEdit="1"/>
          </p:cNvSpPr>
          <p:nvPr>
            <p:ph type="sldImg"/>
          </p:nvPr>
        </p:nvSpPr>
        <p:spPr>
          <a:ln/>
        </p:spPr>
      </p:sp>
      <p:sp>
        <p:nvSpPr>
          <p:cNvPr id="28676" name="Rectangle 4"/>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p:spPr>
        <p:txBody>
          <a:bodyPr/>
          <a:lstStyle/>
          <a:p>
            <a:fld id="{86E91FA9-0197-A54F-9F3A-1979887BEF63}" type="slidenum">
              <a:rPr lang="en-US"/>
              <a:pPr/>
              <a:t>7</a:t>
            </a:fld>
            <a:endParaRPr lang="en-US"/>
          </a:p>
        </p:txBody>
      </p:sp>
      <p:sp>
        <p:nvSpPr>
          <p:cNvPr id="30723" name="Rectangle 2"/>
          <p:cNvSpPr>
            <a:spLocks noRot="1" noChangeArrowheads="1" noTextEdit="1"/>
          </p:cNvSpPr>
          <p:nvPr>
            <p:ph type="sldImg"/>
          </p:nvPr>
        </p:nvSpPr>
        <p:spPr>
          <a:ln/>
        </p:spPr>
      </p:sp>
      <p:sp>
        <p:nvSpPr>
          <p:cNvPr id="30724"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81065FE5-1E6D-E94F-9FB8-235CB45713FA}" type="slidenum">
              <a:rPr lang="en-US"/>
              <a:pPr/>
              <a:t>8</a:t>
            </a:fld>
            <a:endParaRPr lang="en-US"/>
          </a:p>
        </p:txBody>
      </p:sp>
      <p:sp>
        <p:nvSpPr>
          <p:cNvPr id="32771" name="Rectangle 2"/>
          <p:cNvSpPr>
            <a:spLocks noRot="1" noChangeArrowheads="1" noTextEdit="1"/>
          </p:cNvSpPr>
          <p:nvPr>
            <p:ph type="sldImg"/>
          </p:nvPr>
        </p:nvSpPr>
        <p:spPr>
          <a:ln/>
        </p:spPr>
      </p:sp>
      <p:sp>
        <p:nvSpPr>
          <p:cNvPr id="32772" name="Rectangle 4"/>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31712582-3735-EF43-8597-E7954E726796}" type="slidenum">
              <a:rPr lang="en-US"/>
              <a:pPr/>
              <a:t>9</a:t>
            </a:fld>
            <a:endParaRPr lang="en-US"/>
          </a:p>
        </p:txBody>
      </p:sp>
      <p:sp>
        <p:nvSpPr>
          <p:cNvPr id="34819" name="Rectangle 2"/>
          <p:cNvSpPr>
            <a:spLocks noRot="1" noChangeArrowheads="1" noTextEdit="1"/>
          </p:cNvSpPr>
          <p:nvPr>
            <p:ph type="sldImg"/>
          </p:nvPr>
        </p:nvSpPr>
        <p:spPr>
          <a:ln/>
        </p:spPr>
      </p:sp>
      <p:sp>
        <p:nvSpPr>
          <p:cNvPr id="34820" name="Rectangle 4"/>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grpSp>
        <p:nvGrpSpPr>
          <p:cNvPr id="4" name="Group 4"/>
          <p:cNvGrpSpPr>
            <a:grpSpLocks/>
          </p:cNvGrpSpPr>
          <p:nvPr/>
        </p:nvGrpSpPr>
        <p:grpSpPr bwMode="auto">
          <a:xfrm>
            <a:off x="0" y="3867150"/>
            <a:ext cx="7986713" cy="19050"/>
            <a:chOff x="0" y="840"/>
            <a:chExt cx="5660" cy="12"/>
          </a:xfrm>
        </p:grpSpPr>
        <p:sp>
          <p:nvSpPr>
            <p:cNvPr id="5" name="Line 5"/>
            <p:cNvSpPr>
              <a:spLocks noChangeShapeType="1"/>
            </p:cNvSpPr>
            <p:nvPr/>
          </p:nvSpPr>
          <p:spPr bwMode="auto">
            <a:xfrm>
              <a:off x="5" y="852"/>
              <a:ext cx="5655" cy="0"/>
            </a:xfrm>
            <a:prstGeom prst="line">
              <a:avLst/>
            </a:prstGeom>
            <a:noFill/>
            <a:ln w="50800">
              <a:solidFill>
                <a:srgbClr val="001760"/>
              </a:solidFill>
              <a:round/>
              <a:headEnd/>
              <a:tailEnd/>
            </a:ln>
            <a:effectLst/>
          </p:spPr>
          <p:txBody>
            <a:bodyPr wrap="none" anchor="ctr">
              <a:prstTxWarp prst="textNoShape">
                <a:avLst/>
              </a:prstTxWarp>
            </a:bodyPr>
            <a:lstStyle/>
            <a:p>
              <a:pPr>
                <a:defRPr/>
              </a:pPr>
              <a:endParaRPr lang="en-US"/>
            </a:p>
          </p:txBody>
        </p:sp>
        <p:sp>
          <p:nvSpPr>
            <p:cNvPr id="6" name="Line 6"/>
            <p:cNvSpPr>
              <a:spLocks noChangeShapeType="1"/>
            </p:cNvSpPr>
            <p:nvPr/>
          </p:nvSpPr>
          <p:spPr bwMode="auto">
            <a:xfrm>
              <a:off x="0" y="840"/>
              <a:ext cx="5655" cy="0"/>
            </a:xfrm>
            <a:prstGeom prst="line">
              <a:avLst/>
            </a:prstGeom>
            <a:noFill/>
            <a:ln w="50800">
              <a:solidFill>
                <a:srgbClr val="99CCFF"/>
              </a:solidFill>
              <a:round/>
              <a:headEnd/>
              <a:tailEnd/>
            </a:ln>
            <a:effectLst/>
          </p:spPr>
          <p:txBody>
            <a:bodyPr wrap="none" anchor="ctr">
              <a:prstTxWarp prst="textNoShape">
                <a:avLst/>
              </a:prstTxWarp>
            </a:bodyPr>
            <a:lstStyle/>
            <a:p>
              <a:pPr>
                <a:defRPr/>
              </a:pPr>
              <a:endParaRPr lang="en-US"/>
            </a:p>
          </p:txBody>
        </p:sp>
      </p:grpSp>
      <p:sp>
        <p:nvSpPr>
          <p:cNvPr id="5122" name="Rectangle 2"/>
          <p:cNvSpPr>
            <a:spLocks noGrp="1" noChangeArrowheads="1"/>
          </p:cNvSpPr>
          <p:nvPr>
            <p:ph type="ctrTitle"/>
          </p:nvPr>
        </p:nvSpPr>
        <p:spPr>
          <a:xfrm>
            <a:off x="609600" y="2819400"/>
            <a:ext cx="7789863" cy="914400"/>
          </a:xfrm>
        </p:spPr>
        <p:txBody>
          <a:bodyPr/>
          <a:lstStyle>
            <a:lvl1pPr>
              <a:defRPr/>
            </a:lvl1pPr>
          </a:lstStyle>
          <a:p>
            <a:r>
              <a:rPr lang="en-US"/>
              <a:t>Click to edit Master title style and use in 1 or 2 lines</a:t>
            </a:r>
          </a:p>
        </p:txBody>
      </p:sp>
      <p:sp>
        <p:nvSpPr>
          <p:cNvPr id="5123" name="Rectangle 3"/>
          <p:cNvSpPr>
            <a:spLocks noGrp="1" noChangeArrowheads="1"/>
          </p:cNvSpPr>
          <p:nvPr>
            <p:ph type="subTitle" idx="1"/>
          </p:nvPr>
        </p:nvSpPr>
        <p:spPr>
          <a:xfrm>
            <a:off x="1150938" y="3962400"/>
            <a:ext cx="6435725" cy="2133600"/>
          </a:xfrm>
        </p:spPr>
        <p:txBody>
          <a:bodyPr/>
          <a:lstStyle>
            <a:lvl1pPr marL="0" indent="0" algn="ctr">
              <a:buFont typeface="Wingdings" charset="2"/>
              <a:buNone/>
              <a:defRPr/>
            </a:lvl1pPr>
          </a:lstStyle>
          <a:p>
            <a:r>
              <a:rPr lang="en-US"/>
              <a:t>Click to edit Master subtitle style and use in 1 or more lines</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05588" y="228600"/>
            <a:ext cx="1997075" cy="4343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28600"/>
            <a:ext cx="5843588" cy="4343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1447800" y="228600"/>
            <a:ext cx="6697663" cy="87630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609600" y="1676400"/>
            <a:ext cx="7993063" cy="2895600"/>
          </a:xfrm>
        </p:spPr>
        <p:txBody>
          <a:bodyPr/>
          <a:lstStyle/>
          <a:p>
            <a:pPr lvl="0"/>
            <a:endParaRPr lang="en-US" noProof="0" smtClean="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1447800" y="228600"/>
            <a:ext cx="6697663" cy="8763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09600" y="1676400"/>
            <a:ext cx="3919538" cy="2895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81538" y="1676400"/>
            <a:ext cx="3921125" cy="1371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81538" y="3200400"/>
            <a:ext cx="3921125" cy="1371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447800" y="228600"/>
            <a:ext cx="6697663" cy="8763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09600" y="1676400"/>
            <a:ext cx="3919538" cy="2895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1538" y="1676400"/>
            <a:ext cx="3921125" cy="2895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76400"/>
            <a:ext cx="3919538" cy="289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1538" y="1676400"/>
            <a:ext cx="3921125" cy="289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6" Type="http://schemas.openxmlformats.org/officeDocument/2006/relationships/vmlDrawing" Target="../drawings/vmlDrawing1.vml"/><Relationship Id="rId17" Type="http://schemas.openxmlformats.org/officeDocument/2006/relationships/oleObject" Target="../embeddings/oleObject1.bin"/><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gradFill rotWithShape="0">
          <a:gsLst>
            <a:gs pos="0">
              <a:srgbClr val="0000A8"/>
            </a:gs>
            <a:gs pos="100000">
              <a:srgbClr val="1B8DFF"/>
            </a:gs>
          </a:gsLst>
          <a:lin ang="5400000" scaled="1"/>
        </a:gra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1447800" y="228600"/>
            <a:ext cx="6697663" cy="876300"/>
          </a:xfrm>
          <a:prstGeom prst="rect">
            <a:avLst/>
          </a:prstGeom>
          <a:noFill/>
          <a:ln w="12700">
            <a:noFill/>
            <a:miter lim="800000"/>
            <a:headEnd/>
            <a:tailEnd/>
          </a:ln>
          <a:effectLst/>
        </p:spPr>
        <p:txBody>
          <a:bodyPr vert="horz" wrap="square" lIns="90488" tIns="44450" rIns="90488" bIns="44450" numCol="1" anchor="b" anchorCtr="0" compatLnSpc="1">
            <a:prstTxWarp prst="textNoShape">
              <a:avLst/>
            </a:prstTxWarp>
          </a:bodyPr>
          <a:lstStyle/>
          <a:p>
            <a:pPr lvl="0"/>
            <a:r>
              <a:rPr lang="en-US"/>
              <a:t>Click to Edit Master Title Style</a:t>
            </a:r>
          </a:p>
        </p:txBody>
      </p:sp>
      <p:sp>
        <p:nvSpPr>
          <p:cNvPr id="4099" name="Rectangle 3"/>
          <p:cNvSpPr>
            <a:spLocks noGrp="1" noChangeArrowheads="1"/>
          </p:cNvSpPr>
          <p:nvPr>
            <p:ph type="body" idx="1"/>
          </p:nvPr>
        </p:nvSpPr>
        <p:spPr bwMode="auto">
          <a:xfrm>
            <a:off x="609600" y="1676400"/>
            <a:ext cx="7993063" cy="2895600"/>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bodyPr>
          <a:lstStyle/>
          <a:p>
            <a:pPr lvl="0"/>
            <a:r>
              <a:rPr lang="en-US"/>
              <a:t>Click to edit Master text styles and use use in 1 or more lines</a:t>
            </a:r>
          </a:p>
          <a:p>
            <a:pPr lvl="1"/>
            <a:r>
              <a:rPr lang="en-US"/>
              <a:t>Second level</a:t>
            </a:r>
          </a:p>
          <a:p>
            <a:pPr lvl="2"/>
            <a:r>
              <a:rPr lang="en-US"/>
              <a:t>Third level</a:t>
            </a:r>
          </a:p>
          <a:p>
            <a:pPr lvl="3"/>
            <a:r>
              <a:rPr lang="en-US"/>
              <a:t>Fourth level</a:t>
            </a:r>
          </a:p>
          <a:p>
            <a:pPr lvl="4"/>
            <a:r>
              <a:rPr lang="en-US"/>
              <a:t>Fifth level</a:t>
            </a:r>
          </a:p>
        </p:txBody>
      </p:sp>
      <p:grpSp>
        <p:nvGrpSpPr>
          <p:cNvPr id="1029" name="Group 4"/>
          <p:cNvGrpSpPr>
            <a:grpSpLocks/>
          </p:cNvGrpSpPr>
          <p:nvPr/>
        </p:nvGrpSpPr>
        <p:grpSpPr bwMode="auto">
          <a:xfrm>
            <a:off x="0" y="1333500"/>
            <a:ext cx="7986713" cy="19050"/>
            <a:chOff x="0" y="840"/>
            <a:chExt cx="5660" cy="12"/>
          </a:xfrm>
        </p:grpSpPr>
        <p:sp>
          <p:nvSpPr>
            <p:cNvPr id="4101" name="Line 5"/>
            <p:cNvSpPr>
              <a:spLocks noChangeShapeType="1"/>
            </p:cNvSpPr>
            <p:nvPr/>
          </p:nvSpPr>
          <p:spPr bwMode="auto">
            <a:xfrm>
              <a:off x="5" y="852"/>
              <a:ext cx="5655" cy="0"/>
            </a:xfrm>
            <a:prstGeom prst="line">
              <a:avLst/>
            </a:prstGeom>
            <a:noFill/>
            <a:ln w="50800">
              <a:solidFill>
                <a:srgbClr val="001760"/>
              </a:solidFill>
              <a:round/>
              <a:headEnd/>
              <a:tailEnd/>
            </a:ln>
            <a:effectLst/>
          </p:spPr>
          <p:txBody>
            <a:bodyPr wrap="none" anchor="ctr">
              <a:prstTxWarp prst="textNoShape">
                <a:avLst/>
              </a:prstTxWarp>
            </a:bodyPr>
            <a:lstStyle/>
            <a:p>
              <a:pPr>
                <a:defRPr/>
              </a:pPr>
              <a:endParaRPr lang="en-US"/>
            </a:p>
          </p:txBody>
        </p:sp>
        <p:sp>
          <p:nvSpPr>
            <p:cNvPr id="4102" name="Line 6"/>
            <p:cNvSpPr>
              <a:spLocks noChangeShapeType="1"/>
            </p:cNvSpPr>
            <p:nvPr/>
          </p:nvSpPr>
          <p:spPr bwMode="auto">
            <a:xfrm>
              <a:off x="0" y="840"/>
              <a:ext cx="5655" cy="0"/>
            </a:xfrm>
            <a:prstGeom prst="line">
              <a:avLst/>
            </a:prstGeom>
            <a:noFill/>
            <a:ln w="50800">
              <a:solidFill>
                <a:srgbClr val="99CCFF"/>
              </a:solidFill>
              <a:round/>
              <a:headEnd/>
              <a:tailEnd/>
            </a:ln>
            <a:effectLst/>
          </p:spPr>
          <p:txBody>
            <a:bodyPr wrap="none" anchor="ctr">
              <a:prstTxWarp prst="textNoShape">
                <a:avLst/>
              </a:prstTxWarp>
            </a:bodyPr>
            <a:lstStyle/>
            <a:p>
              <a:pPr>
                <a:defRPr/>
              </a:pPr>
              <a:endParaRPr lang="en-US"/>
            </a:p>
          </p:txBody>
        </p:sp>
      </p:grpSp>
      <p:graphicFrame>
        <p:nvGraphicFramePr>
          <p:cNvPr id="1026" name="Object 2"/>
          <p:cNvGraphicFramePr>
            <a:graphicFrameLocks noChangeAspect="1"/>
          </p:cNvGraphicFramePr>
          <p:nvPr/>
        </p:nvGraphicFramePr>
        <p:xfrm>
          <a:off x="142875" y="317500"/>
          <a:ext cx="1428750" cy="671513"/>
        </p:xfrm>
        <a:graphic>
          <a:graphicData uri="http://schemas.openxmlformats.org/presentationml/2006/ole">
            <p:oleObj spid="_x0000_s1026" name="Photo Editor Photo" r:id="rId17" imgW="3486637" imgH="1638529" progId="MSPhotoEd.3">
              <p:embed/>
            </p:oleObj>
          </a:graphicData>
        </a:graphic>
      </p:graphicFrame>
    </p:spTree>
  </p:cSld>
  <p:clrMap bg1="dk2" tx1="lt1" bg2="dk1" tx2="lt2" accent1="accent1" accent2="accent2" accent3="accent3" accent4="accent4" accent5="accent5" accent6="accent6" hlink="hlink" folHlink="folHlink"/>
  <p:sldLayoutIdLst>
    <p:sldLayoutId id="2147483693"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Lst>
  <p:timing>
    <p:tnLst>
      <p:par>
        <p:cTn id="1" dur="indefinite" restart="never" nodeType="tmRoot"/>
      </p:par>
    </p:tnLst>
  </p:timing>
  <p:txStyles>
    <p:titleStyle>
      <a:lvl1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mj-lt"/>
          <a:ea typeface="ＭＳ Ｐゴシック" charset="-128"/>
          <a:cs typeface="ＭＳ Ｐゴシック" charset="-128"/>
        </a:defRPr>
      </a:lvl1pPr>
      <a:lvl2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ea typeface="ＭＳ Ｐゴシック" charset="-128"/>
          <a:cs typeface="ＭＳ Ｐゴシック" charset="-128"/>
        </a:defRPr>
      </a:lvl2pPr>
      <a:lvl3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ea typeface="ＭＳ Ｐゴシック" charset="-128"/>
          <a:cs typeface="ＭＳ Ｐゴシック" charset="-128"/>
        </a:defRPr>
      </a:lvl3pPr>
      <a:lvl4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ea typeface="ＭＳ Ｐゴシック" charset="-128"/>
          <a:cs typeface="ＭＳ Ｐゴシック" charset="-128"/>
        </a:defRPr>
      </a:lvl4pPr>
      <a:lvl5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ea typeface="ＭＳ Ｐゴシック" charset="-128"/>
          <a:cs typeface="ＭＳ Ｐゴシック" charset="-128"/>
        </a:defRPr>
      </a:lvl5pPr>
      <a:lvl6pPr marL="4572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6pPr>
      <a:lvl7pPr marL="9144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7pPr>
      <a:lvl8pPr marL="13716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8pPr>
      <a:lvl9pPr marL="18288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9pPr>
    </p:titleStyle>
    <p:bodyStyle>
      <a:lvl1pPr marL="465138" indent="-465138" algn="l" rtl="0" eaLnBrk="0" fontAlgn="base" hangingPunct="0">
        <a:lnSpc>
          <a:spcPct val="90000"/>
        </a:lnSpc>
        <a:spcBef>
          <a:spcPct val="30000"/>
        </a:spcBef>
        <a:spcAft>
          <a:spcPct val="0"/>
        </a:spcAft>
        <a:buClr>
          <a:schemeClr val="tx2"/>
        </a:buClr>
        <a:buSzPct val="95000"/>
        <a:buFont typeface="Wingdings" charset="2"/>
        <a:buChar char="n"/>
        <a:defRPr sz="3200">
          <a:solidFill>
            <a:srgbClr val="FFFFFF"/>
          </a:solidFill>
          <a:effectLst>
            <a:outerShdw blurRad="38100" dist="38100" dir="2700000" algn="tl">
              <a:srgbClr val="000000"/>
            </a:outerShdw>
          </a:effectLst>
          <a:latin typeface="+mn-lt"/>
          <a:ea typeface="ＭＳ Ｐゴシック" charset="-128"/>
          <a:cs typeface="ＭＳ Ｐゴシック" charset="-128"/>
        </a:defRPr>
      </a:lvl1pPr>
      <a:lvl2pPr marL="976313" indent="-396875" algn="l" rtl="0" eaLnBrk="0" fontAlgn="base" hangingPunct="0">
        <a:lnSpc>
          <a:spcPct val="90000"/>
        </a:lnSpc>
        <a:spcBef>
          <a:spcPct val="30000"/>
        </a:spcBef>
        <a:spcAft>
          <a:spcPct val="0"/>
        </a:spcAft>
        <a:buClr>
          <a:schemeClr val="tx2"/>
        </a:buClr>
        <a:buSzPct val="95000"/>
        <a:buChar char="–"/>
        <a:defRPr sz="2800">
          <a:solidFill>
            <a:srgbClr val="FFFFFF"/>
          </a:solidFill>
          <a:effectLst>
            <a:outerShdw blurRad="38100" dist="38100" dir="2700000" algn="tl">
              <a:srgbClr val="000000"/>
            </a:outerShdw>
          </a:effectLst>
          <a:latin typeface="+mn-lt"/>
          <a:ea typeface="ＭＳ Ｐゴシック" charset="-128"/>
        </a:defRPr>
      </a:lvl2pPr>
      <a:lvl3pPr marL="1439863" indent="-349250" algn="l" rtl="0" eaLnBrk="0" fontAlgn="base" hangingPunct="0">
        <a:lnSpc>
          <a:spcPct val="90000"/>
        </a:lnSpc>
        <a:spcBef>
          <a:spcPct val="30000"/>
        </a:spcBef>
        <a:spcAft>
          <a:spcPct val="0"/>
        </a:spcAft>
        <a:buClr>
          <a:schemeClr val="tx2"/>
        </a:buClr>
        <a:buSzPct val="95000"/>
        <a:buFont typeface="Wingdings" charset="2"/>
        <a:buChar char="n"/>
        <a:defRPr sz="2400">
          <a:solidFill>
            <a:srgbClr val="FFFFFF"/>
          </a:solidFill>
          <a:effectLst>
            <a:outerShdw blurRad="38100" dist="38100" dir="2700000" algn="tl">
              <a:srgbClr val="000000"/>
            </a:outerShdw>
          </a:effectLst>
          <a:latin typeface="+mn-lt"/>
          <a:ea typeface="ＭＳ Ｐゴシック" charset="-128"/>
        </a:defRPr>
      </a:lvl3pPr>
      <a:lvl4pPr marL="1782763" indent="-228600" algn="l" rtl="0" eaLnBrk="0" fontAlgn="base" hangingPunct="0">
        <a:lnSpc>
          <a:spcPct val="90000"/>
        </a:lnSpc>
        <a:spcBef>
          <a:spcPct val="30000"/>
        </a:spcBef>
        <a:spcAft>
          <a:spcPct val="0"/>
        </a:spcAft>
        <a:buClr>
          <a:srgbClr val="66FFFF"/>
        </a:buClr>
        <a:buSzPct val="65000"/>
        <a:buFont typeface="Monotype Sorts" charset="2"/>
        <a:buChar char="u"/>
        <a:defRPr sz="2000">
          <a:solidFill>
            <a:srgbClr val="FFFFFF"/>
          </a:solidFill>
          <a:effectLst>
            <a:outerShdw blurRad="38100" dist="38100" dir="2700000" algn="tl">
              <a:srgbClr val="000000"/>
            </a:outerShdw>
          </a:effectLst>
          <a:latin typeface="+mn-lt"/>
          <a:ea typeface="ＭＳ Ｐゴシック" charset="-128"/>
        </a:defRPr>
      </a:lvl4pPr>
      <a:lvl5pPr marL="21256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ea typeface="ＭＳ Ｐゴシック" charset="-128"/>
        </a:defRPr>
      </a:lvl5pPr>
      <a:lvl6pPr marL="25828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ea typeface="ＭＳ Ｐゴシック" charset="-128"/>
        </a:defRPr>
      </a:lvl6pPr>
      <a:lvl7pPr marL="30400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ea typeface="ＭＳ Ｐゴシック" charset="-128"/>
        </a:defRPr>
      </a:lvl7pPr>
      <a:lvl8pPr marL="34972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ea typeface="ＭＳ Ｐゴシック" charset="-128"/>
        </a:defRPr>
      </a:lvl8pPr>
      <a:lvl9pPr marL="39544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1.xml"/><Relationship Id="rId3" Type="http://schemas.openxmlformats.org/officeDocument/2006/relationships/image" Target="../media/image3.w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2.xml"/><Relationship Id="rId3" Type="http://schemas.openxmlformats.org/officeDocument/2006/relationships/image" Target="../media/image4.w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3.xml"/><Relationship Id="rId3" Type="http://schemas.openxmlformats.org/officeDocument/2006/relationships/image" Target="../media/image5.w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4" Type="http://schemas.openxmlformats.org/officeDocument/2006/relationships/oleObject" Target="../embeddings/oleObject2.bin"/><Relationship Id="rId1" Type="http://schemas.openxmlformats.org/officeDocument/2006/relationships/vmlDrawing" Target="../drawings/vmlDrawing2.vml"/><Relationship Id="rId2"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228600" y="2819400"/>
            <a:ext cx="8534400" cy="914400"/>
          </a:xfrm>
        </p:spPr>
        <p:txBody>
          <a:bodyPr/>
          <a:lstStyle/>
          <a:p>
            <a:pPr>
              <a:defRPr/>
            </a:pPr>
            <a:r>
              <a:rPr lang="en-US" sz="3600" dirty="0">
                <a:ea typeface="+mj-ea"/>
                <a:cs typeface="+mj-cs"/>
              </a:rPr>
              <a:t>Marital Disruption and the Risk of Losing Health Insurance Coverage</a:t>
            </a:r>
          </a:p>
        </p:txBody>
      </p:sp>
      <p:sp>
        <p:nvSpPr>
          <p:cNvPr id="2051" name="Rectangle 3"/>
          <p:cNvSpPr>
            <a:spLocks noGrp="1" noChangeArrowheads="1"/>
          </p:cNvSpPr>
          <p:nvPr>
            <p:ph type="subTitle" idx="1"/>
          </p:nvPr>
        </p:nvSpPr>
        <p:spPr/>
        <p:txBody>
          <a:bodyPr/>
          <a:lstStyle/>
          <a:p>
            <a:pPr>
              <a:defRPr/>
            </a:pPr>
            <a:r>
              <a:rPr lang="en-US">
                <a:ea typeface="+mn-ea"/>
                <a:cs typeface="+mn-cs"/>
              </a:rPr>
              <a:t>James Kirby</a:t>
            </a:r>
          </a:p>
          <a:p>
            <a:pPr>
              <a:defRPr/>
            </a:pPr>
            <a:r>
              <a:rPr lang="en-US">
                <a:ea typeface="+mn-ea"/>
                <a:cs typeface="+mn-cs"/>
              </a:rPr>
              <a:t>AHRQ</a:t>
            </a:r>
          </a:p>
        </p:txBody>
      </p:sp>
    </p:spTree>
  </p:cSld>
  <p:clrMapOvr>
    <a:masterClrMapping/>
  </p:clrMapOvr>
  <p:transition advTm="25688"/>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8354" name="Rectangle 2"/>
          <p:cNvSpPr>
            <a:spLocks noGrp="1" noChangeArrowheads="1"/>
          </p:cNvSpPr>
          <p:nvPr>
            <p:ph type="title"/>
          </p:nvPr>
        </p:nvSpPr>
        <p:spPr/>
        <p:txBody>
          <a:bodyPr/>
          <a:lstStyle/>
          <a:p>
            <a:pPr>
              <a:defRPr/>
            </a:pPr>
            <a:r>
              <a:rPr lang="en-US" sz="3600" dirty="0">
                <a:ea typeface="+mj-ea"/>
                <a:cs typeface="+mj-cs"/>
              </a:rPr>
              <a:t>Hazard Ratios for Coverage Loss by Marital Status</a:t>
            </a:r>
          </a:p>
        </p:txBody>
      </p:sp>
      <p:sp>
        <p:nvSpPr>
          <p:cNvPr id="228355" name="Rectangle 3"/>
          <p:cNvSpPr>
            <a:spLocks noGrp="1" noChangeArrowheads="1"/>
          </p:cNvSpPr>
          <p:nvPr>
            <p:ph type="body" sz="half" idx="1"/>
          </p:nvPr>
        </p:nvSpPr>
        <p:spPr/>
        <p:txBody>
          <a:bodyPr/>
          <a:lstStyle/>
          <a:p>
            <a:pPr>
              <a:defRPr/>
            </a:pPr>
            <a:endParaRPr lang="en-US" sz="2800" dirty="0">
              <a:ea typeface="+mn-ea"/>
              <a:cs typeface="+mn-cs"/>
            </a:endParaRPr>
          </a:p>
          <a:p>
            <a:pPr>
              <a:defRPr/>
            </a:pPr>
            <a:endParaRPr lang="en-US" sz="2800" dirty="0">
              <a:ea typeface="+mn-ea"/>
              <a:cs typeface="+mn-cs"/>
            </a:endParaRPr>
          </a:p>
        </p:txBody>
      </p:sp>
      <p:graphicFrame>
        <p:nvGraphicFramePr>
          <p:cNvPr id="228512" name="Group 160"/>
          <p:cNvGraphicFramePr>
            <a:graphicFrameLocks noGrp="1"/>
          </p:cNvGraphicFramePr>
          <p:nvPr>
            <p:ph sz="half" idx="2"/>
          </p:nvPr>
        </p:nvGraphicFramePr>
        <p:xfrm>
          <a:off x="685800" y="1447800"/>
          <a:ext cx="7620000" cy="5360923"/>
        </p:xfrm>
        <a:graphic>
          <a:graphicData uri="http://schemas.openxmlformats.org/drawingml/2006/table">
            <a:tbl>
              <a:tblPr/>
              <a:tblGrid>
                <a:gridCol w="5522913"/>
                <a:gridCol w="2097087"/>
              </a:tblGrid>
              <a:tr h="847725">
                <a:tc>
                  <a:txBody>
                    <a:bodyPr/>
                    <a:lstStyle/>
                    <a:p>
                      <a:pPr marL="0" marR="0" lvl="0" indent="0" algn="l" defTabSz="914400" rtl="0" eaLnBrk="0" fontAlgn="base" latinLnBrk="0" hangingPunct="0">
                        <a:lnSpc>
                          <a:spcPct val="90000"/>
                        </a:lnSpc>
                        <a:spcBef>
                          <a:spcPct val="30000"/>
                        </a:spcBef>
                        <a:spcAft>
                          <a:spcPct val="0"/>
                        </a:spcAft>
                        <a:buClr>
                          <a:schemeClr val="tx2"/>
                        </a:buClr>
                        <a:buSzPct val="95000"/>
                        <a:buFont typeface="Wingdings" charset="2"/>
                        <a:buNone/>
                        <a:tabLst/>
                      </a:pPr>
                      <a:endParaRPr kumimoji="0" lang="en-US" sz="32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horzOverflow="overflow">
                    <a:lnL cap="flat">
                      <a:noFill/>
                    </a:lnL>
                    <a:lnR>
                      <a:noFill/>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30000"/>
                        </a:spcBef>
                        <a:spcAft>
                          <a:spcPct val="0"/>
                        </a:spcAft>
                        <a:buClr>
                          <a:schemeClr val="tx2"/>
                        </a:buClr>
                        <a:buSzPct val="95000"/>
                        <a:buFont typeface="Wingdings" charset="2"/>
                        <a:buNone/>
                        <a:tabLst/>
                      </a:pPr>
                      <a:r>
                        <a:rPr kumimoji="0" lang="en-US" sz="3200" b="0" i="0" u="none" strike="noStrike" cap="none" normalizeH="0" baseline="0">
                          <a:ln>
                            <a:noFill/>
                          </a:ln>
                          <a:solidFill>
                            <a:srgbClr val="FFFFFF"/>
                          </a:solidFill>
                          <a:effectLst>
                            <a:outerShdw blurRad="38100" dist="38100" dir="2700000" algn="tl">
                              <a:srgbClr val="000000"/>
                            </a:outerShdw>
                          </a:effectLst>
                          <a:latin typeface="Arial" charset="0"/>
                        </a:rPr>
                        <a:t>Hazard</a:t>
                      </a:r>
                    </a:p>
                    <a:p>
                      <a:pPr marL="0" marR="0" lvl="0" indent="0" algn="ctr" defTabSz="914400" rtl="0" eaLnBrk="0" fontAlgn="base" latinLnBrk="0" hangingPunct="0">
                        <a:lnSpc>
                          <a:spcPct val="90000"/>
                        </a:lnSpc>
                        <a:spcBef>
                          <a:spcPct val="30000"/>
                        </a:spcBef>
                        <a:spcAft>
                          <a:spcPct val="0"/>
                        </a:spcAft>
                        <a:buClr>
                          <a:schemeClr val="tx2"/>
                        </a:buClr>
                        <a:buSzPct val="95000"/>
                        <a:buFont typeface="Wingdings" charset="2"/>
                        <a:buNone/>
                        <a:tabLst/>
                      </a:pPr>
                      <a:r>
                        <a:rPr kumimoji="0" lang="en-US" sz="3200" b="0" i="0" u="none" strike="noStrike" cap="none" normalizeH="0" baseline="0">
                          <a:ln>
                            <a:noFill/>
                          </a:ln>
                          <a:solidFill>
                            <a:srgbClr val="FFFFFF"/>
                          </a:solidFill>
                          <a:effectLst>
                            <a:outerShdw blurRad="38100" dist="38100" dir="2700000" algn="tl">
                              <a:srgbClr val="000000"/>
                            </a:outerShdw>
                          </a:effectLst>
                          <a:latin typeface="Arial" charset="0"/>
                        </a:rPr>
                        <a:t>Ratio</a:t>
                      </a:r>
                    </a:p>
                  </a:txBody>
                  <a:tcPr horzOverflow="overflow">
                    <a:lnL>
                      <a:noFill/>
                    </a:lnL>
                    <a:lnR cap="flat">
                      <a:noFill/>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1638">
                <a:tc>
                  <a:txBody>
                    <a:bodyPr/>
                    <a:lstStyle/>
                    <a:p>
                      <a:pPr marL="0" marR="0" lvl="0" indent="0" algn="l" defTabSz="914400" rtl="0" eaLnBrk="0" fontAlgn="base" latinLnBrk="0" hangingPunct="0">
                        <a:lnSpc>
                          <a:spcPct val="90000"/>
                        </a:lnSpc>
                        <a:spcBef>
                          <a:spcPct val="0"/>
                        </a:spcBef>
                        <a:spcAft>
                          <a:spcPct val="0"/>
                        </a:spcAft>
                        <a:buClr>
                          <a:schemeClr val="tx2"/>
                        </a:buClr>
                        <a:buSzPct val="95000"/>
                        <a:buFont typeface="Wingdings" charset="2"/>
                        <a:buNone/>
                        <a:tabLst/>
                      </a:pPr>
                      <a:r>
                        <a:rPr kumimoji="0" lang="en-US" sz="2400" b="0" i="0" u="sng" strike="noStrike" cap="none" normalizeH="0" baseline="0">
                          <a:ln>
                            <a:noFill/>
                          </a:ln>
                          <a:solidFill>
                            <a:srgbClr val="FFFFFF"/>
                          </a:solidFill>
                          <a:effectLst>
                            <a:outerShdw blurRad="38100" dist="38100" dir="2700000" algn="tl">
                              <a:srgbClr val="000000"/>
                            </a:outerShdw>
                          </a:effectLst>
                          <a:latin typeface="Arial" charset="0"/>
                        </a:rPr>
                        <a:t>Marital Status &amp; Change</a:t>
                      </a:r>
                    </a:p>
                  </a:txBody>
                  <a:tcPr horzOverflow="overflow">
                    <a:lnL cap="flat">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0" fontAlgn="base" latinLnBrk="0" hangingPunct="0">
                        <a:lnSpc>
                          <a:spcPct val="90000"/>
                        </a:lnSpc>
                        <a:spcBef>
                          <a:spcPct val="30000"/>
                        </a:spcBef>
                        <a:spcAft>
                          <a:spcPct val="0"/>
                        </a:spcAft>
                        <a:buClr>
                          <a:schemeClr val="tx2"/>
                        </a:buClr>
                        <a:buSzPct val="95000"/>
                        <a:buFont typeface="Wingdings" charset="2"/>
                        <a:buNone/>
                        <a:tabLst/>
                      </a:pPr>
                      <a:endParaRPr kumimoji="0" lang="en-US" sz="3200" b="1" i="1" u="sng" strike="noStrike" cap="none" normalizeH="0" baseline="0">
                        <a:ln>
                          <a:noFill/>
                        </a:ln>
                        <a:solidFill>
                          <a:srgbClr val="FFFFFF"/>
                        </a:solidFill>
                        <a:effectLst>
                          <a:outerShdw blurRad="38100" dist="38100" dir="2700000" algn="tl">
                            <a:srgbClr val="000000"/>
                          </a:outerShdw>
                        </a:effectLst>
                        <a:latin typeface="Arial" charset="0"/>
                      </a:endParaRPr>
                    </a:p>
                  </a:txBody>
                  <a:tcPr horzOverflow="overflow">
                    <a:lnL>
                      <a:noFill/>
                    </a:lnL>
                    <a:lnR cap="flat">
                      <a:noFill/>
                    </a:lnR>
                    <a:lnT w="12700" cap="flat" cmpd="sng" algn="ctr">
                      <a:solidFill>
                        <a:schemeClr val="tx1"/>
                      </a:solidFill>
                      <a:prstDash val="solid"/>
                      <a:round/>
                      <a:headEnd type="none" w="med" len="med"/>
                      <a:tailEnd type="none" w="med" len="med"/>
                    </a:lnT>
                    <a:lnB>
                      <a:noFill/>
                    </a:lnB>
                    <a:lnTlToBr>
                      <a:noFill/>
                    </a:lnTlToBr>
                    <a:lnBlToTr>
                      <a:noFill/>
                    </a:lnBlToTr>
                    <a:noFill/>
                  </a:tcPr>
                </a:tc>
              </a:tr>
              <a:tr h="400050">
                <a:tc>
                  <a:txBody>
                    <a:bodyPr/>
                    <a:lstStyle/>
                    <a:p>
                      <a:pPr marL="0" marR="0" lvl="0" indent="0" algn="l" defTabSz="914400" rtl="0" eaLnBrk="0" fontAlgn="base" latinLnBrk="0" hangingPunct="0">
                        <a:lnSpc>
                          <a:spcPct val="90000"/>
                        </a:lnSpc>
                        <a:spcBef>
                          <a:spcPct val="0"/>
                        </a:spcBef>
                        <a:spcAft>
                          <a:spcPct val="0"/>
                        </a:spcAft>
                        <a:buClr>
                          <a:schemeClr val="tx2"/>
                        </a:buClr>
                        <a:buSzPct val="95000"/>
                        <a:buFont typeface="Wingdings" charset="2"/>
                        <a:buNone/>
                        <a:tabLst/>
                      </a:pPr>
                      <a:r>
                        <a:rPr kumimoji="0" lang="en-US" sz="2400" b="0" i="0" u="none" strike="noStrike" cap="none" normalizeH="0" baseline="0">
                          <a:ln>
                            <a:noFill/>
                          </a:ln>
                          <a:solidFill>
                            <a:srgbClr val="FFFFFF"/>
                          </a:solidFill>
                          <a:effectLst>
                            <a:outerShdw blurRad="38100" dist="38100" dir="2700000" algn="tl">
                              <a:srgbClr val="000000"/>
                            </a:outerShdw>
                          </a:effectLst>
                          <a:latin typeface="Arial" charset="0"/>
                        </a:rPr>
                        <a:t>	Married </a:t>
                      </a:r>
                      <a:r>
                        <a:rPr kumimoji="0" lang="en-US" sz="2400" b="0" i="0" u="none" strike="noStrike" cap="none" normalizeH="0" baseline="0">
                          <a:ln>
                            <a:noFill/>
                          </a:ln>
                          <a:solidFill>
                            <a:srgbClr val="FFFFFF"/>
                          </a:solidFill>
                          <a:effectLst>
                            <a:outerShdw blurRad="38100" dist="38100" dir="2700000" algn="tl">
                              <a:srgbClr val="000000"/>
                            </a:outerShdw>
                          </a:effectLst>
                          <a:latin typeface="Arial" charset="0"/>
                          <a:sym typeface="Wingdings" charset="2"/>
                        </a:rPr>
                        <a:t> Married (reference)</a:t>
                      </a:r>
                      <a:endParaRPr kumimoji="0" lang="en-US" sz="24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horzOverflow="overflow">
                    <a:lnL cap="flat">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90000"/>
                        </a:lnSpc>
                        <a:spcBef>
                          <a:spcPct val="30000"/>
                        </a:spcBef>
                        <a:spcAft>
                          <a:spcPct val="0"/>
                        </a:spcAft>
                        <a:buClr>
                          <a:schemeClr val="tx2"/>
                        </a:buClr>
                        <a:buSzPct val="95000"/>
                        <a:buFont typeface="Wingdings" charset="2"/>
                        <a:buNone/>
                        <a:tabLst/>
                      </a:pPr>
                      <a:r>
                        <a:rPr kumimoji="0" lang="en-US" sz="3200" b="1" i="1" u="sng" strike="noStrike" cap="none" normalizeH="0" baseline="0">
                          <a:ln>
                            <a:noFill/>
                          </a:ln>
                          <a:solidFill>
                            <a:srgbClr val="FFFFFF"/>
                          </a:solidFill>
                          <a:effectLst>
                            <a:outerShdw blurRad="38100" dist="38100" dir="2700000" algn="tl">
                              <a:srgbClr val="000000"/>
                            </a:outerShdw>
                          </a:effectLst>
                          <a:latin typeface="Arial" charset="0"/>
                        </a:rPr>
                        <a:t>1.00</a:t>
                      </a:r>
                    </a:p>
                  </a:txBody>
                  <a:tcPr horzOverflow="overflow">
                    <a:lnL>
                      <a:noFill/>
                    </a:lnL>
                    <a:lnR cap="flat">
                      <a:noFill/>
                    </a:lnR>
                    <a:lnT>
                      <a:noFill/>
                    </a:lnT>
                    <a:lnB>
                      <a:noFill/>
                    </a:lnB>
                    <a:lnTlToBr>
                      <a:noFill/>
                    </a:lnTlToBr>
                    <a:lnBlToTr>
                      <a:noFill/>
                    </a:lnBlToTr>
                    <a:noFill/>
                  </a:tcPr>
                </a:tc>
              </a:tr>
              <a:tr h="401638">
                <a:tc>
                  <a:txBody>
                    <a:bodyPr/>
                    <a:lstStyle/>
                    <a:p>
                      <a:pPr marL="0" marR="0" lvl="0" indent="0" algn="l" defTabSz="914400" rtl="0" eaLnBrk="0" fontAlgn="base" latinLnBrk="0" hangingPunct="0">
                        <a:lnSpc>
                          <a:spcPct val="90000"/>
                        </a:lnSpc>
                        <a:spcBef>
                          <a:spcPct val="0"/>
                        </a:spcBef>
                        <a:spcAft>
                          <a:spcPct val="0"/>
                        </a:spcAft>
                        <a:buClr>
                          <a:schemeClr val="tx2"/>
                        </a:buClr>
                        <a:buSzPct val="95000"/>
                        <a:buFont typeface="Wingdings" charset="2"/>
                        <a:buNone/>
                        <a:tabLst/>
                      </a:pPr>
                      <a:r>
                        <a:rPr kumimoji="0" lang="en-US" sz="2400" b="0" i="0" u="none" strike="noStrike" cap="none" normalizeH="0" baseline="0">
                          <a:ln>
                            <a:noFill/>
                          </a:ln>
                          <a:solidFill>
                            <a:srgbClr val="FFFFFF"/>
                          </a:solidFill>
                          <a:effectLst>
                            <a:outerShdw blurRad="38100" dist="38100" dir="2700000" algn="tl">
                              <a:srgbClr val="000000"/>
                            </a:outerShdw>
                          </a:effectLst>
                          <a:latin typeface="Arial" charset="0"/>
                        </a:rPr>
                        <a:t>	Married </a:t>
                      </a:r>
                      <a:r>
                        <a:rPr kumimoji="0" lang="en-US" sz="2400" b="0" i="0" u="none" strike="noStrike" cap="none" normalizeH="0" baseline="0">
                          <a:ln>
                            <a:noFill/>
                          </a:ln>
                          <a:solidFill>
                            <a:srgbClr val="FFFFFF"/>
                          </a:solidFill>
                          <a:effectLst>
                            <a:outerShdw blurRad="38100" dist="38100" dir="2700000" algn="tl">
                              <a:srgbClr val="000000"/>
                            </a:outerShdw>
                          </a:effectLst>
                          <a:latin typeface="Arial" charset="0"/>
                          <a:sym typeface="Wingdings" charset="2"/>
                        </a:rPr>
                        <a:t> </a:t>
                      </a:r>
                      <a:r>
                        <a:rPr kumimoji="0" lang="en-US" sz="2400" b="0" i="0" u="none" strike="noStrike" cap="none" normalizeH="0" baseline="0">
                          <a:ln>
                            <a:noFill/>
                          </a:ln>
                          <a:solidFill>
                            <a:srgbClr val="FFFFFF"/>
                          </a:solidFill>
                          <a:effectLst>
                            <a:outerShdw blurRad="38100" dist="38100" dir="2700000" algn="tl">
                              <a:srgbClr val="000000"/>
                            </a:outerShdw>
                          </a:effectLst>
                          <a:latin typeface="Arial" charset="0"/>
                        </a:rPr>
                        <a:t>unmarried</a:t>
                      </a:r>
                    </a:p>
                  </a:txBody>
                  <a:tcPr horzOverflow="overflow">
                    <a:lnL cap="flat">
                      <a:noFill/>
                    </a:lnL>
                    <a:lnR>
                      <a:noFill/>
                    </a:lnR>
                    <a:lnT>
                      <a:noFill/>
                    </a:lnT>
                    <a:lnB>
                      <a:noFill/>
                    </a:lnB>
                    <a:lnTlToBr>
                      <a:noFill/>
                    </a:lnTlToBr>
                    <a:lnBlToTr>
                      <a:noFill/>
                    </a:lnBlToTr>
                    <a:noFill/>
                  </a:tcPr>
                </a:tc>
                <a:tc>
                  <a:txBody>
                    <a:bodyPr/>
                    <a:lstStyle/>
                    <a:p>
                      <a:pPr marL="0" marR="0" lvl="0" indent="0" algn="r" defTabSz="914400" rtl="0" eaLnBrk="0" fontAlgn="base" latinLnBrk="0" hangingPunct="0">
                        <a:lnSpc>
                          <a:spcPct val="90000"/>
                        </a:lnSpc>
                        <a:spcBef>
                          <a:spcPct val="30000"/>
                        </a:spcBef>
                        <a:spcAft>
                          <a:spcPct val="0"/>
                        </a:spcAft>
                        <a:buClr>
                          <a:schemeClr val="tx2"/>
                        </a:buClr>
                        <a:buSzPct val="95000"/>
                        <a:buFont typeface="Wingdings" charset="2"/>
                        <a:buNone/>
                        <a:tabLst/>
                      </a:pPr>
                      <a:r>
                        <a:rPr kumimoji="0" lang="en-US" sz="3200" b="0" i="0" u="none" strike="noStrike" cap="none" normalizeH="0" baseline="0">
                          <a:ln>
                            <a:noFill/>
                          </a:ln>
                          <a:solidFill>
                            <a:srgbClr val="FFFFFF"/>
                          </a:solidFill>
                          <a:effectLst>
                            <a:outerShdw blurRad="38100" dist="38100" dir="2700000" algn="tl">
                              <a:srgbClr val="000000"/>
                            </a:outerShdw>
                          </a:effectLst>
                          <a:latin typeface="Arial" charset="0"/>
                        </a:rPr>
                        <a:t>2.20</a:t>
                      </a:r>
                      <a:r>
                        <a:rPr kumimoji="0" lang="en-US" sz="3200" b="0" i="0" u="none" strike="noStrike" cap="none" normalizeH="0" baseline="30000">
                          <a:ln>
                            <a:noFill/>
                          </a:ln>
                          <a:solidFill>
                            <a:srgbClr val="FFFFFF"/>
                          </a:solidFill>
                          <a:effectLst>
                            <a:outerShdw blurRad="38100" dist="38100" dir="2700000" algn="tl">
                              <a:srgbClr val="000000"/>
                            </a:outerShdw>
                          </a:effectLst>
                          <a:latin typeface="Arial" charset="0"/>
                        </a:rPr>
                        <a:t>*</a:t>
                      </a:r>
                      <a:endParaRPr kumimoji="0" lang="en-US" sz="32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horzOverflow="overflow">
                    <a:lnL>
                      <a:noFill/>
                    </a:lnL>
                    <a:lnR cap="flat">
                      <a:noFill/>
                    </a:lnR>
                    <a:lnT>
                      <a:noFill/>
                    </a:lnT>
                    <a:lnB>
                      <a:noFill/>
                    </a:lnB>
                    <a:lnTlToBr>
                      <a:noFill/>
                    </a:lnTlToBr>
                    <a:lnBlToTr>
                      <a:noFill/>
                    </a:lnBlToTr>
                    <a:noFill/>
                  </a:tcPr>
                </a:tc>
              </a:tr>
              <a:tr h="407988">
                <a:tc>
                  <a:txBody>
                    <a:bodyPr/>
                    <a:lstStyle/>
                    <a:p>
                      <a:pPr marL="0" marR="0" lvl="0" indent="0" algn="l" defTabSz="914400" rtl="0" eaLnBrk="0" fontAlgn="base" latinLnBrk="0" hangingPunct="0">
                        <a:lnSpc>
                          <a:spcPct val="90000"/>
                        </a:lnSpc>
                        <a:spcBef>
                          <a:spcPct val="0"/>
                        </a:spcBef>
                        <a:spcAft>
                          <a:spcPct val="0"/>
                        </a:spcAft>
                        <a:buClr>
                          <a:schemeClr val="tx2"/>
                        </a:buClr>
                        <a:buSzPct val="95000"/>
                        <a:buFont typeface="Wingdings" charset="2"/>
                        <a:buNone/>
                        <a:tabLst/>
                      </a:pPr>
                      <a:r>
                        <a:rPr kumimoji="0" lang="en-US" sz="2400" b="0" i="0" u="none" strike="noStrike" cap="none" normalizeH="0" baseline="0">
                          <a:ln>
                            <a:noFill/>
                          </a:ln>
                          <a:solidFill>
                            <a:srgbClr val="FFFFFF"/>
                          </a:solidFill>
                          <a:effectLst>
                            <a:outerShdw blurRad="38100" dist="38100" dir="2700000" algn="tl">
                              <a:srgbClr val="000000"/>
                            </a:outerShdw>
                          </a:effectLst>
                          <a:latin typeface="Arial" charset="0"/>
                        </a:rPr>
                        <a:t>	Unmarried </a:t>
                      </a:r>
                      <a:r>
                        <a:rPr kumimoji="0" lang="en-US" sz="2400" b="0" i="0" u="none" strike="noStrike" cap="none" normalizeH="0" baseline="0">
                          <a:ln>
                            <a:noFill/>
                          </a:ln>
                          <a:solidFill>
                            <a:srgbClr val="FFFFFF"/>
                          </a:solidFill>
                          <a:effectLst>
                            <a:outerShdw blurRad="38100" dist="38100" dir="2700000" algn="tl">
                              <a:srgbClr val="000000"/>
                            </a:outerShdw>
                          </a:effectLst>
                          <a:latin typeface="Arial" charset="0"/>
                          <a:sym typeface="Wingdings" charset="2"/>
                        </a:rPr>
                        <a:t> Unmarried</a:t>
                      </a:r>
                      <a:endParaRPr kumimoji="0" lang="en-US" sz="24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horzOverflow="overflow">
                    <a:lnL cap="flat">
                      <a:noFill/>
                    </a:lnL>
                    <a:lnR>
                      <a:noFill/>
                    </a:lnR>
                    <a:lnT>
                      <a:noFill/>
                    </a:lnT>
                    <a:lnB>
                      <a:noFill/>
                    </a:lnB>
                    <a:lnTlToBr>
                      <a:noFill/>
                    </a:lnTlToBr>
                    <a:lnBlToTr>
                      <a:noFill/>
                    </a:lnBlToTr>
                    <a:noFill/>
                  </a:tcPr>
                </a:tc>
                <a:tc>
                  <a:txBody>
                    <a:bodyPr/>
                    <a:lstStyle/>
                    <a:p>
                      <a:pPr marL="0" marR="0" lvl="0" indent="0" algn="r" defTabSz="914400" rtl="0" eaLnBrk="0" fontAlgn="base" latinLnBrk="0" hangingPunct="0">
                        <a:lnSpc>
                          <a:spcPct val="90000"/>
                        </a:lnSpc>
                        <a:spcBef>
                          <a:spcPct val="30000"/>
                        </a:spcBef>
                        <a:spcAft>
                          <a:spcPct val="0"/>
                        </a:spcAft>
                        <a:buClr>
                          <a:schemeClr val="tx2"/>
                        </a:buClr>
                        <a:buSzPct val="95000"/>
                        <a:buFont typeface="Wingdings" charset="2"/>
                        <a:buNone/>
                        <a:tabLst/>
                      </a:pPr>
                      <a:r>
                        <a:rPr kumimoji="0" lang="en-US" sz="3200" b="0" i="0" u="none" strike="noStrike" cap="none" normalizeH="0" baseline="0">
                          <a:ln>
                            <a:noFill/>
                          </a:ln>
                          <a:solidFill>
                            <a:srgbClr val="FFFFFF"/>
                          </a:solidFill>
                          <a:effectLst>
                            <a:outerShdw blurRad="38100" dist="38100" dir="2700000" algn="tl">
                              <a:srgbClr val="000000"/>
                            </a:outerShdw>
                          </a:effectLst>
                          <a:latin typeface="Arial" charset="0"/>
                        </a:rPr>
                        <a:t>1.15</a:t>
                      </a:r>
                      <a:r>
                        <a:rPr kumimoji="0" lang="en-US" sz="3200" b="0" i="0" u="none" strike="noStrike" cap="none" normalizeH="0" baseline="30000">
                          <a:ln>
                            <a:noFill/>
                          </a:ln>
                          <a:solidFill>
                            <a:srgbClr val="FFFFFF"/>
                          </a:solidFill>
                          <a:effectLst>
                            <a:outerShdw blurRad="38100" dist="38100" dir="2700000" algn="tl">
                              <a:srgbClr val="000000"/>
                            </a:outerShdw>
                          </a:effectLst>
                          <a:latin typeface="Arial" charset="0"/>
                        </a:rPr>
                        <a:t>*</a:t>
                      </a:r>
                      <a:endParaRPr kumimoji="0" lang="en-US" sz="32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horzOverflow="overflow">
                    <a:lnL>
                      <a:noFill/>
                    </a:lnL>
                    <a:lnR cap="flat">
                      <a:noFill/>
                    </a:lnR>
                    <a:lnT>
                      <a:noFill/>
                    </a:lnT>
                    <a:lnB>
                      <a:noFill/>
                    </a:lnB>
                    <a:lnTlToBr>
                      <a:noFill/>
                    </a:lnTlToBr>
                    <a:lnBlToTr>
                      <a:noFill/>
                    </a:lnBlToTr>
                    <a:noFill/>
                  </a:tcPr>
                </a:tc>
              </a:tr>
              <a:tr h="406400">
                <a:tc>
                  <a:txBody>
                    <a:bodyPr/>
                    <a:lstStyle/>
                    <a:p>
                      <a:pPr marL="0" marR="0" lvl="0" indent="0" algn="l" defTabSz="914400" rtl="0" eaLnBrk="0" fontAlgn="base" latinLnBrk="0" hangingPunct="0">
                        <a:lnSpc>
                          <a:spcPct val="90000"/>
                        </a:lnSpc>
                        <a:spcBef>
                          <a:spcPct val="0"/>
                        </a:spcBef>
                        <a:spcAft>
                          <a:spcPct val="0"/>
                        </a:spcAft>
                        <a:buClr>
                          <a:schemeClr val="tx2"/>
                        </a:buClr>
                        <a:buSzPct val="95000"/>
                        <a:buFont typeface="Wingdings" charset="2"/>
                        <a:buNone/>
                        <a:tabLst/>
                      </a:pPr>
                      <a:r>
                        <a:rPr kumimoji="0" lang="en-US" sz="2400" b="0" i="0" u="none" strike="noStrike" cap="none" normalizeH="0" baseline="0">
                          <a:ln>
                            <a:noFill/>
                          </a:ln>
                          <a:solidFill>
                            <a:srgbClr val="FFFFFF"/>
                          </a:solidFill>
                          <a:effectLst>
                            <a:outerShdw blurRad="38100" dist="38100" dir="2700000" algn="tl">
                              <a:srgbClr val="000000"/>
                            </a:outerShdw>
                          </a:effectLst>
                          <a:latin typeface="Arial" charset="0"/>
                        </a:rPr>
                        <a:t>	Unmarried </a:t>
                      </a:r>
                      <a:r>
                        <a:rPr kumimoji="0" lang="en-US" sz="2400" b="0" i="0" u="none" strike="noStrike" cap="none" normalizeH="0" baseline="0">
                          <a:ln>
                            <a:noFill/>
                          </a:ln>
                          <a:solidFill>
                            <a:srgbClr val="FFFFFF"/>
                          </a:solidFill>
                          <a:effectLst>
                            <a:outerShdw blurRad="38100" dist="38100" dir="2700000" algn="tl">
                              <a:srgbClr val="000000"/>
                            </a:outerShdw>
                          </a:effectLst>
                          <a:latin typeface="Arial" charset="0"/>
                          <a:sym typeface="Wingdings" charset="2"/>
                        </a:rPr>
                        <a:t> Married</a:t>
                      </a:r>
                      <a:endParaRPr kumimoji="0" lang="en-US" sz="24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horzOverflow="overflow">
                    <a:lnL cap="flat">
                      <a:noFill/>
                    </a:lnL>
                    <a:lnR>
                      <a:noFill/>
                    </a:lnR>
                    <a:lnT>
                      <a:noFill/>
                    </a:lnT>
                    <a:lnB>
                      <a:noFill/>
                    </a:lnB>
                    <a:lnTlToBr>
                      <a:noFill/>
                    </a:lnTlToBr>
                    <a:lnBlToTr>
                      <a:noFill/>
                    </a:lnBlToTr>
                    <a:noFill/>
                  </a:tcPr>
                </a:tc>
                <a:tc>
                  <a:txBody>
                    <a:bodyPr/>
                    <a:lstStyle/>
                    <a:p>
                      <a:pPr marL="0" marR="0" lvl="0" indent="0" algn="r" defTabSz="914400" rtl="0" eaLnBrk="0" fontAlgn="base" latinLnBrk="0" hangingPunct="0">
                        <a:lnSpc>
                          <a:spcPct val="90000"/>
                        </a:lnSpc>
                        <a:spcBef>
                          <a:spcPct val="30000"/>
                        </a:spcBef>
                        <a:spcAft>
                          <a:spcPct val="0"/>
                        </a:spcAft>
                        <a:buClr>
                          <a:schemeClr val="tx2"/>
                        </a:buClr>
                        <a:buSzPct val="95000"/>
                        <a:buFont typeface="Wingdings" charset="2"/>
                        <a:buNone/>
                        <a:tabLst/>
                      </a:pPr>
                      <a:r>
                        <a:rPr kumimoji="0" lang="en-US" sz="3200" b="0" i="0" u="none" strike="noStrike" cap="none" normalizeH="0" baseline="0">
                          <a:ln>
                            <a:noFill/>
                          </a:ln>
                          <a:solidFill>
                            <a:srgbClr val="FFFFFF"/>
                          </a:solidFill>
                          <a:effectLst>
                            <a:outerShdw blurRad="38100" dist="38100" dir="2700000" algn="tl">
                              <a:srgbClr val="000000"/>
                            </a:outerShdw>
                          </a:effectLst>
                          <a:latin typeface="Arial" charset="0"/>
                        </a:rPr>
                        <a:t>1.96</a:t>
                      </a:r>
                      <a:r>
                        <a:rPr kumimoji="0" lang="en-US" sz="3200" b="0" i="0" u="none" strike="noStrike" cap="none" normalizeH="0" baseline="30000">
                          <a:ln>
                            <a:noFill/>
                          </a:ln>
                          <a:solidFill>
                            <a:srgbClr val="FFFFFF"/>
                          </a:solidFill>
                          <a:effectLst>
                            <a:outerShdw blurRad="38100" dist="38100" dir="2700000" algn="tl">
                              <a:srgbClr val="000000"/>
                            </a:outerShdw>
                          </a:effectLst>
                          <a:latin typeface="Arial" charset="0"/>
                        </a:rPr>
                        <a:t>*</a:t>
                      </a:r>
                      <a:endParaRPr kumimoji="0" lang="en-US" sz="32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horzOverflow="overflow">
                    <a:lnL>
                      <a:noFill/>
                    </a:lnL>
                    <a:lnR cap="flat">
                      <a:noFill/>
                    </a:lnR>
                    <a:lnT>
                      <a:noFill/>
                    </a:lnT>
                    <a:lnB>
                      <a:noFill/>
                    </a:lnB>
                    <a:lnTlToBr>
                      <a:noFill/>
                    </a:lnTlToBr>
                    <a:lnBlToTr>
                      <a:noFill/>
                    </a:lnBlToTr>
                    <a:noFill/>
                  </a:tcPr>
                </a:tc>
              </a:tr>
              <a:tr h="401638">
                <a:tc>
                  <a:txBody>
                    <a:bodyPr/>
                    <a:lstStyle/>
                    <a:p>
                      <a:pPr marL="0" marR="0" lvl="0" indent="0" algn="l" defTabSz="914400" rtl="0" eaLnBrk="0" fontAlgn="base" latinLnBrk="0" hangingPunct="0">
                        <a:lnSpc>
                          <a:spcPct val="90000"/>
                        </a:lnSpc>
                        <a:spcBef>
                          <a:spcPct val="0"/>
                        </a:spcBef>
                        <a:spcAft>
                          <a:spcPct val="0"/>
                        </a:spcAft>
                        <a:buClr>
                          <a:schemeClr val="tx2"/>
                        </a:buClr>
                        <a:buSzPct val="95000"/>
                        <a:buFont typeface="Wingdings" charset="2"/>
                        <a:buNone/>
                        <a:tabLst/>
                      </a:pPr>
                      <a:r>
                        <a:rPr kumimoji="0" lang="en-US" sz="2400" b="0" i="0" u="sng" strike="noStrike" cap="none" normalizeH="0" baseline="0">
                          <a:ln>
                            <a:noFill/>
                          </a:ln>
                          <a:solidFill>
                            <a:srgbClr val="FFFFFF"/>
                          </a:solidFill>
                          <a:effectLst>
                            <a:outerShdw blurRad="38100" dist="38100" dir="2700000" algn="tl">
                              <a:srgbClr val="000000"/>
                            </a:outerShdw>
                          </a:effectLst>
                          <a:latin typeface="Arial" charset="0"/>
                        </a:rPr>
                        <a:t>Time Interactions</a:t>
                      </a:r>
                    </a:p>
                  </a:txBody>
                  <a:tcPr horzOverflow="overflow">
                    <a:lnL cap="flat">
                      <a:noFill/>
                    </a:lnL>
                    <a:lnR>
                      <a:noFill/>
                    </a:lnR>
                    <a:lnT>
                      <a:noFill/>
                    </a:lnT>
                    <a:lnB>
                      <a:noFill/>
                    </a:lnB>
                    <a:lnTlToBr>
                      <a:noFill/>
                    </a:lnTlToBr>
                    <a:lnBlToTr>
                      <a:noFill/>
                    </a:lnBlToTr>
                    <a:noFill/>
                  </a:tcPr>
                </a:tc>
                <a:tc>
                  <a:txBody>
                    <a:bodyPr/>
                    <a:lstStyle/>
                    <a:p>
                      <a:pPr marL="0" marR="0" lvl="0" indent="0" algn="r" defTabSz="914400" rtl="0" eaLnBrk="0" fontAlgn="base" latinLnBrk="0" hangingPunct="0">
                        <a:lnSpc>
                          <a:spcPct val="90000"/>
                        </a:lnSpc>
                        <a:spcBef>
                          <a:spcPct val="30000"/>
                        </a:spcBef>
                        <a:spcAft>
                          <a:spcPct val="0"/>
                        </a:spcAft>
                        <a:buClr>
                          <a:schemeClr val="tx2"/>
                        </a:buClr>
                        <a:buSzPct val="95000"/>
                        <a:buFont typeface="Wingdings" charset="2"/>
                        <a:buNone/>
                        <a:tabLst/>
                      </a:pPr>
                      <a:endParaRPr kumimoji="0" lang="en-US" sz="32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horzOverflow="overflow">
                    <a:lnL>
                      <a:noFill/>
                    </a:lnL>
                    <a:lnR cap="flat">
                      <a:noFill/>
                    </a:lnR>
                    <a:lnT>
                      <a:noFill/>
                    </a:lnT>
                    <a:lnB>
                      <a:noFill/>
                    </a:lnB>
                    <a:lnTlToBr>
                      <a:noFill/>
                    </a:lnTlToBr>
                    <a:lnBlToTr>
                      <a:noFill/>
                    </a:lnBlToTr>
                    <a:noFill/>
                  </a:tcPr>
                </a:tc>
              </a:tr>
              <a:tr h="403225">
                <a:tc>
                  <a:txBody>
                    <a:bodyPr/>
                    <a:lstStyle/>
                    <a:p>
                      <a:pPr marL="0" marR="0" lvl="0" indent="0" algn="l" defTabSz="914400" rtl="0" eaLnBrk="0" fontAlgn="base" latinLnBrk="0" hangingPunct="0">
                        <a:lnSpc>
                          <a:spcPct val="90000"/>
                        </a:lnSpc>
                        <a:spcBef>
                          <a:spcPct val="0"/>
                        </a:spcBef>
                        <a:spcAft>
                          <a:spcPct val="0"/>
                        </a:spcAft>
                        <a:buClr>
                          <a:schemeClr val="tx2"/>
                        </a:buClr>
                        <a:buSzPct val="95000"/>
                        <a:buFont typeface="Wingdings" charset="2"/>
                        <a:buNone/>
                        <a:tabLst/>
                      </a:pPr>
                      <a:r>
                        <a:rPr kumimoji="0" lang="en-US" sz="2400" b="0" i="0" u="none" strike="noStrike" cap="none" normalizeH="0" baseline="0">
                          <a:ln>
                            <a:noFill/>
                          </a:ln>
                          <a:solidFill>
                            <a:srgbClr val="FFFFFF"/>
                          </a:solidFill>
                          <a:effectLst>
                            <a:outerShdw blurRad="38100" dist="38100" dir="2700000" algn="tl">
                              <a:srgbClr val="000000"/>
                            </a:outerShdw>
                          </a:effectLst>
                          <a:latin typeface="Arial" charset="0"/>
                        </a:rPr>
                        <a:t>	Married </a:t>
                      </a:r>
                      <a:r>
                        <a:rPr kumimoji="0" lang="en-US" sz="2400" b="0" i="0" u="none" strike="noStrike" cap="none" normalizeH="0" baseline="0">
                          <a:ln>
                            <a:noFill/>
                          </a:ln>
                          <a:solidFill>
                            <a:srgbClr val="FFFFFF"/>
                          </a:solidFill>
                          <a:effectLst>
                            <a:outerShdw blurRad="38100" dist="38100" dir="2700000" algn="tl">
                              <a:srgbClr val="000000"/>
                            </a:outerShdw>
                          </a:effectLst>
                          <a:latin typeface="Arial" charset="0"/>
                          <a:sym typeface="Wingdings" charset="2"/>
                        </a:rPr>
                        <a:t> </a:t>
                      </a:r>
                      <a:r>
                        <a:rPr kumimoji="0" lang="en-US" sz="2400" b="0" i="0" u="none" strike="noStrike" cap="none" normalizeH="0" baseline="0">
                          <a:ln>
                            <a:noFill/>
                          </a:ln>
                          <a:solidFill>
                            <a:srgbClr val="FFFFFF"/>
                          </a:solidFill>
                          <a:effectLst>
                            <a:outerShdw blurRad="38100" dist="38100" dir="2700000" algn="tl">
                              <a:srgbClr val="000000"/>
                            </a:outerShdw>
                          </a:effectLst>
                          <a:latin typeface="Arial" charset="0"/>
                        </a:rPr>
                        <a:t>unmarried x time</a:t>
                      </a:r>
                    </a:p>
                  </a:txBody>
                  <a:tcPr horzOverflow="overflow">
                    <a:lnL cap="flat">
                      <a:noFill/>
                    </a:lnL>
                    <a:lnR>
                      <a:noFill/>
                    </a:lnR>
                    <a:lnT>
                      <a:noFill/>
                    </a:lnT>
                    <a:lnB>
                      <a:noFill/>
                    </a:lnB>
                    <a:lnTlToBr>
                      <a:noFill/>
                    </a:lnTlToBr>
                    <a:lnBlToTr>
                      <a:noFill/>
                    </a:lnBlToTr>
                    <a:noFill/>
                  </a:tcPr>
                </a:tc>
                <a:tc>
                  <a:txBody>
                    <a:bodyPr/>
                    <a:lstStyle/>
                    <a:p>
                      <a:pPr marL="0" marR="0" lvl="0" indent="0" algn="r" defTabSz="914400" rtl="0" eaLnBrk="0" fontAlgn="base" latinLnBrk="0" hangingPunct="0">
                        <a:lnSpc>
                          <a:spcPct val="90000"/>
                        </a:lnSpc>
                        <a:spcBef>
                          <a:spcPct val="30000"/>
                        </a:spcBef>
                        <a:spcAft>
                          <a:spcPct val="0"/>
                        </a:spcAft>
                        <a:buClr>
                          <a:schemeClr val="tx2"/>
                        </a:buClr>
                        <a:buSzPct val="95000"/>
                        <a:buFont typeface="Wingdings" charset="2"/>
                        <a:buNone/>
                        <a:tabLst/>
                      </a:pPr>
                      <a:r>
                        <a:rPr kumimoji="0" lang="en-US" sz="3200" b="0" i="0" u="none" strike="noStrike" cap="none" normalizeH="0" baseline="0">
                          <a:ln>
                            <a:noFill/>
                          </a:ln>
                          <a:solidFill>
                            <a:srgbClr val="FFFFFF"/>
                          </a:solidFill>
                          <a:effectLst>
                            <a:outerShdw blurRad="38100" dist="38100" dir="2700000" algn="tl">
                              <a:srgbClr val="000000"/>
                            </a:outerShdw>
                          </a:effectLst>
                          <a:latin typeface="Arial" charset="0"/>
                        </a:rPr>
                        <a:t>0.97</a:t>
                      </a:r>
                      <a:r>
                        <a:rPr kumimoji="0" lang="en-US" sz="3200" b="0" i="0" u="none" strike="noStrike" cap="none" normalizeH="0" baseline="30000">
                          <a:ln>
                            <a:noFill/>
                          </a:ln>
                          <a:solidFill>
                            <a:srgbClr val="FFFFFF"/>
                          </a:solidFill>
                          <a:effectLst>
                            <a:outerShdw blurRad="38100" dist="38100" dir="2700000" algn="tl">
                              <a:srgbClr val="000000"/>
                            </a:outerShdw>
                          </a:effectLst>
                          <a:latin typeface="Arial" charset="0"/>
                        </a:rPr>
                        <a:t>*</a:t>
                      </a:r>
                      <a:endParaRPr kumimoji="0" lang="en-US" sz="32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horzOverflow="overflow">
                    <a:lnL>
                      <a:noFill/>
                    </a:lnL>
                    <a:lnR cap="flat">
                      <a:noFill/>
                    </a:lnR>
                    <a:lnT>
                      <a:noFill/>
                    </a:lnT>
                    <a:lnB>
                      <a:noFill/>
                    </a:lnB>
                    <a:lnTlToBr>
                      <a:noFill/>
                    </a:lnTlToBr>
                    <a:lnBlToTr>
                      <a:noFill/>
                    </a:lnBlToTr>
                    <a:noFill/>
                  </a:tcPr>
                </a:tc>
              </a:tr>
              <a:tr h="401638">
                <a:tc>
                  <a:txBody>
                    <a:bodyPr/>
                    <a:lstStyle/>
                    <a:p>
                      <a:pPr marL="0" marR="0" lvl="0" indent="0" algn="l" defTabSz="914400" rtl="0" eaLnBrk="0" fontAlgn="base" latinLnBrk="0" hangingPunct="0">
                        <a:lnSpc>
                          <a:spcPct val="90000"/>
                        </a:lnSpc>
                        <a:spcBef>
                          <a:spcPct val="0"/>
                        </a:spcBef>
                        <a:spcAft>
                          <a:spcPct val="0"/>
                        </a:spcAft>
                        <a:buClr>
                          <a:schemeClr val="tx2"/>
                        </a:buClr>
                        <a:buSzPct val="95000"/>
                        <a:buFont typeface="Wingdings" charset="2"/>
                        <a:buNone/>
                        <a:tabLst/>
                      </a:pPr>
                      <a:r>
                        <a:rPr kumimoji="0" lang="en-US" sz="2400" b="0" i="0" u="none" strike="noStrike" cap="none" normalizeH="0" baseline="0">
                          <a:ln>
                            <a:noFill/>
                          </a:ln>
                          <a:solidFill>
                            <a:srgbClr val="FFFFFF"/>
                          </a:solidFill>
                          <a:effectLst>
                            <a:outerShdw blurRad="38100" dist="38100" dir="2700000" algn="tl">
                              <a:srgbClr val="000000"/>
                            </a:outerShdw>
                          </a:effectLst>
                          <a:latin typeface="Arial" charset="0"/>
                        </a:rPr>
                        <a:t>	Unmarried </a:t>
                      </a:r>
                      <a:r>
                        <a:rPr kumimoji="0" lang="en-US" sz="2400" b="0" i="0" u="none" strike="noStrike" cap="none" normalizeH="0" baseline="0">
                          <a:ln>
                            <a:noFill/>
                          </a:ln>
                          <a:solidFill>
                            <a:srgbClr val="FFFFFF"/>
                          </a:solidFill>
                          <a:effectLst>
                            <a:outerShdw blurRad="38100" dist="38100" dir="2700000" algn="tl">
                              <a:srgbClr val="000000"/>
                            </a:outerShdw>
                          </a:effectLst>
                          <a:latin typeface="Arial" charset="0"/>
                          <a:sym typeface="Wingdings" charset="2"/>
                        </a:rPr>
                        <a:t> Married</a:t>
                      </a:r>
                      <a:r>
                        <a:rPr kumimoji="0" lang="en-US" sz="2400" b="0" i="0" u="none" strike="noStrike" cap="none" normalizeH="0" baseline="0">
                          <a:ln>
                            <a:noFill/>
                          </a:ln>
                          <a:solidFill>
                            <a:srgbClr val="FFFFFF"/>
                          </a:solidFill>
                          <a:effectLst>
                            <a:outerShdw blurRad="38100" dist="38100" dir="2700000" algn="tl">
                              <a:srgbClr val="000000"/>
                            </a:outerShdw>
                          </a:effectLst>
                          <a:latin typeface="Arial" charset="0"/>
                        </a:rPr>
                        <a:t> x time</a:t>
                      </a:r>
                    </a:p>
                  </a:txBody>
                  <a:tcPr horzOverflow="overflow">
                    <a:lnL cap="flat">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90000"/>
                        </a:lnSpc>
                        <a:spcBef>
                          <a:spcPct val="30000"/>
                        </a:spcBef>
                        <a:spcAft>
                          <a:spcPct val="0"/>
                        </a:spcAft>
                        <a:buClr>
                          <a:schemeClr val="tx2"/>
                        </a:buClr>
                        <a:buSzPct val="95000"/>
                        <a:buFont typeface="Wingdings" charset="2"/>
                        <a:buNone/>
                        <a:tabLst/>
                      </a:pPr>
                      <a:r>
                        <a:rPr kumimoji="0" lang="en-US" sz="3200" b="0" i="0" u="none" strike="noStrike" cap="none" normalizeH="0" baseline="0">
                          <a:ln>
                            <a:noFill/>
                          </a:ln>
                          <a:solidFill>
                            <a:srgbClr val="FFFFFF"/>
                          </a:solidFill>
                          <a:effectLst>
                            <a:outerShdw blurRad="38100" dist="38100" dir="2700000" algn="tl">
                              <a:srgbClr val="000000"/>
                            </a:outerShdw>
                          </a:effectLst>
                          <a:latin typeface="Arial" charset="0"/>
                        </a:rPr>
                        <a:t>0.96</a:t>
                      </a:r>
                      <a:r>
                        <a:rPr kumimoji="0" lang="en-US" sz="3200" b="0" i="0" u="none" strike="noStrike" cap="none" normalizeH="0" baseline="30000">
                          <a:ln>
                            <a:noFill/>
                          </a:ln>
                          <a:solidFill>
                            <a:srgbClr val="FFFFFF"/>
                          </a:solidFill>
                          <a:effectLst>
                            <a:outerShdw blurRad="38100" dist="38100" dir="2700000" algn="tl">
                              <a:srgbClr val="000000"/>
                            </a:outerShdw>
                          </a:effectLst>
                          <a:latin typeface="Arial" charset="0"/>
                        </a:rPr>
                        <a:t>*</a:t>
                      </a:r>
                      <a:endParaRPr kumimoji="0" lang="en-US" sz="32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horzOverflow="overflow">
                    <a:lnL>
                      <a:noFill/>
                    </a:lnL>
                    <a:lnR cap="flat">
                      <a:noFill/>
                    </a:lnR>
                    <a:lnT>
                      <a:noFill/>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advTm="263031"/>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1666" name="Rectangle 2"/>
          <p:cNvSpPr>
            <a:spLocks noGrp="1" noChangeArrowheads="1"/>
          </p:cNvSpPr>
          <p:nvPr>
            <p:ph type="title"/>
          </p:nvPr>
        </p:nvSpPr>
        <p:spPr>
          <a:xfrm>
            <a:off x="914400" y="571500"/>
            <a:ext cx="8229600" cy="876300"/>
          </a:xfrm>
        </p:spPr>
        <p:txBody>
          <a:bodyPr/>
          <a:lstStyle/>
          <a:p>
            <a:pPr>
              <a:defRPr/>
            </a:pPr>
            <a:r>
              <a:rPr lang="en-US" sz="3200" dirty="0">
                <a:ea typeface="+mj-ea"/>
                <a:cs typeface="+mj-cs"/>
              </a:rPr>
              <a:t>Monthly hazard of losing health insurance coverage by marital status</a:t>
            </a:r>
          </a:p>
        </p:txBody>
      </p:sp>
      <p:pic>
        <p:nvPicPr>
          <p:cNvPr id="37891" name="Picture 9" descr="Graph1_1"/>
          <p:cNvPicPr>
            <a:picLocks noChangeAspect="1" noChangeArrowheads="1"/>
          </p:cNvPicPr>
          <p:nvPr/>
        </p:nvPicPr>
        <p:blipFill>
          <a:blip r:embed="rId3"/>
          <a:srcRect/>
          <a:stretch>
            <a:fillRect/>
          </a:stretch>
        </p:blipFill>
        <p:spPr bwMode="auto">
          <a:xfrm>
            <a:off x="304800" y="1517650"/>
            <a:ext cx="8534400" cy="5111750"/>
          </a:xfrm>
          <a:prstGeom prst="rect">
            <a:avLst/>
          </a:prstGeom>
          <a:noFill/>
          <a:ln w="9525">
            <a:noFill/>
            <a:miter lim="800000"/>
            <a:headEnd/>
            <a:tailEnd/>
          </a:ln>
        </p:spPr>
      </p:pic>
    </p:spTree>
  </p:cSld>
  <p:clrMapOvr>
    <a:masterClrMapping/>
  </p:clrMapOvr>
  <p:transition advTm="65562"/>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3954" name="Rectangle 2"/>
          <p:cNvSpPr>
            <a:spLocks noGrp="1" noChangeArrowheads="1"/>
          </p:cNvSpPr>
          <p:nvPr>
            <p:ph type="title"/>
          </p:nvPr>
        </p:nvSpPr>
        <p:spPr>
          <a:xfrm>
            <a:off x="914400" y="571500"/>
            <a:ext cx="8229600" cy="876300"/>
          </a:xfrm>
        </p:spPr>
        <p:txBody>
          <a:bodyPr/>
          <a:lstStyle/>
          <a:p>
            <a:pPr>
              <a:defRPr/>
            </a:pPr>
            <a:r>
              <a:rPr lang="en-US" sz="3200" dirty="0">
                <a:ea typeface="+mj-ea"/>
                <a:cs typeface="+mj-cs"/>
              </a:rPr>
              <a:t>Monthly hazard of losing health insurance coverage by marital status</a:t>
            </a:r>
          </a:p>
        </p:txBody>
      </p:sp>
      <p:pic>
        <p:nvPicPr>
          <p:cNvPr id="39939" name="Picture 5" descr="graph1"/>
          <p:cNvPicPr>
            <a:picLocks noChangeAspect="1" noChangeArrowheads="1"/>
          </p:cNvPicPr>
          <p:nvPr/>
        </p:nvPicPr>
        <p:blipFill>
          <a:blip r:embed="rId3"/>
          <a:srcRect/>
          <a:stretch>
            <a:fillRect/>
          </a:stretch>
        </p:blipFill>
        <p:spPr bwMode="auto">
          <a:xfrm>
            <a:off x="285750" y="1517650"/>
            <a:ext cx="8553450" cy="5111750"/>
          </a:xfrm>
          <a:prstGeom prst="rect">
            <a:avLst/>
          </a:prstGeom>
          <a:noFill/>
          <a:ln w="9525">
            <a:noFill/>
            <a:miter lim="800000"/>
            <a:headEnd/>
            <a:tailEnd/>
          </a:ln>
        </p:spPr>
      </p:pic>
    </p:spTree>
  </p:cSld>
  <p:clrMapOvr>
    <a:masterClrMapping/>
  </p:clrMapOvr>
  <p:transition advTm="1225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02" name="Rectangle 2"/>
          <p:cNvSpPr>
            <a:spLocks noGrp="1" noChangeArrowheads="1"/>
          </p:cNvSpPr>
          <p:nvPr>
            <p:ph type="title"/>
          </p:nvPr>
        </p:nvSpPr>
        <p:spPr>
          <a:xfrm>
            <a:off x="914400" y="571500"/>
            <a:ext cx="8229600" cy="876300"/>
          </a:xfrm>
        </p:spPr>
        <p:txBody>
          <a:bodyPr/>
          <a:lstStyle/>
          <a:p>
            <a:pPr>
              <a:defRPr/>
            </a:pPr>
            <a:r>
              <a:rPr lang="en-US" sz="3200" dirty="0">
                <a:ea typeface="+mj-ea"/>
                <a:cs typeface="+mj-cs"/>
              </a:rPr>
              <a:t>Monthly hazard of gaining health insurance coverage by marital status</a:t>
            </a:r>
          </a:p>
        </p:txBody>
      </p:sp>
      <p:pic>
        <p:nvPicPr>
          <p:cNvPr id="41987" name="Picture 4" descr="graph2"/>
          <p:cNvPicPr>
            <a:picLocks noChangeAspect="1" noChangeArrowheads="1"/>
          </p:cNvPicPr>
          <p:nvPr/>
        </p:nvPicPr>
        <p:blipFill>
          <a:blip r:embed="rId3"/>
          <a:srcRect/>
          <a:stretch>
            <a:fillRect/>
          </a:stretch>
        </p:blipFill>
        <p:spPr bwMode="auto">
          <a:xfrm>
            <a:off x="228600" y="1447800"/>
            <a:ext cx="8686800" cy="5257800"/>
          </a:xfrm>
          <a:prstGeom prst="rect">
            <a:avLst/>
          </a:prstGeom>
          <a:noFill/>
          <a:ln w="9525">
            <a:noFill/>
            <a:miter lim="800000"/>
            <a:headEnd/>
            <a:tailEnd/>
          </a:ln>
        </p:spPr>
      </p:pic>
    </p:spTree>
  </p:cSld>
  <p:clrMapOvr>
    <a:masterClrMapping/>
  </p:clrMapOvr>
  <p:transition advTm="50563"/>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a:defRPr/>
            </a:pPr>
            <a:r>
              <a:rPr lang="en-US" dirty="0">
                <a:ea typeface="+mj-ea"/>
                <a:cs typeface="+mj-cs"/>
              </a:rPr>
              <a:t>Summary</a:t>
            </a:r>
          </a:p>
        </p:txBody>
      </p:sp>
      <p:sp>
        <p:nvSpPr>
          <p:cNvPr id="40963" name="Rectangle 3"/>
          <p:cNvSpPr>
            <a:spLocks noGrp="1" noChangeArrowheads="1"/>
          </p:cNvSpPr>
          <p:nvPr>
            <p:ph type="body" idx="1"/>
          </p:nvPr>
        </p:nvSpPr>
        <p:spPr/>
        <p:txBody>
          <a:bodyPr/>
          <a:lstStyle/>
          <a:p>
            <a:pPr>
              <a:lnSpc>
                <a:spcPct val="70000"/>
              </a:lnSpc>
              <a:defRPr/>
            </a:pPr>
            <a:r>
              <a:rPr lang="en-US" sz="2800">
                <a:ea typeface="+mn-ea"/>
                <a:cs typeface="+mn-cs"/>
              </a:rPr>
              <a:t>Marital Disruption is positively associated with the risk of losing coverage, </a:t>
            </a:r>
            <a:r>
              <a:rPr lang="en-US" sz="2800" u="sng">
                <a:ea typeface="+mn-ea"/>
                <a:cs typeface="+mn-cs"/>
              </a:rPr>
              <a:t>but so is marriage</a:t>
            </a:r>
          </a:p>
          <a:p>
            <a:pPr>
              <a:lnSpc>
                <a:spcPct val="70000"/>
              </a:lnSpc>
              <a:defRPr/>
            </a:pPr>
            <a:endParaRPr lang="en-US" sz="2800">
              <a:ea typeface="+mn-ea"/>
              <a:cs typeface="+mn-cs"/>
            </a:endParaRPr>
          </a:p>
          <a:p>
            <a:pPr>
              <a:lnSpc>
                <a:spcPct val="70000"/>
              </a:lnSpc>
              <a:defRPr/>
            </a:pPr>
            <a:r>
              <a:rPr lang="en-US" sz="2800">
                <a:ea typeface="+mn-ea"/>
                <a:cs typeface="+mn-cs"/>
              </a:rPr>
              <a:t>The associations decline over time</a:t>
            </a:r>
          </a:p>
          <a:p>
            <a:pPr lvl="1">
              <a:lnSpc>
                <a:spcPct val="70000"/>
              </a:lnSpc>
              <a:defRPr/>
            </a:pPr>
            <a:r>
              <a:rPr lang="en-US" sz="2400"/>
              <a:t>For every month that passes, hazard decreases by about 3%</a:t>
            </a:r>
          </a:p>
          <a:p>
            <a:pPr lvl="1">
              <a:lnSpc>
                <a:spcPct val="70000"/>
              </a:lnSpc>
              <a:defRPr/>
            </a:pPr>
            <a:endParaRPr lang="en-US" sz="2400"/>
          </a:p>
          <a:p>
            <a:pPr>
              <a:lnSpc>
                <a:spcPct val="70000"/>
              </a:lnSpc>
              <a:defRPr/>
            </a:pPr>
            <a:r>
              <a:rPr lang="en-US" sz="2800">
                <a:ea typeface="+mn-ea"/>
                <a:cs typeface="+mn-cs"/>
              </a:rPr>
              <a:t>Getting married is also positively associated with gaining insurance coverage.  There is no such association for marital disruption </a:t>
            </a:r>
          </a:p>
          <a:p>
            <a:pPr>
              <a:lnSpc>
                <a:spcPct val="70000"/>
              </a:lnSpc>
              <a:defRPr/>
            </a:pPr>
            <a:endParaRPr lang="en-US" sz="2800">
              <a:ea typeface="+mn-ea"/>
              <a:cs typeface="+mn-cs"/>
            </a:endParaRPr>
          </a:p>
          <a:p>
            <a:pPr>
              <a:lnSpc>
                <a:spcPct val="70000"/>
              </a:lnSpc>
              <a:defRPr/>
            </a:pPr>
            <a:endParaRPr lang="en-US" sz="2800">
              <a:ea typeface="+mn-ea"/>
              <a:cs typeface="+mn-cs"/>
            </a:endParaRPr>
          </a:p>
          <a:p>
            <a:pPr>
              <a:lnSpc>
                <a:spcPct val="70000"/>
              </a:lnSpc>
              <a:defRPr/>
            </a:pPr>
            <a:endParaRPr lang="en-US" sz="2800">
              <a:ea typeface="+mn-ea"/>
              <a:cs typeface="+mn-cs"/>
            </a:endParaRPr>
          </a:p>
          <a:p>
            <a:pPr>
              <a:lnSpc>
                <a:spcPct val="70000"/>
              </a:lnSpc>
              <a:defRPr/>
            </a:pPr>
            <a:endParaRPr lang="en-US" sz="2800">
              <a:ea typeface="+mn-ea"/>
              <a:cs typeface="+mn-cs"/>
            </a:endParaRPr>
          </a:p>
          <a:p>
            <a:pPr lvl="1">
              <a:lnSpc>
                <a:spcPct val="70000"/>
              </a:lnSpc>
              <a:buFontTx/>
              <a:buNone/>
              <a:defRPr/>
            </a:pPr>
            <a:endParaRPr lang="en-US" sz="2400"/>
          </a:p>
        </p:txBody>
      </p:sp>
    </p:spTree>
  </p:cSld>
  <p:clrMapOvr>
    <a:masterClrMapping/>
  </p:clrMapOvr>
  <p:transition advTm="66328"/>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a:defRPr/>
            </a:pPr>
            <a:r>
              <a:rPr lang="en-US" dirty="0">
                <a:ea typeface="+mj-ea"/>
                <a:cs typeface="+mj-cs"/>
              </a:rPr>
              <a:t>Conclusions</a:t>
            </a:r>
          </a:p>
        </p:txBody>
      </p:sp>
      <p:sp>
        <p:nvSpPr>
          <p:cNvPr id="41987" name="Rectangle 3"/>
          <p:cNvSpPr>
            <a:spLocks noGrp="1" noChangeArrowheads="1"/>
          </p:cNvSpPr>
          <p:nvPr>
            <p:ph type="body" idx="1"/>
          </p:nvPr>
        </p:nvSpPr>
        <p:spPr/>
        <p:txBody>
          <a:bodyPr/>
          <a:lstStyle/>
          <a:p>
            <a:pPr>
              <a:lnSpc>
                <a:spcPct val="70000"/>
              </a:lnSpc>
              <a:buFont typeface="Wingdings" charset="2"/>
              <a:buNone/>
              <a:defRPr/>
            </a:pPr>
            <a:endParaRPr lang="en-US">
              <a:ea typeface="+mn-ea"/>
              <a:cs typeface="+mn-cs"/>
            </a:endParaRPr>
          </a:p>
          <a:p>
            <a:pPr>
              <a:lnSpc>
                <a:spcPct val="70000"/>
              </a:lnSpc>
              <a:defRPr/>
            </a:pPr>
            <a:r>
              <a:rPr lang="en-US">
                <a:ea typeface="+mn-ea"/>
                <a:cs typeface="+mn-cs"/>
              </a:rPr>
              <a:t>Marital transitions should be recognized as a risk factor for losing health insurance</a:t>
            </a:r>
          </a:p>
          <a:p>
            <a:pPr>
              <a:lnSpc>
                <a:spcPct val="70000"/>
              </a:lnSpc>
              <a:defRPr/>
            </a:pPr>
            <a:endParaRPr lang="en-US">
              <a:ea typeface="+mn-ea"/>
              <a:cs typeface="+mn-cs"/>
            </a:endParaRPr>
          </a:p>
          <a:p>
            <a:pPr>
              <a:lnSpc>
                <a:spcPct val="70000"/>
              </a:lnSpc>
              <a:defRPr/>
            </a:pPr>
            <a:r>
              <a:rPr lang="en-US">
                <a:ea typeface="+mn-ea"/>
                <a:cs typeface="+mn-cs"/>
              </a:rPr>
              <a:t>Eligibility is not the sole causal mechanism</a:t>
            </a:r>
          </a:p>
          <a:p>
            <a:pPr lvl="1">
              <a:lnSpc>
                <a:spcPct val="70000"/>
              </a:lnSpc>
              <a:defRPr/>
            </a:pPr>
            <a:r>
              <a:rPr lang="en-US"/>
              <a:t>Upheaval associated with marital change is a possible explanation for lapses in insurance coverage</a:t>
            </a:r>
          </a:p>
          <a:p>
            <a:pPr lvl="1">
              <a:lnSpc>
                <a:spcPct val="70000"/>
              </a:lnSpc>
              <a:defRPr/>
            </a:pPr>
            <a:endParaRPr lang="en-US"/>
          </a:p>
          <a:p>
            <a:pPr>
              <a:lnSpc>
                <a:spcPct val="70000"/>
              </a:lnSpc>
              <a:defRPr/>
            </a:pPr>
            <a:endParaRPr lang="en-US">
              <a:ea typeface="+mn-ea"/>
              <a:cs typeface="+mn-cs"/>
            </a:endParaRPr>
          </a:p>
          <a:p>
            <a:pPr>
              <a:lnSpc>
                <a:spcPct val="70000"/>
              </a:lnSpc>
              <a:defRPr/>
            </a:pPr>
            <a:endParaRPr lang="en-US">
              <a:ea typeface="+mn-ea"/>
              <a:cs typeface="+mn-cs"/>
            </a:endParaRPr>
          </a:p>
        </p:txBody>
      </p:sp>
    </p:spTree>
  </p:cSld>
  <p:clrMapOvr>
    <a:masterClrMapping/>
  </p:clrMapOvr>
  <p:transition advTm="51937"/>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8050" name="Rectangle 2"/>
          <p:cNvSpPr>
            <a:spLocks noGrp="1" noChangeArrowheads="1"/>
          </p:cNvSpPr>
          <p:nvPr>
            <p:ph type="title"/>
          </p:nvPr>
        </p:nvSpPr>
        <p:spPr/>
        <p:txBody>
          <a:bodyPr/>
          <a:lstStyle/>
          <a:p>
            <a:pPr>
              <a:defRPr/>
            </a:pPr>
            <a:r>
              <a:rPr lang="en-US" sz="3600" dirty="0">
                <a:ea typeface="+mj-ea"/>
                <a:cs typeface="+mj-cs"/>
              </a:rPr>
              <a:t>Hazard Rate Models: </a:t>
            </a:r>
            <a:br>
              <a:rPr lang="en-US" sz="3600" dirty="0">
                <a:ea typeface="+mj-ea"/>
                <a:cs typeface="+mj-cs"/>
              </a:rPr>
            </a:br>
            <a:r>
              <a:rPr lang="en-US" sz="3600" dirty="0">
                <a:ea typeface="+mj-ea"/>
                <a:cs typeface="+mj-cs"/>
              </a:rPr>
              <a:t>Hazard Ratios</a:t>
            </a:r>
          </a:p>
        </p:txBody>
      </p:sp>
      <p:sp>
        <p:nvSpPr>
          <p:cNvPr id="258051" name="Rectangle 3"/>
          <p:cNvSpPr>
            <a:spLocks noGrp="1" noChangeArrowheads="1"/>
          </p:cNvSpPr>
          <p:nvPr>
            <p:ph type="body" sz="half" idx="1"/>
          </p:nvPr>
        </p:nvSpPr>
        <p:spPr/>
        <p:txBody>
          <a:bodyPr/>
          <a:lstStyle/>
          <a:p>
            <a:pPr>
              <a:defRPr/>
            </a:pPr>
            <a:endParaRPr lang="en-US" sz="2800" dirty="0">
              <a:ea typeface="+mn-ea"/>
              <a:cs typeface="+mn-cs"/>
            </a:endParaRPr>
          </a:p>
          <a:p>
            <a:pPr>
              <a:defRPr/>
            </a:pPr>
            <a:endParaRPr lang="en-US" sz="2800" dirty="0">
              <a:ea typeface="+mn-ea"/>
              <a:cs typeface="+mn-cs"/>
            </a:endParaRPr>
          </a:p>
        </p:txBody>
      </p:sp>
      <p:graphicFrame>
        <p:nvGraphicFramePr>
          <p:cNvPr id="258052" name="Group 4"/>
          <p:cNvGraphicFramePr>
            <a:graphicFrameLocks noGrp="1"/>
          </p:cNvGraphicFramePr>
          <p:nvPr>
            <p:ph sz="half" idx="2"/>
          </p:nvPr>
        </p:nvGraphicFramePr>
        <p:xfrm>
          <a:off x="457200" y="1676400"/>
          <a:ext cx="8077200" cy="5049838"/>
        </p:xfrm>
        <a:graphic>
          <a:graphicData uri="http://schemas.openxmlformats.org/drawingml/2006/table">
            <a:tbl>
              <a:tblPr/>
              <a:tblGrid>
                <a:gridCol w="4572000"/>
                <a:gridCol w="1752600"/>
                <a:gridCol w="1752600"/>
              </a:tblGrid>
              <a:tr h="1112838">
                <a:tc>
                  <a:txBody>
                    <a:bodyPr/>
                    <a:lstStyle/>
                    <a:p>
                      <a:pPr marL="0" marR="0" lvl="0" indent="0" algn="l" defTabSz="914400" rtl="0" eaLnBrk="0" fontAlgn="base" latinLnBrk="0" hangingPunct="0">
                        <a:lnSpc>
                          <a:spcPct val="90000"/>
                        </a:lnSpc>
                        <a:spcBef>
                          <a:spcPct val="30000"/>
                        </a:spcBef>
                        <a:spcAft>
                          <a:spcPct val="0"/>
                        </a:spcAft>
                        <a:buClr>
                          <a:schemeClr val="tx2"/>
                        </a:buClr>
                        <a:buSzPct val="95000"/>
                        <a:buFont typeface="Wingdings" charset="2"/>
                        <a:buNone/>
                        <a:tabLst/>
                      </a:pPr>
                      <a:endParaRPr kumimoji="0" lang="en-US" sz="32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0" fontAlgn="base" latinLnBrk="0" hangingPunct="0">
                        <a:lnSpc>
                          <a:spcPct val="90000"/>
                        </a:lnSpc>
                        <a:spcBef>
                          <a:spcPct val="30000"/>
                        </a:spcBef>
                        <a:spcAft>
                          <a:spcPct val="0"/>
                        </a:spcAft>
                        <a:buClr>
                          <a:schemeClr val="tx2"/>
                        </a:buClr>
                        <a:buSzPct val="95000"/>
                        <a:buFont typeface="Wingdings" charset="2"/>
                        <a:buNone/>
                        <a:tabLst/>
                      </a:pPr>
                      <a:r>
                        <a:rPr kumimoji="0" lang="en-US" sz="3200" b="0" i="0" u="none" strike="noStrike" cap="none" normalizeH="0" baseline="0">
                          <a:ln>
                            <a:noFill/>
                          </a:ln>
                          <a:solidFill>
                            <a:srgbClr val="FFFFFF"/>
                          </a:solidFill>
                          <a:effectLst>
                            <a:outerShdw blurRad="38100" dist="38100" dir="2700000" algn="tl">
                              <a:srgbClr val="000000"/>
                            </a:outerShdw>
                          </a:effectLst>
                          <a:latin typeface="Arial" charset="0"/>
                        </a:rPr>
                        <a:t>Hazard</a:t>
                      </a:r>
                    </a:p>
                    <a:p>
                      <a:pPr marL="0" marR="0" lvl="0" indent="0" algn="ctr" defTabSz="914400" rtl="0" eaLnBrk="0" fontAlgn="base" latinLnBrk="0" hangingPunct="0">
                        <a:lnSpc>
                          <a:spcPct val="90000"/>
                        </a:lnSpc>
                        <a:spcBef>
                          <a:spcPct val="30000"/>
                        </a:spcBef>
                        <a:spcAft>
                          <a:spcPct val="0"/>
                        </a:spcAft>
                        <a:buClr>
                          <a:schemeClr val="tx2"/>
                        </a:buClr>
                        <a:buSzPct val="95000"/>
                        <a:buFont typeface="Wingdings" charset="2"/>
                        <a:buNone/>
                        <a:tabLst/>
                      </a:pPr>
                      <a:r>
                        <a:rPr kumimoji="0" lang="en-US" sz="3200" b="0" i="0" u="none" strike="noStrike" cap="none" normalizeH="0" baseline="0">
                          <a:ln>
                            <a:noFill/>
                          </a:ln>
                          <a:solidFill>
                            <a:srgbClr val="FFFFFF"/>
                          </a:solidFill>
                          <a:effectLst>
                            <a:outerShdw blurRad="38100" dist="38100" dir="2700000" algn="tl">
                              <a:srgbClr val="000000"/>
                            </a:outerShdw>
                          </a:effectLst>
                          <a:latin typeface="Arial" charset="0"/>
                        </a:rPr>
                        <a:t>Ratios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414338">
                <a:tc>
                  <a:txBody>
                    <a:bodyPr/>
                    <a:lstStyle/>
                    <a:p>
                      <a:pPr marL="0" marR="0" lvl="0" indent="0" algn="l" defTabSz="914400" rtl="0" eaLnBrk="0" fontAlgn="base" latinLnBrk="0" hangingPunct="0">
                        <a:lnSpc>
                          <a:spcPct val="90000"/>
                        </a:lnSpc>
                        <a:spcBef>
                          <a:spcPct val="30000"/>
                        </a:spcBef>
                        <a:spcAft>
                          <a:spcPct val="0"/>
                        </a:spcAft>
                        <a:buClr>
                          <a:schemeClr val="tx2"/>
                        </a:buClr>
                        <a:buSzPct val="95000"/>
                        <a:buFont typeface="Wingdings" charset="2"/>
                        <a:buNone/>
                        <a:tabLst/>
                      </a:pPr>
                      <a:endParaRPr kumimoji="0" lang="en-US" sz="32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30000"/>
                        </a:spcBef>
                        <a:spcAft>
                          <a:spcPct val="0"/>
                        </a:spcAft>
                        <a:buClr>
                          <a:schemeClr val="tx2"/>
                        </a:buClr>
                        <a:buSzPct val="95000"/>
                        <a:buFont typeface="Wingdings" charset="2"/>
                        <a:buNone/>
                        <a:tabLst/>
                      </a:pPr>
                      <a:r>
                        <a:rPr kumimoji="0" lang="en-US" sz="3200" b="0" i="0" u="none" strike="noStrike" cap="none" normalizeH="0" baseline="0">
                          <a:ln>
                            <a:noFill/>
                          </a:ln>
                          <a:solidFill>
                            <a:srgbClr val="FFFFFF"/>
                          </a:solidFill>
                          <a:effectLst>
                            <a:outerShdw blurRad="38100" dist="38100" dir="2700000" algn="tl">
                              <a:srgbClr val="000000"/>
                            </a:outerShdw>
                          </a:effectLst>
                          <a:latin typeface="Arial" charset="0"/>
                        </a:rPr>
                        <a:t>Loss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30000"/>
                        </a:spcBef>
                        <a:spcAft>
                          <a:spcPct val="0"/>
                        </a:spcAft>
                        <a:buClr>
                          <a:schemeClr val="tx2"/>
                        </a:buClr>
                        <a:buSzPct val="95000"/>
                        <a:buFont typeface="Wingdings" charset="2"/>
                        <a:buNone/>
                        <a:tabLst/>
                      </a:pPr>
                      <a:r>
                        <a:rPr kumimoji="0" lang="en-US" sz="3200" b="0" i="0" u="none" strike="noStrike" cap="none" normalizeH="0" baseline="0">
                          <a:ln>
                            <a:noFill/>
                          </a:ln>
                          <a:solidFill>
                            <a:srgbClr val="FFFFFF"/>
                          </a:solidFill>
                          <a:effectLst>
                            <a:outerShdw blurRad="38100" dist="38100" dir="2700000" algn="tl">
                              <a:srgbClr val="000000"/>
                            </a:outerShdw>
                          </a:effectLst>
                          <a:latin typeface="Arial" charset="0"/>
                        </a:rPr>
                        <a:t>Gain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0" fontAlgn="base" latinLnBrk="0" hangingPunct="0">
                        <a:lnSpc>
                          <a:spcPct val="90000"/>
                        </a:lnSpc>
                        <a:spcBef>
                          <a:spcPct val="0"/>
                        </a:spcBef>
                        <a:spcAft>
                          <a:spcPct val="0"/>
                        </a:spcAft>
                        <a:buClr>
                          <a:schemeClr val="tx2"/>
                        </a:buClr>
                        <a:buSzPct val="95000"/>
                        <a:buFont typeface="Wingdings" charset="2"/>
                        <a:buNone/>
                        <a:tabLst/>
                      </a:pPr>
                      <a:r>
                        <a:rPr kumimoji="0" lang="en-US" sz="2400" b="0" i="0" u="none" strike="noStrike" cap="none" normalizeH="0" baseline="0">
                          <a:ln>
                            <a:noFill/>
                          </a:ln>
                          <a:solidFill>
                            <a:srgbClr val="FFFFFF"/>
                          </a:solidFill>
                          <a:effectLst>
                            <a:outerShdw blurRad="38100" dist="38100" dir="2700000" algn="tl">
                              <a:srgbClr val="000000"/>
                            </a:outerShdw>
                          </a:effectLst>
                          <a:latin typeface="Arial" charset="0"/>
                        </a:rPr>
                        <a:t>Married </a:t>
                      </a:r>
                      <a:r>
                        <a:rPr kumimoji="0" lang="en-US" sz="2400" b="0" i="0" u="none" strike="noStrike" cap="none" normalizeH="0" baseline="0">
                          <a:ln>
                            <a:noFill/>
                          </a:ln>
                          <a:solidFill>
                            <a:srgbClr val="FFFFFF"/>
                          </a:solidFill>
                          <a:effectLst>
                            <a:outerShdw blurRad="38100" dist="38100" dir="2700000" algn="tl">
                              <a:srgbClr val="000000"/>
                            </a:outerShdw>
                          </a:effectLst>
                          <a:latin typeface="Arial" charset="0"/>
                          <a:sym typeface="Wingdings" charset="2"/>
                        </a:rPr>
                        <a:t> Married (reference)</a:t>
                      </a:r>
                      <a:endParaRPr kumimoji="0" lang="en-US" sz="24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30000"/>
                        </a:spcBef>
                        <a:spcAft>
                          <a:spcPct val="0"/>
                        </a:spcAft>
                        <a:buClr>
                          <a:schemeClr val="tx2"/>
                        </a:buClr>
                        <a:buSzPct val="95000"/>
                        <a:buFont typeface="Wingdings" charset="2"/>
                        <a:buNone/>
                        <a:tabLst/>
                      </a:pPr>
                      <a:r>
                        <a:rPr kumimoji="0" lang="en-US" sz="3200" b="1" i="1" u="sng" strike="noStrike" cap="none" normalizeH="0" baseline="0">
                          <a:ln>
                            <a:noFill/>
                          </a:ln>
                          <a:solidFill>
                            <a:srgbClr val="FFFFFF"/>
                          </a:solidFill>
                          <a:effectLst>
                            <a:outerShdw blurRad="38100" dist="38100" dir="2700000" algn="tl">
                              <a:srgbClr val="000000"/>
                            </a:outerShdw>
                          </a:effectLst>
                          <a:latin typeface="Arial" charset="0"/>
                        </a:rPr>
                        <a:t>1.00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0000"/>
                        </a:lnSpc>
                        <a:spcBef>
                          <a:spcPct val="30000"/>
                        </a:spcBef>
                        <a:spcAft>
                          <a:spcPct val="0"/>
                        </a:spcAft>
                        <a:buClr>
                          <a:schemeClr val="tx2"/>
                        </a:buClr>
                        <a:buSzPct val="95000"/>
                        <a:buFont typeface="Wingdings" charset="2"/>
                        <a:buNone/>
                        <a:tabLst/>
                      </a:pPr>
                      <a:r>
                        <a:rPr kumimoji="0" lang="en-US" sz="3200" b="1" i="1" u="sng" strike="noStrike" cap="none" normalizeH="0" baseline="0">
                          <a:ln>
                            <a:noFill/>
                          </a:ln>
                          <a:solidFill>
                            <a:srgbClr val="FFFFFF"/>
                          </a:solidFill>
                          <a:effectLst>
                            <a:outerShdw blurRad="38100" dist="38100" dir="2700000" algn="tl">
                              <a:srgbClr val="000000"/>
                            </a:outerShdw>
                          </a:effectLst>
                          <a:latin typeface="Arial" charset="0"/>
                        </a:rPr>
                        <a:t>1.00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9888">
                <a:tc>
                  <a:txBody>
                    <a:bodyPr/>
                    <a:lstStyle/>
                    <a:p>
                      <a:pPr marL="0" marR="0" lvl="0" indent="0" algn="l" defTabSz="914400" rtl="0" eaLnBrk="0" fontAlgn="base" latinLnBrk="0" hangingPunct="0">
                        <a:lnSpc>
                          <a:spcPct val="90000"/>
                        </a:lnSpc>
                        <a:spcBef>
                          <a:spcPct val="0"/>
                        </a:spcBef>
                        <a:spcAft>
                          <a:spcPct val="0"/>
                        </a:spcAft>
                        <a:buClr>
                          <a:schemeClr val="tx2"/>
                        </a:buClr>
                        <a:buSzPct val="95000"/>
                        <a:buFont typeface="Wingdings" charset="2"/>
                        <a:buNone/>
                        <a:tabLst/>
                      </a:pPr>
                      <a:r>
                        <a:rPr kumimoji="0" lang="en-US" sz="2400" b="0" i="0" u="none" strike="noStrike" cap="none" normalizeH="0" baseline="0">
                          <a:ln>
                            <a:noFill/>
                          </a:ln>
                          <a:solidFill>
                            <a:srgbClr val="FFFFFF"/>
                          </a:solidFill>
                          <a:effectLst>
                            <a:outerShdw blurRad="38100" dist="38100" dir="2700000" algn="tl">
                              <a:srgbClr val="000000"/>
                            </a:outerShdw>
                          </a:effectLst>
                          <a:latin typeface="Arial" charset="0"/>
                        </a:rPr>
                        <a:t>Married </a:t>
                      </a:r>
                      <a:r>
                        <a:rPr kumimoji="0" lang="en-US" sz="2400" b="0" i="0" u="none" strike="noStrike" cap="none" normalizeH="0" baseline="0">
                          <a:ln>
                            <a:noFill/>
                          </a:ln>
                          <a:solidFill>
                            <a:srgbClr val="FFFFFF"/>
                          </a:solidFill>
                          <a:effectLst>
                            <a:outerShdw blurRad="38100" dist="38100" dir="2700000" algn="tl">
                              <a:srgbClr val="000000"/>
                            </a:outerShdw>
                          </a:effectLst>
                          <a:latin typeface="Arial" charset="0"/>
                          <a:sym typeface="Wingdings" charset="2"/>
                        </a:rPr>
                        <a:t> </a:t>
                      </a:r>
                      <a:r>
                        <a:rPr kumimoji="0" lang="en-US" sz="2400" b="0" i="0" u="none" strike="noStrike" cap="none" normalizeH="0" baseline="0">
                          <a:ln>
                            <a:noFill/>
                          </a:ln>
                          <a:solidFill>
                            <a:srgbClr val="FFFFFF"/>
                          </a:solidFill>
                          <a:effectLst>
                            <a:outerShdw blurRad="38100" dist="38100" dir="2700000" algn="tl">
                              <a:srgbClr val="000000"/>
                            </a:outerShdw>
                          </a:effectLst>
                          <a:latin typeface="Arial" charset="0"/>
                        </a:rPr>
                        <a:t>unmarried</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90000"/>
                        </a:lnSpc>
                        <a:spcBef>
                          <a:spcPct val="30000"/>
                        </a:spcBef>
                        <a:spcAft>
                          <a:spcPct val="0"/>
                        </a:spcAft>
                        <a:buClr>
                          <a:schemeClr val="tx2"/>
                        </a:buClr>
                        <a:buSzPct val="95000"/>
                        <a:buFont typeface="Wingdings" charset="2"/>
                        <a:buNone/>
                        <a:tabLst/>
                      </a:pPr>
                      <a:r>
                        <a:rPr kumimoji="0" lang="en-US" sz="3200" b="0" i="0" u="none" strike="noStrike" cap="none" normalizeH="0" baseline="0">
                          <a:ln>
                            <a:noFill/>
                          </a:ln>
                          <a:solidFill>
                            <a:srgbClr val="FFFFFF"/>
                          </a:solidFill>
                          <a:effectLst>
                            <a:outerShdw blurRad="38100" dist="38100" dir="2700000" algn="tl">
                              <a:srgbClr val="000000"/>
                            </a:outerShdw>
                          </a:effectLst>
                          <a:latin typeface="Arial" charset="0"/>
                        </a:rPr>
                        <a:t>2.20</a:t>
                      </a:r>
                      <a:r>
                        <a:rPr kumimoji="0" lang="en-US" sz="3200" b="0" i="0" u="none" strike="noStrike" cap="none" normalizeH="0" baseline="30000">
                          <a:ln>
                            <a:noFill/>
                          </a:ln>
                          <a:solidFill>
                            <a:srgbClr val="FFFFFF"/>
                          </a:solidFill>
                          <a:effectLst>
                            <a:outerShdw blurRad="38100" dist="38100" dir="2700000" algn="tl">
                              <a:srgbClr val="000000"/>
                            </a:outerShdw>
                          </a:effectLst>
                          <a:latin typeface="Arial" charset="0"/>
                        </a:rPr>
                        <a:t>*</a:t>
                      </a:r>
                      <a:endParaRPr kumimoji="0" lang="en-US" sz="32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90000"/>
                        </a:lnSpc>
                        <a:spcBef>
                          <a:spcPct val="30000"/>
                        </a:spcBef>
                        <a:spcAft>
                          <a:spcPct val="0"/>
                        </a:spcAft>
                        <a:buClr>
                          <a:schemeClr val="tx2"/>
                        </a:buClr>
                        <a:buSzPct val="95000"/>
                        <a:buFont typeface="Wingdings" charset="2"/>
                        <a:buNone/>
                        <a:tabLst/>
                      </a:pPr>
                      <a:r>
                        <a:rPr kumimoji="0" lang="en-US" sz="3200" b="0" i="0" u="none" strike="noStrike" cap="none" normalizeH="0" baseline="0">
                          <a:ln>
                            <a:noFill/>
                          </a:ln>
                          <a:solidFill>
                            <a:srgbClr val="FFFFFF"/>
                          </a:solidFill>
                          <a:effectLst>
                            <a:outerShdw blurRad="38100" dist="38100" dir="2700000" algn="tl">
                              <a:srgbClr val="000000"/>
                            </a:outerShdw>
                          </a:effectLst>
                          <a:latin typeface="Arial" charset="0"/>
                        </a:rPr>
                        <a:t>0.95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9888">
                <a:tc>
                  <a:txBody>
                    <a:bodyPr/>
                    <a:lstStyle/>
                    <a:p>
                      <a:pPr marL="0" marR="0" lvl="0" indent="0" algn="l" defTabSz="914400" rtl="0" eaLnBrk="0" fontAlgn="base" latinLnBrk="0" hangingPunct="0">
                        <a:lnSpc>
                          <a:spcPct val="90000"/>
                        </a:lnSpc>
                        <a:spcBef>
                          <a:spcPct val="0"/>
                        </a:spcBef>
                        <a:spcAft>
                          <a:spcPct val="0"/>
                        </a:spcAft>
                        <a:buClr>
                          <a:schemeClr val="tx2"/>
                        </a:buClr>
                        <a:buSzPct val="95000"/>
                        <a:buFont typeface="Wingdings" charset="2"/>
                        <a:buNone/>
                        <a:tabLst/>
                      </a:pPr>
                      <a:r>
                        <a:rPr kumimoji="0" lang="en-US" sz="2400" b="0" i="0" u="none" strike="noStrike" cap="none" normalizeH="0" baseline="0">
                          <a:ln>
                            <a:noFill/>
                          </a:ln>
                          <a:solidFill>
                            <a:srgbClr val="FFFFFF"/>
                          </a:solidFill>
                          <a:effectLst>
                            <a:outerShdw blurRad="38100" dist="38100" dir="2700000" algn="tl">
                              <a:srgbClr val="000000"/>
                            </a:outerShdw>
                          </a:effectLst>
                          <a:latin typeface="Arial" charset="0"/>
                        </a:rPr>
                        <a:t>Unmarried </a:t>
                      </a:r>
                      <a:r>
                        <a:rPr kumimoji="0" lang="en-US" sz="2400" b="0" i="0" u="none" strike="noStrike" cap="none" normalizeH="0" baseline="0">
                          <a:ln>
                            <a:noFill/>
                          </a:ln>
                          <a:solidFill>
                            <a:srgbClr val="FFFFFF"/>
                          </a:solidFill>
                          <a:effectLst>
                            <a:outerShdw blurRad="38100" dist="38100" dir="2700000" algn="tl">
                              <a:srgbClr val="000000"/>
                            </a:outerShdw>
                          </a:effectLst>
                          <a:latin typeface="Arial" charset="0"/>
                          <a:sym typeface="Wingdings" charset="2"/>
                        </a:rPr>
                        <a:t> Unmarried</a:t>
                      </a:r>
                      <a:endParaRPr kumimoji="0" lang="en-US" sz="2400" b="0" i="0" u="none" strike="noStrike" cap="none" normalizeH="0" baseline="0">
                        <a:ln>
                          <a:noFill/>
                        </a:ln>
                        <a:solidFill>
                          <a:srgbClr val="FFFFFF"/>
                        </a:solidFill>
                        <a:effectLst>
                          <a:outerShdw blurRad="38100" dist="38100" dir="2700000" algn="tl">
                            <a:srgbClr val="000000"/>
                          </a:outerShdw>
                        </a:effectLst>
                        <a:latin typeface="Arial" charset="0"/>
                      </a:endParaRPr>
                    </a:p>
                    <a:p>
                      <a:pPr marL="0" marR="0" lvl="0" indent="0" algn="l" defTabSz="914400" rtl="0" eaLnBrk="0" fontAlgn="base" latinLnBrk="0" hangingPunct="0">
                        <a:lnSpc>
                          <a:spcPct val="90000"/>
                        </a:lnSpc>
                        <a:spcBef>
                          <a:spcPct val="0"/>
                        </a:spcBef>
                        <a:spcAft>
                          <a:spcPct val="0"/>
                        </a:spcAft>
                        <a:buClr>
                          <a:schemeClr val="tx2"/>
                        </a:buClr>
                        <a:buSzPct val="95000"/>
                        <a:buFont typeface="Wingdings" charset="2"/>
                        <a:buNone/>
                        <a:tabLst/>
                      </a:pPr>
                      <a:endParaRPr kumimoji="0" lang="en-US" sz="24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90000"/>
                        </a:lnSpc>
                        <a:spcBef>
                          <a:spcPct val="30000"/>
                        </a:spcBef>
                        <a:spcAft>
                          <a:spcPct val="0"/>
                        </a:spcAft>
                        <a:buClr>
                          <a:schemeClr val="tx2"/>
                        </a:buClr>
                        <a:buSzPct val="95000"/>
                        <a:buFont typeface="Wingdings" charset="2"/>
                        <a:buNone/>
                        <a:tabLst/>
                      </a:pPr>
                      <a:r>
                        <a:rPr kumimoji="0" lang="en-US" sz="3200" b="0" i="0" u="none" strike="noStrike" cap="none" normalizeH="0" baseline="0">
                          <a:ln>
                            <a:noFill/>
                          </a:ln>
                          <a:solidFill>
                            <a:srgbClr val="FFFFFF"/>
                          </a:solidFill>
                          <a:effectLst>
                            <a:outerShdw blurRad="38100" dist="38100" dir="2700000" algn="tl">
                              <a:srgbClr val="000000"/>
                            </a:outerShdw>
                          </a:effectLst>
                          <a:latin typeface="Arial" charset="0"/>
                        </a:rPr>
                        <a:t>1.15</a:t>
                      </a:r>
                      <a:r>
                        <a:rPr kumimoji="0" lang="en-US" sz="3200" b="0" i="0" u="none" strike="noStrike" cap="none" normalizeH="0" baseline="30000">
                          <a:ln>
                            <a:noFill/>
                          </a:ln>
                          <a:solidFill>
                            <a:srgbClr val="FFFFFF"/>
                          </a:solidFill>
                          <a:effectLst>
                            <a:outerShdw blurRad="38100" dist="38100" dir="2700000" algn="tl">
                              <a:srgbClr val="000000"/>
                            </a:outerShdw>
                          </a:effectLst>
                          <a:latin typeface="Arial" charset="0"/>
                        </a:rPr>
                        <a:t>*</a:t>
                      </a:r>
                      <a:endParaRPr kumimoji="0" lang="en-US" sz="32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90000"/>
                        </a:lnSpc>
                        <a:spcBef>
                          <a:spcPct val="30000"/>
                        </a:spcBef>
                        <a:spcAft>
                          <a:spcPct val="0"/>
                        </a:spcAft>
                        <a:buClr>
                          <a:schemeClr val="tx2"/>
                        </a:buClr>
                        <a:buSzPct val="95000"/>
                        <a:buFont typeface="Wingdings" charset="2"/>
                        <a:buNone/>
                        <a:tabLst/>
                      </a:pPr>
                      <a:r>
                        <a:rPr kumimoji="0" lang="en-US" sz="3200" b="0" i="0" u="none" strike="noStrike" cap="none" normalizeH="0" baseline="0">
                          <a:ln>
                            <a:noFill/>
                          </a:ln>
                          <a:solidFill>
                            <a:srgbClr val="FFFFFF"/>
                          </a:solidFill>
                          <a:effectLst>
                            <a:outerShdw blurRad="38100" dist="38100" dir="2700000" algn="tl">
                              <a:srgbClr val="000000"/>
                            </a:outerShdw>
                          </a:effectLst>
                          <a:latin typeface="Arial" charset="0"/>
                        </a:rPr>
                        <a:t>0.85</a:t>
                      </a:r>
                      <a:r>
                        <a:rPr kumimoji="0" lang="en-US" sz="3200" b="0" i="0" u="none" strike="noStrike" cap="none" normalizeH="0" baseline="30000">
                          <a:ln>
                            <a:noFill/>
                          </a:ln>
                          <a:solidFill>
                            <a:srgbClr val="FFFFFF"/>
                          </a:solidFill>
                          <a:effectLst>
                            <a:outerShdw blurRad="38100" dist="38100" dir="2700000" algn="tl">
                              <a:srgbClr val="000000"/>
                            </a:outerShdw>
                          </a:effectLst>
                          <a:latin typeface="Arial" charset="0"/>
                        </a:rPr>
                        <a:t>*</a:t>
                      </a:r>
                      <a:endParaRPr kumimoji="0" lang="en-US" sz="32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74663">
                <a:tc>
                  <a:txBody>
                    <a:bodyPr/>
                    <a:lstStyle/>
                    <a:p>
                      <a:pPr marL="0" marR="0" lvl="0" indent="0" algn="l" defTabSz="914400" rtl="0" eaLnBrk="0" fontAlgn="base" latinLnBrk="0" hangingPunct="0">
                        <a:lnSpc>
                          <a:spcPct val="90000"/>
                        </a:lnSpc>
                        <a:spcBef>
                          <a:spcPct val="0"/>
                        </a:spcBef>
                        <a:spcAft>
                          <a:spcPct val="0"/>
                        </a:spcAft>
                        <a:buClr>
                          <a:schemeClr val="tx2"/>
                        </a:buClr>
                        <a:buSzPct val="95000"/>
                        <a:buFont typeface="Wingdings" charset="2"/>
                        <a:buNone/>
                        <a:tabLst/>
                      </a:pPr>
                      <a:r>
                        <a:rPr kumimoji="0" lang="en-US" sz="2400" b="0" i="0" u="none" strike="noStrike" cap="none" normalizeH="0" baseline="0">
                          <a:ln>
                            <a:noFill/>
                          </a:ln>
                          <a:solidFill>
                            <a:srgbClr val="FFFFFF"/>
                          </a:solidFill>
                          <a:effectLst>
                            <a:outerShdw blurRad="38100" dist="38100" dir="2700000" algn="tl">
                              <a:srgbClr val="000000"/>
                            </a:outerShdw>
                          </a:effectLst>
                          <a:latin typeface="Arial" charset="0"/>
                        </a:rPr>
                        <a:t>Unmarried </a:t>
                      </a:r>
                      <a:r>
                        <a:rPr kumimoji="0" lang="en-US" sz="2400" b="0" i="0" u="none" strike="noStrike" cap="none" normalizeH="0" baseline="0">
                          <a:ln>
                            <a:noFill/>
                          </a:ln>
                          <a:solidFill>
                            <a:srgbClr val="FFFFFF"/>
                          </a:solidFill>
                          <a:effectLst>
                            <a:outerShdw blurRad="38100" dist="38100" dir="2700000" algn="tl">
                              <a:srgbClr val="000000"/>
                            </a:outerShdw>
                          </a:effectLst>
                          <a:latin typeface="Arial" charset="0"/>
                          <a:sym typeface="Wingdings" charset="2"/>
                        </a:rPr>
                        <a:t> Married</a:t>
                      </a:r>
                      <a:endParaRPr kumimoji="0" lang="en-US" sz="24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90000"/>
                        </a:lnSpc>
                        <a:spcBef>
                          <a:spcPct val="30000"/>
                        </a:spcBef>
                        <a:spcAft>
                          <a:spcPct val="0"/>
                        </a:spcAft>
                        <a:buClr>
                          <a:schemeClr val="tx2"/>
                        </a:buClr>
                        <a:buSzPct val="95000"/>
                        <a:buFont typeface="Wingdings" charset="2"/>
                        <a:buNone/>
                        <a:tabLst/>
                      </a:pPr>
                      <a:r>
                        <a:rPr kumimoji="0" lang="en-US" sz="3200" b="0" i="0" u="none" strike="noStrike" cap="none" normalizeH="0" baseline="0">
                          <a:ln>
                            <a:noFill/>
                          </a:ln>
                          <a:solidFill>
                            <a:srgbClr val="FFFFFF"/>
                          </a:solidFill>
                          <a:effectLst>
                            <a:outerShdw blurRad="38100" dist="38100" dir="2700000" algn="tl">
                              <a:srgbClr val="000000"/>
                            </a:outerShdw>
                          </a:effectLst>
                          <a:latin typeface="Arial" charset="0"/>
                        </a:rPr>
                        <a:t>1.96</a:t>
                      </a:r>
                      <a:r>
                        <a:rPr kumimoji="0" lang="en-US" sz="3200" b="0" i="0" u="none" strike="noStrike" cap="none" normalizeH="0" baseline="30000">
                          <a:ln>
                            <a:noFill/>
                          </a:ln>
                          <a:solidFill>
                            <a:srgbClr val="FFFFFF"/>
                          </a:solidFill>
                          <a:effectLst>
                            <a:outerShdw blurRad="38100" dist="38100" dir="2700000" algn="tl">
                              <a:srgbClr val="000000"/>
                            </a:outerShdw>
                          </a:effectLst>
                          <a:latin typeface="Arial" charset="0"/>
                        </a:rPr>
                        <a:t>*</a:t>
                      </a:r>
                      <a:endParaRPr kumimoji="0" lang="en-US" sz="32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90000"/>
                        </a:lnSpc>
                        <a:spcBef>
                          <a:spcPct val="30000"/>
                        </a:spcBef>
                        <a:spcAft>
                          <a:spcPct val="0"/>
                        </a:spcAft>
                        <a:buClr>
                          <a:schemeClr val="tx2"/>
                        </a:buClr>
                        <a:buSzPct val="95000"/>
                        <a:buFont typeface="Wingdings" charset="2"/>
                        <a:buNone/>
                        <a:tabLst/>
                      </a:pPr>
                      <a:r>
                        <a:rPr kumimoji="0" lang="en-US" sz="3200" b="0" i="0" u="none" strike="noStrike" cap="none" normalizeH="0" baseline="0">
                          <a:ln>
                            <a:noFill/>
                          </a:ln>
                          <a:solidFill>
                            <a:srgbClr val="FFFFFF"/>
                          </a:solidFill>
                          <a:effectLst>
                            <a:outerShdw blurRad="38100" dist="38100" dir="2700000" algn="tl">
                              <a:srgbClr val="000000"/>
                            </a:outerShdw>
                          </a:effectLst>
                          <a:latin typeface="Arial" charset="0"/>
                        </a:rPr>
                        <a:t>1.63</a:t>
                      </a:r>
                      <a:r>
                        <a:rPr kumimoji="0" lang="en-US" sz="3200" b="0" i="0" u="none" strike="noStrike" cap="none" normalizeH="0" baseline="30000">
                          <a:ln>
                            <a:noFill/>
                          </a:ln>
                          <a:solidFill>
                            <a:srgbClr val="FFFFFF"/>
                          </a:solidFill>
                          <a:effectLst>
                            <a:outerShdw blurRad="38100" dist="38100" dir="2700000" algn="tl">
                              <a:srgbClr val="000000"/>
                            </a:outerShdw>
                          </a:effectLst>
                          <a:latin typeface="Arial" charset="0"/>
                        </a:rPr>
                        <a:t>*</a:t>
                      </a:r>
                      <a:endParaRPr kumimoji="0" lang="en-US" sz="32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74663">
                <a:tc>
                  <a:txBody>
                    <a:bodyPr/>
                    <a:lstStyle/>
                    <a:p>
                      <a:pPr marL="0" marR="0" lvl="0" indent="0" algn="l" defTabSz="914400" rtl="0" eaLnBrk="0" fontAlgn="base" latinLnBrk="0" hangingPunct="0">
                        <a:lnSpc>
                          <a:spcPct val="90000"/>
                        </a:lnSpc>
                        <a:spcBef>
                          <a:spcPct val="0"/>
                        </a:spcBef>
                        <a:spcAft>
                          <a:spcPct val="0"/>
                        </a:spcAft>
                        <a:buClr>
                          <a:schemeClr val="tx2"/>
                        </a:buClr>
                        <a:buSzPct val="95000"/>
                        <a:buFont typeface="Wingdings" charset="2"/>
                        <a:buNone/>
                        <a:tabLst/>
                      </a:pPr>
                      <a:r>
                        <a:rPr kumimoji="0" lang="en-US" sz="2400" b="0" i="0" u="none" strike="noStrike" cap="none" normalizeH="0" baseline="0">
                          <a:ln>
                            <a:noFill/>
                          </a:ln>
                          <a:solidFill>
                            <a:srgbClr val="FFFFFF"/>
                          </a:solidFill>
                          <a:effectLst>
                            <a:outerShdw blurRad="38100" dist="38100" dir="2700000" algn="tl">
                              <a:srgbClr val="000000"/>
                            </a:outerShdw>
                          </a:effectLst>
                          <a:latin typeface="Arial" charset="0"/>
                        </a:rPr>
                        <a:t>Married </a:t>
                      </a:r>
                      <a:r>
                        <a:rPr kumimoji="0" lang="en-US" sz="2400" b="0" i="0" u="none" strike="noStrike" cap="none" normalizeH="0" baseline="0">
                          <a:ln>
                            <a:noFill/>
                          </a:ln>
                          <a:solidFill>
                            <a:srgbClr val="FFFFFF"/>
                          </a:solidFill>
                          <a:effectLst>
                            <a:outerShdw blurRad="38100" dist="38100" dir="2700000" algn="tl">
                              <a:srgbClr val="000000"/>
                            </a:outerShdw>
                          </a:effectLst>
                          <a:latin typeface="Arial" charset="0"/>
                          <a:sym typeface="Wingdings" charset="2"/>
                        </a:rPr>
                        <a:t> </a:t>
                      </a:r>
                      <a:r>
                        <a:rPr kumimoji="0" lang="en-US" sz="2400" b="0" i="0" u="none" strike="noStrike" cap="none" normalizeH="0" baseline="0">
                          <a:ln>
                            <a:noFill/>
                          </a:ln>
                          <a:solidFill>
                            <a:srgbClr val="FFFFFF"/>
                          </a:solidFill>
                          <a:effectLst>
                            <a:outerShdw blurRad="38100" dist="38100" dir="2700000" algn="tl">
                              <a:srgbClr val="000000"/>
                            </a:outerShdw>
                          </a:effectLst>
                          <a:latin typeface="Arial" charset="0"/>
                        </a:rPr>
                        <a:t>unmarried x time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90000"/>
                        </a:lnSpc>
                        <a:spcBef>
                          <a:spcPct val="30000"/>
                        </a:spcBef>
                        <a:spcAft>
                          <a:spcPct val="0"/>
                        </a:spcAft>
                        <a:buClr>
                          <a:schemeClr val="tx2"/>
                        </a:buClr>
                        <a:buSzPct val="95000"/>
                        <a:buFont typeface="Wingdings" charset="2"/>
                        <a:buNone/>
                        <a:tabLst/>
                      </a:pPr>
                      <a:r>
                        <a:rPr kumimoji="0" lang="en-US" sz="3200" b="0" i="0" u="none" strike="noStrike" cap="none" normalizeH="0" baseline="0">
                          <a:ln>
                            <a:noFill/>
                          </a:ln>
                          <a:solidFill>
                            <a:srgbClr val="FFFFFF"/>
                          </a:solidFill>
                          <a:effectLst>
                            <a:outerShdw blurRad="38100" dist="38100" dir="2700000" algn="tl">
                              <a:srgbClr val="000000"/>
                            </a:outerShdw>
                          </a:effectLst>
                          <a:latin typeface="Arial" charset="0"/>
                        </a:rPr>
                        <a:t>0.97</a:t>
                      </a:r>
                      <a:r>
                        <a:rPr kumimoji="0" lang="en-US" sz="3200" b="0" i="0" u="none" strike="noStrike" cap="none" normalizeH="0" baseline="30000">
                          <a:ln>
                            <a:noFill/>
                          </a:ln>
                          <a:solidFill>
                            <a:srgbClr val="FFFFFF"/>
                          </a:solidFill>
                          <a:effectLst>
                            <a:outerShdw blurRad="38100" dist="38100" dir="2700000" algn="tl">
                              <a:srgbClr val="000000"/>
                            </a:outerShdw>
                          </a:effectLst>
                          <a:latin typeface="Arial" charset="0"/>
                        </a:rPr>
                        <a:t>*</a:t>
                      </a:r>
                      <a:endParaRPr kumimoji="0" lang="en-US" sz="32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90000"/>
                        </a:lnSpc>
                        <a:spcBef>
                          <a:spcPct val="30000"/>
                        </a:spcBef>
                        <a:spcAft>
                          <a:spcPct val="0"/>
                        </a:spcAft>
                        <a:buClr>
                          <a:schemeClr val="tx2"/>
                        </a:buClr>
                        <a:buSzPct val="95000"/>
                        <a:buFont typeface="Wingdings" charset="2"/>
                        <a:buNone/>
                        <a:tabLst/>
                      </a:pPr>
                      <a:r>
                        <a:rPr kumimoji="0" lang="en-US" sz="3200" b="0" i="0" u="none" strike="noStrike" cap="none" normalizeH="0" baseline="0">
                          <a:ln>
                            <a:noFill/>
                          </a:ln>
                          <a:solidFill>
                            <a:srgbClr val="FFFFFF"/>
                          </a:solidFill>
                          <a:effectLst>
                            <a:outerShdw blurRad="38100" dist="38100" dir="2700000" algn="tl">
                              <a:srgbClr val="000000"/>
                            </a:outerShdw>
                          </a:effectLst>
                          <a:latin typeface="Arial" charset="0"/>
                        </a:rPr>
                        <a:t>1.01</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74663">
                <a:tc>
                  <a:txBody>
                    <a:bodyPr/>
                    <a:lstStyle/>
                    <a:p>
                      <a:pPr marL="0" marR="0" lvl="0" indent="0" algn="l" defTabSz="914400" rtl="0" eaLnBrk="0" fontAlgn="base" latinLnBrk="0" hangingPunct="0">
                        <a:lnSpc>
                          <a:spcPct val="90000"/>
                        </a:lnSpc>
                        <a:spcBef>
                          <a:spcPct val="0"/>
                        </a:spcBef>
                        <a:spcAft>
                          <a:spcPct val="0"/>
                        </a:spcAft>
                        <a:buClr>
                          <a:schemeClr val="tx2"/>
                        </a:buClr>
                        <a:buSzPct val="95000"/>
                        <a:buFont typeface="Wingdings" charset="2"/>
                        <a:buNone/>
                        <a:tabLst/>
                      </a:pPr>
                      <a:r>
                        <a:rPr kumimoji="0" lang="en-US" sz="2400" b="0" i="0" u="none" strike="noStrike" cap="none" normalizeH="0" baseline="0">
                          <a:ln>
                            <a:noFill/>
                          </a:ln>
                          <a:solidFill>
                            <a:srgbClr val="FFFFFF"/>
                          </a:solidFill>
                          <a:effectLst>
                            <a:outerShdw blurRad="38100" dist="38100" dir="2700000" algn="tl">
                              <a:srgbClr val="000000"/>
                            </a:outerShdw>
                          </a:effectLst>
                          <a:latin typeface="Arial" charset="0"/>
                        </a:rPr>
                        <a:t>Unmarried </a:t>
                      </a:r>
                      <a:r>
                        <a:rPr kumimoji="0" lang="en-US" sz="2400" b="0" i="0" u="none" strike="noStrike" cap="none" normalizeH="0" baseline="0">
                          <a:ln>
                            <a:noFill/>
                          </a:ln>
                          <a:solidFill>
                            <a:srgbClr val="FFFFFF"/>
                          </a:solidFill>
                          <a:effectLst>
                            <a:outerShdw blurRad="38100" dist="38100" dir="2700000" algn="tl">
                              <a:srgbClr val="000000"/>
                            </a:outerShdw>
                          </a:effectLst>
                          <a:latin typeface="Arial" charset="0"/>
                          <a:sym typeface="Wingdings" charset="2"/>
                        </a:rPr>
                        <a:t> Married</a:t>
                      </a:r>
                      <a:r>
                        <a:rPr kumimoji="0" lang="en-US" sz="2400" b="0" i="0" u="none" strike="noStrike" cap="none" normalizeH="0" baseline="0">
                          <a:ln>
                            <a:noFill/>
                          </a:ln>
                          <a:solidFill>
                            <a:srgbClr val="FFFFFF"/>
                          </a:solidFill>
                          <a:effectLst>
                            <a:outerShdw blurRad="38100" dist="38100" dir="2700000" algn="tl">
                              <a:srgbClr val="000000"/>
                            </a:outerShdw>
                          </a:effectLst>
                          <a:latin typeface="Arial" charset="0"/>
                        </a:rPr>
                        <a:t> x time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90000"/>
                        </a:lnSpc>
                        <a:spcBef>
                          <a:spcPct val="30000"/>
                        </a:spcBef>
                        <a:spcAft>
                          <a:spcPct val="0"/>
                        </a:spcAft>
                        <a:buClr>
                          <a:schemeClr val="tx2"/>
                        </a:buClr>
                        <a:buSzPct val="95000"/>
                        <a:buFont typeface="Wingdings" charset="2"/>
                        <a:buNone/>
                        <a:tabLst/>
                      </a:pPr>
                      <a:r>
                        <a:rPr kumimoji="0" lang="en-US" sz="3200" b="0" i="0" u="none" strike="noStrike" cap="none" normalizeH="0" baseline="0">
                          <a:ln>
                            <a:noFill/>
                          </a:ln>
                          <a:solidFill>
                            <a:srgbClr val="FFFFFF"/>
                          </a:solidFill>
                          <a:effectLst>
                            <a:outerShdw blurRad="38100" dist="38100" dir="2700000" algn="tl">
                              <a:srgbClr val="000000"/>
                            </a:outerShdw>
                          </a:effectLst>
                          <a:latin typeface="Arial" charset="0"/>
                        </a:rPr>
                        <a:t>0.96</a:t>
                      </a:r>
                      <a:r>
                        <a:rPr kumimoji="0" lang="en-US" sz="3200" b="0" i="0" u="none" strike="noStrike" cap="none" normalizeH="0" baseline="30000">
                          <a:ln>
                            <a:noFill/>
                          </a:ln>
                          <a:solidFill>
                            <a:srgbClr val="FFFFFF"/>
                          </a:solidFill>
                          <a:effectLst>
                            <a:outerShdw blurRad="38100" dist="38100" dir="2700000" algn="tl">
                              <a:srgbClr val="000000"/>
                            </a:outerShdw>
                          </a:effectLst>
                          <a:latin typeface="Arial" charset="0"/>
                        </a:rPr>
                        <a:t>*</a:t>
                      </a:r>
                      <a:endParaRPr kumimoji="0" lang="en-US" sz="32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90000"/>
                        </a:lnSpc>
                        <a:spcBef>
                          <a:spcPct val="30000"/>
                        </a:spcBef>
                        <a:spcAft>
                          <a:spcPct val="0"/>
                        </a:spcAft>
                        <a:buClr>
                          <a:schemeClr val="tx2"/>
                        </a:buClr>
                        <a:buSzPct val="95000"/>
                        <a:buFont typeface="Wingdings" charset="2"/>
                        <a:buNone/>
                        <a:tabLst/>
                      </a:pPr>
                      <a:r>
                        <a:rPr kumimoji="0" lang="en-US" sz="3200" b="0" i="0" u="none" strike="noStrike" cap="none" normalizeH="0" baseline="0">
                          <a:ln>
                            <a:noFill/>
                          </a:ln>
                          <a:solidFill>
                            <a:srgbClr val="FFFFFF"/>
                          </a:solidFill>
                          <a:effectLst>
                            <a:outerShdw blurRad="38100" dist="38100" dir="2700000" algn="tl">
                              <a:srgbClr val="000000"/>
                            </a:outerShdw>
                          </a:effectLst>
                          <a:latin typeface="Arial" charset="0"/>
                        </a:rPr>
                        <a:t>0.96</a:t>
                      </a:r>
                      <a:r>
                        <a:rPr kumimoji="0" lang="en-US" sz="3200" b="0" i="0" u="none" strike="noStrike" cap="none" normalizeH="0" baseline="30000">
                          <a:ln>
                            <a:noFill/>
                          </a:ln>
                          <a:solidFill>
                            <a:srgbClr val="FFFFFF"/>
                          </a:solidFill>
                          <a:effectLst>
                            <a:outerShdw blurRad="38100" dist="38100" dir="2700000" algn="tl">
                              <a:srgbClr val="000000"/>
                            </a:outerShdw>
                          </a:effectLst>
                          <a:latin typeface="Arial" charset="0"/>
                        </a:rPr>
                        <a:t>*</a:t>
                      </a:r>
                      <a:endParaRPr kumimoji="0" lang="en-US" sz="32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advTm="1203"/>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6498" name="Rectangle 2"/>
          <p:cNvSpPr>
            <a:spLocks noGrp="1" noChangeArrowheads="1"/>
          </p:cNvSpPr>
          <p:nvPr>
            <p:ph type="title"/>
          </p:nvPr>
        </p:nvSpPr>
        <p:spPr/>
        <p:txBody>
          <a:bodyPr/>
          <a:lstStyle/>
          <a:p>
            <a:pPr>
              <a:defRPr/>
            </a:pPr>
            <a:r>
              <a:rPr lang="en-US" dirty="0">
                <a:ea typeface="+mj-ea"/>
                <a:cs typeface="+mj-cs"/>
              </a:rPr>
              <a:t>Research Questions</a:t>
            </a:r>
          </a:p>
        </p:txBody>
      </p:sp>
      <p:sp>
        <p:nvSpPr>
          <p:cNvPr id="106499" name="Rectangle 3"/>
          <p:cNvSpPr>
            <a:spLocks noGrp="1" noChangeArrowheads="1"/>
          </p:cNvSpPr>
          <p:nvPr>
            <p:ph type="body" idx="1"/>
          </p:nvPr>
        </p:nvSpPr>
        <p:spPr/>
        <p:txBody>
          <a:bodyPr/>
          <a:lstStyle/>
          <a:p>
            <a:pPr>
              <a:lnSpc>
                <a:spcPct val="70000"/>
              </a:lnSpc>
              <a:defRPr/>
            </a:pPr>
            <a:r>
              <a:rPr lang="en-US">
                <a:ea typeface="+mn-ea"/>
                <a:cs typeface="+mn-cs"/>
              </a:rPr>
              <a:t>To what extent does marital disruption increase the risk of losing health insurance?</a:t>
            </a:r>
          </a:p>
          <a:p>
            <a:pPr>
              <a:lnSpc>
                <a:spcPct val="70000"/>
              </a:lnSpc>
              <a:defRPr/>
            </a:pPr>
            <a:endParaRPr lang="en-US">
              <a:ea typeface="+mn-ea"/>
              <a:cs typeface="+mn-cs"/>
            </a:endParaRPr>
          </a:p>
          <a:p>
            <a:pPr>
              <a:lnSpc>
                <a:spcPct val="70000"/>
              </a:lnSpc>
              <a:defRPr/>
            </a:pPr>
            <a:r>
              <a:rPr lang="en-US">
                <a:ea typeface="+mn-ea"/>
                <a:cs typeface="+mn-cs"/>
              </a:rPr>
              <a:t>Does the association diminish over time?</a:t>
            </a:r>
          </a:p>
          <a:p>
            <a:pPr>
              <a:lnSpc>
                <a:spcPct val="70000"/>
              </a:lnSpc>
              <a:defRPr/>
            </a:pPr>
            <a:endParaRPr lang="en-US">
              <a:ea typeface="+mn-ea"/>
              <a:cs typeface="+mn-cs"/>
            </a:endParaRPr>
          </a:p>
          <a:p>
            <a:pPr>
              <a:lnSpc>
                <a:spcPct val="70000"/>
              </a:lnSpc>
              <a:defRPr/>
            </a:pPr>
            <a:endParaRPr lang="en-US">
              <a:ea typeface="+mn-ea"/>
              <a:cs typeface="+mn-cs"/>
            </a:endParaRPr>
          </a:p>
          <a:p>
            <a:pPr>
              <a:lnSpc>
                <a:spcPct val="70000"/>
              </a:lnSpc>
              <a:defRPr/>
            </a:pPr>
            <a:endParaRPr lang="en-US">
              <a:ea typeface="+mn-ea"/>
              <a:cs typeface="+mn-cs"/>
            </a:endParaRPr>
          </a:p>
          <a:p>
            <a:pPr>
              <a:lnSpc>
                <a:spcPct val="70000"/>
              </a:lnSpc>
              <a:buFont typeface="Wingdings" charset="2"/>
              <a:buNone/>
              <a:defRPr/>
            </a:pPr>
            <a:endParaRPr lang="en-US">
              <a:ea typeface="+mn-ea"/>
              <a:cs typeface="+mn-cs"/>
            </a:endParaRPr>
          </a:p>
        </p:txBody>
      </p:sp>
    </p:spTree>
  </p:cSld>
  <p:clrMapOvr>
    <a:masterClrMapping/>
  </p:clrMapOvr>
  <p:transition advTm="35063"/>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5170" name="Rectangle 2"/>
          <p:cNvSpPr>
            <a:spLocks noGrp="1" noChangeArrowheads="1"/>
          </p:cNvSpPr>
          <p:nvPr>
            <p:ph type="title"/>
          </p:nvPr>
        </p:nvSpPr>
        <p:spPr/>
        <p:txBody>
          <a:bodyPr/>
          <a:lstStyle/>
          <a:p>
            <a:pPr>
              <a:defRPr/>
            </a:pPr>
            <a:r>
              <a:rPr lang="en-US" dirty="0">
                <a:ea typeface="+mj-ea"/>
                <a:cs typeface="+mj-cs"/>
              </a:rPr>
              <a:t>Motivation</a:t>
            </a:r>
          </a:p>
        </p:txBody>
      </p:sp>
      <p:sp>
        <p:nvSpPr>
          <p:cNvPr id="135171" name="Rectangle 3"/>
          <p:cNvSpPr>
            <a:spLocks noGrp="1" noChangeArrowheads="1"/>
          </p:cNvSpPr>
          <p:nvPr>
            <p:ph type="body" idx="1"/>
          </p:nvPr>
        </p:nvSpPr>
        <p:spPr>
          <a:xfrm>
            <a:off x="609600" y="1524000"/>
            <a:ext cx="7993063" cy="2895600"/>
          </a:xfrm>
        </p:spPr>
        <p:txBody>
          <a:bodyPr/>
          <a:lstStyle/>
          <a:p>
            <a:pPr>
              <a:lnSpc>
                <a:spcPct val="70000"/>
              </a:lnSpc>
              <a:defRPr/>
            </a:pPr>
            <a:r>
              <a:rPr lang="en-US" sz="2400">
                <a:ea typeface="+mn-ea"/>
                <a:cs typeface="+mn-cs"/>
              </a:rPr>
              <a:t>Many individuals get their health insurance coverage through their spouse </a:t>
            </a:r>
          </a:p>
          <a:p>
            <a:pPr>
              <a:lnSpc>
                <a:spcPct val="70000"/>
              </a:lnSpc>
              <a:defRPr/>
            </a:pPr>
            <a:endParaRPr lang="en-US" sz="2400">
              <a:ea typeface="+mn-ea"/>
              <a:cs typeface="+mn-cs"/>
            </a:endParaRPr>
          </a:p>
          <a:p>
            <a:pPr>
              <a:lnSpc>
                <a:spcPct val="70000"/>
              </a:lnSpc>
              <a:defRPr/>
            </a:pPr>
            <a:r>
              <a:rPr lang="en-US" sz="2400">
                <a:ea typeface="+mn-ea"/>
                <a:cs typeface="+mn-cs"/>
              </a:rPr>
              <a:t>Many marriages end in divorce</a:t>
            </a:r>
          </a:p>
          <a:p>
            <a:pPr>
              <a:lnSpc>
                <a:spcPct val="70000"/>
              </a:lnSpc>
              <a:defRPr/>
            </a:pPr>
            <a:endParaRPr lang="en-US" sz="2400">
              <a:ea typeface="+mn-ea"/>
              <a:cs typeface="+mn-cs"/>
            </a:endParaRPr>
          </a:p>
          <a:p>
            <a:pPr>
              <a:lnSpc>
                <a:spcPct val="70000"/>
              </a:lnSpc>
              <a:defRPr/>
            </a:pPr>
            <a:r>
              <a:rPr lang="en-US" sz="2400">
                <a:ea typeface="+mn-ea"/>
                <a:cs typeface="+mn-cs"/>
              </a:rPr>
              <a:t>Prior studies on coverage do not examine change</a:t>
            </a:r>
          </a:p>
          <a:p>
            <a:pPr>
              <a:lnSpc>
                <a:spcPct val="70000"/>
              </a:lnSpc>
              <a:defRPr/>
            </a:pPr>
            <a:endParaRPr lang="en-US" sz="2400">
              <a:ea typeface="+mn-ea"/>
              <a:cs typeface="+mn-cs"/>
            </a:endParaRPr>
          </a:p>
          <a:p>
            <a:pPr>
              <a:lnSpc>
                <a:spcPct val="70000"/>
              </a:lnSpc>
              <a:defRPr/>
            </a:pPr>
            <a:r>
              <a:rPr lang="en-US" sz="2400">
                <a:ea typeface="+mn-ea"/>
                <a:cs typeface="+mn-cs"/>
              </a:rPr>
              <a:t>Understanding how events affect coverage loss is important to evaluate changes in health care policy</a:t>
            </a:r>
          </a:p>
          <a:p>
            <a:pPr>
              <a:lnSpc>
                <a:spcPct val="70000"/>
              </a:lnSpc>
              <a:buFont typeface="Wingdings" charset="2"/>
              <a:buNone/>
              <a:defRPr/>
            </a:pPr>
            <a:endParaRPr lang="en-US" sz="2400">
              <a:ea typeface="+mn-ea"/>
              <a:cs typeface="+mn-cs"/>
            </a:endParaRPr>
          </a:p>
        </p:txBody>
      </p:sp>
    </p:spTree>
  </p:cSld>
  <p:clrMapOvr>
    <a:masterClrMapping/>
  </p:clrMapOvr>
  <p:transition advTm="89046"/>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447800" y="228600"/>
            <a:ext cx="7696200" cy="876300"/>
          </a:xfrm>
        </p:spPr>
        <p:txBody>
          <a:bodyPr/>
          <a:lstStyle/>
          <a:p>
            <a:pPr>
              <a:defRPr/>
            </a:pPr>
            <a:r>
              <a:rPr lang="en-US" sz="3200" dirty="0">
                <a:ea typeface="+mj-ea"/>
                <a:cs typeface="+mj-cs"/>
              </a:rPr>
              <a:t>Theoretical Background</a:t>
            </a:r>
          </a:p>
        </p:txBody>
      </p:sp>
      <p:sp>
        <p:nvSpPr>
          <p:cNvPr id="8195" name="Rectangle 3"/>
          <p:cNvSpPr>
            <a:spLocks noGrp="1" noChangeArrowheads="1"/>
          </p:cNvSpPr>
          <p:nvPr>
            <p:ph type="body" idx="1"/>
          </p:nvPr>
        </p:nvSpPr>
        <p:spPr>
          <a:xfrm>
            <a:off x="228600" y="1676400"/>
            <a:ext cx="8686800" cy="2895600"/>
          </a:xfrm>
        </p:spPr>
        <p:txBody>
          <a:bodyPr/>
          <a:lstStyle/>
          <a:p>
            <a:pPr>
              <a:lnSpc>
                <a:spcPct val="80000"/>
              </a:lnSpc>
              <a:defRPr/>
            </a:pPr>
            <a:r>
              <a:rPr lang="en-US" sz="2800">
                <a:ea typeface="+mn-ea"/>
                <a:cs typeface="+mn-cs"/>
              </a:rPr>
              <a:t>Being married provides:</a:t>
            </a:r>
          </a:p>
          <a:p>
            <a:pPr lvl="1">
              <a:lnSpc>
                <a:spcPct val="80000"/>
              </a:lnSpc>
              <a:defRPr/>
            </a:pPr>
            <a:r>
              <a:rPr lang="en-US" sz="2400"/>
              <a:t>Opportunity for coverage</a:t>
            </a:r>
          </a:p>
          <a:p>
            <a:pPr lvl="1">
              <a:lnSpc>
                <a:spcPct val="80000"/>
              </a:lnSpc>
              <a:defRPr/>
            </a:pPr>
            <a:r>
              <a:rPr lang="en-US" sz="2400"/>
              <a:t>Incentives for coverage</a:t>
            </a:r>
          </a:p>
          <a:p>
            <a:pPr>
              <a:lnSpc>
                <a:spcPct val="80000"/>
              </a:lnSpc>
              <a:defRPr/>
            </a:pPr>
            <a:endParaRPr lang="en-US" sz="2800">
              <a:ea typeface="+mn-ea"/>
              <a:cs typeface="+mn-cs"/>
            </a:endParaRPr>
          </a:p>
          <a:p>
            <a:pPr>
              <a:lnSpc>
                <a:spcPct val="80000"/>
              </a:lnSpc>
              <a:defRPr/>
            </a:pPr>
            <a:r>
              <a:rPr lang="en-US" sz="2800">
                <a:ea typeface="+mn-ea"/>
                <a:cs typeface="+mn-cs"/>
              </a:rPr>
              <a:t>People plan their lives around their marital status</a:t>
            </a:r>
          </a:p>
          <a:p>
            <a:pPr lvl="1">
              <a:lnSpc>
                <a:spcPct val="80000"/>
              </a:lnSpc>
              <a:defRPr/>
            </a:pPr>
            <a:r>
              <a:rPr lang="en-US" sz="2400"/>
              <a:t>Career, fertility, geographic location</a:t>
            </a:r>
          </a:p>
          <a:p>
            <a:pPr>
              <a:lnSpc>
                <a:spcPct val="80000"/>
              </a:lnSpc>
              <a:defRPr/>
            </a:pPr>
            <a:r>
              <a:rPr lang="en-US" sz="2800">
                <a:ea typeface="+mn-ea"/>
                <a:cs typeface="+mn-cs"/>
              </a:rPr>
              <a:t>Decisions have staying power</a:t>
            </a:r>
          </a:p>
          <a:p>
            <a:pPr>
              <a:lnSpc>
                <a:spcPct val="80000"/>
              </a:lnSpc>
              <a:defRPr/>
            </a:pPr>
            <a:endParaRPr lang="en-US" sz="2800">
              <a:ea typeface="+mn-ea"/>
              <a:cs typeface="+mn-cs"/>
            </a:endParaRPr>
          </a:p>
          <a:p>
            <a:pPr>
              <a:lnSpc>
                <a:spcPct val="80000"/>
              </a:lnSpc>
              <a:defRPr/>
            </a:pPr>
            <a:r>
              <a:rPr lang="en-US" sz="2800">
                <a:ea typeface="+mn-ea"/>
                <a:cs typeface="+mn-cs"/>
              </a:rPr>
              <a:t>Two types of effects:</a:t>
            </a:r>
          </a:p>
          <a:p>
            <a:pPr lvl="1">
              <a:lnSpc>
                <a:spcPct val="80000"/>
              </a:lnSpc>
              <a:defRPr/>
            </a:pPr>
            <a:r>
              <a:rPr lang="en-US" sz="2400"/>
              <a:t>“Stable” disadvantage of </a:t>
            </a:r>
            <a:r>
              <a:rPr lang="en-US" sz="2400" i="1"/>
              <a:t>being</a:t>
            </a:r>
            <a:r>
              <a:rPr lang="en-US" sz="2400"/>
              <a:t> unmarried</a:t>
            </a:r>
          </a:p>
          <a:p>
            <a:pPr lvl="1">
              <a:lnSpc>
                <a:spcPct val="80000"/>
              </a:lnSpc>
              <a:defRPr/>
            </a:pPr>
            <a:r>
              <a:rPr lang="en-US" sz="2400"/>
              <a:t>“Transitional” disadvantage of </a:t>
            </a:r>
            <a:r>
              <a:rPr lang="en-US" sz="2400" i="1"/>
              <a:t>becoming</a:t>
            </a:r>
            <a:r>
              <a:rPr lang="en-US" sz="2400"/>
              <a:t> unmarried  </a:t>
            </a:r>
          </a:p>
        </p:txBody>
      </p:sp>
    </p:spTree>
  </p:cSld>
  <p:clrMapOvr>
    <a:masterClrMapping/>
  </p:clrMapOvr>
  <p:transition advTm="163578"/>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6306" name="Rectangle 2"/>
          <p:cNvSpPr>
            <a:spLocks noGrp="1" noChangeArrowheads="1"/>
          </p:cNvSpPr>
          <p:nvPr>
            <p:ph type="title"/>
          </p:nvPr>
        </p:nvSpPr>
        <p:spPr>
          <a:xfrm>
            <a:off x="1447800" y="228600"/>
            <a:ext cx="7467600" cy="876300"/>
          </a:xfrm>
        </p:spPr>
        <p:txBody>
          <a:bodyPr/>
          <a:lstStyle/>
          <a:p>
            <a:pPr>
              <a:defRPr/>
            </a:pPr>
            <a:r>
              <a:rPr lang="en-US" dirty="0">
                <a:ea typeface="+mj-ea"/>
                <a:cs typeface="+mj-cs"/>
              </a:rPr>
              <a:t>A Model of Change</a:t>
            </a:r>
          </a:p>
        </p:txBody>
      </p:sp>
      <p:sp>
        <p:nvSpPr>
          <p:cNvPr id="25604" name="AutoShape 6"/>
          <p:cNvSpPr>
            <a:spLocks/>
          </p:cNvSpPr>
          <p:nvPr/>
        </p:nvSpPr>
        <p:spPr bwMode="auto">
          <a:xfrm>
            <a:off x="3657600" y="2209800"/>
            <a:ext cx="76200" cy="609600"/>
          </a:xfrm>
          <a:prstGeom prst="leftBrace">
            <a:avLst>
              <a:gd name="adj1" fmla="val 66667"/>
              <a:gd name="adj2" fmla="val 50000"/>
            </a:avLst>
          </a:prstGeom>
          <a:noFill/>
          <a:ln w="25400">
            <a:solidFill>
              <a:schemeClr val="tx1"/>
            </a:solidFill>
            <a:round/>
            <a:headEnd/>
            <a:tailEnd/>
          </a:ln>
        </p:spPr>
        <p:txBody>
          <a:bodyPr wrap="none" anchor="ctr">
            <a:prstTxWarp prst="textNoShape">
              <a:avLst/>
            </a:prstTxWarp>
          </a:bodyPr>
          <a:lstStyle/>
          <a:p>
            <a:endParaRPr lang="en-US"/>
          </a:p>
        </p:txBody>
      </p:sp>
      <p:sp>
        <p:nvSpPr>
          <p:cNvPr id="25605" name="AutoShape 7"/>
          <p:cNvSpPr>
            <a:spLocks/>
          </p:cNvSpPr>
          <p:nvPr/>
        </p:nvSpPr>
        <p:spPr bwMode="auto">
          <a:xfrm>
            <a:off x="4191000" y="2819400"/>
            <a:ext cx="76200" cy="1447800"/>
          </a:xfrm>
          <a:prstGeom prst="rightBrace">
            <a:avLst>
              <a:gd name="adj1" fmla="val 158333"/>
              <a:gd name="adj2" fmla="val 50000"/>
            </a:avLst>
          </a:prstGeom>
          <a:noFill/>
          <a:ln w="25400">
            <a:solidFill>
              <a:schemeClr val="tx1"/>
            </a:solidFill>
            <a:round/>
            <a:headEnd/>
            <a:tailEnd/>
          </a:ln>
        </p:spPr>
        <p:txBody>
          <a:bodyPr wrap="none" anchor="ctr">
            <a:prstTxWarp prst="textNoShape">
              <a:avLst/>
            </a:prstTxWarp>
          </a:bodyPr>
          <a:lstStyle/>
          <a:p>
            <a:pPr algn="ctr"/>
            <a:endParaRPr lang="en-US" sz="2400"/>
          </a:p>
        </p:txBody>
      </p:sp>
      <p:sp>
        <p:nvSpPr>
          <p:cNvPr id="25606" name="AutoShape 8"/>
          <p:cNvSpPr>
            <a:spLocks/>
          </p:cNvSpPr>
          <p:nvPr/>
        </p:nvSpPr>
        <p:spPr bwMode="auto">
          <a:xfrm rot="-5400000">
            <a:off x="5715000" y="685800"/>
            <a:ext cx="76200" cy="4038600"/>
          </a:xfrm>
          <a:prstGeom prst="rightBrace">
            <a:avLst>
              <a:gd name="adj1" fmla="val 441667"/>
              <a:gd name="adj2" fmla="val 50000"/>
            </a:avLst>
          </a:prstGeom>
          <a:noFill/>
          <a:ln w="25400">
            <a:solidFill>
              <a:schemeClr val="tx1"/>
            </a:solidFill>
            <a:round/>
            <a:headEnd/>
            <a:tailEnd/>
          </a:ln>
        </p:spPr>
        <p:txBody>
          <a:bodyPr wrap="none" anchor="ctr">
            <a:prstTxWarp prst="textNoShape">
              <a:avLst/>
            </a:prstTxWarp>
          </a:bodyPr>
          <a:lstStyle/>
          <a:p>
            <a:endParaRPr lang="en-US"/>
          </a:p>
        </p:txBody>
      </p:sp>
      <p:grpSp>
        <p:nvGrpSpPr>
          <p:cNvPr id="25607" name="Group 9"/>
          <p:cNvGrpSpPr>
            <a:grpSpLocks/>
          </p:cNvGrpSpPr>
          <p:nvPr/>
        </p:nvGrpSpPr>
        <p:grpSpPr bwMode="auto">
          <a:xfrm>
            <a:off x="139700" y="1457325"/>
            <a:ext cx="8875713" cy="5227638"/>
            <a:chOff x="139700" y="1457325"/>
            <a:chExt cx="8875713" cy="5227638"/>
          </a:xfrm>
        </p:grpSpPr>
        <p:graphicFrame>
          <p:nvGraphicFramePr>
            <p:cNvPr id="25602" name="Object 2"/>
            <p:cNvGraphicFramePr>
              <a:graphicFrameLocks noChangeAspect="1"/>
            </p:cNvGraphicFramePr>
            <p:nvPr/>
          </p:nvGraphicFramePr>
          <p:xfrm>
            <a:off x="139700" y="1457325"/>
            <a:ext cx="8875713" cy="5227638"/>
          </p:xfrm>
          <a:graphic>
            <a:graphicData uri="http://schemas.openxmlformats.org/presentationml/2006/ole">
              <p:oleObj spid="_x0000_s25602" name="Chart" r:id="rId4" imgW="8829594" imgH="5200835" progId="MSGraph.Chart.8">
                <p:embed followColorScheme="full"/>
              </p:oleObj>
            </a:graphicData>
          </a:graphic>
        </p:graphicFrame>
        <p:sp>
          <p:nvSpPr>
            <p:cNvPr id="25608" name="Text Box 4"/>
            <p:cNvSpPr txBox="1">
              <a:spLocks noChangeArrowheads="1"/>
            </p:cNvSpPr>
            <p:nvPr/>
          </p:nvSpPr>
          <p:spPr bwMode="auto">
            <a:xfrm>
              <a:off x="4267200" y="3352800"/>
              <a:ext cx="1982788" cy="457200"/>
            </a:xfrm>
            <a:prstGeom prst="rect">
              <a:avLst/>
            </a:prstGeom>
            <a:noFill/>
            <a:ln w="12700">
              <a:noFill/>
              <a:miter lim="800000"/>
              <a:headEnd/>
              <a:tailEnd/>
            </a:ln>
          </p:spPr>
          <p:txBody>
            <a:bodyPr wrap="none">
              <a:prstTxWarp prst="textNoShape">
                <a:avLst/>
              </a:prstTxWarp>
              <a:spAutoFit/>
            </a:bodyPr>
            <a:lstStyle/>
            <a:p>
              <a:r>
                <a:rPr lang="en-US" sz="2400"/>
                <a:t>“Stable effect”</a:t>
              </a:r>
            </a:p>
          </p:txBody>
        </p:sp>
        <p:sp>
          <p:nvSpPr>
            <p:cNvPr id="25609" name="Text Box 5"/>
            <p:cNvSpPr txBox="1">
              <a:spLocks noChangeArrowheads="1"/>
            </p:cNvSpPr>
            <p:nvPr/>
          </p:nvSpPr>
          <p:spPr bwMode="auto">
            <a:xfrm>
              <a:off x="609600" y="2286000"/>
              <a:ext cx="2692400" cy="457200"/>
            </a:xfrm>
            <a:prstGeom prst="rect">
              <a:avLst/>
            </a:prstGeom>
            <a:noFill/>
            <a:ln w="12700">
              <a:noFill/>
              <a:miter lim="800000"/>
              <a:headEnd/>
              <a:tailEnd/>
            </a:ln>
          </p:spPr>
          <p:txBody>
            <a:bodyPr wrap="none">
              <a:prstTxWarp prst="textNoShape">
                <a:avLst/>
              </a:prstTxWarp>
              <a:spAutoFit/>
            </a:bodyPr>
            <a:lstStyle/>
            <a:p>
              <a:r>
                <a:rPr lang="en-US" sz="2400"/>
                <a:t>“Transitional” effect</a:t>
              </a:r>
            </a:p>
          </p:txBody>
        </p:sp>
        <p:sp>
          <p:nvSpPr>
            <p:cNvPr id="25610" name="Text Box 9"/>
            <p:cNvSpPr txBox="1">
              <a:spLocks noChangeArrowheads="1"/>
            </p:cNvSpPr>
            <p:nvPr/>
          </p:nvSpPr>
          <p:spPr bwMode="auto">
            <a:xfrm>
              <a:off x="4953000" y="2057400"/>
              <a:ext cx="1620838" cy="457200"/>
            </a:xfrm>
            <a:prstGeom prst="rect">
              <a:avLst/>
            </a:prstGeom>
            <a:noFill/>
            <a:ln w="12700">
              <a:noFill/>
              <a:miter lim="800000"/>
              <a:headEnd/>
              <a:tailEnd/>
            </a:ln>
          </p:spPr>
          <p:txBody>
            <a:bodyPr wrap="none">
              <a:prstTxWarp prst="textNoShape">
                <a:avLst/>
              </a:prstTxWarp>
              <a:spAutoFit/>
            </a:bodyPr>
            <a:lstStyle/>
            <a:p>
              <a:r>
                <a:rPr lang="en-US" sz="2400"/>
                <a:t>“Recovery”</a:t>
              </a:r>
            </a:p>
          </p:txBody>
        </p:sp>
      </p:grpSp>
    </p:spTree>
  </p:cSld>
  <p:clrMapOvr>
    <a:masterClrMapping/>
  </p:clrMapOvr>
  <p:transition advTm="113672"/>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a:defRPr/>
            </a:pPr>
            <a:r>
              <a:rPr lang="en-US" sz="3600" dirty="0">
                <a:ea typeface="+mj-ea"/>
                <a:cs typeface="+mj-cs"/>
              </a:rPr>
              <a:t>Analytic Approach</a:t>
            </a:r>
          </a:p>
        </p:txBody>
      </p:sp>
      <p:sp>
        <p:nvSpPr>
          <p:cNvPr id="25603" name="Rectangle 3"/>
          <p:cNvSpPr>
            <a:spLocks noGrp="1" noChangeArrowheads="1"/>
          </p:cNvSpPr>
          <p:nvPr>
            <p:ph type="body" sz="half" idx="1"/>
          </p:nvPr>
        </p:nvSpPr>
        <p:spPr>
          <a:xfrm>
            <a:off x="609600" y="1524000"/>
            <a:ext cx="7924800" cy="2895600"/>
          </a:xfrm>
        </p:spPr>
        <p:txBody>
          <a:bodyPr/>
          <a:lstStyle/>
          <a:p>
            <a:pPr>
              <a:lnSpc>
                <a:spcPct val="70000"/>
              </a:lnSpc>
              <a:defRPr/>
            </a:pPr>
            <a:r>
              <a:rPr lang="en-US" sz="2800">
                <a:ea typeface="+mn-ea"/>
                <a:cs typeface="+mn-cs"/>
              </a:rPr>
              <a:t>Discrete-time, Proportional Hazards Model</a:t>
            </a:r>
          </a:p>
          <a:p>
            <a:pPr>
              <a:lnSpc>
                <a:spcPct val="70000"/>
              </a:lnSpc>
              <a:defRPr/>
            </a:pPr>
            <a:endParaRPr lang="en-US" sz="2800">
              <a:ea typeface="+mn-ea"/>
              <a:cs typeface="+mn-cs"/>
            </a:endParaRPr>
          </a:p>
          <a:p>
            <a:pPr>
              <a:lnSpc>
                <a:spcPct val="70000"/>
              </a:lnSpc>
              <a:defRPr/>
            </a:pPr>
            <a:r>
              <a:rPr lang="en-US" sz="2800">
                <a:ea typeface="+mn-ea"/>
                <a:cs typeface="+mn-cs"/>
              </a:rPr>
              <a:t>General Linear Model with complimentary log-log link (instead of probit or logit)</a:t>
            </a:r>
          </a:p>
          <a:p>
            <a:pPr>
              <a:lnSpc>
                <a:spcPct val="70000"/>
              </a:lnSpc>
              <a:defRPr/>
            </a:pPr>
            <a:endParaRPr lang="en-US" sz="2800">
              <a:ea typeface="+mn-ea"/>
              <a:cs typeface="+mn-cs"/>
            </a:endParaRPr>
          </a:p>
          <a:p>
            <a:pPr>
              <a:lnSpc>
                <a:spcPct val="70000"/>
              </a:lnSpc>
              <a:defRPr/>
            </a:pPr>
            <a:r>
              <a:rPr lang="en-US" sz="2800">
                <a:ea typeface="+mn-ea"/>
                <a:cs typeface="+mn-cs"/>
              </a:rPr>
              <a:t>Unit of Analysis: Person-Month</a:t>
            </a:r>
          </a:p>
          <a:p>
            <a:pPr>
              <a:lnSpc>
                <a:spcPct val="70000"/>
              </a:lnSpc>
              <a:defRPr/>
            </a:pPr>
            <a:endParaRPr lang="en-US" sz="2800">
              <a:ea typeface="+mn-ea"/>
              <a:cs typeface="+mn-cs"/>
            </a:endParaRPr>
          </a:p>
          <a:p>
            <a:pPr>
              <a:lnSpc>
                <a:spcPct val="70000"/>
              </a:lnSpc>
              <a:defRPr/>
            </a:pPr>
            <a:r>
              <a:rPr lang="en-US" sz="2800">
                <a:ea typeface="+mn-ea"/>
                <a:cs typeface="+mn-cs"/>
              </a:rPr>
              <a:t>Results interpreted with Hazard Ratios</a:t>
            </a:r>
          </a:p>
          <a:p>
            <a:pPr>
              <a:lnSpc>
                <a:spcPct val="70000"/>
              </a:lnSpc>
              <a:defRPr/>
            </a:pPr>
            <a:endParaRPr lang="en-US" sz="2800">
              <a:ea typeface="+mn-ea"/>
              <a:cs typeface="+mn-cs"/>
            </a:endParaRPr>
          </a:p>
          <a:p>
            <a:pPr>
              <a:lnSpc>
                <a:spcPct val="70000"/>
              </a:lnSpc>
              <a:defRPr/>
            </a:pPr>
            <a:endParaRPr lang="en-US" sz="2800">
              <a:ea typeface="+mn-ea"/>
              <a:cs typeface="+mn-cs"/>
            </a:endParaRPr>
          </a:p>
          <a:p>
            <a:pPr>
              <a:lnSpc>
                <a:spcPct val="70000"/>
              </a:lnSpc>
              <a:defRPr/>
            </a:pPr>
            <a:endParaRPr lang="en-US" sz="2800">
              <a:ea typeface="+mn-ea"/>
              <a:cs typeface="+mn-cs"/>
            </a:endParaRPr>
          </a:p>
        </p:txBody>
      </p:sp>
    </p:spTree>
  </p:cSld>
  <p:clrMapOvr>
    <a:masterClrMapping/>
  </p:clrMapOvr>
  <p:transition advTm="96969"/>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0402" name="Rectangle 2"/>
          <p:cNvSpPr>
            <a:spLocks noGrp="1" noChangeArrowheads="1"/>
          </p:cNvSpPr>
          <p:nvPr>
            <p:ph type="title"/>
          </p:nvPr>
        </p:nvSpPr>
        <p:spPr/>
        <p:txBody>
          <a:bodyPr/>
          <a:lstStyle/>
          <a:p>
            <a:pPr>
              <a:defRPr/>
            </a:pPr>
            <a:r>
              <a:rPr lang="en-US" dirty="0">
                <a:ea typeface="+mj-ea"/>
                <a:cs typeface="+mj-cs"/>
              </a:rPr>
              <a:t>Data Sources</a:t>
            </a:r>
          </a:p>
        </p:txBody>
      </p:sp>
      <p:sp>
        <p:nvSpPr>
          <p:cNvPr id="230403" name="Rectangle 3"/>
          <p:cNvSpPr>
            <a:spLocks noGrp="1" noChangeArrowheads="1"/>
          </p:cNvSpPr>
          <p:nvPr>
            <p:ph type="body" idx="1"/>
          </p:nvPr>
        </p:nvSpPr>
        <p:spPr/>
        <p:txBody>
          <a:bodyPr/>
          <a:lstStyle/>
          <a:p>
            <a:pPr>
              <a:lnSpc>
                <a:spcPct val="80000"/>
              </a:lnSpc>
              <a:defRPr/>
            </a:pPr>
            <a:r>
              <a:rPr lang="en-US" sz="2800">
                <a:ea typeface="+mn-ea"/>
                <a:cs typeface="+mn-cs"/>
              </a:rPr>
              <a:t>Medical Expenditure Panel Survey (MEPS)</a:t>
            </a:r>
          </a:p>
          <a:p>
            <a:pPr lvl="1">
              <a:lnSpc>
                <a:spcPct val="80000"/>
              </a:lnSpc>
              <a:defRPr/>
            </a:pPr>
            <a:r>
              <a:rPr lang="en-US" sz="2400"/>
              <a:t>Analysis is restricted to 18+</a:t>
            </a:r>
          </a:p>
          <a:p>
            <a:pPr>
              <a:lnSpc>
                <a:spcPct val="80000"/>
              </a:lnSpc>
              <a:defRPr/>
            </a:pPr>
            <a:endParaRPr lang="en-US" sz="2800">
              <a:ea typeface="+mn-ea"/>
              <a:cs typeface="+mn-cs"/>
            </a:endParaRPr>
          </a:p>
          <a:p>
            <a:pPr>
              <a:lnSpc>
                <a:spcPct val="80000"/>
              </a:lnSpc>
              <a:defRPr/>
            </a:pPr>
            <a:r>
              <a:rPr lang="en-US" sz="2800">
                <a:ea typeface="+mn-ea"/>
                <a:cs typeface="+mn-cs"/>
              </a:rPr>
              <a:t>2 years of data collected at 5 interview rounds</a:t>
            </a:r>
          </a:p>
          <a:p>
            <a:pPr>
              <a:lnSpc>
                <a:spcPct val="80000"/>
              </a:lnSpc>
              <a:defRPr/>
            </a:pPr>
            <a:endParaRPr lang="en-US" sz="2800">
              <a:ea typeface="+mn-ea"/>
              <a:cs typeface="+mn-cs"/>
            </a:endParaRPr>
          </a:p>
          <a:p>
            <a:pPr>
              <a:lnSpc>
                <a:spcPct val="80000"/>
              </a:lnSpc>
              <a:defRPr/>
            </a:pPr>
            <a:r>
              <a:rPr lang="en-US" sz="2800">
                <a:ea typeface="+mn-ea"/>
                <a:cs typeface="+mn-cs"/>
              </a:rPr>
              <a:t>Three most recent panels are pooled</a:t>
            </a:r>
          </a:p>
          <a:p>
            <a:pPr>
              <a:lnSpc>
                <a:spcPct val="80000"/>
              </a:lnSpc>
              <a:buFont typeface="Wingdings" charset="2"/>
              <a:buNone/>
              <a:defRPr/>
            </a:pPr>
            <a:endParaRPr lang="en-US" sz="2800">
              <a:ea typeface="+mn-ea"/>
              <a:cs typeface="+mn-cs"/>
            </a:endParaRPr>
          </a:p>
          <a:p>
            <a:pPr>
              <a:lnSpc>
                <a:spcPct val="80000"/>
              </a:lnSpc>
              <a:defRPr/>
            </a:pPr>
            <a:r>
              <a:rPr lang="en-US" sz="2800">
                <a:ea typeface="+mn-ea"/>
                <a:cs typeface="+mn-cs"/>
              </a:rPr>
              <a:t>Unit of Analysis: Person-month</a:t>
            </a:r>
          </a:p>
          <a:p>
            <a:pPr>
              <a:lnSpc>
                <a:spcPct val="80000"/>
              </a:lnSpc>
              <a:defRPr/>
            </a:pPr>
            <a:endParaRPr lang="en-US" sz="2800">
              <a:ea typeface="+mn-ea"/>
              <a:cs typeface="+mn-cs"/>
            </a:endParaRPr>
          </a:p>
          <a:p>
            <a:pPr>
              <a:lnSpc>
                <a:spcPct val="80000"/>
              </a:lnSpc>
              <a:buFont typeface="Wingdings" charset="2"/>
              <a:buNone/>
              <a:defRPr/>
            </a:pPr>
            <a:endParaRPr lang="en-US" sz="2800">
              <a:ea typeface="+mn-ea"/>
              <a:cs typeface="+mn-cs"/>
            </a:endParaRPr>
          </a:p>
          <a:p>
            <a:pPr>
              <a:lnSpc>
                <a:spcPct val="80000"/>
              </a:lnSpc>
              <a:defRPr/>
            </a:pPr>
            <a:endParaRPr lang="en-US" sz="2800">
              <a:ea typeface="+mn-ea"/>
              <a:cs typeface="+mn-cs"/>
            </a:endParaRPr>
          </a:p>
          <a:p>
            <a:pPr lvl="1">
              <a:lnSpc>
                <a:spcPct val="80000"/>
              </a:lnSpc>
              <a:defRPr/>
            </a:pPr>
            <a:endParaRPr lang="en-US" sz="2400"/>
          </a:p>
          <a:p>
            <a:pPr>
              <a:lnSpc>
                <a:spcPct val="80000"/>
              </a:lnSpc>
              <a:defRPr/>
            </a:pPr>
            <a:endParaRPr lang="en-US" sz="2800">
              <a:ea typeface="+mn-ea"/>
              <a:cs typeface="+mn-cs"/>
            </a:endParaRPr>
          </a:p>
        </p:txBody>
      </p:sp>
    </p:spTree>
  </p:cSld>
  <p:clrMapOvr>
    <a:masterClrMapping/>
  </p:clrMapOvr>
  <p:transition advTm="61422"/>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a:defRPr/>
            </a:pPr>
            <a:r>
              <a:rPr lang="en-US" dirty="0">
                <a:ea typeface="+mj-ea"/>
                <a:cs typeface="+mj-cs"/>
              </a:rPr>
              <a:t>Key Variables</a:t>
            </a:r>
          </a:p>
        </p:txBody>
      </p:sp>
      <p:sp>
        <p:nvSpPr>
          <p:cNvPr id="37891" name="Rectangle 3"/>
          <p:cNvSpPr>
            <a:spLocks noGrp="1" noChangeArrowheads="1"/>
          </p:cNvSpPr>
          <p:nvPr>
            <p:ph type="body" idx="1"/>
          </p:nvPr>
        </p:nvSpPr>
        <p:spPr>
          <a:xfrm>
            <a:off x="0" y="1676400"/>
            <a:ext cx="8915400" cy="2895600"/>
          </a:xfrm>
        </p:spPr>
        <p:txBody>
          <a:bodyPr/>
          <a:lstStyle/>
          <a:p>
            <a:pPr>
              <a:lnSpc>
                <a:spcPct val="80000"/>
              </a:lnSpc>
              <a:defRPr/>
            </a:pPr>
            <a:r>
              <a:rPr lang="en-US">
                <a:ea typeface="+mn-ea"/>
                <a:cs typeface="+mn-cs"/>
              </a:rPr>
              <a:t>Change in Insurance Coverage by Month</a:t>
            </a:r>
          </a:p>
          <a:p>
            <a:pPr>
              <a:lnSpc>
                <a:spcPct val="80000"/>
              </a:lnSpc>
              <a:defRPr/>
            </a:pPr>
            <a:endParaRPr lang="en-US">
              <a:ea typeface="+mn-ea"/>
              <a:cs typeface="+mn-cs"/>
            </a:endParaRPr>
          </a:p>
          <a:p>
            <a:pPr>
              <a:lnSpc>
                <a:spcPct val="80000"/>
              </a:lnSpc>
              <a:defRPr/>
            </a:pPr>
            <a:r>
              <a:rPr lang="en-US">
                <a:ea typeface="+mn-ea"/>
                <a:cs typeface="+mn-cs"/>
              </a:rPr>
              <a:t>Change in Marital Status</a:t>
            </a:r>
          </a:p>
          <a:p>
            <a:pPr lvl="1">
              <a:lnSpc>
                <a:spcPct val="80000"/>
              </a:lnSpc>
              <a:defRPr/>
            </a:pPr>
            <a:r>
              <a:rPr lang="en-US"/>
              <a:t>Married in ALL prior rounds</a:t>
            </a:r>
          </a:p>
          <a:p>
            <a:pPr lvl="1">
              <a:lnSpc>
                <a:spcPct val="80000"/>
              </a:lnSpc>
              <a:defRPr/>
            </a:pPr>
            <a:r>
              <a:rPr lang="en-US"/>
              <a:t>Unmarried in ALL prior rounds</a:t>
            </a:r>
          </a:p>
          <a:p>
            <a:pPr lvl="1">
              <a:lnSpc>
                <a:spcPct val="80000"/>
              </a:lnSpc>
              <a:defRPr/>
            </a:pPr>
            <a:r>
              <a:rPr lang="en-US"/>
              <a:t>Divorced/separated/widowed in ANY prior round</a:t>
            </a:r>
          </a:p>
          <a:p>
            <a:pPr lvl="1">
              <a:lnSpc>
                <a:spcPct val="80000"/>
              </a:lnSpc>
              <a:defRPr/>
            </a:pPr>
            <a:r>
              <a:rPr lang="en-US"/>
              <a:t>Unmarried</a:t>
            </a:r>
            <a:r>
              <a:rPr lang="en-US">
                <a:sym typeface="Wingdings" charset="2"/>
              </a:rPr>
              <a:t></a:t>
            </a:r>
            <a:r>
              <a:rPr lang="en-US"/>
              <a:t>Married in ANY prior round</a:t>
            </a:r>
          </a:p>
          <a:p>
            <a:pPr>
              <a:lnSpc>
                <a:spcPct val="80000"/>
              </a:lnSpc>
              <a:defRPr/>
            </a:pPr>
            <a:endParaRPr lang="en-US">
              <a:ea typeface="+mn-ea"/>
              <a:cs typeface="+mn-cs"/>
            </a:endParaRPr>
          </a:p>
          <a:p>
            <a:pPr>
              <a:lnSpc>
                <a:spcPct val="80000"/>
              </a:lnSpc>
              <a:defRPr/>
            </a:pPr>
            <a:r>
              <a:rPr lang="en-US">
                <a:ea typeface="+mn-ea"/>
                <a:cs typeface="+mn-cs"/>
              </a:rPr>
              <a:t>Interaction between change in marital status and time since change </a:t>
            </a:r>
          </a:p>
        </p:txBody>
      </p:sp>
    </p:spTree>
  </p:cSld>
  <p:clrMapOvr>
    <a:masterClrMapping/>
  </p:clrMapOvr>
  <p:transition advTm="144766"/>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6370" name="Rectangle 2"/>
          <p:cNvSpPr>
            <a:spLocks noGrp="1" noChangeArrowheads="1"/>
          </p:cNvSpPr>
          <p:nvPr>
            <p:ph type="title"/>
          </p:nvPr>
        </p:nvSpPr>
        <p:spPr>
          <a:xfrm>
            <a:off x="1447800" y="228600"/>
            <a:ext cx="7696200" cy="876300"/>
          </a:xfrm>
        </p:spPr>
        <p:txBody>
          <a:bodyPr/>
          <a:lstStyle/>
          <a:p>
            <a:pPr>
              <a:defRPr/>
            </a:pPr>
            <a:r>
              <a:rPr lang="en-US" sz="3600" dirty="0">
                <a:ea typeface="+mj-ea"/>
                <a:cs typeface="+mj-cs"/>
              </a:rPr>
              <a:t>Controls for Multivariate Analysis</a:t>
            </a:r>
          </a:p>
        </p:txBody>
      </p:sp>
      <p:sp>
        <p:nvSpPr>
          <p:cNvPr id="186371" name="Rectangle 3"/>
          <p:cNvSpPr>
            <a:spLocks noGrp="1" noChangeArrowheads="1"/>
          </p:cNvSpPr>
          <p:nvPr>
            <p:ph type="body" idx="1"/>
          </p:nvPr>
        </p:nvSpPr>
        <p:spPr>
          <a:xfrm>
            <a:off x="609600" y="1371600"/>
            <a:ext cx="8305800" cy="2895600"/>
          </a:xfrm>
        </p:spPr>
        <p:txBody>
          <a:bodyPr/>
          <a:lstStyle/>
          <a:p>
            <a:pPr>
              <a:lnSpc>
                <a:spcPct val="70000"/>
              </a:lnSpc>
              <a:defRPr/>
            </a:pPr>
            <a:r>
              <a:rPr lang="en-US" sz="2800">
                <a:ea typeface="+mn-ea"/>
                <a:cs typeface="+mn-cs"/>
              </a:rPr>
              <a:t>Demographics</a:t>
            </a:r>
          </a:p>
          <a:p>
            <a:pPr lvl="1">
              <a:lnSpc>
                <a:spcPct val="70000"/>
              </a:lnSpc>
              <a:defRPr/>
            </a:pPr>
            <a:r>
              <a:rPr lang="en-US" sz="2400"/>
              <a:t>Race, Ethnicity, Age, Sex</a:t>
            </a:r>
          </a:p>
          <a:p>
            <a:pPr lvl="1">
              <a:lnSpc>
                <a:spcPct val="70000"/>
              </a:lnSpc>
              <a:defRPr/>
            </a:pPr>
            <a:endParaRPr lang="en-US" sz="2400"/>
          </a:p>
          <a:p>
            <a:pPr>
              <a:lnSpc>
                <a:spcPct val="70000"/>
              </a:lnSpc>
              <a:defRPr/>
            </a:pPr>
            <a:r>
              <a:rPr lang="en-US" sz="2800">
                <a:ea typeface="+mn-ea"/>
                <a:cs typeface="+mn-cs"/>
              </a:rPr>
              <a:t>SES </a:t>
            </a:r>
          </a:p>
          <a:p>
            <a:pPr lvl="1">
              <a:lnSpc>
                <a:spcPct val="70000"/>
              </a:lnSpc>
              <a:defRPr/>
            </a:pPr>
            <a:r>
              <a:rPr lang="en-US" sz="2400"/>
              <a:t>Income, Education</a:t>
            </a:r>
          </a:p>
          <a:p>
            <a:pPr lvl="1">
              <a:lnSpc>
                <a:spcPct val="70000"/>
              </a:lnSpc>
              <a:defRPr/>
            </a:pPr>
            <a:endParaRPr lang="en-US" sz="2400"/>
          </a:p>
          <a:p>
            <a:pPr>
              <a:lnSpc>
                <a:spcPct val="70000"/>
              </a:lnSpc>
              <a:defRPr/>
            </a:pPr>
            <a:r>
              <a:rPr lang="en-US" sz="2800">
                <a:ea typeface="+mn-ea"/>
                <a:cs typeface="+mn-cs"/>
              </a:rPr>
              <a:t>Attitudes about health insurance &amp; risk</a:t>
            </a:r>
          </a:p>
          <a:p>
            <a:pPr lvl="1">
              <a:lnSpc>
                <a:spcPct val="70000"/>
              </a:lnSpc>
              <a:defRPr/>
            </a:pPr>
            <a:r>
              <a:rPr lang="en-US" sz="2400"/>
              <a:t>Scale of four measures (</a:t>
            </a:r>
            <a:r>
              <a:rPr lang="el-GR" sz="2400">
                <a:ea typeface="Arial" charset="0"/>
                <a:cs typeface="Arial" charset="0"/>
              </a:rPr>
              <a:t>α</a:t>
            </a:r>
            <a:r>
              <a:rPr lang="en-US" sz="2400">
                <a:ea typeface="Arial" charset="0"/>
                <a:cs typeface="Arial" charset="0"/>
              </a:rPr>
              <a:t>=0.78)</a:t>
            </a:r>
          </a:p>
          <a:p>
            <a:pPr lvl="1">
              <a:lnSpc>
                <a:spcPct val="70000"/>
              </a:lnSpc>
              <a:defRPr/>
            </a:pPr>
            <a:endParaRPr lang="el-GR" sz="2400">
              <a:ea typeface="Arial" charset="0"/>
              <a:cs typeface="Arial" charset="0"/>
            </a:endParaRPr>
          </a:p>
          <a:p>
            <a:pPr>
              <a:lnSpc>
                <a:spcPct val="70000"/>
              </a:lnSpc>
              <a:defRPr/>
            </a:pPr>
            <a:r>
              <a:rPr lang="en-US" sz="2800">
                <a:ea typeface="+mn-ea"/>
                <a:cs typeface="+mn-cs"/>
              </a:rPr>
              <a:t>Health Status</a:t>
            </a:r>
          </a:p>
          <a:p>
            <a:pPr lvl="1">
              <a:lnSpc>
                <a:spcPct val="70000"/>
              </a:lnSpc>
              <a:defRPr/>
            </a:pPr>
            <a:r>
              <a:rPr lang="en-US" sz="2400"/>
              <a:t>Subjective mental and general health</a:t>
            </a:r>
          </a:p>
          <a:p>
            <a:pPr lvl="1">
              <a:lnSpc>
                <a:spcPct val="70000"/>
              </a:lnSpc>
              <a:defRPr/>
            </a:pPr>
            <a:r>
              <a:rPr lang="en-US" sz="2400"/>
              <a:t>Disability (ADLs and IADLs)</a:t>
            </a:r>
          </a:p>
          <a:p>
            <a:pPr lvl="1">
              <a:lnSpc>
                <a:spcPct val="70000"/>
              </a:lnSpc>
              <a:defRPr/>
            </a:pPr>
            <a:r>
              <a:rPr lang="en-US" sz="2400"/>
              <a:t>Number of serious chronic conditions </a:t>
            </a:r>
          </a:p>
          <a:p>
            <a:pPr>
              <a:lnSpc>
                <a:spcPct val="70000"/>
              </a:lnSpc>
              <a:defRPr/>
            </a:pPr>
            <a:r>
              <a:rPr lang="en-US" sz="2800">
                <a:ea typeface="+mn-ea"/>
                <a:cs typeface="+mn-cs"/>
              </a:rPr>
              <a:t>Children in household</a:t>
            </a:r>
          </a:p>
        </p:txBody>
      </p:sp>
    </p:spTree>
  </p:cSld>
  <p:clrMapOvr>
    <a:masterClrMapping/>
  </p:clrMapOvr>
  <p:transition advTm="89625"/>
  <p:timing>
    <p:tnLst>
      <p:par>
        <p:cTn id="1" dur="indefinite" restart="never" nodeType="tmRoot"/>
      </p:par>
    </p:tnLst>
  </p:timing>
</p:sld>
</file>

<file path=ppt/theme/theme1.xml><?xml version="1.0" encoding="utf-8"?>
<a:theme xmlns:a="http://schemas.openxmlformats.org/drawingml/2006/main" name="master slide AHRQ March 2005 3ppt">
  <a:themeElements>
    <a:clrScheme name="">
      <a:dk1>
        <a:srgbClr val="00279F"/>
      </a:dk1>
      <a:lt1>
        <a:srgbClr val="FFFFFF"/>
      </a:lt1>
      <a:dk2>
        <a:srgbClr val="0000FF"/>
      </a:dk2>
      <a:lt2>
        <a:srgbClr val="FFFF00"/>
      </a:lt2>
      <a:accent1>
        <a:srgbClr val="8CF4EA"/>
      </a:accent1>
      <a:accent2>
        <a:srgbClr val="FF00FF"/>
      </a:accent2>
      <a:accent3>
        <a:srgbClr val="AAAAFF"/>
      </a:accent3>
      <a:accent4>
        <a:srgbClr val="DADADA"/>
      </a:accent4>
      <a:accent5>
        <a:srgbClr val="C5F8F3"/>
      </a:accent5>
      <a:accent6>
        <a:srgbClr val="E700E7"/>
      </a:accent6>
      <a:hlink>
        <a:srgbClr val="FAFD00"/>
      </a:hlink>
      <a:folHlink>
        <a:srgbClr val="51DC00"/>
      </a:folHlink>
    </a:clrScheme>
    <a:fontScheme name="master slide AHRQ March 2005 3pp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0" i="0" u="none" strike="noStrike" cap="none" normalizeH="0" baseline="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0" i="0" u="none" strike="noStrike" cap="none" normalizeH="0" baseline="0">
            <a:ln>
              <a:noFill/>
            </a:ln>
            <a:solidFill>
              <a:schemeClr val="tx1"/>
            </a:solidFill>
            <a:effectLst/>
            <a:latin typeface="Times New Roman" charset="0"/>
          </a:defRPr>
        </a:defPPr>
      </a:lstStyle>
    </a:lnDef>
  </a:objectDefaults>
  <a:extraClrSchemeLst>
    <a:extraClrScheme>
      <a:clrScheme name="master slide AHRQ March 2005 3ppt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aster slide AHRQ March 2005 3ppt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aster slide AHRQ March 2005 3ppt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aster slide AHRQ March 2005 3ppt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aster slide AHRQ March 2005 3ppt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aster slide AHRQ March 2005 3pp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aster slide AHRQ March 2005 3ppt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master slide AHRQ March 2005 3ppt</Template>
  <TotalTime>12784</TotalTime>
  <Words>1420</Words>
  <Application>Microsoft Macintosh PowerPoint</Application>
  <PresentationFormat>On-screen Show (4:3)</PresentationFormat>
  <Paragraphs>168</Paragraphs>
  <Slides>16</Slides>
  <Notes>16</Notes>
  <HiddenSlides>0</HiddenSlides>
  <MMClips>0</MMClips>
  <ScaleCrop>false</ScaleCrop>
  <HeadingPairs>
    <vt:vector size="8" baseType="variant">
      <vt:variant>
        <vt:lpstr>Fonts Used</vt:lpstr>
      </vt:variant>
      <vt:variant>
        <vt:i4>5</vt:i4>
      </vt:variant>
      <vt:variant>
        <vt:lpstr>Design Template</vt:lpstr>
      </vt:variant>
      <vt:variant>
        <vt:i4>1</vt:i4>
      </vt:variant>
      <vt:variant>
        <vt:lpstr>Embedded OLE Servers</vt:lpstr>
      </vt:variant>
      <vt:variant>
        <vt:i4>2</vt:i4>
      </vt:variant>
      <vt:variant>
        <vt:lpstr>Slide Titles</vt:lpstr>
      </vt:variant>
      <vt:variant>
        <vt:i4>16</vt:i4>
      </vt:variant>
    </vt:vector>
  </HeadingPairs>
  <TitlesOfParts>
    <vt:vector size="24" baseType="lpstr">
      <vt:lpstr>Times New Roman</vt:lpstr>
      <vt:lpstr>ＭＳ Ｐゴシック</vt:lpstr>
      <vt:lpstr>Arial</vt:lpstr>
      <vt:lpstr>Wingdings</vt:lpstr>
      <vt:lpstr>Monotype Sorts</vt:lpstr>
      <vt:lpstr>master slide AHRQ March 2005 3ppt</vt:lpstr>
      <vt:lpstr>Microsoft Photo Editor 3.0 Photo</vt:lpstr>
      <vt:lpstr>Microsoft Graph Chart</vt:lpstr>
      <vt:lpstr>Marital Disruption and the Risk of Losing Health Insurance Coverage</vt:lpstr>
      <vt:lpstr>Research Questions</vt:lpstr>
      <vt:lpstr>Motivation</vt:lpstr>
      <vt:lpstr>Theoretical Background</vt:lpstr>
      <vt:lpstr>A Model of Change</vt:lpstr>
      <vt:lpstr>Analytic Approach</vt:lpstr>
      <vt:lpstr>Data Sources</vt:lpstr>
      <vt:lpstr>Key Variables</vt:lpstr>
      <vt:lpstr>Controls for Multivariate Analysis</vt:lpstr>
      <vt:lpstr>Hazard Ratios for Coverage Loss by Marital Status</vt:lpstr>
      <vt:lpstr>Monthly hazard of losing health insurance coverage by marital status</vt:lpstr>
      <vt:lpstr>Monthly hazard of losing health insurance coverage by marital status</vt:lpstr>
      <vt:lpstr>Monthly hazard of gaining health insurance coverage by marital status</vt:lpstr>
      <vt:lpstr>Summary</vt:lpstr>
      <vt:lpstr>Conclusions</vt:lpstr>
      <vt:lpstr>Hazard Rate Models:  Hazard Ratios</vt:lpstr>
    </vt:vector>
  </TitlesOfParts>
  <Company>DHHS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Marital Disruption and Insurance Coverage</dc:title>
  <dc:creator>DHHS</dc:creator>
  <cp:lastModifiedBy>Graham</cp:lastModifiedBy>
  <cp:revision>220</cp:revision>
  <dcterms:created xsi:type="dcterms:W3CDTF">2010-10-18T17:49:58Z</dcterms:created>
  <dcterms:modified xsi:type="dcterms:W3CDTF">2010-10-18T17:50:35Z</dcterms:modified>
</cp:coreProperties>
</file>