
<file path=[Content_Types].xml><?xml version="1.0" encoding="utf-8"?>
<Types xmlns="http://schemas.openxmlformats.org/package/2006/content-types">
  <Override PartName="/ppt/slideLayouts/slideLayout15.xml" ContentType="application/vnd.openxmlformats-officedocument.presentationml.slideLayout+xml"/>
  <Override PartName="/ppt/slides/slide9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Default Extension="rels" ContentType="application/vnd.openxmlformats-package.relationships+xml"/>
  <Default Extension="jpeg" ContentType="image/jpeg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slideMasters/slideMaster2.xml" ContentType="application/vnd.openxmlformats-officedocument.presentationml.slideMaster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Default Extension="xml" ContentType="application/xml"/>
  <Override PartName="/ppt/slideLayouts/slideLayout16.xml" ContentType="application/vnd.openxmlformats-officedocument.presentationml.slideLayout+xml"/>
  <Override PartName="/ppt/tableStyles.xml" ContentType="application/vnd.openxmlformats-officedocument.presentationml.tableStyles+xml"/>
  <Override PartName="/ppt/notesSlides/notesSlide1.xml" ContentType="application/vnd.openxmlformats-officedocument.presentationml.notesSlide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s/slide6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theme/theme3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17.xml" ContentType="application/vnd.openxmlformats-officedocument.presentationml.slideLayout+xml"/>
  <Override PartName="/ppt/notesSlides/notesSlide2.xml" ContentType="application/vnd.openxmlformats-officedocument.presentationml.notesSlide+xml"/>
  <Override PartName="/ppt/slideLayouts/slideLayout21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3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theme/theme4.xml" ContentType="application/vnd.openxmlformats-officedocument.theme+xml"/>
  <Override PartName="/ppt/slideLayouts/slideLayout3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s/slide8.xml" ContentType="application/vnd.openxmlformats-officedocument.presentationml.slide+xml"/>
  <Override PartName="/ppt/notesSlides/notesSlide3.xml" ContentType="application/vnd.openxmlformats-officedocument.presentationml.notes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19.xml" ContentType="application/vnd.openxmlformats-officedocument.presentationml.slideLayout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>
  <p:sldMasterIdLst>
    <p:sldMasterId id="2147483711" r:id="rId1"/>
    <p:sldMasterId id="2147483712" r:id="rId2"/>
  </p:sldMasterIdLst>
  <p:notesMasterIdLst>
    <p:notesMasterId r:id="rId16"/>
  </p:notesMasterIdLst>
  <p:handoutMasterIdLst>
    <p:handoutMasterId r:id="rId17"/>
  </p:handoutMasterIdLst>
  <p:sldIdLst>
    <p:sldId id="474" r:id="rId3"/>
    <p:sldId id="475" r:id="rId4"/>
    <p:sldId id="476" r:id="rId5"/>
    <p:sldId id="486" r:id="rId6"/>
    <p:sldId id="488" r:id="rId7"/>
    <p:sldId id="487" r:id="rId8"/>
    <p:sldId id="477" r:id="rId9"/>
    <p:sldId id="491" r:id="rId10"/>
    <p:sldId id="478" r:id="rId11"/>
    <p:sldId id="479" r:id="rId12"/>
    <p:sldId id="480" r:id="rId13"/>
    <p:sldId id="490" r:id="rId14"/>
    <p:sldId id="481" r:id="rId15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36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36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36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36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36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36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36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36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36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00FF00"/>
    <a:srgbClr val="FF0000"/>
    <a:srgbClr val="FFFFFF"/>
    <a:srgbClr val="33CCFF"/>
    <a:srgbClr val="FFFF00"/>
    <a:srgbClr val="FFCC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outlineView">
  <p:normalViewPr showOutlineIcons="0">
    <p:restoredLeft sz="34551" autoAdjust="0"/>
    <p:restoredTop sz="86456" autoAdjust="0"/>
  </p:normalViewPr>
  <p:slideViewPr>
    <p:cSldViewPr>
      <p:cViewPr>
        <p:scale>
          <a:sx n="75" d="100"/>
          <a:sy n="75" d="100"/>
        </p:scale>
        <p:origin x="-2152" y="-14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875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20040"/>
    </p:cViewPr>
  </p:sorterViewPr>
  <p:notesViewPr>
    <p:cSldViewPr>
      <p:cViewPr varScale="1">
        <p:scale>
          <a:sx n="56" d="100"/>
          <a:sy n="56" d="100"/>
        </p:scale>
        <p:origin x="-1812" y="-84"/>
      </p:cViewPr>
      <p:guideLst>
        <p:guide orient="horz" pos="2928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20" Type="http://schemas.openxmlformats.org/officeDocument/2006/relationships/viewProps" Target="viewProps.xml"/><Relationship Id="rId21" Type="http://schemas.openxmlformats.org/officeDocument/2006/relationships/theme" Target="theme/theme1.xml"/><Relationship Id="rId22" Type="http://schemas.openxmlformats.org/officeDocument/2006/relationships/tableStyles" Target="tableStyles.xml"/><Relationship Id="rId10" Type="http://schemas.openxmlformats.org/officeDocument/2006/relationships/slide" Target="slides/slide8.xml"/><Relationship Id="rId11" Type="http://schemas.openxmlformats.org/officeDocument/2006/relationships/slide" Target="slides/slide9.xml"/><Relationship Id="rId12" Type="http://schemas.openxmlformats.org/officeDocument/2006/relationships/slide" Target="slides/slide10.xml"/><Relationship Id="rId13" Type="http://schemas.openxmlformats.org/officeDocument/2006/relationships/slide" Target="slides/slide11.xml"/><Relationship Id="rId14" Type="http://schemas.openxmlformats.org/officeDocument/2006/relationships/slide" Target="slides/slide12.xml"/><Relationship Id="rId15" Type="http://schemas.openxmlformats.org/officeDocument/2006/relationships/slide" Target="slides/slide13.xml"/><Relationship Id="rId16" Type="http://schemas.openxmlformats.org/officeDocument/2006/relationships/notesMaster" Target="notesMasters/notesMaster1.xml"/><Relationship Id="rId17" Type="http://schemas.openxmlformats.org/officeDocument/2006/relationships/handoutMaster" Target="handoutMasters/handoutMaster1.xml"/><Relationship Id="rId18" Type="http://schemas.openxmlformats.org/officeDocument/2006/relationships/printerSettings" Target="printerSettings/printerSettings1.bin"/><Relationship Id="rId1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4500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511" tIns="44755" rIns="89511" bIns="44755" numCol="1" anchor="t" anchorCtr="0" compatLnSpc="1">
            <a:prstTxWarp prst="textNoShape">
              <a:avLst/>
            </a:prstTxWarp>
          </a:bodyPr>
          <a:lstStyle>
            <a:lvl1pPr defTabSz="895350" eaLnBrk="0" hangingPunct="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79850" y="0"/>
            <a:ext cx="2984500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511" tIns="44755" rIns="89511" bIns="44755" numCol="1" anchor="t" anchorCtr="0" compatLnSpc="1">
            <a:prstTxWarp prst="textNoShape">
              <a:avLst/>
            </a:prstTxWarp>
          </a:bodyPr>
          <a:lstStyle>
            <a:lvl1pPr algn="r" defTabSz="895350" eaLnBrk="0" hangingPunct="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81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2850"/>
            <a:ext cx="2984500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511" tIns="44755" rIns="89511" bIns="44755" numCol="1" anchor="b" anchorCtr="0" compatLnSpc="1">
            <a:prstTxWarp prst="textNoShape">
              <a:avLst/>
            </a:prstTxWarp>
          </a:bodyPr>
          <a:lstStyle>
            <a:lvl1pPr defTabSz="895350" eaLnBrk="0" hangingPunct="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81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79850" y="8832850"/>
            <a:ext cx="2984500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89511" tIns="44755" rIns="89511" bIns="44755" numCol="1" anchor="b" anchorCtr="0" compatLnSpc="1">
            <a:prstTxWarp prst="textNoShape">
              <a:avLst/>
            </a:prstTxWarp>
          </a:bodyPr>
          <a:lstStyle>
            <a:lvl1pPr algn="r" defTabSz="895350" eaLnBrk="0" hangingPunct="0">
              <a:defRPr sz="1200">
                <a:latin typeface="Times New Roman" pitchFamily="18" charset="0"/>
              </a:defRPr>
            </a:lvl1pPr>
          </a:lstStyle>
          <a:p>
            <a:fld id="{046D4877-1C69-43DC-B2E0-E19187EBBC2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6041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604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8500"/>
            <a:ext cx="4648200" cy="34845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6042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414838"/>
            <a:ext cx="5486400" cy="4183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6042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6042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31263"/>
            <a:ext cx="2971800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fld id="{76A3EAD0-586C-4EC5-A5F0-41824FF9A920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6BA5CAF-456C-4936-B3EA-BE3FEDD3E3DC}" type="slidenum">
              <a:rPr lang="en-US"/>
              <a:pPr/>
              <a:t>1</a:t>
            </a:fld>
            <a:endParaRPr lang="en-US"/>
          </a:p>
        </p:txBody>
      </p:sp>
      <p:sp>
        <p:nvSpPr>
          <p:cNvPr id="6389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06488" y="698500"/>
            <a:ext cx="4645025" cy="3484563"/>
          </a:xfrm>
          <a:ln/>
        </p:spPr>
      </p:sp>
      <p:sp>
        <p:nvSpPr>
          <p:cNvPr id="6389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416425"/>
            <a:ext cx="5029200" cy="4181475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698500"/>
            <a:ext cx="4645025" cy="3484563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A3EAD0-586C-4EC5-A5F0-41824FF9A920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6488" y="698500"/>
            <a:ext cx="4645025" cy="3484563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A3EAD0-586C-4EC5-A5F0-41824FF9A920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2125" y="17526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8963" y="17526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96063" y="319088"/>
            <a:ext cx="2038350" cy="55483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9425" y="319088"/>
            <a:ext cx="5964238" cy="55483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3" Type="http://schemas.openxmlformats.org/officeDocument/2006/relationships/image" Target="../media/image1.jpeg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>
    <p:bg>
      <p:bgPr>
        <a:blipFill dpi="0" rotWithShape="0">
          <a:blip r:embed="rId1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570" name="Line 2"/>
          <p:cNvSpPr>
            <a:spLocks noChangeShapeType="1"/>
          </p:cNvSpPr>
          <p:nvPr/>
        </p:nvSpPr>
        <p:spPr bwMode="black">
          <a:xfrm>
            <a:off x="5948363" y="2027238"/>
            <a:ext cx="2789237" cy="0"/>
          </a:xfrm>
          <a:prstGeom prst="line">
            <a:avLst/>
          </a:prstGeom>
          <a:noFill/>
          <a:ln w="12700">
            <a:solidFill>
              <a:srgbClr val="FF99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93571" name="Rectangle 3"/>
          <p:cNvSpPr>
            <a:spLocks noChangeArrowheads="1"/>
          </p:cNvSpPr>
          <p:nvPr/>
        </p:nvSpPr>
        <p:spPr bwMode="auto">
          <a:xfrm>
            <a:off x="779463" y="2362200"/>
            <a:ext cx="5748337" cy="1143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88" tIns="44450" rIns="90488" bIns="44450" anchor="ctr"/>
          <a:lstStyle/>
          <a:p>
            <a:pPr>
              <a:lnSpc>
                <a:spcPct val="80000"/>
              </a:lnSpc>
            </a:pPr>
            <a:r>
              <a:rPr 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Title text</a:t>
            </a:r>
          </a:p>
        </p:txBody>
      </p:sp>
      <p:sp>
        <p:nvSpPr>
          <p:cNvPr id="493572" name="Rectangle 4"/>
          <p:cNvSpPr>
            <a:spLocks noChangeArrowheads="1"/>
          </p:cNvSpPr>
          <p:nvPr/>
        </p:nvSpPr>
        <p:spPr bwMode="auto">
          <a:xfrm>
            <a:off x="806450" y="4205288"/>
            <a:ext cx="5715000" cy="1752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488" tIns="44450" rIns="90488" bIns="44450"/>
          <a:lstStyle/>
          <a:p>
            <a:pPr algn="ctr">
              <a:spcBef>
                <a:spcPct val="40000"/>
              </a:spcBef>
              <a:buClr>
                <a:srgbClr val="FFCC00"/>
              </a:buClr>
              <a:buSzPct val="100000"/>
            </a:pPr>
            <a:r>
              <a:rPr lang="en-US" sz="2400">
                <a:effectLst>
                  <a:outerShdw blurRad="38100" dist="38100" dir="2700000" algn="tl">
                    <a:srgbClr val="000000"/>
                  </a:outerShdw>
                </a:effectLst>
              </a:rPr>
              <a:t>Sub text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13" r:id="rId1"/>
    <p:sldLayoutId id="2147483714" r:id="rId2"/>
    <p:sldLayoutId id="2147483715" r:id="rId3"/>
    <p:sldLayoutId id="2147483716" r:id="rId4"/>
    <p:sldLayoutId id="2147483717" r:id="rId5"/>
    <p:sldLayoutId id="2147483718" r:id="rId6"/>
    <p:sldLayoutId id="2147483719" r:id="rId7"/>
    <p:sldLayoutId id="2147483720" r:id="rId8"/>
    <p:sldLayoutId id="2147483721" r:id="rId9"/>
    <p:sldLayoutId id="2147483722" r:id="rId10"/>
    <p:sldLayoutId id="2147483723" r:id="rId11"/>
  </p:sldLayoutIdLst>
  <p:timing>
    <p:tnLst>
      <p:par>
        <p:cTn id="1" dur="indefinite" restart="never" nodeType="tmRoot"/>
      </p:par>
    </p:tnLst>
  </p:timing>
  <p:txStyles>
    <p:titleStyle>
      <a:lvl1pPr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227013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682625" indent="-225425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558925" indent="-295275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08188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465388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22588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379788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36988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>
    <p:bg>
      <p:bgPr>
        <a:blipFill dpi="0" rotWithShape="0">
          <a:blip r:embed="rId1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4594" name="Rectangle 2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716838" y="6556375"/>
            <a:ext cx="1447800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000"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494595" name="Rectangle 3"/>
          <p:cNvSpPr>
            <a:spLocks noChangeArrowheads="1"/>
          </p:cNvSpPr>
          <p:nvPr/>
        </p:nvSpPr>
        <p:spPr bwMode="hidden">
          <a:xfrm>
            <a:off x="0" y="0"/>
            <a:ext cx="9144000" cy="1401763"/>
          </a:xfrm>
          <a:prstGeom prst="rect">
            <a:avLst/>
          </a:prstGeom>
          <a:solidFill>
            <a:schemeClr val="bg2">
              <a:alpha val="50000"/>
            </a:schemeClr>
          </a:solidFill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94596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79425" y="319088"/>
            <a:ext cx="8154988" cy="762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94597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2125" y="1752600"/>
            <a:ext cx="7661275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94598" name="Line 6"/>
          <p:cNvSpPr>
            <a:spLocks noChangeShapeType="1"/>
          </p:cNvSpPr>
          <p:nvPr/>
        </p:nvSpPr>
        <p:spPr bwMode="auto">
          <a:xfrm>
            <a:off x="-12700" y="1397000"/>
            <a:ext cx="9144000" cy="0"/>
          </a:xfrm>
          <a:prstGeom prst="line">
            <a:avLst/>
          </a:prstGeom>
          <a:noFill/>
          <a:ln w="19050">
            <a:solidFill>
              <a:schemeClr val="bg2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94599" name="Text Box 7"/>
          <p:cNvSpPr txBox="1">
            <a:spLocks noChangeArrowheads="1"/>
          </p:cNvSpPr>
          <p:nvPr/>
        </p:nvSpPr>
        <p:spPr bwMode="black">
          <a:xfrm>
            <a:off x="8809038" y="6680200"/>
            <a:ext cx="257175" cy="1698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rIns="0" anchor="ctr">
            <a:spAutoFit/>
          </a:bodyPr>
          <a:lstStyle/>
          <a:p>
            <a:pPr algn="r" eaLnBrk="0" hangingPunct="0">
              <a:lnSpc>
                <a:spcPct val="85000"/>
              </a:lnSpc>
              <a:spcBef>
                <a:spcPct val="50000"/>
              </a:spcBef>
            </a:pPr>
            <a:r>
              <a:rPr lang="en-US" sz="600">
                <a:solidFill>
                  <a:schemeClr val="bg2"/>
                </a:solidFill>
              </a:rPr>
              <a:t>250515</a:t>
            </a:r>
          </a:p>
        </p:txBody>
      </p:sp>
      <p:sp>
        <p:nvSpPr>
          <p:cNvPr id="494600" name="Rectangle 8"/>
          <p:cNvSpPr>
            <a:spLocks noChangeArrowheads="1"/>
          </p:cNvSpPr>
          <p:nvPr/>
        </p:nvSpPr>
        <p:spPr bwMode="auto">
          <a:xfrm>
            <a:off x="7705725" y="6523038"/>
            <a:ext cx="1447800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r" eaLnBrk="0" hangingPunct="0"/>
            <a:fld id="{F728DFC7-DFC4-437A-9BE5-30053C450BB1}" type="slidenum">
              <a:rPr lang="en-US" sz="1000"/>
              <a:pPr algn="r" eaLnBrk="0" hangingPunct="0"/>
              <a:t>‹#›</a:t>
            </a:fld>
            <a:endParaRPr lang="en-US" sz="100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24" r:id="rId1"/>
    <p:sldLayoutId id="2147483725" r:id="rId2"/>
    <p:sldLayoutId id="2147483726" r:id="rId3"/>
    <p:sldLayoutId id="2147483727" r:id="rId4"/>
    <p:sldLayoutId id="2147483728" r:id="rId5"/>
    <p:sldLayoutId id="2147483729" r:id="rId6"/>
    <p:sldLayoutId id="2147483730" r:id="rId7"/>
    <p:sldLayoutId id="2147483731" r:id="rId8"/>
    <p:sldLayoutId id="2147483732" r:id="rId9"/>
    <p:sldLayoutId id="2147483733" r:id="rId10"/>
    <p:sldLayoutId id="2147483734" r:id="rId11"/>
  </p:sldLayoutIdLst>
  <p:timing>
    <p:tnLst>
      <p:par>
        <p:cTn id="1" dur="indefinite" restart="never" nodeType="tmRoot"/>
      </p:par>
    </p:tnLst>
  </p:timing>
  <p:txStyles>
    <p:titleStyle>
      <a:lvl1pPr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l" rtl="0" fontAlgn="base">
        <a:lnSpc>
          <a:spcPct val="80000"/>
        </a:lnSpc>
        <a:spcBef>
          <a:spcPct val="0"/>
        </a:spcBef>
        <a:spcAft>
          <a:spcPct val="0"/>
        </a:spcAft>
        <a:defRPr sz="36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227013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682625" indent="-225425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558925" indent="-295275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08188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465388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22588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379788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36988" indent="-227013" algn="l" rtl="0" fontAlgn="base">
        <a:spcBef>
          <a:spcPct val="40000"/>
        </a:spcBef>
        <a:spcAft>
          <a:spcPct val="0"/>
        </a:spcAft>
        <a:buClr>
          <a:srgbClr val="FFCC00"/>
        </a:buClr>
        <a:buSzPct val="100000"/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795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2209800"/>
            <a:ext cx="7772400" cy="1470025"/>
          </a:xfrm>
        </p:spPr>
        <p:txBody>
          <a:bodyPr/>
          <a:lstStyle/>
          <a:p>
            <a:r>
              <a:rPr lang="en-US" sz="3200" dirty="0" smtClean="0"/>
              <a:t>Hospital-Physician Gainsharing</a:t>
            </a:r>
            <a:br>
              <a:rPr lang="en-US" sz="3200" dirty="0" smtClean="0"/>
            </a:br>
            <a:r>
              <a:rPr lang="en-US" sz="3200" dirty="0" smtClean="0"/>
              <a:t/>
            </a:r>
            <a:br>
              <a:rPr lang="en-US" sz="3200" dirty="0" smtClean="0"/>
            </a:br>
            <a:r>
              <a:rPr lang="en-US" sz="2400" dirty="0" smtClean="0"/>
              <a:t>R01 HS018481-01</a:t>
            </a:r>
            <a:endParaRPr lang="en-US" sz="2400" dirty="0"/>
          </a:p>
        </p:txBody>
      </p:sp>
      <p:sp>
        <p:nvSpPr>
          <p:cNvPr id="63795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2000" dirty="0"/>
              <a:t>Jonathan Ketcham, Ph.D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Arizona State University</a:t>
            </a:r>
            <a:endParaRPr lang="en-US" sz="2000" dirty="0"/>
          </a:p>
          <a:p>
            <a:r>
              <a:rPr lang="en-US" sz="2000" dirty="0" smtClean="0"/>
              <a:t>September 28, 2010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 for Cost and Quantities per Patient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2125" y="1752600"/>
            <a:ext cx="8118475" cy="4267200"/>
          </a:xfrm>
        </p:spPr>
        <p:txBody>
          <a:bodyPr/>
          <a:lstStyle/>
          <a:p>
            <a:r>
              <a:rPr lang="en-US" dirty="0" smtClean="0"/>
              <a:t>Price targets alone: </a:t>
            </a:r>
            <a:r>
              <a:rPr lang="en-US" u="sng" dirty="0" smtClean="0"/>
              <a:t>$315</a:t>
            </a:r>
            <a:r>
              <a:rPr lang="en-US" dirty="0" smtClean="0"/>
              <a:t> drop (-14.2%) for DES, </a:t>
            </a:r>
            <a:r>
              <a:rPr lang="en-US" u="sng" dirty="0" smtClean="0"/>
              <a:t>$42</a:t>
            </a:r>
            <a:r>
              <a:rPr lang="en-US" dirty="0" smtClean="0"/>
              <a:t> drop (-10.6%) for BMS.</a:t>
            </a:r>
          </a:p>
          <a:p>
            <a:endParaRPr lang="en-US" dirty="0" smtClean="0"/>
          </a:p>
          <a:p>
            <a:r>
              <a:rPr lang="en-US" dirty="0" smtClean="0"/>
              <a:t>Adding quantity targets: </a:t>
            </a:r>
            <a:r>
              <a:rPr lang="en-US" u="sng" dirty="0" smtClean="0"/>
              <a:t>$444</a:t>
            </a:r>
            <a:r>
              <a:rPr lang="en-US" dirty="0" smtClean="0"/>
              <a:t> drop for DES, but </a:t>
            </a:r>
            <a:r>
              <a:rPr lang="en-US" u="sng" dirty="0" smtClean="0"/>
              <a:t>$87</a:t>
            </a:r>
            <a:r>
              <a:rPr lang="en-US" dirty="0" smtClean="0"/>
              <a:t> </a:t>
            </a:r>
            <a:r>
              <a:rPr lang="en-US" u="sng" dirty="0" smtClean="0"/>
              <a:t>increase</a:t>
            </a:r>
            <a:r>
              <a:rPr lang="en-US" dirty="0" smtClean="0"/>
              <a:t> for BMS due to substitution to them.</a:t>
            </a:r>
          </a:p>
          <a:p>
            <a:pPr lvl="1"/>
            <a:r>
              <a:rPr lang="en-US" dirty="0" smtClean="0"/>
              <a:t>7.7% reduction in DES use offset by 24% increase in BMS use.</a:t>
            </a:r>
          </a:p>
          <a:p>
            <a:endParaRPr lang="en-US" dirty="0" smtClean="0"/>
          </a:p>
          <a:p>
            <a:r>
              <a:rPr lang="en-US" u="sng" dirty="0" smtClean="0"/>
              <a:t>$358</a:t>
            </a:r>
            <a:r>
              <a:rPr lang="en-US" dirty="0" smtClean="0"/>
              <a:t> total reduction in stent cost per PCI patient under either type of targets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 for Prices per Stent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Overall: </a:t>
            </a:r>
          </a:p>
          <a:p>
            <a:pPr lvl="1"/>
            <a:r>
              <a:rPr lang="en-US" dirty="0" smtClean="0"/>
              <a:t>DES $120 (4.7%) reduction</a:t>
            </a:r>
          </a:p>
          <a:p>
            <a:pPr lvl="1"/>
            <a:r>
              <a:rPr lang="en-US" dirty="0" smtClean="0"/>
              <a:t>BMS $107 (10%) reduction</a:t>
            </a:r>
          </a:p>
          <a:p>
            <a:endParaRPr lang="en-US" dirty="0" smtClean="0"/>
          </a:p>
          <a:p>
            <a:r>
              <a:rPr lang="en-US" dirty="0" smtClean="0"/>
              <a:t>Within-product:</a:t>
            </a:r>
          </a:p>
          <a:p>
            <a:pPr lvl="1"/>
            <a:r>
              <a:rPr lang="en-US" dirty="0" smtClean="0"/>
              <a:t>BMS $86 reduction</a:t>
            </a:r>
          </a:p>
          <a:p>
            <a:pPr lvl="1"/>
            <a:r>
              <a:rPr lang="en-US" dirty="0" smtClean="0"/>
              <a:t>DES $123 reduction</a:t>
            </a:r>
          </a:p>
          <a:p>
            <a:pPr>
              <a:buNone/>
            </a:pPr>
            <a:r>
              <a:rPr lang="en-US" dirty="0" smtClean="0">
                <a:sym typeface="Wingdings" pitchFamily="2" charset="2"/>
              </a:rPr>
              <a:t>	</a:t>
            </a:r>
          </a:p>
          <a:p>
            <a:pPr>
              <a:buNone/>
            </a:pPr>
            <a:r>
              <a:rPr lang="en-US" dirty="0" smtClean="0">
                <a:sym typeface="Wingdings" pitchFamily="2" charset="2"/>
              </a:rPr>
              <a:t> Primarily from bargaining and compliance, not substitution, particularly for DES.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 for Standardization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2125" y="1752600"/>
            <a:ext cx="8194675" cy="4419600"/>
          </a:xfrm>
        </p:spPr>
        <p:txBody>
          <a:bodyPr/>
          <a:lstStyle/>
          <a:p>
            <a:r>
              <a:rPr lang="en-US" dirty="0" smtClean="0"/>
              <a:t>Measured by </a:t>
            </a:r>
          </a:p>
          <a:p>
            <a:pPr lvl="1"/>
            <a:r>
              <a:rPr lang="en-US" dirty="0" smtClean="0"/>
              <a:t>hospital-specific brand concentration (an HHI)</a:t>
            </a:r>
          </a:p>
          <a:p>
            <a:pPr lvl="1"/>
            <a:r>
              <a:rPr lang="en-US" dirty="0" smtClean="0"/>
              <a:t>Variation In prices</a:t>
            </a:r>
          </a:p>
          <a:p>
            <a:r>
              <a:rPr lang="en-US" dirty="0" smtClean="0"/>
              <a:t>For BMS, standardization on brand, and convergence of prices at MD, group and hospital levels.</a:t>
            </a:r>
          </a:p>
          <a:p>
            <a:r>
              <a:rPr lang="en-US" dirty="0" smtClean="0"/>
              <a:t>For DES, no standardization on brand, but convergence of prices.</a:t>
            </a:r>
          </a:p>
          <a:p>
            <a:pPr lvl="1"/>
            <a:r>
              <a:rPr lang="en-US" dirty="0" smtClean="0"/>
              <a:t>Gainsharing promoted price competition among manufacturers.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Primary Conclusions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Theoretically, group incentives have advantages.</a:t>
            </a:r>
          </a:p>
          <a:p>
            <a:r>
              <a:rPr lang="en-US" dirty="0" smtClean="0"/>
              <a:t>Gainsharing lowered costs. </a:t>
            </a:r>
          </a:p>
          <a:p>
            <a:pPr lvl="1"/>
            <a:r>
              <a:rPr lang="en-US" dirty="0" smtClean="0"/>
              <a:t>Greatest for the most costly groups.</a:t>
            </a:r>
          </a:p>
          <a:p>
            <a:pPr lvl="1"/>
            <a:r>
              <a:rPr lang="en-US" dirty="0" smtClean="0"/>
              <a:t>No differences by group size or composition (preliminary).</a:t>
            </a:r>
          </a:p>
          <a:p>
            <a:r>
              <a:rPr lang="en-US" dirty="0" smtClean="0"/>
              <a:t>Reductions came primarily from lower prices, some from lower utilization.</a:t>
            </a:r>
          </a:p>
          <a:p>
            <a:pPr lvl="1"/>
            <a:r>
              <a:rPr lang="en-US" dirty="0" smtClean="0"/>
              <a:t>Actual standardization in one category.</a:t>
            </a:r>
          </a:p>
          <a:p>
            <a:pPr lvl="1"/>
            <a:r>
              <a:rPr lang="en-US" dirty="0" smtClean="0"/>
              <a:t>But convergence of manufacturers’ prices in another.</a:t>
            </a:r>
          </a:p>
          <a:p>
            <a:pPr lvl="1"/>
            <a:r>
              <a:rPr lang="en-US" dirty="0" smtClean="0"/>
              <a:t>Effects depend on the strength of MD preferences.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 and Relevance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Costs are high, value uncertain, and incentives are misaligned due to fragmentation.</a:t>
            </a:r>
          </a:p>
          <a:p>
            <a:endParaRPr lang="en-US" dirty="0" smtClean="0"/>
          </a:p>
          <a:p>
            <a:r>
              <a:rPr lang="en-US" dirty="0" smtClean="0"/>
              <a:t>Reforming payment to improve value: from individual to group incentives?</a:t>
            </a:r>
          </a:p>
          <a:p>
            <a:pPr lvl="1"/>
            <a:r>
              <a:rPr lang="en-US" dirty="0" smtClean="0"/>
              <a:t>Unknown whether, when and why group incentives work.</a:t>
            </a:r>
          </a:p>
          <a:p>
            <a:pPr lvl="1"/>
            <a:r>
              <a:rPr lang="en-US" dirty="0" smtClean="0"/>
              <a:t>Challenge for policymakers and managers.</a:t>
            </a:r>
          </a:p>
          <a:p>
            <a:endParaRPr lang="en-US" dirty="0" smtClean="0"/>
          </a:p>
          <a:p>
            <a:r>
              <a:rPr lang="en-US" dirty="0" smtClean="0"/>
              <a:t>Exploration by both CMS (demonstration programs) and the private sector (gainsharing).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 and relevance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2125" y="1752600"/>
            <a:ext cx="7813675" cy="4419600"/>
          </a:xfrm>
        </p:spPr>
        <p:txBody>
          <a:bodyPr/>
          <a:lstStyle/>
          <a:p>
            <a:pPr>
              <a:buNone/>
            </a:pPr>
            <a:r>
              <a:rPr lang="en-US" u="sng" dirty="0" smtClean="0"/>
              <a:t>Gainsharing</a:t>
            </a:r>
            <a:r>
              <a:rPr lang="en-US" dirty="0" smtClean="0"/>
              <a:t>: a group-based incentive, where a physician receives payment if the group overall reduces its costs in predetermined areas relative to its historical baseline. </a:t>
            </a:r>
          </a:p>
          <a:p>
            <a:endParaRPr lang="en-US" dirty="0" smtClean="0"/>
          </a:p>
          <a:p>
            <a:pPr>
              <a:buNone/>
            </a:pPr>
            <a:r>
              <a:rPr lang="en-US" u="sng" dirty="0" smtClean="0"/>
              <a:t>Preliminary work</a:t>
            </a:r>
          </a:p>
          <a:p>
            <a:pPr lvl="1"/>
            <a:r>
              <a:rPr lang="en-US" dirty="0" smtClean="0"/>
              <a:t>Reduced cost per patient</a:t>
            </a:r>
          </a:p>
          <a:p>
            <a:pPr lvl="1"/>
            <a:r>
              <a:rPr lang="en-US" dirty="0" smtClean="0"/>
              <a:t>No negative effects on access, quality</a:t>
            </a:r>
          </a:p>
          <a:p>
            <a:pPr lvl="1"/>
            <a:r>
              <a:rPr lang="en-US" dirty="0" smtClean="0"/>
              <a:t>Subset of patients and time</a:t>
            </a:r>
          </a:p>
          <a:p>
            <a:pPr lvl="1"/>
            <a:r>
              <a:rPr lang="en-US" dirty="0" smtClean="0"/>
              <a:t>Need to understand the mechanisms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aims: To determine…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en-US" dirty="0" smtClean="0"/>
              <a:t>If gainsharing lowered costs through utilization, prices, or both, and how any price reductions were achieved.</a:t>
            </a:r>
          </a:p>
          <a:p>
            <a:pPr marL="457200" indent="-457200">
              <a:buFont typeface="+mj-lt"/>
              <a:buAutoNum type="arabicPeriod"/>
            </a:pPr>
            <a:endParaRPr lang="en-US" dirty="0" smtClean="0"/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If gainsharing promoted coordination and standardization of physicians’ treatment decisions. </a:t>
            </a:r>
          </a:p>
          <a:p>
            <a:pPr marL="457200" indent="-457200">
              <a:buFont typeface="+mj-lt"/>
              <a:buAutoNum type="arabicPeriod"/>
            </a:pPr>
            <a:endParaRPr lang="en-US" dirty="0" smtClean="0"/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How physicians varied in their responses to gainsharing. 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General Approach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en-US" dirty="0" smtClean="0"/>
              <a:t>Develop a theoretical model</a:t>
            </a:r>
          </a:p>
          <a:p>
            <a:pPr marL="457200" indent="-457200">
              <a:buFont typeface="+mj-lt"/>
              <a:buAutoNum type="arabicPeriod"/>
            </a:pPr>
            <a:endParaRPr lang="en-US" dirty="0" smtClean="0"/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Empirically analyze data</a:t>
            </a:r>
          </a:p>
          <a:p>
            <a:pPr marL="457200" indent="-457200">
              <a:buFont typeface="+mj-lt"/>
              <a:buAutoNum type="arabicPeriod"/>
            </a:pPr>
            <a:endParaRPr lang="en-US" dirty="0" smtClean="0"/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Develop and estimate a structural model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Context and Specific Approach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Proprietary data from coronary catheterization labs</a:t>
            </a:r>
          </a:p>
          <a:p>
            <a:endParaRPr lang="en-US" dirty="0" smtClean="0">
              <a:sym typeface="Wingdings" pitchFamily="2" charset="2"/>
            </a:endParaRPr>
          </a:p>
          <a:p>
            <a:r>
              <a:rPr lang="en-US" dirty="0" smtClean="0">
                <a:sym typeface="Wingdings" pitchFamily="2" charset="2"/>
              </a:rPr>
              <a:t>Analyze all </a:t>
            </a:r>
            <a:r>
              <a:rPr lang="en-US" dirty="0" err="1" smtClean="0">
                <a:sym typeface="Wingdings" pitchFamily="2" charset="2"/>
              </a:rPr>
              <a:t>percutaneous</a:t>
            </a:r>
            <a:r>
              <a:rPr lang="en-US" dirty="0" smtClean="0">
                <a:sym typeface="Wingdings" pitchFamily="2" charset="2"/>
              </a:rPr>
              <a:t> coronary intervention (PCI) patients.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25 programs at 13 hospitals, plus ≈ 140 non-gainsharing hospitals, 2001-2009.</a:t>
            </a:r>
          </a:p>
          <a:p>
            <a:pPr lvl="1"/>
            <a:r>
              <a:rPr lang="en-US" dirty="0" smtClean="0"/>
              <a:t>Before and during the programs </a:t>
            </a:r>
            <a:r>
              <a:rPr lang="en-US" dirty="0" smtClean="0">
                <a:sym typeface="Wingdings" pitchFamily="2" charset="2"/>
              </a:rPr>
              <a:t> a difference-in-difference strategy.</a:t>
            </a:r>
          </a:p>
          <a:p>
            <a:pPr lvl="1"/>
            <a:r>
              <a:rPr lang="en-US" dirty="0" smtClean="0">
                <a:sym typeface="Wingdings" pitchFamily="2" charset="2"/>
              </a:rPr>
              <a:t>Exploring changes in changes (</a:t>
            </a:r>
            <a:r>
              <a:rPr lang="en-US" dirty="0" err="1" smtClean="0">
                <a:sym typeface="Wingdings" pitchFamily="2" charset="2"/>
              </a:rPr>
              <a:t>Imbens</a:t>
            </a:r>
            <a:r>
              <a:rPr lang="en-US" dirty="0" smtClean="0">
                <a:sym typeface="Wingdings" pitchFamily="2" charset="2"/>
              </a:rPr>
              <a:t> and </a:t>
            </a:r>
            <a:r>
              <a:rPr lang="en-US" dirty="0" err="1" smtClean="0">
                <a:sym typeface="Wingdings" pitchFamily="2" charset="2"/>
              </a:rPr>
              <a:t>Athey</a:t>
            </a:r>
            <a:r>
              <a:rPr lang="en-US" dirty="0" smtClean="0">
                <a:sym typeface="Wingdings" pitchFamily="2" charset="2"/>
              </a:rPr>
              <a:t>)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9424" y="319088"/>
            <a:ext cx="8664575" cy="762000"/>
          </a:xfrm>
        </p:spPr>
        <p:txBody>
          <a:bodyPr/>
          <a:lstStyle/>
          <a:p>
            <a:r>
              <a:rPr lang="en-US" sz="3200" dirty="0" err="1" smtClean="0"/>
              <a:t>Goodroe</a:t>
            </a:r>
            <a:r>
              <a:rPr lang="en-US" sz="3200" dirty="0" smtClean="0"/>
              <a:t> Healthcare Solutions’ </a:t>
            </a:r>
            <a:r>
              <a:rPr lang="en-US" sz="3200" dirty="0" err="1" smtClean="0"/>
              <a:t>CathSource</a:t>
            </a:r>
            <a:r>
              <a:rPr lang="en-US" sz="3200" dirty="0" smtClean="0"/>
              <a:t> Data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Every drug and device chosen by every physician for every patient.</a:t>
            </a:r>
          </a:p>
          <a:p>
            <a:endParaRPr lang="en-US" dirty="0" smtClean="0"/>
          </a:p>
          <a:p>
            <a:r>
              <a:rPr lang="en-US" dirty="0" smtClean="0"/>
              <a:t>Hospitals’ prices for those devices, net of rebates.</a:t>
            </a:r>
          </a:p>
          <a:p>
            <a:endParaRPr lang="en-US" dirty="0" smtClean="0"/>
          </a:p>
          <a:p>
            <a:r>
              <a:rPr lang="en-US" dirty="0" smtClean="0"/>
              <a:t>Rich risk adjustment, per ACC’s NCDR requirements.</a:t>
            </a:r>
          </a:p>
          <a:p>
            <a:endParaRPr lang="en-US" dirty="0" smtClean="0"/>
          </a:p>
          <a:p>
            <a:r>
              <a:rPr lang="en-US" dirty="0" smtClean="0"/>
              <a:t>Timing and targets of gainsharing programs, participating physicians, and their practice affiliations.</a:t>
            </a:r>
          </a:p>
          <a:p>
            <a:pPr lvl="1"/>
            <a:r>
              <a:rPr lang="en-US" dirty="0" smtClean="0"/>
              <a:t>Either price targets alone, or price and utilization targets together.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in the analysis presented today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400" dirty="0" smtClean="0"/>
              <a:t>2001 through mid-2007.</a:t>
            </a:r>
          </a:p>
          <a:p>
            <a:r>
              <a:rPr lang="en-US" sz="1400" dirty="0" smtClean="0"/>
              <a:t>13 gainsharing programs at 6 hospitals</a:t>
            </a:r>
          </a:p>
          <a:p>
            <a:r>
              <a:rPr lang="en-US" sz="1400" dirty="0" smtClean="0"/>
              <a:t>161 physicians from 35 groups treated 58,399 patients under the programs.</a:t>
            </a:r>
          </a:p>
          <a:p>
            <a:r>
              <a:rPr lang="en-US" sz="1400" dirty="0" smtClean="0"/>
              <a:t>Physician group sizes ranged from 1 to 17 physicians.</a:t>
            </a:r>
          </a:p>
          <a:p>
            <a:r>
              <a:rPr lang="en-US" sz="1400" dirty="0" smtClean="0"/>
              <a:t>Data from 123 hospitals who did not participate in gainsharing programs but have the software</a:t>
            </a:r>
            <a:r>
              <a:rPr lang="en-US" sz="1400" dirty="0" smtClean="0"/>
              <a:t>.</a:t>
            </a:r>
          </a:p>
          <a:p>
            <a:pPr lvl="0"/>
            <a:r>
              <a:rPr lang="en-US" sz="1400" dirty="0" smtClean="0"/>
              <a:t>Analysis</a:t>
            </a:r>
          </a:p>
          <a:p>
            <a:pPr lvl="1"/>
            <a:r>
              <a:rPr lang="en-US" sz="1400" dirty="0" smtClean="0"/>
              <a:t>Two highest cost device categories: drug-eluting stents (DES) and bare metal stents (BMS)</a:t>
            </a:r>
          </a:p>
          <a:p>
            <a:pPr lvl="1"/>
            <a:r>
              <a:rPr lang="en-US" sz="1400" dirty="0" smtClean="0"/>
              <a:t>Per patient cost and quantity (risk adjusted)</a:t>
            </a:r>
          </a:p>
          <a:p>
            <a:pPr lvl="1"/>
            <a:r>
              <a:rPr lang="en-US" sz="1400" dirty="0" smtClean="0"/>
              <a:t>Per device price </a:t>
            </a:r>
          </a:p>
          <a:p>
            <a:pPr lvl="2"/>
            <a:r>
              <a:rPr lang="en-US" sz="1400" dirty="0" smtClean="0"/>
              <a:t>Overall</a:t>
            </a:r>
          </a:p>
          <a:p>
            <a:pPr lvl="2"/>
            <a:r>
              <a:rPr lang="en-US" sz="1400" dirty="0" smtClean="0"/>
              <a:t>and within-product to eliminate substitution effect</a:t>
            </a:r>
          </a:p>
          <a:p>
            <a:pPr lvl="1"/>
            <a:r>
              <a:rPr lang="en-US" sz="1400" dirty="0" smtClean="0"/>
              <a:t>Standardization on brand, and on prices at level of </a:t>
            </a:r>
          </a:p>
          <a:p>
            <a:pPr lvl="2"/>
            <a:r>
              <a:rPr lang="en-US" sz="1400" dirty="0" smtClean="0"/>
              <a:t>physician</a:t>
            </a:r>
          </a:p>
          <a:p>
            <a:pPr lvl="2"/>
            <a:r>
              <a:rPr lang="en-US" sz="1400" dirty="0" smtClean="0"/>
              <a:t>group</a:t>
            </a:r>
          </a:p>
          <a:p>
            <a:pPr lvl="2"/>
            <a:r>
              <a:rPr lang="en-US" sz="1400" dirty="0" smtClean="0"/>
              <a:t>hospital</a:t>
            </a:r>
            <a:endParaRPr lang="en-US" sz="14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Insights from the Model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371600"/>
            <a:ext cx="8153400" cy="4648200"/>
          </a:xfrm>
        </p:spPr>
        <p:txBody>
          <a:bodyPr/>
          <a:lstStyle/>
          <a:p>
            <a:r>
              <a:rPr lang="en-US" dirty="0" smtClean="0"/>
              <a:t>Group incentives:</a:t>
            </a:r>
          </a:p>
          <a:p>
            <a:pPr lvl="1"/>
            <a:r>
              <a:rPr lang="en-US" dirty="0" smtClean="0">
                <a:sym typeface="Wingdings" pitchFamily="2" charset="2"/>
              </a:rPr>
              <a:t>Align MD and hospital incentives because of hospitals tiered contracts with device companies.</a:t>
            </a:r>
          </a:p>
          <a:p>
            <a:pPr lvl="1"/>
            <a:r>
              <a:rPr lang="en-US" dirty="0" smtClean="0">
                <a:sym typeface="Wingdings" pitchFamily="2" charset="2"/>
              </a:rPr>
              <a:t>Give MDs reasons to share information and monitor each other</a:t>
            </a:r>
          </a:p>
          <a:p>
            <a:r>
              <a:rPr lang="en-US" dirty="0" smtClean="0">
                <a:sym typeface="Wingdings" pitchFamily="2" charset="2"/>
              </a:rPr>
              <a:t>Savings generated by</a:t>
            </a:r>
          </a:p>
          <a:p>
            <a:pPr lvl="1"/>
            <a:r>
              <a:rPr lang="en-US" dirty="0" smtClean="0">
                <a:sym typeface="Wingdings" pitchFamily="2" charset="2"/>
              </a:rPr>
              <a:t>Lower utilization</a:t>
            </a:r>
          </a:p>
          <a:p>
            <a:pPr lvl="1"/>
            <a:r>
              <a:rPr lang="en-US" dirty="0" smtClean="0">
                <a:sym typeface="Wingdings" pitchFamily="2" charset="2"/>
              </a:rPr>
              <a:t>Lower prices</a:t>
            </a:r>
          </a:p>
          <a:p>
            <a:pPr lvl="2"/>
            <a:r>
              <a:rPr lang="en-US" dirty="0" smtClean="0">
                <a:sym typeface="Wingdings" pitchFamily="2" charset="2"/>
              </a:rPr>
              <a:t>Greater hospital bargaining standardization of prices</a:t>
            </a:r>
          </a:p>
          <a:p>
            <a:pPr lvl="2"/>
            <a:r>
              <a:rPr lang="en-US" dirty="0" smtClean="0">
                <a:sym typeface="Wingdings" pitchFamily="2" charset="2"/>
              </a:rPr>
              <a:t>Greater contract compliance standardization of brand</a:t>
            </a:r>
          </a:p>
          <a:p>
            <a:pPr lvl="2"/>
            <a:r>
              <a:rPr lang="en-US" dirty="0" smtClean="0">
                <a:sym typeface="Wingdings" pitchFamily="2" charset="2"/>
              </a:rPr>
              <a:t>Substitution</a:t>
            </a:r>
          </a:p>
          <a:p>
            <a:r>
              <a:rPr lang="en-US" dirty="0" smtClean="0">
                <a:sym typeface="Wingdings" pitchFamily="2" charset="2"/>
              </a:rPr>
              <a:t>Actual standardization on brand may not occur, depending on the strength of physicians’ preferences.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1_Presentations">
  <a:themeElements>
    <a:clrScheme name="">
      <a:dk1>
        <a:srgbClr val="000000"/>
      </a:dk1>
      <a:lt1>
        <a:srgbClr val="FFFFFF"/>
      </a:lt1>
      <a:dk2>
        <a:srgbClr val="003366"/>
      </a:dk2>
      <a:lt2>
        <a:srgbClr val="99CCFF"/>
      </a:lt2>
      <a:accent1>
        <a:srgbClr val="3399FF"/>
      </a:accent1>
      <a:accent2>
        <a:srgbClr val="99FFCC"/>
      </a:accent2>
      <a:accent3>
        <a:srgbClr val="AAADB8"/>
      </a:accent3>
      <a:accent4>
        <a:srgbClr val="DADADA"/>
      </a:accent4>
      <a:accent5>
        <a:srgbClr val="ADCAFF"/>
      </a:accent5>
      <a:accent6>
        <a:srgbClr val="8AE7B9"/>
      </a:accent6>
      <a:hlink>
        <a:srgbClr val="CC00CC"/>
      </a:hlink>
      <a:folHlink>
        <a:srgbClr val="B2B2B2"/>
      </a:folHlink>
    </a:clrScheme>
    <a:fontScheme name="1_Presentations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1_Presentation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Presentations 2">
        <a:dk1>
          <a:srgbClr val="000000"/>
        </a:dk1>
        <a:lt1>
          <a:srgbClr val="FFFFFF"/>
        </a:lt1>
        <a:dk2>
          <a:srgbClr val="000000"/>
        </a:dk2>
        <a:lt2>
          <a:srgbClr val="99CCFF"/>
        </a:lt2>
        <a:accent1>
          <a:srgbClr val="3399FF"/>
        </a:accent1>
        <a:accent2>
          <a:srgbClr val="99FFCC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Presentations">
  <a:themeElements>
    <a:clrScheme name="">
      <a:dk1>
        <a:srgbClr val="000000"/>
      </a:dk1>
      <a:lt1>
        <a:srgbClr val="FFFFFF"/>
      </a:lt1>
      <a:dk2>
        <a:srgbClr val="003366"/>
      </a:dk2>
      <a:lt2>
        <a:srgbClr val="99CCFF"/>
      </a:lt2>
      <a:accent1>
        <a:srgbClr val="3399FF"/>
      </a:accent1>
      <a:accent2>
        <a:srgbClr val="99FFCC"/>
      </a:accent2>
      <a:accent3>
        <a:srgbClr val="AAADB8"/>
      </a:accent3>
      <a:accent4>
        <a:srgbClr val="DADADA"/>
      </a:accent4>
      <a:accent5>
        <a:srgbClr val="ADCAFF"/>
      </a:accent5>
      <a:accent6>
        <a:srgbClr val="8AE7B9"/>
      </a:accent6>
      <a:hlink>
        <a:srgbClr val="CC00CC"/>
      </a:hlink>
      <a:folHlink>
        <a:srgbClr val="B2B2B2"/>
      </a:folHlink>
    </a:clrScheme>
    <a:fontScheme name="Presentations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Presentation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s 2">
        <a:dk1>
          <a:srgbClr val="000000"/>
        </a:dk1>
        <a:lt1>
          <a:srgbClr val="FFFFFF"/>
        </a:lt1>
        <a:dk2>
          <a:srgbClr val="000000"/>
        </a:dk2>
        <a:lt2>
          <a:srgbClr val="99CCFF"/>
        </a:lt2>
        <a:accent1>
          <a:srgbClr val="3399FF"/>
        </a:accent1>
        <a:accent2>
          <a:srgbClr val="99FFCC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Paying for HC</Template>
  <TotalTime>3974</TotalTime>
  <Words>769</Words>
  <Application>Microsoft Macintosh PowerPoint</Application>
  <PresentationFormat>On-screen Show (4:3)</PresentationFormat>
  <Paragraphs>112</Paragraphs>
  <Slides>13</Slides>
  <Notes>3</Notes>
  <HiddenSlides>0</HiddenSlides>
  <MMClips>0</MMClips>
  <ScaleCrop>false</ScaleCrop>
  <HeadingPairs>
    <vt:vector size="4" baseType="variant">
      <vt:variant>
        <vt:lpstr>Design Template</vt:lpstr>
      </vt:variant>
      <vt:variant>
        <vt:i4>2</vt:i4>
      </vt:variant>
      <vt:variant>
        <vt:lpstr>Slide Titles</vt:lpstr>
      </vt:variant>
      <vt:variant>
        <vt:i4>13</vt:i4>
      </vt:variant>
    </vt:vector>
  </HeadingPairs>
  <TitlesOfParts>
    <vt:vector size="15" baseType="lpstr">
      <vt:lpstr>1_Presentations</vt:lpstr>
      <vt:lpstr>Presentations</vt:lpstr>
      <vt:lpstr>Hospital-Physician Gainsharing  R01 HS018481-01</vt:lpstr>
      <vt:lpstr>Background and Relevance</vt:lpstr>
      <vt:lpstr>Background and relevance</vt:lpstr>
      <vt:lpstr>Project aims: To determine…</vt:lpstr>
      <vt:lpstr>General Approach</vt:lpstr>
      <vt:lpstr>Context and Specific Approach</vt:lpstr>
      <vt:lpstr>Goodroe Healthcare Solutions’ CathSource Data</vt:lpstr>
      <vt:lpstr>Data in the analysis presented today</vt:lpstr>
      <vt:lpstr>Insights from the Model</vt:lpstr>
      <vt:lpstr>Results for Cost and Quantities per Patient</vt:lpstr>
      <vt:lpstr>Results for Prices per Stent</vt:lpstr>
      <vt:lpstr>Results for Standardization</vt:lpstr>
      <vt:lpstr>Primary Conclusions</vt:lpstr>
    </vt:vector>
  </TitlesOfParts>
  <Company>Arizona State University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V. Employer-based insurance</dc:title>
  <dc:creator>Jonathan Ketcham</dc:creator>
  <cp:lastModifiedBy>Graham</cp:lastModifiedBy>
  <cp:revision>301</cp:revision>
  <cp:lastPrinted>1999-09-08T12:38:14Z</cp:lastPrinted>
  <dcterms:created xsi:type="dcterms:W3CDTF">2010-10-28T15:40:14Z</dcterms:created>
  <dcterms:modified xsi:type="dcterms:W3CDTF">2010-10-28T15:43:12Z</dcterms:modified>
</cp:coreProperties>
</file>

<file path=docProps/thumbnail.jpeg>
</file>