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DE2E9-35B4-43F7-9842-C18E65CF36F6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401C850-9473-484B-BE20-DE6F0B45F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BA95-8E10-4CE8-ACD8-C89BF4336493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5D28E-BC1F-4E72-8251-213712A53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CB54A-8619-441D-8BA8-E61AE74AA872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C83F6-DDD7-4896-9036-E4BD4BC80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F0E6A-BCC0-4F4D-8A3B-B2B6E3A37873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B36DF-AA92-467C-97CC-A1749E26A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C5F46-4E12-4E6A-BEDA-35310EDAF894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7CC08-FF9A-424D-A9D1-779D444D6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57F15-DFFE-4A3F-9DAC-466EDEB08704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00D40-09F1-481F-9D5D-561F4983B8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CC127-4204-45C7-AF3D-34575B1E5E58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7EDE-666E-411D-B62E-ED0A29497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EC07B-1AB1-4709-BAEE-A5C849E5E12B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1574A-D856-49E5-BB03-1BF62911C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A921-D01B-4AE2-A15B-2096220FE9D2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27257-67B8-49B1-B08B-475F031867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A4462-1E02-43D8-A4A9-9E74C1E792AA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A451B-ED1C-459F-B184-E776D1D0B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205E0-A5A6-4DA1-B33B-48CC2FA9B3E8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9FCFD-6A42-4D53-B522-A8F266CAA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9769E48-26EA-42BD-AA3F-244C3E9415F6}" type="datetimeFigureOut">
              <a:rPr lang="en-US"/>
              <a:pPr>
                <a:defRPr/>
              </a:pPr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96C84FC-1911-4D13-9909-C7B0710A4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74" r:id="rId8"/>
    <p:sldLayoutId id="2147483675" r:id="rId9"/>
    <p:sldLayoutId id="2147483666" r:id="rId10"/>
    <p:sldLayoutId id="21474836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ChangeArrowheads="1"/>
          </p:cNvSpPr>
          <p:nvPr/>
        </p:nvSpPr>
        <p:spPr bwMode="auto">
          <a:xfrm>
            <a:off x="304800" y="6248400"/>
            <a:ext cx="8458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">
                <a:solidFill>
                  <a:srgbClr val="000000"/>
                </a:solidFill>
                <a:latin typeface="Perpetua"/>
              </a:rPr>
              <a:t>For diabetes patients % with A1c tested within measurement year, age 18-75.</a:t>
            </a:r>
          </a:p>
          <a:p>
            <a:r>
              <a:rPr lang="en-US" sz="1300">
                <a:solidFill>
                  <a:srgbClr val="000000"/>
                </a:solidFill>
                <a:latin typeface="Perpetua"/>
              </a:rPr>
              <a:t>Target NCQA top 10 percentile.</a:t>
            </a:r>
          </a:p>
        </p:txBody>
      </p:sp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29600" cy="587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 rot="10800000">
            <a:off x="6705600" y="5608317"/>
            <a:ext cx="1524000" cy="259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6264275"/>
          <a:ext cx="6934200" cy="594360"/>
        </p:xfrm>
        <a:graphic>
          <a:graphicData uri="http://schemas.openxmlformats.org/drawingml/2006/table">
            <a:tbl>
              <a:tblPr/>
              <a:tblGrid>
                <a:gridCol w="6934200"/>
              </a:tblGrid>
              <a:tr h="59372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For diabetes patients, % with 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MicroAlbumin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/</a:t>
                      </a:r>
                      <a:r>
                        <a:rPr lang="en-US" sz="13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Creatinine</a:t>
                      </a:r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Ratio tested within measurement year.  Target WMG top 10 percentile.</a:t>
                      </a:r>
                      <a:b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229600" cy="587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 flipV="1">
            <a:off x="6934200" y="5486399"/>
            <a:ext cx="1371600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3"/>
          <p:cNvSpPr>
            <a:spLocks noGrp="1"/>
          </p:cNvSpPr>
          <p:nvPr>
            <p:ph sz="quarter" idx="1"/>
          </p:nvPr>
        </p:nvSpPr>
        <p:spPr>
          <a:xfrm>
            <a:off x="381000" y="304800"/>
            <a:ext cx="8534400" cy="6553200"/>
          </a:xfrm>
        </p:spPr>
        <p:txBody>
          <a:bodyPr/>
          <a:lstStyle/>
          <a:p>
            <a:r>
              <a:rPr lang="en-US" dirty="0" smtClean="0"/>
              <a:t>Data for internal feedback and QI can be imperfect (“directional &amp; good enough”)</a:t>
            </a:r>
          </a:p>
          <a:p>
            <a:r>
              <a:rPr lang="en-US" dirty="0" smtClean="0"/>
              <a:t>Public data for comparison has a financial impact &amp; must be impeccable:</a:t>
            </a:r>
          </a:p>
          <a:p>
            <a:pPr lvl="2"/>
            <a:r>
              <a:rPr lang="en-US" dirty="0" smtClean="0"/>
              <a:t>Measures broadly accepted</a:t>
            </a:r>
          </a:p>
          <a:p>
            <a:pPr lvl="2"/>
            <a:r>
              <a:rPr lang="en-US" dirty="0" smtClean="0"/>
              <a:t>From a trusted source and methodology</a:t>
            </a:r>
          </a:p>
          <a:p>
            <a:pPr lvl="2"/>
            <a:r>
              <a:rPr lang="en-US" dirty="0" smtClean="0"/>
              <a:t>Consistent across payers</a:t>
            </a:r>
          </a:p>
          <a:p>
            <a:pPr lvl="2"/>
            <a:r>
              <a:rPr lang="en-US" dirty="0" smtClean="0"/>
              <a:t>Meaningful</a:t>
            </a:r>
          </a:p>
          <a:p>
            <a:pPr lvl="2"/>
            <a:r>
              <a:rPr lang="en-US" dirty="0" smtClean="0"/>
              <a:t>Timely</a:t>
            </a:r>
          </a:p>
          <a:p>
            <a:pPr lvl="2"/>
            <a:r>
              <a:rPr lang="en-US" dirty="0" smtClean="0"/>
              <a:t>Actionable</a:t>
            </a:r>
          </a:p>
          <a:p>
            <a:pPr lvl="2"/>
            <a:r>
              <a:rPr lang="en-US" dirty="0" smtClean="0"/>
              <a:t>Tied to QI initiatives/tools</a:t>
            </a:r>
          </a:p>
          <a:p>
            <a:pPr lvl="2"/>
            <a:r>
              <a:rPr lang="en-US" dirty="0" smtClean="0"/>
              <a:t>Payment reform to support QI work and *financially reward reporting of practice level data</a:t>
            </a:r>
          </a:p>
          <a:p>
            <a:r>
              <a:rPr lang="en-US" dirty="0" smtClean="0"/>
              <a:t>Critical- to improve/coordinate care using data that is collected </a:t>
            </a:r>
            <a:r>
              <a:rPr lang="en-US" u="sng" dirty="0" smtClean="0"/>
              <a:t>during the course of routine care</a:t>
            </a:r>
          </a:p>
          <a:p>
            <a:r>
              <a:rPr lang="en-US" dirty="0" smtClean="0"/>
              <a:t> Cost of care- need more focus on specialty care/ procedures 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3692</TotalTime>
  <Words>128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Slide 1</vt:lpstr>
      <vt:lpstr>Slide 2</vt:lpstr>
      <vt:lpstr>Slide 3</vt:lpstr>
    </vt:vector>
  </TitlesOfParts>
  <Company>WellSpan Health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Jones, Karen</dc:creator>
  <cp:lastModifiedBy>kathryn.ramage</cp:lastModifiedBy>
  <cp:revision>13</cp:revision>
  <dcterms:created xsi:type="dcterms:W3CDTF">2010-09-25T11:40:45Z</dcterms:created>
  <dcterms:modified xsi:type="dcterms:W3CDTF">2010-11-22T19:45:55Z</dcterms:modified>
</cp:coreProperties>
</file>