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12.xml" ContentType="application/vnd.openxmlformats-officedocument.presentationml.notesSlide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embeddings/oleObject2.bin" ContentType="application/vnd.openxmlformats-officedocument.oleObject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notesSlides/notesSlide14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4" r:id="rId2"/>
    <p:sldId id="284" r:id="rId3"/>
    <p:sldId id="272" r:id="rId4"/>
    <p:sldId id="273" r:id="rId5"/>
    <p:sldId id="275" r:id="rId6"/>
    <p:sldId id="274" r:id="rId7"/>
    <p:sldId id="276" r:id="rId8"/>
    <p:sldId id="267" r:id="rId9"/>
    <p:sldId id="266" r:id="rId10"/>
    <p:sldId id="268" r:id="rId11"/>
    <p:sldId id="285" r:id="rId12"/>
    <p:sldId id="270" r:id="rId13"/>
    <p:sldId id="278" r:id="rId14"/>
    <p:sldId id="279" r:id="rId15"/>
    <p:sldId id="281" r:id="rId16"/>
    <p:sldId id="277" r:id="rId17"/>
    <p:sldId id="282" r:id="rId18"/>
    <p:sldId id="283" r:id="rId19"/>
  </p:sldIdLst>
  <p:sldSz cx="9144000" cy="6858000" type="screen4x3"/>
  <p:notesSz cx="6985000" cy="92821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  <p:clrMru>
    <a:srgbClr val="3399FF"/>
    <a:srgbClr val="66CCFF"/>
    <a:srgbClr val="0000E4"/>
    <a:srgbClr val="0000F0"/>
    <a:srgbClr val="1B8DFF"/>
    <a:srgbClr val="0066FF"/>
    <a:srgbClr val="0000FF"/>
    <a:srgbClr val="0000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outlineView">
  <p:normalViewPr showOutlineIcons="0">
    <p:restoredLeft sz="34551" autoAdjust="0"/>
    <p:restoredTop sz="86456" autoAdjust="0"/>
  </p:normalViewPr>
  <p:slideViewPr>
    <p:cSldViewPr>
      <p:cViewPr>
        <p:scale>
          <a:sx n="66" d="100"/>
          <a:sy n="66" d="100"/>
        </p:scale>
        <p:origin x="-2416" y="-16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968" y="-84"/>
      </p:cViewPr>
      <p:guideLst>
        <p:guide orient="horz" pos="2923"/>
        <p:guide pos="220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519863" y="8882063"/>
            <a:ext cx="393700" cy="3063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981" tIns="45183" rIns="91981" bIns="45183" anchor="ctr">
            <a:prstTxWarp prst="textNoShape">
              <a:avLst/>
            </a:prstTxWarp>
            <a:spAutoFit/>
          </a:bodyPr>
          <a:lstStyle/>
          <a:p>
            <a:pPr algn="r" defTabSz="930275">
              <a:defRPr/>
            </a:pPr>
            <a:fld id="{B4E4FD70-34F6-8E4A-8F46-3C14745043F1}" type="slidenum">
              <a:rPr lang="en-US" sz="1400">
                <a:latin typeface="Times New Roman" pitchFamily="-107" charset="0"/>
              </a:rPr>
              <a:pPr algn="r" defTabSz="930275">
                <a:defRPr/>
              </a:pPr>
              <a:t>‹#›</a:t>
            </a:fld>
            <a:endParaRPr lang="en-US" sz="1400">
              <a:latin typeface="Times New Roman" pitchFamily="-107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08488"/>
            <a:ext cx="5121275" cy="417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981" tIns="45183" rIns="91981" bIns="451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notes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363" name="Rectangle 3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74750" y="698500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519863" y="8882063"/>
            <a:ext cx="393700" cy="3063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981" tIns="45183" rIns="91981" bIns="45183" anchor="ctr">
            <a:prstTxWarp prst="textNoShape">
              <a:avLst/>
            </a:prstTxWarp>
            <a:spAutoFit/>
          </a:bodyPr>
          <a:lstStyle/>
          <a:p>
            <a:pPr algn="r" defTabSz="930275">
              <a:defRPr/>
            </a:pPr>
            <a:fld id="{37383A7F-8439-3544-A2DB-5D80B85A01AD}" type="slidenum">
              <a:rPr lang="en-US" sz="1400">
                <a:latin typeface="Times New Roman" pitchFamily="-107" charset="0"/>
              </a:rPr>
              <a:pPr algn="r" defTabSz="930275">
                <a:defRPr/>
              </a:pPr>
              <a:t>‹#›</a:t>
            </a:fld>
            <a:endParaRPr lang="en-US" sz="1400">
              <a:latin typeface="Times New Roman" pitchFamily="-107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Illustration of a box representing a model. The words “parameters” and “uncertainty” are in the box. Underneath the box is the right side of the value of information formula (value of information = p </a:t>
            </a:r>
            <a:r>
              <a:rPr lang="en-US" baseline="-25000">
                <a:latin typeface="Times New Roman" charset="0"/>
              </a:rPr>
              <a:t>Wrong Decision</a:t>
            </a:r>
            <a:r>
              <a:rPr lang="en-US">
                <a:latin typeface="Times New Roman" charset="0"/>
              </a:rPr>
              <a:t> x Expected Value </a:t>
            </a:r>
            <a:r>
              <a:rPr lang="en-US" baseline="-25000">
                <a:latin typeface="Times New Roman" charset="0"/>
              </a:rPr>
              <a:t>Wrong Decision</a:t>
            </a:r>
            <a:r>
              <a:rPr lang="en-US">
                <a:latin typeface="Times New Roman" charset="0"/>
              </a:rPr>
              <a:t>). Two arrows point from the box to the formula: one arrow points to the p </a:t>
            </a:r>
            <a:r>
              <a:rPr lang="en-US" baseline="-25000">
                <a:latin typeface="Times New Roman" charset="0"/>
              </a:rPr>
              <a:t>Wrong Decision</a:t>
            </a:r>
            <a:r>
              <a:rPr lang="en-US">
                <a:latin typeface="Times New Roman" charset="0"/>
              </a:rPr>
              <a:t> and the other arrow points to the Expected Value </a:t>
            </a:r>
            <a:r>
              <a:rPr lang="en-US" baseline="-25000">
                <a:latin typeface="Times New Roman" charset="0"/>
              </a:rPr>
              <a:t>Wrong Decision</a:t>
            </a:r>
            <a:r>
              <a:rPr lang="en-US">
                <a:latin typeface="Times New Roman" charset="0"/>
              </a:rPr>
              <a:t>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Relationship Id="rId3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1"/>
          <p:cNvGrpSpPr>
            <a:grpSpLocks/>
          </p:cNvGrpSpPr>
          <p:nvPr userDrawn="1"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5" name="Line 102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latin typeface="Times New Roman" pitchFamily="-107" charset="0"/>
              </a:endParaRPr>
            </a:p>
          </p:txBody>
        </p:sp>
        <p:sp>
          <p:nvSpPr>
            <p:cNvPr id="6" name="Line 103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latin typeface="Times New Roman" pitchFamily="-107" charset="0"/>
              </a:endParaRPr>
            </a:p>
          </p:txBody>
        </p:sp>
      </p:grpSp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p:oleObj spid="_x0000_s64514" name="Photo Editor Photo" r:id="rId3" imgW="6400000" imgH="1514686" progId="MSPhotoEd.3">
              <p:embed/>
            </p:oleObj>
          </a:graphicData>
        </a:graphic>
      </p:graphicFrame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 and use in 1 or 2 lines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-107" charset="2"/>
              <a:buNone/>
              <a:defRPr/>
            </a:lvl1pPr>
          </a:lstStyle>
          <a:p>
            <a:r>
              <a:rPr lang="en-US"/>
              <a:t>Click to edit Master subtitle style and use in 1 or more lines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28600"/>
            <a:ext cx="1997075" cy="43434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843588" cy="4343400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97663" cy="87630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76400"/>
            <a:ext cx="7993063" cy="2895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vmlDrawing" Target="../drawings/vmlDrawing1.vml"/><Relationship Id="rId15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6697663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 and use use in 1 or more lines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029" name="Group 93"/>
          <p:cNvGrpSpPr>
            <a:grpSpLocks/>
          </p:cNvGrpSpPr>
          <p:nvPr userDrawn="1"/>
        </p:nvGrpSpPr>
        <p:grpSpPr bwMode="auto">
          <a:xfrm>
            <a:off x="0" y="1333500"/>
            <a:ext cx="7986713" cy="19050"/>
            <a:chOff x="0" y="840"/>
            <a:chExt cx="5660" cy="12"/>
          </a:xfrm>
        </p:grpSpPr>
        <p:sp>
          <p:nvSpPr>
            <p:cNvPr id="1118" name="Line 94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latin typeface="Times New Roman" pitchFamily="-107" charset="0"/>
              </a:endParaRPr>
            </a:p>
          </p:txBody>
        </p:sp>
        <p:sp>
          <p:nvSpPr>
            <p:cNvPr id="1119" name="Line 95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latin typeface="Times New Roman" pitchFamily="-107" charset="0"/>
              </a:endParaRPr>
            </a:p>
          </p:txBody>
        </p:sp>
      </p:grp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p:oleObj spid="_x0000_s1026" name="Photo Editor Photo" r:id="rId15" imgW="3486637" imgH="1638529" progId="MSPhotoEd.3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107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107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107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107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107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107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107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107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2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  <a:cs typeface="ＭＳ Ｐゴシック" charset="-128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07" charset="-128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2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07" charset="-128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charset="2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07" charset="-128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07" charset="-128"/>
        </a:defRPr>
      </a:lvl5pPr>
      <a:lvl6pPr marL="25828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07" charset="-128"/>
        </a:defRPr>
      </a:lvl6pPr>
      <a:lvl7pPr marL="30400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07" charset="-128"/>
        </a:defRPr>
      </a:lvl7pPr>
      <a:lvl8pPr marL="34972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07" charset="-128"/>
        </a:defRPr>
      </a:lvl8pPr>
      <a:lvl9pPr marL="39544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5791200"/>
            <a:ext cx="7789863" cy="914400"/>
          </a:xfrm>
        </p:spPr>
        <p:txBody>
          <a:bodyPr/>
          <a:lstStyle/>
          <a:p>
            <a:pPr>
              <a:defRPr/>
            </a:pPr>
            <a:r>
              <a:rPr lang="en-US" sz="3600" dirty="0">
                <a:ea typeface="+mj-ea"/>
                <a:cs typeface="+mj-cs"/>
              </a:rPr>
              <a:t>Value of information</a:t>
            </a:r>
            <a:br>
              <a:rPr lang="en-US" sz="3600" dirty="0">
                <a:ea typeface="+mj-ea"/>
                <a:cs typeface="+mj-cs"/>
              </a:rPr>
            </a:br>
            <a:r>
              <a:rPr lang="en-US" sz="3600" dirty="0">
                <a:ea typeface="+mj-ea"/>
                <a:cs typeface="+mj-cs"/>
              </a:rPr>
              <a:t/>
            </a:r>
            <a:br>
              <a:rPr lang="en-US" sz="3600" dirty="0">
                <a:ea typeface="+mj-ea"/>
                <a:cs typeface="+mj-cs"/>
              </a:rPr>
            </a:br>
            <a:r>
              <a:rPr lang="en-US" sz="3600" dirty="0">
                <a:ea typeface="+mj-ea"/>
                <a:cs typeface="+mj-cs"/>
              </a:rPr>
              <a:t>An innovative approach to prioritizing comparative effectiveness research</a:t>
            </a:r>
            <a:br>
              <a:rPr lang="en-US" sz="3600" dirty="0">
                <a:ea typeface="+mj-ea"/>
                <a:cs typeface="+mj-cs"/>
              </a:rPr>
            </a:br>
            <a:r>
              <a:rPr lang="en-US" sz="3600" dirty="0">
                <a:ea typeface="+mj-ea"/>
                <a:cs typeface="+mj-cs"/>
              </a:rPr>
              <a:t/>
            </a:r>
            <a:br>
              <a:rPr lang="en-US" sz="3600" dirty="0">
                <a:ea typeface="+mj-ea"/>
                <a:cs typeface="+mj-cs"/>
              </a:rPr>
            </a:br>
            <a:r>
              <a:rPr lang="en-US" sz="2400" dirty="0">
                <a:ea typeface="+mj-ea"/>
                <a:cs typeface="+mj-cs"/>
              </a:rPr>
              <a:t>AHRQ Annual Meeting</a:t>
            </a:r>
            <a:br>
              <a:rPr lang="en-US" sz="2400" dirty="0">
                <a:ea typeface="+mj-ea"/>
                <a:cs typeface="+mj-cs"/>
              </a:rPr>
            </a:br>
            <a:r>
              <a:rPr lang="en-US" sz="2400" dirty="0">
                <a:ea typeface="+mj-ea"/>
                <a:cs typeface="+mj-cs"/>
              </a:rPr>
              <a:t>September 29, 2010</a:t>
            </a:r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US" sz="4800" b="1">
              <a:ea typeface="+mn-ea"/>
              <a:cs typeface="+mn-cs"/>
            </a:endParaRPr>
          </a:p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Topic</a:t>
            </a:r>
          </a:p>
        </p:txBody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-107" charset="2"/>
              <a:buChar char="n"/>
              <a:defRPr/>
            </a:pPr>
            <a:r>
              <a:rPr lang="en-US" dirty="0">
                <a:ea typeface="+mn-ea"/>
                <a:cs typeface="+mn-cs"/>
              </a:rPr>
              <a:t>What is the comparative effectiveness of </a:t>
            </a:r>
            <a:r>
              <a:rPr lang="en-US" dirty="0" err="1">
                <a:ea typeface="+mn-ea"/>
                <a:cs typeface="+mn-cs"/>
              </a:rPr>
              <a:t>percutaneous</a:t>
            </a:r>
            <a:r>
              <a:rPr lang="en-US" dirty="0">
                <a:ea typeface="+mn-ea"/>
                <a:cs typeface="+mn-cs"/>
              </a:rPr>
              <a:t> coronary interventions and coronary artery bypass grafting for coronary artery disease?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>
                <a:ea typeface="+mj-ea"/>
                <a:cs typeface="+mj-cs"/>
              </a:rPr>
              <a:t>AHRQ Priority Setting Criteria</a:t>
            </a:r>
          </a:p>
        </p:txBody>
      </p:sp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  <a:buFont typeface="Wingdings" pitchFamily="-107" charset="2"/>
              <a:buChar char="n"/>
              <a:defRPr/>
            </a:pPr>
            <a:r>
              <a:rPr lang="en-US" sz="2000" dirty="0">
                <a:ea typeface="+mn-ea"/>
                <a:cs typeface="+mn-cs"/>
              </a:rPr>
              <a:t>Appropriateness</a:t>
            </a:r>
          </a:p>
          <a:p>
            <a:pPr>
              <a:lnSpc>
                <a:spcPct val="70000"/>
              </a:lnSpc>
              <a:buFont typeface="Wingdings" pitchFamily="-107" charset="2"/>
              <a:buChar char="n"/>
              <a:defRPr/>
            </a:pPr>
            <a:r>
              <a:rPr lang="en-US" sz="2000" dirty="0">
                <a:ea typeface="+mn-ea"/>
                <a:cs typeface="+mn-cs"/>
              </a:rPr>
              <a:t>Importance</a:t>
            </a:r>
          </a:p>
          <a:p>
            <a:pPr lvl="1">
              <a:lnSpc>
                <a:spcPct val="70000"/>
              </a:lnSpc>
              <a:defRPr/>
            </a:pPr>
            <a:r>
              <a:rPr lang="en-US" sz="1800" dirty="0"/>
              <a:t>Disease burden</a:t>
            </a:r>
          </a:p>
          <a:p>
            <a:pPr lvl="1">
              <a:lnSpc>
                <a:spcPct val="70000"/>
              </a:lnSpc>
              <a:defRPr/>
            </a:pPr>
            <a:r>
              <a:rPr lang="en-US" sz="1800" dirty="0"/>
              <a:t>Cost</a:t>
            </a:r>
          </a:p>
          <a:p>
            <a:pPr lvl="1">
              <a:lnSpc>
                <a:spcPct val="70000"/>
              </a:lnSpc>
              <a:defRPr/>
            </a:pPr>
            <a:r>
              <a:rPr lang="en-US" sz="1800" dirty="0"/>
              <a:t>Stakeholder support</a:t>
            </a:r>
          </a:p>
          <a:p>
            <a:pPr lvl="1">
              <a:lnSpc>
                <a:spcPct val="70000"/>
              </a:lnSpc>
              <a:defRPr/>
            </a:pPr>
            <a:r>
              <a:rPr lang="en-US" sz="1800" dirty="0"/>
              <a:t>Uncertainty/controversy</a:t>
            </a:r>
          </a:p>
          <a:p>
            <a:pPr>
              <a:lnSpc>
                <a:spcPct val="70000"/>
              </a:lnSpc>
              <a:buFont typeface="Wingdings" pitchFamily="-107" charset="2"/>
              <a:buChar char="n"/>
              <a:defRPr/>
            </a:pPr>
            <a:r>
              <a:rPr lang="en-US" sz="2000" dirty="0">
                <a:ea typeface="+mn-ea"/>
                <a:cs typeface="+mn-cs"/>
              </a:rPr>
              <a:t>Desirability of new research</a:t>
            </a:r>
          </a:p>
          <a:p>
            <a:pPr>
              <a:lnSpc>
                <a:spcPct val="70000"/>
              </a:lnSpc>
              <a:buFont typeface="Wingdings" pitchFamily="-107" charset="2"/>
              <a:buChar char="n"/>
              <a:defRPr/>
            </a:pPr>
            <a:r>
              <a:rPr lang="en-US" sz="2000" dirty="0">
                <a:ea typeface="+mn-ea"/>
                <a:cs typeface="+mn-cs"/>
              </a:rPr>
              <a:t>Feasibility</a:t>
            </a:r>
          </a:p>
          <a:p>
            <a:pPr>
              <a:lnSpc>
                <a:spcPct val="70000"/>
              </a:lnSpc>
              <a:buFont typeface="Wingdings" pitchFamily="-107" charset="2"/>
              <a:buChar char="n"/>
              <a:defRPr/>
            </a:pPr>
            <a:r>
              <a:rPr lang="en-US" sz="2000" dirty="0">
                <a:ea typeface="+mn-ea"/>
                <a:cs typeface="+mn-cs"/>
              </a:rPr>
              <a:t>Potential value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Value of Information</a:t>
            </a:r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-107" charset="2"/>
              <a:buChar char="n"/>
              <a:defRPr/>
            </a:pPr>
            <a:r>
              <a:rPr lang="en-US" dirty="0">
                <a:ea typeface="+mn-ea"/>
                <a:cs typeface="+mn-cs"/>
              </a:rPr>
              <a:t>A measure of the value of acquiring more information to better inform a health care decision</a:t>
            </a:r>
          </a:p>
          <a:p>
            <a:pPr>
              <a:buFont typeface="Wingdings" pitchFamily="-107" charset="2"/>
              <a:buChar char="n"/>
              <a:defRPr/>
            </a:pPr>
            <a:r>
              <a:rPr lang="en-US" dirty="0">
                <a:ea typeface="+mn-ea"/>
                <a:cs typeface="+mn-cs"/>
              </a:rPr>
              <a:t>…based on an estimate of the foregone benefit of making the wrong decision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Value of Information</a:t>
            </a:r>
          </a:p>
        </p:txBody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534400" cy="2895600"/>
          </a:xfrm>
        </p:spPr>
        <p:txBody>
          <a:bodyPr/>
          <a:lstStyle/>
          <a:p>
            <a:pPr>
              <a:buFont typeface="Wingdings" pitchFamily="-107" charset="2"/>
              <a:buChar char="n"/>
              <a:defRPr/>
            </a:pPr>
            <a:r>
              <a:rPr lang="en-US" sz="2800" dirty="0">
                <a:ea typeface="+mn-ea"/>
                <a:cs typeface="+mn-cs"/>
              </a:rPr>
              <a:t>Health care decisions are uncertain</a:t>
            </a:r>
          </a:p>
          <a:p>
            <a:pPr>
              <a:buFont typeface="Wingdings" pitchFamily="-107" charset="2"/>
              <a:buChar char="n"/>
              <a:defRPr/>
            </a:pPr>
            <a:r>
              <a:rPr lang="en-US" sz="2800" dirty="0">
                <a:ea typeface="+mn-ea"/>
                <a:cs typeface="+mn-cs"/>
              </a:rPr>
              <a:t>We choose what we believe is the best option</a:t>
            </a:r>
          </a:p>
          <a:p>
            <a:pPr>
              <a:buFont typeface="Wingdings" pitchFamily="-107" charset="2"/>
              <a:buChar char="n"/>
              <a:defRPr/>
            </a:pPr>
            <a:r>
              <a:rPr lang="en-US" sz="2800" dirty="0">
                <a:ea typeface="+mn-ea"/>
                <a:cs typeface="+mn-cs"/>
              </a:rPr>
              <a:t>With more information we may choose a different option</a:t>
            </a:r>
          </a:p>
          <a:p>
            <a:pPr>
              <a:buFont typeface="Wingdings" pitchFamily="-107" charset="2"/>
              <a:buChar char="n"/>
              <a:defRPr/>
            </a:pPr>
            <a:endParaRPr lang="en-US" sz="2800" dirty="0">
              <a:ea typeface="+mn-ea"/>
              <a:cs typeface="+mn-cs"/>
            </a:endParaRPr>
          </a:p>
          <a:p>
            <a:pPr algn="ctr">
              <a:buFont typeface="Wingdings" pitchFamily="-107" charset="2"/>
              <a:buNone/>
              <a:defRPr/>
            </a:pPr>
            <a:r>
              <a:rPr lang="en-US" sz="1800" dirty="0">
                <a:ea typeface="+mn-ea"/>
                <a:cs typeface="+mn-cs"/>
              </a:rPr>
              <a:t>Value of Information = </a:t>
            </a:r>
            <a:r>
              <a:rPr lang="en-US" sz="1800" dirty="0" err="1">
                <a:ea typeface="+mn-ea"/>
                <a:cs typeface="+mn-cs"/>
              </a:rPr>
              <a:t>p</a:t>
            </a:r>
            <a:r>
              <a:rPr lang="en-US" sz="1800" dirty="0">
                <a:ea typeface="+mn-ea"/>
                <a:cs typeface="+mn-cs"/>
              </a:rPr>
              <a:t> </a:t>
            </a:r>
            <a:r>
              <a:rPr lang="en-US" sz="1800" baseline="-25000" dirty="0">
                <a:ea typeface="+mn-ea"/>
                <a:cs typeface="+mn-cs"/>
              </a:rPr>
              <a:t>Wrong Decision</a:t>
            </a:r>
            <a:r>
              <a:rPr lang="en-US" sz="1800" dirty="0">
                <a:ea typeface="+mn-ea"/>
                <a:cs typeface="+mn-cs"/>
              </a:rPr>
              <a:t> </a:t>
            </a:r>
            <a:r>
              <a:rPr lang="en-US" sz="1800" dirty="0" err="1">
                <a:ea typeface="+mn-ea"/>
                <a:cs typeface="+mn-cs"/>
              </a:rPr>
              <a:t>x</a:t>
            </a:r>
            <a:r>
              <a:rPr lang="en-US" sz="1800" dirty="0">
                <a:ea typeface="+mn-ea"/>
                <a:cs typeface="+mn-cs"/>
              </a:rPr>
              <a:t> Expected Value </a:t>
            </a:r>
            <a:r>
              <a:rPr lang="en-US" sz="1800" baseline="-25000" dirty="0">
                <a:ea typeface="+mn-ea"/>
                <a:cs typeface="+mn-cs"/>
              </a:rPr>
              <a:t>Wrong Decision</a:t>
            </a:r>
          </a:p>
          <a:p>
            <a:pPr>
              <a:buFont typeface="Wingdings" pitchFamily="-107" charset="2"/>
              <a:buNone/>
              <a:defRPr/>
            </a:pPr>
            <a:endParaRPr lang="en-US" sz="1800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VOI Components</a:t>
            </a:r>
          </a:p>
        </p:txBody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>
              <a:buFont typeface="Wingdings" pitchFamily="-107" charset="2"/>
              <a:buAutoNum type="arabicPeriod"/>
              <a:defRPr/>
            </a:pPr>
            <a:r>
              <a:rPr lang="en-US" dirty="0">
                <a:ea typeface="+mn-ea"/>
                <a:cs typeface="+mn-cs"/>
              </a:rPr>
              <a:t>Decision with two or more options </a:t>
            </a:r>
          </a:p>
          <a:p>
            <a:pPr marL="533400" indent="-533400">
              <a:buFont typeface="Wingdings" pitchFamily="-107" charset="2"/>
              <a:buAutoNum type="arabicPeriod"/>
              <a:defRPr/>
            </a:pPr>
            <a:r>
              <a:rPr lang="en-US" dirty="0">
                <a:ea typeface="+mn-ea"/>
                <a:cs typeface="+mn-cs"/>
              </a:rPr>
              <a:t>A model relating the expected value of each option to uncertain parameters</a:t>
            </a:r>
          </a:p>
          <a:p>
            <a:pPr marL="533400" indent="-533400">
              <a:buFont typeface="Wingdings" pitchFamily="-107" charset="2"/>
              <a:buAutoNum type="arabicPeriod"/>
              <a:defRPr/>
            </a:pPr>
            <a:r>
              <a:rPr lang="en-US" dirty="0">
                <a:ea typeface="+mn-ea"/>
                <a:cs typeface="+mn-cs"/>
              </a:rPr>
              <a:t>A method of calculation</a:t>
            </a:r>
          </a:p>
          <a:p>
            <a:pPr marL="533400" indent="-533400">
              <a:buFont typeface="Wingdings" pitchFamily="-107" charset="2"/>
              <a:buNone/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Expected Value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0" y="2057400"/>
            <a:ext cx="10668000" cy="2667000"/>
            <a:chOff x="0" y="2057400"/>
            <a:chExt cx="10668000" cy="2667000"/>
          </a:xfrm>
        </p:grpSpPr>
        <p:sp>
          <p:nvSpPr>
            <p:cNvPr id="45059" name="Text Box 4"/>
            <p:cNvSpPr txBox="1">
              <a:spLocks noChangeArrowheads="1"/>
            </p:cNvSpPr>
            <p:nvPr/>
          </p:nvSpPr>
          <p:spPr bwMode="auto">
            <a:xfrm>
              <a:off x="3124200" y="2057400"/>
              <a:ext cx="4876800" cy="1482725"/>
            </a:xfrm>
            <a:prstGeom prst="rect">
              <a:avLst/>
            </a:prstGeom>
            <a:solidFill>
              <a:schemeClr val="tx2"/>
            </a:solidFill>
            <a:ln w="127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3600">
                  <a:solidFill>
                    <a:schemeClr val="bg1"/>
                  </a:solidFill>
                  <a:latin typeface="Tahoma" charset="0"/>
                </a:rPr>
                <a:t>Model</a:t>
              </a:r>
            </a:p>
            <a:p>
              <a:pPr algn="ctr">
                <a:spcBef>
                  <a:spcPct val="20000"/>
                </a:spcBef>
                <a:spcAft>
                  <a:spcPct val="30000"/>
                </a:spcAft>
              </a:pPr>
              <a:r>
                <a:rPr lang="en-US">
                  <a:solidFill>
                    <a:schemeClr val="bg2"/>
                  </a:solidFill>
                  <a:latin typeface="Tahoma" charset="0"/>
                </a:rPr>
                <a:t>Parameters  + Uncertainty</a:t>
              </a:r>
            </a:p>
            <a:p>
              <a:pPr algn="ctr">
                <a:spcBef>
                  <a:spcPct val="20000"/>
                </a:spcBef>
                <a:spcAft>
                  <a:spcPct val="30000"/>
                </a:spcAft>
              </a:pPr>
              <a:endParaRPr lang="en-US" baseline="-25000">
                <a:solidFill>
                  <a:schemeClr val="bg2"/>
                </a:solidFill>
                <a:latin typeface="Tahoma" charset="0"/>
              </a:endParaRPr>
            </a:p>
          </p:txBody>
        </p:sp>
        <p:sp>
          <p:nvSpPr>
            <p:cNvPr id="45060" name="Line 7"/>
            <p:cNvSpPr>
              <a:spLocks noChangeShapeType="1"/>
            </p:cNvSpPr>
            <p:nvPr/>
          </p:nvSpPr>
          <p:spPr bwMode="auto">
            <a:xfrm flipH="1">
              <a:off x="4495800" y="3581400"/>
              <a:ext cx="304800" cy="457200"/>
            </a:xfrm>
            <a:prstGeom prst="line">
              <a:avLst/>
            </a:prstGeom>
            <a:noFill/>
            <a:ln w="6350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61" name="Line 8"/>
            <p:cNvSpPr>
              <a:spLocks noChangeShapeType="1"/>
            </p:cNvSpPr>
            <p:nvPr/>
          </p:nvSpPr>
          <p:spPr bwMode="auto">
            <a:xfrm>
              <a:off x="6400800" y="3581400"/>
              <a:ext cx="304800" cy="457200"/>
            </a:xfrm>
            <a:prstGeom prst="line">
              <a:avLst/>
            </a:prstGeom>
            <a:noFill/>
            <a:ln w="6350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62" name="Text Box 9"/>
            <p:cNvSpPr txBox="1">
              <a:spLocks noChangeArrowheads="1"/>
            </p:cNvSpPr>
            <p:nvPr/>
          </p:nvSpPr>
          <p:spPr bwMode="auto">
            <a:xfrm>
              <a:off x="0" y="4267200"/>
              <a:ext cx="10668000" cy="4572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Tahoma" charset="0"/>
                </a:rPr>
                <a:t>Value of Information = p </a:t>
              </a:r>
              <a:r>
                <a:rPr lang="en-US" baseline="-25000">
                  <a:latin typeface="Tahoma" charset="0"/>
                </a:rPr>
                <a:t>Wrong Decision</a:t>
              </a:r>
              <a:r>
                <a:rPr lang="en-US">
                  <a:latin typeface="Tahoma" charset="0"/>
                </a:rPr>
                <a:t> x Expected Value </a:t>
              </a:r>
              <a:r>
                <a:rPr lang="en-US" baseline="-25000">
                  <a:latin typeface="Tahoma" charset="0"/>
                </a:rPr>
                <a:t>Wrong Decision</a:t>
              </a:r>
              <a:r>
                <a:rPr lang="en-US"/>
                <a:t>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Opportunities</a:t>
            </a:r>
          </a:p>
        </p:txBody>
      </p:sp>
      <p:sp>
        <p:nvSpPr>
          <p:cNvPr id="442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/>
              <a:t>Encourages structured decision making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Potential to increase transparency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Can quantify research benefits relative to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>
                <a:ea typeface="ＭＳ Ｐゴシック" charset="-128"/>
              </a:rPr>
              <a:t>Potential to reduce uncertainty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>
                <a:ea typeface="ＭＳ Ｐゴシック" charset="-128"/>
              </a:rPr>
              <a:t>Impact on decision making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>
                <a:ea typeface="ＭＳ Ｐゴシック" charset="-128"/>
              </a:rPr>
              <a:t>Cost</a:t>
            </a:r>
          </a:p>
          <a:p>
            <a:pPr lvl="2">
              <a:lnSpc>
                <a:spcPct val="80000"/>
              </a:lnSpc>
            </a:pPr>
            <a:endParaRPr lang="en-US" sz="2000" dirty="0" smtClean="0"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Challenges</a:t>
            </a:r>
          </a:p>
        </p:txBody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-107" charset="2"/>
              <a:buChar char="n"/>
              <a:defRPr/>
            </a:pPr>
            <a:r>
              <a:rPr lang="en-US" dirty="0">
                <a:ea typeface="+mn-ea"/>
                <a:cs typeface="+mn-cs"/>
              </a:rPr>
              <a:t>Complex models are resource intensive</a:t>
            </a:r>
          </a:p>
          <a:p>
            <a:pPr>
              <a:buFont typeface="Wingdings" pitchFamily="-107" charset="2"/>
              <a:buChar char="n"/>
              <a:defRPr/>
            </a:pPr>
            <a:r>
              <a:rPr lang="en-US" dirty="0">
                <a:ea typeface="+mn-ea"/>
                <a:cs typeface="+mn-cs"/>
              </a:rPr>
              <a:t>Simple models may exclude important elements of expected value</a:t>
            </a:r>
          </a:p>
          <a:p>
            <a:pPr>
              <a:buFont typeface="Wingdings" pitchFamily="-107" charset="2"/>
              <a:buChar char="n"/>
              <a:defRPr/>
            </a:pPr>
            <a:r>
              <a:rPr lang="en-US" dirty="0">
                <a:ea typeface="+mn-ea"/>
                <a:cs typeface="+mn-cs"/>
              </a:rPr>
              <a:t>Estimating uncertainty can be difficult</a:t>
            </a:r>
          </a:p>
          <a:p>
            <a:pPr>
              <a:buFont typeface="Wingdings" pitchFamily="-107" charset="2"/>
              <a:buNone/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3048000"/>
            <a:ext cx="6697663" cy="876300"/>
          </a:xfrm>
        </p:spPr>
        <p:txBody>
          <a:bodyPr/>
          <a:lstStyle/>
          <a:p>
            <a:pPr>
              <a:defRPr/>
            </a:pPr>
            <a:r>
              <a:rPr lang="en-US" sz="3600" dirty="0">
                <a:ea typeface="+mj-ea"/>
                <a:cs typeface="+mj-cs"/>
              </a:rPr>
              <a:t>Questions?</a:t>
            </a:r>
            <a:br>
              <a:rPr lang="en-US" sz="3600" dirty="0">
                <a:ea typeface="+mj-ea"/>
                <a:cs typeface="+mj-cs"/>
              </a:rPr>
            </a:br>
            <a:r>
              <a:rPr lang="en-US" sz="3600" dirty="0">
                <a:ea typeface="+mj-ea"/>
                <a:cs typeface="+mj-cs"/>
              </a:rPr>
              <a:t/>
            </a:r>
            <a:br>
              <a:rPr lang="en-US" sz="3600" dirty="0">
                <a:ea typeface="+mj-ea"/>
                <a:cs typeface="+mj-cs"/>
              </a:rPr>
            </a:br>
            <a:r>
              <a:rPr lang="en-US" sz="3600" dirty="0">
                <a:ea typeface="+mj-ea"/>
                <a:cs typeface="+mj-cs"/>
              </a:rPr>
              <a:t>Comments?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ea typeface="+mj-ea"/>
                <a:cs typeface="+mj-cs"/>
              </a:rPr>
              <a:t>Organizers &amp; Presenters</a:t>
            </a:r>
          </a:p>
        </p:txBody>
      </p:sp>
      <p:sp>
        <p:nvSpPr>
          <p:cNvPr id="450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-107" charset="2"/>
              <a:buChar char="n"/>
              <a:defRPr/>
            </a:pPr>
            <a:r>
              <a:rPr lang="en-US" dirty="0">
                <a:ea typeface="+mn-ea"/>
                <a:cs typeface="+mn-cs"/>
              </a:rPr>
              <a:t>William Lawrence, MD, MS</a:t>
            </a:r>
          </a:p>
          <a:p>
            <a:pPr>
              <a:buFont typeface="Wingdings" pitchFamily="-107" charset="2"/>
              <a:buChar char="n"/>
              <a:defRPr/>
            </a:pPr>
            <a:r>
              <a:rPr lang="en-US" dirty="0">
                <a:ea typeface="+mn-ea"/>
                <a:cs typeface="+mn-cs"/>
              </a:rPr>
              <a:t>Joanna E. Siegel, RN, SM, SD</a:t>
            </a:r>
          </a:p>
          <a:p>
            <a:pPr>
              <a:buFont typeface="Wingdings" pitchFamily="-107" charset="2"/>
              <a:buChar char="n"/>
              <a:defRPr/>
            </a:pPr>
            <a:r>
              <a:rPr lang="en-US" dirty="0">
                <a:ea typeface="+mn-ea"/>
                <a:cs typeface="+mn-cs"/>
              </a:rPr>
              <a:t>Ava John-</a:t>
            </a:r>
            <a:r>
              <a:rPr lang="en-US" dirty="0" err="1">
                <a:ea typeface="+mn-ea"/>
                <a:cs typeface="+mn-cs"/>
              </a:rPr>
              <a:t>Baptiste</a:t>
            </a:r>
            <a:r>
              <a:rPr lang="en-US" dirty="0">
                <a:ea typeface="+mn-ea"/>
                <a:cs typeface="+mn-cs"/>
              </a:rPr>
              <a:t>, PhD</a:t>
            </a:r>
          </a:p>
          <a:p>
            <a:pPr>
              <a:buFont typeface="Wingdings" pitchFamily="-107" charset="2"/>
              <a:buChar char="n"/>
              <a:defRPr/>
            </a:pPr>
            <a:r>
              <a:rPr lang="en-US" dirty="0">
                <a:ea typeface="+mn-ea"/>
                <a:cs typeface="+mn-cs"/>
              </a:rPr>
              <a:t>David O. Meltzer, MD, PhD</a:t>
            </a:r>
          </a:p>
          <a:p>
            <a:pPr>
              <a:buFont typeface="Wingdings" pitchFamily="-107" charset="2"/>
              <a:buChar char="n"/>
              <a:defRPr/>
            </a:pPr>
            <a:r>
              <a:rPr lang="en-US" dirty="0">
                <a:ea typeface="+mn-ea"/>
                <a:cs typeface="+mn-cs"/>
              </a:rPr>
              <a:t>Gillian D. Sanders, PhD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Session Overview</a:t>
            </a:r>
          </a:p>
        </p:txBody>
      </p:sp>
      <p:sp>
        <p:nvSpPr>
          <p:cNvPr id="4352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6248400"/>
            <a:ext cx="7993063" cy="2895600"/>
          </a:xfrm>
        </p:spPr>
        <p:txBody>
          <a:bodyPr/>
          <a:lstStyle/>
          <a:p>
            <a:pPr>
              <a:buFont typeface="Wingdings" pitchFamily="-107" charset="2"/>
              <a:buChar char="n"/>
              <a:defRPr/>
            </a:pPr>
            <a:endParaRPr lang="en-US" dirty="0">
              <a:ea typeface="+mn-ea"/>
              <a:cs typeface="+mn-cs"/>
            </a:endParaRPr>
          </a:p>
          <a:p>
            <a:pPr lvl="1">
              <a:defRPr/>
            </a:pPr>
            <a:endParaRPr lang="en-US" dirty="0"/>
          </a:p>
          <a:p>
            <a:pPr>
              <a:buFont typeface="Wingdings" pitchFamily="-107" charset="2"/>
              <a:buChar char="n"/>
              <a:defRPr/>
            </a:pPr>
            <a:endParaRPr lang="en-US" dirty="0">
              <a:ea typeface="+mn-ea"/>
              <a:cs typeface="+mn-cs"/>
            </a:endParaRPr>
          </a:p>
          <a:p>
            <a:pPr lvl="1">
              <a:defRPr/>
            </a:pPr>
            <a:endParaRPr lang="en-US" dirty="0"/>
          </a:p>
          <a:p>
            <a:pPr>
              <a:buFont typeface="Wingdings" pitchFamily="-107" charset="2"/>
              <a:buChar char="n"/>
              <a:defRPr/>
            </a:pPr>
            <a:endParaRPr lang="en-US" dirty="0">
              <a:ea typeface="+mn-ea"/>
              <a:cs typeface="+mn-cs"/>
            </a:endParaRPr>
          </a:p>
        </p:txBody>
      </p:sp>
      <p:graphicFrame>
        <p:nvGraphicFramePr>
          <p:cNvPr id="435235" name="Group 35"/>
          <p:cNvGraphicFramePr>
            <a:graphicFrameLocks noGrp="1"/>
          </p:cNvGraphicFramePr>
          <p:nvPr>
            <p:ph type="tbl" idx="1"/>
          </p:nvPr>
        </p:nvGraphicFramePr>
        <p:xfrm>
          <a:off x="457200" y="1676400"/>
          <a:ext cx="8145463" cy="4520629"/>
        </p:xfrm>
        <a:graphic>
          <a:graphicData uri="http://schemas.openxmlformats.org/drawingml/2006/table">
            <a:tbl>
              <a:tblPr/>
              <a:tblGrid>
                <a:gridCol w="5410200"/>
                <a:gridCol w="2735263"/>
              </a:tblGrid>
              <a:tr h="7239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-107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-107" charset="0"/>
                        </a:rPr>
                        <a:t>The promise and challenge of using value of information to inform comparative effectiveness research priorities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-107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-107" charset="0"/>
                        </a:rPr>
                        <a:t>Ava John-Baptiste, PhD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9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-107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-107" charset="0"/>
                        </a:rPr>
                        <a:t>Value of Information Analysis to Inform Priorities for Health Research: Moving from Theory to Practice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-107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-107" charset="0"/>
                        </a:rPr>
                        <a:t>David O. Meltzer, MD, PhD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-107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-107" charset="0"/>
                        </a:rPr>
                        <a:t>Using Value of Information to Prioritize Future Research: A Case Study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-107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-107" charset="0"/>
                        </a:rPr>
                        <a:t>Gillian Sanders, PhD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Session Goals</a:t>
            </a:r>
          </a:p>
        </p:txBody>
      </p:sp>
      <p:sp>
        <p:nvSpPr>
          <p:cNvPr id="43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-107" charset="2"/>
              <a:buChar char="n"/>
              <a:defRPr/>
            </a:pPr>
            <a:r>
              <a:rPr lang="en-US" dirty="0">
                <a:ea typeface="+mn-ea"/>
                <a:cs typeface="+mn-cs"/>
              </a:rPr>
              <a:t>Outline the theoretical basis of VOI</a:t>
            </a:r>
          </a:p>
          <a:p>
            <a:pPr>
              <a:buFont typeface="Wingdings" pitchFamily="-107" charset="2"/>
              <a:buChar char="n"/>
              <a:defRPr/>
            </a:pPr>
            <a:r>
              <a:rPr lang="en-US" dirty="0">
                <a:ea typeface="+mn-ea"/>
                <a:cs typeface="+mn-cs"/>
              </a:rPr>
              <a:t>Describe use of VOI</a:t>
            </a:r>
          </a:p>
          <a:p>
            <a:pPr>
              <a:buFont typeface="Wingdings" pitchFamily="-107" charset="2"/>
              <a:buChar char="n"/>
              <a:defRPr/>
            </a:pPr>
            <a:r>
              <a:rPr lang="en-US" dirty="0">
                <a:ea typeface="+mn-ea"/>
                <a:cs typeface="+mn-cs"/>
              </a:rPr>
              <a:t>Discuss barriers to applying VOI</a:t>
            </a:r>
          </a:p>
          <a:p>
            <a:pPr>
              <a:buFont typeface="Wingdings" pitchFamily="-107" charset="2"/>
              <a:buChar char="n"/>
              <a:defRPr/>
            </a:pPr>
            <a:r>
              <a:rPr lang="en-US" dirty="0">
                <a:ea typeface="+mn-ea"/>
                <a:cs typeface="+mn-cs"/>
              </a:rPr>
              <a:t>Consider possible solutions</a:t>
            </a:r>
          </a:p>
          <a:p>
            <a:pPr>
              <a:buFont typeface="Wingdings" pitchFamily="-107" charset="2"/>
              <a:buChar char="n"/>
              <a:defRPr/>
            </a:pPr>
            <a:r>
              <a:rPr lang="en-US" dirty="0">
                <a:ea typeface="+mn-ea"/>
                <a:cs typeface="+mn-cs"/>
              </a:rPr>
              <a:t>Present AHRQ funded VOI research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Research</a:t>
            </a:r>
          </a:p>
        </p:txBody>
      </p:sp>
      <p:sp>
        <p:nvSpPr>
          <p:cNvPr id="43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-107" charset="2"/>
              <a:buChar char="n"/>
              <a:defRPr/>
            </a:pPr>
            <a:r>
              <a:rPr lang="en-US" dirty="0">
                <a:ea typeface="+mn-ea"/>
                <a:cs typeface="+mn-cs"/>
              </a:rPr>
              <a:t>Can improve health care decision making</a:t>
            </a:r>
          </a:p>
          <a:p>
            <a:pPr lvl="2">
              <a:buFont typeface="Wingdings" pitchFamily="-107" charset="2"/>
              <a:buNone/>
              <a:defRPr/>
            </a:pPr>
            <a:r>
              <a:rPr lang="en-US" dirty="0"/>
              <a:t>… at a cost</a:t>
            </a:r>
          </a:p>
          <a:p>
            <a:pPr>
              <a:buFont typeface="Wingdings" pitchFamily="-107" charset="2"/>
              <a:buChar char="n"/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Prioritizing Research</a:t>
            </a:r>
          </a:p>
        </p:txBody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-107" charset="2"/>
              <a:buChar char="n"/>
              <a:defRPr/>
            </a:pPr>
            <a:r>
              <a:rPr lang="en-US" dirty="0">
                <a:ea typeface="+mn-ea"/>
                <a:cs typeface="+mn-cs"/>
              </a:rPr>
              <a:t>Research topics</a:t>
            </a:r>
          </a:p>
          <a:p>
            <a:pPr lvl="1">
              <a:lnSpc>
                <a:spcPct val="80000"/>
              </a:lnSpc>
              <a:defRPr/>
            </a:pPr>
            <a:r>
              <a:rPr lang="en-US" dirty="0"/>
              <a:t>Span a variety of conditions</a:t>
            </a:r>
          </a:p>
          <a:p>
            <a:pPr lvl="1">
              <a:lnSpc>
                <a:spcPct val="80000"/>
              </a:lnSpc>
              <a:defRPr/>
            </a:pPr>
            <a:r>
              <a:rPr lang="en-US" dirty="0"/>
              <a:t>Pertain to a variety of populations and subgroups</a:t>
            </a:r>
          </a:p>
          <a:p>
            <a:pPr lvl="1">
              <a:lnSpc>
                <a:spcPct val="80000"/>
              </a:lnSpc>
              <a:defRPr/>
            </a:pPr>
            <a:r>
              <a:rPr lang="en-US" dirty="0"/>
              <a:t>Prevention, diagnosis and treatment </a:t>
            </a:r>
          </a:p>
          <a:p>
            <a:pPr lvl="1">
              <a:lnSpc>
                <a:spcPct val="80000"/>
              </a:lnSpc>
              <a:defRPr/>
            </a:pPr>
            <a:r>
              <a:rPr lang="en-US" dirty="0"/>
              <a:t>Drugs, devices, procedures or strategies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1676400"/>
            <a:ext cx="7002463" cy="2895600"/>
          </a:xfrm>
        </p:spPr>
        <p:txBody>
          <a:bodyPr/>
          <a:lstStyle/>
          <a:p>
            <a:pPr algn="ctr">
              <a:buFont typeface="Wingdings" pitchFamily="-107" charset="2"/>
              <a:buNone/>
              <a:defRPr/>
            </a:pPr>
            <a:r>
              <a:rPr lang="en-US" dirty="0">
                <a:ea typeface="+mn-ea"/>
                <a:cs typeface="+mn-cs"/>
              </a:rPr>
              <a:t>How can research funding organizations systematically target investments in research where the impact of reducing the uncertainties in decisions will have the greatest benefits?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Topic</a:t>
            </a:r>
          </a:p>
        </p:txBody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diabetic patients, what is the effectiveness of between visit patient outreach compared to standard patient care on adherence to therapy?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Topic</a:t>
            </a:r>
          </a:p>
        </p:txBody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is the comparative effectiveness of typical and atypical antipsychotics for schizophrenia, bipolar disorder and other disorders?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3571</TotalTime>
  <Pages>1</Pages>
  <Words>543</Words>
  <Application>Microsoft Macintosh PowerPoint</Application>
  <PresentationFormat>On-screen Show (4:3)</PresentationFormat>
  <Paragraphs>79</Paragraphs>
  <Slides>18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Times New Roman</vt:lpstr>
      <vt:lpstr>ＭＳ Ｐゴシック</vt:lpstr>
      <vt:lpstr>Arial</vt:lpstr>
      <vt:lpstr>Wingdings</vt:lpstr>
      <vt:lpstr>Monotype Sorts</vt:lpstr>
      <vt:lpstr>Tahoma</vt:lpstr>
      <vt:lpstr>Default Design</vt:lpstr>
      <vt:lpstr>Microsoft Photo Editor 3.0 Photo</vt:lpstr>
      <vt:lpstr>Value of information  An innovative approach to prioritizing comparative effectiveness research  AHRQ Annual Meeting September 29, 2010</vt:lpstr>
      <vt:lpstr>Organizers &amp; Presenters</vt:lpstr>
      <vt:lpstr>Session Overview</vt:lpstr>
      <vt:lpstr>Session Goals</vt:lpstr>
      <vt:lpstr>Research</vt:lpstr>
      <vt:lpstr>Prioritizing Research</vt:lpstr>
      <vt:lpstr>Slide 7</vt:lpstr>
      <vt:lpstr>Topic</vt:lpstr>
      <vt:lpstr>Topic</vt:lpstr>
      <vt:lpstr>Topic</vt:lpstr>
      <vt:lpstr>AHRQ Priority Setting Criteria</vt:lpstr>
      <vt:lpstr>Value of Information</vt:lpstr>
      <vt:lpstr>Value of Information</vt:lpstr>
      <vt:lpstr>VOI Components</vt:lpstr>
      <vt:lpstr>Expected Value</vt:lpstr>
      <vt:lpstr>Opportunities</vt:lpstr>
      <vt:lpstr>Challenges</vt:lpstr>
      <vt:lpstr>Questions?  Comments?</vt:lpstr>
    </vt:vector>
  </TitlesOfParts>
  <Company>OCKT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AHRQ Slide Template 2004</dc:title>
  <dc:subject/>
  <dc:creator>Sandy K. Cummings</dc:creator>
  <cp:keywords/>
  <dc:description>6/24/04</dc:description>
  <cp:lastModifiedBy>Graham</cp:lastModifiedBy>
  <cp:revision>117</cp:revision>
  <cp:lastPrinted>2003-01-21T20:19:23Z</cp:lastPrinted>
  <dcterms:created xsi:type="dcterms:W3CDTF">2010-10-20T16:07:39Z</dcterms:created>
  <dcterms:modified xsi:type="dcterms:W3CDTF">2010-10-20T16:12:41Z</dcterms:modified>
  <cp:category/>
</cp:coreProperties>
</file>