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slides/slide18.xml" ContentType="application/vnd.openxmlformats-officedocument.presentationml.slide+xml"/>
  <Override PartName="/ppt/slides/slide23.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s/slide16.xml" ContentType="application/vnd.openxmlformats-officedocument.presentationml.slide+xml"/>
  <Override PartName="/ppt/slides/slide21.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docProps/core.xml" ContentType="application/vnd.openxmlformats-package.core-properties+xml"/>
  <Override PartName="/ppt/slides/slide14.xml" ContentType="application/vnd.openxmlformats-officedocument.presentationml.slide+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s/slide19.xml" ContentType="application/vnd.openxmlformats-officedocument.presentationml.slide+xml"/>
  <Override PartName="/ppt/slides/slide24.xml" ContentType="application/vnd.openxmlformats-officedocument.presentationml.slide+xml"/>
  <Override PartName="/ppt/slideLayouts/slideLayout9.xml" ContentType="application/vnd.openxmlformats-officedocument.presentationml.slideLayout+xml"/>
  <Override PartName="/ppt/notesSlides/notesSlide2.xml" ContentType="application/vnd.openxmlformats-officedocument.presentationml.notesSlide+xml"/>
  <Override PartName="/ppt/slideLayouts/slideLayout7.xml" ContentType="application/vnd.openxmlformats-officedocument.presentationml.slideLayout+xml"/>
  <Override PartName="/ppt/slides/slide6.xml" ContentType="application/vnd.openxmlformats-officedocument.presentationml.slide+xml"/>
  <Override PartName="/ppt/slides/slide17.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Default Extension="gif" ContentType="image/gif"/>
  <Override PartName="/ppt/slideLayouts/slideLayout5.xml" ContentType="application/vnd.openxmlformats-officedocument.presentationml.slideLayout+xml"/>
  <Override PartName="/ppt/slides/slide4.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s/slide20.xml" ContentType="application/vnd.openxmlformats-officedocument.presentationml.slide+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60" r:id="rId1"/>
  </p:sldMasterIdLst>
  <p:notesMasterIdLst>
    <p:notesMasterId r:id="rId26"/>
  </p:notesMasterIdLst>
  <p:sldIdLst>
    <p:sldId id="260" r:id="rId2"/>
    <p:sldId id="261" r:id="rId3"/>
    <p:sldId id="281" r:id="rId4"/>
    <p:sldId id="262" r:id="rId5"/>
    <p:sldId id="279" r:id="rId6"/>
    <p:sldId id="284" r:id="rId7"/>
    <p:sldId id="280" r:id="rId8"/>
    <p:sldId id="263" r:id="rId9"/>
    <p:sldId id="258" r:id="rId10"/>
    <p:sldId id="259" r:id="rId11"/>
    <p:sldId id="266" r:id="rId12"/>
    <p:sldId id="264" r:id="rId13"/>
    <p:sldId id="265" r:id="rId14"/>
    <p:sldId id="269" r:id="rId15"/>
    <p:sldId id="267" r:id="rId16"/>
    <p:sldId id="270" r:id="rId17"/>
    <p:sldId id="271" r:id="rId18"/>
    <p:sldId id="272" r:id="rId19"/>
    <p:sldId id="273" r:id="rId20"/>
    <p:sldId id="275" r:id="rId21"/>
    <p:sldId id="276" r:id="rId22"/>
    <p:sldId id="277" r:id="rId23"/>
    <p:sldId id="283" r:id="rId24"/>
    <p:sldId id="278"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34551" autoAdjust="0"/>
    <p:restoredTop sz="86456" autoAdjust="0"/>
  </p:normalViewPr>
  <p:slideViewPr>
    <p:cSldViewPr>
      <p:cViewPr varScale="1">
        <p:scale>
          <a:sx n="137" d="100"/>
          <a:sy n="137" d="100"/>
        </p:scale>
        <p:origin x="-1304" y="-104"/>
      </p:cViewPr>
      <p:guideLst>
        <p:guide orient="horz" pos="2160"/>
        <p:guide pos="2880"/>
      </p:guideLst>
    </p:cSldViewPr>
  </p:slideViewPr>
  <p:outlineViewPr>
    <p:cViewPr>
      <p:scale>
        <a:sx n="33" d="100"/>
        <a:sy n="33" d="100"/>
      </p:scale>
      <p:origin x="0" y="15040"/>
    </p:cViewPr>
  </p:outlineViewPr>
  <p:notesTextViewPr>
    <p:cViewPr>
      <p:scale>
        <a:sx n="100" d="100"/>
        <a:sy n="100" d="100"/>
      </p:scale>
      <p:origin x="0" y="0"/>
    </p:cViewPr>
  </p:notesTextViewPr>
  <p:notesViewPr>
    <p:cSldViewPr>
      <p:cViewPr>
        <p:scale>
          <a:sx n="100" d="100"/>
          <a:sy n="100" d="100"/>
        </p:scale>
        <p:origin x="-720" y="48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notesMaster" Target="notesMasters/notesMaster1.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39679BE-D853-4778-AEA3-E4BA9E3AAC1B}" type="datetimeFigureOut">
              <a:rPr lang="en-US" smtClean="0"/>
              <a:pPr/>
              <a:t>10/29/10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6FCE02E-AEC0-44B2-8DC6-CDBE079063C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6FCE02E-AEC0-44B2-8DC6-CDBE079063CE}" type="slidenum">
              <a:rPr lang="en-US" smtClean="0"/>
              <a:pPr/>
              <a:t>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6FCE02E-AEC0-44B2-8DC6-CDBE079063CE}"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0250" y="1905000"/>
            <a:ext cx="7681913" cy="1523495"/>
          </a:xfrm>
        </p:spPr>
        <p:txBody>
          <a:bodyPr>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730249" y="4344988"/>
            <a:ext cx="7681913"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1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uLnTx/>
                <a:uFillTx/>
                <a:latin typeface="+mn-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11" Type="http://schemas.openxmlformats.org/officeDocument/2006/relationships/image" Target="../media/image1.jpeg"/><Relationship Id="rId12" Type="http://schemas.openxmlformats.org/officeDocument/2006/relationships/image" Target="../media/image2.png"/><Relationship Id="rId13"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Pr>
        <a:blipFill dpi="0" rotWithShape="1">
          <a:blip r:embed="rId11"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2000" cy="2135969"/>
          </a:xfrm>
          <a:prstGeom prst="rect">
            <a:avLst/>
          </a:prstGeom>
        </p:spPr>
        <p:txBody>
          <a:bodyPr vert="horz"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9" r:id="rId7"/>
    <p:sldLayoutId id="2147483667" r:id="rId8"/>
    <p:sldLayoutId id="2147483668" r:id="rId9"/>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2"/>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13"/>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13"/>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13"/>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13"/>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hyperlink" Target="mailto:SHINES3@AHA.ORG" TargetMode="External"/><Relationship Id="rId3" Type="http://schemas.openxmlformats.org/officeDocument/2006/relationships/hyperlink" Target="mailto:DBOHR@AHA.OR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png"/><Relationship Id="rId3" Type="http://schemas.openxmlformats.org/officeDocument/2006/relationships/image" Target="../media/image5.gi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Layout" Target="../slideLayouts/slideLayout8.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730250" y="381000"/>
            <a:ext cx="7681913" cy="1523495"/>
          </a:xfrm>
        </p:spPr>
        <p:txBody>
          <a:bodyPr>
            <a:normAutofit fontScale="90000"/>
          </a:bodyPr>
          <a:lstStyle/>
          <a:p>
            <a:pPr algn="ctr"/>
            <a:r>
              <a:rPr lang="en-US" b="1" dirty="0" smtClean="0"/>
              <a:t>Building National Health Care</a:t>
            </a:r>
            <a:br>
              <a:rPr lang="en-US" b="1" dirty="0" smtClean="0"/>
            </a:br>
            <a:r>
              <a:rPr lang="en-US" b="1" dirty="0" smtClean="0"/>
              <a:t>Quality Improvement Campaigns to Succeed:</a:t>
            </a:r>
            <a:br>
              <a:rPr lang="en-US" b="1" dirty="0" smtClean="0"/>
            </a:br>
            <a:r>
              <a:rPr lang="en-US" b="1" dirty="0" smtClean="0"/>
              <a:t>Lessons from the </a:t>
            </a:r>
            <a:br>
              <a:rPr lang="en-US" b="1" dirty="0" smtClean="0"/>
            </a:br>
            <a:r>
              <a:rPr lang="en-US" b="1" dirty="0" smtClean="0"/>
              <a:t>CUSP: CLABSI Project</a:t>
            </a:r>
            <a:endParaRPr lang="en-US" b="1" dirty="0"/>
          </a:p>
        </p:txBody>
      </p:sp>
      <p:sp>
        <p:nvSpPr>
          <p:cNvPr id="5" name="Subtitle 4"/>
          <p:cNvSpPr>
            <a:spLocks noGrp="1"/>
          </p:cNvSpPr>
          <p:nvPr>
            <p:ph type="subTitle" idx="1"/>
          </p:nvPr>
        </p:nvSpPr>
        <p:spPr/>
        <p:txBody>
          <a:bodyPr/>
          <a:lstStyle/>
          <a:p>
            <a:pPr algn="ctr"/>
            <a:r>
              <a:rPr lang="en-US" b="1" dirty="0" smtClean="0"/>
              <a:t>AHRQ Annual Meeting</a:t>
            </a:r>
          </a:p>
          <a:p>
            <a:pPr algn="ctr"/>
            <a:r>
              <a:rPr lang="en-US" b="1" dirty="0" smtClean="0"/>
              <a:t>Sept. 27, 2010</a:t>
            </a:r>
          </a:p>
          <a:p>
            <a:pPr algn="ctr"/>
            <a:endParaRPr lang="en-US" b="1" dirty="0" smtClean="0"/>
          </a:p>
          <a:p>
            <a:pPr algn="ctr"/>
            <a:r>
              <a:rPr lang="en-US" b="1" dirty="0" smtClean="0"/>
              <a:t>Steve Hines, PhD</a:t>
            </a:r>
          </a:p>
          <a:p>
            <a:pPr algn="ctr"/>
            <a:r>
              <a:rPr lang="en-US" b="1" dirty="0" smtClean="0"/>
              <a:t>Health Research and Educational Trust</a:t>
            </a:r>
          </a:p>
          <a:p>
            <a:endParaRPr lang="en-US" dirty="0"/>
          </a:p>
        </p:txBody>
      </p:sp>
    </p:spTree>
  </p:cSld>
  <p:clrMapOvr>
    <a:masterClrMapping/>
  </p:clrMapOvr>
  <p:transition>
    <p:fade/>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001000" cy="715962"/>
          </a:xfrm>
        </p:spPr>
        <p:txBody>
          <a:bodyPr>
            <a:normAutofit/>
          </a:bodyPr>
          <a:lstStyle/>
          <a:p>
            <a:r>
              <a:rPr lang="en-US" b="1" dirty="0" smtClean="0"/>
              <a:t>Obstacles to Evolving</a:t>
            </a:r>
            <a:endParaRPr lang="en-US" b="1" dirty="0"/>
          </a:p>
        </p:txBody>
      </p:sp>
      <p:sp>
        <p:nvSpPr>
          <p:cNvPr id="3" name="Content Placeholder 2"/>
          <p:cNvSpPr>
            <a:spLocks noGrp="1"/>
          </p:cNvSpPr>
          <p:nvPr>
            <p:ph idx="1"/>
          </p:nvPr>
        </p:nvSpPr>
        <p:spPr>
          <a:xfrm>
            <a:off x="457200" y="1219200"/>
            <a:ext cx="8229600" cy="5257800"/>
          </a:xfrm>
        </p:spPr>
        <p:txBody>
          <a:bodyPr>
            <a:normAutofit fontScale="92500"/>
          </a:bodyPr>
          <a:lstStyle/>
          <a:p>
            <a:r>
              <a:rPr lang="en-US" dirty="0" smtClean="0"/>
              <a:t>Proven initial model: Change distances project from proof method will work</a:t>
            </a:r>
          </a:p>
          <a:p>
            <a:r>
              <a:rPr lang="en-US" dirty="0" smtClean="0"/>
              <a:t>Project databases: Stability justifies creating and building a robust national database</a:t>
            </a:r>
          </a:p>
          <a:p>
            <a:r>
              <a:rPr lang="en-US" dirty="0" smtClean="0"/>
              <a:t>Evaluation: Simpler and cleaner to assess outcome of a single intervention</a:t>
            </a:r>
          </a:p>
          <a:p>
            <a:r>
              <a:rPr lang="en-US" dirty="0" smtClean="0"/>
              <a:t>Project planning: Proposal submission process requires plan easier to execute than to modify</a:t>
            </a:r>
          </a:p>
          <a:p>
            <a:r>
              <a:rPr lang="en-US" dirty="0" smtClean="0"/>
              <a:t>Budgets/Contracts: Executed agreements with subcontractors commit resources for specific tasks</a:t>
            </a:r>
          </a:p>
          <a:p>
            <a:r>
              <a:rPr lang="en-US" dirty="0" smtClean="0"/>
              <a:t>Clarity: Change creates questions and confusion</a:t>
            </a:r>
          </a:p>
          <a:p>
            <a:endParaRPr lang="en-US" dirty="0"/>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1" descr="P-51 Mustang plane.&#10;"/>
          <p:cNvPicPr>
            <a:picLocks noChangeAspect="1" noChangeArrowheads="1"/>
          </p:cNvPicPr>
          <p:nvPr/>
        </p:nvPicPr>
        <p:blipFill>
          <a:blip r:embed="rId3" cstate="print"/>
          <a:srcRect/>
          <a:stretch>
            <a:fillRect/>
          </a:stretch>
        </p:blipFill>
        <p:spPr bwMode="auto">
          <a:xfrm>
            <a:off x="4648200" y="4419600"/>
            <a:ext cx="3962400" cy="1924050"/>
          </a:xfrm>
          <a:prstGeom prst="rect">
            <a:avLst/>
          </a:prstGeom>
          <a:noFill/>
          <a:ln w="9525">
            <a:noFill/>
            <a:miter lim="800000"/>
            <a:headEnd/>
            <a:tailEnd/>
          </a:ln>
        </p:spPr>
      </p:pic>
      <p:pic>
        <p:nvPicPr>
          <p:cNvPr id="5" name="Picture 2" descr="The Wright Flyer"/>
          <p:cNvPicPr>
            <a:picLocks noChangeAspect="1" noChangeArrowheads="1"/>
          </p:cNvPicPr>
          <p:nvPr/>
        </p:nvPicPr>
        <p:blipFill>
          <a:blip r:embed="rId4" cstate="print"/>
          <a:srcRect/>
          <a:stretch>
            <a:fillRect/>
          </a:stretch>
        </p:blipFill>
        <p:spPr bwMode="auto">
          <a:xfrm>
            <a:off x="533400" y="1143000"/>
            <a:ext cx="3962400" cy="1905000"/>
          </a:xfrm>
          <a:prstGeom prst="rect">
            <a:avLst/>
          </a:prstGeom>
          <a:noFill/>
          <a:ln w="9525">
            <a:noFill/>
            <a:miter lim="800000"/>
            <a:headEnd/>
            <a:tailEnd/>
          </a:ln>
        </p:spPr>
      </p:pic>
      <p:sp>
        <p:nvSpPr>
          <p:cNvPr id="8" name="Title 1"/>
          <p:cNvSpPr txBox="1">
            <a:spLocks/>
          </p:cNvSpPr>
          <p:nvPr/>
        </p:nvSpPr>
        <p:spPr>
          <a:xfrm>
            <a:off x="685800" y="1524000"/>
            <a:ext cx="8001000" cy="664797"/>
          </a:xfrm>
          <a:prstGeom prst="rect">
            <a:avLst/>
          </a:prstGeom>
        </p:spPr>
        <p:txBody>
          <a:bodyPr/>
          <a:lstStyle/>
          <a:p>
            <a:pPr marL="0" marR="0" lvl="0" indent="0" algn="l" defTabSz="914363" rtl="0" eaLnBrk="1" fontAlgn="auto" latinLnBrk="0" hangingPunct="1">
              <a:lnSpc>
                <a:spcPct val="90000"/>
              </a:lnSpc>
              <a:spcBef>
                <a:spcPct val="0"/>
              </a:spcBef>
              <a:spcAft>
                <a:spcPts val="0"/>
              </a:spcAft>
              <a:buClrTx/>
              <a:buSzTx/>
              <a:buFontTx/>
              <a:buNone/>
              <a:tabLst/>
              <a:defRPr/>
            </a:pPr>
            <a:endParaRPr kumimoji="0" lang="en-US" sz="4800" b="1" i="0" u="none" strike="noStrike" kern="1200" cap="none" spc="-150" normalizeH="0" baseline="0" noProof="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uLnTx/>
              <a:uFillTx/>
              <a:latin typeface="+mj-lt"/>
              <a:ea typeface="+mn-ea"/>
              <a:cs typeface="Arial" charset="0"/>
            </a:endParaRPr>
          </a:p>
        </p:txBody>
      </p:sp>
      <p:sp>
        <p:nvSpPr>
          <p:cNvPr id="9" name="Title 8"/>
          <p:cNvSpPr>
            <a:spLocks noGrp="1"/>
          </p:cNvSpPr>
          <p:nvPr>
            <p:ph type="title"/>
          </p:nvPr>
        </p:nvSpPr>
        <p:spPr>
          <a:xfrm>
            <a:off x="381000" y="230188"/>
            <a:ext cx="8382000" cy="1341906"/>
          </a:xfrm>
        </p:spPr>
        <p:txBody>
          <a:bodyPr/>
          <a:lstStyle/>
          <a:p>
            <a:pPr lvl="0"/>
            <a:r>
              <a:rPr lang="en-US" b="1" dirty="0"/>
              <a:t>Lessons from Two Airplanes</a:t>
            </a:r>
            <a:br>
              <a:rPr lang="en-US" b="1" dirty="0"/>
            </a:br>
            <a:endParaRPr lang="en-US" dirty="0"/>
          </a:p>
        </p:txBody>
      </p:sp>
      <p:sp>
        <p:nvSpPr>
          <p:cNvPr id="10" name="Text Placeholder 9"/>
          <p:cNvSpPr>
            <a:spLocks noGrp="1"/>
          </p:cNvSpPr>
          <p:nvPr>
            <p:ph type="body" sz="quarter" idx="10"/>
          </p:nvPr>
        </p:nvSpPr>
        <p:spPr>
          <a:xfrm>
            <a:off x="381000" y="3149711"/>
            <a:ext cx="8382000" cy="1879489"/>
          </a:xfrm>
        </p:spPr>
        <p:txBody>
          <a:bodyPr/>
          <a:lstStyle/>
          <a:p>
            <a:pPr>
              <a:buNone/>
            </a:pPr>
            <a:r>
              <a:rPr lang="en-US" dirty="0" smtClean="0"/>
              <a:t>	Change is difficult, risky, but absolutely essential for mass production (or a national rollout to succeed.</a:t>
            </a:r>
          </a:p>
          <a:p>
            <a:pPr>
              <a:buNone/>
            </a:pPr>
            <a:endParaRPr lang="en-US" dirty="0"/>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382000" cy="1370012"/>
          </a:xfrm>
        </p:spPr>
        <p:txBody>
          <a:bodyPr>
            <a:noAutofit/>
          </a:bodyPr>
          <a:lstStyle/>
          <a:p>
            <a:r>
              <a:rPr lang="en-US" b="1" dirty="0" smtClean="0"/>
              <a:t>Predictable Evolutions in National QI Campaigns</a:t>
            </a:r>
            <a:endParaRPr lang="en-US" b="1" dirty="0"/>
          </a:p>
        </p:txBody>
      </p:sp>
      <p:sp>
        <p:nvSpPr>
          <p:cNvPr id="3" name="Content Placeholder 2"/>
          <p:cNvSpPr>
            <a:spLocks noGrp="1"/>
          </p:cNvSpPr>
          <p:nvPr>
            <p:ph idx="1"/>
          </p:nvPr>
        </p:nvSpPr>
        <p:spPr>
          <a:xfrm>
            <a:off x="533400" y="2133600"/>
            <a:ext cx="8077200" cy="3886200"/>
          </a:xfrm>
        </p:spPr>
        <p:txBody>
          <a:bodyPr>
            <a:normAutofit/>
          </a:bodyPr>
          <a:lstStyle/>
          <a:p>
            <a:pPr marL="514350" indent="-514350">
              <a:buFont typeface="+mj-lt"/>
              <a:buAutoNum type="arabicPeriod"/>
            </a:pPr>
            <a:r>
              <a:rPr lang="en-US" dirty="0" smtClean="0"/>
              <a:t>Key challenge shifts from obtaining proof change is possible to achieving change in specific units.</a:t>
            </a:r>
          </a:p>
          <a:p>
            <a:pPr marL="514350" indent="-514350">
              <a:buFont typeface="+mj-lt"/>
              <a:buAutoNum type="arabicPeriod"/>
            </a:pPr>
            <a:r>
              <a:rPr lang="en-US" dirty="0" smtClean="0"/>
              <a:t>Baseline problem level changes from 5 infections per 1,000 central line days to 2-3 infections per 1,000 central line days.</a:t>
            </a:r>
          </a:p>
          <a:p>
            <a:pPr marL="514350" indent="-514350">
              <a:buFont typeface="+mj-lt"/>
              <a:buAutoNum type="arabicPeriod"/>
            </a:pPr>
            <a:r>
              <a:rPr lang="en-US" dirty="0" smtClean="0"/>
              <a:t>Goal changes from under 1 infection per 1,000 central line days to total elimination .</a:t>
            </a:r>
            <a:endParaRPr lang="en-US" dirty="0"/>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30188"/>
            <a:ext cx="8382000" cy="2006703"/>
          </a:xfrm>
        </p:spPr>
        <p:txBody>
          <a:bodyPr/>
          <a:lstStyle/>
          <a:p>
            <a:pPr lvl="0"/>
            <a:r>
              <a:rPr lang="en-US" b="1" dirty="0"/>
              <a:t>Predictable Evolutions in National QI Campaigns</a:t>
            </a:r>
            <a:br>
              <a:rPr lang="en-US" b="1" dirty="0"/>
            </a:br>
            <a:endParaRPr lang="en-US" dirty="0"/>
          </a:p>
        </p:txBody>
      </p:sp>
      <p:sp>
        <p:nvSpPr>
          <p:cNvPr id="6" name="Text Placeholder 5"/>
          <p:cNvSpPr>
            <a:spLocks noGrp="1"/>
          </p:cNvSpPr>
          <p:nvPr>
            <p:ph type="body" sz="quarter" idx="10"/>
          </p:nvPr>
        </p:nvSpPr>
        <p:spPr>
          <a:xfrm>
            <a:off x="381000" y="1752600"/>
            <a:ext cx="8382000" cy="4727447"/>
          </a:xfrm>
        </p:spPr>
        <p:txBody>
          <a:bodyPr/>
          <a:lstStyle/>
          <a:p>
            <a:pPr marL="514350" lvl="0" indent="-514350" defTabSz="914400">
              <a:lnSpc>
                <a:spcPct val="100000"/>
              </a:lnSpc>
              <a:buAutoNum type="arabicPeriod" startAt="4"/>
              <a:defRPr/>
            </a:pPr>
            <a:r>
              <a:rPr lang="en-US" dirty="0" smtClean="0"/>
              <a:t>Participant expectations change from uncertainty of success despite effort to (</a:t>
            </a:r>
            <a:r>
              <a:rPr lang="en-US" dirty="0" err="1" smtClean="0"/>
              <a:t>over)confidence</a:t>
            </a:r>
            <a:r>
              <a:rPr lang="en-US" dirty="0" smtClean="0"/>
              <a:t> in success with minimal effort.</a:t>
            </a:r>
          </a:p>
          <a:p>
            <a:pPr marL="514350" lvl="0" indent="-514350" defTabSz="914400">
              <a:lnSpc>
                <a:spcPct val="100000"/>
              </a:lnSpc>
              <a:buAutoNum type="arabicPeriod" startAt="4"/>
              <a:defRPr/>
            </a:pPr>
            <a:r>
              <a:rPr lang="en-US" dirty="0" smtClean="0"/>
              <a:t>Participants change from innovators and early adopters  to mid- to late-majority hospitals.</a:t>
            </a:r>
          </a:p>
          <a:p>
            <a:pPr marL="514350" lvl="0" indent="-514350" defTabSz="914400">
              <a:lnSpc>
                <a:spcPct val="100000"/>
              </a:lnSpc>
              <a:buAutoNum type="arabicPeriod" startAt="4"/>
              <a:defRPr/>
            </a:pPr>
            <a:r>
              <a:rPr lang="en-US" dirty="0" smtClean="0"/>
              <a:t>External environment changes from project as unique and innovative to project as one of many improvement activities in the area.</a:t>
            </a:r>
          </a:p>
          <a:p>
            <a:pPr>
              <a:buNone/>
            </a:pPr>
            <a:endParaRPr lang="en-US" dirty="0"/>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National QI Campaign Paradoxes</a:t>
            </a:r>
            <a:endParaRPr lang="en-US" b="1" dirty="0"/>
          </a:p>
        </p:txBody>
      </p:sp>
      <p:sp>
        <p:nvSpPr>
          <p:cNvPr id="4" name="Text Placeholder 3"/>
          <p:cNvSpPr>
            <a:spLocks noGrp="1"/>
          </p:cNvSpPr>
          <p:nvPr>
            <p:ph type="body" sz="quarter" idx="10"/>
          </p:nvPr>
        </p:nvSpPr>
        <p:spPr>
          <a:xfrm>
            <a:off x="381000" y="1411552"/>
            <a:ext cx="8382000" cy="3904658"/>
          </a:xfrm>
        </p:spPr>
        <p:txBody>
          <a:bodyPr/>
          <a:lstStyle/>
          <a:p>
            <a:pPr lvl="0">
              <a:spcAft>
                <a:spcPts val="600"/>
              </a:spcAft>
              <a:defRPr/>
            </a:pPr>
            <a:r>
              <a:rPr lang="en-US" dirty="0" smtClean="0"/>
              <a:t>The more successfully a national QI campaign begins, the more pressure there will be for it to remain unchanged and the more need it will have to evolve quickly and substantially.</a:t>
            </a:r>
          </a:p>
          <a:p>
            <a:pPr lvl="0">
              <a:spcAft>
                <a:spcPts val="600"/>
              </a:spcAft>
              <a:defRPr/>
            </a:pPr>
            <a:r>
              <a:rPr lang="en-US" dirty="0" smtClean="0"/>
              <a:t>Nothing guarantees failure more than continued, unreflective reliance on the processes that first produced success.</a:t>
            </a:r>
          </a:p>
          <a:p>
            <a:pPr>
              <a:buNone/>
            </a:pPr>
            <a:endParaRPr lang="en-US" dirty="0"/>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457200" y="2362200"/>
          <a:ext cx="8229599" cy="4119194"/>
        </p:xfrm>
        <a:graphic>
          <a:graphicData uri="http://schemas.openxmlformats.org/drawingml/2006/table">
            <a:tbl>
              <a:tblPr/>
              <a:tblGrid>
                <a:gridCol w="2099760"/>
                <a:gridCol w="2940329"/>
                <a:gridCol w="3189510"/>
              </a:tblGrid>
              <a:tr h="432050">
                <a:tc>
                  <a:txBody>
                    <a:bodyPr/>
                    <a:lstStyle/>
                    <a:p>
                      <a:pPr algn="ctr" fontAlgn="b"/>
                      <a:r>
                        <a:rPr lang="en-US" sz="2400" b="1" i="0" u="none" strike="noStrike" dirty="0">
                          <a:solidFill>
                            <a:srgbClr val="000000"/>
                          </a:solidFill>
                          <a:latin typeface="Calibri"/>
                        </a:rPr>
                        <a:t>Factors Evolving</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2400" b="1" i="0" u="none" strike="noStrike" dirty="0">
                          <a:solidFill>
                            <a:srgbClr val="000000"/>
                          </a:solidFill>
                          <a:latin typeface="Calibri"/>
                        </a:rPr>
                        <a:t>From</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2400" b="1" i="0" u="none" strike="noStrike" dirty="0">
                          <a:solidFill>
                            <a:srgbClr val="000000"/>
                          </a:solidFill>
                          <a:latin typeface="Calibri"/>
                        </a:rPr>
                        <a:t>To</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724330">
                <a:tc>
                  <a:txBody>
                    <a:bodyPr/>
                    <a:lstStyle/>
                    <a:p>
                      <a:pPr algn="l" fontAlgn="b"/>
                      <a:r>
                        <a:rPr lang="en-US" sz="2400" b="0" i="0" u="none" strike="noStrike" dirty="0">
                          <a:solidFill>
                            <a:srgbClr val="000000"/>
                          </a:solidFill>
                          <a:latin typeface="Calibri"/>
                        </a:rPr>
                        <a:t>Challenge </a:t>
                      </a:r>
                      <a:r>
                        <a:rPr lang="en-US" sz="2400" b="0" i="0" u="none" strike="noStrike" dirty="0" smtClean="0">
                          <a:solidFill>
                            <a:srgbClr val="000000"/>
                          </a:solidFill>
                          <a:latin typeface="Calibri"/>
                        </a:rPr>
                        <a:t>Definition</a:t>
                      </a:r>
                      <a:endParaRPr lang="en-US" sz="2400" b="0" i="0" u="none" strike="noStrike" dirty="0">
                        <a:solidFill>
                          <a:srgbClr val="000000"/>
                        </a:solidFill>
                        <a:latin typeface="Calibri"/>
                      </a:endParaRP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40000"/>
                        <a:lumOff val="60000"/>
                      </a:schemeClr>
                    </a:solidFill>
                  </a:tcPr>
                </a:tc>
                <a:tc>
                  <a:txBody>
                    <a:bodyPr/>
                    <a:lstStyle/>
                    <a:p>
                      <a:pPr algn="l" fontAlgn="b"/>
                      <a:r>
                        <a:rPr lang="en-US" sz="2400" b="0" i="0" u="none" strike="noStrike" dirty="0">
                          <a:solidFill>
                            <a:srgbClr val="000000"/>
                          </a:solidFill>
                          <a:latin typeface="Calibri"/>
                        </a:rPr>
                        <a:t>Creating evidence improvement is possible</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40000"/>
                        <a:lumOff val="60000"/>
                      </a:schemeClr>
                    </a:solidFill>
                  </a:tcPr>
                </a:tc>
                <a:tc>
                  <a:txBody>
                    <a:bodyPr/>
                    <a:lstStyle/>
                    <a:p>
                      <a:pPr algn="l" fontAlgn="b"/>
                      <a:r>
                        <a:rPr lang="en-US" sz="2400" b="0" i="0" u="none" strike="noStrike" dirty="0">
                          <a:solidFill>
                            <a:srgbClr val="000000"/>
                          </a:solidFill>
                          <a:latin typeface="Calibri"/>
                        </a:rPr>
                        <a:t>Practical guidance on achieving improvement</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40000"/>
                        <a:lumOff val="60000"/>
                      </a:schemeClr>
                    </a:solidFill>
                  </a:tcPr>
                </a:tc>
              </a:tr>
              <a:tr h="724330">
                <a:tc>
                  <a:txBody>
                    <a:bodyPr/>
                    <a:lstStyle/>
                    <a:p>
                      <a:pPr algn="l" fontAlgn="b"/>
                      <a:r>
                        <a:rPr lang="en-US" sz="2400" b="0" i="0" u="none" strike="noStrike" dirty="0">
                          <a:solidFill>
                            <a:srgbClr val="000000"/>
                          </a:solidFill>
                          <a:latin typeface="Calibri"/>
                        </a:rPr>
                        <a:t> </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40000"/>
                        <a:lumOff val="60000"/>
                      </a:schemeClr>
                    </a:solidFill>
                  </a:tcPr>
                </a:tc>
                <a:tc>
                  <a:txBody>
                    <a:bodyPr/>
                    <a:lstStyle/>
                    <a:p>
                      <a:pPr algn="l" fontAlgn="b"/>
                      <a:r>
                        <a:rPr lang="en-US" sz="2400" b="0" i="0" u="none" strike="noStrike" dirty="0">
                          <a:solidFill>
                            <a:srgbClr val="000000"/>
                          </a:solidFill>
                          <a:latin typeface="Calibri"/>
                        </a:rPr>
                        <a:t>Proof rates can be lowered</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40000"/>
                        <a:lumOff val="60000"/>
                      </a:schemeClr>
                    </a:solidFill>
                  </a:tcPr>
                </a:tc>
                <a:tc>
                  <a:txBody>
                    <a:bodyPr/>
                    <a:lstStyle/>
                    <a:p>
                      <a:pPr algn="l" fontAlgn="b"/>
                      <a:r>
                        <a:rPr lang="en-US" sz="2400" b="0" i="0" u="none" strike="noStrike" dirty="0">
                          <a:solidFill>
                            <a:srgbClr val="000000"/>
                          </a:solidFill>
                          <a:latin typeface="Calibri"/>
                        </a:rPr>
                        <a:t>Proof decreases are sustainable</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40000"/>
                        <a:lumOff val="60000"/>
                      </a:schemeClr>
                    </a:solidFill>
                  </a:tcPr>
                </a:tc>
              </a:tr>
              <a:tr h="724330">
                <a:tc>
                  <a:txBody>
                    <a:bodyPr/>
                    <a:lstStyle/>
                    <a:p>
                      <a:pPr algn="l" fontAlgn="b"/>
                      <a:r>
                        <a:rPr lang="en-US" sz="2400" b="0" i="0" u="none" strike="noStrike" dirty="0">
                          <a:solidFill>
                            <a:srgbClr val="000000"/>
                          </a:solidFill>
                          <a:latin typeface="Calibri"/>
                        </a:rPr>
                        <a:t>Baseline Defect </a:t>
                      </a:r>
                      <a:r>
                        <a:rPr lang="en-US" sz="2400" b="0" i="0" u="none" strike="noStrike" dirty="0" smtClean="0">
                          <a:solidFill>
                            <a:srgbClr val="000000"/>
                          </a:solidFill>
                          <a:latin typeface="Calibri"/>
                        </a:rPr>
                        <a:t>Rate</a:t>
                      </a:r>
                      <a:endParaRPr lang="en-US" sz="2400" b="0" i="0" u="none" strike="noStrike" dirty="0">
                        <a:solidFill>
                          <a:srgbClr val="000000"/>
                        </a:solidFill>
                        <a:latin typeface="Calibri"/>
                      </a:endParaRP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l" fontAlgn="b"/>
                      <a:r>
                        <a:rPr lang="en-US" sz="2400" b="0" i="0" u="none" strike="noStrike" dirty="0">
                          <a:solidFill>
                            <a:srgbClr val="000000"/>
                          </a:solidFill>
                          <a:latin typeface="Calibri"/>
                        </a:rPr>
                        <a:t>Recognition of a significant problem</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l" fontAlgn="b"/>
                      <a:r>
                        <a:rPr lang="en-US" sz="2400" b="0" i="0" u="none" strike="noStrike" dirty="0" smtClean="0">
                          <a:solidFill>
                            <a:srgbClr val="000000"/>
                          </a:solidFill>
                          <a:latin typeface="Calibri"/>
                        </a:rPr>
                        <a:t>Erroneous belief</a:t>
                      </a:r>
                      <a:r>
                        <a:rPr lang="en-US" sz="2400" b="0" i="0" u="none" strike="noStrike" baseline="0" dirty="0" smtClean="0">
                          <a:solidFill>
                            <a:srgbClr val="000000"/>
                          </a:solidFill>
                          <a:latin typeface="Calibri"/>
                        </a:rPr>
                        <a:t> the </a:t>
                      </a:r>
                      <a:r>
                        <a:rPr lang="en-US" sz="2400" b="0" i="0" u="none" strike="noStrike" dirty="0" smtClean="0">
                          <a:solidFill>
                            <a:srgbClr val="000000"/>
                          </a:solidFill>
                          <a:latin typeface="Calibri"/>
                        </a:rPr>
                        <a:t>problem is fixed</a:t>
                      </a:r>
                      <a:endParaRPr lang="en-US" sz="2400" b="0" i="0" u="none" strike="noStrike" dirty="0">
                        <a:solidFill>
                          <a:srgbClr val="000000"/>
                        </a:solidFill>
                        <a:latin typeface="Calibri"/>
                      </a:endParaRP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40000"/>
                        <a:lumOff val="60000"/>
                      </a:schemeClr>
                    </a:solidFill>
                  </a:tcPr>
                </a:tc>
              </a:tr>
              <a:tr h="724330">
                <a:tc>
                  <a:txBody>
                    <a:bodyPr/>
                    <a:lstStyle/>
                    <a:p>
                      <a:pPr algn="l" fontAlgn="b"/>
                      <a:r>
                        <a:rPr lang="en-US" sz="2400" b="0" i="0" u="none" strike="noStrike" dirty="0" smtClean="0">
                          <a:solidFill>
                            <a:srgbClr val="000000"/>
                          </a:solidFill>
                          <a:latin typeface="Calibri"/>
                        </a:rPr>
                        <a:t> </a:t>
                      </a:r>
                      <a:r>
                        <a:rPr lang="en-US" sz="2400" b="0" i="0" u="none" strike="noStrike" dirty="0">
                          <a:solidFill>
                            <a:srgbClr val="000000"/>
                          </a:solidFill>
                          <a:latin typeface="Calibri"/>
                        </a:rPr>
                        <a:t> </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l" fontAlgn="b"/>
                      <a:r>
                        <a:rPr lang="en-US" sz="2400" b="0" i="0" u="none" strike="noStrike" dirty="0">
                          <a:solidFill>
                            <a:srgbClr val="000000"/>
                          </a:solidFill>
                          <a:latin typeface="Calibri"/>
                        </a:rPr>
                        <a:t>3-4 Sigma improvement strategies</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l" fontAlgn="b"/>
                      <a:r>
                        <a:rPr lang="en-US" sz="2400" b="0" i="0" u="none" strike="noStrike" dirty="0">
                          <a:solidFill>
                            <a:srgbClr val="000000"/>
                          </a:solidFill>
                          <a:latin typeface="Calibri"/>
                        </a:rPr>
                        <a:t>5 Sigma improvement strategies</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40000"/>
                        <a:lumOff val="60000"/>
                      </a:schemeClr>
                    </a:solidFill>
                  </a:tcPr>
                </a:tc>
              </a:tr>
            </a:tbl>
          </a:graphicData>
        </a:graphic>
      </p:graphicFrame>
      <p:sp>
        <p:nvSpPr>
          <p:cNvPr id="5" name="Title 4"/>
          <p:cNvSpPr>
            <a:spLocks noGrp="1"/>
          </p:cNvSpPr>
          <p:nvPr>
            <p:ph type="title"/>
          </p:nvPr>
        </p:nvSpPr>
        <p:spPr>
          <a:xfrm>
            <a:off x="381000" y="230188"/>
            <a:ext cx="8382000" cy="2006703"/>
          </a:xfrm>
        </p:spPr>
        <p:txBody>
          <a:bodyPr/>
          <a:lstStyle/>
          <a:p>
            <a:pPr lvl="0"/>
            <a:r>
              <a:rPr lang="en-US" b="1" dirty="0"/>
              <a:t>Preparing to Successfully Adapt to Change</a:t>
            </a:r>
            <a:br>
              <a:rPr lang="en-US" b="1" dirty="0"/>
            </a:br>
            <a:endParaRPr lang="en-US" dirty="0"/>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533400" y="2286000"/>
          <a:ext cx="8077200" cy="4067676"/>
        </p:xfrm>
        <a:graphic>
          <a:graphicData uri="http://schemas.openxmlformats.org/drawingml/2006/table">
            <a:tbl>
              <a:tblPr/>
              <a:tblGrid>
                <a:gridCol w="2060875"/>
                <a:gridCol w="2885880"/>
                <a:gridCol w="3130445"/>
              </a:tblGrid>
              <a:tr h="366451">
                <a:tc>
                  <a:txBody>
                    <a:bodyPr/>
                    <a:lstStyle/>
                    <a:p>
                      <a:pPr algn="ctr" fontAlgn="b"/>
                      <a:r>
                        <a:rPr lang="en-US" sz="2400" b="1" i="0" u="none" strike="noStrike" dirty="0">
                          <a:solidFill>
                            <a:srgbClr val="000000"/>
                          </a:solidFill>
                          <a:latin typeface="Calibri"/>
                        </a:rPr>
                        <a:t>Factors Evolving</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2400" b="1" i="0" u="none" strike="noStrike" dirty="0">
                          <a:solidFill>
                            <a:srgbClr val="000000"/>
                          </a:solidFill>
                          <a:latin typeface="Calibri"/>
                        </a:rPr>
                        <a:t>From</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2400" b="1" i="0" u="none" strike="noStrike" dirty="0">
                          <a:solidFill>
                            <a:srgbClr val="000000"/>
                          </a:solidFill>
                          <a:latin typeface="Calibri"/>
                        </a:rPr>
                        <a:t>To</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357822">
                <a:tc>
                  <a:txBody>
                    <a:bodyPr/>
                    <a:lstStyle/>
                    <a:p>
                      <a:pPr algn="l" fontAlgn="b"/>
                      <a:r>
                        <a:rPr lang="en-US" sz="2400" b="0" i="0" u="none" strike="noStrike" dirty="0" smtClean="0">
                          <a:solidFill>
                            <a:srgbClr val="000000"/>
                          </a:solidFill>
                          <a:latin typeface="Calibri"/>
                        </a:rPr>
                        <a:t>Project Goals</a:t>
                      </a:r>
                      <a:endParaRPr lang="en-US" sz="2400" b="0" i="0" u="none" strike="noStrike" dirty="0">
                        <a:solidFill>
                          <a:srgbClr val="000000"/>
                        </a:solidFill>
                        <a:latin typeface="Calibri"/>
                      </a:endParaRP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40000"/>
                        <a:lumOff val="60000"/>
                      </a:schemeClr>
                    </a:solidFill>
                  </a:tcPr>
                </a:tc>
                <a:tc>
                  <a:txBody>
                    <a:bodyPr/>
                    <a:lstStyle/>
                    <a:p>
                      <a:pPr algn="l" fontAlgn="b"/>
                      <a:r>
                        <a:rPr lang="en-US" sz="2400" b="0" i="0" u="none" strike="noStrike" dirty="0">
                          <a:solidFill>
                            <a:srgbClr val="000000"/>
                          </a:solidFill>
                          <a:latin typeface="Calibri"/>
                        </a:rPr>
                        <a:t>Significant reduction</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40000"/>
                        <a:lumOff val="60000"/>
                      </a:schemeClr>
                    </a:solidFill>
                  </a:tcPr>
                </a:tc>
                <a:tc>
                  <a:txBody>
                    <a:bodyPr/>
                    <a:lstStyle/>
                    <a:p>
                      <a:pPr algn="l" fontAlgn="b"/>
                      <a:r>
                        <a:rPr lang="en-US" sz="2400" b="0" i="0" u="none" strike="noStrike" dirty="0">
                          <a:solidFill>
                            <a:srgbClr val="000000"/>
                          </a:solidFill>
                          <a:latin typeface="Calibri"/>
                        </a:rPr>
                        <a:t>Complete eradication</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40000"/>
                        <a:lumOff val="60000"/>
                      </a:schemeClr>
                    </a:solidFill>
                  </a:tcPr>
                </a:tc>
              </a:tr>
              <a:tr h="708561">
                <a:tc>
                  <a:txBody>
                    <a:bodyPr/>
                    <a:lstStyle/>
                    <a:p>
                      <a:pPr algn="l" fontAlgn="b"/>
                      <a:r>
                        <a:rPr lang="en-US" sz="2400" b="0" i="0" u="none" strike="noStrike" dirty="0">
                          <a:solidFill>
                            <a:srgbClr val="000000"/>
                          </a:solidFill>
                          <a:latin typeface="Calibri"/>
                        </a:rPr>
                        <a:t> </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40000"/>
                        <a:lumOff val="60000"/>
                      </a:schemeClr>
                    </a:solidFill>
                  </a:tcPr>
                </a:tc>
                <a:tc>
                  <a:txBody>
                    <a:bodyPr/>
                    <a:lstStyle/>
                    <a:p>
                      <a:pPr algn="l" fontAlgn="b"/>
                      <a:r>
                        <a:rPr lang="en-US" sz="2400" b="0" i="0" u="none" strike="noStrike" dirty="0">
                          <a:solidFill>
                            <a:srgbClr val="000000"/>
                          </a:solidFill>
                          <a:latin typeface="Calibri"/>
                        </a:rPr>
                        <a:t>Achieving superior performance</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40000"/>
                        <a:lumOff val="60000"/>
                      </a:schemeClr>
                    </a:solidFill>
                  </a:tcPr>
                </a:tc>
                <a:tc>
                  <a:txBody>
                    <a:bodyPr/>
                    <a:lstStyle/>
                    <a:p>
                      <a:pPr algn="l" fontAlgn="b"/>
                      <a:r>
                        <a:rPr lang="en-US" sz="2400" b="0" i="0" u="none" strike="noStrike" dirty="0" smtClean="0">
                          <a:solidFill>
                            <a:srgbClr val="000000"/>
                          </a:solidFill>
                          <a:latin typeface="Calibri"/>
                        </a:rPr>
                        <a:t>Avoiding </a:t>
                      </a:r>
                      <a:r>
                        <a:rPr lang="en-US" sz="2400" b="0" i="0" u="none" strike="noStrike" dirty="0">
                          <a:solidFill>
                            <a:srgbClr val="000000"/>
                          </a:solidFill>
                          <a:latin typeface="Calibri"/>
                        </a:rPr>
                        <a:t>inferior, substandard care</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40000"/>
                        <a:lumOff val="60000"/>
                      </a:schemeClr>
                    </a:solidFill>
                  </a:tcPr>
                </a:tc>
              </a:tr>
              <a:tr h="708561">
                <a:tc>
                  <a:txBody>
                    <a:bodyPr/>
                    <a:lstStyle/>
                    <a:p>
                      <a:pPr algn="l" fontAlgn="b"/>
                      <a:r>
                        <a:rPr lang="en-US" sz="2400" b="0" i="0" u="none" strike="noStrike" dirty="0">
                          <a:solidFill>
                            <a:srgbClr val="000000"/>
                          </a:solidFill>
                          <a:latin typeface="Calibri"/>
                        </a:rPr>
                        <a:t>Participant expectations </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l" fontAlgn="b"/>
                      <a:r>
                        <a:rPr lang="en-US" sz="2400" b="0" i="0" u="none" strike="noStrike" dirty="0">
                          <a:solidFill>
                            <a:srgbClr val="000000"/>
                          </a:solidFill>
                          <a:latin typeface="Calibri"/>
                        </a:rPr>
                        <a:t>Change is doubtful, long, and hard</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l" fontAlgn="b"/>
                      <a:r>
                        <a:rPr lang="en-US" sz="2400" b="0" i="0" u="none" strike="noStrike" dirty="0">
                          <a:solidFill>
                            <a:srgbClr val="000000"/>
                          </a:solidFill>
                          <a:latin typeface="Calibri"/>
                        </a:rPr>
                        <a:t>Change should be fast and simple</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r>
              <a:tr h="708561">
                <a:tc>
                  <a:txBody>
                    <a:bodyPr/>
                    <a:lstStyle/>
                    <a:p>
                      <a:pPr algn="l" fontAlgn="b"/>
                      <a:r>
                        <a:rPr lang="en-US" sz="2400" b="0" i="0" u="none" strike="noStrike" dirty="0">
                          <a:solidFill>
                            <a:srgbClr val="000000"/>
                          </a:solidFill>
                          <a:latin typeface="Calibri"/>
                        </a:rPr>
                        <a:t> </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l" fontAlgn="b"/>
                      <a:r>
                        <a:rPr lang="en-US" sz="2400" b="0" i="0" u="none" strike="noStrike" dirty="0">
                          <a:solidFill>
                            <a:srgbClr val="000000"/>
                          </a:solidFill>
                          <a:latin typeface="Calibri"/>
                        </a:rPr>
                        <a:t>Comprehensive and redundant training</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l" fontAlgn="b"/>
                      <a:r>
                        <a:rPr lang="en-US" sz="2400" b="0" i="0" u="none" strike="noStrike" dirty="0">
                          <a:solidFill>
                            <a:srgbClr val="000000"/>
                          </a:solidFill>
                          <a:latin typeface="Calibri"/>
                        </a:rPr>
                        <a:t>Efficient, streamlined training</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r>
              <a:tr h="708561">
                <a:tc>
                  <a:txBody>
                    <a:bodyPr/>
                    <a:lstStyle/>
                    <a:p>
                      <a:pPr algn="l" fontAlgn="b"/>
                      <a:r>
                        <a:rPr lang="en-US" sz="2400" b="0" i="0" u="none" strike="noStrike" dirty="0">
                          <a:solidFill>
                            <a:srgbClr val="000000"/>
                          </a:solidFill>
                          <a:latin typeface="Calibri"/>
                        </a:rPr>
                        <a:t> </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l" fontAlgn="b"/>
                      <a:r>
                        <a:rPr lang="en-US" sz="2400" b="0" i="0" u="none" strike="noStrike" dirty="0">
                          <a:solidFill>
                            <a:srgbClr val="000000"/>
                          </a:solidFill>
                          <a:latin typeface="Calibri"/>
                        </a:rPr>
                        <a:t>Dependence on project leadership for success</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l" fontAlgn="b"/>
                      <a:r>
                        <a:rPr lang="en-US" sz="2400" b="0" i="0" u="none" strike="noStrike" dirty="0">
                          <a:solidFill>
                            <a:srgbClr val="000000"/>
                          </a:solidFill>
                          <a:latin typeface="Calibri"/>
                        </a:rPr>
                        <a:t>Dependence on internal and local </a:t>
                      </a:r>
                      <a:r>
                        <a:rPr lang="en-US" sz="2400" b="0" i="0" u="none" strike="noStrike" dirty="0" smtClean="0">
                          <a:solidFill>
                            <a:srgbClr val="000000"/>
                          </a:solidFill>
                          <a:latin typeface="Calibri"/>
                        </a:rPr>
                        <a:t>leadership for success</a:t>
                      </a:r>
                      <a:endParaRPr lang="en-US" sz="2400" b="0" i="0" u="none" strike="noStrike" dirty="0">
                        <a:solidFill>
                          <a:srgbClr val="000000"/>
                        </a:solidFill>
                        <a:latin typeface="Calibri"/>
                      </a:endParaRP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r>
            </a:tbl>
          </a:graphicData>
        </a:graphic>
      </p:graphicFrame>
      <p:sp>
        <p:nvSpPr>
          <p:cNvPr id="4" name="Title 3"/>
          <p:cNvSpPr>
            <a:spLocks noGrp="1"/>
          </p:cNvSpPr>
          <p:nvPr>
            <p:ph type="title"/>
          </p:nvPr>
        </p:nvSpPr>
        <p:spPr>
          <a:xfrm>
            <a:off x="381000" y="230188"/>
            <a:ext cx="8382000" cy="2006703"/>
          </a:xfrm>
        </p:spPr>
        <p:txBody>
          <a:bodyPr/>
          <a:lstStyle/>
          <a:p>
            <a:pPr lvl="0"/>
            <a:r>
              <a:rPr lang="en-US" b="1" dirty="0"/>
              <a:t>Preparing to Successfully Adapt to Change</a:t>
            </a:r>
            <a:br>
              <a:rPr lang="en-US" b="1" dirty="0"/>
            </a:br>
            <a:endParaRPr lang="en-US" dirty="0"/>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533400" y="2057400"/>
          <a:ext cx="8077200" cy="4381266"/>
        </p:xfrm>
        <a:graphic>
          <a:graphicData uri="http://schemas.openxmlformats.org/drawingml/2006/table">
            <a:tbl>
              <a:tblPr/>
              <a:tblGrid>
                <a:gridCol w="2060877"/>
                <a:gridCol w="2885878"/>
                <a:gridCol w="3130445"/>
              </a:tblGrid>
              <a:tr h="351021">
                <a:tc>
                  <a:txBody>
                    <a:bodyPr/>
                    <a:lstStyle/>
                    <a:p>
                      <a:pPr algn="ctr" fontAlgn="b"/>
                      <a:r>
                        <a:rPr lang="en-US" sz="2000" b="1" i="0" u="none" strike="noStrike" dirty="0">
                          <a:solidFill>
                            <a:srgbClr val="000000"/>
                          </a:solidFill>
                          <a:latin typeface="Calibri"/>
                        </a:rPr>
                        <a:t>Factors Evolving</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2000" b="1" i="0" u="none" strike="noStrike" dirty="0">
                          <a:solidFill>
                            <a:srgbClr val="000000"/>
                          </a:solidFill>
                          <a:latin typeface="Calibri"/>
                        </a:rPr>
                        <a:t>From</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2000" b="1" i="0" u="none" strike="noStrike" dirty="0">
                          <a:solidFill>
                            <a:srgbClr val="000000"/>
                          </a:solidFill>
                          <a:latin typeface="Calibri"/>
                        </a:rPr>
                        <a:t>To</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695094">
                <a:tc>
                  <a:txBody>
                    <a:bodyPr/>
                    <a:lstStyle/>
                    <a:p>
                      <a:pPr algn="l" fontAlgn="b"/>
                      <a:r>
                        <a:rPr lang="en-US" sz="2000" b="0" i="0" u="none" strike="noStrike" dirty="0" smtClean="0">
                          <a:solidFill>
                            <a:srgbClr val="000000"/>
                          </a:solidFill>
                          <a:latin typeface="Calibri"/>
                        </a:rPr>
                        <a:t>Participants</a:t>
                      </a:r>
                      <a:endParaRPr lang="en-US" sz="2000" b="0" i="0" u="none" strike="noStrike" dirty="0">
                        <a:solidFill>
                          <a:srgbClr val="000000"/>
                        </a:solidFill>
                        <a:latin typeface="Calibri"/>
                      </a:endParaRP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40000"/>
                        <a:lumOff val="60000"/>
                      </a:schemeClr>
                    </a:solidFill>
                  </a:tcPr>
                </a:tc>
                <a:tc>
                  <a:txBody>
                    <a:bodyPr/>
                    <a:lstStyle/>
                    <a:p>
                      <a:pPr algn="l" fontAlgn="b"/>
                      <a:r>
                        <a:rPr lang="en-US" sz="2000" b="0" i="0" u="none" strike="noStrike" dirty="0">
                          <a:solidFill>
                            <a:srgbClr val="000000"/>
                          </a:solidFill>
                          <a:latin typeface="Calibri"/>
                        </a:rPr>
                        <a:t>Innovators and early adopters</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40000"/>
                        <a:lumOff val="60000"/>
                      </a:schemeClr>
                    </a:solidFill>
                  </a:tcPr>
                </a:tc>
                <a:tc>
                  <a:txBody>
                    <a:bodyPr/>
                    <a:lstStyle/>
                    <a:p>
                      <a:pPr algn="l" fontAlgn="b"/>
                      <a:r>
                        <a:rPr lang="en-US" sz="2000" b="0" i="0" u="none" strike="noStrike" dirty="0">
                          <a:solidFill>
                            <a:srgbClr val="000000"/>
                          </a:solidFill>
                          <a:latin typeface="Calibri"/>
                        </a:rPr>
                        <a:t>Mid and late majority and laggards</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40000"/>
                        <a:lumOff val="60000"/>
                      </a:schemeClr>
                    </a:solidFill>
                  </a:tcPr>
                </a:tc>
              </a:tr>
              <a:tr h="695094">
                <a:tc>
                  <a:txBody>
                    <a:bodyPr/>
                    <a:lstStyle/>
                    <a:p>
                      <a:pPr algn="l" fontAlgn="b"/>
                      <a:r>
                        <a:rPr lang="en-US" sz="2000" b="0" i="0" u="none" strike="noStrike" dirty="0">
                          <a:solidFill>
                            <a:srgbClr val="000000"/>
                          </a:solidFill>
                          <a:latin typeface="Calibri"/>
                        </a:rPr>
                        <a:t> </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40000"/>
                        <a:lumOff val="60000"/>
                      </a:schemeClr>
                    </a:solidFill>
                  </a:tcPr>
                </a:tc>
                <a:tc>
                  <a:txBody>
                    <a:bodyPr/>
                    <a:lstStyle/>
                    <a:p>
                      <a:pPr algn="l" fontAlgn="b"/>
                      <a:r>
                        <a:rPr lang="en-US" sz="2000" b="0" i="0" u="none" strike="noStrike" dirty="0">
                          <a:solidFill>
                            <a:srgbClr val="000000"/>
                          </a:solidFill>
                          <a:latin typeface="Calibri"/>
                        </a:rPr>
                        <a:t>Proof from national experts </a:t>
                      </a:r>
                      <a:r>
                        <a:rPr lang="en-US" sz="2000" b="0" i="0" u="none" strike="noStrike" dirty="0" smtClean="0">
                          <a:solidFill>
                            <a:srgbClr val="000000"/>
                          </a:solidFill>
                          <a:latin typeface="Calibri"/>
                        </a:rPr>
                        <a:t>and </a:t>
                      </a:r>
                      <a:r>
                        <a:rPr lang="en-US" sz="2000" b="0" i="0" u="none" strike="noStrike" dirty="0">
                          <a:solidFill>
                            <a:srgbClr val="000000"/>
                          </a:solidFill>
                          <a:latin typeface="Calibri"/>
                        </a:rPr>
                        <a:t>visionaries</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40000"/>
                        <a:lumOff val="60000"/>
                      </a:schemeClr>
                    </a:solidFill>
                  </a:tcPr>
                </a:tc>
                <a:tc>
                  <a:txBody>
                    <a:bodyPr/>
                    <a:lstStyle/>
                    <a:p>
                      <a:pPr algn="l" fontAlgn="b"/>
                      <a:r>
                        <a:rPr lang="en-US" sz="2000" b="0" i="0" u="none" strike="noStrike" dirty="0">
                          <a:solidFill>
                            <a:srgbClr val="000000"/>
                          </a:solidFill>
                          <a:latin typeface="Calibri"/>
                        </a:rPr>
                        <a:t>Proof from local and regional leaders</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40000"/>
                        <a:lumOff val="60000"/>
                      </a:schemeClr>
                    </a:solidFill>
                  </a:tcPr>
                </a:tc>
              </a:tr>
              <a:tr h="651471">
                <a:tc>
                  <a:txBody>
                    <a:bodyPr/>
                    <a:lstStyle/>
                    <a:p>
                      <a:pPr algn="l" fontAlgn="b"/>
                      <a:r>
                        <a:rPr lang="en-US" sz="2000" b="0" i="0" u="none" strike="noStrike" dirty="0">
                          <a:solidFill>
                            <a:srgbClr val="000000"/>
                          </a:solidFill>
                          <a:latin typeface="Calibri"/>
                        </a:rPr>
                        <a:t>External </a:t>
                      </a:r>
                      <a:r>
                        <a:rPr lang="en-US" sz="2000" b="0" i="0" u="none" strike="noStrike" dirty="0" smtClean="0">
                          <a:solidFill>
                            <a:srgbClr val="000000"/>
                          </a:solidFill>
                          <a:latin typeface="Calibri"/>
                        </a:rPr>
                        <a:t>Environment</a:t>
                      </a:r>
                      <a:endParaRPr lang="en-US" sz="2000" b="0" i="0" u="none" strike="noStrike" dirty="0">
                        <a:solidFill>
                          <a:srgbClr val="000000"/>
                        </a:solidFill>
                        <a:latin typeface="Calibri"/>
                      </a:endParaRP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l" fontAlgn="b"/>
                      <a:r>
                        <a:rPr lang="en-US" sz="2000" b="0" i="0" u="none" strike="noStrike" dirty="0">
                          <a:solidFill>
                            <a:srgbClr val="000000"/>
                          </a:solidFill>
                          <a:latin typeface="Calibri"/>
                        </a:rPr>
                        <a:t>Project is unique, exciting, </a:t>
                      </a:r>
                      <a:r>
                        <a:rPr lang="en-US" sz="2000" b="0" i="0" u="none" strike="noStrike" dirty="0" smtClean="0">
                          <a:solidFill>
                            <a:srgbClr val="000000"/>
                          </a:solidFill>
                          <a:latin typeface="Calibri"/>
                        </a:rPr>
                        <a:t>and </a:t>
                      </a:r>
                      <a:r>
                        <a:rPr lang="en-US" sz="2000" b="0" i="0" u="none" strike="noStrike" dirty="0">
                          <a:solidFill>
                            <a:srgbClr val="000000"/>
                          </a:solidFill>
                          <a:latin typeface="Calibri"/>
                        </a:rPr>
                        <a:t>cutting edge</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l" fontAlgn="b"/>
                      <a:r>
                        <a:rPr lang="en-US" sz="2000" b="0" i="0" u="none" strike="noStrike" dirty="0">
                          <a:solidFill>
                            <a:srgbClr val="000000"/>
                          </a:solidFill>
                          <a:latin typeface="Calibri"/>
                        </a:rPr>
                        <a:t>Project is one route to success among many</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r>
              <a:tr h="685800">
                <a:tc>
                  <a:txBody>
                    <a:bodyPr/>
                    <a:lstStyle/>
                    <a:p>
                      <a:pPr algn="l" fontAlgn="b"/>
                      <a:r>
                        <a:rPr lang="en-US" sz="2000" b="0" i="0" u="none" strike="noStrike" dirty="0">
                          <a:solidFill>
                            <a:srgbClr val="000000"/>
                          </a:solidFill>
                          <a:latin typeface="Calibri"/>
                        </a:rPr>
                        <a:t> </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l" fontAlgn="b"/>
                      <a:r>
                        <a:rPr lang="en-US" sz="2000" b="0" i="0" u="none" strike="noStrike" dirty="0">
                          <a:solidFill>
                            <a:srgbClr val="000000"/>
                          </a:solidFill>
                          <a:latin typeface="Calibri"/>
                        </a:rPr>
                        <a:t>Few implementation activities have occurred</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l" fontAlgn="b"/>
                      <a:r>
                        <a:rPr lang="en-US" sz="2000" b="0" i="0" u="none" strike="noStrike" dirty="0">
                          <a:solidFill>
                            <a:srgbClr val="000000"/>
                          </a:solidFill>
                          <a:latin typeface="Calibri"/>
                        </a:rPr>
                        <a:t>Partial interventions have occurred in many places</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r>
              <a:tr h="685800">
                <a:tc>
                  <a:txBody>
                    <a:bodyPr/>
                    <a:lstStyle/>
                    <a:p>
                      <a:pPr algn="l" fontAlgn="b"/>
                      <a:r>
                        <a:rPr lang="en-US" sz="2000" b="0" i="0" u="none" strike="noStrike" dirty="0">
                          <a:solidFill>
                            <a:srgbClr val="000000"/>
                          </a:solidFill>
                          <a:latin typeface="Calibri"/>
                        </a:rPr>
                        <a:t> </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l" fontAlgn="b"/>
                      <a:r>
                        <a:rPr lang="en-US" sz="2000" b="0" i="0" u="none" strike="noStrike" dirty="0">
                          <a:solidFill>
                            <a:srgbClr val="000000"/>
                          </a:solidFill>
                          <a:latin typeface="Calibri"/>
                        </a:rPr>
                        <a:t>Coordination with alternate projects irrelevant</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l" fontAlgn="b"/>
                      <a:r>
                        <a:rPr lang="en-US" sz="2000" b="0" i="0" u="none" strike="noStrike" dirty="0">
                          <a:solidFill>
                            <a:srgbClr val="000000"/>
                          </a:solidFill>
                          <a:latin typeface="Calibri"/>
                        </a:rPr>
                        <a:t>Coordination with alternate projects essential</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r>
              <a:tr h="609600">
                <a:tc>
                  <a:txBody>
                    <a:bodyPr/>
                    <a:lstStyle/>
                    <a:p>
                      <a:pPr algn="l" fontAlgn="b"/>
                      <a:r>
                        <a:rPr lang="en-US" sz="2000" b="0" i="0" u="none" strike="noStrike" dirty="0">
                          <a:solidFill>
                            <a:srgbClr val="000000"/>
                          </a:solidFill>
                          <a:latin typeface="Calibri"/>
                        </a:rPr>
                        <a:t> </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l" fontAlgn="b"/>
                      <a:r>
                        <a:rPr lang="en-US" sz="2000" b="0" i="0" u="none" strike="noStrike" dirty="0">
                          <a:solidFill>
                            <a:srgbClr val="000000"/>
                          </a:solidFill>
                          <a:latin typeface="Calibri"/>
                        </a:rPr>
                        <a:t>Belief problem is unfixable independently</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l" fontAlgn="b"/>
                      <a:r>
                        <a:rPr lang="en-US" sz="2000" b="0" i="0" u="none" strike="noStrike" dirty="0">
                          <a:solidFill>
                            <a:srgbClr val="000000"/>
                          </a:solidFill>
                          <a:latin typeface="Calibri"/>
                        </a:rPr>
                        <a:t>Belief problem can be fixed without external help</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r>
            </a:tbl>
          </a:graphicData>
        </a:graphic>
      </p:graphicFrame>
      <p:sp>
        <p:nvSpPr>
          <p:cNvPr id="5" name="Title 4"/>
          <p:cNvSpPr>
            <a:spLocks noGrp="1"/>
          </p:cNvSpPr>
          <p:nvPr>
            <p:ph type="title"/>
          </p:nvPr>
        </p:nvSpPr>
        <p:spPr>
          <a:xfrm>
            <a:off x="381000" y="230188"/>
            <a:ext cx="8382000" cy="2006703"/>
          </a:xfrm>
        </p:spPr>
        <p:txBody>
          <a:bodyPr/>
          <a:lstStyle/>
          <a:p>
            <a:pPr lvl="0"/>
            <a:r>
              <a:rPr lang="en-US" b="1" dirty="0"/>
              <a:t>Preparing to Successfully Adapt to Change</a:t>
            </a:r>
            <a:br>
              <a:rPr lang="en-US" b="1" dirty="0"/>
            </a:br>
            <a:endParaRPr lang="en-US" dirty="0"/>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305800" cy="1143000"/>
          </a:xfrm>
        </p:spPr>
        <p:txBody>
          <a:bodyPr>
            <a:normAutofit fontScale="90000"/>
          </a:bodyPr>
          <a:lstStyle/>
          <a:p>
            <a:r>
              <a:rPr lang="en-US" b="1" dirty="0" smtClean="0"/>
              <a:t>Implications for Leaders of National QI Campaigns and Funding Organizations</a:t>
            </a:r>
            <a:endParaRPr lang="en-US" b="1" dirty="0"/>
          </a:p>
        </p:txBody>
      </p:sp>
      <p:sp>
        <p:nvSpPr>
          <p:cNvPr id="3" name="Content Placeholder 2"/>
          <p:cNvSpPr>
            <a:spLocks noGrp="1"/>
          </p:cNvSpPr>
          <p:nvPr>
            <p:ph idx="1"/>
          </p:nvPr>
        </p:nvSpPr>
        <p:spPr>
          <a:xfrm>
            <a:off x="609600" y="2133600"/>
            <a:ext cx="7848600" cy="3768725"/>
          </a:xfrm>
        </p:spPr>
        <p:txBody>
          <a:bodyPr/>
          <a:lstStyle/>
          <a:p>
            <a:r>
              <a:rPr lang="en-US" dirty="0" smtClean="0"/>
              <a:t>Proposal Evaluation</a:t>
            </a:r>
          </a:p>
          <a:p>
            <a:r>
              <a:rPr lang="en-US" dirty="0" smtClean="0"/>
              <a:t>Budgeting</a:t>
            </a:r>
          </a:p>
          <a:p>
            <a:r>
              <a:rPr lang="en-US" dirty="0" smtClean="0"/>
              <a:t>Goal Setting</a:t>
            </a:r>
          </a:p>
          <a:p>
            <a:r>
              <a:rPr lang="en-US" dirty="0" smtClean="0"/>
              <a:t>Project Leadership</a:t>
            </a:r>
          </a:p>
          <a:p>
            <a:r>
              <a:rPr lang="en-US" dirty="0" smtClean="0"/>
              <a:t>Operational Processes</a:t>
            </a:r>
          </a:p>
          <a:p>
            <a:r>
              <a:rPr lang="en-US" dirty="0" smtClean="0"/>
              <a:t>Data Bases</a:t>
            </a:r>
          </a:p>
          <a:p>
            <a:r>
              <a:rPr lang="en-US" dirty="0" smtClean="0"/>
              <a:t>Evaluation</a:t>
            </a:r>
          </a:p>
          <a:p>
            <a:endParaRPr lang="en-US" dirty="0"/>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381000"/>
            <a:ext cx="8229600" cy="1752600"/>
          </a:xfrm>
        </p:spPr>
        <p:txBody>
          <a:bodyPr>
            <a:normAutofit fontScale="90000"/>
          </a:bodyPr>
          <a:lstStyle/>
          <a:p>
            <a:r>
              <a:rPr lang="en-US" b="1" dirty="0" smtClean="0"/>
              <a:t>Implications for Leaders of National QI Campaigns and Funding Organizations: Key  Questions</a:t>
            </a:r>
            <a:endParaRPr lang="en-US" b="1" dirty="0"/>
          </a:p>
        </p:txBody>
      </p:sp>
      <p:graphicFrame>
        <p:nvGraphicFramePr>
          <p:cNvPr id="5" name="Table 4"/>
          <p:cNvGraphicFramePr>
            <a:graphicFrameLocks noGrp="1"/>
          </p:cNvGraphicFramePr>
          <p:nvPr/>
        </p:nvGraphicFramePr>
        <p:xfrm>
          <a:off x="457200" y="2971800"/>
          <a:ext cx="8077200" cy="2818155"/>
        </p:xfrm>
        <a:graphic>
          <a:graphicData uri="http://schemas.openxmlformats.org/drawingml/2006/table">
            <a:tbl>
              <a:tblPr/>
              <a:tblGrid>
                <a:gridCol w="2060876"/>
                <a:gridCol w="2885879"/>
                <a:gridCol w="3130445"/>
              </a:tblGrid>
              <a:tr h="357597">
                <a:tc>
                  <a:txBody>
                    <a:bodyPr/>
                    <a:lstStyle/>
                    <a:p>
                      <a:pPr algn="ctr" fontAlgn="b"/>
                      <a:r>
                        <a:rPr lang="en-US" sz="2000" b="1" i="0" u="none" strike="noStrike" dirty="0">
                          <a:solidFill>
                            <a:srgbClr val="000000"/>
                          </a:solidFill>
                          <a:latin typeface="Calibri"/>
                        </a:rPr>
                        <a:t>Project Dimension</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2000" b="1" i="0" u="none" strike="noStrike" dirty="0">
                          <a:solidFill>
                            <a:srgbClr val="000000"/>
                          </a:solidFill>
                          <a:latin typeface="Calibri"/>
                        </a:rPr>
                        <a:t>From</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2000" b="1" i="0" u="none" strike="noStrike" dirty="0">
                          <a:solidFill>
                            <a:srgbClr val="000000"/>
                          </a:solidFill>
                          <a:latin typeface="Calibri"/>
                        </a:rPr>
                        <a:t>To</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545549">
                <a:tc>
                  <a:txBody>
                    <a:bodyPr/>
                    <a:lstStyle/>
                    <a:p>
                      <a:pPr algn="l" fontAlgn="b"/>
                      <a:r>
                        <a:rPr lang="en-US" sz="2000" b="0" i="0" u="none" strike="noStrike" dirty="0">
                          <a:solidFill>
                            <a:srgbClr val="000000"/>
                          </a:solidFill>
                          <a:latin typeface="Calibri"/>
                        </a:rPr>
                        <a:t>Proposal Writing &amp; Evaluation</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40000"/>
                        <a:lumOff val="60000"/>
                      </a:schemeClr>
                    </a:solidFill>
                  </a:tcPr>
                </a:tc>
                <a:tc>
                  <a:txBody>
                    <a:bodyPr/>
                    <a:lstStyle/>
                    <a:p>
                      <a:pPr algn="l" fontAlgn="b"/>
                      <a:r>
                        <a:rPr lang="en-US" sz="2000" b="0" i="0" u="none" strike="noStrike" dirty="0">
                          <a:solidFill>
                            <a:srgbClr val="000000"/>
                          </a:solidFill>
                          <a:latin typeface="Calibri"/>
                        </a:rPr>
                        <a:t>Is it a viable, proven </a:t>
                      </a:r>
                      <a:r>
                        <a:rPr lang="en-US" sz="2000" b="0" i="0" u="none" strike="noStrike" dirty="0" smtClean="0">
                          <a:solidFill>
                            <a:srgbClr val="000000"/>
                          </a:solidFill>
                          <a:latin typeface="Calibri"/>
                        </a:rPr>
                        <a:t>plan?</a:t>
                      </a:r>
                      <a:endParaRPr lang="en-US" sz="2000" b="0" i="0" u="none" strike="noStrike" dirty="0">
                        <a:solidFill>
                          <a:srgbClr val="000000"/>
                        </a:solidFill>
                        <a:latin typeface="Calibri"/>
                      </a:endParaRP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40000"/>
                        <a:lumOff val="60000"/>
                      </a:schemeClr>
                    </a:solidFill>
                  </a:tcPr>
                </a:tc>
                <a:tc>
                  <a:txBody>
                    <a:bodyPr/>
                    <a:lstStyle/>
                    <a:p>
                      <a:pPr algn="l" fontAlgn="b"/>
                      <a:r>
                        <a:rPr lang="en-US" sz="2000" b="0" i="0" u="none" strike="noStrike" dirty="0" smtClean="0">
                          <a:solidFill>
                            <a:srgbClr val="000000"/>
                          </a:solidFill>
                          <a:latin typeface="Calibri"/>
                        </a:rPr>
                        <a:t>What </a:t>
                      </a:r>
                      <a:r>
                        <a:rPr lang="en-US" sz="2000" b="0" i="0" u="none" strike="noStrike" dirty="0">
                          <a:solidFill>
                            <a:srgbClr val="000000"/>
                          </a:solidFill>
                          <a:latin typeface="Calibri"/>
                        </a:rPr>
                        <a:t>is the plan for adapting to inevitable change?</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40000"/>
                        <a:lumOff val="60000"/>
                      </a:schemeClr>
                    </a:solidFill>
                  </a:tcPr>
                </a:tc>
              </a:tr>
              <a:tr h="811171">
                <a:tc>
                  <a:txBody>
                    <a:bodyPr/>
                    <a:lstStyle/>
                    <a:p>
                      <a:pPr algn="l" fontAlgn="b"/>
                      <a:r>
                        <a:rPr lang="en-US" sz="2000" b="0" i="0" u="none" strike="noStrike" dirty="0">
                          <a:solidFill>
                            <a:srgbClr val="000000"/>
                          </a:solidFill>
                          <a:latin typeface="Calibri"/>
                        </a:rPr>
                        <a:t>Budgeting</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40000"/>
                        <a:lumOff val="60000"/>
                      </a:schemeClr>
                    </a:solidFill>
                  </a:tcPr>
                </a:tc>
                <a:tc>
                  <a:txBody>
                    <a:bodyPr/>
                    <a:lstStyle/>
                    <a:p>
                      <a:pPr algn="l" fontAlgn="b"/>
                      <a:r>
                        <a:rPr lang="en-US" sz="2000" b="0" i="0" u="none" strike="noStrike" dirty="0">
                          <a:solidFill>
                            <a:srgbClr val="000000"/>
                          </a:solidFill>
                          <a:latin typeface="Calibri"/>
                        </a:rPr>
                        <a:t>Are all resources allocated to good causes?</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40000"/>
                        <a:lumOff val="60000"/>
                      </a:schemeClr>
                    </a:solidFill>
                  </a:tcPr>
                </a:tc>
                <a:tc>
                  <a:txBody>
                    <a:bodyPr/>
                    <a:lstStyle/>
                    <a:p>
                      <a:pPr algn="l" fontAlgn="b"/>
                      <a:r>
                        <a:rPr lang="en-US" sz="2000" b="0" i="0" u="none" strike="noStrike" dirty="0">
                          <a:solidFill>
                            <a:srgbClr val="000000"/>
                          </a:solidFill>
                          <a:latin typeface="Calibri"/>
                        </a:rPr>
                        <a:t>Are resources fungible and are unallocated resources retained to support needed </a:t>
                      </a:r>
                      <a:r>
                        <a:rPr lang="en-US" sz="2000" b="0" i="0" u="none" strike="noStrike" dirty="0" smtClean="0">
                          <a:solidFill>
                            <a:srgbClr val="000000"/>
                          </a:solidFill>
                          <a:latin typeface="Calibri"/>
                        </a:rPr>
                        <a:t>adjustments?</a:t>
                      </a:r>
                      <a:endParaRPr lang="en-US" sz="2000" b="0" i="0" u="none" strike="noStrike" dirty="0">
                        <a:solidFill>
                          <a:srgbClr val="000000"/>
                        </a:solidFill>
                        <a:latin typeface="Calibri"/>
                      </a:endParaRP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40000"/>
                        <a:lumOff val="60000"/>
                      </a:schemeClr>
                    </a:solidFill>
                  </a:tcPr>
                </a:tc>
              </a:tr>
              <a:tr h="545549">
                <a:tc>
                  <a:txBody>
                    <a:bodyPr/>
                    <a:lstStyle/>
                    <a:p>
                      <a:pPr algn="l" fontAlgn="b"/>
                      <a:r>
                        <a:rPr lang="en-US" sz="2000" b="0" i="0" u="none" strike="noStrike" dirty="0">
                          <a:solidFill>
                            <a:srgbClr val="000000"/>
                          </a:solidFill>
                          <a:latin typeface="Calibri"/>
                        </a:rPr>
                        <a:t>Goal Setting</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40000"/>
                        <a:lumOff val="60000"/>
                      </a:schemeClr>
                    </a:solidFill>
                  </a:tcPr>
                </a:tc>
                <a:tc>
                  <a:txBody>
                    <a:bodyPr/>
                    <a:lstStyle/>
                    <a:p>
                      <a:pPr algn="l" fontAlgn="b"/>
                      <a:r>
                        <a:rPr lang="en-US" sz="2000" b="0" i="0" u="none" strike="noStrike" dirty="0">
                          <a:solidFill>
                            <a:srgbClr val="000000"/>
                          </a:solidFill>
                          <a:latin typeface="Calibri"/>
                        </a:rPr>
                        <a:t>What outcome goals are set at the outset?</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40000"/>
                        <a:lumOff val="60000"/>
                      </a:schemeClr>
                    </a:solidFill>
                  </a:tcPr>
                </a:tc>
                <a:tc>
                  <a:txBody>
                    <a:bodyPr/>
                    <a:lstStyle/>
                    <a:p>
                      <a:pPr algn="l" fontAlgn="b"/>
                      <a:r>
                        <a:rPr lang="en-US" sz="2000" b="0" i="0" u="none" strike="noStrike" dirty="0">
                          <a:solidFill>
                            <a:srgbClr val="000000"/>
                          </a:solidFill>
                          <a:latin typeface="Calibri"/>
                        </a:rPr>
                        <a:t>Are change goals defined and outcome goals adjusted?</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40000"/>
                        <a:lumOff val="60000"/>
                      </a:schemeClr>
                    </a:solidFill>
                  </a:tcPr>
                </a:tc>
              </a:tr>
            </a:tbl>
          </a:graphicData>
        </a:graphic>
      </p:graphicFrame>
    </p:spTree>
  </p:cSld>
  <p:clrMapOvr>
    <a:masterClrMapping/>
  </p:clrMapOvr>
  <p:transition>
    <p:fade/>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Presentation Overview</a:t>
            </a:r>
            <a:endParaRPr lang="en-US" b="1" dirty="0"/>
          </a:p>
        </p:txBody>
      </p:sp>
      <p:sp>
        <p:nvSpPr>
          <p:cNvPr id="3" name="Content Placeholder 2"/>
          <p:cNvSpPr>
            <a:spLocks noGrp="1"/>
          </p:cNvSpPr>
          <p:nvPr>
            <p:ph idx="1"/>
          </p:nvPr>
        </p:nvSpPr>
        <p:spPr>
          <a:xfrm>
            <a:off x="381000" y="1600200"/>
            <a:ext cx="8534400" cy="4525963"/>
          </a:xfrm>
        </p:spPr>
        <p:txBody>
          <a:bodyPr>
            <a:normAutofit/>
          </a:bodyPr>
          <a:lstStyle/>
          <a:p>
            <a:r>
              <a:rPr lang="en-US" sz="3600" dirty="0" smtClean="0"/>
              <a:t>CUSP: CLABSI Project Origins and Background</a:t>
            </a:r>
          </a:p>
          <a:p>
            <a:r>
              <a:rPr lang="en-US" sz="3600" dirty="0" smtClean="0"/>
              <a:t>The Challenge of Evolving a National Project</a:t>
            </a:r>
          </a:p>
          <a:p>
            <a:r>
              <a:rPr lang="en-US" sz="3600" dirty="0" smtClean="0"/>
              <a:t>Implications for Project Design and Planning</a:t>
            </a:r>
          </a:p>
          <a:p>
            <a:r>
              <a:rPr lang="en-US" sz="3600" dirty="0" smtClean="0"/>
              <a:t>Final Thoughts</a:t>
            </a:r>
          </a:p>
          <a:p>
            <a:endParaRPr lang="en-US"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533400" y="2278434"/>
          <a:ext cx="8001001" cy="4198566"/>
        </p:xfrm>
        <a:graphic>
          <a:graphicData uri="http://schemas.openxmlformats.org/drawingml/2006/table">
            <a:tbl>
              <a:tblPr/>
              <a:tblGrid>
                <a:gridCol w="2041434"/>
                <a:gridCol w="2858655"/>
                <a:gridCol w="3100912"/>
              </a:tblGrid>
              <a:tr h="446789">
                <a:tc>
                  <a:txBody>
                    <a:bodyPr/>
                    <a:lstStyle/>
                    <a:p>
                      <a:pPr algn="ctr" fontAlgn="b"/>
                      <a:r>
                        <a:rPr lang="en-US" sz="2000" b="1" i="0" u="none" strike="noStrike" dirty="0">
                          <a:solidFill>
                            <a:srgbClr val="000000"/>
                          </a:solidFill>
                          <a:latin typeface="Calibri"/>
                        </a:rPr>
                        <a:t>Project Dimension</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2000" b="1" i="0" u="none" strike="noStrike" dirty="0">
                          <a:solidFill>
                            <a:srgbClr val="000000"/>
                          </a:solidFill>
                          <a:latin typeface="Calibri"/>
                        </a:rPr>
                        <a:t>From</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2000" b="1" i="0" u="none" strike="noStrike" dirty="0">
                          <a:solidFill>
                            <a:srgbClr val="000000"/>
                          </a:solidFill>
                          <a:latin typeface="Calibri"/>
                        </a:rPr>
                        <a:t>To</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913615">
                <a:tc>
                  <a:txBody>
                    <a:bodyPr/>
                    <a:lstStyle/>
                    <a:p>
                      <a:pPr algn="l" fontAlgn="b"/>
                      <a:r>
                        <a:rPr lang="en-US" sz="2000" b="0" i="0" u="none" strike="noStrike" dirty="0">
                          <a:solidFill>
                            <a:srgbClr val="000000"/>
                          </a:solidFill>
                          <a:latin typeface="Calibri"/>
                        </a:rPr>
                        <a:t>Project Leadership</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40000"/>
                        <a:lumOff val="60000"/>
                      </a:schemeClr>
                    </a:solidFill>
                  </a:tcPr>
                </a:tc>
                <a:tc>
                  <a:txBody>
                    <a:bodyPr/>
                    <a:lstStyle/>
                    <a:p>
                      <a:pPr algn="l" fontAlgn="b"/>
                      <a:r>
                        <a:rPr lang="en-US" sz="2000" b="0" i="0" u="none" strike="noStrike" dirty="0">
                          <a:solidFill>
                            <a:srgbClr val="000000"/>
                          </a:solidFill>
                          <a:latin typeface="Calibri"/>
                        </a:rPr>
                        <a:t>Does project have stable, credible leadership?</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40000"/>
                        <a:lumOff val="60000"/>
                      </a:schemeClr>
                    </a:solidFill>
                  </a:tcPr>
                </a:tc>
                <a:tc>
                  <a:txBody>
                    <a:bodyPr/>
                    <a:lstStyle/>
                    <a:p>
                      <a:pPr algn="l" fontAlgn="b"/>
                      <a:r>
                        <a:rPr lang="en-US" sz="2000" b="0" i="0" u="none" strike="noStrike" dirty="0">
                          <a:solidFill>
                            <a:srgbClr val="000000"/>
                          </a:solidFill>
                          <a:latin typeface="Calibri"/>
                        </a:rPr>
                        <a:t>Does project </a:t>
                      </a:r>
                      <a:r>
                        <a:rPr lang="en-US" sz="2000" b="0" i="0" u="none" strike="noStrike" dirty="0" smtClean="0">
                          <a:solidFill>
                            <a:srgbClr val="000000"/>
                          </a:solidFill>
                          <a:latin typeface="Calibri"/>
                        </a:rPr>
                        <a:t>have</a:t>
                      </a:r>
                      <a:r>
                        <a:rPr lang="en-US" sz="2000" b="0" i="0" u="none" strike="noStrike" baseline="0" dirty="0" smtClean="0">
                          <a:solidFill>
                            <a:srgbClr val="000000"/>
                          </a:solidFill>
                          <a:latin typeface="Calibri"/>
                        </a:rPr>
                        <a:t> a plan to develop and transition to </a:t>
                      </a:r>
                      <a:r>
                        <a:rPr lang="en-US" sz="2000" b="0" i="0" u="none" strike="noStrike" dirty="0" smtClean="0">
                          <a:solidFill>
                            <a:srgbClr val="000000"/>
                          </a:solidFill>
                          <a:latin typeface="Calibri"/>
                        </a:rPr>
                        <a:t>new</a:t>
                      </a:r>
                      <a:r>
                        <a:rPr lang="en-US" sz="2000" b="0" i="0" u="none" strike="noStrike" dirty="0">
                          <a:solidFill>
                            <a:srgbClr val="000000"/>
                          </a:solidFill>
                          <a:latin typeface="Calibri"/>
                        </a:rPr>
                        <a:t>, local or regional leaders?</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40000"/>
                        <a:lumOff val="60000"/>
                      </a:schemeClr>
                    </a:solidFill>
                  </a:tcPr>
                </a:tc>
              </a:tr>
              <a:tr h="681619">
                <a:tc>
                  <a:txBody>
                    <a:bodyPr/>
                    <a:lstStyle/>
                    <a:p>
                      <a:pPr algn="l" fontAlgn="b"/>
                      <a:r>
                        <a:rPr lang="en-US" sz="2000" b="0" i="0" u="none" strike="noStrike" dirty="0">
                          <a:solidFill>
                            <a:srgbClr val="000000"/>
                          </a:solidFill>
                          <a:latin typeface="Calibri"/>
                        </a:rPr>
                        <a:t>Operational Processes</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40000"/>
                        <a:lumOff val="60000"/>
                      </a:schemeClr>
                    </a:solidFill>
                  </a:tcPr>
                </a:tc>
                <a:tc>
                  <a:txBody>
                    <a:bodyPr/>
                    <a:lstStyle/>
                    <a:p>
                      <a:pPr algn="l" fontAlgn="b"/>
                      <a:r>
                        <a:rPr lang="en-US" sz="2000" b="0" i="0" u="none" strike="noStrike" dirty="0">
                          <a:solidFill>
                            <a:srgbClr val="000000"/>
                          </a:solidFill>
                          <a:latin typeface="Calibri"/>
                        </a:rPr>
                        <a:t>Are processes well defined and proven?</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40000"/>
                        <a:lumOff val="60000"/>
                      </a:schemeClr>
                    </a:solidFill>
                  </a:tcPr>
                </a:tc>
                <a:tc>
                  <a:txBody>
                    <a:bodyPr/>
                    <a:lstStyle/>
                    <a:p>
                      <a:pPr algn="l" fontAlgn="b"/>
                      <a:r>
                        <a:rPr lang="en-US" sz="2000" b="0" i="0" u="none" strike="noStrike" dirty="0">
                          <a:solidFill>
                            <a:srgbClr val="000000"/>
                          </a:solidFill>
                          <a:latin typeface="Calibri"/>
                        </a:rPr>
                        <a:t>How will processes become faster and more efficient?</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40000"/>
                        <a:lumOff val="60000"/>
                      </a:schemeClr>
                    </a:solidFill>
                  </a:tcPr>
                </a:tc>
              </a:tr>
              <a:tr h="913615">
                <a:tc>
                  <a:txBody>
                    <a:bodyPr/>
                    <a:lstStyle/>
                    <a:p>
                      <a:pPr algn="l" fontAlgn="b"/>
                      <a:r>
                        <a:rPr lang="en-US" sz="2000" b="0" i="0" u="none" strike="noStrike" dirty="0">
                          <a:solidFill>
                            <a:srgbClr val="000000"/>
                          </a:solidFill>
                          <a:latin typeface="Calibri"/>
                        </a:rPr>
                        <a:t>Data bases</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40000"/>
                        <a:lumOff val="60000"/>
                      </a:schemeClr>
                    </a:solidFill>
                  </a:tcPr>
                </a:tc>
                <a:tc>
                  <a:txBody>
                    <a:bodyPr/>
                    <a:lstStyle/>
                    <a:p>
                      <a:pPr algn="l" fontAlgn="b"/>
                      <a:r>
                        <a:rPr lang="en-US" sz="2000" b="0" i="0" u="none" strike="noStrike" dirty="0">
                          <a:solidFill>
                            <a:srgbClr val="000000"/>
                          </a:solidFill>
                          <a:latin typeface="Calibri"/>
                        </a:rPr>
                        <a:t>Will stable, robust databases be created?</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40000"/>
                        <a:lumOff val="60000"/>
                      </a:schemeClr>
                    </a:solidFill>
                  </a:tcPr>
                </a:tc>
                <a:tc>
                  <a:txBody>
                    <a:bodyPr/>
                    <a:lstStyle/>
                    <a:p>
                      <a:pPr algn="l" fontAlgn="b"/>
                      <a:r>
                        <a:rPr lang="en-US" sz="2000" b="0" i="0" u="none" strike="noStrike" dirty="0">
                          <a:solidFill>
                            <a:srgbClr val="000000"/>
                          </a:solidFill>
                          <a:latin typeface="Calibri"/>
                        </a:rPr>
                        <a:t>Can databases inexpensively evolve to reflect needed changes? </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40000"/>
                        <a:lumOff val="60000"/>
                      </a:schemeClr>
                    </a:solidFill>
                  </a:tcPr>
                </a:tc>
              </a:tr>
              <a:tr h="913615">
                <a:tc>
                  <a:txBody>
                    <a:bodyPr/>
                    <a:lstStyle/>
                    <a:p>
                      <a:pPr algn="l" fontAlgn="b"/>
                      <a:r>
                        <a:rPr lang="en-US" sz="2000" b="0" i="0" u="none" strike="noStrike" dirty="0">
                          <a:solidFill>
                            <a:srgbClr val="000000"/>
                          </a:solidFill>
                          <a:latin typeface="Calibri"/>
                        </a:rPr>
                        <a:t>Evaluation</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40000"/>
                        <a:lumOff val="60000"/>
                      </a:schemeClr>
                    </a:solidFill>
                  </a:tcPr>
                </a:tc>
                <a:tc>
                  <a:txBody>
                    <a:bodyPr/>
                    <a:lstStyle/>
                    <a:p>
                      <a:pPr algn="l" fontAlgn="b"/>
                      <a:r>
                        <a:rPr lang="en-US" sz="2000" b="0" i="0" u="none" strike="noStrike" dirty="0">
                          <a:solidFill>
                            <a:srgbClr val="000000"/>
                          </a:solidFill>
                          <a:latin typeface="Calibri"/>
                        </a:rPr>
                        <a:t>Were processes followed and outcomes achieved?</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40000"/>
                        <a:lumOff val="60000"/>
                      </a:schemeClr>
                    </a:solidFill>
                  </a:tcPr>
                </a:tc>
                <a:tc>
                  <a:txBody>
                    <a:bodyPr/>
                    <a:lstStyle/>
                    <a:p>
                      <a:pPr algn="l" fontAlgn="b"/>
                      <a:r>
                        <a:rPr lang="en-US" sz="2000" b="0" i="0" u="none" strike="noStrike" dirty="0">
                          <a:solidFill>
                            <a:srgbClr val="000000"/>
                          </a:solidFill>
                          <a:latin typeface="Calibri"/>
                        </a:rPr>
                        <a:t>Did processes evolve to achieve outcomes more efficiently?</a:t>
                      </a:r>
                    </a:p>
                  </a:txBody>
                  <a:tcPr marL="7386" marR="7386" marT="738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40000"/>
                        <a:lumOff val="60000"/>
                      </a:schemeClr>
                    </a:solidFill>
                  </a:tcPr>
                </a:tc>
              </a:tr>
            </a:tbl>
          </a:graphicData>
        </a:graphic>
      </p:graphicFrame>
      <p:sp>
        <p:nvSpPr>
          <p:cNvPr id="5" name="Title 4"/>
          <p:cNvSpPr>
            <a:spLocks noGrp="1"/>
          </p:cNvSpPr>
          <p:nvPr>
            <p:ph type="title"/>
          </p:nvPr>
        </p:nvSpPr>
        <p:spPr>
          <a:xfrm>
            <a:off x="381000" y="230188"/>
            <a:ext cx="8382000" cy="2671501"/>
          </a:xfrm>
        </p:spPr>
        <p:txBody>
          <a:bodyPr/>
          <a:lstStyle/>
          <a:p>
            <a:pPr lvl="0"/>
            <a:r>
              <a:rPr lang="en-US" b="1" dirty="0"/>
              <a:t>Implications for Leaders of National QI Campaigns and Funding Organizations: Key  Questions</a:t>
            </a:r>
            <a:br>
              <a:rPr lang="en-US" b="1" dirty="0"/>
            </a:br>
            <a:endParaRPr lang="en-US" dirty="0"/>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153400" cy="685800"/>
          </a:xfrm>
        </p:spPr>
        <p:txBody>
          <a:bodyPr/>
          <a:lstStyle/>
          <a:p>
            <a:pPr algn="ctr"/>
            <a:r>
              <a:rPr lang="en-US" b="1" dirty="0" smtClean="0"/>
              <a:t>Final Thoughts</a:t>
            </a:r>
            <a:endParaRPr lang="en-US" b="1" dirty="0"/>
          </a:p>
        </p:txBody>
      </p:sp>
      <p:sp>
        <p:nvSpPr>
          <p:cNvPr id="3" name="Content Placeholder 2"/>
          <p:cNvSpPr>
            <a:spLocks noGrp="1"/>
          </p:cNvSpPr>
          <p:nvPr>
            <p:ph idx="1"/>
          </p:nvPr>
        </p:nvSpPr>
        <p:spPr>
          <a:xfrm>
            <a:off x="381000" y="1412874"/>
            <a:ext cx="8382000" cy="3921125"/>
          </a:xfrm>
        </p:spPr>
        <p:txBody>
          <a:bodyPr>
            <a:normAutofit fontScale="92500" lnSpcReduction="10000"/>
          </a:bodyPr>
          <a:lstStyle/>
          <a:p>
            <a:r>
              <a:rPr lang="en-US" dirty="0" smtClean="0"/>
              <a:t>Critical to distinguish between essential success factors and processes for helping hospitals implement them.</a:t>
            </a:r>
          </a:p>
          <a:p>
            <a:pPr lvl="1"/>
            <a:r>
              <a:rPr lang="en-US" dirty="0" smtClean="0"/>
              <a:t>Success factors for CUSP: CLABSI</a:t>
            </a:r>
          </a:p>
          <a:p>
            <a:pPr lvl="2"/>
            <a:r>
              <a:rPr lang="en-US" dirty="0" smtClean="0"/>
              <a:t>Culture change that makes safety a priority and empowers every employee to hold every other employee accountable for safety</a:t>
            </a:r>
          </a:p>
          <a:p>
            <a:pPr lvl="2"/>
            <a:r>
              <a:rPr lang="en-US" dirty="0" smtClean="0"/>
              <a:t>Operational changes that reduce infections</a:t>
            </a:r>
          </a:p>
          <a:p>
            <a:pPr lvl="1"/>
            <a:r>
              <a:rPr lang="en-US" dirty="0" smtClean="0"/>
              <a:t>Processes likely to morph: Set of meetings and calls used to educate, motivate, and empower unit staff to implement CUSP: CLABSI.</a:t>
            </a:r>
            <a:endParaRPr lang="en-US" dirty="0"/>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a:xfrm>
            <a:off x="381000" y="230188"/>
            <a:ext cx="8382000" cy="1341906"/>
          </a:xfrm>
        </p:spPr>
        <p:txBody>
          <a:bodyPr/>
          <a:lstStyle/>
          <a:p>
            <a:pPr lvl="0"/>
            <a:r>
              <a:rPr lang="en-US" b="1" dirty="0"/>
              <a:t>Final Thoughts</a:t>
            </a:r>
            <a:br>
              <a:rPr lang="en-US" b="1" dirty="0"/>
            </a:br>
            <a:endParaRPr lang="en-US" dirty="0"/>
          </a:p>
        </p:txBody>
      </p:sp>
      <p:sp>
        <p:nvSpPr>
          <p:cNvPr id="7" name="Text Placeholder 6"/>
          <p:cNvSpPr>
            <a:spLocks noGrp="1"/>
          </p:cNvSpPr>
          <p:nvPr>
            <p:ph type="body" sz="quarter" idx="10"/>
          </p:nvPr>
        </p:nvSpPr>
        <p:spPr>
          <a:xfrm>
            <a:off x="381000" y="1411552"/>
            <a:ext cx="8382000" cy="4575611"/>
          </a:xfrm>
        </p:spPr>
        <p:txBody>
          <a:bodyPr/>
          <a:lstStyle/>
          <a:p>
            <a:pPr lvl="0">
              <a:defRPr/>
            </a:pPr>
            <a:r>
              <a:rPr lang="en-US" sz="2400" dirty="0" smtClean="0"/>
              <a:t>Critical to recognize inherent tensions in national campaigns.</a:t>
            </a:r>
          </a:p>
          <a:p>
            <a:pPr lvl="1">
              <a:defRPr/>
            </a:pPr>
            <a:r>
              <a:rPr lang="en-US" sz="2400" dirty="0" smtClean="0"/>
              <a:t>Consistency &amp; clarity vs. need to change</a:t>
            </a:r>
          </a:p>
          <a:p>
            <a:pPr lvl="1">
              <a:defRPr/>
            </a:pPr>
            <a:r>
              <a:rPr lang="en-US" sz="2400" dirty="0" smtClean="0"/>
              <a:t>Strong national leadership vs. flexible local leadership</a:t>
            </a:r>
          </a:p>
          <a:p>
            <a:pPr lvl="1">
              <a:defRPr/>
            </a:pPr>
            <a:r>
              <a:rPr lang="en-US" sz="2400" dirty="0" smtClean="0"/>
              <a:t>Design that supports strong, clean evaluation of impact vs. design that maximizes operational impact</a:t>
            </a:r>
          </a:p>
          <a:p>
            <a:pPr lvl="1">
              <a:defRPr/>
            </a:pPr>
            <a:r>
              <a:rPr lang="en-US" sz="2400" dirty="0" smtClean="0"/>
              <a:t>Processes likely to morph: Set of meetings and calls used to educate, motivate, and empower unit staff to implement CUSP: CLABSI</a:t>
            </a:r>
          </a:p>
          <a:p>
            <a:pPr lvl="0">
              <a:defRPr/>
            </a:pPr>
            <a:r>
              <a:rPr lang="en-US" sz="2400" dirty="0" smtClean="0"/>
              <a:t>More research and reflection required on how to make national campaigns successful and efficient (e.g. Scale Up &amp; Spread Conference funded by AHRQ, Commonwealth Fund &amp; others.</a:t>
            </a:r>
          </a:p>
          <a:p>
            <a:pPr>
              <a:buNone/>
            </a:pPr>
            <a:endParaRPr lang="en-US" dirty="0"/>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a:xfrm>
            <a:off x="381000" y="230188"/>
            <a:ext cx="8382000" cy="1341906"/>
          </a:xfrm>
        </p:spPr>
        <p:txBody>
          <a:bodyPr/>
          <a:lstStyle/>
          <a:p>
            <a:pPr lvl="0"/>
            <a:r>
              <a:rPr lang="en-US" b="1" dirty="0"/>
              <a:t>Final Thoughts</a:t>
            </a:r>
            <a:br>
              <a:rPr lang="en-US" b="1" dirty="0"/>
            </a:br>
            <a:endParaRPr lang="en-US" dirty="0"/>
          </a:p>
        </p:txBody>
      </p:sp>
      <p:sp>
        <p:nvSpPr>
          <p:cNvPr id="7" name="Text Placeholder 6"/>
          <p:cNvSpPr>
            <a:spLocks noGrp="1"/>
          </p:cNvSpPr>
          <p:nvPr>
            <p:ph type="body" sz="quarter" idx="10"/>
          </p:nvPr>
        </p:nvSpPr>
        <p:spPr>
          <a:xfrm>
            <a:off x="381000" y="1411552"/>
            <a:ext cx="8382000" cy="5024966"/>
          </a:xfrm>
        </p:spPr>
        <p:txBody>
          <a:bodyPr/>
          <a:lstStyle/>
          <a:p>
            <a:pPr lvl="0">
              <a:defRPr/>
            </a:pPr>
            <a:r>
              <a:rPr lang="en-US" dirty="0" smtClean="0"/>
              <a:t>Need to account for context in planning and executing a campaign:</a:t>
            </a:r>
          </a:p>
          <a:p>
            <a:pPr lvl="1">
              <a:defRPr/>
            </a:pPr>
            <a:r>
              <a:rPr lang="en-US" dirty="0" smtClean="0"/>
              <a:t>Inevitable that parts of campaign will not take place in ideal context</a:t>
            </a:r>
          </a:p>
          <a:p>
            <a:pPr lvl="2">
              <a:defRPr/>
            </a:pPr>
            <a:r>
              <a:rPr lang="en-US" dirty="0" smtClean="0"/>
              <a:t>Could be ideal when funded, less enthusiasm during implementation</a:t>
            </a:r>
          </a:p>
          <a:p>
            <a:pPr lvl="2">
              <a:defRPr/>
            </a:pPr>
            <a:r>
              <a:rPr lang="en-US" dirty="0" smtClean="0"/>
              <a:t>Could be ideal at kickoff, but requires visionary funder that correctly times the trend</a:t>
            </a:r>
          </a:p>
          <a:p>
            <a:pPr lvl="1">
              <a:defRPr/>
            </a:pPr>
            <a:r>
              <a:rPr lang="en-US" dirty="0" smtClean="0"/>
              <a:t>Need strategies for both directly influencing participants and for shaping the national environment to support campaign’s goals.</a:t>
            </a:r>
          </a:p>
          <a:p>
            <a:pPr>
              <a:buNone/>
            </a:pPr>
            <a:endParaRPr lang="en-US" dirty="0"/>
          </a:p>
        </p:txBody>
      </p:sp>
    </p:spTree>
  </p:cSld>
  <p:clrMapOvr>
    <a:masterClrMapping/>
  </p:clrMapOvr>
  <p:transition>
    <p:fade/>
  </p:transition>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a:xfrm>
            <a:off x="381000" y="230188"/>
            <a:ext cx="8382000" cy="1341906"/>
          </a:xfrm>
        </p:spPr>
        <p:txBody>
          <a:bodyPr/>
          <a:lstStyle/>
          <a:p>
            <a:pPr lvl="0"/>
            <a:r>
              <a:rPr lang="en-US" b="1" dirty="0"/>
              <a:t>Questions</a:t>
            </a:r>
            <a:br>
              <a:rPr lang="en-US" b="1" dirty="0"/>
            </a:br>
            <a:endParaRPr lang="en-US" dirty="0"/>
          </a:p>
        </p:txBody>
      </p:sp>
      <p:sp>
        <p:nvSpPr>
          <p:cNvPr id="7" name="Text Placeholder 6"/>
          <p:cNvSpPr>
            <a:spLocks noGrp="1"/>
          </p:cNvSpPr>
          <p:nvPr>
            <p:ph type="body" sz="quarter" idx="10"/>
          </p:nvPr>
        </p:nvSpPr>
        <p:spPr>
          <a:xfrm>
            <a:off x="381000" y="1411552"/>
            <a:ext cx="8382000" cy="4658199"/>
          </a:xfrm>
        </p:spPr>
        <p:txBody>
          <a:bodyPr/>
          <a:lstStyle/>
          <a:p>
            <a:pPr lvl="0">
              <a:defRPr/>
            </a:pPr>
            <a:r>
              <a:rPr lang="en-US" sz="1800" dirty="0" smtClean="0"/>
              <a:t>About presentation:</a:t>
            </a:r>
          </a:p>
          <a:p>
            <a:pPr lvl="1">
              <a:defRPr/>
            </a:pPr>
            <a:r>
              <a:rPr lang="en-US" sz="1800" dirty="0" smtClean="0"/>
              <a:t>Steve Hines</a:t>
            </a:r>
          </a:p>
          <a:p>
            <a:pPr marL="973138" lvl="1" indent="-58738">
              <a:buNone/>
              <a:defRPr/>
            </a:pPr>
            <a:r>
              <a:rPr lang="en-US" sz="1800" dirty="0" smtClean="0">
                <a:hlinkClick r:id="rId2"/>
              </a:rPr>
              <a:t>SHINES3@AHA.ORG</a:t>
            </a:r>
            <a:endParaRPr lang="en-US" sz="1800" dirty="0" smtClean="0"/>
          </a:p>
          <a:p>
            <a:pPr marL="973138" lvl="1" indent="-58738">
              <a:buNone/>
              <a:defRPr/>
            </a:pPr>
            <a:r>
              <a:rPr lang="en-US" sz="1800" dirty="0" smtClean="0"/>
              <a:t>312-422-2607</a:t>
            </a:r>
          </a:p>
          <a:p>
            <a:pPr lvl="1">
              <a:defRPr/>
            </a:pPr>
            <a:endParaRPr lang="en-US" sz="1800" dirty="0" smtClean="0"/>
          </a:p>
          <a:p>
            <a:pPr lvl="0">
              <a:defRPr/>
            </a:pPr>
            <a:r>
              <a:rPr lang="en-US" sz="1800" dirty="0" smtClean="0"/>
              <a:t>About participating in CUSP: CAUTI or CUSP:CLABSI</a:t>
            </a:r>
          </a:p>
          <a:p>
            <a:pPr lvl="2">
              <a:buNone/>
              <a:defRPr/>
            </a:pPr>
            <a:r>
              <a:rPr lang="en-US" sz="1800" dirty="0" smtClean="0">
                <a:hlinkClick r:id="rId3"/>
              </a:rPr>
              <a:t>DBOHR@AHA.ORG</a:t>
            </a:r>
            <a:endParaRPr lang="en-US" sz="1800" dirty="0" smtClean="0"/>
          </a:p>
          <a:p>
            <a:pPr lvl="2">
              <a:buNone/>
              <a:defRPr/>
            </a:pPr>
            <a:r>
              <a:rPr lang="en-US" sz="1800" dirty="0" smtClean="0"/>
              <a:t>646-678-4280</a:t>
            </a:r>
          </a:p>
          <a:p>
            <a:pPr lvl="1">
              <a:defRPr/>
            </a:pPr>
            <a:endParaRPr lang="en-US" sz="1800" dirty="0" smtClean="0"/>
          </a:p>
          <a:p>
            <a:pPr marL="342900" indent="-342900"/>
            <a:endParaRPr lang="en-US" sz="1800" dirty="0" smtClean="0"/>
          </a:p>
          <a:p>
            <a:pPr marL="342900" indent="-342900"/>
            <a:endParaRPr lang="en-US" sz="1800" dirty="0" smtClean="0"/>
          </a:p>
          <a:p>
            <a:pPr marL="342900" indent="-342900">
              <a:buNone/>
            </a:pPr>
            <a:r>
              <a:rPr lang="en-US" sz="1800" dirty="0" smtClean="0"/>
              <a:t>Disclaimer: </a:t>
            </a:r>
          </a:p>
          <a:p>
            <a:pPr marL="342900" indent="-342900">
              <a:buNone/>
            </a:pPr>
            <a:r>
              <a:rPr lang="en-US" sz="1800" dirty="0" smtClean="0"/>
              <a:t>	</a:t>
            </a:r>
            <a:r>
              <a:rPr lang="en-US" sz="1800" i="1" dirty="0" smtClean="0"/>
              <a:t>Although the CUSP:CLABSI  project is funded by AHRQ and is being led by a partnership that includes Johns Hopkins University and the Michigan Health and Hospital Association, the opinions in this presentation are exclusively those of the presenter.  Like an effective national campaign, these views are also likely to evolve over time.</a:t>
            </a:r>
            <a:endParaRPr lang="en-US" sz="1800" dirty="0" smtClean="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7" name="Group 6"/>
          <p:cNvGrpSpPr/>
          <p:nvPr/>
        </p:nvGrpSpPr>
        <p:grpSpPr>
          <a:xfrm>
            <a:off x="0" y="1828800"/>
            <a:ext cx="8505825" cy="4857750"/>
            <a:chOff x="0" y="1828800"/>
            <a:chExt cx="8505825" cy="4857750"/>
          </a:xfrm>
        </p:grpSpPr>
        <p:pic>
          <p:nvPicPr>
            <p:cNvPr id="1027" name="Picture 3" descr="Creation of Adam in the Sistine Chapel"/>
            <p:cNvPicPr>
              <a:picLocks noChangeAspect="1" noChangeArrowheads="1"/>
            </p:cNvPicPr>
            <p:nvPr/>
          </p:nvPicPr>
          <p:blipFill>
            <a:blip r:embed="rId2" cstate="print"/>
            <a:srcRect/>
            <a:stretch>
              <a:fillRect/>
            </a:stretch>
          </p:blipFill>
          <p:spPr bwMode="auto">
            <a:xfrm>
              <a:off x="4343400" y="1828800"/>
              <a:ext cx="4162425" cy="3390900"/>
            </a:xfrm>
            <a:prstGeom prst="rect">
              <a:avLst/>
            </a:prstGeom>
            <a:noFill/>
            <a:ln w="9525">
              <a:noFill/>
              <a:miter lim="800000"/>
              <a:headEnd/>
              <a:tailEnd/>
            </a:ln>
          </p:spPr>
        </p:pic>
        <p:pic>
          <p:nvPicPr>
            <p:cNvPr id="6" name="Picture 5" descr="michigan-nc.gif"/>
            <p:cNvPicPr>
              <a:picLocks noChangeAspect="1"/>
            </p:cNvPicPr>
            <p:nvPr/>
          </p:nvPicPr>
          <p:blipFill>
            <a:blip r:embed="rId3" cstate="print"/>
            <a:stretch>
              <a:fillRect/>
            </a:stretch>
          </p:blipFill>
          <p:spPr>
            <a:xfrm>
              <a:off x="0" y="2286000"/>
              <a:ext cx="5067300" cy="4400550"/>
            </a:xfrm>
            <a:prstGeom prst="rect">
              <a:avLst/>
            </a:prstGeom>
          </p:spPr>
        </p:pic>
      </p:grpSp>
      <p:sp>
        <p:nvSpPr>
          <p:cNvPr id="2" name="Title 1"/>
          <p:cNvSpPr>
            <a:spLocks noGrp="1"/>
          </p:cNvSpPr>
          <p:nvPr>
            <p:ph type="title"/>
          </p:nvPr>
        </p:nvSpPr>
        <p:spPr/>
        <p:txBody>
          <a:bodyPr/>
          <a:lstStyle/>
          <a:p>
            <a:r>
              <a:rPr lang="en-US" b="1" dirty="0" smtClean="0"/>
              <a:t>Project Origins and Background</a:t>
            </a:r>
            <a:endParaRPr lang="en-US" b="1" dirty="0"/>
          </a:p>
        </p:txBody>
      </p:sp>
      <p:sp>
        <p:nvSpPr>
          <p:cNvPr id="3" name="Content Placeholder 2"/>
          <p:cNvSpPr>
            <a:spLocks noGrp="1"/>
          </p:cNvSpPr>
          <p:nvPr>
            <p:ph idx="1"/>
          </p:nvPr>
        </p:nvSpPr>
        <p:spPr>
          <a:xfrm>
            <a:off x="457200" y="1295400"/>
            <a:ext cx="8382000" cy="4776692"/>
          </a:xfrm>
        </p:spPr>
        <p:txBody>
          <a:bodyPr/>
          <a:lstStyle/>
          <a:p>
            <a:pPr>
              <a:buNone/>
            </a:pPr>
            <a:r>
              <a:rPr lang="en-US" dirty="0" smtClean="0">
                <a:solidFill>
                  <a:schemeClr val="tx2">
                    <a:lumMod val="75000"/>
                  </a:schemeClr>
                </a:solidFill>
              </a:rPr>
              <a:t>In the beginning was the Keystone Project . . .</a:t>
            </a:r>
          </a:p>
          <a:p>
            <a:pPr>
              <a:buNone/>
            </a:pPr>
            <a:endParaRPr lang="en-US" dirty="0" smtClean="0">
              <a:solidFill>
                <a:schemeClr val="tx2">
                  <a:lumMod val="75000"/>
                </a:schemeClr>
              </a:solidFill>
            </a:endParaRPr>
          </a:p>
          <a:p>
            <a:pPr>
              <a:buNone/>
            </a:pPr>
            <a:endParaRPr lang="en-US" dirty="0" smtClean="0">
              <a:solidFill>
                <a:schemeClr val="tx2">
                  <a:lumMod val="75000"/>
                </a:schemeClr>
              </a:solidFill>
            </a:endParaRPr>
          </a:p>
          <a:p>
            <a:pPr algn="ctr">
              <a:buNone/>
            </a:pPr>
            <a:endParaRPr lang="en-US" dirty="0" smtClean="0">
              <a:solidFill>
                <a:schemeClr val="tx2">
                  <a:lumMod val="75000"/>
                </a:schemeClr>
              </a:solidFill>
            </a:endParaRPr>
          </a:p>
          <a:p>
            <a:pPr algn="ctr">
              <a:buNone/>
            </a:pPr>
            <a:endParaRPr lang="en-US" dirty="0" smtClean="0">
              <a:solidFill>
                <a:schemeClr val="tx2">
                  <a:lumMod val="75000"/>
                </a:schemeClr>
              </a:solidFill>
            </a:endParaRPr>
          </a:p>
          <a:p>
            <a:pPr algn="ctr">
              <a:buNone/>
            </a:pPr>
            <a:endParaRPr lang="en-US" dirty="0" smtClean="0">
              <a:solidFill>
                <a:schemeClr val="tx2">
                  <a:lumMod val="75000"/>
                </a:schemeClr>
              </a:solidFill>
            </a:endParaRPr>
          </a:p>
          <a:p>
            <a:pPr algn="r">
              <a:buNone/>
            </a:pPr>
            <a:endParaRPr lang="en-US" dirty="0" smtClean="0">
              <a:solidFill>
                <a:schemeClr val="tx2">
                  <a:lumMod val="75000"/>
                </a:schemeClr>
              </a:solidFill>
            </a:endParaRPr>
          </a:p>
          <a:p>
            <a:pPr algn="r">
              <a:buNone/>
            </a:pPr>
            <a:endParaRPr lang="en-US" dirty="0" smtClean="0">
              <a:solidFill>
                <a:schemeClr val="tx2">
                  <a:lumMod val="75000"/>
                </a:schemeClr>
              </a:solidFill>
            </a:endParaRPr>
          </a:p>
          <a:p>
            <a:pPr algn="r">
              <a:buNone/>
            </a:pPr>
            <a:r>
              <a:rPr lang="en-US" dirty="0" smtClean="0">
                <a:solidFill>
                  <a:schemeClr val="tx2">
                    <a:lumMod val="75000"/>
                  </a:schemeClr>
                </a:solidFill>
              </a:rPr>
              <a:t>. . . and it was very good!</a:t>
            </a:r>
            <a:endParaRPr lang="en-US" dirty="0">
              <a:solidFill>
                <a:schemeClr val="tx2">
                  <a:lumMod val="75000"/>
                </a:schemeClr>
              </a:solidFill>
            </a:endParaRPr>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CUSP: CLABSI Project Rationale</a:t>
            </a:r>
            <a:endParaRPr lang="en-US" dirty="0"/>
          </a:p>
        </p:txBody>
      </p:sp>
      <p:sp>
        <p:nvSpPr>
          <p:cNvPr id="4" name="Text Placeholder 3"/>
          <p:cNvSpPr>
            <a:spLocks noGrp="1"/>
          </p:cNvSpPr>
          <p:nvPr>
            <p:ph type="body" sz="quarter" idx="10"/>
          </p:nvPr>
        </p:nvSpPr>
        <p:spPr>
          <a:xfrm>
            <a:off x="381000" y="1411552"/>
            <a:ext cx="8382000" cy="5585118"/>
          </a:xfrm>
        </p:spPr>
        <p:txBody>
          <a:bodyPr/>
          <a:lstStyle/>
          <a:p>
            <a:pPr lvl="0">
              <a:spcAft>
                <a:spcPts val="600"/>
              </a:spcAft>
              <a:defRPr/>
            </a:pPr>
            <a:r>
              <a:rPr lang="en-US" dirty="0" smtClean="0"/>
              <a:t>Blood stream infections kill 40,000-60,000 persons each year.</a:t>
            </a:r>
          </a:p>
          <a:p>
            <a:pPr lvl="0">
              <a:spcAft>
                <a:spcPts val="600"/>
              </a:spcAft>
              <a:defRPr/>
            </a:pPr>
            <a:r>
              <a:rPr lang="en-US" dirty="0" smtClean="0"/>
              <a:t>Reducing the BSI rate from 5 per 1,000 days to 1 per 1,000 days will save 20,000 lives annually.</a:t>
            </a:r>
          </a:p>
          <a:p>
            <a:pPr lvl="0">
              <a:spcAft>
                <a:spcPts val="600"/>
              </a:spcAft>
              <a:defRPr/>
            </a:pPr>
            <a:r>
              <a:rPr lang="en-US" dirty="0" smtClean="0"/>
              <a:t>Michigan Keystone Project showed that this level of reduced CLABSI rate was achievable and sustainable.</a:t>
            </a:r>
          </a:p>
          <a:p>
            <a:pPr lvl="0">
              <a:spcAft>
                <a:spcPts val="600"/>
              </a:spcAft>
              <a:defRPr/>
            </a:pPr>
            <a:r>
              <a:rPr lang="en-US" dirty="0" smtClean="0"/>
              <a:t>Project made central part of Secretary Sibelius’ Healthcare Acquired Infection Reduction Initiative.</a:t>
            </a:r>
          </a:p>
          <a:p>
            <a:pPr>
              <a:buNone/>
            </a:pPr>
            <a:endParaRPr lang="en-US" dirty="0"/>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CUSP: CLABSI Project Goals</a:t>
            </a:r>
            <a:endParaRPr lang="en-US" b="1" dirty="0"/>
          </a:p>
        </p:txBody>
      </p:sp>
      <p:sp>
        <p:nvSpPr>
          <p:cNvPr id="5" name="Text Placeholder 4"/>
          <p:cNvSpPr>
            <a:spLocks noGrp="1"/>
          </p:cNvSpPr>
          <p:nvPr>
            <p:ph type="body" sz="quarter" idx="10"/>
          </p:nvPr>
        </p:nvSpPr>
        <p:spPr>
          <a:xfrm>
            <a:off x="381000" y="1411552"/>
            <a:ext cx="8382000" cy="5391219"/>
          </a:xfrm>
        </p:spPr>
        <p:txBody>
          <a:bodyPr/>
          <a:lstStyle/>
          <a:p>
            <a:pPr lvl="0">
              <a:defRPr/>
            </a:pPr>
            <a:r>
              <a:rPr lang="en-US" dirty="0" smtClean="0"/>
              <a:t>Outcome Goals:</a:t>
            </a:r>
          </a:p>
          <a:p>
            <a:pPr lvl="1">
              <a:defRPr/>
            </a:pPr>
            <a:r>
              <a:rPr lang="en-US" dirty="0" smtClean="0"/>
              <a:t>Reduce </a:t>
            </a:r>
            <a:r>
              <a:rPr lang="en-US" dirty="0" err="1" smtClean="0"/>
              <a:t>BSIs</a:t>
            </a:r>
            <a:r>
              <a:rPr lang="en-US" dirty="0" smtClean="0"/>
              <a:t> to 1 per 1,000 central line days</a:t>
            </a:r>
          </a:p>
          <a:p>
            <a:pPr lvl="1">
              <a:defRPr/>
            </a:pPr>
            <a:r>
              <a:rPr lang="en-US" dirty="0" smtClean="0"/>
              <a:t>Some states and hospitals view CLABSI </a:t>
            </a:r>
            <a:r>
              <a:rPr lang="en-US" u="sng" dirty="0" smtClean="0"/>
              <a:t>elimination</a:t>
            </a:r>
            <a:r>
              <a:rPr lang="en-US" dirty="0" smtClean="0"/>
              <a:t> as the goal</a:t>
            </a:r>
          </a:p>
          <a:p>
            <a:pPr lvl="1">
              <a:defRPr/>
            </a:pPr>
            <a:r>
              <a:rPr lang="en-US" dirty="0" smtClean="0"/>
              <a:t>Improve unit safety culture</a:t>
            </a:r>
          </a:p>
          <a:p>
            <a:pPr lvl="0">
              <a:spcAft>
                <a:spcPts val="600"/>
              </a:spcAft>
              <a:defRPr/>
            </a:pPr>
            <a:r>
              <a:rPr lang="en-US" dirty="0" smtClean="0"/>
              <a:t>Reach hospitals in all 50 states, the District and Puerto Rico</a:t>
            </a:r>
          </a:p>
          <a:p>
            <a:pPr lvl="0">
              <a:defRPr/>
            </a:pPr>
            <a:r>
              <a:rPr lang="en-US" dirty="0" smtClean="0"/>
              <a:t>Include both ICUs and other units with CLABSI risks</a:t>
            </a:r>
          </a:p>
          <a:p>
            <a:pPr lvl="0">
              <a:defRPr/>
            </a:pPr>
            <a:r>
              <a:rPr lang="en-US" dirty="0" smtClean="0"/>
              <a:t>Include critical access </a:t>
            </a:r>
            <a:r>
              <a:rPr lang="en-US" smtClean="0"/>
              <a:t>hospitals</a:t>
            </a:r>
          </a:p>
          <a:p>
            <a:pPr>
              <a:buNone/>
            </a:pPr>
            <a:endParaRPr lang="en-US"/>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ext Placeholder 5"/>
          <p:cNvSpPr>
            <a:spLocks noGrp="1"/>
          </p:cNvSpPr>
          <p:nvPr>
            <p:ph type="body" idx="1"/>
          </p:nvPr>
        </p:nvSpPr>
        <p:spPr>
          <a:xfrm>
            <a:off x="381000" y="1757802"/>
            <a:ext cx="4114800" cy="346249"/>
          </a:xfrm>
        </p:spPr>
        <p:txBody>
          <a:bodyPr/>
          <a:lstStyle/>
          <a:p>
            <a:pPr algn="ctr"/>
            <a:r>
              <a:rPr lang="en-US" dirty="0" smtClean="0"/>
              <a:t>CUSP</a:t>
            </a:r>
            <a:endParaRPr lang="en-US" dirty="0"/>
          </a:p>
        </p:txBody>
      </p:sp>
      <p:sp>
        <p:nvSpPr>
          <p:cNvPr id="7" name="Content Placeholder 6"/>
          <p:cNvSpPr>
            <a:spLocks noGrp="1"/>
          </p:cNvSpPr>
          <p:nvPr>
            <p:ph sz="half" idx="2"/>
          </p:nvPr>
        </p:nvSpPr>
        <p:spPr>
          <a:xfrm>
            <a:off x="380999" y="2174875"/>
            <a:ext cx="4114800" cy="2194447"/>
          </a:xfrm>
        </p:spPr>
        <p:txBody>
          <a:bodyPr/>
          <a:lstStyle/>
          <a:p>
            <a:r>
              <a:rPr lang="en-US" dirty="0" smtClean="0"/>
              <a:t>Educate on the science of safety</a:t>
            </a:r>
          </a:p>
          <a:p>
            <a:r>
              <a:rPr lang="en-US" dirty="0" smtClean="0"/>
              <a:t>Identify defects</a:t>
            </a:r>
          </a:p>
          <a:p>
            <a:r>
              <a:rPr lang="en-US" dirty="0" smtClean="0"/>
              <a:t>Assign executive to adopt unit</a:t>
            </a:r>
          </a:p>
          <a:p>
            <a:r>
              <a:rPr lang="en-US" dirty="0" smtClean="0"/>
              <a:t>Learn from defects</a:t>
            </a:r>
          </a:p>
          <a:p>
            <a:r>
              <a:rPr lang="en-US" dirty="0" smtClean="0"/>
              <a:t>Implement teamwork and communication tools</a:t>
            </a:r>
            <a:endParaRPr lang="en-US" dirty="0"/>
          </a:p>
        </p:txBody>
      </p:sp>
      <p:sp>
        <p:nvSpPr>
          <p:cNvPr id="8" name="Text Placeholder 7"/>
          <p:cNvSpPr>
            <a:spLocks noGrp="1"/>
          </p:cNvSpPr>
          <p:nvPr>
            <p:ph type="body" sz="quarter" idx="3"/>
          </p:nvPr>
        </p:nvSpPr>
        <p:spPr>
          <a:xfrm>
            <a:off x="4645981" y="1757802"/>
            <a:ext cx="4117019" cy="346249"/>
          </a:xfrm>
        </p:spPr>
        <p:txBody>
          <a:bodyPr/>
          <a:lstStyle/>
          <a:p>
            <a:pPr algn="ctr"/>
            <a:r>
              <a:rPr lang="en-US" dirty="0" smtClean="0"/>
              <a:t>CLASBI</a:t>
            </a:r>
            <a:endParaRPr lang="en-US" dirty="0"/>
          </a:p>
        </p:txBody>
      </p:sp>
      <p:sp>
        <p:nvSpPr>
          <p:cNvPr id="9" name="Content Placeholder 8"/>
          <p:cNvSpPr>
            <a:spLocks noGrp="1"/>
          </p:cNvSpPr>
          <p:nvPr>
            <p:ph sz="quarter" idx="4"/>
          </p:nvPr>
        </p:nvSpPr>
        <p:spPr>
          <a:xfrm>
            <a:off x="4645026" y="2174875"/>
            <a:ext cx="4117974" cy="2194447"/>
          </a:xfrm>
        </p:spPr>
        <p:txBody>
          <a:bodyPr/>
          <a:lstStyle/>
          <a:p>
            <a:r>
              <a:rPr lang="en-US" dirty="0" smtClean="0"/>
              <a:t>Wash hands prior to procedure</a:t>
            </a:r>
          </a:p>
          <a:p>
            <a:r>
              <a:rPr lang="en-US" dirty="0" smtClean="0"/>
              <a:t>Use maximal barrier precautions</a:t>
            </a:r>
          </a:p>
          <a:p>
            <a:r>
              <a:rPr lang="en-US" dirty="0" smtClean="0"/>
              <a:t>Clean skin with chlorhexidine</a:t>
            </a:r>
          </a:p>
          <a:p>
            <a:r>
              <a:rPr lang="en-US" dirty="0" smtClean="0"/>
              <a:t>Avoid femoral lines</a:t>
            </a:r>
          </a:p>
          <a:p>
            <a:r>
              <a:rPr lang="en-US" dirty="0" smtClean="0"/>
              <a:t>Remove unnecessary lines</a:t>
            </a:r>
            <a:endParaRPr lang="en-US" dirty="0"/>
          </a:p>
        </p:txBody>
      </p:sp>
      <p:sp>
        <p:nvSpPr>
          <p:cNvPr id="12" name="Title 1"/>
          <p:cNvSpPr>
            <a:spLocks noGrp="1"/>
          </p:cNvSpPr>
          <p:nvPr>
            <p:ph type="title"/>
          </p:nvPr>
        </p:nvSpPr>
        <p:spPr>
          <a:xfrm>
            <a:off x="381000" y="457200"/>
            <a:ext cx="8382000" cy="664797"/>
          </a:xfrm>
        </p:spPr>
        <p:txBody>
          <a:bodyPr>
            <a:normAutofit fontScale="90000"/>
          </a:bodyPr>
          <a:lstStyle/>
          <a:p>
            <a:r>
              <a:rPr lang="en-US" b="1" dirty="0" smtClean="0"/>
              <a:t>CUSP: CLABSI Implementation Content</a:t>
            </a:r>
            <a:endParaRPr lang="en-US" b="1" dirty="0"/>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763000" cy="639762"/>
          </a:xfrm>
        </p:spPr>
        <p:txBody>
          <a:bodyPr>
            <a:normAutofit fontScale="90000"/>
          </a:bodyPr>
          <a:lstStyle/>
          <a:p>
            <a:r>
              <a:rPr lang="en-US" b="1" dirty="0" smtClean="0"/>
              <a:t>CUSP CLABSI Intervention Processes</a:t>
            </a:r>
            <a:endParaRPr lang="en-US" b="1" dirty="0"/>
          </a:p>
        </p:txBody>
      </p:sp>
      <p:sp>
        <p:nvSpPr>
          <p:cNvPr id="3" name="Content Placeholder 2"/>
          <p:cNvSpPr>
            <a:spLocks noGrp="1"/>
          </p:cNvSpPr>
          <p:nvPr>
            <p:ph idx="1"/>
          </p:nvPr>
        </p:nvSpPr>
        <p:spPr>
          <a:xfrm>
            <a:off x="457200" y="1143000"/>
            <a:ext cx="8229600" cy="4953000"/>
          </a:xfrm>
        </p:spPr>
        <p:txBody>
          <a:bodyPr>
            <a:normAutofit fontScale="62500" lnSpcReduction="20000"/>
          </a:bodyPr>
          <a:lstStyle/>
          <a:p>
            <a:pPr>
              <a:buNone/>
            </a:pPr>
            <a:r>
              <a:rPr lang="en-US" dirty="0" smtClean="0"/>
              <a:t>Individual Components</a:t>
            </a:r>
          </a:p>
          <a:p>
            <a:r>
              <a:rPr lang="en-US" dirty="0" smtClean="0"/>
              <a:t>Planning/ orientation calls</a:t>
            </a:r>
          </a:p>
          <a:p>
            <a:r>
              <a:rPr lang="en-US" dirty="0" smtClean="0"/>
              <a:t>Baseline data collection period for CLABSI and safety culture</a:t>
            </a:r>
          </a:p>
          <a:p>
            <a:r>
              <a:rPr lang="en-US" dirty="0" smtClean="0"/>
              <a:t>Kickoff meeting</a:t>
            </a:r>
          </a:p>
          <a:p>
            <a:r>
              <a:rPr lang="en-US" dirty="0" smtClean="0"/>
              <a:t>Monthly infection rate and team process data submission</a:t>
            </a:r>
          </a:p>
          <a:p>
            <a:r>
              <a:rPr lang="en-US" dirty="0" smtClean="0"/>
              <a:t>Monthly content calls </a:t>
            </a:r>
          </a:p>
          <a:p>
            <a:r>
              <a:rPr lang="en-US" dirty="0" smtClean="0"/>
              <a:t>Monthly coaching calls</a:t>
            </a:r>
          </a:p>
          <a:p>
            <a:r>
              <a:rPr lang="en-US" dirty="0" smtClean="0"/>
              <a:t>Monthly feedback reports on outcome and process measures</a:t>
            </a:r>
          </a:p>
          <a:p>
            <a:r>
              <a:rPr lang="en-US" dirty="0" smtClean="0"/>
              <a:t>Mid-course meeting</a:t>
            </a:r>
          </a:p>
          <a:p>
            <a:r>
              <a:rPr lang="en-US" dirty="0" smtClean="0"/>
              <a:t>End-of-project meeting</a:t>
            </a:r>
          </a:p>
          <a:p>
            <a:endParaRPr lang="en-US" dirty="0" smtClean="0"/>
          </a:p>
          <a:p>
            <a:pPr>
              <a:buNone/>
            </a:pPr>
            <a:r>
              <a:rPr lang="en-US" dirty="0" smtClean="0"/>
              <a:t>Project spans two years and requires participation in:</a:t>
            </a:r>
          </a:p>
          <a:p>
            <a:r>
              <a:rPr lang="en-US" dirty="0" smtClean="0"/>
              <a:t>2-3 in-person meetings</a:t>
            </a:r>
          </a:p>
          <a:p>
            <a:r>
              <a:rPr lang="en-US" dirty="0" smtClean="0"/>
              <a:t>48-60 calls led by national project team</a:t>
            </a:r>
          </a:p>
          <a:p>
            <a:r>
              <a:rPr lang="en-US" dirty="0" smtClean="0"/>
              <a:t>24 internal meetings of implementation team</a:t>
            </a:r>
          </a:p>
          <a:p>
            <a:r>
              <a:rPr lang="en-US" dirty="0" smtClean="0"/>
              <a:t>Monthly data collection, submission, and assessment (lessons learned/root cause analysis)</a:t>
            </a:r>
          </a:p>
          <a:p>
            <a:endParaRPr lang="en-US" dirty="0"/>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382000" cy="1217612"/>
          </a:xfrm>
        </p:spPr>
        <p:txBody>
          <a:bodyPr>
            <a:normAutofit fontScale="90000"/>
          </a:bodyPr>
          <a:lstStyle/>
          <a:p>
            <a:pPr algn="ctr"/>
            <a:r>
              <a:rPr lang="en-US" b="1" dirty="0" smtClean="0"/>
              <a:t>The Challenge of Evolving a National</a:t>
            </a:r>
            <a:br>
              <a:rPr lang="en-US" b="1" dirty="0" smtClean="0"/>
            </a:br>
            <a:r>
              <a:rPr lang="en-US" b="1" dirty="0" smtClean="0"/>
              <a:t> QI Project</a:t>
            </a:r>
            <a:endParaRPr lang="en-US" b="1" dirty="0"/>
          </a:p>
        </p:txBody>
      </p:sp>
    </p:spTree>
  </p:cSld>
  <p:clrMapOvr>
    <a:masterClrMapping/>
  </p:clrMapOvr>
  <p:transition>
    <p:fade/>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62000"/>
          </a:xfrm>
        </p:spPr>
        <p:txBody>
          <a:bodyPr/>
          <a:lstStyle/>
          <a:p>
            <a:r>
              <a:rPr lang="en-US" b="1" dirty="0" smtClean="0"/>
              <a:t>A Tale of Two Airplanes</a:t>
            </a:r>
            <a:endParaRPr lang="en-US" b="1" dirty="0"/>
          </a:p>
        </p:txBody>
      </p:sp>
      <p:graphicFrame>
        <p:nvGraphicFramePr>
          <p:cNvPr id="4" name="Table 3"/>
          <p:cNvGraphicFramePr>
            <a:graphicFrameLocks noGrp="1"/>
          </p:cNvGraphicFramePr>
          <p:nvPr/>
        </p:nvGraphicFramePr>
        <p:xfrm>
          <a:off x="381000" y="2868468"/>
          <a:ext cx="8305800" cy="3470772"/>
        </p:xfrm>
        <a:graphic>
          <a:graphicData uri="http://schemas.openxmlformats.org/drawingml/2006/table">
            <a:tbl>
              <a:tblPr/>
              <a:tblGrid>
                <a:gridCol w="2940106"/>
                <a:gridCol w="2940106"/>
                <a:gridCol w="2425588"/>
              </a:tblGrid>
              <a:tr h="507519">
                <a:tc>
                  <a:txBody>
                    <a:bodyPr/>
                    <a:lstStyle/>
                    <a:p>
                      <a:pPr algn="l" fontAlgn="b"/>
                      <a:r>
                        <a:rPr lang="en-US" sz="2000" b="1" i="0" u="none" strike="noStrike"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1" i="0" u="none" strike="noStrike"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Calibri"/>
                        </a:rPr>
                        <a:t>Wright Flyer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1" i="0" u="none" strike="noStrike"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Calibri"/>
                        </a:rPr>
                        <a:t>P-51 Mustang</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20348">
                <a:tc>
                  <a:txBody>
                    <a:bodyPr/>
                    <a:lstStyle/>
                    <a:p>
                      <a:pPr algn="l" fontAlgn="b"/>
                      <a:r>
                        <a:rPr lang="en-US" sz="2000" b="1" i="0" u="none" strike="noStrike"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Calibri"/>
                        </a:rPr>
                        <a:t>Design &amp; Build </a:t>
                      </a:r>
                      <a:r>
                        <a:rPr lang="en-US" sz="2000" b="1" i="0" u="none" strike="noStrike"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Calibri"/>
                        </a:rPr>
                        <a:t>Prototype</a:t>
                      </a:r>
                      <a:endParaRPr lang="en-US" sz="2000" b="1" i="0" u="none" strike="noStrike"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1" i="0" u="none" strike="noStrike"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Calibri"/>
                        </a:rPr>
                        <a:t>4 years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1" i="0" u="none" strike="noStrike"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Calibri"/>
                        </a:rPr>
                        <a:t>117 days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20348">
                <a:tc>
                  <a:txBody>
                    <a:bodyPr/>
                    <a:lstStyle/>
                    <a:p>
                      <a:pPr algn="l" fontAlgn="b"/>
                      <a:r>
                        <a:rPr lang="en-US" sz="2000" b="1" i="0" u="none" strike="noStrike"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Calibri"/>
                        </a:rPr>
                        <a:t>Production Time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1" i="0" u="none" strike="noStrike"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Calibri"/>
                        </a:rPr>
                        <a:t>6 months for Flyer II </a:t>
                      </a:r>
                      <a:r>
                        <a:rPr lang="en-US" sz="2000" b="1" i="0" u="none" strike="noStrike"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Calibri"/>
                        </a:rPr>
                        <a:t>&amp; </a:t>
                      </a:r>
                      <a:r>
                        <a:rPr lang="en-US" sz="2000" b="1" i="0" u="none" strike="noStrike"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Calibri"/>
                        </a:rPr>
                        <a:t>III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1" i="0" u="none" strike="noStrike"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Calibri"/>
                        </a:rPr>
                        <a:t>21 minutes at peak</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07519">
                <a:tc>
                  <a:txBody>
                    <a:bodyPr/>
                    <a:lstStyle/>
                    <a:p>
                      <a:pPr algn="l" fontAlgn="b"/>
                      <a:r>
                        <a:rPr lang="en-US" sz="2000" b="1" i="0" u="none" strike="noStrike"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Calibri"/>
                        </a:rPr>
                        <a:t>Range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1" i="0" u="none" strike="noStrike"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Calibri"/>
                        </a:rPr>
                        <a:t>24 miles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1" i="0" u="none" strike="noStrike"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Calibri"/>
                        </a:rPr>
                        <a:t>1,100</a:t>
                      </a:r>
                      <a:r>
                        <a:rPr lang="en-US" sz="2000" b="1" i="0" u="none" strike="noStrike"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Calibri"/>
                        </a:rPr>
                        <a:t>+ miles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07519">
                <a:tc>
                  <a:txBody>
                    <a:bodyPr/>
                    <a:lstStyle/>
                    <a:p>
                      <a:pPr algn="l" fontAlgn="b"/>
                      <a:r>
                        <a:rPr lang="en-US" sz="2000" b="1" i="0" u="none" strike="noStrike"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Calibri"/>
                        </a:rPr>
                        <a:t>Speed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1" i="0" u="none" strike="noStrike"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Calibri"/>
                        </a:rPr>
                        <a:t>39 mph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1" i="0" u="none" strike="noStrike"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Calibri"/>
                        </a:rPr>
                        <a:t>400+ mph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07519">
                <a:tc>
                  <a:txBody>
                    <a:bodyPr/>
                    <a:lstStyle/>
                    <a:p>
                      <a:pPr algn="l" fontAlgn="b"/>
                      <a:r>
                        <a:rPr lang="en-US" sz="2000" b="1" i="0" u="none" strike="noStrike"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Calibri"/>
                        </a:rPr>
                        <a:t>Altitude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1" i="0" u="none" strike="noStrike"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Calibri"/>
                        </a:rPr>
                        <a:t>200 feet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1" i="0" u="none" strike="noStrike"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Calibri"/>
                        </a:rPr>
                        <a:t>30,000+ feet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pic>
        <p:nvPicPr>
          <p:cNvPr id="1025" name="Picture 1" descr="P-51 Mustang Plane Photo"/>
          <p:cNvPicPr>
            <a:picLocks noChangeAspect="1" noChangeArrowheads="1"/>
          </p:cNvPicPr>
          <p:nvPr/>
        </p:nvPicPr>
        <p:blipFill>
          <a:blip r:embed="rId3" cstate="print"/>
          <a:srcRect/>
          <a:stretch>
            <a:fillRect/>
          </a:stretch>
        </p:blipFill>
        <p:spPr bwMode="auto">
          <a:xfrm>
            <a:off x="5181600" y="1066800"/>
            <a:ext cx="3295462" cy="1600200"/>
          </a:xfrm>
          <a:prstGeom prst="rect">
            <a:avLst/>
          </a:prstGeom>
          <a:noFill/>
          <a:ln w="9525">
            <a:noFill/>
            <a:miter lim="800000"/>
            <a:headEnd/>
            <a:tailEnd/>
          </a:ln>
        </p:spPr>
      </p:pic>
      <p:pic>
        <p:nvPicPr>
          <p:cNvPr id="1026" name="Picture 2" descr="Wright Flyer photo"/>
          <p:cNvPicPr>
            <a:picLocks noChangeAspect="1" noChangeArrowheads="1"/>
          </p:cNvPicPr>
          <p:nvPr/>
        </p:nvPicPr>
        <p:blipFill>
          <a:blip r:embed="rId4" cstate="print"/>
          <a:srcRect/>
          <a:stretch>
            <a:fillRect/>
          </a:stretch>
        </p:blipFill>
        <p:spPr bwMode="auto">
          <a:xfrm>
            <a:off x="685800" y="1066800"/>
            <a:ext cx="3352800" cy="1611923"/>
          </a:xfrm>
          <a:prstGeom prst="rect">
            <a:avLst/>
          </a:prstGeom>
          <a:noFill/>
          <a:ln w="9525">
            <a:noFill/>
            <a:miter lim="800000"/>
            <a:headEnd/>
            <a:tailEnd/>
          </a:ln>
        </p:spPr>
      </p:pic>
    </p:spTree>
  </p:cSld>
  <p:clrMapOvr>
    <a:masterClrMapping/>
  </p:clrMapOvr>
  <p:transition>
    <p:fade/>
  </p:transition>
</p:sld>
</file>

<file path=ppt/theme/theme1.xml><?xml version="1.0" encoding="utf-8"?>
<a:theme xmlns:a="http://schemas.openxmlformats.org/drawingml/2006/main" name="Theme1">
  <a:themeElements>
    <a:clrScheme name="Blue Template-Template">
      <a:dk1>
        <a:srgbClr val="000000"/>
      </a:dk1>
      <a:lt1>
        <a:srgbClr val="FFFFFF"/>
      </a:lt1>
      <a:dk2>
        <a:srgbClr val="050595"/>
      </a:dk2>
      <a:lt2>
        <a:srgbClr val="FFFF99"/>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300" dirty="0" smtClean="0">
            <a:solidFill>
              <a:srgbClr val="FFFFFF"/>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Theme1</Template>
  <TotalTime>1193</TotalTime>
  <Words>1445</Words>
  <Application>Microsoft Macintosh PowerPoint</Application>
  <PresentationFormat>On-screen Show (4:3)</PresentationFormat>
  <Paragraphs>233</Paragraphs>
  <Slides>24</Slides>
  <Notes>2</Notes>
  <HiddenSlides>0</HiddenSlides>
  <MMClips>0</MMClips>
  <ScaleCrop>false</ScaleCrop>
  <HeadingPairs>
    <vt:vector size="4" baseType="variant">
      <vt:variant>
        <vt:lpstr>Design Template</vt:lpstr>
      </vt:variant>
      <vt:variant>
        <vt:i4>1</vt:i4>
      </vt:variant>
      <vt:variant>
        <vt:lpstr>Slide Titles</vt:lpstr>
      </vt:variant>
      <vt:variant>
        <vt:i4>24</vt:i4>
      </vt:variant>
    </vt:vector>
  </HeadingPairs>
  <TitlesOfParts>
    <vt:vector size="25" baseType="lpstr">
      <vt:lpstr>Theme1</vt:lpstr>
      <vt:lpstr>Building National Health Care Quality Improvement Campaigns to Succeed: Lessons from the  CUSP: CLABSI Project</vt:lpstr>
      <vt:lpstr>Presentation Overview</vt:lpstr>
      <vt:lpstr>Project Origins and Background</vt:lpstr>
      <vt:lpstr>CUSP: CLABSI Project Rationale</vt:lpstr>
      <vt:lpstr>CUSP: CLABSI Project Goals</vt:lpstr>
      <vt:lpstr>CUSP: CLABSI Implementation Content</vt:lpstr>
      <vt:lpstr>CUSP CLABSI Intervention Processes</vt:lpstr>
      <vt:lpstr>The Challenge of Evolving a National  QI Project</vt:lpstr>
      <vt:lpstr>A Tale of Two Airplanes</vt:lpstr>
      <vt:lpstr>Obstacles to Evolving</vt:lpstr>
      <vt:lpstr>Lessons from Two Airplanes </vt:lpstr>
      <vt:lpstr>Predictable Evolutions in National QI Campaigns</vt:lpstr>
      <vt:lpstr>Predictable Evolutions in National QI Campaigns </vt:lpstr>
      <vt:lpstr>National QI Campaign Paradoxes</vt:lpstr>
      <vt:lpstr>Preparing to Successfully Adapt to Change </vt:lpstr>
      <vt:lpstr>Preparing to Successfully Adapt to Change </vt:lpstr>
      <vt:lpstr>Preparing to Successfully Adapt to Change </vt:lpstr>
      <vt:lpstr>Implications for Leaders of National QI Campaigns and Funding Organizations</vt:lpstr>
      <vt:lpstr>Implications for Leaders of National QI Campaigns and Funding Organizations: Key  Questions</vt:lpstr>
      <vt:lpstr>Implications for Leaders of National QI Campaigns and Funding Organizations: Key  Questions </vt:lpstr>
      <vt:lpstr>Final Thoughts</vt:lpstr>
      <vt:lpstr>Final Thoughts </vt:lpstr>
      <vt:lpstr>Final Thoughts </vt:lpstr>
      <vt:lpstr>Questions </vt:lpstr>
    </vt:vector>
  </TitlesOfParts>
  <Company>The American Hospital Association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steve hines</dc:creator>
  <cp:lastModifiedBy>Graham</cp:lastModifiedBy>
  <cp:revision>75</cp:revision>
  <dcterms:created xsi:type="dcterms:W3CDTF">2010-10-29T16:00:18Z</dcterms:created>
  <dcterms:modified xsi:type="dcterms:W3CDTF">2010-10-29T16:00:58Z</dcterms:modified>
</cp:coreProperties>
</file>