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theme/theme6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6" r:id="rId1"/>
    <p:sldMasterId id="2147483698" r:id="rId2"/>
    <p:sldMasterId id="2147483712" r:id="rId3"/>
    <p:sldMasterId id="2147483739" r:id="rId4"/>
  </p:sldMasterIdLst>
  <p:notesMasterIdLst>
    <p:notesMasterId r:id="rId23"/>
  </p:notesMasterIdLst>
  <p:handoutMasterIdLst>
    <p:handoutMasterId r:id="rId24"/>
  </p:handoutMasterIdLst>
  <p:sldIdLst>
    <p:sldId id="368" r:id="rId5"/>
    <p:sldId id="352" r:id="rId6"/>
    <p:sldId id="427" r:id="rId7"/>
    <p:sldId id="424" r:id="rId8"/>
    <p:sldId id="359" r:id="rId9"/>
    <p:sldId id="421" r:id="rId10"/>
    <p:sldId id="363" r:id="rId11"/>
    <p:sldId id="428" r:id="rId12"/>
    <p:sldId id="385" r:id="rId13"/>
    <p:sldId id="420" r:id="rId14"/>
    <p:sldId id="409" r:id="rId15"/>
    <p:sldId id="412" r:id="rId16"/>
    <p:sldId id="378" r:id="rId17"/>
    <p:sldId id="422" r:id="rId18"/>
    <p:sldId id="426" r:id="rId19"/>
    <p:sldId id="414" r:id="rId20"/>
    <p:sldId id="415" r:id="rId21"/>
    <p:sldId id="413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FFFFFF"/>
    <a:srgbClr val="F0AB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 snapToObjects="1">
      <p:cViewPr>
        <p:scale>
          <a:sx n="100" d="100"/>
          <a:sy n="100" d="100"/>
        </p:scale>
        <p:origin x="-1432" y="-5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B9BC6EE-DA47-5646-A801-02BFBAC94AFA}" type="datetime1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8069682-053B-6643-AB46-753EF51CE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466474-412E-0341-B593-5DACB821EEF6}" type="datetime1">
              <a:rPr lang="en-US"/>
              <a:pPr>
                <a:defRPr/>
              </a:pPr>
              <a:t>10/19/10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86DF2C1-CA1A-AC4A-BED0-C72F8FE02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797173-6095-D740-9828-C00CB01BD281}" type="slidenum">
              <a:rPr lang="en-US"/>
              <a:pPr/>
              <a:t>1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D38830A-EECD-604B-A9E1-0F59B91E6FB0}" type="slidenum">
              <a:rPr lang="en-US"/>
              <a:pPr/>
              <a:t>2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6460" tIns="43231" rIns="86460" bIns="43231"/>
          <a:lstStyle/>
          <a:p>
            <a:pPr eaLnBrk="1" hangingPunct="1">
              <a:spcBef>
                <a:spcPct val="0"/>
              </a:spcBef>
            </a:pPr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911225"/>
            <a:fld id="{8ADFA4D0-1D84-1E48-AE90-1B92619BE9B8}" type="slidenum">
              <a:rPr lang="en-US">
                <a:solidFill>
                  <a:srgbClr val="000000"/>
                </a:solidFill>
              </a:rPr>
              <a:pPr defTabSz="911225"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F152CF-1494-334A-BA59-F338A146AB5A}" type="slidenum">
              <a:rPr lang="en-US"/>
              <a:pPr/>
              <a:t>6</a:t>
            </a:fld>
            <a:endParaRPr lang="en-US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>
              <a:latin typeface="Arial Unicode M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1295400"/>
            <a:ext cx="1981200" cy="3476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600" y="1295400"/>
            <a:ext cx="5791200" cy="3476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9800" y="1905000"/>
            <a:ext cx="3848100" cy="286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300" y="1905000"/>
            <a:ext cx="3848100" cy="286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7200" y="1295400"/>
            <a:ext cx="1981200" cy="3476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600" y="1295400"/>
            <a:ext cx="5791200" cy="3476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1295400"/>
            <a:ext cx="743902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39800" y="1905000"/>
            <a:ext cx="7848600" cy="28670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00" y="1295400"/>
            <a:ext cx="743902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39800" y="1905000"/>
            <a:ext cx="7848600" cy="28670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615" y="1295400"/>
            <a:ext cx="743902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39800" y="1905030"/>
            <a:ext cx="7848600" cy="2867025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9800" y="1905000"/>
            <a:ext cx="3848100" cy="286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300" y="1905000"/>
            <a:ext cx="3848100" cy="286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7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9800" y="1905000"/>
            <a:ext cx="78486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1295400"/>
            <a:ext cx="7439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8" name="Picture 4" descr="nopr_pp_top_banne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52400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nopr_pp_bottom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353175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06" name="Text Box 6"/>
          <p:cNvSpPr txBox="1">
            <a:spLocks noChangeArrowheads="1"/>
          </p:cNvSpPr>
          <p:nvPr userDrawn="1"/>
        </p:nvSpPr>
        <p:spPr bwMode="auto">
          <a:xfrm>
            <a:off x="76200" y="6400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65180"/>
        </a:buClr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pitchFamily="-65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9800" y="1905000"/>
            <a:ext cx="78486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315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1295400"/>
            <a:ext cx="7439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3316" name="Picture 33" descr="nopr_pp_top_banne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5" descr="nopr_pp_bottom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6353175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0" name="Text Box 36"/>
          <p:cNvSpPr txBox="1">
            <a:spLocks noChangeArrowheads="1"/>
          </p:cNvSpPr>
          <p:nvPr userDrawn="1"/>
        </p:nvSpPr>
        <p:spPr bwMode="auto">
          <a:xfrm>
            <a:off x="76200" y="6400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2" r:id="rId2"/>
    <p:sldLayoutId id="2147483761" r:id="rId3"/>
    <p:sldLayoutId id="2147483760" r:id="rId4"/>
    <p:sldLayoutId id="2147483759" r:id="rId5"/>
    <p:sldLayoutId id="2147483758" r:id="rId6"/>
    <p:sldLayoutId id="2147483757" r:id="rId7"/>
    <p:sldLayoutId id="2147483756" r:id="rId8"/>
    <p:sldLayoutId id="2147483755" r:id="rId9"/>
    <p:sldLayoutId id="2147483754" r:id="rId10"/>
    <p:sldLayoutId id="2147483753" r:id="rId11"/>
    <p:sldLayoutId id="2147483752" r:id="rId12"/>
    <p:sldLayoutId id="214748375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65180"/>
        </a:buClr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" charset="0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charset="0"/>
          <a:ea typeface="ＭＳ Ｐゴシック" pitchFamily="-65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9800" y="1905000"/>
            <a:ext cx="78486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1295400"/>
            <a:ext cx="7439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27652" name="Picture 33" descr="nopr_pp_top_bann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5" descr="nopr_pp_bottom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353175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0" name="Text Box 36"/>
          <p:cNvSpPr txBox="1">
            <a:spLocks noChangeArrowheads="1"/>
          </p:cNvSpPr>
          <p:nvPr userDrawn="1"/>
        </p:nvSpPr>
        <p:spPr bwMode="auto">
          <a:xfrm>
            <a:off x="76200" y="6400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65180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9800" y="1905000"/>
            <a:ext cx="78486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23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63600" y="1295400"/>
            <a:ext cx="7439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30724" name="Picture 33" descr="nopr_pp_top_bann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91440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35" descr="nopr_pp_botto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353175"/>
            <a:ext cx="9144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0" name="Text Box 36"/>
          <p:cNvSpPr txBox="1">
            <a:spLocks noChangeArrowheads="1"/>
          </p:cNvSpPr>
          <p:nvPr/>
        </p:nvSpPr>
        <p:spPr bwMode="auto">
          <a:xfrm>
            <a:off x="76200" y="6400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 eaLnBrk="0" hangingPunct="0">
              <a:defRPr/>
            </a:pPr>
            <a:endParaRPr lang="en-US">
              <a:solidFill>
                <a:srgbClr val="000000"/>
              </a:solidFill>
              <a:latin typeface="Times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+mj-lt"/>
          <a:ea typeface="ＭＳ Ｐゴシック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  <a:ea typeface="ＭＳ Ｐゴシック" charset="-128"/>
          <a:cs typeface="ＭＳ Ｐゴシック" pitchFamily="-112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36518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65180"/>
        </a:buClr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pitchFamily="34" charset="-128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57950"/>
            <a:ext cx="2133600" cy="400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7EA26F46-41C0-E747-B080-FA789B0BFCC4}" type="slidenum">
              <a:rPr lang="en-US" sz="1800"/>
              <a:pPr/>
              <a:t>1</a:t>
            </a:fld>
            <a:endParaRPr lang="en-US" sz="1800"/>
          </a:p>
        </p:txBody>
      </p:sp>
      <p:sp>
        <p:nvSpPr>
          <p:cNvPr id="305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30250" y="2644775"/>
            <a:ext cx="7848600" cy="1165225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NOPR 2006:</a:t>
            </a:r>
            <a:b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</a:br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Results and Lessons Learned</a:t>
            </a:r>
            <a:b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</a:br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/>
            </a:r>
            <a:b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</a:br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2010 Annual AHRQ </a:t>
            </a:r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Conference</a:t>
            </a:r>
            <a:b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</a:br>
            <a: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/>
            </a:r>
            <a:br>
              <a:rPr lang="en-US" sz="3200" dirty="0" smtClean="0">
                <a:solidFill>
                  <a:srgbClr val="344E7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</a:br>
            <a:r>
              <a:rPr lang="en-US" sz="1800" dirty="0" smtClean="0">
                <a:solidFill>
                  <a:schemeClr val="tx1"/>
                </a:solidFill>
              </a:rPr>
              <a:t>Bruce E. </a:t>
            </a:r>
            <a:r>
              <a:rPr lang="en-US" sz="1800" dirty="0" err="1" smtClean="0">
                <a:solidFill>
                  <a:schemeClr val="tx1"/>
                </a:solidFill>
              </a:rPr>
              <a:t>Hillner</a:t>
            </a:r>
            <a:r>
              <a:rPr lang="en-US" sz="1800" dirty="0" smtClean="0">
                <a:solidFill>
                  <a:schemeClr val="tx1"/>
                </a:solidFill>
              </a:rPr>
              <a:t>, M.D.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Eminent University Scholar and Professor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Virginia Commonwealth University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Richmond, VA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>
              <a:solidFill>
                <a:srgbClr val="344E7C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charset="-128"/>
            </a:endParaRPr>
          </a:p>
        </p:txBody>
      </p:sp>
      <p:sp>
        <p:nvSpPr>
          <p:cNvPr id="34821" name="Rectangle 11"/>
          <p:cNvSpPr>
            <a:spLocks noChangeArrowheads="1"/>
          </p:cNvSpPr>
          <p:nvPr/>
        </p:nvSpPr>
        <p:spPr bwMode="auto">
          <a:xfrm>
            <a:off x="4470400" y="52435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1800"/>
          </a:p>
        </p:txBody>
      </p:sp>
      <p:pic>
        <p:nvPicPr>
          <p:cNvPr id="34822" name="Picture 12" descr="Massey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3700" y="5410200"/>
            <a:ext cx="32766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178800" cy="6096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Lessons Learned 1: Must Do Even if Painful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	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Preparing a formal “operations manual” similar in structure to a clinical trial protocol document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Project annual registry enrollment for relevant time frame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Prepare a statistical plan even if multiple definitions of ‘meaningful’ change in endpoints are considered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If registry includes multiple diseases (e.g. different types of cancer) or sub-groups (e.g. past myocardial infarctions vs. angina), define the priority areas for first analysis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Lessons Learned 2</a:t>
            </a:r>
            <a:r>
              <a:rPr lang="en-US" dirty="0">
                <a:ea typeface="ＭＳ Ｐゴシック" charset="-128"/>
                <a:cs typeface="ＭＳ Ｐゴシック" charset="-128"/>
              </a:rPr>
              <a:t>	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Design your case report forms such that all data fields must be complete before accepting record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Web-based entry of data to ‘center’ minimizes costs and assists data integrity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No evidence that being the treating physician was associated with higher rates of change in the post-PET (treatment) strategies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Lessons Learned 3</a:t>
            </a:r>
            <a:r>
              <a:rPr lang="en-US" dirty="0">
                <a:ea typeface="ＭＳ Ｐゴシック" charset="-128"/>
                <a:cs typeface="ＭＳ Ｐゴシック" charset="-128"/>
              </a:rPr>
              <a:t>	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The primary endpoint of ‘intended’ vs. “actual” management was a compromise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Define and concurrently implement ‘validation’ strategy from the onset of the registry</a:t>
            </a:r>
          </a:p>
          <a:p>
            <a:pPr lvl="1"/>
            <a:r>
              <a:rPr lang="en-US" sz="2400" dirty="0">
                <a:ea typeface="ＭＳ Ｐゴシック" charset="-128"/>
              </a:rPr>
              <a:t>Prospective claims collection</a:t>
            </a:r>
          </a:p>
          <a:p>
            <a:pPr lvl="1"/>
            <a:r>
              <a:rPr lang="en-US" sz="2400" dirty="0">
                <a:ea typeface="ＭＳ Ｐゴシック" charset="-128"/>
              </a:rPr>
              <a:t>Prospective selected chart audits ($)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Consider how proximate imaging is to preferred ‘hard endpoint’</a:t>
            </a:r>
          </a:p>
          <a:p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447800"/>
            <a:ext cx="7818438" cy="609600"/>
          </a:xfrm>
        </p:spPr>
        <p:txBody>
          <a:bodyPr/>
          <a:lstStyle/>
          <a:p>
            <a:pPr algn="ctr"/>
            <a:r>
              <a:rPr lang="en-US" sz="2800" dirty="0">
                <a:ea typeface="ＭＳ Ｐゴシック" charset="-128"/>
                <a:cs typeface="ＭＳ Ｐゴシック" charset="-128"/>
              </a:rPr>
              <a:t>CMS Decision Memo </a:t>
            </a:r>
            <a:br>
              <a:rPr lang="en-US" sz="2800" dirty="0">
                <a:ea typeface="ＭＳ Ｐゴシック" charset="-128"/>
                <a:cs typeface="ＭＳ Ｐゴシック" charset="-128"/>
              </a:rPr>
            </a:br>
            <a:r>
              <a:rPr lang="en-US" sz="2800" dirty="0">
                <a:ea typeface="ＭＳ Ｐゴシック" charset="-128"/>
                <a:cs typeface="ＭＳ Ｐゴシック" charset="-128"/>
              </a:rPr>
              <a:t>CAG-00181R</a:t>
            </a:r>
            <a:br>
              <a:rPr lang="en-US" sz="2800" dirty="0">
                <a:ea typeface="ＭＳ Ｐゴシック" charset="-128"/>
                <a:cs typeface="ＭＳ Ｐゴシック" charset="-128"/>
              </a:rPr>
            </a:br>
            <a:r>
              <a:rPr lang="en-US" sz="2800" dirty="0">
                <a:ea typeface="ＭＳ Ｐゴシック" charset="-128"/>
                <a:cs typeface="ＭＳ Ｐゴシック" charset="-128"/>
              </a:rPr>
              <a:t>April 3, 2009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382000" cy="3581400"/>
          </a:xfrm>
        </p:spPr>
        <p:txBody>
          <a:bodyPr/>
          <a:lstStyle/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New Framework 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differentiates PET imaging into uses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informing </a:t>
            </a:r>
            <a:r>
              <a:rPr lang="en-US" sz="2800" b="1" u="sng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initial treatment strategies</a:t>
            </a: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 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from uses guiding 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u="sng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subsequent treatment</a:t>
            </a: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 </a:t>
            </a:r>
          </a:p>
          <a:p>
            <a:pPr algn="ctr">
              <a:spcBef>
                <a:spcPts val="1200"/>
              </a:spcBef>
              <a:buFontTx/>
              <a:buNone/>
            </a:pP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  <a:sym typeface="Symbol" charset="2"/>
              </a:rPr>
              <a:t>after completion of initial treatment</a:t>
            </a:r>
            <a:endParaRPr lang="en-US" sz="2800" b="1" u="sng" dirty="0">
              <a:solidFill>
                <a:srgbClr val="FF0000"/>
              </a:solidFill>
              <a:ea typeface="ＭＳ Ｐゴシック" charset="-128"/>
              <a:cs typeface="ＭＳ Ｐゴシック" charset="-128"/>
              <a:sym typeface="Symbol" charset="2"/>
            </a:endParaRPr>
          </a:p>
          <a:p>
            <a:pPr>
              <a:spcBef>
                <a:spcPts val="1200"/>
              </a:spcBef>
            </a:pPr>
            <a:endParaRPr lang="en-US" sz="2400" dirty="0">
              <a:ea typeface="ＭＳ Ｐゴシック" charset="-128"/>
              <a:cs typeface="ＭＳ Ｐゴシック" charset="-128"/>
              <a:sym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3505200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IOM Priority 17/100</a:t>
            </a:r>
          </a:p>
        </p:txBody>
      </p:sp>
      <p:sp>
        <p:nvSpPr>
          <p:cNvPr id="52228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i="1" dirty="0">
                <a:ea typeface="ＭＳ Ｐゴシック" charset="-128"/>
                <a:cs typeface="ＭＳ Ｐゴシック" charset="-128"/>
              </a:rPr>
              <a:t>“Compare the effectiveness of imaging technologies in diagnosing, staging, and monitoring positron emission tomography (PET), magnetic resonance imaging (MRI) and computed tomography (CT).” 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/>
            </a:r>
            <a:br>
              <a:rPr lang="en-US" sz="2800" dirty="0">
                <a:ea typeface="ＭＳ Ｐゴシック" charset="-128"/>
                <a:cs typeface="ＭＳ Ｐゴシック" charset="-128"/>
              </a:rPr>
            </a:br>
            <a:r>
              <a:rPr lang="en-US" sz="2800" dirty="0">
                <a:ea typeface="ＭＳ Ｐゴシック" charset="-128"/>
                <a:cs typeface="ＭＳ Ｐゴシック" charset="-128"/>
              </a:rPr>
              <a:t>Prospective Concurrent Claims Database of Registry Participants is </a:t>
            </a:r>
            <a:r>
              <a:rPr lang="en-US" sz="2800" u="sng" dirty="0">
                <a:ea typeface="ＭＳ Ｐゴシック" charset="-128"/>
                <a:cs typeface="ＭＳ Ｐゴシック" charset="-128"/>
              </a:rPr>
              <a:t>Necessary</a:t>
            </a:r>
            <a:r>
              <a:rPr lang="en-US" sz="2800" dirty="0">
                <a:ea typeface="ＭＳ Ｐゴシック" charset="-128"/>
                <a:cs typeface="ＭＳ Ｐゴシック" charset="-128"/>
              </a:rPr>
              <a:t> but </a:t>
            </a:r>
            <a:r>
              <a:rPr lang="en-US" sz="2800" u="sng" dirty="0">
                <a:ea typeface="ＭＳ Ｐゴシック" charset="-128"/>
                <a:cs typeface="ＭＳ Ｐゴシック" charset="-128"/>
              </a:rPr>
              <a:t>Not Necessarily Sufficient </a:t>
            </a:r>
            <a:r>
              <a:rPr lang="en-US" sz="2800" dirty="0">
                <a:ea typeface="ＭＳ Ｐゴシック" charset="-128"/>
                <a:cs typeface="ＭＳ Ｐゴシック" charset="-128"/>
              </a:rPr>
              <a:t>for Proving Better Outcomes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863600" y="2895600"/>
            <a:ext cx="7848600" cy="2867025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Relevant outcome rarely proximate to diagnostic test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Discordance between intended vs. actual management is more likely to vary depending on the type of intended management than on the value of the test information</a:t>
            </a:r>
          </a:p>
          <a:p>
            <a:r>
              <a:rPr lang="en-US" sz="2400" u="sng" dirty="0">
                <a:ea typeface="ＭＳ Ｐゴシック" charset="-128"/>
                <a:cs typeface="ＭＳ Ｐゴシック" charset="-128"/>
              </a:rPr>
              <a:t>Defining control group is problematic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534400" cy="609600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The Challenge to Registry-based Studies:</a:t>
            </a:r>
            <a:br>
              <a:rPr lang="en-US" sz="2400" dirty="0">
                <a:ea typeface="ＭＳ Ｐゴシック" charset="-128"/>
                <a:cs typeface="ＭＳ Ｐゴシック" charset="-128"/>
              </a:rPr>
            </a:br>
            <a:r>
              <a:rPr lang="en-US" sz="2400" dirty="0">
                <a:ea typeface="ＭＳ Ｐゴシック" charset="-128"/>
                <a:cs typeface="ＭＳ Ｐゴシック" charset="-128"/>
              </a:rPr>
              <a:t>Defining appropriate comparison control groups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458200" cy="2867025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Options a) </a:t>
            </a:r>
            <a:r>
              <a:rPr lang="en-US" u="sng" dirty="0">
                <a:ea typeface="ＭＳ Ｐゴシック" charset="-128"/>
                <a:cs typeface="ＭＳ Ｐゴシック" charset="-128"/>
              </a:rPr>
              <a:t>Historical</a:t>
            </a:r>
            <a:r>
              <a:rPr lang="en-US" dirty="0">
                <a:ea typeface="ＭＳ Ｐゴシック" charset="-128"/>
                <a:cs typeface="ＭＳ Ｐゴシック" charset="-128"/>
              </a:rPr>
              <a:t> controls to Non-PET care when PET </a:t>
            </a:r>
            <a:r>
              <a:rPr lang="en-US" u="sng" dirty="0">
                <a:ea typeface="ＭＳ Ｐゴシック" charset="-128"/>
                <a:cs typeface="ＭＳ Ｐゴシック" charset="-128"/>
              </a:rPr>
              <a:t>not</a:t>
            </a:r>
            <a:r>
              <a:rPr lang="en-US" dirty="0">
                <a:ea typeface="ＭＳ Ｐゴシック" charset="-128"/>
                <a:cs typeface="ＭＳ Ｐゴシック" charset="-128"/>
              </a:rPr>
              <a:t> available</a:t>
            </a:r>
          </a:p>
          <a:p>
            <a:pPr>
              <a:buFontTx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		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b</a:t>
            </a:r>
            <a:r>
              <a:rPr lang="en-US" dirty="0">
                <a:ea typeface="ＭＳ Ｐゴシック" charset="-128"/>
                <a:cs typeface="ＭＳ Ｐゴシック" charset="-128"/>
              </a:rPr>
              <a:t>) </a:t>
            </a:r>
            <a:r>
              <a:rPr lang="en-US" u="sng" dirty="0">
                <a:ea typeface="ＭＳ Ｐゴシック" charset="-128"/>
                <a:cs typeface="ＭＳ Ｐゴシック" charset="-128"/>
              </a:rPr>
              <a:t>Contemporary</a:t>
            </a:r>
            <a:r>
              <a:rPr lang="en-US" dirty="0">
                <a:ea typeface="ＭＳ Ｐゴシック" charset="-128"/>
                <a:cs typeface="ＭＳ Ｐゴシック" charset="-128"/>
              </a:rPr>
              <a:t> controls to Non-PET when PET </a:t>
            </a:r>
            <a:r>
              <a:rPr lang="en-US" u="sng" dirty="0">
                <a:ea typeface="ＭＳ Ｐゴシック" charset="-128"/>
                <a:cs typeface="ＭＳ Ｐゴシック" charset="-128"/>
              </a:rPr>
              <a:t>was</a:t>
            </a:r>
            <a:r>
              <a:rPr lang="en-US" dirty="0">
                <a:ea typeface="ＭＳ Ｐゴシック" charset="-128"/>
                <a:cs typeface="ＭＳ Ｐゴシック" charset="-128"/>
              </a:rPr>
              <a:t> available</a:t>
            </a:r>
          </a:p>
          <a:p>
            <a:pPr>
              <a:buFontTx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Both face:</a:t>
            </a:r>
          </a:p>
          <a:p>
            <a:r>
              <a:rPr lang="en-US" i="1" u="sng" dirty="0">
                <a:ea typeface="ＭＳ Ｐゴシック" charset="-128"/>
                <a:cs typeface="ＭＳ Ｐゴシック" charset="-128"/>
              </a:rPr>
              <a:t>Indication</a:t>
            </a:r>
            <a:r>
              <a:rPr lang="en-US" dirty="0">
                <a:ea typeface="ＭＳ Ｐゴシック" charset="-128"/>
                <a:cs typeface="ＭＳ Ｐゴシック" charset="-128"/>
              </a:rPr>
              <a:t> Bias</a:t>
            </a:r>
          </a:p>
          <a:p>
            <a:pPr lvl="1"/>
            <a:r>
              <a:rPr lang="en-US" sz="2000" dirty="0">
                <a:ea typeface="ＭＳ Ｐゴシック" charset="-128"/>
              </a:rPr>
              <a:t>Differ in presentation</a:t>
            </a:r>
          </a:p>
          <a:p>
            <a:pPr lvl="1"/>
            <a:r>
              <a:rPr lang="en-US" sz="2000" dirty="0">
                <a:ea typeface="ＭＳ Ｐゴシック" charset="-128"/>
              </a:rPr>
              <a:t>Differ in probability of metastasis</a:t>
            </a:r>
          </a:p>
          <a:p>
            <a:pPr lvl="1"/>
            <a:r>
              <a:rPr lang="en-US" sz="2000" dirty="0">
                <a:ea typeface="ＭＳ Ｐゴシック" charset="-128"/>
              </a:rPr>
              <a:t>Differ in potential extent of metastasis</a:t>
            </a:r>
          </a:p>
          <a:p>
            <a:r>
              <a:rPr lang="en-US" i="1" u="sng" dirty="0">
                <a:ea typeface="ＭＳ Ｐゴシック" charset="-128"/>
                <a:cs typeface="ＭＳ Ｐゴシック" charset="-128"/>
              </a:rPr>
              <a:t>Provider</a:t>
            </a:r>
            <a:r>
              <a:rPr lang="en-US" dirty="0">
                <a:ea typeface="ＭＳ Ｐゴシック" charset="-128"/>
                <a:cs typeface="ＭＳ Ｐゴシック" charset="-128"/>
              </a:rPr>
              <a:t> Bias (MDs and hospital)</a:t>
            </a:r>
          </a:p>
          <a:p>
            <a:pPr lvl="1"/>
            <a:r>
              <a:rPr lang="en-US" sz="2000" dirty="0">
                <a:ea typeface="ＭＳ Ｐゴシック" charset="-128"/>
              </a:rPr>
              <a:t>Patterns of care by referring MDs and hospitals using PET likely to differ from non-PET users</a:t>
            </a:r>
          </a:p>
          <a:p>
            <a:r>
              <a:rPr lang="en-US" i="1" u="sng" dirty="0">
                <a:ea typeface="ＭＳ Ｐゴシック" charset="-128"/>
                <a:cs typeface="ＭＳ Ｐゴシック" charset="-128"/>
              </a:rPr>
              <a:t>Spectrum</a:t>
            </a:r>
            <a:r>
              <a:rPr lang="en-US" dirty="0">
                <a:ea typeface="ＭＳ Ｐゴシック" charset="-128"/>
                <a:cs typeface="ＭＳ Ｐゴシック" charset="-128"/>
              </a:rPr>
              <a:t> Bias: For non-PET imaging, clinical indication not available</a:t>
            </a:r>
          </a:p>
          <a:p>
            <a:pPr lvl="1"/>
            <a:endParaRPr lang="en-US" sz="1800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2010 CER Challenge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Such ‘comparative effectiveness’ evaluations must move beyond the "if" to the “how" by addressing the relative value of</a:t>
            </a:r>
          </a:p>
          <a:p>
            <a:pPr lvl="1"/>
            <a:r>
              <a:rPr lang="en-US" sz="2400" dirty="0">
                <a:ea typeface="ＭＳ Ｐゴシック" charset="-128"/>
              </a:rPr>
              <a:t>Sequencing </a:t>
            </a:r>
          </a:p>
          <a:p>
            <a:pPr lvl="1"/>
            <a:r>
              <a:rPr lang="en-US" sz="2400" dirty="0">
                <a:ea typeface="ＭＳ Ｐゴシック" charset="-128"/>
              </a:rPr>
              <a:t>Frequency </a:t>
            </a:r>
          </a:p>
          <a:p>
            <a:pPr lvl="1"/>
            <a:r>
              <a:rPr lang="en-US" sz="2400" dirty="0">
                <a:ea typeface="ＭＳ Ｐゴシック" charset="-128"/>
              </a:rPr>
              <a:t>Timing (during treatment monitoring)</a:t>
            </a:r>
          </a:p>
          <a:p>
            <a:pPr lvl="1"/>
            <a:r>
              <a:rPr lang="en-US" sz="2400" dirty="0">
                <a:ea typeface="ＭＳ Ｐゴシック" charset="-128"/>
              </a:rPr>
              <a:t>Combinations of PET, MRI and CT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Comparisons between imaging types less likely to benefit from registry design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Complementary prospective and retrospective studies</a:t>
            </a:r>
          </a:p>
          <a:p>
            <a:pPr lvl="1"/>
            <a:endParaRPr lang="en-US" sz="2400" dirty="0">
              <a:ea typeface="ＭＳ Ｐゴシック" charset="-128"/>
            </a:endParaRPr>
          </a:p>
          <a:p>
            <a:pPr lvl="1"/>
            <a:endParaRPr lang="en-US" dirty="0"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439025" cy="6096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Final Comments</a:t>
            </a:r>
            <a:r>
              <a:rPr lang="en-US" dirty="0">
                <a:ea typeface="ＭＳ Ｐゴシック" charset="-128"/>
                <a:cs typeface="ＭＳ Ｐゴシック" charset="-128"/>
              </a:rPr>
              <a:t>	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31200" cy="2867025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It has taken 20-30 years for one “knowledge turn” to show that PET has unique value in cancer management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NOPR has shown the feasibility of performing large-scale, policy-relevant imaging research that is minimally intrusive to patients and imagers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Going forward the policy and economic questions for advanced imaging are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when, how often, and in what sequence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should advanced imaging be used in patients with suspected and confirmed cancer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Prospective multi-center investigator-initiated evaluations are needed to confirm ‘relative’ comparative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439025" cy="609600"/>
          </a:xfrm>
        </p:spPr>
        <p:txBody>
          <a:bodyPr/>
          <a:lstStyle/>
          <a:p>
            <a:r>
              <a:rPr lang="en-US" sz="3200" dirty="0">
                <a:ea typeface="ＭＳ Ｐゴシック" charset="-128"/>
                <a:cs typeface="ＭＳ Ｐゴシック" charset="-128"/>
              </a:rPr>
              <a:t>NOPR Results</a:t>
            </a: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848600" cy="4314825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ea typeface="ＭＳ Ｐゴシック" charset="-128"/>
                <a:cs typeface="ＭＳ Ｐゴシック" charset="-128"/>
              </a:rPr>
              <a:t>Overall Impact on Patient Management</a:t>
            </a:r>
          </a:p>
          <a:p>
            <a:pPr lvl="1"/>
            <a:r>
              <a:rPr lang="en-US" sz="2000" dirty="0">
                <a:ea typeface="ＭＳ Ｐゴシック" charset="-128"/>
              </a:rPr>
              <a:t>Diagnosis, Staging, Restaging, Recurrence</a:t>
            </a:r>
          </a:p>
          <a:p>
            <a:pPr lvl="1"/>
            <a:r>
              <a:rPr lang="en-US" sz="2000" dirty="0">
                <a:ea typeface="ＭＳ Ｐゴシック" charset="-128"/>
              </a:rPr>
              <a:t>Data on 22,975 scans from May 8, 2006 – May 7, 2007</a:t>
            </a:r>
          </a:p>
          <a:p>
            <a:pPr lvl="1"/>
            <a:r>
              <a:rPr lang="en-US" sz="2000" i="1" dirty="0">
                <a:ea typeface="ＭＳ Ｐゴシック" charset="-128"/>
              </a:rPr>
              <a:t>J </a:t>
            </a:r>
            <a:r>
              <a:rPr lang="en-US" sz="2000" i="1" dirty="0" err="1">
                <a:ea typeface="ＭＳ Ｐゴシック" charset="-128"/>
              </a:rPr>
              <a:t>Clin</a:t>
            </a:r>
            <a:r>
              <a:rPr lang="en-US" sz="2000" i="1" dirty="0">
                <a:ea typeface="ＭＳ Ｐゴシック" charset="-128"/>
              </a:rPr>
              <a:t> </a:t>
            </a:r>
            <a:r>
              <a:rPr lang="en-US" sz="2000" i="1" dirty="0" err="1">
                <a:ea typeface="ＭＳ Ｐゴシック" charset="-128"/>
              </a:rPr>
              <a:t>Oncol</a:t>
            </a:r>
            <a:r>
              <a:rPr lang="en-US" sz="2000" i="1" dirty="0">
                <a:ea typeface="ＭＳ Ｐゴシック" charset="-128"/>
              </a:rPr>
              <a:t> </a:t>
            </a:r>
            <a:r>
              <a:rPr lang="en-US" sz="2000" dirty="0">
                <a:ea typeface="ＭＳ Ｐゴシック" charset="-128"/>
              </a:rPr>
              <a:t>2008; 26:2155-61</a:t>
            </a:r>
          </a:p>
          <a:p>
            <a:pPr>
              <a:buFontTx/>
              <a:buNone/>
            </a:pPr>
            <a:r>
              <a:rPr lang="en-US" b="1" dirty="0">
                <a:ea typeface="ＭＳ Ｐゴシック" charset="-128"/>
                <a:cs typeface="ＭＳ Ｐゴシック" charset="-128"/>
              </a:rPr>
              <a:t>Impact on Patient Management by Cancer Type</a:t>
            </a:r>
          </a:p>
          <a:p>
            <a:pPr lvl="1"/>
            <a:r>
              <a:rPr lang="en-US" sz="2000" dirty="0">
                <a:ea typeface="ＭＳ Ｐゴシック" charset="-128"/>
              </a:rPr>
              <a:t>Confirmed Cancers</a:t>
            </a:r>
          </a:p>
          <a:p>
            <a:pPr lvl="1"/>
            <a:r>
              <a:rPr lang="en-US" sz="2000" dirty="0">
                <a:ea typeface="ＭＳ Ｐゴシック" charset="-128"/>
              </a:rPr>
              <a:t>Staging, Restaging, Recurrence</a:t>
            </a:r>
          </a:p>
          <a:p>
            <a:pPr lvl="1"/>
            <a:r>
              <a:rPr lang="en-US" sz="2000" dirty="0">
                <a:ea typeface="ＭＳ Ｐゴシック" charset="-128"/>
              </a:rPr>
              <a:t>Data on 40,863 scans from May 8, 2006 – May 7, 2008</a:t>
            </a:r>
          </a:p>
          <a:p>
            <a:pPr lvl="1"/>
            <a:r>
              <a:rPr lang="en-US" sz="2000" i="1" dirty="0">
                <a:ea typeface="ＭＳ Ｐゴシック" charset="-128"/>
              </a:rPr>
              <a:t>J </a:t>
            </a:r>
            <a:r>
              <a:rPr lang="en-US" sz="2000" i="1" dirty="0" err="1">
                <a:ea typeface="ＭＳ Ｐゴシック" charset="-128"/>
              </a:rPr>
              <a:t>Nucl</a:t>
            </a:r>
            <a:r>
              <a:rPr lang="en-US" sz="2000" i="1" dirty="0">
                <a:ea typeface="ＭＳ Ｐゴシック" charset="-128"/>
              </a:rPr>
              <a:t> Med </a:t>
            </a:r>
            <a:r>
              <a:rPr lang="en-US" sz="2000" dirty="0">
                <a:ea typeface="ＭＳ Ｐゴシック" charset="-128"/>
              </a:rPr>
              <a:t>2008; 49:1928-35 </a:t>
            </a:r>
          </a:p>
          <a:p>
            <a:pPr>
              <a:buFontTx/>
              <a:buNone/>
            </a:pPr>
            <a:r>
              <a:rPr lang="en-US" b="1" dirty="0">
                <a:ea typeface="ＭＳ Ｐゴシック" charset="-128"/>
                <a:cs typeface="ＭＳ Ｐゴシック" charset="-128"/>
              </a:rPr>
              <a:t>Treatment Monitoring</a:t>
            </a:r>
          </a:p>
          <a:p>
            <a:pPr lvl="1"/>
            <a:r>
              <a:rPr lang="en-US" sz="2000" dirty="0">
                <a:ea typeface="ＭＳ Ｐゴシック" charset="-128"/>
              </a:rPr>
              <a:t>Data on 10,447 scans from May 8, 2006 – Dec 31, 2007</a:t>
            </a:r>
          </a:p>
          <a:p>
            <a:pPr lvl="1"/>
            <a:r>
              <a:rPr lang="en-US" sz="2000" i="1" dirty="0">
                <a:ea typeface="ＭＳ Ｐゴシック" charset="-128"/>
              </a:rPr>
              <a:t>Cancer</a:t>
            </a:r>
            <a:r>
              <a:rPr lang="en-US" sz="2000" dirty="0">
                <a:ea typeface="ＭＳ Ｐゴシック" charset="-128"/>
              </a:rPr>
              <a:t> 2009:115:410-18</a:t>
            </a:r>
          </a:p>
          <a:p>
            <a:pPr lvl="1"/>
            <a:endParaRPr lang="en-US" sz="2000" dirty="0">
              <a:ea typeface="ＭＳ Ｐゴシック" charset="-128"/>
            </a:endParaRPr>
          </a:p>
          <a:p>
            <a:pPr lvl="1"/>
            <a:endParaRPr lang="en-US" dirty="0">
              <a:ea typeface="ＭＳ Ｐゴシック" charset="-128"/>
            </a:endParaRPr>
          </a:p>
          <a:p>
            <a:pPr lvl="1"/>
            <a:endParaRPr lang="en-US" dirty="0">
              <a:ea typeface="ＭＳ Ｐゴシック" charset="-128"/>
            </a:endParaRPr>
          </a:p>
          <a:p>
            <a:pPr lvl="1"/>
            <a:endParaRPr lang="en-US" dirty="0">
              <a:ea typeface="ＭＳ Ｐゴシック" charset="-128"/>
            </a:endParaRPr>
          </a:p>
          <a:p>
            <a:pPr lvl="2"/>
            <a:endParaRPr lang="en-US" dirty="0">
              <a:ea typeface="ＭＳ Ｐゴシック" charset="-128"/>
            </a:endParaRPr>
          </a:p>
          <a:p>
            <a:pPr>
              <a:buFontTx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4288" y="1066800"/>
            <a:ext cx="9158288" cy="609600"/>
          </a:xfrm>
        </p:spPr>
        <p:txBody>
          <a:bodyPr/>
          <a:lstStyle/>
          <a:p>
            <a:pPr algn="ctr"/>
            <a:r>
              <a:rPr lang="en-US" sz="2600" dirty="0">
                <a:solidFill>
                  <a:srgbClr val="004080"/>
                </a:solidFill>
                <a:cs typeface="ＭＳ Ｐゴシック" charset="-128"/>
              </a:rPr>
              <a:t>PET Changed Intended Management in 36.5% of Cases</a:t>
            </a:r>
            <a:endParaRPr lang="en-US" sz="2600" dirty="0">
              <a:solidFill>
                <a:srgbClr val="FF0000"/>
              </a:solidFill>
              <a:cs typeface="ＭＳ Ｐゴシック" charset="-128"/>
            </a:endParaRPr>
          </a:p>
        </p:txBody>
      </p:sp>
      <p:graphicFrame>
        <p:nvGraphicFramePr>
          <p:cNvPr id="35988" name="Group 148"/>
          <p:cNvGraphicFramePr>
            <a:graphicFrameLocks noGrp="1"/>
          </p:cNvGraphicFramePr>
          <p:nvPr/>
        </p:nvGraphicFramePr>
        <p:xfrm>
          <a:off x="209550" y="4260850"/>
          <a:ext cx="8737600" cy="1606233"/>
        </p:xfrm>
        <a:graphic>
          <a:graphicData uri="http://schemas.openxmlformats.org/drawingml/2006/table">
            <a:tbl>
              <a:tblPr/>
              <a:tblGrid>
                <a:gridCol w="1203325"/>
                <a:gridCol w="1257300"/>
                <a:gridCol w="1120775"/>
                <a:gridCol w="1143000"/>
                <a:gridCol w="1295400"/>
                <a:gridCol w="1524000"/>
                <a:gridCol w="1193800"/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Non-Treat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Treat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23.2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31.6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28.6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29.2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28.3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Treat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Non-Treat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7.9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7.5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9.7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8.2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3088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Patients with change post-PET (%)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31.1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36.1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635CA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36.5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620" name="TextBox 3"/>
          <p:cNvSpPr txBox="1">
            <a:spLocks noChangeArrowheads="1"/>
          </p:cNvSpPr>
          <p:nvPr/>
        </p:nvSpPr>
        <p:spPr bwMode="auto">
          <a:xfrm>
            <a:off x="5791200" y="6016625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defTabSz="914400" eaLnBrk="0" hangingPunct="0">
              <a:defRPr/>
            </a:pPr>
            <a:r>
              <a:rPr lang="en-US" sz="140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Hillner et al., J Clin Oncol 2008</a:t>
            </a:r>
          </a:p>
        </p:txBody>
      </p:sp>
      <p:graphicFrame>
        <p:nvGraphicFramePr>
          <p:cNvPr id="35981" name="Group 141"/>
          <p:cNvGraphicFramePr>
            <a:graphicFrameLocks noGrp="1"/>
          </p:cNvGraphicFramePr>
          <p:nvPr/>
        </p:nvGraphicFramePr>
        <p:xfrm>
          <a:off x="152400" y="1897063"/>
          <a:ext cx="8788400" cy="2065020"/>
        </p:xfrm>
        <a:graphic>
          <a:graphicData uri="http://schemas.openxmlformats.org/drawingml/2006/table">
            <a:tbl>
              <a:tblPr/>
              <a:tblGrid>
                <a:gridCol w="1254125"/>
                <a:gridCol w="1257300"/>
                <a:gridCol w="1120775"/>
                <a:gridCol w="1143000"/>
                <a:gridCol w="1295400"/>
                <a:gridCol w="1524000"/>
                <a:gridCol w="11938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6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6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Clinical Indication for PET Study (Percent)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6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Pre-Pet Plan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Post-PET Plan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Dx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ＭＳ Ｐゴシック" pitchFamily="36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n=5,616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Staging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n=6,464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Restaging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n=5,607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Recurrence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n=5,388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All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n=22,975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A2A2CA"/>
                        </a:gs>
                        <a:gs pos="50000">
                          <a:schemeClr val="hlink"/>
                        </a:gs>
                        <a:gs pos="100000">
                          <a:srgbClr val="A2A2CA"/>
                        </a:gs>
                      </a:gsLst>
                      <a:lin ang="5400000" scaled="1"/>
                    </a:gra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Treat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Same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16.0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46.5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15.8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20.4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25.5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Non-Treat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Same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52.9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14.0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48.0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40.7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pitchFamily="34" charset="0"/>
                          <a:ea typeface="ＭＳ Ｐゴシック" pitchFamily="36" charset="-128"/>
                        </a:rPr>
                        <a:t>37.9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70"/>
          <p:cNvGraphicFramePr>
            <a:graphicFrameLocks noGrp="1"/>
          </p:cNvGraphicFramePr>
          <p:nvPr/>
        </p:nvGraphicFramePr>
        <p:xfrm>
          <a:off x="304800" y="2286000"/>
          <a:ext cx="8483600" cy="3737610"/>
        </p:xfrm>
        <a:graphic>
          <a:graphicData uri="http://schemas.openxmlformats.org/drawingml/2006/table">
            <a:tbl>
              <a:tblPr/>
              <a:tblGrid>
                <a:gridCol w="2205038"/>
                <a:gridCol w="1570037"/>
                <a:gridCol w="1568450"/>
                <a:gridCol w="1570038"/>
                <a:gridCol w="1570037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Image n=9,518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Biopsy n=3,552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Watch n=2,199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Treatment n=7,706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Post-PET Plan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Biopsy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9.5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24.0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9.0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Watch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37.2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33.6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62.3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15.6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Same Rx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New or Major Change in Rx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47.6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36.3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24.1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8.7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Minor change Rx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6518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19" name="Rectangle 71"/>
          <p:cNvSpPr>
            <a:spLocks noChangeArrowheads="1"/>
          </p:cNvSpPr>
          <p:nvPr/>
        </p:nvSpPr>
        <p:spPr bwMode="auto">
          <a:xfrm>
            <a:off x="2514600" y="1828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Pre-PET Plan</a:t>
            </a:r>
          </a:p>
        </p:txBody>
      </p:sp>
      <p:sp>
        <p:nvSpPr>
          <p:cNvPr id="41020" name="TextBox 4"/>
          <p:cNvSpPr txBox="1">
            <a:spLocks noChangeArrowheads="1"/>
          </p:cNvSpPr>
          <p:nvPr/>
        </p:nvSpPr>
        <p:spPr bwMode="auto">
          <a:xfrm>
            <a:off x="5791200" y="6016625"/>
            <a:ext cx="327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a typeface="Arial" charset="0"/>
                <a:cs typeface="Arial" charset="0"/>
              </a:rPr>
              <a:t>Hillner et al., J Clin Oncol 2008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>
                <a:solidFill>
                  <a:srgbClr val="004080"/>
                </a:solidFill>
              </a:rPr>
              <a:t>Changes in Intended Management (%) </a:t>
            </a:r>
            <a:br>
              <a:rPr lang="en-US" sz="2400" dirty="0" smtClean="0">
                <a:solidFill>
                  <a:srgbClr val="004080"/>
                </a:solidFill>
              </a:rPr>
            </a:br>
            <a:r>
              <a:rPr lang="en-US" sz="2400" dirty="0" smtClean="0">
                <a:solidFill>
                  <a:srgbClr val="004080"/>
                </a:solidFill>
              </a:rPr>
              <a:t>Stratified by Pre-PET Plan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8382000" cy="5334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        Change in Management by Cancer Type</a:t>
            </a:r>
          </a:p>
        </p:txBody>
      </p:sp>
      <p:graphicFrame>
        <p:nvGraphicFramePr>
          <p:cNvPr id="61443" name="Group 3"/>
          <p:cNvGraphicFramePr>
            <a:graphicFrameLocks noGrp="1"/>
          </p:cNvGraphicFramePr>
          <p:nvPr>
            <p:ph idx="4294967295"/>
          </p:nvPr>
        </p:nvGraphicFramePr>
        <p:xfrm>
          <a:off x="936625" y="1676400"/>
          <a:ext cx="7223125" cy="4344990"/>
        </p:xfrm>
        <a:graphic>
          <a:graphicData uri="http://schemas.openxmlformats.org/drawingml/2006/table">
            <a:tbl>
              <a:tblPr/>
              <a:tblGrid>
                <a:gridCol w="2011363"/>
                <a:gridCol w="1738312"/>
                <a:gridCol w="1736725"/>
                <a:gridCol w="1736725"/>
              </a:tblGrid>
              <a:tr h="923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 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Staging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Restaging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Suspected Recurrence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Prostate 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32.0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(1,491)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34.0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(1,477)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39.4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(1,790)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Ovary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43.2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(378)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37.7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(1,971)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44.5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(2,160)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Bladder</a:t>
                      </a: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39.9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(1,461)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DKFBEG+TimesNewRomanPS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36.4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(1,239)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36.7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(878)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9525" marR="9525" marT="9525" marB="952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Pancreas 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(1,491)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38.3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(1,021)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39.3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(802)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Small Cell Lung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9525" marR="9525" marT="9525" marB="95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43.3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(1,082)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40.8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(1,357)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38.1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(544)</a:t>
                      </a:r>
                    </a:p>
                  </a:txBody>
                  <a:tcPr marL="9525" marR="9525" marT="9525" marB="9525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42021" name="TextBox 3"/>
          <p:cNvSpPr txBox="1">
            <a:spLocks noChangeArrowheads="1"/>
          </p:cNvSpPr>
          <p:nvPr/>
        </p:nvSpPr>
        <p:spPr bwMode="auto">
          <a:xfrm>
            <a:off x="5791200" y="6016625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a typeface="Arial" charset="0"/>
                <a:cs typeface="Arial" charset="0"/>
              </a:rPr>
              <a:t>Hillner et al., J Nucl Med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8938" y="1295400"/>
            <a:ext cx="7439025" cy="6096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Global Summary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981200"/>
            <a:ext cx="8636000" cy="3733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Change in intended management associated with PET in previously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non-covered cancers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was similar to that reported in single-institution studies of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covered cancers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~1/3 of older patients undergoing PET for cancer types covered under Medicare’s CED policy had a major change in intended management, including type of treatment  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The relative impact of PET on intended management was observed across the full spectrum of indications for PET</a:t>
            </a:r>
          </a:p>
        </p:txBody>
      </p:sp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5791200" y="6016625"/>
            <a:ext cx="3276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a typeface="Arial" charset="0"/>
                <a:cs typeface="Arial" charset="0"/>
              </a:rPr>
              <a:t>Hillner et al., J Clin Oncol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016875" cy="6096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Strengths of the NOPR Data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267200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“Real world” data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Timely data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Very large patient cohorts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Current technology (≥ 85% PET/CT)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Good observational studies usually match controlled studies in magnitude and direction of effect 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Results similar to more tightly managed single-institution studies (e.g.,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Hillner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J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Clin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Oncol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22: 4147, 2004) and to Australian studies with outcome validation (Scott J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Nucl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Med 49:1451, 2008)</a:t>
            </a:r>
          </a:p>
          <a:p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>
          <a:xfrm>
            <a:off x="863600" y="1143000"/>
            <a:ext cx="7439025" cy="609600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NOPR Limitations (1)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>
          <a:xfrm>
            <a:off x="939800" y="1752600"/>
            <a:ext cx="7848600" cy="4495800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Data “quality”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Potential that physicians may have been influenced by the knowledge that future Medicare reimbursement might be influenced by their responses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Collected change in “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intended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” management, not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actual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management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Unknown if management changes were in the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correct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direction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or improve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long-term outcomes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Defining the relevant long-term outcomes for a </a:t>
            </a:r>
            <a:r>
              <a:rPr lang="en-US" sz="2400" u="sng" dirty="0">
                <a:ea typeface="ＭＳ Ｐゴシック" charset="-128"/>
                <a:cs typeface="ＭＳ Ｐゴシック" charset="-128"/>
              </a:rPr>
              <a:t>diagnostic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(instead of therapeutic) procedure is controversial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NOPR Limitations (2)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NOPR does not address:</a:t>
            </a:r>
          </a:p>
          <a:p>
            <a:pPr lvl="1"/>
            <a:r>
              <a:rPr lang="en-US" sz="2400" dirty="0">
                <a:ea typeface="ＭＳ Ｐゴシック" charset="-128"/>
              </a:rPr>
              <a:t>Whether PET should be used </a:t>
            </a:r>
            <a:r>
              <a:rPr lang="en-US" sz="2400" u="sng" dirty="0">
                <a:ea typeface="ＭＳ Ｐゴシック" charset="-128"/>
              </a:rPr>
              <a:t>in lieu of or as a complement</a:t>
            </a:r>
            <a:r>
              <a:rPr lang="en-US" sz="2400" dirty="0">
                <a:ea typeface="ＭＳ Ｐゴシック" charset="-128"/>
              </a:rPr>
              <a:t> to other imaging techniques </a:t>
            </a:r>
          </a:p>
          <a:p>
            <a:pPr lvl="1"/>
            <a:r>
              <a:rPr lang="en-US" sz="2400" dirty="0">
                <a:ea typeface="ＭＳ Ｐゴシック" charset="-128"/>
              </a:rPr>
              <a:t>The optimal sequencing of CT, MRI and PET.</a:t>
            </a:r>
          </a:p>
          <a:p>
            <a:pPr lvl="1"/>
            <a:r>
              <a:rPr lang="en-US" sz="2400" dirty="0">
                <a:ea typeface="ＭＳ Ｐゴシック" charset="-128"/>
              </a:rPr>
              <a:t>How much ‘better’ PET is than next best method</a:t>
            </a:r>
          </a:p>
          <a:p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2204</TotalTime>
  <Words>1290</Words>
  <Application>Microsoft Macintosh PowerPoint</Application>
  <PresentationFormat>On-screen Show (4:3)</PresentationFormat>
  <Paragraphs>223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ＭＳ Ｐゴシック</vt:lpstr>
      <vt:lpstr>Times</vt:lpstr>
      <vt:lpstr>Calibri</vt:lpstr>
      <vt:lpstr>Arial Unicode MS</vt:lpstr>
      <vt:lpstr>Times New Roman</vt:lpstr>
      <vt:lpstr>DKFBEG+TimesNewRomanPS</vt:lpstr>
      <vt:lpstr>Symbol</vt:lpstr>
      <vt:lpstr>1_Blank Presentation</vt:lpstr>
      <vt:lpstr>Blank Presentation</vt:lpstr>
      <vt:lpstr>3_Blank Presentation</vt:lpstr>
      <vt:lpstr>4_Blank Presentation</vt:lpstr>
      <vt:lpstr>NOPR 2006: Results and Lessons Learned  2010 Annual AHRQ Conference  Bruce E. Hillner, M.D. Eminent University Scholar and Professor Virginia Commonwealth University Richmond, VA </vt:lpstr>
      <vt:lpstr>NOPR Results</vt:lpstr>
      <vt:lpstr>PET Changed Intended Management in 36.5% of Cases</vt:lpstr>
      <vt:lpstr>Changes in Intended Management (%)  Stratified by Pre-PET Plan </vt:lpstr>
      <vt:lpstr>        Change in Management by Cancer Type</vt:lpstr>
      <vt:lpstr>Global Summary</vt:lpstr>
      <vt:lpstr>Strengths of the NOPR Data</vt:lpstr>
      <vt:lpstr>NOPR Limitations (1)</vt:lpstr>
      <vt:lpstr>NOPR Limitations (2)</vt:lpstr>
      <vt:lpstr>Lessons Learned 1: Must Do Even if Painful </vt:lpstr>
      <vt:lpstr>Lessons Learned 2 </vt:lpstr>
      <vt:lpstr>Lessons Learned 3 </vt:lpstr>
      <vt:lpstr>CMS Decision Memo  CAG-00181R April 3, 2009</vt:lpstr>
      <vt:lpstr>Slide 14</vt:lpstr>
      <vt:lpstr> Prospective Concurrent Claims Database of Registry Participants is Necessary but Not Necessarily Sufficient for Proving Better Outcomes</vt:lpstr>
      <vt:lpstr>The Challenge to Registry-based Studies: Defining appropriate comparison control groups</vt:lpstr>
      <vt:lpstr>2010 CER Challenge</vt:lpstr>
      <vt:lpstr>Final Comments </vt:lpstr>
    </vt:vector>
  </TitlesOfParts>
  <Company>Virginia Commonwealth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Nathan Hanger</dc:creator>
  <cp:lastModifiedBy>Graham</cp:lastModifiedBy>
  <cp:revision>94</cp:revision>
  <cp:lastPrinted>2008-09-12T20:34:40Z</cp:lastPrinted>
  <dcterms:created xsi:type="dcterms:W3CDTF">2010-10-19T21:27:37Z</dcterms:created>
  <dcterms:modified xsi:type="dcterms:W3CDTF">2010-10-19T21:37:35Z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-825621362</vt:i4>
  </property>
  <property fmtid="{D5CDD505-2E9C-101B-9397-08002B2CF9AE}" pid="3" name="_NewReviewCycle">
    <vt:lpwstr/>
  </property>
  <property fmtid="{D5CDD505-2E9C-101B-9397-08002B2CF9AE}" pid="4" name="_EmailSubject">
    <vt:lpwstr>REMINDER: SNM CER Workshop - Case Study: Evidence in Action Conference Call (7-7-2010 10:30am ET)</vt:lpwstr>
  </property>
  <property fmtid="{D5CDD505-2E9C-101B-9397-08002B2CF9AE}" pid="5" name="_AuthorEmail">
    <vt:lpwstr>siegelb@mir.wustl.edu</vt:lpwstr>
  </property>
  <property fmtid="{D5CDD505-2E9C-101B-9397-08002B2CF9AE}" pid="6" name="_AuthorEmailDisplayName">
    <vt:lpwstr>Siegel, Barry</vt:lpwstr>
  </property>
  <property fmtid="{D5CDD505-2E9C-101B-9397-08002B2CF9AE}" pid="7" name="_ReviewingToolsShownOnce">
    <vt:lpwstr/>
  </property>
</Properties>
</file>