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embeddings/oleObject1.bin" ContentType="application/vnd.openxmlformats-officedocument.oleObject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embeddings/oleObject2.bin" ContentType="application/vnd.openxmlformats-officedocument.oleObject"/>
  <Default Extension="vml" ContentType="application/vnd.openxmlformats-officedocument.vmlDrawing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368" r:id="rId2"/>
    <p:sldId id="377" r:id="rId3"/>
    <p:sldId id="378" r:id="rId4"/>
    <p:sldId id="376" r:id="rId5"/>
    <p:sldId id="369" r:id="rId6"/>
    <p:sldId id="370" r:id="rId7"/>
    <p:sldId id="371" r:id="rId8"/>
    <p:sldId id="313" r:id="rId9"/>
  </p:sldIdLst>
  <p:sldSz cx="9144000" cy="6858000" type="screen4x3"/>
  <p:notesSz cx="6858000" cy="919956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 useTimings="0">
    <p:present/>
    <p:sldAll/>
    <p:penClr>
      <a:schemeClr val="tx1"/>
    </p:penClr>
  </p:showPr>
  <p:clrMru>
    <a:srgbClr val="3399FF"/>
    <a:srgbClr val="66CCFF"/>
    <a:srgbClr val="0000E4"/>
    <a:srgbClr val="0000F0"/>
    <a:srgbClr val="1B8DFF"/>
    <a:srgbClr val="0066FF"/>
    <a:srgbClr val="0000FF"/>
    <a:srgbClr val="CC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3680" y="-18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14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8172"/>
    </p:cViewPr>
  </p:sorterViewPr>
  <p:notesViewPr>
    <p:cSldViewPr>
      <p:cViewPr varScale="1">
        <p:scale>
          <a:sx n="44" d="100"/>
          <a:sy n="44" d="100"/>
        </p:scale>
        <p:origin x="-1493" y="-80"/>
      </p:cViewPr>
      <p:guideLst>
        <p:guide orient="horz" pos="2897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400800" y="8804275"/>
            <a:ext cx="387350" cy="3032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791" tIns="44598" rIns="90791" bIns="44598" anchor="ctr">
            <a:prstTxWarp prst="textNoShape">
              <a:avLst/>
            </a:prstTxWarp>
            <a:spAutoFit/>
          </a:bodyPr>
          <a:lstStyle/>
          <a:p>
            <a:pPr algn="r" defTabSz="917575">
              <a:defRPr/>
            </a:pPr>
            <a:fld id="{A3F7016A-492E-6547-823E-AD4ECF71934F}" type="slidenum">
              <a:rPr lang="en-US" sz="1400"/>
              <a:pPr algn="r" defTabSz="917575">
                <a:defRPr/>
              </a:pPr>
              <a:t>‹#›</a:t>
            </a:fld>
            <a:endParaRPr lang="en-US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68800"/>
            <a:ext cx="5029200" cy="414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791" tIns="44598" rIns="90791" bIns="445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notes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4339" name="Rectangle 3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31888" y="692150"/>
            <a:ext cx="4595812" cy="34464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6400800" y="8804275"/>
            <a:ext cx="387350" cy="3032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791" tIns="44598" rIns="90791" bIns="44598" anchor="ctr">
            <a:prstTxWarp prst="textNoShape">
              <a:avLst/>
            </a:prstTxWarp>
            <a:spAutoFit/>
          </a:bodyPr>
          <a:lstStyle/>
          <a:p>
            <a:pPr algn="r" defTabSz="917575">
              <a:defRPr/>
            </a:pPr>
            <a:fld id="{458C86DC-9C7C-BB4D-A0AF-B4C572DB6C71}" type="slidenum">
              <a:rPr lang="en-US" sz="1400"/>
              <a:pPr algn="r" defTabSz="917575">
                <a:defRPr/>
              </a:pPr>
              <a:t>‹#›</a:t>
            </a:fld>
            <a:endParaRPr lang="en-US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2.vml"/><Relationship Id="rId2" Type="http://schemas.openxmlformats.org/officeDocument/2006/relationships/slideMaster" Target="../slideMasters/slideMaster1.xml"/><Relationship Id="rId3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1"/>
          <p:cNvGrpSpPr>
            <a:grpSpLocks/>
          </p:cNvGrpSpPr>
          <p:nvPr userDrawn="1"/>
        </p:nvGrpSpPr>
        <p:grpSpPr bwMode="auto">
          <a:xfrm>
            <a:off x="0" y="3867150"/>
            <a:ext cx="7986713" cy="19050"/>
            <a:chOff x="0" y="840"/>
            <a:chExt cx="5660" cy="12"/>
          </a:xfrm>
        </p:grpSpPr>
        <p:sp>
          <p:nvSpPr>
            <p:cNvPr id="5" name="Line 102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Times New Roman" pitchFamily="18" charset="0"/>
              </a:endParaRPr>
            </a:p>
          </p:txBody>
        </p:sp>
        <p:sp>
          <p:nvSpPr>
            <p:cNvPr id="6" name="Line 103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Times New Roman" pitchFamily="18" charset="0"/>
              </a:endParaRPr>
            </a:p>
          </p:txBody>
        </p:sp>
      </p:grpSp>
      <p:graphicFrame>
        <p:nvGraphicFramePr>
          <p:cNvPr id="7" name="Object 111"/>
          <p:cNvGraphicFramePr>
            <a:graphicFrameLocks noChangeAspect="1"/>
          </p:cNvGraphicFramePr>
          <p:nvPr/>
        </p:nvGraphicFramePr>
        <p:xfrm>
          <a:off x="990600" y="381000"/>
          <a:ext cx="7162800" cy="1695450"/>
        </p:xfrm>
        <a:graphic>
          <a:graphicData uri="http://schemas.openxmlformats.org/presentationml/2006/ole">
            <p:oleObj spid="_x0000_s34818" name="Photo Editor Photo" r:id="rId3" imgW="6400000" imgH="1514686" progId="MSPhotoEd.3">
              <p:embed/>
            </p:oleObj>
          </a:graphicData>
        </a:graphic>
      </p:graphicFrame>
      <p:sp>
        <p:nvSpPr>
          <p:cNvPr id="634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819400"/>
            <a:ext cx="7789863" cy="914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 and use in 1 or 2 lines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50938" y="3962400"/>
            <a:ext cx="6435725" cy="2133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 and use in 1 or more lines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5588" y="228600"/>
            <a:ext cx="1997075" cy="4343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"/>
            <a:ext cx="5843588" cy="4343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6400"/>
            <a:ext cx="3919538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676400"/>
            <a:ext cx="3921125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vmlDrawing" Target="../drawings/vmlDrawing1.vml"/><Relationship Id="rId14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rotWithShape="0">
          <a:gsLst>
            <a:gs pos="0">
              <a:srgbClr val="0000A8"/>
            </a:gs>
            <a:gs pos="100000">
              <a:srgbClr val="1B8D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28600"/>
            <a:ext cx="6697663" cy="876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76400"/>
            <a:ext cx="7993063" cy="289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 and use use in 1 or more lines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pSp>
        <p:nvGrpSpPr>
          <p:cNvPr id="1029" name="Group 93"/>
          <p:cNvGrpSpPr>
            <a:grpSpLocks/>
          </p:cNvGrpSpPr>
          <p:nvPr userDrawn="1"/>
        </p:nvGrpSpPr>
        <p:grpSpPr bwMode="auto">
          <a:xfrm>
            <a:off x="0" y="1333500"/>
            <a:ext cx="7986713" cy="19050"/>
            <a:chOff x="0" y="840"/>
            <a:chExt cx="5660" cy="12"/>
          </a:xfrm>
        </p:grpSpPr>
        <p:sp>
          <p:nvSpPr>
            <p:cNvPr id="1118" name="Line 94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Times New Roman" pitchFamily="18" charset="0"/>
              </a:endParaRPr>
            </a:p>
          </p:txBody>
        </p:sp>
        <p:sp>
          <p:nvSpPr>
            <p:cNvPr id="1119" name="Line 95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Times New Roman" pitchFamily="18" charset="0"/>
              </a:endParaRPr>
            </a:p>
          </p:txBody>
        </p:sp>
      </p:grpSp>
      <p:graphicFrame>
        <p:nvGraphicFramePr>
          <p:cNvPr id="1026" name="Object 109"/>
          <p:cNvGraphicFramePr>
            <a:graphicFrameLocks noChangeAspect="1"/>
          </p:cNvGraphicFramePr>
          <p:nvPr/>
        </p:nvGraphicFramePr>
        <p:xfrm>
          <a:off x="142875" y="317500"/>
          <a:ext cx="1428750" cy="671513"/>
        </p:xfrm>
        <a:graphic>
          <a:graphicData uri="http://schemas.openxmlformats.org/presentationml/2006/ole">
            <p:oleObj spid="_x0000_s1026" name="Photo Editor Photo" r:id="rId14" imgW="3486637" imgH="1638529" progId="MSPhotoEd.3">
              <p:embed/>
            </p:oleObj>
          </a:graphicData>
        </a:graphic>
      </p:graphicFrame>
    </p:spTree>
  </p:cSld>
  <p:clrMap bg1="dk2" tx1="lt1" bg2="dk1" tx2="lt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465138" indent="-46513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charset="2"/>
        <a:buChar char="n"/>
        <a:defRPr sz="32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  <a:cs typeface="ＭＳ Ｐゴシック" charset="-128"/>
        </a:defRPr>
      </a:lvl1pPr>
      <a:lvl2pPr marL="976313" indent="-39687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Char char="–"/>
        <a:defRPr sz="28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2pPr>
      <a:lvl3pPr marL="1439863" indent="-3492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charset="2"/>
        <a:buChar char="n"/>
        <a:defRPr sz="24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3pPr>
      <a:lvl4pPr marL="17827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66FFFF"/>
        </a:buClr>
        <a:buSzPct val="65000"/>
        <a:buFont typeface="Monotype Sorts" charset="2"/>
        <a:buChar char="u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4pPr>
      <a:lvl5pPr marL="21256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5pPr>
      <a:lvl6pPr marL="25828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30400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972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9544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innovations.ahrq.gov/resources/resources.aspx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innovations.ahrq.gov/resources/guideTOC.aspx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Michael.Harrison@ahrq.hhs.gov" TargetMode="External"/><Relationship Id="rId3" Type="http://schemas.openxmlformats.org/officeDocument/2006/relationships/hyperlink" Target="http://www.ahrq.gov/qual/systemdesign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1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895600"/>
            <a:ext cx="7789863" cy="838200"/>
          </a:xfrm>
        </p:spPr>
        <p:txBody>
          <a:bodyPr/>
          <a:lstStyle/>
          <a:p>
            <a:pPr>
              <a:defRPr/>
            </a:pPr>
            <a:r>
              <a:rPr lang="en-US" sz="3200" dirty="0" smtClean="0">
                <a:ea typeface="+mj-ea"/>
                <a:cs typeface="+mj-cs"/>
              </a:rPr>
              <a:t>Reducing Waste in Care Delivery</a:t>
            </a:r>
          </a:p>
        </p:txBody>
      </p:sp>
      <p:sp>
        <p:nvSpPr>
          <p:cNvPr id="5591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50938" y="3886200"/>
            <a:ext cx="6435725" cy="2819400"/>
          </a:xfrm>
        </p:spPr>
        <p:txBody>
          <a:bodyPr/>
          <a:lstStyle/>
          <a:p>
            <a:pPr>
              <a:defRPr/>
            </a:pPr>
            <a:r>
              <a:rPr lang="en-US" sz="2800" dirty="0" smtClean="0">
                <a:ea typeface="+mn-ea"/>
                <a:cs typeface="+mn-cs"/>
              </a:rPr>
              <a:t>Michael I. Harrison, Ph.D</a:t>
            </a:r>
          </a:p>
          <a:p>
            <a:pPr>
              <a:defRPr/>
            </a:pPr>
            <a:r>
              <a:rPr lang="en-US" sz="2800" dirty="0" smtClean="0">
                <a:ea typeface="+mn-ea"/>
                <a:cs typeface="+mn-cs"/>
              </a:rPr>
              <a:t>Sr. Social Scientist, Center for Delivery, Organization, &amp; Markets (CDOM)</a:t>
            </a:r>
          </a:p>
          <a:p>
            <a:pPr>
              <a:defRPr/>
            </a:pPr>
            <a:r>
              <a:rPr lang="en-US" sz="2800" dirty="0" smtClean="0">
                <a:ea typeface="+mn-ea"/>
                <a:cs typeface="+mn-cs"/>
              </a:rPr>
              <a:t>AHRQ Annual Conference</a:t>
            </a:r>
          </a:p>
          <a:p>
            <a:pPr>
              <a:defRPr/>
            </a:pPr>
            <a:r>
              <a:rPr lang="en-US" sz="2800" dirty="0" smtClean="0">
                <a:ea typeface="+mn-ea"/>
                <a:cs typeface="+mn-cs"/>
              </a:rPr>
              <a:t>Sept. 28,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600" dirty="0" smtClean="0">
                <a:ea typeface="+mj-ea"/>
                <a:cs typeface="+mj-cs"/>
              </a:rPr>
              <a:t>For Discussion (1): </a:t>
            </a:r>
            <a:br>
              <a:rPr lang="en-US" sz="3600" dirty="0" smtClean="0">
                <a:ea typeface="+mj-ea"/>
                <a:cs typeface="+mj-cs"/>
              </a:rPr>
            </a:br>
            <a:r>
              <a:rPr lang="en-US" sz="3600" dirty="0" smtClean="0">
                <a:ea typeface="+mj-ea"/>
                <a:cs typeface="+mj-cs"/>
              </a:rPr>
              <a:t>What has been your experience?</a:t>
            </a:r>
          </a:p>
        </p:txBody>
      </p:sp>
      <p:sp>
        <p:nvSpPr>
          <p:cNvPr id="569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7993063" cy="4648200"/>
          </a:xfrm>
        </p:spPr>
        <p:txBody>
          <a:bodyPr/>
          <a:lstStyle/>
          <a:p>
            <a:pPr>
              <a:lnSpc>
                <a:spcPct val="70000"/>
              </a:lnSpc>
              <a:defRPr/>
            </a:pPr>
            <a:r>
              <a:rPr lang="en-US" dirty="0">
                <a:ea typeface="+mn-ea"/>
                <a:cs typeface="+mn-cs"/>
              </a:rPr>
              <a:t>Do the process redesign strategies and their change techniques fit care settings with which you are familiar?</a:t>
            </a:r>
          </a:p>
          <a:p>
            <a:pPr>
              <a:lnSpc>
                <a:spcPct val="70000"/>
              </a:lnSpc>
              <a:defRPr/>
            </a:pPr>
            <a:r>
              <a:rPr lang="en-US" dirty="0">
                <a:ea typeface="+mn-ea"/>
                <a:cs typeface="+mn-cs"/>
              </a:rPr>
              <a:t>Which strategies and techniques are more appropriate to these settings?</a:t>
            </a:r>
          </a:p>
          <a:p>
            <a:pPr>
              <a:lnSpc>
                <a:spcPct val="70000"/>
              </a:lnSpc>
              <a:defRPr/>
            </a:pPr>
            <a:r>
              <a:rPr lang="en-US" dirty="0">
                <a:ea typeface="+mn-ea"/>
                <a:cs typeface="+mn-cs"/>
              </a:rPr>
              <a:t>What types of care settings are more likely to benefit from applications of these strategies?</a:t>
            </a:r>
          </a:p>
          <a:p>
            <a:pPr>
              <a:lnSpc>
                <a:spcPct val="70000"/>
              </a:lnSpc>
              <a:defRPr/>
            </a:pPr>
            <a:r>
              <a:rPr lang="en-US" dirty="0">
                <a:ea typeface="+mn-ea"/>
                <a:cs typeface="+mn-cs"/>
              </a:rPr>
              <a:t>What are likely facilitators and barriers to implementing these strategies?</a:t>
            </a:r>
          </a:p>
          <a:p>
            <a:pPr>
              <a:lnSpc>
                <a:spcPct val="70000"/>
              </a:lnSpc>
              <a:defRPr/>
            </a:pPr>
            <a:r>
              <a:rPr lang="en-US" dirty="0">
                <a:ea typeface="+mn-ea"/>
                <a:cs typeface="+mn-cs"/>
              </a:rPr>
              <a:t>What types of modifications to these strategies might be needed?</a:t>
            </a:r>
          </a:p>
          <a:p>
            <a:pPr>
              <a:lnSpc>
                <a:spcPct val="70000"/>
              </a:lnSpc>
              <a:defRPr/>
            </a:pPr>
            <a:endParaRPr lang="en-US" i="1" dirty="0"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a typeface="+mj-ea"/>
                <a:cs typeface="+mj-cs"/>
              </a:rPr>
              <a:t/>
            </a:r>
            <a:br>
              <a:rPr lang="en-US" dirty="0">
                <a:ea typeface="+mj-ea"/>
                <a:cs typeface="+mj-cs"/>
              </a:rPr>
            </a:br>
            <a:r>
              <a:rPr lang="en-US" dirty="0">
                <a:ea typeface="+mj-ea"/>
                <a:cs typeface="+mj-cs"/>
              </a:rPr>
              <a:t>For Discussion (2).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7993063" cy="4114800"/>
          </a:xfrm>
        </p:spPr>
        <p:txBody>
          <a:bodyPr/>
          <a:lstStyle/>
          <a:p>
            <a:pPr>
              <a:buFont typeface="Wingdings" pitchFamily="2" charset="2"/>
              <a:buChar char="n"/>
              <a:defRPr/>
            </a:pPr>
            <a:r>
              <a:rPr lang="en-US" sz="2000" dirty="0" smtClean="0">
                <a:ea typeface="+mn-ea"/>
                <a:cs typeface="+mn-cs"/>
              </a:rPr>
              <a:t>How can findings and recommendations from exploratory studies like these be made useful for decision makers in provider organizations? </a:t>
            </a:r>
          </a:p>
          <a:p>
            <a:pPr lvl="1">
              <a:defRPr/>
            </a:pPr>
            <a:r>
              <a:rPr lang="en-US" sz="2000" dirty="0" smtClean="0"/>
              <a:t>Ideas for individual researchers</a:t>
            </a:r>
          </a:p>
          <a:p>
            <a:pPr lvl="1">
              <a:defRPr/>
            </a:pPr>
            <a:r>
              <a:rPr lang="en-US" sz="2000" dirty="0" smtClean="0"/>
              <a:t>Ideas for AHRQ</a:t>
            </a:r>
          </a:p>
          <a:p>
            <a:pPr>
              <a:defRPr/>
            </a:pPr>
            <a:r>
              <a:rPr lang="en-US" sz="2000" dirty="0" smtClean="0">
                <a:ea typeface="+mn-ea"/>
                <a:cs typeface="+mn-cs"/>
              </a:rPr>
              <a:t>Resources</a:t>
            </a:r>
          </a:p>
          <a:p>
            <a:pPr marL="1082675" lvl="1" indent="0">
              <a:buFont typeface="Wingdings" charset="2"/>
              <a:buNone/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Will It Work Here? A </a:t>
            </a:r>
            <a:r>
              <a:rPr lang="en-US" sz="2000" b="1" dirty="0" err="1" smtClean="0">
                <a:solidFill>
                  <a:schemeClr val="tx2"/>
                </a:solidFill>
              </a:rPr>
              <a:t>Decisionmaker’s</a:t>
            </a:r>
            <a:r>
              <a:rPr lang="en-US" sz="2000" b="1" dirty="0" smtClean="0">
                <a:solidFill>
                  <a:schemeClr val="tx2"/>
                </a:solidFill>
              </a:rPr>
              <a:t> Guide to Adopting Innovations</a:t>
            </a:r>
            <a:r>
              <a:rPr lang="en-US" sz="2000" b="1" dirty="0" smtClean="0"/>
              <a:t>.</a:t>
            </a:r>
            <a:r>
              <a:rPr lang="en-US" sz="2000" dirty="0" smtClean="0"/>
              <a:t> </a:t>
            </a:r>
          </a:p>
          <a:p>
            <a:pPr marL="1082675" lvl="1" indent="0">
              <a:buFont typeface="Wingdings" charset="2"/>
              <a:buNone/>
              <a:defRPr/>
            </a:pPr>
            <a:endParaRPr lang="en-US" sz="2000" dirty="0" smtClean="0"/>
          </a:p>
          <a:p>
            <a:pPr marL="1082675" lvl="1" indent="0">
              <a:buFont typeface="Wingdings" charset="2"/>
              <a:buNone/>
              <a:defRPr/>
            </a:pPr>
            <a:r>
              <a:rPr lang="en-US" sz="2000" dirty="0" smtClean="0"/>
              <a:t>PI – Amy </a:t>
            </a:r>
            <a:r>
              <a:rPr lang="en-US" sz="2000" dirty="0" err="1" smtClean="0"/>
              <a:t>Roussel</a:t>
            </a:r>
            <a:r>
              <a:rPr lang="en-US" sz="2000" dirty="0" smtClean="0"/>
              <a:t>, RTI</a:t>
            </a:r>
          </a:p>
          <a:p>
            <a:pPr marL="1082675" lvl="1" indent="0">
              <a:buFont typeface="Wingdings" charset="2"/>
              <a:buNone/>
              <a:defRPr/>
            </a:pPr>
            <a:r>
              <a:rPr lang="en-US" sz="2000" dirty="0" smtClean="0"/>
              <a:t>TOO – Cindy Brach, AHRQ</a:t>
            </a:r>
          </a:p>
          <a:p>
            <a:pPr marL="1082675" lvl="1" indent="0">
              <a:buFont typeface="Wingdings" charset="2"/>
              <a:buNone/>
              <a:defRPr/>
            </a:pPr>
            <a:r>
              <a:rPr lang="en-US" sz="2000" dirty="0" smtClean="0">
                <a:hlinkClick r:id="rId2"/>
              </a:rPr>
              <a:t>http://www.innovations.ahrq.gov/resources/resources.aspx</a:t>
            </a:r>
            <a:endParaRPr lang="en-US" sz="2000" dirty="0" smtClean="0"/>
          </a:p>
          <a:p>
            <a:pPr marL="1082675" lvl="1" indent="0">
              <a:buFont typeface="Wingdings" charset="2"/>
              <a:buNone/>
              <a:defRPr/>
            </a:pPr>
            <a:endParaRPr lang="en-US" sz="2000" dirty="0" smtClean="0"/>
          </a:p>
          <a:p>
            <a:pPr marL="1082675" lvl="1" indent="0">
              <a:buFont typeface="Wingdings" charset="2"/>
              <a:buNone/>
              <a:defRPr/>
            </a:pPr>
            <a:r>
              <a:rPr lang="en-US" sz="2000" dirty="0" smtClean="0"/>
              <a:t>Hard copies can be ordered from AHRQ Publications Clearinghouse: 800-358-9295</a:t>
            </a:r>
            <a:endParaRPr lang="en-US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600" dirty="0" smtClean="0">
                <a:ea typeface="+mj-ea"/>
                <a:cs typeface="+mj-cs"/>
              </a:rPr>
              <a:t>Key Issues for Decision Makers</a:t>
            </a:r>
          </a:p>
        </p:txBody>
      </p:sp>
      <p:sp>
        <p:nvSpPr>
          <p:cNvPr id="571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7993063" cy="4648200"/>
          </a:xfrm>
        </p:spPr>
        <p:txBody>
          <a:bodyPr/>
          <a:lstStyle/>
          <a:p>
            <a:pPr>
              <a:buFont typeface="Wingdings" charset="2"/>
              <a:buNone/>
              <a:defRPr/>
            </a:pPr>
            <a:r>
              <a:rPr lang="en-US" sz="3600" i="1" dirty="0">
                <a:ea typeface="+mn-ea"/>
                <a:cs typeface="+mn-cs"/>
              </a:rPr>
              <a:t>I. Do the redesign strategy and its change techniques fit the target organization?</a:t>
            </a:r>
          </a:p>
          <a:p>
            <a:pPr>
              <a:buFont typeface="Wingdings" charset="2"/>
              <a:buNone/>
              <a:defRPr/>
            </a:pPr>
            <a:r>
              <a:rPr lang="en-US" sz="3600" i="1" dirty="0">
                <a:ea typeface="+mn-ea"/>
                <a:cs typeface="+mn-cs"/>
              </a:rPr>
              <a:t>II. Should we do it here?</a:t>
            </a:r>
          </a:p>
          <a:p>
            <a:pPr>
              <a:buFont typeface="Wingdings" charset="2"/>
              <a:buNone/>
              <a:defRPr/>
            </a:pPr>
            <a:r>
              <a:rPr lang="en-US" sz="3600" i="1" dirty="0">
                <a:ea typeface="+mn-ea"/>
                <a:cs typeface="+mn-cs"/>
              </a:rPr>
              <a:t>III. Can we do it here? </a:t>
            </a:r>
          </a:p>
          <a:p>
            <a:pPr>
              <a:buFont typeface="Wingdings" charset="2"/>
              <a:buNone/>
              <a:defRPr/>
            </a:pPr>
            <a:r>
              <a:rPr lang="en-US" sz="3600" i="1" dirty="0">
                <a:ea typeface="+mn-ea"/>
                <a:cs typeface="+mn-cs"/>
              </a:rPr>
              <a:t>IV. How will we do it here?</a:t>
            </a:r>
            <a:endParaRPr lang="en-US" sz="3600" dirty="0">
              <a:ea typeface="+mn-ea"/>
              <a:cs typeface="+mn-cs"/>
            </a:endParaRPr>
          </a:p>
          <a:p>
            <a:pPr>
              <a:defRPr/>
            </a:pPr>
            <a:endParaRPr lang="en-US" sz="3600" i="1" dirty="0"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993063" cy="5105400"/>
          </a:xfrm>
        </p:spPr>
        <p:txBody>
          <a:bodyPr/>
          <a:lstStyle/>
          <a:p>
            <a:pPr>
              <a:lnSpc>
                <a:spcPct val="70000"/>
              </a:lnSpc>
              <a:buFont typeface="Wingdings" pitchFamily="2" charset="2"/>
              <a:buNone/>
              <a:defRPr/>
            </a:pPr>
            <a:r>
              <a:rPr lang="en-US" sz="2400" i="1" dirty="0" smtClean="0">
                <a:ea typeface="+mn-ea"/>
                <a:cs typeface="+mn-cs"/>
              </a:rPr>
              <a:t>I. Do the redesign strategy and its change techniques fit the target organization? </a:t>
            </a:r>
            <a:endParaRPr lang="en-US" sz="2400" dirty="0" smtClean="0">
              <a:ea typeface="+mn-ea"/>
              <a:cs typeface="+mn-cs"/>
            </a:endParaRPr>
          </a:p>
          <a:p>
            <a:pPr>
              <a:lnSpc>
                <a:spcPct val="70000"/>
              </a:lnSpc>
              <a:buFont typeface="Wingdings" pitchFamily="2" charset="2"/>
              <a:buChar char="n"/>
              <a:defRPr/>
            </a:pPr>
            <a:r>
              <a:rPr lang="en-US" sz="2400" dirty="0" smtClean="0">
                <a:ea typeface="+mn-ea"/>
                <a:cs typeface="+mn-cs"/>
              </a:rPr>
              <a:t>What is the strategy?</a:t>
            </a:r>
          </a:p>
          <a:p>
            <a:pPr>
              <a:lnSpc>
                <a:spcPct val="70000"/>
              </a:lnSpc>
              <a:buFont typeface="Wingdings" pitchFamily="2" charset="2"/>
              <a:buChar char="n"/>
              <a:defRPr/>
            </a:pPr>
            <a:r>
              <a:rPr lang="en-US" sz="2400" dirty="0" smtClean="0">
                <a:ea typeface="+mn-ea"/>
                <a:cs typeface="+mn-cs"/>
              </a:rPr>
              <a:t>What techniques will be applied?</a:t>
            </a:r>
          </a:p>
          <a:p>
            <a:pPr lvl="1">
              <a:lnSpc>
                <a:spcPct val="70000"/>
              </a:lnSpc>
              <a:defRPr/>
            </a:pPr>
            <a:r>
              <a:rPr lang="en-US" sz="2400" dirty="0" smtClean="0"/>
              <a:t>Where and how will they be applied (i.e., what specific interventions are proposed)? </a:t>
            </a:r>
          </a:p>
          <a:p>
            <a:pPr>
              <a:lnSpc>
                <a:spcPct val="70000"/>
              </a:lnSpc>
              <a:buFont typeface="Wingdings" pitchFamily="2" charset="2"/>
              <a:buChar char="n"/>
              <a:defRPr/>
            </a:pPr>
            <a:r>
              <a:rPr lang="en-US" sz="2400" dirty="0" smtClean="0">
                <a:ea typeface="+mn-ea"/>
                <a:cs typeface="+mn-cs"/>
              </a:rPr>
              <a:t>Do the strategy, techniques, and planned interventions further our goals? </a:t>
            </a:r>
          </a:p>
          <a:p>
            <a:pPr>
              <a:lnSpc>
                <a:spcPct val="70000"/>
              </a:lnSpc>
              <a:buFont typeface="Wingdings" pitchFamily="2" charset="2"/>
              <a:buChar char="n"/>
              <a:defRPr/>
            </a:pPr>
            <a:r>
              <a:rPr lang="en-US" sz="2400" dirty="0" smtClean="0">
                <a:ea typeface="+mn-ea"/>
                <a:cs typeface="+mn-cs"/>
              </a:rPr>
              <a:t>Are they compatible with our organization?</a:t>
            </a:r>
            <a:r>
              <a:rPr lang="en-US" sz="2000" dirty="0" smtClean="0">
                <a:ea typeface="+mn-ea"/>
                <a:cs typeface="+mn-cs"/>
              </a:rPr>
              <a:t> </a:t>
            </a:r>
          </a:p>
          <a:p>
            <a:pPr>
              <a:lnSpc>
                <a:spcPct val="70000"/>
              </a:lnSpc>
              <a:buFont typeface="Wingdings" pitchFamily="2" charset="2"/>
              <a:buNone/>
              <a:defRPr/>
            </a:pPr>
            <a:endParaRPr lang="en-US" sz="2000" dirty="0" smtClean="0">
              <a:ea typeface="+mn-ea"/>
              <a:cs typeface="+mn-cs"/>
            </a:endParaRPr>
          </a:p>
          <a:p>
            <a:pPr>
              <a:lnSpc>
                <a:spcPct val="70000"/>
              </a:lnSpc>
              <a:buFont typeface="Wingdings" pitchFamily="2" charset="2"/>
              <a:buNone/>
              <a:defRPr/>
            </a:pPr>
            <a:endParaRPr lang="en-US" sz="2000" i="1" dirty="0" smtClean="0">
              <a:ea typeface="+mn-ea"/>
              <a:cs typeface="+mn-cs"/>
            </a:endParaRPr>
          </a:p>
          <a:p>
            <a:pPr>
              <a:lnSpc>
                <a:spcPct val="70000"/>
              </a:lnSpc>
              <a:buFont typeface="Wingdings" pitchFamily="2" charset="2"/>
              <a:buNone/>
              <a:defRPr/>
            </a:pPr>
            <a:r>
              <a:rPr lang="en-US" sz="1800" dirty="0" smtClean="0">
                <a:ea typeface="+mn-ea"/>
                <a:cs typeface="+mn-cs"/>
              </a:rPr>
              <a:t>**    Source:</a:t>
            </a:r>
            <a:r>
              <a:rPr lang="en-US" sz="1800" b="1" dirty="0" smtClean="0">
                <a:ea typeface="+mn-ea"/>
                <a:cs typeface="+mn-cs"/>
              </a:rPr>
              <a:t> </a:t>
            </a:r>
            <a:r>
              <a:rPr lang="en-US" sz="1800" dirty="0" smtClean="0">
                <a:ea typeface="+mn-ea"/>
                <a:cs typeface="+mn-cs"/>
              </a:rPr>
              <a:t>Adapted from Brach C, </a:t>
            </a:r>
            <a:r>
              <a:rPr lang="en-US" sz="1800" dirty="0" err="1" smtClean="0">
                <a:ea typeface="+mn-ea"/>
                <a:cs typeface="+mn-cs"/>
              </a:rPr>
              <a:t>Lenfestey</a:t>
            </a:r>
            <a:r>
              <a:rPr lang="en-US" sz="1800" dirty="0" smtClean="0">
                <a:ea typeface="+mn-ea"/>
                <a:cs typeface="+mn-cs"/>
              </a:rPr>
              <a:t> et al. Will It Work Here? A </a:t>
            </a:r>
            <a:r>
              <a:rPr lang="en-US" sz="1800" dirty="0" err="1" smtClean="0">
                <a:ea typeface="+mn-ea"/>
                <a:cs typeface="+mn-cs"/>
              </a:rPr>
              <a:t>Decisionmaker's</a:t>
            </a:r>
            <a:r>
              <a:rPr lang="en-US" sz="1800" dirty="0" smtClean="0">
                <a:ea typeface="+mn-ea"/>
                <a:cs typeface="+mn-cs"/>
              </a:rPr>
              <a:t> Guide to Adopting Innovations. Agency for Healthcare Research and Quality (AHRQ) Publication No. 08-0051. Rockville, MD: AHRQ; September 2008, </a:t>
            </a:r>
            <a:r>
              <a:rPr lang="en-US" sz="1800" dirty="0" smtClean="0">
                <a:ea typeface="+mn-ea"/>
                <a:cs typeface="+mn-cs"/>
                <a:hlinkClick r:id="rId2"/>
              </a:rPr>
              <a:t>http://www.innovations.ahrq.gov/resources/guideTOC.aspx</a:t>
            </a:r>
            <a:r>
              <a:rPr lang="en-US" sz="1800" dirty="0" smtClean="0">
                <a:ea typeface="+mn-ea"/>
                <a:cs typeface="+mn-cs"/>
              </a:rPr>
              <a:t>; </a:t>
            </a:r>
          </a:p>
        </p:txBody>
      </p:sp>
      <p:sp>
        <p:nvSpPr>
          <p:cNvPr id="561156" name="Rectangle 4"/>
          <p:cNvSpPr>
            <a:spLocks noGrp="1" noChangeArrowheads="1"/>
          </p:cNvSpPr>
          <p:nvPr>
            <p:ph type="title"/>
          </p:nvPr>
        </p:nvSpPr>
        <p:spPr>
          <a:xfrm>
            <a:off x="1447800" y="533400"/>
            <a:ext cx="6697663" cy="533400"/>
          </a:xfrm>
        </p:spPr>
        <p:txBody>
          <a:bodyPr/>
          <a:lstStyle/>
          <a:p>
            <a:pPr>
              <a:defRPr/>
            </a:pPr>
            <a:r>
              <a:rPr lang="en-US" sz="3200" i="1" dirty="0" smtClean="0">
                <a:ea typeface="+mj-ea"/>
                <a:cs typeface="+mj-cs"/>
              </a:rPr>
              <a:t>Will Process Redesign Work Here?**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200" i="1" dirty="0" smtClean="0">
                <a:ea typeface="+mj-ea"/>
                <a:cs typeface="+mj-cs"/>
              </a:rPr>
              <a:t>Will Process Redesign Work Here? (2)</a:t>
            </a:r>
          </a:p>
        </p:txBody>
      </p:sp>
      <p:sp>
        <p:nvSpPr>
          <p:cNvPr id="562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70000"/>
              </a:lnSpc>
              <a:buFont typeface="Wingdings" charset="2"/>
              <a:buNone/>
              <a:defRPr/>
            </a:pPr>
            <a:r>
              <a:rPr lang="en-US" sz="2400" i="1" dirty="0">
                <a:ea typeface="+mn-ea"/>
                <a:cs typeface="+mn-cs"/>
              </a:rPr>
              <a:t>II. Should we do it here? </a:t>
            </a:r>
            <a:endParaRPr lang="en-US" sz="2400" dirty="0">
              <a:ea typeface="+mn-ea"/>
              <a:cs typeface="+mn-cs"/>
            </a:endParaRPr>
          </a:p>
          <a:p>
            <a:pPr>
              <a:lnSpc>
                <a:spcPct val="70000"/>
              </a:lnSpc>
              <a:defRPr/>
            </a:pPr>
            <a:r>
              <a:rPr lang="en-US" sz="2400" dirty="0">
                <a:ea typeface="+mn-ea"/>
                <a:cs typeface="+mn-cs"/>
              </a:rPr>
              <a:t>What are the potential benefits? </a:t>
            </a:r>
          </a:p>
          <a:p>
            <a:pPr>
              <a:lnSpc>
                <a:spcPct val="70000"/>
              </a:lnSpc>
              <a:defRPr/>
            </a:pPr>
            <a:r>
              <a:rPr lang="en-US" sz="2400" dirty="0">
                <a:ea typeface="+mn-ea"/>
                <a:cs typeface="+mn-cs"/>
              </a:rPr>
              <a:t>What are the potential costs? </a:t>
            </a:r>
          </a:p>
          <a:p>
            <a:pPr>
              <a:lnSpc>
                <a:spcPct val="70000"/>
              </a:lnSpc>
              <a:defRPr/>
            </a:pPr>
            <a:r>
              <a:rPr lang="en-US" sz="2400" dirty="0">
                <a:ea typeface="+mn-ea"/>
                <a:cs typeface="+mn-cs"/>
              </a:rPr>
              <a:t>Can we build a business case? </a:t>
            </a:r>
          </a:p>
          <a:p>
            <a:pPr>
              <a:lnSpc>
                <a:spcPct val="70000"/>
              </a:lnSpc>
              <a:defRPr/>
            </a:pPr>
            <a:r>
              <a:rPr lang="en-US" sz="2400" dirty="0">
                <a:ea typeface="+mn-ea"/>
                <a:cs typeface="+mn-cs"/>
              </a:rPr>
              <a:t>What are the risks? </a:t>
            </a:r>
            <a:endParaRPr lang="en-US" sz="2400" i="1" dirty="0">
              <a:ea typeface="+mn-ea"/>
              <a:cs typeface="+mn-cs"/>
            </a:endParaRPr>
          </a:p>
          <a:p>
            <a:pPr>
              <a:lnSpc>
                <a:spcPct val="70000"/>
              </a:lnSpc>
              <a:buFont typeface="Wingdings" charset="2"/>
              <a:buNone/>
              <a:defRPr/>
            </a:pPr>
            <a:endParaRPr lang="en-US" sz="2400" i="1" dirty="0">
              <a:ea typeface="+mn-ea"/>
              <a:cs typeface="+mn-cs"/>
            </a:endParaRPr>
          </a:p>
          <a:p>
            <a:pPr>
              <a:lnSpc>
                <a:spcPct val="70000"/>
              </a:lnSpc>
              <a:buFont typeface="Wingdings" charset="2"/>
              <a:buNone/>
              <a:defRPr/>
            </a:pPr>
            <a:r>
              <a:rPr lang="en-US" sz="2400" i="1" dirty="0">
                <a:ea typeface="+mn-ea"/>
                <a:cs typeface="+mn-cs"/>
              </a:rPr>
              <a:t>III. Can we do it here? </a:t>
            </a:r>
            <a:endParaRPr lang="en-US" sz="2400" dirty="0">
              <a:ea typeface="+mn-ea"/>
              <a:cs typeface="+mn-cs"/>
            </a:endParaRPr>
          </a:p>
          <a:p>
            <a:pPr>
              <a:lnSpc>
                <a:spcPct val="70000"/>
              </a:lnSpc>
              <a:defRPr/>
            </a:pPr>
            <a:r>
              <a:rPr lang="en-US" sz="2400" dirty="0">
                <a:ea typeface="+mn-ea"/>
                <a:cs typeface="+mn-cs"/>
              </a:rPr>
              <a:t>Are we ready for these changes? </a:t>
            </a:r>
          </a:p>
          <a:p>
            <a:pPr>
              <a:lnSpc>
                <a:spcPct val="70000"/>
              </a:lnSpc>
              <a:defRPr/>
            </a:pPr>
            <a:r>
              <a:rPr lang="en-US" sz="2400" dirty="0">
                <a:ea typeface="+mn-ea"/>
                <a:cs typeface="+mn-cs"/>
              </a:rPr>
              <a:t>What organizational changes will we have to make to implement the redesign? </a:t>
            </a:r>
          </a:p>
          <a:p>
            <a:pPr>
              <a:lnSpc>
                <a:spcPct val="70000"/>
              </a:lnSpc>
              <a:defRPr/>
            </a:pPr>
            <a:r>
              <a:rPr lang="en-US" sz="2400" dirty="0">
                <a:ea typeface="+mn-ea"/>
                <a:cs typeface="+mn-cs"/>
              </a:rPr>
              <a:t>Do we have the ingredients for success? </a:t>
            </a:r>
            <a:endParaRPr lang="en-US" sz="2400" i="1" dirty="0">
              <a:ea typeface="+mn-ea"/>
              <a:cs typeface="+mn-cs"/>
            </a:endParaRPr>
          </a:p>
          <a:p>
            <a:pPr>
              <a:lnSpc>
                <a:spcPct val="70000"/>
              </a:lnSpc>
              <a:defRPr/>
            </a:pPr>
            <a:endParaRPr lang="en-US" sz="2400" dirty="0"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200" i="1" dirty="0" smtClean="0">
                <a:ea typeface="+mj-ea"/>
                <a:cs typeface="+mj-cs"/>
              </a:rPr>
              <a:t>Will Process Redesign Work Here? (3)</a:t>
            </a:r>
          </a:p>
        </p:txBody>
      </p:sp>
      <p:sp>
        <p:nvSpPr>
          <p:cNvPr id="563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993063" cy="4800600"/>
          </a:xfrm>
        </p:spPr>
        <p:txBody>
          <a:bodyPr/>
          <a:lstStyle/>
          <a:p>
            <a:pPr>
              <a:buFont typeface="Wingdings" charset="2"/>
              <a:buNone/>
              <a:defRPr/>
            </a:pPr>
            <a:r>
              <a:rPr lang="en-US" i="1" dirty="0">
                <a:ea typeface="+mn-ea"/>
                <a:cs typeface="+mn-cs"/>
              </a:rPr>
              <a:t>IV. How will we do it here? </a:t>
            </a:r>
            <a:endParaRPr lang="en-US" dirty="0">
              <a:ea typeface="+mn-ea"/>
              <a:cs typeface="+mn-cs"/>
            </a:endParaRPr>
          </a:p>
          <a:p>
            <a:pPr>
              <a:defRPr/>
            </a:pPr>
            <a:r>
              <a:rPr lang="en-US" dirty="0">
                <a:ea typeface="+mn-ea"/>
                <a:cs typeface="+mn-cs"/>
              </a:rPr>
              <a:t>How will we implement the strategy?</a:t>
            </a:r>
          </a:p>
          <a:p>
            <a:pPr>
              <a:defRPr/>
            </a:pPr>
            <a:r>
              <a:rPr lang="en-US" dirty="0">
                <a:ea typeface="+mn-ea"/>
                <a:cs typeface="+mn-cs"/>
              </a:rPr>
              <a:t>How will we monitor and measure intended and unintended effects of implementation? </a:t>
            </a:r>
          </a:p>
          <a:p>
            <a:pPr>
              <a:defRPr/>
            </a:pPr>
            <a:r>
              <a:rPr lang="en-US" dirty="0">
                <a:ea typeface="+mn-ea"/>
                <a:cs typeface="+mn-cs"/>
              </a:rPr>
              <a:t>Are we ready to modify our implementation strategy in response to emerging developments and early effects? </a:t>
            </a:r>
          </a:p>
          <a:p>
            <a:pPr>
              <a:defRPr/>
            </a:pPr>
            <a:r>
              <a:rPr lang="en-US" dirty="0">
                <a:ea typeface="+mn-ea"/>
                <a:cs typeface="+mn-cs"/>
              </a:rPr>
              <a:t>Can we try a limited intervention first? </a:t>
            </a:r>
          </a:p>
          <a:p>
            <a:pPr>
              <a:defRPr/>
            </a:pPr>
            <a:endParaRPr lang="en-US" dirty="0"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426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228600"/>
            <a:ext cx="6172200" cy="1066800"/>
          </a:xfrm>
        </p:spPr>
        <p:txBody>
          <a:bodyPr/>
          <a:lstStyle/>
          <a:p>
            <a:pPr>
              <a:defRPr/>
            </a:pPr>
            <a:r>
              <a:rPr lang="en-US" sz="3600" dirty="0" smtClean="0">
                <a:ea typeface="+mj-ea"/>
                <a:cs typeface="+mj-cs"/>
              </a:rPr>
              <a:t>Questions, Feedback, Ideas...</a:t>
            </a:r>
          </a:p>
        </p:txBody>
      </p:sp>
      <p:sp>
        <p:nvSpPr>
          <p:cNvPr id="487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7993063" cy="48768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chemeClr val="tx1"/>
                </a:solidFill>
                <a:ea typeface="+mn-ea"/>
                <a:cs typeface="+mn-cs"/>
                <a:hlinkClick r:id="rId2"/>
              </a:rPr>
              <a:t>Michael.Harrison@ahrq.hhs.gov</a:t>
            </a:r>
            <a:endParaRPr lang="en-US" dirty="0">
              <a:solidFill>
                <a:schemeClr val="tx1"/>
              </a:solidFill>
              <a:ea typeface="+mn-ea"/>
              <a:cs typeface="+mn-cs"/>
            </a:endParaRPr>
          </a:p>
          <a:p>
            <a:pPr>
              <a:defRPr/>
            </a:pPr>
            <a:r>
              <a:rPr lang="en-US" dirty="0">
                <a:ea typeface="+mn-ea"/>
                <a:cs typeface="+mn-cs"/>
                <a:hlinkClick r:id="rId3"/>
              </a:rPr>
              <a:t>http://www.ahrq.gov/qual/systemdesign.htm</a:t>
            </a:r>
            <a:endParaRPr lang="en-US" dirty="0">
              <a:ea typeface="+mn-ea"/>
              <a:cs typeface="+mn-cs"/>
            </a:endParaRPr>
          </a:p>
          <a:p>
            <a:pPr>
              <a:buFont typeface="Wingdings" charset="2"/>
              <a:buNone/>
              <a:defRPr/>
            </a:pPr>
            <a:r>
              <a:rPr lang="en-US" dirty="0">
                <a:solidFill>
                  <a:schemeClr val="tx1"/>
                </a:solidFill>
                <a:ea typeface="+mn-ea"/>
                <a:cs typeface="+mn-cs"/>
              </a:rPr>
              <a:t> </a:t>
            </a:r>
            <a:r>
              <a:rPr lang="en-US" dirty="0">
                <a:ea typeface="+mn-ea"/>
                <a:cs typeface="+mn-cs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279F"/>
      </a:dk1>
      <a:lt1>
        <a:srgbClr val="FFFFFF"/>
      </a:lt1>
      <a:dk2>
        <a:srgbClr val="0000FF"/>
      </a:dk2>
      <a:lt2>
        <a:srgbClr val="FFFF00"/>
      </a:lt2>
      <a:accent1>
        <a:srgbClr val="8CF4EA"/>
      </a:accent1>
      <a:accent2>
        <a:srgbClr val="FF00FF"/>
      </a:accent2>
      <a:accent3>
        <a:srgbClr val="AAAAFF"/>
      </a:accent3>
      <a:accent4>
        <a:srgbClr val="DADADA"/>
      </a:accent4>
      <a:accent5>
        <a:srgbClr val="C5F8F3"/>
      </a:accent5>
      <a:accent6>
        <a:srgbClr val="E700E7"/>
      </a:accent6>
      <a:hlink>
        <a:srgbClr val="FAFD00"/>
      </a:hlink>
      <a:folHlink>
        <a:srgbClr val="51DC0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4186</TotalTime>
  <Pages>1</Pages>
  <Words>537</Words>
  <Application>Microsoft Macintosh PowerPoint</Application>
  <PresentationFormat>On-screen Show (4:3)</PresentationFormat>
  <Paragraphs>59</Paragraphs>
  <Slides>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Times New Roman</vt:lpstr>
      <vt:lpstr>ＭＳ Ｐゴシック</vt:lpstr>
      <vt:lpstr>Arial</vt:lpstr>
      <vt:lpstr>Wingdings</vt:lpstr>
      <vt:lpstr>Monotype Sorts</vt:lpstr>
      <vt:lpstr>Default Design</vt:lpstr>
      <vt:lpstr>Microsoft Photo Editor 3.0 Photo</vt:lpstr>
      <vt:lpstr>Reducing Waste in Care Delivery</vt:lpstr>
      <vt:lpstr>For Discussion (1):  What has been your experience?</vt:lpstr>
      <vt:lpstr> For Discussion (2).</vt:lpstr>
      <vt:lpstr>Key Issues for Decision Makers</vt:lpstr>
      <vt:lpstr>Will Process Redesign Work Here?**</vt:lpstr>
      <vt:lpstr>Will Process Redesign Work Here? (2)</vt:lpstr>
      <vt:lpstr>Will Process Redesign Work Here? (3)</vt:lpstr>
      <vt:lpstr>Questions, Feedback, Ideas...</vt:lpstr>
    </vt:vector>
  </TitlesOfParts>
  <Company>OCKT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AHRQ Slide Template 2004</dc:title>
  <dc:subject/>
  <dc:creator>Sandy K. Cummings</dc:creator>
  <cp:keywords/>
  <dc:description>6/24/04</dc:description>
  <cp:lastModifiedBy>Graham</cp:lastModifiedBy>
  <cp:revision>228</cp:revision>
  <cp:lastPrinted>2003-01-21T20:19:23Z</cp:lastPrinted>
  <dcterms:created xsi:type="dcterms:W3CDTF">2010-10-18T18:16:04Z</dcterms:created>
  <dcterms:modified xsi:type="dcterms:W3CDTF">2010-10-18T18:16:13Z</dcterms:modified>
  <cp:category/>
</cp:coreProperties>
</file>