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Default Extension="pdf" ContentType="application/pdf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tags/tag5.xml" ContentType="application/vnd.openxmlformats-officedocument.presentationml.tag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tags/tag15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43"/>
  </p:notesMasterIdLst>
  <p:handoutMasterIdLst>
    <p:handoutMasterId r:id="rId44"/>
  </p:handoutMasterIdLst>
  <p:sldIdLst>
    <p:sldId id="696" r:id="rId2"/>
    <p:sldId id="697" r:id="rId3"/>
    <p:sldId id="698" r:id="rId4"/>
    <p:sldId id="699" r:id="rId5"/>
    <p:sldId id="700" r:id="rId6"/>
    <p:sldId id="701" r:id="rId7"/>
    <p:sldId id="702" r:id="rId8"/>
    <p:sldId id="703" r:id="rId9"/>
    <p:sldId id="704" r:id="rId10"/>
    <p:sldId id="705" r:id="rId11"/>
    <p:sldId id="706" r:id="rId12"/>
    <p:sldId id="707" r:id="rId13"/>
    <p:sldId id="708" r:id="rId14"/>
    <p:sldId id="709" r:id="rId15"/>
    <p:sldId id="710" r:id="rId16"/>
    <p:sldId id="711" r:id="rId17"/>
    <p:sldId id="712" r:id="rId18"/>
    <p:sldId id="713" r:id="rId19"/>
    <p:sldId id="714" r:id="rId20"/>
    <p:sldId id="715" r:id="rId21"/>
    <p:sldId id="716" r:id="rId22"/>
    <p:sldId id="717" r:id="rId23"/>
    <p:sldId id="718" r:id="rId24"/>
    <p:sldId id="719" r:id="rId25"/>
    <p:sldId id="720" r:id="rId26"/>
    <p:sldId id="721" r:id="rId27"/>
    <p:sldId id="722" r:id="rId28"/>
    <p:sldId id="723" r:id="rId29"/>
    <p:sldId id="724" r:id="rId30"/>
    <p:sldId id="725" r:id="rId31"/>
    <p:sldId id="726" r:id="rId32"/>
    <p:sldId id="727" r:id="rId33"/>
    <p:sldId id="728" r:id="rId34"/>
    <p:sldId id="729" r:id="rId35"/>
    <p:sldId id="730" r:id="rId36"/>
    <p:sldId id="731" r:id="rId37"/>
    <p:sldId id="732" r:id="rId38"/>
    <p:sldId id="733" r:id="rId39"/>
    <p:sldId id="734" r:id="rId40"/>
    <p:sldId id="735" r:id="rId41"/>
    <p:sldId id="736" r:id="rId4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rgbClr val="FFFF00"/>
        </a:solidFill>
        <a:latin typeface="Comic Sans M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rgbClr val="FFFF00"/>
        </a:solidFill>
        <a:latin typeface="Comic Sans M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rgbClr val="FFFF00"/>
        </a:solidFill>
        <a:latin typeface="Comic Sans M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rgbClr val="FFFF00"/>
        </a:solidFill>
        <a:latin typeface="Comic Sans M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rgbClr val="FFFF00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3200" kern="1200">
        <a:solidFill>
          <a:srgbClr val="FFFF00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3200" kern="1200">
        <a:solidFill>
          <a:srgbClr val="FFFF00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3200" kern="1200">
        <a:solidFill>
          <a:srgbClr val="FFFF00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3200" kern="1200">
        <a:solidFill>
          <a:srgbClr val="FFFF00"/>
        </a:solidFill>
        <a:latin typeface="Comic Sans M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CC"/>
    <a:srgbClr val="FFCC66"/>
    <a:srgbClr val="0033CC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10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0" tIns="46591" rIns="93180" bIns="46591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0" tIns="46591" rIns="93180" bIns="46591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0" tIns="46591" rIns="93180" bIns="46591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0" tIns="46591" rIns="93180" bIns="46591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7809AE16-682A-B341-990C-F681D8ADF0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59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559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7388"/>
            <a:ext cx="4681537" cy="3511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5988" y="4427538"/>
            <a:ext cx="5195887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2" tIns="45816" rIns="91632" bIns="458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55075"/>
            <a:ext cx="30559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55075"/>
            <a:ext cx="30559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32" tIns="45816" rIns="91632" bIns="45816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CC9B4BD4-CCCC-D643-B84A-57FB3B1EA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33E1A-8BD9-1447-8676-8EDE51EC1885}" type="slidenum">
              <a:rPr lang="en-US"/>
              <a:pPr/>
              <a:t>1</a:t>
            </a:fld>
            <a:endParaRPr lang="en-US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F1B3A4-5F1C-C047-B95E-85BE4C07ACE5}" type="slidenum">
              <a:rPr lang="en-US"/>
              <a:pPr/>
              <a:t>10</a:t>
            </a:fld>
            <a:endParaRPr lang="en-US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FEB564-EDBB-B84C-84E4-11C7251B3F22}" type="slidenum">
              <a:rPr lang="en-US"/>
              <a:pPr/>
              <a:t>11</a:t>
            </a:fld>
            <a:endParaRPr lang="en-US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A12EE0-AC16-A142-B396-7482E8A17AE1}" type="slidenum">
              <a:rPr lang="en-US"/>
              <a:pPr/>
              <a:t>12</a:t>
            </a:fld>
            <a:endParaRPr 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BCA68C-1793-EC44-92C0-1F72D05BDB09}" type="slidenum">
              <a:rPr lang="en-US"/>
              <a:pPr/>
              <a:t>13</a:t>
            </a:fld>
            <a:endParaRPr lang="en-US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endParaRPr lang="en-US" sz="1800">
              <a:latin typeface="Arial" charset="0"/>
            </a:endParaRPr>
          </a:p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D73F5B-6394-6B48-8547-746A0F745860}" type="slidenum">
              <a:rPr lang="en-US"/>
              <a:pPr/>
              <a:t>14</a:t>
            </a:fld>
            <a:endParaRPr lang="en-US"/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328" tIns="46663" rIns="93328" bIns="46663" anchor="b">
            <a:prstTxWarp prst="textNoShape">
              <a:avLst/>
            </a:prstTxWarp>
          </a:bodyPr>
          <a:lstStyle/>
          <a:p>
            <a:pPr algn="r" defTabSz="933450"/>
            <a:fld id="{6941B814-52A7-964D-B542-C11A0EDE7DC1}" type="slidenum">
              <a:rPr lang="en-US" sz="1200">
                <a:solidFill>
                  <a:schemeClr val="tx1"/>
                </a:solidFill>
                <a:latin typeface="Arial" charset="0"/>
              </a:rPr>
              <a:pPr algn="r" defTabSz="933450"/>
              <a:t>14</a:t>
            </a:fld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 lIns="93328" tIns="46663" rIns="93328" bIns="46663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2CAD27-6091-5043-842E-53285DE7FAE7}" type="slidenum">
              <a:rPr lang="en-US"/>
              <a:pPr/>
              <a:t>15</a:t>
            </a:fld>
            <a:endParaRPr lang="en-US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530307-9795-FD47-B603-C11E16295799}" type="slidenum">
              <a:rPr lang="en-US"/>
              <a:pPr/>
              <a:t>16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7D308B-5ABC-E740-B464-346EB4149AEC}" type="slidenum">
              <a:rPr lang="en-US"/>
              <a:pPr/>
              <a:t>17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1D027-69AA-5140-AE19-703924E7362C}" type="slidenum">
              <a:rPr lang="en-US"/>
              <a:pPr/>
              <a:t>18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52B06D-3CD5-B545-AD64-1390247E8577}" type="slidenum">
              <a:rPr lang="en-US"/>
              <a:pPr/>
              <a:t>19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56B4A2-35CE-A140-A5A3-9E8E9FCF88DB}" type="slidenum">
              <a:rPr lang="en-US"/>
              <a:pPr/>
              <a:t>2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577E80-56E3-E749-B462-67914B6957B2}" type="slidenum">
              <a:rPr lang="en-US"/>
              <a:pPr/>
              <a:t>20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0AEEA-F3C6-DF4E-A885-312F3B34FF1B}" type="slidenum">
              <a:rPr lang="en-US"/>
              <a:pPr/>
              <a:t>21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B5447-A2A9-3744-B680-9F1F578FC31A}" type="slidenum">
              <a:rPr lang="en-US"/>
              <a:pPr/>
              <a:t>22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42DB38-7BDC-3247-A3BA-4414261EC2B0}" type="slidenum">
              <a:rPr lang="en-US"/>
              <a:pPr/>
              <a:t>23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E19616-A2E6-E148-9BB4-42937EC02666}" type="slidenum">
              <a:rPr lang="en-US"/>
              <a:pPr/>
              <a:t>24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330C9C-635B-5646-857B-828E3AA31E40}" type="slidenum">
              <a:rPr lang="en-US"/>
              <a:pPr/>
              <a:t>25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26FEAE-54FD-B141-9822-B780D6E05362}" type="slidenum">
              <a:rPr lang="en-US"/>
              <a:pPr/>
              <a:t>26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C4E1DD-85B5-5546-89E8-470D2EBDE7DC}" type="slidenum">
              <a:rPr lang="en-US"/>
              <a:pPr/>
              <a:t>27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B3136D-7122-BE43-91C6-00953119559A}" type="slidenum">
              <a:rPr lang="en-US"/>
              <a:pPr/>
              <a:t>28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46E1E6-CB59-094E-92CD-4EA8B17EAE3A}" type="slidenum">
              <a:rPr lang="en-US"/>
              <a:pPr/>
              <a:t>29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C5E5B2-21A1-7044-B315-133671AC9483}" type="slidenum">
              <a:rPr lang="en-US"/>
              <a:pPr/>
              <a:t>3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4BEA03-0AB7-404D-977C-57105B9A54DC}" type="slidenum">
              <a:rPr lang="en-US"/>
              <a:pPr/>
              <a:t>30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9822EC-42B9-3448-892D-C43F73B43C06}" type="slidenum">
              <a:rPr lang="en-US"/>
              <a:pPr/>
              <a:t>31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49451D-8218-C945-9BCF-46A9B1D82AAE}" type="slidenum">
              <a:rPr lang="en-US"/>
              <a:pPr/>
              <a:t>32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CD036-55D0-C140-BE12-3F04C4212A8C}" type="slidenum">
              <a:rPr lang="en-US"/>
              <a:pPr/>
              <a:t>33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76C45C-7CFB-914C-AB0D-7019523E4104}" type="slidenum">
              <a:rPr lang="en-US"/>
              <a:pPr/>
              <a:t>34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249346-D997-A84F-8052-FE4167A3776F}" type="slidenum">
              <a:rPr lang="en-US"/>
              <a:pPr/>
              <a:t>35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BF941B-B256-0E41-AF2D-C88D09221761}" type="slidenum">
              <a:rPr lang="en-US"/>
              <a:pPr/>
              <a:t>36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35D239-994D-9842-8757-1A465B6BD59C}" type="slidenum">
              <a:rPr lang="en-US"/>
              <a:pPr/>
              <a:t>37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40E9D-5B76-2F4B-B188-54A74FA298BF}" type="slidenum">
              <a:rPr lang="en-US"/>
              <a:pPr/>
              <a:t>38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D66833-AD46-9842-8238-1610BF4F0E18}" type="slidenum">
              <a:rPr lang="en-US"/>
              <a:pPr/>
              <a:t>39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C07629-B526-5443-97CC-5C87ACDEF63A}" type="slidenum">
              <a:rPr lang="en-US"/>
              <a:pPr/>
              <a:t>4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D0B206-A33C-FA4B-8777-6FF43E89D494}" type="slidenum">
              <a:rPr lang="en-US"/>
              <a:pPr/>
              <a:t>40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482C8A-F895-604F-984A-552137BDB686}" type="slidenum">
              <a:rPr lang="en-US"/>
              <a:pPr/>
              <a:t>41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B00E46-BB8D-044F-B331-5B4ACB121B5E}" type="slidenum">
              <a:rPr lang="en-US"/>
              <a:pPr/>
              <a:t>5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76E600-9916-2B41-9DE9-77A5862238B9}" type="slidenum">
              <a:rPr lang="en-US"/>
              <a:pPr/>
              <a:t>6</a:t>
            </a:fld>
            <a:endParaRPr lang="en-US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2F4AAF-8B9F-3042-BCD1-793BE7856B61}" type="slidenum">
              <a:rPr lang="en-US"/>
              <a:pPr/>
              <a:t>7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ED6465-1A89-6840-BFFE-A79FC23651B4}" type="slidenum">
              <a:rPr lang="en-US"/>
              <a:pPr/>
              <a:t>8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9644EF-5E81-9B46-BD90-DE9896847752}" type="slidenum">
              <a:rPr lang="en-US"/>
              <a:pPr/>
              <a:t>9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981200"/>
            <a:ext cx="85344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91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0033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534400" cy="1524000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534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7772400" y="228600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24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8061325" y="346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 sz="2400">
              <a:solidFill>
                <a:schemeClr val="tx1"/>
              </a:solidFill>
              <a:latin typeface="Times New Roman" charset="0"/>
            </a:endParaRPr>
          </a:p>
        </p:txBody>
      </p:sp>
      <p:pic>
        <p:nvPicPr>
          <p:cNvPr id="1030" name="Picture 6" descr="seal_yellow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077200" y="5791200"/>
            <a:ext cx="87153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FFFF00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FFFF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FF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FF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4.png"/><Relationship Id="rId4" Type="http://schemas.openxmlformats.org/officeDocument/2006/relationships/image" Target="../media/image4.pd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8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26.xml"/><Relationship Id="rId4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9.xml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/>
              <a:t>Reducing HAIs: Effective Change Strategies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/>
              <a:t>Anthony Harris MD, MPH</a:t>
            </a:r>
          </a:p>
          <a:p>
            <a:pPr eaLnBrk="1" hangingPunct="1">
              <a:lnSpc>
                <a:spcPct val="80000"/>
              </a:lnSpc>
            </a:pPr>
            <a:r>
              <a:rPr lang="en-US" sz="1800"/>
              <a:t>Professor</a:t>
            </a:r>
          </a:p>
          <a:p>
            <a:pPr eaLnBrk="1" hangingPunct="1">
              <a:lnSpc>
                <a:spcPct val="80000"/>
              </a:lnSpc>
            </a:pPr>
            <a:r>
              <a:rPr lang="en-US" sz="1800"/>
              <a:t>Acting Medical Director of Infection Control</a:t>
            </a:r>
          </a:p>
          <a:p>
            <a:pPr eaLnBrk="1" hangingPunct="1">
              <a:lnSpc>
                <a:spcPct val="80000"/>
              </a:lnSpc>
            </a:pPr>
            <a:r>
              <a:rPr lang="en-US" sz="1800"/>
              <a:t>Head Division of Genomic Epidemiology and Clinical Outcomes</a:t>
            </a:r>
          </a:p>
          <a:p>
            <a:pPr eaLnBrk="1" hangingPunct="1">
              <a:lnSpc>
                <a:spcPct val="80000"/>
              </a:lnSpc>
            </a:pPr>
            <a:r>
              <a:rPr lang="en-US" sz="1800"/>
              <a:t>University of Maryland School of Medicine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 am a hospital epidemiologist, infection preventionist, or hospital administrator with an HAI problem what literature should I look at that shows what interventions may work?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en-US"/>
              <a:t>Infection Prevention Goals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marL="365125" indent="-255588" eaLnBrk="1" hangingPunct="1"/>
            <a:endParaRPr lang="en-US"/>
          </a:p>
          <a:p>
            <a:pPr marL="365125" indent="-255588" eaLnBrk="1" hangingPunct="1"/>
            <a:endParaRPr lang="en-US"/>
          </a:p>
        </p:txBody>
      </p:sp>
      <p:grpSp>
        <p:nvGrpSpPr>
          <p:cNvPr id="36868" name="Group 5"/>
          <p:cNvGrpSpPr>
            <a:grpSpLocks/>
          </p:cNvGrpSpPr>
          <p:nvPr/>
        </p:nvGrpSpPr>
        <p:grpSpPr bwMode="auto">
          <a:xfrm>
            <a:off x="457200" y="1981200"/>
            <a:ext cx="8382000" cy="4352925"/>
            <a:chOff x="457200" y="1981200"/>
            <a:chExt cx="8382000" cy="4352925"/>
          </a:xfrm>
        </p:grpSpPr>
        <p:pic>
          <p:nvPicPr>
            <p:cNvPr id="36869" name="Picture 5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5"/>
            <a:srcRect l="6213" r="6213"/>
            <a:stretch>
              <a:fillRect/>
            </a:stretch>
          </p:blipFill>
          <p:spPr bwMode="auto">
            <a:xfrm>
              <a:off x="457200" y="1981200"/>
              <a:ext cx="4691063" cy="4352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0" name="Rectangle 6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410200" y="2590800"/>
              <a:ext cx="3429000" cy="29718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Improving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Health and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Patient Safety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by reducing risk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</a:rPr>
                <a:t>of Infection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         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SHEA guidelines</a:t>
            </a:r>
          </a:p>
          <a:p>
            <a:pPr eaLnBrk="1" hangingPunct="1"/>
            <a:r>
              <a:rPr lang="en-US"/>
              <a:t>Centers for Disease Control and Prevention</a:t>
            </a:r>
          </a:p>
          <a:p>
            <a:pPr eaLnBrk="1" hangingPunct="1"/>
            <a:r>
              <a:rPr lang="en-US"/>
              <a:t>HICPAC guidelines</a:t>
            </a:r>
          </a:p>
          <a:p>
            <a:pPr eaLnBrk="1" hangingPunct="1"/>
            <a:r>
              <a:rPr lang="en-US"/>
              <a:t>IDSA</a:t>
            </a:r>
          </a:p>
          <a:p>
            <a:pPr eaLnBrk="1" hangingPunct="1"/>
            <a:r>
              <a:rPr lang="en-US"/>
              <a:t>APIC</a:t>
            </a:r>
          </a:p>
          <a:p>
            <a:pPr eaLnBrk="1" hangingPunct="1"/>
            <a:r>
              <a:rPr lang="en-US"/>
              <a:t>HHS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SHEA guidelines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/>
              <a:t>To assist acute care hospitals in focusing and prioritizing efforts to implement evidence-based practices for prevention of HAIs, the Society for Healthcare Epidemiology of America and the Infectious Diseases Society of America Standards and Practice Guidelines Committee appointed a task force to create a concise compendium of </a:t>
            </a:r>
            <a:r>
              <a:rPr lang="en-US" sz="2800" u="sng"/>
              <a:t>recommendations for the prevention of common HAIs</a:t>
            </a:r>
            <a:endParaRPr lang="en-US" sz="280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09600" y="6064250"/>
            <a:ext cx="5105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chemeClr val="tx1"/>
                </a:solidFill>
                <a:latin typeface="Arial" charset="0"/>
              </a:rPr>
              <a:t>http://www.sheaonline.org/about/compendium.cfm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60932809-A8C1-4A44-B8A8-29052DED98BF}" type="slidenum">
              <a:rPr lang="en-US" sz="1400">
                <a:solidFill>
                  <a:schemeClr val="tx1"/>
                </a:solidFill>
                <a:latin typeface="Georgia" charset="0"/>
              </a:rPr>
              <a:pPr algn="r"/>
              <a:t>14</a:t>
            </a:fld>
            <a:endParaRPr lang="en-US" sz="1400">
              <a:solidFill>
                <a:schemeClr val="tx1"/>
              </a:solidFill>
              <a:latin typeface="Georgia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CLBSI</a:t>
            </a:r>
          </a:p>
        </p:txBody>
      </p:sp>
      <p:pic>
        <p:nvPicPr>
          <p:cNvPr id="43012" name="Picture 4"/>
          <p:cNvPicPr>
            <a:picLocks noRot="1" noChangeArrowheads="1"/>
          </p:cNvPicPr>
          <p:nvPr>
            <p:custDataLst>
              <p:tags r:id="rId1"/>
            </p:custDataLst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rcRect/>
              <a:stretch>
                <a:fillRect/>
              </a:stretch>
            </p:blipFill>
          </mc:Choice>
          <mc:Fallback>
            <p:blipFill>
              <a:blip r:embed="rId5"/>
              <a:srcRect/>
              <a:stretch>
                <a:fillRect/>
              </a:stretch>
            </p:blipFill>
          </mc:Fallback>
        </mc:AlternateContent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CLABSI: Effective interventions</a:t>
            </a:r>
          </a:p>
        </p:txBody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/>
              <a:t>At insertion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Use a catheter </a:t>
            </a:r>
            <a:r>
              <a:rPr lang="en-US" sz="2400" u="sng"/>
              <a:t>checklist</a:t>
            </a:r>
            <a:r>
              <a:rPr lang="en-US" sz="2400"/>
              <a:t> to ensure adherence to infection prevention practices at the time of central venous catheter insertion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Perform </a:t>
            </a:r>
            <a:r>
              <a:rPr lang="en-US" sz="2400" u="sng"/>
              <a:t>hand hygiene</a:t>
            </a:r>
            <a:r>
              <a:rPr lang="en-US" sz="2400"/>
              <a:t> before catheter insertion or manipulation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/>
              <a:t>Avoid the femoral vein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Use an all-inclusive catheter cart or kit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Use maximal sterile barrier precautions during central venous catheter insertion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/>
              <a:t>Use a chlorhexidine-based antiseptic for skin preparation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CLABSI: Effective interventions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/>
              <a:t>After insertion</a:t>
            </a:r>
          </a:p>
          <a:p>
            <a:pPr eaLnBrk="1" hangingPunct="1"/>
            <a:r>
              <a:rPr lang="en-US"/>
              <a:t>Disinfect catheter hubs, needleless connectors, and injection ports before accessing the catheter </a:t>
            </a:r>
          </a:p>
          <a:p>
            <a:pPr eaLnBrk="1" hangingPunct="1"/>
            <a:r>
              <a:rPr lang="en-US" u="sng"/>
              <a:t>Remove nonessential catheters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Effective interventions in difficult situations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Bathe ICU patients with a chlorhexidine preparation on a daily basis</a:t>
            </a:r>
          </a:p>
          <a:p>
            <a:pPr eaLnBrk="1" hangingPunct="1"/>
            <a:r>
              <a:rPr lang="en-US"/>
              <a:t>Use antimicrobial-impregnated central venous catheters</a:t>
            </a:r>
          </a:p>
          <a:p>
            <a:pPr eaLnBrk="1" hangingPunct="1"/>
            <a:r>
              <a:rPr lang="en-US"/>
              <a:t>Use chlorhexidine-containing sponge dressings for central venous catheters</a:t>
            </a:r>
          </a:p>
          <a:p>
            <a:pPr eaLnBrk="1" hangingPunct="1"/>
            <a:r>
              <a:rPr lang="en-US"/>
              <a:t>Use antimicrobial locks for central venous catheters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VAP: Effective interventions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/>
              <a:t>Implement policies and practices for disinfection, sterilization, and maintenance of respiratory equipment</a:t>
            </a:r>
          </a:p>
          <a:p>
            <a:pPr eaLnBrk="1" hangingPunct="1"/>
            <a:r>
              <a:rPr lang="en-US" sz="2800"/>
              <a:t>Ensure that all patients are maintained in a semi-recumbent position</a:t>
            </a:r>
          </a:p>
          <a:p>
            <a:pPr eaLnBrk="1" hangingPunct="1"/>
            <a:r>
              <a:rPr lang="en-US" sz="2800"/>
              <a:t>Perform regular antiseptic oral care in accordance with product guidelines</a:t>
            </a:r>
          </a:p>
          <a:p>
            <a:pPr eaLnBrk="1" hangingPunct="1"/>
            <a:r>
              <a:rPr lang="en-US" sz="2800"/>
              <a:t>Provide easy access to noninvasive ventilation equipment and use weaning protocols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UTI: Effective interventions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/>
              <a:t>Provide and implement written guidelines for catheter use, insertion, and maintenance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Ensure that only trained personnel insert urinary catheters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Ensure that supplies necessary for aseptic-technique catheter insertion are available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/>
              <a:t>Implement a system for documenting: indications for catheter insertion, date and time of catheter insertion, individual who inserted catheter, and date and time of catheter removal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Who am I: what am I and what am I not qualified to talk about?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SSI: Effective interventions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/>
              <a:t>Administer antimicrobial prophylaxis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Do not remove hair at the operative site unless the presence of hair will interfere with the operation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Do not use razors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Control blood glucose level during the immediate postoperative period for patients undergoing cardiac surgery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/>
              <a:t>Measure and provide feedback to providers on the rates of compliance with the above process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 of talk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2"/>
                </a:solidFill>
              </a:rPr>
              <a:t>Discussion of important healthcare-associated infection (HAIs)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Science of how to decrease HAIs</a:t>
            </a:r>
          </a:p>
          <a:p>
            <a:pPr eaLnBrk="1" hangingPunct="1"/>
            <a:r>
              <a:rPr lang="en-US"/>
              <a:t>Epidemiological issues of HAI research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Barriers to implementation and maintenance</a:t>
            </a:r>
          </a:p>
          <a:p>
            <a:pPr lvl="1" eaLnBrk="1" hangingPunct="1"/>
            <a:r>
              <a:rPr lang="en-US">
                <a:solidFill>
                  <a:schemeClr val="bg2"/>
                </a:solidFill>
              </a:rPr>
              <a:t>Illustrative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2438"/>
            <a:ext cx="8020050" cy="602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Epidemiological barriers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Too few randomized clinical trials </a:t>
            </a:r>
          </a:p>
          <a:p>
            <a:pPr eaLnBrk="1" hangingPunct="1"/>
            <a:r>
              <a:rPr lang="en-US"/>
              <a:t>Few to no cluster randomized trials in infection control</a:t>
            </a:r>
          </a:p>
          <a:p>
            <a:pPr eaLnBrk="1" hangingPunct="1"/>
            <a:r>
              <a:rPr lang="en-US"/>
              <a:t>Sub-optimal quasi experimental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35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Q: What is a quasi-experimental study?</a:t>
            </a:r>
          </a:p>
          <a:p>
            <a:pPr eaLnBrk="1" hangingPunct="1"/>
            <a:endParaRPr lang="en-US"/>
          </a:p>
          <a:p>
            <a:pPr eaLnBrk="1" hangingPunct="1"/>
            <a:r>
              <a:rPr lang="en-US"/>
              <a:t>A: Study that aims to evaluate interventions but does not utilize a randomized control group 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/>
              <a:t>Definition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43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76200" y="6553200"/>
            <a:ext cx="876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  <a:latin typeface="Arial" charset="0"/>
              </a:rPr>
              <a:t>From Grimes and Schultz. Lancet. 2002;359:57-61</a:t>
            </a:r>
          </a:p>
        </p:txBody>
      </p:sp>
      <p:pic>
        <p:nvPicPr>
          <p:cNvPr id="65539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209800" y="609600"/>
            <a:ext cx="4725988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04" name="Oval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430588" y="2886075"/>
            <a:ext cx="1160462" cy="1189038"/>
          </a:xfrm>
          <a:prstGeom prst="ellipse">
            <a:avLst/>
          </a:prstGeom>
          <a:solidFill>
            <a:schemeClr val="hlink">
              <a:alpha val="50195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327525" y="-39688"/>
            <a:ext cx="1841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887538" y="14288"/>
            <a:ext cx="5268912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2800" b="1">
                <a:solidFill>
                  <a:srgbClr val="FF9933"/>
                </a:solidFill>
                <a:latin typeface="Arial" charset="0"/>
              </a:rPr>
              <a:t>Overview of Clinical Research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0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86" name="Group 6"/>
          <p:cNvGrpSpPr>
            <a:grpSpLocks/>
          </p:cNvGrpSpPr>
          <p:nvPr/>
        </p:nvGrpSpPr>
        <p:grpSpPr bwMode="auto">
          <a:xfrm>
            <a:off x="1219200" y="1600200"/>
            <a:ext cx="6688138" cy="3886200"/>
            <a:chOff x="1219200" y="1600200"/>
            <a:chExt cx="6688138" cy="3886200"/>
          </a:xfrm>
        </p:grpSpPr>
        <p:pic>
          <p:nvPicPr>
            <p:cNvPr id="67590" name="Picture 2" descr="cook1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19200" y="1600200"/>
              <a:ext cx="3024188" cy="384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7591" name="Picture 3" descr="cook2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953000" y="1676400"/>
              <a:ext cx="2954338" cy="381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609600" y="5667375"/>
            <a:ext cx="8534400" cy="11906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800">
                <a:solidFill>
                  <a:schemeClr val="tx1"/>
                </a:solidFill>
                <a:latin typeface="Arial" charset="0"/>
              </a:rPr>
              <a:t>Shadish et al. </a:t>
            </a:r>
            <a:r>
              <a:rPr lang="en-US" sz="1800" i="1">
                <a:solidFill>
                  <a:schemeClr val="tx1"/>
                </a:solidFill>
                <a:latin typeface="Arial" charset="0"/>
              </a:rPr>
              <a:t>Experimental and Quasi-experimental Designs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. Houghton Mifflin Co; 2001.</a:t>
            </a:r>
          </a:p>
          <a:p>
            <a:pPr eaLnBrk="0" hangingPunct="0"/>
            <a:r>
              <a:rPr lang="en-US" sz="1800">
                <a:solidFill>
                  <a:schemeClr val="tx1"/>
                </a:solidFill>
                <a:latin typeface="Arial" charset="0"/>
              </a:rPr>
              <a:t>Cook and Campbell. </a:t>
            </a:r>
            <a:r>
              <a:rPr lang="en-US" sz="1800" i="1">
                <a:solidFill>
                  <a:schemeClr val="tx1"/>
                </a:solidFill>
                <a:latin typeface="Arial" charset="0"/>
              </a:rPr>
              <a:t>Quasi-experimentation: Design and Analysis Issues for Field Settings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. Houghton Mifflin Co; 1979.</a:t>
            </a:r>
          </a:p>
        </p:txBody>
      </p:sp>
      <p:sp>
        <p:nvSpPr>
          <p:cNvPr id="67588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782888" y="1700213"/>
            <a:ext cx="184150" cy="3667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sz="1800" b="1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6758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Textbooks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39788" y="1827213"/>
            <a:ext cx="7313612" cy="4649787"/>
          </a:xfrm>
        </p:spPr>
        <p:txBody>
          <a:bodyPr/>
          <a:lstStyle/>
          <a:p>
            <a:pPr eaLnBrk="1" hangingPunct="1"/>
            <a:r>
              <a:rPr lang="en-US" sz="3000"/>
              <a:t>(A) Quasi-experimental designs without control groups</a:t>
            </a:r>
          </a:p>
          <a:p>
            <a:pPr eaLnBrk="1" hangingPunct="1"/>
            <a:r>
              <a:rPr lang="en-US" sz="3000"/>
              <a:t>(B) Quasi-experimental designs that use control groups but no pretest</a:t>
            </a:r>
          </a:p>
          <a:p>
            <a:pPr eaLnBrk="1" hangingPunct="1"/>
            <a:r>
              <a:rPr lang="en-US" sz="3000"/>
              <a:t>(C) Quasi-experimental designs that use control groups and pretests</a:t>
            </a:r>
          </a:p>
          <a:p>
            <a:pPr eaLnBrk="1" hangingPunct="1"/>
            <a:r>
              <a:rPr lang="en-US" sz="3000"/>
              <a:t>(D) Interrupted time-series designs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Types of QE Studies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534988" y="5764213"/>
            <a:ext cx="7242175" cy="6413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 eaLnBrk="0" hangingPunct="0">
              <a:spcBef>
                <a:spcPct val="50000"/>
              </a:spcBef>
            </a:pPr>
            <a:r>
              <a:rPr lang="de-DE" sz="1800">
                <a:solidFill>
                  <a:schemeClr val="tx1"/>
                </a:solidFill>
                <a:latin typeface="Arial" charset="0"/>
              </a:rPr>
              <a:t>Harris AD. 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The use and interpretation of quasi-experimental studies in infectious diseases. </a:t>
            </a:r>
            <a:r>
              <a:rPr lang="fr-FR" sz="1800">
                <a:solidFill>
                  <a:schemeClr val="tx1"/>
                </a:solidFill>
                <a:latin typeface="Arial" charset="0"/>
              </a:rPr>
              <a:t>Clin Infect Dis. 38:1586-91. 2004</a:t>
            </a:r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4213" cy="4114800"/>
          </a:xfrm>
        </p:spPr>
        <p:txBody>
          <a:bodyPr/>
          <a:lstStyle/>
          <a:p>
            <a:pPr marL="381000" indent="-381000" eaLnBrk="1" hangingPunct="1">
              <a:buFontTx/>
              <a:buNone/>
            </a:pPr>
            <a:r>
              <a:rPr lang="en-US" sz="2400" b="1"/>
              <a:t>A. Quasi-experimental designs </a:t>
            </a:r>
            <a:r>
              <a:rPr lang="en-US" sz="2400" b="1">
                <a:solidFill>
                  <a:srgbClr val="FF3300"/>
                </a:solidFill>
              </a:rPr>
              <a:t>without control groups</a:t>
            </a:r>
          </a:p>
          <a:p>
            <a:pPr marL="381000" indent="-381000" eaLnBrk="1" hangingPunct="1">
              <a:buFontTx/>
              <a:buAutoNum type="arabicPeriod" startAt="2"/>
            </a:pPr>
            <a:r>
              <a:rPr lang="en-US" sz="2000" b="1"/>
              <a:t>The one-group pretest-posttest design:</a:t>
            </a:r>
            <a:br>
              <a:rPr lang="en-US" sz="2000" b="1"/>
            </a:br>
            <a:r>
              <a:rPr lang="en-US" sz="2000" b="1"/>
              <a:t>O1	X	O2</a:t>
            </a:r>
          </a:p>
          <a:p>
            <a:pPr marL="381000" indent="-381000" eaLnBrk="1" hangingPunct="1">
              <a:buFontTx/>
              <a:buAutoNum type="arabicPeriod" startAt="2"/>
            </a:pPr>
            <a:r>
              <a:rPr lang="en-US" sz="2000" b="1"/>
              <a:t>The one-group pretest-posttest design using a double pretest:</a:t>
            </a:r>
            <a:br>
              <a:rPr lang="en-US" sz="2000" b="1"/>
            </a:br>
            <a:r>
              <a:rPr lang="en-US" sz="2000" b="1"/>
              <a:t>O1	O2	X	O3</a:t>
            </a:r>
          </a:p>
          <a:p>
            <a:pPr marL="381000" indent="-381000" eaLnBrk="1" hangingPunct="1">
              <a:buFontTx/>
              <a:buAutoNum type="arabicPeriod" startAt="2"/>
            </a:pPr>
            <a:r>
              <a:rPr lang="en-US" sz="2000" b="1"/>
              <a:t>The one-group pretest-posttest design using a nonequivalent dependent variable: </a:t>
            </a:r>
            <a:br>
              <a:rPr lang="en-US" sz="2000" b="1"/>
            </a:br>
            <a:r>
              <a:rPr lang="en-US" sz="2000" b="1"/>
              <a:t>(O1a, O1b)	X	(O2a, O2b)</a:t>
            </a:r>
          </a:p>
          <a:p>
            <a:pPr marL="381000" indent="-381000" eaLnBrk="1" hangingPunct="1">
              <a:buFontTx/>
              <a:buAutoNum type="arabicPeriod" startAt="2"/>
            </a:pPr>
            <a:r>
              <a:rPr lang="en-US" sz="2000" b="1"/>
              <a:t>The removed-treatment design:</a:t>
            </a:r>
            <a:br>
              <a:rPr lang="en-US" sz="2000" b="1"/>
            </a:br>
            <a:r>
              <a:rPr lang="en-US" sz="2000" b="1"/>
              <a:t>O1	X	O2		O3	removeX	O4</a:t>
            </a:r>
          </a:p>
          <a:p>
            <a:pPr marL="381000" indent="-381000" eaLnBrk="1" hangingPunct="1">
              <a:buFontTx/>
              <a:buAutoNum type="arabicPeriod" startAt="2"/>
            </a:pPr>
            <a:r>
              <a:rPr lang="en-US" sz="2000" b="1"/>
              <a:t>The repeated-treatment design:</a:t>
            </a:r>
            <a:br>
              <a:rPr lang="en-US" sz="2000" b="1"/>
            </a:br>
            <a:r>
              <a:rPr lang="en-US" sz="2000" b="1"/>
              <a:t>O1	X	O2	removeX	O3	X	O4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81000" y="6040438"/>
            <a:ext cx="71628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solidFill>
                  <a:schemeClr val="tx1"/>
                </a:solidFill>
                <a:latin typeface="Arial" charset="0"/>
              </a:rPr>
              <a:t>O = observational measurement; X = intervention under study.</a:t>
            </a:r>
          </a:p>
          <a:p>
            <a:pPr eaLnBrk="0" hangingPunct="0"/>
            <a:r>
              <a:rPr lang="en-US" sz="1400" b="1">
                <a:solidFill>
                  <a:schemeClr val="tx1"/>
                </a:solidFill>
                <a:latin typeface="Arial" charset="0"/>
              </a:rPr>
              <a:t>Time moves from left to right.</a:t>
            </a:r>
          </a:p>
          <a:p>
            <a:pPr>
              <a:lnSpc>
                <a:spcPct val="75000"/>
              </a:lnSpc>
              <a:spcBef>
                <a:spcPct val="30000"/>
              </a:spcBef>
              <a:buClr>
                <a:srgbClr val="66FFFF"/>
              </a:buClr>
            </a:pPr>
            <a:endParaRPr lang="en-US" sz="14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684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b="1">
                <a:solidFill>
                  <a:schemeClr val="bg1"/>
                </a:solidFill>
                <a:latin typeface="Arial" charset="0"/>
              </a:rPr>
              <a:t>Hierarchy of QE Designs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63246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Harris et al. </a:t>
            </a:r>
            <a:r>
              <a:rPr lang="en-US" sz="1800" i="1">
                <a:solidFill>
                  <a:schemeClr val="tx1"/>
                </a:solidFill>
                <a:latin typeface="Arial" charset="0"/>
              </a:rPr>
              <a:t>Clin Infect Dis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. 2005;41:77-82.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z="3200"/>
              <a:t>Systematic Review ID Literature (cont)</a:t>
            </a:r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en-US" sz="2400"/>
              <a:t>73 articles used quasi-experimental designs in infection control and/or antibiotic resistance studies in 4 journals over a 2 year period</a:t>
            </a:r>
          </a:p>
          <a:p>
            <a:pPr eaLnBrk="1" hangingPunct="1">
              <a:lnSpc>
                <a:spcPct val="75000"/>
              </a:lnSpc>
            </a:pPr>
            <a:endParaRPr lang="en-US" sz="900"/>
          </a:p>
          <a:p>
            <a:pPr eaLnBrk="1" hangingPunct="1">
              <a:lnSpc>
                <a:spcPct val="75000"/>
              </a:lnSpc>
            </a:pPr>
            <a:endParaRPr lang="en-US" sz="900"/>
          </a:p>
          <a:p>
            <a:pPr lvl="1" eaLnBrk="1" hangingPunct="1">
              <a:lnSpc>
                <a:spcPct val="75000"/>
              </a:lnSpc>
            </a:pPr>
            <a:endParaRPr lang="en-US" sz="900"/>
          </a:p>
          <a:p>
            <a:pPr eaLnBrk="1" hangingPunct="1">
              <a:lnSpc>
                <a:spcPct val="75000"/>
              </a:lnSpc>
            </a:pPr>
            <a:r>
              <a:rPr lang="en-US" sz="2800"/>
              <a:t>Few studies used higher-level quasi-experimental design</a:t>
            </a:r>
          </a:p>
          <a:p>
            <a:pPr lvl="1" eaLnBrk="1" hangingPunct="1">
              <a:lnSpc>
                <a:spcPct val="75000"/>
              </a:lnSpc>
            </a:pPr>
            <a:r>
              <a:rPr lang="en-US" sz="2400"/>
              <a:t>Only 16% used a control group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 of talk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Discussion of important healthcare-associated infection (HAIs)</a:t>
            </a:r>
          </a:p>
          <a:p>
            <a:pPr eaLnBrk="1" hangingPunct="1"/>
            <a:r>
              <a:rPr lang="en-US"/>
              <a:t>Science of how to decrease HAIs</a:t>
            </a:r>
          </a:p>
          <a:p>
            <a:pPr eaLnBrk="1" hangingPunct="1"/>
            <a:r>
              <a:rPr lang="en-US"/>
              <a:t>Epidemiological issues of HAIs research</a:t>
            </a:r>
          </a:p>
          <a:p>
            <a:pPr eaLnBrk="1" hangingPunct="1"/>
            <a:r>
              <a:rPr lang="en-US"/>
              <a:t>Barriers to implementation and maintenance</a:t>
            </a:r>
          </a:p>
          <a:p>
            <a:pPr lvl="1" eaLnBrk="1" hangingPunct="1"/>
            <a:r>
              <a:rPr lang="en-US"/>
              <a:t>Illustrative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Future Quasi-experimental Studies Should Include…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686800" cy="38862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/>
              <a:t>Use of standard nomenclature</a:t>
            </a:r>
          </a:p>
          <a:p>
            <a:pPr eaLnBrk="1" hangingPunct="1">
              <a:lnSpc>
                <a:spcPct val="85000"/>
              </a:lnSpc>
              <a:buFontTx/>
              <a:buNone/>
            </a:pPr>
            <a:r>
              <a:rPr lang="en-US" sz="1000"/>
              <a:t> </a:t>
            </a:r>
          </a:p>
          <a:p>
            <a:pPr eaLnBrk="1" hangingPunct="1">
              <a:lnSpc>
                <a:spcPct val="85000"/>
              </a:lnSpc>
            </a:pPr>
            <a:r>
              <a:rPr lang="en-US"/>
              <a:t>Choice of “higher level” studies if possible</a:t>
            </a:r>
          </a:p>
          <a:p>
            <a:pPr lvl="1" eaLnBrk="1" hangingPunct="1">
              <a:lnSpc>
                <a:spcPct val="85000"/>
              </a:lnSpc>
            </a:pPr>
            <a:r>
              <a:rPr lang="en-US"/>
              <a:t>Add control group, multiple measurements</a:t>
            </a:r>
          </a:p>
          <a:p>
            <a:pPr lvl="1" eaLnBrk="1" hangingPunct="1">
              <a:lnSpc>
                <a:spcPct val="85000"/>
              </a:lnSpc>
            </a:pPr>
            <a:endParaRPr lang="en-US" sz="900"/>
          </a:p>
          <a:p>
            <a:pPr eaLnBrk="1" hangingPunct="1">
              <a:lnSpc>
                <a:spcPct val="85000"/>
              </a:lnSpc>
            </a:pPr>
            <a:r>
              <a:rPr lang="en-US"/>
              <a:t>Discussion of why the specific study design and analysis was chosen</a:t>
            </a:r>
          </a:p>
          <a:p>
            <a:pPr eaLnBrk="1" hangingPunct="1">
              <a:lnSpc>
                <a:spcPct val="85000"/>
              </a:lnSpc>
            </a:pPr>
            <a:endParaRPr lang="en-US" sz="1000"/>
          </a:p>
          <a:p>
            <a:pPr eaLnBrk="1" hangingPunct="1">
              <a:lnSpc>
                <a:spcPct val="85000"/>
              </a:lnSpc>
            </a:pPr>
            <a:r>
              <a:rPr lang="en-US"/>
              <a:t>Discussion of particular study limitations</a:t>
            </a:r>
          </a:p>
          <a:p>
            <a:pPr eaLnBrk="1" hangingPunct="1">
              <a:lnSpc>
                <a:spcPct val="85000"/>
              </a:lnSpc>
            </a:pPr>
            <a:endParaRPr lang="en-US" sz="1000"/>
          </a:p>
          <a:p>
            <a:pPr eaLnBrk="1" hangingPunct="1">
              <a:lnSpc>
                <a:spcPct val="85000"/>
              </a:lnSpc>
            </a:pPr>
            <a:r>
              <a:rPr lang="en-US"/>
              <a:t>Collaboration with statisticians to improve analysis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228600" y="63246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Arial" charset="0"/>
              </a:rPr>
              <a:t>Stone SP, The Orion Statement J Antimicrob Chemother</a:t>
            </a:r>
            <a:r>
              <a:rPr lang="en-US" sz="1800" b="1">
                <a:solidFill>
                  <a:schemeClr val="tx1"/>
                </a:solidFill>
                <a:latin typeface="Arial" charset="0"/>
              </a:rPr>
              <a:t>. </a:t>
            </a:r>
            <a:r>
              <a:rPr lang="en-US" sz="1800">
                <a:solidFill>
                  <a:schemeClr val="tx1"/>
                </a:solidFill>
                <a:latin typeface="Arial" charset="0"/>
              </a:rPr>
              <a:t>2007 May;59:833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 of talk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2"/>
                </a:solidFill>
              </a:rPr>
              <a:t>Discussion of important healthcare-associated infection (HAIs)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Science of how to decrease HAIS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Epidemiological issues of HAI research</a:t>
            </a:r>
          </a:p>
          <a:p>
            <a:pPr eaLnBrk="1" hangingPunct="1"/>
            <a:r>
              <a:rPr lang="en-US"/>
              <a:t>Barriers to implementation and maintenance</a:t>
            </a:r>
          </a:p>
          <a:p>
            <a:pPr lvl="1" eaLnBrk="1" hangingPunct="1"/>
            <a:r>
              <a:rPr lang="en-US"/>
              <a:t>Illustrative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79875" name="Picture 5" descr="peter_pronovost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990600" y="1828800"/>
            <a:ext cx="247650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6" name="Picture 6" descr="KeystoneLogo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029200" y="2590800"/>
            <a:ext cx="24399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In the day-to-day world certain issues arise:</a:t>
            </a:r>
          </a:p>
          <a:p>
            <a:pPr lvl="1" eaLnBrk="1" hangingPunct="1"/>
            <a:r>
              <a:rPr lang="en-US"/>
              <a:t>How do you sustain an intervention?</a:t>
            </a:r>
          </a:p>
          <a:p>
            <a:pPr lvl="1" eaLnBrk="1" hangingPunct="1"/>
            <a:r>
              <a:rPr lang="en-US"/>
              <a:t>How do you get ground-level buy in?</a:t>
            </a:r>
          </a:p>
          <a:p>
            <a:pPr lvl="1" eaLnBrk="1" hangingPunct="1"/>
            <a:r>
              <a:rPr lang="en-US"/>
              <a:t>How do you deal with the powerful naysayers?</a:t>
            </a:r>
          </a:p>
          <a:p>
            <a:pPr lvl="1" eaLnBrk="1" hangingPunct="1"/>
            <a:r>
              <a:rPr lang="en-US"/>
              <a:t>What logistical issues arise?</a:t>
            </a:r>
          </a:p>
          <a:p>
            <a:pPr lvl="1" eaLnBrk="1" hangingPunct="1"/>
            <a:r>
              <a:rPr lang="en-US"/>
              <a:t>How do you stay on top of all the logistical issues?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Resources for affecting health behavior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87825" cy="4648200"/>
          </a:xfrm>
        </p:spPr>
        <p:txBody>
          <a:bodyPr/>
          <a:lstStyle/>
          <a:p>
            <a:pPr eaLnBrk="1" hangingPunct="1"/>
            <a:r>
              <a:rPr lang="en-US"/>
              <a:t>Health Behavior and Health Education</a:t>
            </a:r>
          </a:p>
          <a:p>
            <a:pPr lvl="1" eaLnBrk="1" hangingPunct="1"/>
            <a:r>
              <a:rPr lang="en-US"/>
              <a:t>Karen Glanz, Barbara K. Rimer and K. Viswanath</a:t>
            </a:r>
          </a:p>
          <a:p>
            <a:pPr lvl="1" eaLnBrk="1" hangingPunct="1"/>
            <a:r>
              <a:rPr lang="en-US"/>
              <a:t>3</a:t>
            </a:r>
            <a:r>
              <a:rPr lang="en-US" baseline="30000"/>
              <a:t>rd</a:t>
            </a:r>
            <a:r>
              <a:rPr lang="en-US"/>
              <a:t> edition 2002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1981200"/>
            <a:ext cx="4187825" cy="4648200"/>
          </a:xfrm>
        </p:spPr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83973" name="Picture 5" descr="health behavior and health education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6002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Resources for affecting health behavior: Positive deviance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In healthcare-associated infections, leaders such as Dr. B Doebbeling are using techniques such as integrated lean and positive deviance</a:t>
            </a:r>
          </a:p>
          <a:p>
            <a:pPr eaLnBrk="1" hangingPunct="1"/>
            <a:r>
              <a:rPr lang="en-US"/>
              <a:t>Marsh et. al, The Power of Positive Deviance BMJ. 2004:13;329:1177.</a:t>
            </a:r>
          </a:p>
          <a:p>
            <a:pPr eaLnBrk="1" hangingPunct="1">
              <a:buFontTx/>
              <a:buNone/>
            </a:pPr>
            <a:r>
              <a:rPr lang="en-US"/>
              <a:t> </a:t>
            </a:r>
          </a:p>
          <a:p>
            <a:pPr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Six sigma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Assessing the evidence of six sigma and lean in the health care industry</a:t>
            </a:r>
          </a:p>
          <a:p>
            <a:pPr lvl="1" eaLnBrk="1" hangingPunct="1"/>
            <a:r>
              <a:rPr lang="en-US"/>
              <a:t>DelliFraine JL Qual Manag Health Care. 2010;19:211.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Illustrative example: Hand Hygiene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Literature has consistently shown hand hygiene levels to be below 60%</a:t>
            </a:r>
          </a:p>
          <a:p>
            <a:pPr eaLnBrk="1" hangingPunct="1"/>
            <a:r>
              <a:rPr lang="en-US"/>
              <a:t>Numerous interventions work but only temporarily</a:t>
            </a:r>
          </a:p>
          <a:p>
            <a:pPr eaLnBrk="1" hangingPunct="1"/>
            <a:r>
              <a:rPr lang="en-US"/>
              <a:t>Yet, JCAHO during their audits aims for 100% levels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Illustrative example: CLABSI checklists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Fear of places in reporting what happens at the ground level</a:t>
            </a:r>
          </a:p>
          <a:p>
            <a:pPr lvl="1" eaLnBrk="1" hangingPunct="1"/>
            <a:r>
              <a:rPr lang="en-US"/>
              <a:t>Difficulty empowering nurses</a:t>
            </a:r>
          </a:p>
          <a:p>
            <a:pPr lvl="1" eaLnBrk="1" hangingPunct="1"/>
            <a:r>
              <a:rPr lang="en-US"/>
              <a:t>Difficulty in getting CEO/CMO buy-in</a:t>
            </a:r>
          </a:p>
          <a:p>
            <a:pPr lvl="1" eaLnBrk="1" hangingPunct="1"/>
            <a:r>
              <a:rPr lang="en-US"/>
              <a:t>Powerful naysayers in the ICU</a:t>
            </a:r>
          </a:p>
          <a:p>
            <a:pPr lvl="1" eaLnBrk="1" hangingPunct="1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228600" y="1981200"/>
            <a:ext cx="472440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410200" y="2590800"/>
            <a:ext cx="3429000" cy="2971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chemeClr val="bg1"/>
                </a:solidFill>
              </a:rPr>
              <a:t>I Can Prevent 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HAIs!</a:t>
            </a:r>
          </a:p>
        </p:txBody>
      </p:sp>
      <p:pic>
        <p:nvPicPr>
          <p:cNvPr id="94212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239000" y="4724400"/>
            <a:ext cx="1709738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3" name="Title 1"/>
          <p:cNvSpPr txBox="1">
            <a:spLocks/>
          </p:cNvSpPr>
          <p:nvPr/>
        </p:nvSpPr>
        <p:spPr bwMode="auto">
          <a:xfrm>
            <a:off x="457200" y="6858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r>
              <a:rPr lang="en-US" sz="4000">
                <a:solidFill>
                  <a:schemeClr val="tx2"/>
                </a:solidFill>
                <a:latin typeface="Trebuchet MS" charset="0"/>
              </a:rPr>
              <a:t>“As a Nurse,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 of talk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Discussion of important healthcare-associated infection (HAIs)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Science of how to decrease HAIs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Epidemiological issues of HAI research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Barriers to implementation and maintenance</a:t>
            </a:r>
          </a:p>
          <a:p>
            <a:pPr lvl="1" eaLnBrk="1" hangingPunct="1"/>
            <a:r>
              <a:rPr lang="en-US">
                <a:solidFill>
                  <a:schemeClr val="bg2"/>
                </a:solidFill>
              </a:rPr>
              <a:t>Illustrative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Illustrative example: CLABSI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This all leads to </a:t>
            </a:r>
          </a:p>
          <a:p>
            <a:pPr lvl="1" eaLnBrk="1" hangingPunct="1"/>
            <a:r>
              <a:rPr lang="en-US" dirty="0"/>
              <a:t>Signing the checklist and not </a:t>
            </a:r>
            <a:r>
              <a:rPr lang="en-US"/>
              <a:t>being </a:t>
            </a:r>
            <a:r>
              <a:rPr lang="en-US" smtClean="0"/>
              <a:t>there </a:t>
            </a:r>
            <a:r>
              <a:rPr lang="en-US" dirty="0"/>
              <a:t>to supervise</a:t>
            </a:r>
          </a:p>
          <a:p>
            <a:pPr lvl="1" eaLnBrk="1" hangingPunct="1"/>
            <a:r>
              <a:rPr lang="en-US" dirty="0"/>
              <a:t>Checklist indicating that all was done properly when many aspects were not</a:t>
            </a:r>
          </a:p>
          <a:p>
            <a:pPr eaLnBrk="1" hangingPunct="1"/>
            <a:r>
              <a:rPr lang="en-US" dirty="0"/>
              <a:t>Constant need to monitor what is going right and what is going wrong</a:t>
            </a:r>
          </a:p>
          <a:p>
            <a:pPr eaLnBrk="1" hangingPunct="1"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Conclusions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HAIs can be reduced</a:t>
            </a:r>
          </a:p>
          <a:p>
            <a:pPr eaLnBrk="1" hangingPunct="1"/>
            <a:r>
              <a:rPr lang="en-US"/>
              <a:t>Level of science needs to be improved to determine which interventions are optimal</a:t>
            </a:r>
          </a:p>
          <a:p>
            <a:pPr eaLnBrk="1" hangingPunct="1"/>
            <a:r>
              <a:rPr lang="en-US"/>
              <a:t>Maintenance and sustainability of successful interventions is a difficult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    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HAIs	</a:t>
            </a:r>
          </a:p>
          <a:p>
            <a:pPr lvl="1" eaLnBrk="1" hangingPunct="1"/>
            <a:r>
              <a:rPr lang="en-US"/>
              <a:t>Central-line associated bacteremias</a:t>
            </a:r>
          </a:p>
          <a:p>
            <a:pPr lvl="1" eaLnBrk="1" hangingPunct="1"/>
            <a:r>
              <a:rPr lang="en-US"/>
              <a:t>Ventilator-associated pneumonia</a:t>
            </a:r>
          </a:p>
          <a:p>
            <a:pPr lvl="1" eaLnBrk="1" hangingPunct="1"/>
            <a:r>
              <a:rPr lang="en-US"/>
              <a:t>Surgical-site infection</a:t>
            </a:r>
          </a:p>
          <a:p>
            <a:pPr lvl="1" eaLnBrk="1" hangingPunct="1"/>
            <a:r>
              <a:rPr lang="en-US"/>
              <a:t>Catheter-associated urinary tract infection</a:t>
            </a:r>
          </a:p>
          <a:p>
            <a:pPr lvl="1" eaLnBrk="1" hangingPunct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Importance of HAIs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187825" cy="4648200"/>
          </a:xfrm>
        </p:spPr>
        <p:txBody>
          <a:bodyPr/>
          <a:lstStyle/>
          <a:p>
            <a:pPr eaLnBrk="1" hangingPunct="1"/>
            <a:r>
              <a:rPr lang="en-US"/>
              <a:t>1 of every 10-20 patients hospitalized in the United States develops a healthcare-associated infection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51375" y="1981200"/>
            <a:ext cx="4187825" cy="4648200"/>
          </a:xfrm>
        </p:spPr>
        <p:txBody>
          <a:bodyPr/>
          <a:lstStyle/>
          <a:p>
            <a:pPr eaLnBrk="1" hangingPunct="1"/>
            <a:endParaRPr lang="en-US"/>
          </a:p>
        </p:txBody>
      </p:sp>
      <p:pic>
        <p:nvPicPr>
          <p:cNvPr id="26629" name="Picture 5" descr="central_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600200"/>
            <a:ext cx="4191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Importance of HAIs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/>
              <a:t>The US Centers for Disease Control and Prevention estimates that nearly 2 million patients (5%-10% of hospitalized patients) experience an HAI each year</a:t>
            </a:r>
          </a:p>
          <a:p>
            <a:pPr eaLnBrk="1" hangingPunct="1"/>
            <a:r>
              <a:rPr lang="en-US"/>
              <a:t>These infections lead to almost 100,000 deaths and $28-$33 billion in extra costs.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z="3600"/>
              <a:t>Cost of HAIs</a:t>
            </a:r>
          </a:p>
        </p:txBody>
      </p:sp>
      <p:graphicFrame>
        <p:nvGraphicFramePr>
          <p:cNvPr id="1091587" name="Group 3"/>
          <p:cNvGraphicFramePr>
            <a:graphicFrameLocks noGrp="1"/>
          </p:cNvGraphicFramePr>
          <p:nvPr>
            <p:ph idx="1"/>
            <p:custDataLst>
              <p:tags r:id="rId1"/>
            </p:custDataLst>
          </p:nvPr>
        </p:nvGraphicFramePr>
        <p:xfrm>
          <a:off x="457200" y="762000"/>
          <a:ext cx="8229600" cy="5673408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Infection type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Attributable costs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Excess length of stay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Ventilator-associated pneumonia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$22,875 ($9,986-$54,503)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9.6 (7.4-11.5)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0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CLABSI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$18,432 ($3,592-$34,410)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12 (4.5-19.6)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31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Catheter-associated urinary tract infection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</a:rPr>
                        <a:t>$1,257 ($804-$1,710)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45" name="Text Box 25"/>
          <p:cNvSpPr txBox="1">
            <a:spLocks noChangeArrowheads="1"/>
          </p:cNvSpPr>
          <p:nvPr/>
        </p:nvSpPr>
        <p:spPr bwMode="auto">
          <a:xfrm>
            <a:off x="762000" y="6400800"/>
            <a:ext cx="7620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>
                <a:solidFill>
                  <a:schemeClr val="tx1"/>
                </a:solidFill>
                <a:latin typeface="Arial" charset="0"/>
              </a:rPr>
              <a:t>Eber MR, Arch Intern Med. 2010;170:347</a:t>
            </a:r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Outline of talk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bg2"/>
                </a:solidFill>
              </a:rPr>
              <a:t>Discussion of important healthcare-associated infection (HAIs)</a:t>
            </a:r>
          </a:p>
          <a:p>
            <a:pPr eaLnBrk="1" hangingPunct="1"/>
            <a:r>
              <a:rPr lang="en-US"/>
              <a:t>Science of how to decrease HAIs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Epidemiological issues of HAI research</a:t>
            </a:r>
          </a:p>
          <a:p>
            <a:pPr eaLnBrk="1" hangingPunct="1"/>
            <a:r>
              <a:rPr lang="en-US">
                <a:solidFill>
                  <a:schemeClr val="bg2"/>
                </a:solidFill>
              </a:rPr>
              <a:t>Barriers to implementation and maintenance</a:t>
            </a:r>
          </a:p>
          <a:p>
            <a:pPr lvl="1" eaLnBrk="1" hangingPunct="1"/>
            <a:r>
              <a:rPr lang="en-US">
                <a:solidFill>
                  <a:schemeClr val="bg2"/>
                </a:solidFill>
              </a:rPr>
              <a:t>Illustrative 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TITLE" val="Cost of HAIs"/>
  <p:tag name="ROW_HEADER" val="0"/>
  <p:tag name="COLUMN_HEADE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white box"/>
  <p:tag name="ALT_NULL" val="0"/>
  <p:tag name="LONGDESC_NUL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photo: doctor"/>
  <p:tag name="ALT_NULL" val="0"/>
  <p:tag name="LONGDESC_NUL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logo: MHA Keystone Center for Patient Safety &amp; Quality"/>
  <p:tag name="ALT_NULL" val="0"/>
  <p:tag name="LONGDESC_NUL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cover: Fourth Edition Health Behavior and Health Edeucation Theory, Research and Practice"/>
  <p:tag name="ALT_NULL" val="0"/>
  <p:tag name="LONGDESC_NUL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photo: doctors"/>
  <p:tag name="ALT_NULL" val="0"/>
  <p:tag name="LONGDESC_NUL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I Can Prevent HAIs!"/>
  <p:tag name="ALT_NULL" val="0"/>
  <p:tag name="LONGDESC_NUL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photo: thumbs up"/>
  <p:tag name="ALT_NULL" val="0"/>
  <p:tag name="LONGDESC_NUL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cartoon: Patient Safety"/>
  <p:tag name="ALT_NULL" val="0"/>
  <p:tag name="LONGDESC_NUL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Improving Health and Patient Safety by reducing risko f Infection"/>
  <p:tag name="ALT_NULL" val="0"/>
  <p:tag name="LONGDESC_NUL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graphic"/>
  <p:tag name="ALT_NULL" val="0"/>
  <p:tag name="LONGDESC_NUL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flow chart"/>
  <p:tag name="ALT_NULL" val="0"/>
  <p:tag name="LONGDESC_NUL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circle"/>
  <p:tag name="ALT_NULL" val="0"/>
  <p:tag name="LONGDESC_NUL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white box"/>
  <p:tag name="ALT_NULL" val="0"/>
  <p:tag name="LONGDESC_NUL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cover: Experimental and Quasi-Experimental Designs"/>
  <p:tag name="ALT_NULL" val="0"/>
  <p:tag name="LONGDESC_NUL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LT" val="cover: Quasi-Experimentation Design &amp; Analysis Issues for Field Settings"/>
  <p:tag name="ALT_NULL" val="0"/>
  <p:tag name="LONGDESC_NULL" val="1"/>
</p:tagLst>
</file>

<file path=ppt/theme/theme1.xml><?xml version="1.0" encoding="utf-8"?>
<a:theme xmlns:a="http://schemas.openxmlformats.org/drawingml/2006/main" name="grand rounds">
  <a:themeElements>
    <a:clrScheme name="grand rounds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rand round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FFFF00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grand round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and round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nd round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nd round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nd round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nd round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and round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Designs\Bold Stripes.pot</Template>
  <TotalTime>11245</TotalTime>
  <Words>1354</Words>
  <Application>Microsoft Office PowerPoint</Application>
  <PresentationFormat>On-screen Show (4:3)</PresentationFormat>
  <Paragraphs>242</Paragraphs>
  <Slides>41</Slides>
  <Notes>41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grand rounds</vt:lpstr>
      <vt:lpstr>Reducing HAIs: Effective Change Strategies </vt:lpstr>
      <vt:lpstr>Who am I: what am I and what am I not qualified to talk about?</vt:lpstr>
      <vt:lpstr>Outline of talk</vt:lpstr>
      <vt:lpstr>Outline of talk</vt:lpstr>
      <vt:lpstr>     </vt:lpstr>
      <vt:lpstr>Importance of HAIs</vt:lpstr>
      <vt:lpstr>Importance of HAIs</vt:lpstr>
      <vt:lpstr>Cost of HAIs</vt:lpstr>
      <vt:lpstr>Outline of talk</vt:lpstr>
      <vt:lpstr>I am a hospital epidemiologist, infection preventionist, or hospital administrator with an HAI problem what literature should I look at that shows what interventions may work?</vt:lpstr>
      <vt:lpstr>Infection Prevention Goals</vt:lpstr>
      <vt:lpstr>         </vt:lpstr>
      <vt:lpstr>SHEA guidelines</vt:lpstr>
      <vt:lpstr>CLBSI</vt:lpstr>
      <vt:lpstr>CLABSI: Effective interventions</vt:lpstr>
      <vt:lpstr>CLABSI: Effective interventions</vt:lpstr>
      <vt:lpstr>Effective interventions in difficult situations</vt:lpstr>
      <vt:lpstr>VAP: Effective interventions</vt:lpstr>
      <vt:lpstr>UTI: Effective interventions</vt:lpstr>
      <vt:lpstr>SSI: Effective interventions</vt:lpstr>
      <vt:lpstr>Outline of talk</vt:lpstr>
      <vt:lpstr>     </vt:lpstr>
      <vt:lpstr>Epidemiological barriers</vt:lpstr>
      <vt:lpstr>Definition</vt:lpstr>
      <vt:lpstr>Slide 25</vt:lpstr>
      <vt:lpstr>Textbooks</vt:lpstr>
      <vt:lpstr>Types of QE Studies</vt:lpstr>
      <vt:lpstr>Slide 28</vt:lpstr>
      <vt:lpstr>Systematic Review ID Literature (cont)</vt:lpstr>
      <vt:lpstr>Future Quasi-experimental Studies Should Include…</vt:lpstr>
      <vt:lpstr>Outline of talk</vt:lpstr>
      <vt:lpstr>Slide 32</vt:lpstr>
      <vt:lpstr>Slide 33</vt:lpstr>
      <vt:lpstr>Resources for affecting health behavior</vt:lpstr>
      <vt:lpstr>Resources for affecting health behavior: Positive deviance</vt:lpstr>
      <vt:lpstr>Six sigma</vt:lpstr>
      <vt:lpstr>Illustrative example: Hand Hygiene</vt:lpstr>
      <vt:lpstr>Illustrative example: CLABSI checklists</vt:lpstr>
      <vt:lpstr>Slide 39</vt:lpstr>
      <vt:lpstr>Illustrative example: CLABSI</vt:lpstr>
      <vt:lpstr>Conclusions</vt:lpstr>
    </vt:vector>
  </TitlesOfParts>
  <Company>Univ. of MD. Baltimore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Pharmaceutical and Microbial Contamination of Groundwater from CAFOs </dc:title>
  <dc:creator>YCUI</dc:creator>
  <cp:lastModifiedBy>kathryn.ramage</cp:lastModifiedBy>
  <cp:revision>264</cp:revision>
  <cp:lastPrinted>2000-12-12T13:06:16Z</cp:lastPrinted>
  <dcterms:created xsi:type="dcterms:W3CDTF">2010-10-22T20:34:30Z</dcterms:created>
  <dcterms:modified xsi:type="dcterms:W3CDTF">2010-11-17T15:03:44Z</dcterms:modified>
</cp:coreProperties>
</file>