
<file path=[Content_Types].xml><?xml version="1.0" encoding="utf-8"?>
<Types xmlns="http://schemas.openxmlformats.org/package/2006/content-types">
  <Override PartName="/ppt/slides/slide14.xml" ContentType="application/vnd.openxmlformats-officedocument.presentationml.slide+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Default Extension="emf" ContentType="image/x-emf"/>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Default Extension="wmf" ContentType="image/x-wmf"/>
  <Override PartName="/ppt/notesSlides/notesSlide4.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Default Extension="doc" ContentType="application/msword"/>
  <Override PartName="/ppt/notesSlides/notesSlide2.xml" ContentType="application/vnd.openxmlformats-officedocument.presentationml.notes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7" r:id="rId1"/>
  </p:sldMasterIdLst>
  <p:notesMasterIdLst>
    <p:notesMasterId r:id="rId30"/>
  </p:notesMasterIdLst>
  <p:sldIdLst>
    <p:sldId id="256" r:id="rId2"/>
    <p:sldId id="284" r:id="rId3"/>
    <p:sldId id="285" r:id="rId4"/>
    <p:sldId id="264" r:id="rId5"/>
    <p:sldId id="261" r:id="rId6"/>
    <p:sldId id="266" r:id="rId7"/>
    <p:sldId id="269" r:id="rId8"/>
    <p:sldId id="268" r:id="rId9"/>
    <p:sldId id="286" r:id="rId10"/>
    <p:sldId id="296" r:id="rId11"/>
    <p:sldId id="271" r:id="rId12"/>
    <p:sldId id="272" r:id="rId13"/>
    <p:sldId id="273" r:id="rId14"/>
    <p:sldId id="274" r:id="rId15"/>
    <p:sldId id="276" r:id="rId16"/>
    <p:sldId id="275" r:id="rId17"/>
    <p:sldId id="287" r:id="rId18"/>
    <p:sldId id="278" r:id="rId19"/>
    <p:sldId id="289" r:id="rId20"/>
    <p:sldId id="279" r:id="rId21"/>
    <p:sldId id="290" r:id="rId22"/>
    <p:sldId id="291" r:id="rId23"/>
    <p:sldId id="294" r:id="rId24"/>
    <p:sldId id="298" r:id="rId25"/>
    <p:sldId id="295" r:id="rId26"/>
    <p:sldId id="292" r:id="rId27"/>
    <p:sldId id="282" r:id="rId28"/>
    <p:sldId id="283" r:id="rId2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charset="0"/>
        <a:ea typeface="+mn-ea"/>
        <a:cs typeface="+mn-cs"/>
      </a:defRPr>
    </a:lvl1pPr>
    <a:lvl2pPr marL="457200" algn="l" rtl="0" eaLnBrk="0" fontAlgn="base" hangingPunct="0">
      <a:spcBef>
        <a:spcPct val="0"/>
      </a:spcBef>
      <a:spcAft>
        <a:spcPct val="0"/>
      </a:spcAft>
      <a:defRPr kern="1200">
        <a:solidFill>
          <a:schemeClr val="tx1"/>
        </a:solidFill>
        <a:latin typeface="Tahoma" charset="0"/>
        <a:ea typeface="+mn-ea"/>
        <a:cs typeface="+mn-cs"/>
      </a:defRPr>
    </a:lvl2pPr>
    <a:lvl3pPr marL="914400" algn="l" rtl="0" eaLnBrk="0" fontAlgn="base" hangingPunct="0">
      <a:spcBef>
        <a:spcPct val="0"/>
      </a:spcBef>
      <a:spcAft>
        <a:spcPct val="0"/>
      </a:spcAft>
      <a:defRPr kern="1200">
        <a:solidFill>
          <a:schemeClr val="tx1"/>
        </a:solidFill>
        <a:latin typeface="Tahoma" charset="0"/>
        <a:ea typeface="+mn-ea"/>
        <a:cs typeface="+mn-cs"/>
      </a:defRPr>
    </a:lvl3pPr>
    <a:lvl4pPr marL="1371600" algn="l" rtl="0" eaLnBrk="0" fontAlgn="base" hangingPunct="0">
      <a:spcBef>
        <a:spcPct val="0"/>
      </a:spcBef>
      <a:spcAft>
        <a:spcPct val="0"/>
      </a:spcAft>
      <a:defRPr kern="1200">
        <a:solidFill>
          <a:schemeClr val="tx1"/>
        </a:solidFill>
        <a:latin typeface="Tahoma" charset="0"/>
        <a:ea typeface="+mn-ea"/>
        <a:cs typeface="+mn-cs"/>
      </a:defRPr>
    </a:lvl4pPr>
    <a:lvl5pPr marL="1828800" algn="l" rtl="0" eaLnBrk="0" fontAlgn="base" hangingPunct="0">
      <a:spcBef>
        <a:spcPct val="0"/>
      </a:spcBef>
      <a:spcAft>
        <a:spcPct val="0"/>
      </a:spcAft>
      <a:defRPr kern="1200">
        <a:solidFill>
          <a:schemeClr val="tx1"/>
        </a:solidFill>
        <a:latin typeface="Tahoma" charset="0"/>
        <a:ea typeface="+mn-ea"/>
        <a:cs typeface="+mn-cs"/>
      </a:defRPr>
    </a:lvl5pPr>
    <a:lvl6pPr marL="2286000" algn="l" defTabSz="457200" rtl="0" eaLnBrk="1" latinLnBrk="0" hangingPunct="1">
      <a:defRPr kern="1200">
        <a:solidFill>
          <a:schemeClr val="tx1"/>
        </a:solidFill>
        <a:latin typeface="Tahoma" charset="0"/>
        <a:ea typeface="+mn-ea"/>
        <a:cs typeface="+mn-cs"/>
      </a:defRPr>
    </a:lvl6pPr>
    <a:lvl7pPr marL="2743200" algn="l" defTabSz="457200" rtl="0" eaLnBrk="1" latinLnBrk="0" hangingPunct="1">
      <a:defRPr kern="1200">
        <a:solidFill>
          <a:schemeClr val="tx1"/>
        </a:solidFill>
        <a:latin typeface="Tahoma" charset="0"/>
        <a:ea typeface="+mn-ea"/>
        <a:cs typeface="+mn-cs"/>
      </a:defRPr>
    </a:lvl7pPr>
    <a:lvl8pPr marL="3200400" algn="l" defTabSz="457200" rtl="0" eaLnBrk="1" latinLnBrk="0" hangingPunct="1">
      <a:defRPr kern="1200">
        <a:solidFill>
          <a:schemeClr val="tx1"/>
        </a:solidFill>
        <a:latin typeface="Tahoma" charset="0"/>
        <a:ea typeface="+mn-ea"/>
        <a:cs typeface="+mn-cs"/>
      </a:defRPr>
    </a:lvl8pPr>
    <a:lvl9pPr marL="3657600" algn="l" defTabSz="457200" rtl="0" eaLnBrk="1" latinLnBrk="0" hangingPunct="1">
      <a:defRPr kern="1200">
        <a:solidFill>
          <a:schemeClr val="tx1"/>
        </a:solidFill>
        <a:latin typeface="Taho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outlineView">
  <p:normalViewPr showOutlineIcons="0">
    <p:restoredLeft sz="34551" autoAdjust="0"/>
    <p:restoredTop sz="86456" autoAdjust="0"/>
  </p:normalViewPr>
  <p:slideViewPr>
    <p:cSldViewPr>
      <p:cViewPr>
        <p:scale>
          <a:sx n="85" d="100"/>
          <a:sy n="85" d="100"/>
        </p:scale>
        <p:origin x="-1864" y="-1232"/>
      </p:cViewPr>
      <p:guideLst>
        <p:guide orient="horz" pos="2160"/>
        <p:guide pos="2880"/>
      </p:guideLst>
    </p:cSldViewPr>
  </p:slideViewPr>
  <p:outlineViewPr>
    <p:cViewPr>
      <p:scale>
        <a:sx n="33" d="100"/>
        <a:sy n="33" d="100"/>
      </p:scale>
      <p:origin x="0" y="17496"/>
    </p:cViewPr>
  </p:outlineViewPr>
  <p:notesTextViewPr>
    <p:cViewPr>
      <p:scale>
        <a:sx n="100" d="100"/>
        <a:sy n="100" d="100"/>
      </p:scale>
      <p:origin x="0" y="0"/>
    </p:cViewPr>
  </p:notesTextViewPr>
  <p:notesViewPr>
    <p:cSldViewPr>
      <p:cViewPr varScale="1">
        <p:scale>
          <a:sx n="58" d="100"/>
          <a:sy n="58" d="100"/>
        </p:scale>
        <p:origin x="-1914"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1024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1024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024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4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1024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D8589F14-B826-3944-BB22-29261063193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E028A5-7F6C-FA4D-8375-7F4120C422A0}" type="slidenum">
              <a:rPr lang="en-US"/>
              <a:pPr/>
              <a:t>1</a:t>
            </a:fld>
            <a:endParaRPr lang="en-US"/>
          </a:p>
        </p:txBody>
      </p:sp>
      <p:sp>
        <p:nvSpPr>
          <p:cNvPr id="145410" name="Rectangle 2"/>
          <p:cNvSpPr>
            <a:spLocks noRo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2AB4D1-8EA9-BD4A-B6CA-8AEC7820D512}" type="slidenum">
              <a:rPr lang="en-US"/>
              <a:pPr/>
              <a:t>10</a:t>
            </a:fld>
            <a:endParaRPr 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r>
              <a:rPr lang="en-US"/>
              <a:t>This slide shows the conceptual framework for the study, starting with the invitation to complete the health risk assessment, feeding into the insurance design that incent the uptake of health promoting and disease controlling behaviors, leading to improved health outcomes, decreased costs and improved productivity.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9C6BE3-23F5-AB44-89BA-1217F04836E7}" type="slidenum">
              <a:rPr lang="en-US"/>
              <a:pPr/>
              <a:t>11</a:t>
            </a:fld>
            <a:endParaRPr lang="en-US"/>
          </a:p>
        </p:txBody>
      </p:sp>
      <p:sp>
        <p:nvSpPr>
          <p:cNvPr id="140290" name="Rectangle 2"/>
          <p:cNvSpPr>
            <a:spLocks noRot="1" noChangeArrowheads="1" noTextEdit="1"/>
          </p:cNvSpPr>
          <p:nvPr>
            <p:ph type="sldImg"/>
          </p:nvPr>
        </p:nvSpPr>
        <p:spPr>
          <a:ln/>
        </p:spPr>
      </p:sp>
      <p:sp>
        <p:nvSpPr>
          <p:cNvPr id="140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6A0A33-09BB-4349-B55B-2843A919364C}" type="slidenum">
              <a:rPr lang="en-US"/>
              <a:pPr/>
              <a:t>12</a:t>
            </a:fld>
            <a:endParaRPr lang="en-US"/>
          </a:p>
        </p:txBody>
      </p:sp>
      <p:sp>
        <p:nvSpPr>
          <p:cNvPr id="139266" name="Rectangle 2"/>
          <p:cNvSpPr>
            <a:spLocks noRot="1" noChangeArrowheads="1" noTextEdit="1"/>
          </p:cNvSpPr>
          <p:nvPr>
            <p:ph type="sldImg"/>
          </p:nvPr>
        </p:nvSpPr>
        <p:spPr>
          <a:ln/>
        </p:spPr>
      </p:sp>
      <p:sp>
        <p:nvSpPr>
          <p:cNvPr id="139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D59079-CDEC-2441-9E9E-6BD713E59655}" type="slidenum">
              <a:rPr lang="en-US"/>
              <a:pPr/>
              <a:t>13</a:t>
            </a:fld>
            <a:endParaRPr lang="en-US"/>
          </a:p>
        </p:txBody>
      </p:sp>
      <p:sp>
        <p:nvSpPr>
          <p:cNvPr id="138242" name="Rectangle 2"/>
          <p:cNvSpPr>
            <a:spLocks noRot="1" noChangeArrowheads="1" noTextEdit="1"/>
          </p:cNvSpPr>
          <p:nvPr>
            <p:ph type="sldImg"/>
          </p:nvPr>
        </p:nvSpPr>
        <p:spPr>
          <a:ln/>
        </p:spPr>
      </p:sp>
      <p:sp>
        <p:nvSpPr>
          <p:cNvPr id="138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7A52F6-78E7-834B-8C77-9A2C946E5A30}" type="slidenum">
              <a:rPr lang="en-US"/>
              <a:pPr/>
              <a:t>14</a:t>
            </a:fld>
            <a:endParaRPr lang="en-US"/>
          </a:p>
        </p:txBody>
      </p:sp>
      <p:sp>
        <p:nvSpPr>
          <p:cNvPr id="137218" name="Rectangle 2"/>
          <p:cNvSpPr>
            <a:spLocks noRot="1" noChangeArrowheads="1" noTextEdit="1"/>
          </p:cNvSpPr>
          <p:nvPr>
            <p:ph type="sldImg"/>
          </p:nvPr>
        </p:nvSpPr>
        <p:spPr>
          <a:ln/>
        </p:spPr>
      </p:sp>
      <p:sp>
        <p:nvSpPr>
          <p:cNvPr id="137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7BFD45-6915-654A-B356-12BBEB8AE315}" type="slidenum">
              <a:rPr lang="en-US"/>
              <a:pPr/>
              <a:t>15</a:t>
            </a:fld>
            <a:endParaRPr lang="en-US"/>
          </a:p>
        </p:txBody>
      </p:sp>
      <p:sp>
        <p:nvSpPr>
          <p:cNvPr id="136194" name="Rectangle 2"/>
          <p:cNvSpPr>
            <a:spLocks noRot="1" noChangeArrowheads="1" noTextEdit="1"/>
          </p:cNvSpPr>
          <p:nvPr>
            <p:ph type="sldImg"/>
          </p:nvPr>
        </p:nvSpPr>
        <p:spPr>
          <a:ln/>
        </p:spPr>
      </p:sp>
      <p:sp>
        <p:nvSpPr>
          <p:cNvPr id="136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B1E79-ED45-DD4D-BFAB-15B57766D881}" type="slidenum">
              <a:rPr lang="en-US"/>
              <a:pPr/>
              <a:t>16</a:t>
            </a:fld>
            <a:endParaRPr lang="en-US"/>
          </a:p>
        </p:txBody>
      </p:sp>
      <p:sp>
        <p:nvSpPr>
          <p:cNvPr id="135170" name="Rectangle 2"/>
          <p:cNvSpPr>
            <a:spLocks noRo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64801A-F83C-A34E-B053-36FADE3CE7FD}" type="slidenum">
              <a:rPr lang="en-US"/>
              <a:pPr/>
              <a:t>17</a:t>
            </a:fld>
            <a:endParaRPr 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a:t>This slide shows an example of the page from the Total Health website, indicating the goals, progress tracking and execution of challenges.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9F3669-1CCC-D541-8BA6-DDACEAE23E18}" type="slidenum">
              <a:rPr lang="en-US"/>
              <a:pPr/>
              <a:t>18</a:t>
            </a:fld>
            <a:endParaRPr lang="en-US"/>
          </a:p>
        </p:txBody>
      </p:sp>
      <p:sp>
        <p:nvSpPr>
          <p:cNvPr id="134146" name="Rectangle 2"/>
          <p:cNvSpPr>
            <a:spLocks noRot="1" noChangeArrowheads="1" noTextEdit="1"/>
          </p:cNvSpPr>
          <p:nvPr>
            <p:ph type="sldImg"/>
          </p:nvPr>
        </p:nvSpPr>
        <p:spPr>
          <a:ln/>
        </p:spPr>
      </p:sp>
      <p:sp>
        <p:nvSpPr>
          <p:cNvPr id="1341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93F2B-B658-1C4E-8DD9-39B5DA327DD8}" type="slidenum">
              <a:rPr lang="en-US"/>
              <a:pPr/>
              <a:t>19</a:t>
            </a:fld>
            <a:endParaRPr lang="en-US"/>
          </a:p>
        </p:txBody>
      </p:sp>
      <p:sp>
        <p:nvSpPr>
          <p:cNvPr id="132098" name="Rectangle 2"/>
          <p:cNvSpPr>
            <a:spLocks noRot="1" noChangeArrowheads="1" noTextEdit="1"/>
          </p:cNvSpPr>
          <p:nvPr>
            <p:ph type="sldImg"/>
          </p:nvPr>
        </p:nvSpPr>
        <p:spPr>
          <a:ln/>
        </p:spPr>
      </p:sp>
      <p:sp>
        <p:nvSpPr>
          <p:cNvPr id="132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A52D84-D04B-A243-94C4-851026D7CD8B}" type="slidenum">
              <a:rPr lang="en-US"/>
              <a:pPr/>
              <a:t>2</a:t>
            </a:fld>
            <a:endParaRPr lang="en-US"/>
          </a:p>
        </p:txBody>
      </p:sp>
      <p:sp>
        <p:nvSpPr>
          <p:cNvPr id="143362" name="Rectangle 2"/>
          <p:cNvSpPr>
            <a:spLocks noRot="1" noChangeArrowheads="1" noTextEdit="1"/>
          </p:cNvSpPr>
          <p:nvPr>
            <p:ph type="sldImg"/>
          </p:nvPr>
        </p:nvSpPr>
        <p:spPr>
          <a:ln/>
        </p:spPr>
      </p:sp>
      <p:sp>
        <p:nvSpPr>
          <p:cNvPr id="143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60230-C323-B149-8114-EF4956270BC2}" type="slidenum">
              <a:rPr lang="en-US"/>
              <a:pPr/>
              <a:t>20</a:t>
            </a:fld>
            <a:endParaRPr lang="en-US"/>
          </a:p>
        </p:txBody>
      </p:sp>
      <p:sp>
        <p:nvSpPr>
          <p:cNvPr id="133122" name="Rectangle 2"/>
          <p:cNvSpPr>
            <a:spLocks noRo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49D34E-DA6D-1840-9F49-8775E53BB148}" type="slidenum">
              <a:rPr lang="en-US"/>
              <a:pPr/>
              <a:t>21</a:t>
            </a:fld>
            <a:endParaRPr lang="en-US"/>
          </a:p>
        </p:txBody>
      </p:sp>
      <p:sp>
        <p:nvSpPr>
          <p:cNvPr id="131074" name="Rectangle 2"/>
          <p:cNvSpPr>
            <a:spLocks noRo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DCA8F5-0D5E-0B47-B019-839E70AB5A1E}" type="slidenum">
              <a:rPr lang="en-US"/>
              <a:pPr/>
              <a:t>22</a:t>
            </a:fld>
            <a:endParaRPr lang="en-US"/>
          </a:p>
        </p:txBody>
      </p:sp>
      <p:sp>
        <p:nvSpPr>
          <p:cNvPr id="130050" name="Rectangle 2"/>
          <p:cNvSpPr>
            <a:spLocks noRot="1" noChangeArrowheads="1" noTextEdit="1"/>
          </p:cNvSpPr>
          <p:nvPr>
            <p:ph type="sldImg"/>
          </p:nvPr>
        </p:nvSpPr>
        <p:spPr>
          <a:ln/>
        </p:spPr>
      </p:sp>
      <p:sp>
        <p:nvSpPr>
          <p:cNvPr id="130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BB74BB-4277-3442-BA49-2EC9A77D441B}" type="slidenum">
              <a:rPr lang="en-US"/>
              <a:pPr/>
              <a:t>23</a:t>
            </a:fld>
            <a:endParaRPr lang="en-US"/>
          </a:p>
        </p:txBody>
      </p:sp>
      <p:sp>
        <p:nvSpPr>
          <p:cNvPr id="122882" name="Rectangle 2"/>
          <p:cNvSpPr>
            <a:spLocks noRot="1" noChangeArrowheads="1" noTextEdit="1"/>
          </p:cNvSpPr>
          <p:nvPr>
            <p:ph type="sldImg"/>
          </p:nvPr>
        </p:nvSpPr>
        <p:spPr>
          <a:ln/>
        </p:spPr>
      </p:sp>
      <p:sp>
        <p:nvSpPr>
          <p:cNvPr id="122883" name="Rectangle 3"/>
          <p:cNvSpPr>
            <a:spLocks noGrp="1" noChangeArrowheads="1"/>
          </p:cNvSpPr>
          <p:nvPr>
            <p:ph type="body" idx="1"/>
          </p:nvPr>
        </p:nvSpPr>
        <p:spPr/>
        <p:txBody>
          <a:bodyPr/>
          <a:lstStyle/>
          <a:p>
            <a:r>
              <a:rPr lang="en-US"/>
              <a:t>This table shows the statistical power to detect minimum differences for the key outcomes of absenteeism, presenteeism, and self-rated health</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BBA585F-BC24-2F45-A542-0D822715AC73}" type="slidenum">
              <a:rPr lang="en-US"/>
              <a:pPr/>
              <a:t>25</a:t>
            </a:fld>
            <a:endParaRPr lang="en-US"/>
          </a:p>
        </p:txBody>
      </p:sp>
      <p:sp>
        <p:nvSpPr>
          <p:cNvPr id="125954" name="Rectangle 2"/>
          <p:cNvSpPr>
            <a:spLocks noRo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2686F0-C180-864F-B1D6-A0DD846EE5D7}" type="slidenum">
              <a:rPr lang="en-US"/>
              <a:pPr/>
              <a:t>26</a:t>
            </a:fld>
            <a:endParaRPr lang="en-US"/>
          </a:p>
        </p:txBody>
      </p:sp>
      <p:sp>
        <p:nvSpPr>
          <p:cNvPr id="126978" name="Rectangle 2"/>
          <p:cNvSpPr>
            <a:spLocks noRo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651359-6F52-F44B-B933-023428697D62}" type="slidenum">
              <a:rPr lang="en-US"/>
              <a:pPr/>
              <a:t>27</a:t>
            </a:fld>
            <a:endParaRPr lang="en-US"/>
          </a:p>
        </p:txBody>
      </p:sp>
      <p:sp>
        <p:nvSpPr>
          <p:cNvPr id="128002" name="Rectangle 2"/>
          <p:cNvSpPr>
            <a:spLocks noRot="1" noChangeArrowheads="1" noTextEdit="1"/>
          </p:cNvSpPr>
          <p:nvPr>
            <p:ph type="sldImg"/>
          </p:nvPr>
        </p:nvSpPr>
        <p:spPr>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7F810E-6034-4D40-A819-221FE23D1D7C}" type="slidenum">
              <a:rPr lang="en-US"/>
              <a:pPr/>
              <a:t>28</a:t>
            </a:fld>
            <a:endParaRPr lang="en-US"/>
          </a:p>
        </p:txBody>
      </p:sp>
      <p:sp>
        <p:nvSpPr>
          <p:cNvPr id="129026" name="Rectangle 2"/>
          <p:cNvSpPr>
            <a:spLocks noRot="1" noChangeArrowheads="1" noTextEdit="1"/>
          </p:cNvSpPr>
          <p:nvPr>
            <p:ph type="sldImg"/>
          </p:nvPr>
        </p:nvSpPr>
        <p:spPr>
          <a:ln/>
        </p:spPr>
      </p:sp>
      <p:sp>
        <p:nvSpPr>
          <p:cNvPr id="129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6F7E2B-277F-E242-9488-EAA1A1A082E2}" type="slidenum">
              <a:rPr lang="en-US"/>
              <a:pPr/>
              <a:t>3</a:t>
            </a:fld>
            <a:endParaRPr lang="en-US"/>
          </a:p>
        </p:txBody>
      </p:sp>
      <p:sp>
        <p:nvSpPr>
          <p:cNvPr id="142338" name="Rectangle 2"/>
          <p:cNvSpPr>
            <a:spLocks noRo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E715E3-3E89-5643-8754-91840A523A1E}" type="slidenum">
              <a:rPr lang="en-US"/>
              <a:pPr/>
              <a:t>4</a:t>
            </a:fld>
            <a:endParaRPr lang="en-US"/>
          </a:p>
        </p:txBody>
      </p:sp>
      <p:sp>
        <p:nvSpPr>
          <p:cNvPr id="141314" name="Rectangle 2"/>
          <p:cNvSpPr>
            <a:spLocks noRot="1" noChangeArrowheads="1" noTextEdit="1"/>
          </p:cNvSpPr>
          <p:nvPr>
            <p:ph type="sldImg"/>
          </p:nvPr>
        </p:nvSpPr>
        <p:spPr>
          <a:ln/>
        </p:spPr>
      </p:sp>
      <p:sp>
        <p:nvSpPr>
          <p:cNvPr id="141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0FCAC3-1B1F-AB49-8510-0A3F42FAC65C}" type="slidenum">
              <a:rPr lang="en-US"/>
              <a:pPr/>
              <a:t>5</a:t>
            </a:fld>
            <a:endParaRPr lang="en-US"/>
          </a:p>
        </p:txBody>
      </p:sp>
      <p:sp>
        <p:nvSpPr>
          <p:cNvPr id="120834" name="Rectangle 2"/>
          <p:cNvSpPr>
            <a:spLocks noRo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BF9B1B-D2EC-6B4B-B605-CB96F636DE14}" type="slidenum">
              <a:rPr lang="en-US"/>
              <a:pPr/>
              <a:t>6</a:t>
            </a:fld>
            <a:endParaRPr 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6B1134-5520-6044-9C58-41FCF6835884}" type="slidenum">
              <a:rPr lang="en-US"/>
              <a:pPr/>
              <a:t>7</a:t>
            </a:fld>
            <a:endParaRPr lang="en-US"/>
          </a:p>
        </p:txBody>
      </p:sp>
      <p:sp>
        <p:nvSpPr>
          <p:cNvPr id="118786" name="Rectangle 2"/>
          <p:cNvSpPr>
            <a:spLocks noRo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2C1FA16-5B2C-D34B-9771-92AC86C29122}" type="slidenum">
              <a:rPr lang="en-US"/>
              <a:pPr/>
              <a:t>8</a:t>
            </a:fld>
            <a:endParaRPr lang="en-U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08863F-0852-BE4A-8F5E-C4DC61B9C663}" type="slidenum">
              <a:rPr lang="en-US"/>
              <a:pPr/>
              <a:t>9</a:t>
            </a:fld>
            <a:endParaRPr lang="en-US"/>
          </a:p>
        </p:txBody>
      </p:sp>
      <p:sp>
        <p:nvSpPr>
          <p:cNvPr id="116738" name="Rectangle 2"/>
          <p:cNvSpPr>
            <a:spLocks noRo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95234" name="Picture 2" descr="gh2_p3d_sectionmaster"/>
          <p:cNvPicPr>
            <a:picLocks noChangeAspect="1" noChangeArrowheads="1"/>
          </p:cNvPicPr>
          <p:nvPr userDrawn="1"/>
        </p:nvPicPr>
        <p:blipFill>
          <a:blip r:embed="rId2"/>
          <a:srcRect/>
          <a:stretch>
            <a:fillRect/>
          </a:stretch>
        </p:blipFill>
        <p:spPr bwMode="auto">
          <a:xfrm>
            <a:off x="0" y="0"/>
            <a:ext cx="9144000" cy="6858000"/>
          </a:xfrm>
          <a:prstGeom prst="rect">
            <a:avLst/>
          </a:prstGeom>
          <a:noFill/>
        </p:spPr>
      </p:pic>
      <p:sp>
        <p:nvSpPr>
          <p:cNvPr id="95235" name="Rectangle 3"/>
          <p:cNvSpPr>
            <a:spLocks noGrp="1" noChangeArrowheads="1"/>
          </p:cNvSpPr>
          <p:nvPr>
            <p:ph type="ctrTitle"/>
          </p:nvPr>
        </p:nvSpPr>
        <p:spPr>
          <a:xfrm>
            <a:off x="687388" y="1704975"/>
            <a:ext cx="5765800" cy="1344613"/>
          </a:xfrm>
        </p:spPr>
        <p:txBody>
          <a:bodyPr lIns="91440" tIns="45720" rIns="91440" bIns="45720"/>
          <a:lstStyle>
            <a:lvl1pPr>
              <a:defRPr sz="4800"/>
            </a:lvl1pPr>
          </a:lstStyle>
          <a:p>
            <a:r>
              <a:rPr lang="en-US"/>
              <a:t>Click to edit Master title style</a:t>
            </a:r>
          </a:p>
        </p:txBody>
      </p:sp>
      <p:sp>
        <p:nvSpPr>
          <p:cNvPr id="95236" name="Rectangle 4"/>
          <p:cNvSpPr>
            <a:spLocks noGrp="1" noChangeArrowheads="1"/>
          </p:cNvSpPr>
          <p:nvPr>
            <p:ph type="subTitle" idx="1"/>
          </p:nvPr>
        </p:nvSpPr>
        <p:spPr>
          <a:xfrm>
            <a:off x="706438" y="3200400"/>
            <a:ext cx="6557962" cy="1054100"/>
          </a:xfrm>
        </p:spPr>
        <p:txBody>
          <a:bodyPr/>
          <a:lstStyle>
            <a:lvl1pPr marL="0" indent="0">
              <a:tabLst>
                <a:tab pos="3086100" algn="l"/>
              </a:tabLst>
              <a:defRPr b="0"/>
            </a:lvl1pPr>
          </a:lstStyle>
          <a:p>
            <a:r>
              <a:rPr lang="en-US"/>
              <a:t>Click to edit Master subtitle style</a:t>
            </a:r>
          </a:p>
        </p:txBody>
      </p:sp>
    </p:spTree>
  </p:cSld>
  <p:clrMapOvr>
    <a:masterClrMapping/>
  </p:clrMapOvr>
  <p:transition spd="slow" advClick="0"/>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508000"/>
            <a:ext cx="1944688" cy="5308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04863" y="508000"/>
            <a:ext cx="5681662" cy="5308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04863" y="1349375"/>
            <a:ext cx="3813175" cy="4467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70438" y="1349375"/>
            <a:ext cx="3813175" cy="4467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p>
        </p:txBody>
      </p:sp>
    </p:spTree>
  </p:cSld>
  <p:clrMapOvr>
    <a:masterClrMapping/>
  </p:clrMapOvr>
  <p:transition spd="slow" advClick="0"/>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94210" name="Picture 2" descr="gh2_ppt_p8_slidemaster"/>
          <p:cNvPicPr>
            <a:picLocks noChangeAspect="1" noChangeArrowheads="1"/>
          </p:cNvPicPr>
          <p:nvPr userDrawn="1"/>
        </p:nvPicPr>
        <p:blipFill>
          <a:blip r:embed="rId13"/>
          <a:srcRect/>
          <a:stretch>
            <a:fillRect/>
          </a:stretch>
        </p:blipFill>
        <p:spPr bwMode="auto">
          <a:xfrm>
            <a:off x="3175" y="0"/>
            <a:ext cx="9140825" cy="6854825"/>
          </a:xfrm>
          <a:prstGeom prst="rect">
            <a:avLst/>
          </a:prstGeom>
          <a:noFill/>
        </p:spPr>
      </p:pic>
      <p:sp>
        <p:nvSpPr>
          <p:cNvPr id="94211" name="Rectangle 3"/>
          <p:cNvSpPr>
            <a:spLocks noGrp="1" noChangeArrowheads="1"/>
          </p:cNvSpPr>
          <p:nvPr>
            <p:ph type="title"/>
          </p:nvPr>
        </p:nvSpPr>
        <p:spPr bwMode="auto">
          <a:xfrm>
            <a:off x="806450" y="508000"/>
            <a:ext cx="7702550" cy="627063"/>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94212" name="Rectangle 4"/>
          <p:cNvSpPr>
            <a:spLocks noGrp="1" noChangeArrowheads="1"/>
          </p:cNvSpPr>
          <p:nvPr>
            <p:ph type="body" idx="1"/>
          </p:nvPr>
        </p:nvSpPr>
        <p:spPr bwMode="auto">
          <a:xfrm>
            <a:off x="804863" y="1349375"/>
            <a:ext cx="7778750" cy="4467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4213" name="Rectangle 5"/>
          <p:cNvSpPr>
            <a:spLocks noGrp="1" noChangeArrowheads="1"/>
          </p:cNvSpPr>
          <p:nvPr>
            <p:ph type="ftr" sz="quarter" idx="3"/>
          </p:nvPr>
        </p:nvSpPr>
        <p:spPr bwMode="auto">
          <a:xfrm>
            <a:off x="271463" y="6400800"/>
            <a:ext cx="4270375" cy="244475"/>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lvl1pPr>
              <a:defRPr sz="900">
                <a:solidFill>
                  <a:srgbClr val="5E3464"/>
                </a:solidFill>
                <a:latin typeface="+mn-lt"/>
                <a:ea typeface="+mn-ea"/>
                <a:cs typeface="+mn-cs"/>
              </a:defRPr>
            </a:lvl1pPr>
          </a:lstStyle>
          <a:p>
            <a:endParaRPr lang="en-US"/>
          </a:p>
        </p:txBody>
      </p:sp>
      <p:sp>
        <p:nvSpPr>
          <p:cNvPr id="94214" name="Rectangle 6"/>
          <p:cNvSpPr>
            <a:spLocks noChangeArrowheads="1"/>
          </p:cNvSpPr>
          <p:nvPr userDrawn="1"/>
        </p:nvSpPr>
        <p:spPr bwMode="auto">
          <a:xfrm>
            <a:off x="6983413" y="76200"/>
            <a:ext cx="2071687" cy="1350963"/>
          </a:xfrm>
          <a:prstGeom prst="rect">
            <a:avLst/>
          </a:prstGeom>
          <a:noFill/>
          <a:ln w="9525">
            <a:noFill/>
            <a:miter lim="800000"/>
            <a:headEnd/>
            <a:tailEnd/>
          </a:ln>
        </p:spPr>
        <p:txBody>
          <a:bodyPr anchor="ctr">
            <a:prstTxWarp prst="textNoShape">
              <a:avLst/>
            </a:prstTxWarp>
          </a:bodyPr>
          <a:lstStyle/>
          <a:p>
            <a:pPr algn="ctr"/>
            <a:endParaRPr lang="en-US" b="1">
              <a:solidFill>
                <a:schemeClr val="bg1"/>
              </a:solidFill>
              <a:latin typeface="Arial" charset="0"/>
              <a:ea typeface="ヒラギノ角ゴ Pro W3" charset="-128"/>
              <a:cs typeface="ヒラギノ角ゴ Pro W3" charset="-128"/>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spd="slow" advClick="0"/>
  <p:txStyles>
    <p:titleStyle>
      <a:lvl1pPr algn="l" rtl="0" fontAlgn="base">
        <a:spcBef>
          <a:spcPct val="0"/>
        </a:spcBef>
        <a:spcAft>
          <a:spcPct val="0"/>
        </a:spcAft>
        <a:defRPr sz="3200">
          <a:solidFill>
            <a:srgbClr val="525E3C"/>
          </a:solidFill>
          <a:latin typeface="+mj-lt"/>
          <a:ea typeface="+mj-ea"/>
          <a:cs typeface="+mj-cs"/>
        </a:defRPr>
      </a:lvl1pPr>
      <a:lvl2pPr algn="l" rtl="0" fontAlgn="base">
        <a:spcBef>
          <a:spcPct val="0"/>
        </a:spcBef>
        <a:spcAft>
          <a:spcPct val="0"/>
        </a:spcAft>
        <a:defRPr sz="3200">
          <a:solidFill>
            <a:srgbClr val="525E3C"/>
          </a:solidFill>
          <a:latin typeface="Arial" charset="0"/>
          <a:ea typeface="ヒラギノ角ゴ Pro W3" charset="-128"/>
          <a:cs typeface="ヒラギノ角ゴ Pro W3" charset="-128"/>
        </a:defRPr>
      </a:lvl2pPr>
      <a:lvl3pPr algn="l" rtl="0" fontAlgn="base">
        <a:spcBef>
          <a:spcPct val="0"/>
        </a:spcBef>
        <a:spcAft>
          <a:spcPct val="0"/>
        </a:spcAft>
        <a:defRPr sz="3200">
          <a:solidFill>
            <a:srgbClr val="525E3C"/>
          </a:solidFill>
          <a:latin typeface="Arial" charset="0"/>
          <a:ea typeface="ヒラギノ角ゴ Pro W3" charset="-128"/>
          <a:cs typeface="ヒラギノ角ゴ Pro W3" charset="-128"/>
        </a:defRPr>
      </a:lvl3pPr>
      <a:lvl4pPr algn="l" rtl="0" fontAlgn="base">
        <a:spcBef>
          <a:spcPct val="0"/>
        </a:spcBef>
        <a:spcAft>
          <a:spcPct val="0"/>
        </a:spcAft>
        <a:defRPr sz="3200">
          <a:solidFill>
            <a:srgbClr val="525E3C"/>
          </a:solidFill>
          <a:latin typeface="Arial" charset="0"/>
          <a:ea typeface="ヒラギノ角ゴ Pro W3" charset="-128"/>
          <a:cs typeface="ヒラギノ角ゴ Pro W3" charset="-128"/>
        </a:defRPr>
      </a:lvl4pPr>
      <a:lvl5pPr algn="l" rtl="0" fontAlgn="base">
        <a:spcBef>
          <a:spcPct val="0"/>
        </a:spcBef>
        <a:spcAft>
          <a:spcPct val="0"/>
        </a:spcAft>
        <a:defRPr sz="3200">
          <a:solidFill>
            <a:srgbClr val="525E3C"/>
          </a:solidFill>
          <a:latin typeface="Arial" charset="0"/>
          <a:ea typeface="ヒラギノ角ゴ Pro W3" charset="-128"/>
          <a:cs typeface="ヒラギノ角ゴ Pro W3" charset="-128"/>
        </a:defRPr>
      </a:lvl5pPr>
      <a:lvl6pPr marL="457200" algn="l" rtl="0" fontAlgn="base">
        <a:spcBef>
          <a:spcPct val="0"/>
        </a:spcBef>
        <a:spcAft>
          <a:spcPct val="0"/>
        </a:spcAft>
        <a:defRPr sz="3200">
          <a:solidFill>
            <a:srgbClr val="525E3C"/>
          </a:solidFill>
          <a:latin typeface="Arial" charset="0"/>
          <a:ea typeface="ヒラギノ角ゴ Pro W3" charset="-128"/>
          <a:cs typeface="ヒラギノ角ゴ Pro W3" charset="-128"/>
        </a:defRPr>
      </a:lvl6pPr>
      <a:lvl7pPr marL="914400" algn="l" rtl="0" fontAlgn="base">
        <a:spcBef>
          <a:spcPct val="0"/>
        </a:spcBef>
        <a:spcAft>
          <a:spcPct val="0"/>
        </a:spcAft>
        <a:defRPr sz="3200">
          <a:solidFill>
            <a:srgbClr val="525E3C"/>
          </a:solidFill>
          <a:latin typeface="Arial" charset="0"/>
          <a:ea typeface="ヒラギノ角ゴ Pro W3" charset="-128"/>
          <a:cs typeface="ヒラギノ角ゴ Pro W3" charset="-128"/>
        </a:defRPr>
      </a:lvl7pPr>
      <a:lvl8pPr marL="1371600" algn="l" rtl="0" fontAlgn="base">
        <a:spcBef>
          <a:spcPct val="0"/>
        </a:spcBef>
        <a:spcAft>
          <a:spcPct val="0"/>
        </a:spcAft>
        <a:defRPr sz="3200">
          <a:solidFill>
            <a:srgbClr val="525E3C"/>
          </a:solidFill>
          <a:latin typeface="Arial" charset="0"/>
          <a:ea typeface="ヒラギノ角ゴ Pro W3" charset="-128"/>
          <a:cs typeface="ヒラギノ角ゴ Pro W3" charset="-128"/>
        </a:defRPr>
      </a:lvl8pPr>
      <a:lvl9pPr marL="1828800" algn="l" rtl="0" fontAlgn="base">
        <a:spcBef>
          <a:spcPct val="0"/>
        </a:spcBef>
        <a:spcAft>
          <a:spcPct val="0"/>
        </a:spcAft>
        <a:defRPr sz="3200">
          <a:solidFill>
            <a:srgbClr val="525E3C"/>
          </a:solidFill>
          <a:latin typeface="Arial" charset="0"/>
          <a:ea typeface="ヒラギノ角ゴ Pro W3" charset="-128"/>
          <a:cs typeface="ヒラギノ角ゴ Pro W3" charset="-128"/>
        </a:defRPr>
      </a:lvl9pPr>
    </p:titleStyle>
    <p:bodyStyle>
      <a:lvl1pPr marL="3175" indent="-3175" algn="l" rtl="0" fontAlgn="base">
        <a:spcBef>
          <a:spcPct val="0"/>
        </a:spcBef>
        <a:spcAft>
          <a:spcPct val="150000"/>
        </a:spcAft>
        <a:tabLst>
          <a:tab pos="174625" algn="l"/>
        </a:tabLst>
        <a:defRPr sz="2400" b="1">
          <a:solidFill>
            <a:srgbClr val="000000"/>
          </a:solidFill>
          <a:latin typeface="+mn-lt"/>
          <a:ea typeface="+mn-ea"/>
          <a:cs typeface="+mn-cs"/>
        </a:defRPr>
      </a:lvl1pPr>
      <a:lvl2pPr marL="284163" indent="-166688" algn="l" rtl="0" fontAlgn="base">
        <a:spcBef>
          <a:spcPct val="0"/>
        </a:spcBef>
        <a:spcAft>
          <a:spcPct val="100000"/>
        </a:spcAft>
        <a:buFont typeface="Times" charset="0"/>
        <a:buChar char="•"/>
        <a:tabLst>
          <a:tab pos="174625" algn="l"/>
        </a:tabLst>
        <a:defRPr sz="2000">
          <a:solidFill>
            <a:srgbClr val="000000"/>
          </a:solidFill>
          <a:latin typeface="+mn-lt"/>
          <a:ea typeface="+mn-ea"/>
          <a:cs typeface="+mn-cs"/>
        </a:defRPr>
      </a:lvl2pPr>
      <a:lvl3pPr marL="1143000" indent="-228600" algn="l" rtl="0" fontAlgn="base">
        <a:spcBef>
          <a:spcPct val="0"/>
        </a:spcBef>
        <a:spcAft>
          <a:spcPct val="100000"/>
        </a:spcAft>
        <a:tabLst>
          <a:tab pos="174625" algn="l"/>
        </a:tabLst>
        <a:defRPr sz="2000">
          <a:solidFill>
            <a:srgbClr val="000000"/>
          </a:solidFill>
          <a:latin typeface="+mn-lt"/>
          <a:ea typeface="+mn-ea"/>
          <a:cs typeface="+mn-cs"/>
        </a:defRPr>
      </a:lvl3pPr>
      <a:lvl4pPr marL="1600200" indent="-228600" algn="l" rtl="0" fontAlgn="base">
        <a:spcBef>
          <a:spcPct val="0"/>
        </a:spcBef>
        <a:spcAft>
          <a:spcPct val="100000"/>
        </a:spcAft>
        <a:tabLst>
          <a:tab pos="174625" algn="l"/>
        </a:tabLst>
        <a:defRPr sz="2000">
          <a:solidFill>
            <a:srgbClr val="000000"/>
          </a:solidFill>
          <a:latin typeface="+mn-lt"/>
          <a:ea typeface="+mn-ea"/>
          <a:cs typeface="+mn-cs"/>
        </a:defRPr>
      </a:lvl4pPr>
      <a:lvl5pPr marL="2057400" indent="-228600" algn="l" rtl="0" fontAlgn="base">
        <a:spcBef>
          <a:spcPct val="0"/>
        </a:spcBef>
        <a:spcAft>
          <a:spcPct val="100000"/>
        </a:spcAft>
        <a:buChar char="»"/>
        <a:tabLst>
          <a:tab pos="174625" algn="l"/>
        </a:tabLst>
        <a:defRPr sz="2000">
          <a:solidFill>
            <a:srgbClr val="000000"/>
          </a:solidFill>
          <a:latin typeface="+mn-lt"/>
          <a:ea typeface="+mn-ea"/>
          <a:cs typeface="+mn-cs"/>
        </a:defRPr>
      </a:lvl5pPr>
      <a:lvl6pPr marL="2514600" indent="-228600" algn="l" rtl="0" fontAlgn="base">
        <a:spcBef>
          <a:spcPct val="0"/>
        </a:spcBef>
        <a:spcAft>
          <a:spcPct val="100000"/>
        </a:spcAft>
        <a:buChar char="»"/>
        <a:tabLst>
          <a:tab pos="174625" algn="l"/>
        </a:tabLst>
        <a:defRPr sz="2000">
          <a:solidFill>
            <a:srgbClr val="000000"/>
          </a:solidFill>
          <a:latin typeface="+mn-lt"/>
          <a:ea typeface="+mn-ea"/>
          <a:cs typeface="+mn-cs"/>
        </a:defRPr>
      </a:lvl6pPr>
      <a:lvl7pPr marL="2971800" indent="-228600" algn="l" rtl="0" fontAlgn="base">
        <a:spcBef>
          <a:spcPct val="0"/>
        </a:spcBef>
        <a:spcAft>
          <a:spcPct val="100000"/>
        </a:spcAft>
        <a:buChar char="»"/>
        <a:tabLst>
          <a:tab pos="174625" algn="l"/>
        </a:tabLst>
        <a:defRPr sz="2000">
          <a:solidFill>
            <a:srgbClr val="000000"/>
          </a:solidFill>
          <a:latin typeface="+mn-lt"/>
          <a:ea typeface="+mn-ea"/>
          <a:cs typeface="+mn-cs"/>
        </a:defRPr>
      </a:lvl7pPr>
      <a:lvl8pPr marL="3429000" indent="-228600" algn="l" rtl="0" fontAlgn="base">
        <a:spcBef>
          <a:spcPct val="0"/>
        </a:spcBef>
        <a:spcAft>
          <a:spcPct val="100000"/>
        </a:spcAft>
        <a:buChar char="»"/>
        <a:tabLst>
          <a:tab pos="174625" algn="l"/>
        </a:tabLst>
        <a:defRPr sz="2000">
          <a:solidFill>
            <a:srgbClr val="000000"/>
          </a:solidFill>
          <a:latin typeface="+mn-lt"/>
          <a:ea typeface="+mn-ea"/>
          <a:cs typeface="+mn-cs"/>
        </a:defRPr>
      </a:lvl8pPr>
      <a:lvl9pPr marL="3886200" indent="-228600" algn="l" rtl="0" fontAlgn="base">
        <a:spcBef>
          <a:spcPct val="0"/>
        </a:spcBef>
        <a:spcAft>
          <a:spcPct val="100000"/>
        </a:spcAft>
        <a:buChar char="»"/>
        <a:tabLst>
          <a:tab pos="174625" algn="l"/>
        </a:tabLst>
        <a:defRPr sz="20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bin"/><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Microsoft_Word_97_-_2004_Document1.doc"/><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62000" y="2590800"/>
            <a:ext cx="5767388" cy="1344613"/>
          </a:xfrm>
        </p:spPr>
        <p:txBody>
          <a:bodyPr/>
          <a:lstStyle/>
          <a:p>
            <a:r>
              <a:rPr lang="en-US" sz="4400" dirty="0"/>
              <a:t>An Evaluation of a Value-Based Health Plan Design at Group Health</a:t>
            </a:r>
          </a:p>
        </p:txBody>
      </p:sp>
      <p:sp>
        <p:nvSpPr>
          <p:cNvPr id="2051" name="Rectangle 3"/>
          <p:cNvSpPr>
            <a:spLocks noGrp="1" noChangeArrowheads="1"/>
          </p:cNvSpPr>
          <p:nvPr>
            <p:ph type="subTitle" idx="1"/>
          </p:nvPr>
        </p:nvSpPr>
        <p:spPr>
          <a:xfrm>
            <a:off x="838200" y="4419600"/>
            <a:ext cx="6557963" cy="1054100"/>
          </a:xfrm>
        </p:spPr>
        <p:txBody>
          <a:bodyPr/>
          <a:lstStyle/>
          <a:p>
            <a:pPr>
              <a:spcAft>
                <a:spcPct val="50000"/>
              </a:spcAft>
            </a:pPr>
            <a:r>
              <a:rPr lang="en-US"/>
              <a:t>David Grossman, MD, MPH</a:t>
            </a:r>
          </a:p>
          <a:p>
            <a:pPr>
              <a:spcAft>
                <a:spcPct val="50000"/>
              </a:spcAft>
            </a:pPr>
            <a:r>
              <a:rPr lang="en-US"/>
              <a:t>Group Health Research Institute</a:t>
            </a:r>
          </a:p>
          <a:p>
            <a:pPr>
              <a:spcAft>
                <a:spcPct val="50000"/>
              </a:spcAft>
            </a:pPr>
            <a:r>
              <a:rPr lang="en-US"/>
              <a:t>Seattle, Washington</a:t>
            </a:r>
          </a:p>
          <a:p>
            <a:pPr>
              <a:spcAft>
                <a:spcPct val="50000"/>
              </a:spcAft>
            </a:pPr>
            <a:endParaRPr lang="en-US"/>
          </a:p>
          <a:p>
            <a:pPr>
              <a:spcAft>
                <a:spcPct val="50000"/>
              </a:spcAft>
            </a:pPr>
            <a:endParaRPr lang="en-US" sz="140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7" name="Rectangle 5"/>
          <p:cNvSpPr>
            <a:spLocks noChangeArrowheads="1"/>
          </p:cNvSpPr>
          <p:nvPr/>
        </p:nvSpPr>
        <p:spPr bwMode="auto">
          <a:xfrm>
            <a:off x="0" y="1662113"/>
            <a:ext cx="9144000" cy="0"/>
          </a:xfrm>
          <a:prstGeom prst="rect">
            <a:avLst/>
          </a:prstGeom>
          <a:noFill/>
          <a:ln w="9525">
            <a:noFill/>
            <a:miter lim="800000"/>
            <a:headEnd/>
            <a:tailEnd/>
          </a:ln>
          <a:effectLst/>
        </p:spPr>
        <p:txBody>
          <a:bodyPr wrap="none" anchor="ctr">
            <a:prstTxWarp prst="textNoShape">
              <a:avLst/>
            </a:prstTxWarp>
            <a:spAutoFit/>
          </a:bodyPr>
          <a:lstStyle/>
          <a:p>
            <a:endParaRPr lang="en-US"/>
          </a:p>
        </p:txBody>
      </p:sp>
      <p:graphicFrame>
        <p:nvGraphicFramePr>
          <p:cNvPr id="90116" name="Object 4"/>
          <p:cNvGraphicFramePr>
            <a:graphicFrameLocks noChangeAspect="1"/>
          </p:cNvGraphicFramePr>
          <p:nvPr/>
        </p:nvGraphicFramePr>
        <p:xfrm>
          <a:off x="0" y="0"/>
          <a:ext cx="9144000" cy="6629400"/>
        </p:xfrm>
        <a:graphic>
          <a:graphicData uri="http://schemas.openxmlformats.org/presentationml/2006/ole">
            <p:oleObj spid="_x0000_s90116" name="Visio" r:id="rId4" imgW="9456039" imgH="4877943" progId="Visio.Drawing.11">
              <p:embed/>
            </p:oleObj>
          </a:graphicData>
        </a:graphic>
      </p:graphicFrame>
    </p:spTree>
  </p:cSld>
  <p:clrMapOvr>
    <a:masterClrMapping/>
  </p:clrMapOvr>
  <p:transition spd="slow"/>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dirty="0"/>
              <a:t>Total Health Design Overview</a:t>
            </a:r>
          </a:p>
        </p:txBody>
      </p:sp>
      <p:sp>
        <p:nvSpPr>
          <p:cNvPr id="17411" name="Rectangle 3"/>
          <p:cNvSpPr>
            <a:spLocks noGrp="1" noChangeArrowheads="1"/>
          </p:cNvSpPr>
          <p:nvPr>
            <p:ph type="body" idx="1"/>
          </p:nvPr>
        </p:nvSpPr>
        <p:spPr/>
        <p:txBody>
          <a:bodyPr/>
          <a:lstStyle/>
          <a:p>
            <a:pPr>
              <a:lnSpc>
                <a:spcPct val="90000"/>
              </a:lnSpc>
              <a:spcAft>
                <a:spcPct val="50000"/>
              </a:spcAft>
            </a:pPr>
            <a:r>
              <a:rPr lang="en-US" dirty="0"/>
              <a:t>Value-based copayments </a:t>
            </a:r>
          </a:p>
          <a:p>
            <a:pPr lvl="2">
              <a:lnSpc>
                <a:spcPct val="90000"/>
              </a:lnSpc>
              <a:spcAft>
                <a:spcPct val="50000"/>
              </a:spcAft>
            </a:pPr>
            <a:r>
              <a:rPr lang="en-US" dirty="0"/>
              <a:t>Preventive services (already 1</a:t>
            </a:r>
            <a:r>
              <a:rPr lang="en-US" baseline="30000" dirty="0"/>
              <a:t>st</a:t>
            </a:r>
            <a:r>
              <a:rPr lang="en-US" dirty="0"/>
              <a:t> dollar): no change</a:t>
            </a:r>
          </a:p>
          <a:p>
            <a:pPr lvl="2">
              <a:lnSpc>
                <a:spcPct val="90000"/>
              </a:lnSpc>
              <a:spcAft>
                <a:spcPct val="50000"/>
              </a:spcAft>
            </a:pPr>
            <a:r>
              <a:rPr lang="en-US" dirty="0"/>
              <a:t>Chronic disease cost-sharing decreased for </a:t>
            </a:r>
          </a:p>
          <a:p>
            <a:pPr lvl="3">
              <a:lnSpc>
                <a:spcPct val="90000"/>
              </a:lnSpc>
              <a:spcAft>
                <a:spcPct val="50000"/>
              </a:spcAft>
            </a:pPr>
            <a:r>
              <a:rPr lang="en-US" dirty="0"/>
              <a:t>Selected Visits </a:t>
            </a:r>
          </a:p>
          <a:p>
            <a:pPr lvl="3">
              <a:lnSpc>
                <a:spcPct val="90000"/>
              </a:lnSpc>
              <a:spcAft>
                <a:spcPct val="50000"/>
              </a:spcAft>
            </a:pPr>
            <a:r>
              <a:rPr lang="en-US" dirty="0"/>
              <a:t>Pharmacy</a:t>
            </a:r>
          </a:p>
          <a:p>
            <a:pPr>
              <a:lnSpc>
                <a:spcPct val="90000"/>
              </a:lnSpc>
              <a:spcAft>
                <a:spcPct val="50000"/>
              </a:spcAft>
            </a:pPr>
            <a:r>
              <a:rPr lang="en-US" dirty="0"/>
              <a:t>Worksite wellness and health promotion activities</a:t>
            </a:r>
          </a:p>
          <a:p>
            <a:pPr lvl="1">
              <a:lnSpc>
                <a:spcPct val="90000"/>
              </a:lnSpc>
              <a:spcAft>
                <a:spcPct val="50000"/>
              </a:spcAft>
            </a:pPr>
            <a:r>
              <a:rPr lang="en-US" dirty="0"/>
              <a:t>Engagement tied to premium stabilization for 3 years</a:t>
            </a:r>
          </a:p>
          <a:p>
            <a:pPr lvl="3">
              <a:lnSpc>
                <a:spcPct val="90000"/>
              </a:lnSpc>
              <a:spcAft>
                <a:spcPct val="50000"/>
              </a:spcAft>
            </a:pPr>
            <a:r>
              <a:rPr lang="en-US" dirty="0"/>
              <a:t>Health risk assessment annually, AND</a:t>
            </a:r>
          </a:p>
          <a:p>
            <a:pPr lvl="3">
              <a:lnSpc>
                <a:spcPct val="90000"/>
              </a:lnSpc>
              <a:spcAft>
                <a:spcPct val="50000"/>
              </a:spcAft>
            </a:pPr>
            <a:r>
              <a:rPr lang="en-US" dirty="0"/>
              <a:t>Achievement of point threshold</a:t>
            </a:r>
          </a:p>
          <a:p>
            <a:pPr lvl="3">
              <a:lnSpc>
                <a:spcPct val="90000"/>
              </a:lnSpc>
              <a:spcAft>
                <a:spcPct val="50000"/>
              </a:spcAft>
            </a:pPr>
            <a:r>
              <a:rPr lang="en-US" dirty="0"/>
              <a:t>Points aimed at both healthy and chronically ill staff</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Visit Cost-Sharing</a:t>
            </a:r>
          </a:p>
        </p:txBody>
      </p:sp>
      <p:sp>
        <p:nvSpPr>
          <p:cNvPr id="18435" name="Rectangle 3"/>
          <p:cNvSpPr>
            <a:spLocks noGrp="1" noChangeArrowheads="1"/>
          </p:cNvSpPr>
          <p:nvPr>
            <p:ph type="body" idx="1"/>
          </p:nvPr>
        </p:nvSpPr>
        <p:spPr/>
        <p:txBody>
          <a:bodyPr/>
          <a:lstStyle/>
          <a:p>
            <a:pPr marL="400050" indent="-400050">
              <a:spcAft>
                <a:spcPct val="50000"/>
              </a:spcAft>
            </a:pPr>
            <a:r>
              <a:rPr lang="en-US" dirty="0"/>
              <a:t>Waiver of co-pay for 2 visits/year for chronic care</a:t>
            </a:r>
          </a:p>
          <a:p>
            <a:pPr marL="914400" lvl="1" indent="-228600">
              <a:spcAft>
                <a:spcPct val="50000"/>
              </a:spcAft>
              <a:buFontTx/>
              <a:buChar char="•"/>
            </a:pPr>
            <a:r>
              <a:rPr lang="en-US" dirty="0"/>
              <a:t>Coronary Artery Disease</a:t>
            </a:r>
          </a:p>
          <a:p>
            <a:pPr marL="914400" lvl="1" indent="-228600">
              <a:spcAft>
                <a:spcPct val="50000"/>
              </a:spcAft>
              <a:buFontTx/>
              <a:buChar char="•"/>
            </a:pPr>
            <a:r>
              <a:rPr lang="en-US" dirty="0"/>
              <a:t>Diabetes </a:t>
            </a:r>
          </a:p>
          <a:p>
            <a:pPr marL="914400" lvl="1" indent="-228600">
              <a:spcAft>
                <a:spcPct val="50000"/>
              </a:spcAft>
              <a:buFontTx/>
              <a:buChar char="•"/>
            </a:pPr>
            <a:r>
              <a:rPr lang="en-US" dirty="0"/>
              <a:t>Hypertension</a:t>
            </a:r>
          </a:p>
          <a:p>
            <a:pPr marL="914400" lvl="1" indent="-228600">
              <a:spcAft>
                <a:spcPct val="50000"/>
              </a:spcAft>
              <a:buFontTx/>
              <a:buChar char="•"/>
            </a:pPr>
            <a:r>
              <a:rPr lang="en-US" dirty="0"/>
              <a:t>Congestive Heart Failure</a:t>
            </a:r>
          </a:p>
          <a:p>
            <a:pPr marL="914400" lvl="1" indent="-228600">
              <a:spcAft>
                <a:spcPct val="50000"/>
              </a:spcAft>
              <a:buFontTx/>
              <a:buChar char="•"/>
            </a:pPr>
            <a:r>
              <a:rPr lang="en-US" dirty="0"/>
              <a:t>Asthma</a:t>
            </a:r>
          </a:p>
          <a:p>
            <a:pPr marL="914400" lvl="1" indent="-228600">
              <a:spcAft>
                <a:spcPct val="50000"/>
              </a:spcAft>
              <a:buFontTx/>
              <a:buChar char="•"/>
            </a:pPr>
            <a:r>
              <a:rPr lang="en-US" dirty="0"/>
              <a:t>Mental Health (first ten visits)</a:t>
            </a:r>
          </a:p>
          <a:p>
            <a:pPr marL="400050" indent="-400050">
              <a:spcAft>
                <a:spcPct val="50000"/>
              </a:spcAft>
            </a:pPr>
            <a:r>
              <a:rPr lang="en-US" dirty="0"/>
              <a:t>Waiver of </a:t>
            </a:r>
            <a:r>
              <a:rPr lang="en-US" dirty="0" err="1"/>
              <a:t>copay</a:t>
            </a:r>
            <a:r>
              <a:rPr lang="en-US" dirty="0"/>
              <a:t> for chemical dependency visits and lactation service visits</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a:t>Pharmacy Co-payments</a:t>
            </a:r>
          </a:p>
        </p:txBody>
      </p:sp>
      <p:sp>
        <p:nvSpPr>
          <p:cNvPr id="19459" name="Rectangle 3"/>
          <p:cNvSpPr>
            <a:spLocks noGrp="1" noChangeArrowheads="1"/>
          </p:cNvSpPr>
          <p:nvPr>
            <p:ph type="body" idx="1"/>
          </p:nvPr>
        </p:nvSpPr>
        <p:spPr/>
        <p:txBody>
          <a:bodyPr/>
          <a:lstStyle/>
          <a:p>
            <a:pPr>
              <a:spcAft>
                <a:spcPct val="50000"/>
              </a:spcAft>
            </a:pPr>
            <a:r>
              <a:rPr lang="en-US" dirty="0"/>
              <a:t>Copayments reduced to zero for:</a:t>
            </a:r>
          </a:p>
          <a:p>
            <a:pPr lvl="1">
              <a:spcAft>
                <a:spcPct val="50000"/>
              </a:spcAft>
            </a:pPr>
            <a:r>
              <a:rPr lang="en-US" dirty="0"/>
              <a:t>	 </a:t>
            </a:r>
            <a:r>
              <a:rPr lang="en-US" u="sng" dirty="0"/>
              <a:t>generic</a:t>
            </a:r>
            <a:r>
              <a:rPr lang="en-US" dirty="0"/>
              <a:t>, mail dispensed meds for same diseases </a:t>
            </a:r>
            <a:r>
              <a:rPr lang="en-US" i="1" dirty="0"/>
              <a:t>plus </a:t>
            </a:r>
            <a:r>
              <a:rPr lang="en-US" dirty="0"/>
              <a:t>depression</a:t>
            </a:r>
          </a:p>
          <a:p>
            <a:pPr>
              <a:spcAft>
                <a:spcPct val="50000"/>
              </a:spcAft>
            </a:pPr>
            <a:r>
              <a:rPr lang="en-US" dirty="0"/>
              <a:t>Copayment reduced for brand name drugs for same diseases</a:t>
            </a:r>
          </a:p>
          <a:p>
            <a:endParaRPr lang="en-US"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dirty="0"/>
              <a:t>Devices</a:t>
            </a:r>
          </a:p>
        </p:txBody>
      </p:sp>
      <p:sp>
        <p:nvSpPr>
          <p:cNvPr id="20483" name="Rectangle 3"/>
          <p:cNvSpPr>
            <a:spLocks noGrp="1" noChangeArrowheads="1"/>
          </p:cNvSpPr>
          <p:nvPr>
            <p:ph type="body" idx="1"/>
          </p:nvPr>
        </p:nvSpPr>
        <p:spPr/>
        <p:txBody>
          <a:bodyPr/>
          <a:lstStyle/>
          <a:p>
            <a:pPr>
              <a:spcAft>
                <a:spcPct val="50000"/>
              </a:spcAft>
            </a:pPr>
            <a:r>
              <a:rPr lang="en-US" dirty="0"/>
              <a:t>Wavier of cost-sharing for:</a:t>
            </a:r>
          </a:p>
          <a:p>
            <a:pPr lvl="1">
              <a:spcAft>
                <a:spcPct val="50000"/>
              </a:spcAft>
            </a:pPr>
            <a:r>
              <a:rPr lang="en-US" dirty="0"/>
              <a:t>Home BP monitors</a:t>
            </a:r>
          </a:p>
          <a:p>
            <a:pPr lvl="1">
              <a:spcAft>
                <a:spcPct val="50000"/>
              </a:spcAft>
            </a:pPr>
            <a:r>
              <a:rPr lang="en-US" dirty="0"/>
              <a:t>Diabetic glucose monitors</a:t>
            </a:r>
          </a:p>
          <a:p>
            <a:pPr lvl="1">
              <a:spcAft>
                <a:spcPct val="50000"/>
              </a:spcAft>
            </a:pPr>
            <a:r>
              <a:rPr lang="en-US" dirty="0"/>
              <a:t>Spaces for inhaled asthma meds</a:t>
            </a: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dirty="0"/>
              <a:t>Obesity Management Programs</a:t>
            </a:r>
          </a:p>
        </p:txBody>
      </p:sp>
      <p:sp>
        <p:nvSpPr>
          <p:cNvPr id="22531" name="Rectangle 3"/>
          <p:cNvSpPr>
            <a:spLocks noGrp="1" noChangeArrowheads="1"/>
          </p:cNvSpPr>
          <p:nvPr>
            <p:ph type="body" idx="1"/>
          </p:nvPr>
        </p:nvSpPr>
        <p:spPr/>
        <p:txBody>
          <a:bodyPr/>
          <a:lstStyle/>
          <a:p>
            <a:pPr>
              <a:spcAft>
                <a:spcPct val="50000"/>
              </a:spcAft>
            </a:pPr>
            <a:r>
              <a:rPr lang="en-US" dirty="0"/>
              <a:t>50% discount for enrollment</a:t>
            </a:r>
          </a:p>
          <a:p>
            <a:pPr>
              <a:spcAft>
                <a:spcPct val="50000"/>
              </a:spcAft>
            </a:pPr>
            <a:r>
              <a:rPr lang="en-US" dirty="0"/>
              <a:t>100% coverage (50% rebate) for diabetics that lose five percent of body weight</a:t>
            </a: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dirty="0"/>
              <a:t>Cost-Shares Increased</a:t>
            </a:r>
          </a:p>
        </p:txBody>
      </p:sp>
      <p:sp>
        <p:nvSpPr>
          <p:cNvPr id="21507" name="Rectangle 3"/>
          <p:cNvSpPr>
            <a:spLocks noGrp="1" noChangeArrowheads="1"/>
          </p:cNvSpPr>
          <p:nvPr>
            <p:ph type="body" idx="1"/>
          </p:nvPr>
        </p:nvSpPr>
        <p:spPr/>
        <p:txBody>
          <a:bodyPr/>
          <a:lstStyle/>
          <a:p>
            <a:pPr>
              <a:spcAft>
                <a:spcPct val="50000"/>
              </a:spcAft>
            </a:pPr>
            <a:r>
              <a:rPr lang="en-US" dirty="0"/>
              <a:t>Outpatient surgery</a:t>
            </a:r>
          </a:p>
          <a:p>
            <a:pPr>
              <a:spcAft>
                <a:spcPct val="50000"/>
              </a:spcAft>
            </a:pPr>
            <a:r>
              <a:rPr lang="en-US" dirty="0"/>
              <a:t>High cost imaging procedures</a:t>
            </a:r>
          </a:p>
          <a:p>
            <a:pPr lvl="1">
              <a:spcAft>
                <a:spcPct val="50000"/>
              </a:spcAft>
            </a:pPr>
            <a:r>
              <a:rPr lang="en-US" dirty="0"/>
              <a:t>CT, MRI, PET</a:t>
            </a:r>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dirty="0"/>
              <a:t>Total Health Website</a:t>
            </a:r>
          </a:p>
        </p:txBody>
      </p:sp>
      <p:sp>
        <p:nvSpPr>
          <p:cNvPr id="79875" name="Rectangle 3"/>
          <p:cNvSpPr>
            <a:spLocks noGrp="1" noChangeArrowheads="1"/>
          </p:cNvSpPr>
          <p:nvPr>
            <p:ph type="body" idx="1"/>
          </p:nvPr>
        </p:nvSpPr>
        <p:spPr/>
        <p:txBody>
          <a:bodyPr/>
          <a:lstStyle/>
          <a:p>
            <a:endParaRPr lang="en-US"/>
          </a:p>
        </p:txBody>
      </p:sp>
      <p:pic>
        <p:nvPicPr>
          <p:cNvPr id="79876" name="Picture 4"/>
          <p:cNvPicPr>
            <a:picLocks noChangeAspect="1" noChangeArrowheads="1"/>
          </p:cNvPicPr>
          <p:nvPr/>
        </p:nvPicPr>
        <p:blipFill>
          <a:blip r:embed="rId3"/>
          <a:srcRect/>
          <a:stretch>
            <a:fillRect/>
          </a:stretch>
        </p:blipFill>
        <p:spPr bwMode="auto">
          <a:xfrm>
            <a:off x="706438" y="1285875"/>
            <a:ext cx="7313612" cy="4533900"/>
          </a:xfrm>
          <a:prstGeom prst="rect">
            <a:avLst/>
          </a:prstGeom>
          <a:noFill/>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dirty="0"/>
              <a:t>Total Health Evaluation Design</a:t>
            </a:r>
          </a:p>
        </p:txBody>
      </p:sp>
      <p:sp>
        <p:nvSpPr>
          <p:cNvPr id="24579" name="Rectangle 3"/>
          <p:cNvSpPr>
            <a:spLocks noGrp="1" noChangeArrowheads="1"/>
          </p:cNvSpPr>
          <p:nvPr>
            <p:ph type="body" idx="1"/>
          </p:nvPr>
        </p:nvSpPr>
        <p:spPr/>
        <p:txBody>
          <a:bodyPr/>
          <a:lstStyle/>
          <a:p>
            <a:pPr>
              <a:spcAft>
                <a:spcPct val="50000"/>
              </a:spcAft>
            </a:pPr>
            <a:r>
              <a:rPr lang="en-US" dirty="0"/>
              <a:t>Study Design</a:t>
            </a:r>
          </a:p>
          <a:p>
            <a:pPr lvl="1">
              <a:spcAft>
                <a:spcPct val="50000"/>
              </a:spcAft>
            </a:pPr>
            <a:r>
              <a:rPr lang="en-US" dirty="0"/>
              <a:t>Quasi-experimental 2 group before/after design</a:t>
            </a:r>
          </a:p>
          <a:p>
            <a:pPr lvl="1">
              <a:spcAft>
                <a:spcPct val="50000"/>
              </a:spcAft>
            </a:pPr>
            <a:r>
              <a:rPr lang="en-US" dirty="0"/>
              <a:t>Repeated measures</a:t>
            </a:r>
          </a:p>
          <a:p>
            <a:pPr lvl="1">
              <a:spcAft>
                <a:spcPct val="50000"/>
              </a:spcAft>
            </a:pPr>
            <a:r>
              <a:rPr lang="en-US" dirty="0"/>
              <a:t>Control group: Kaiser Permanente Colorado employees</a:t>
            </a: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806450" y="76200"/>
            <a:ext cx="7702550" cy="627063"/>
          </a:xfrm>
        </p:spPr>
        <p:txBody>
          <a:bodyPr/>
          <a:lstStyle/>
          <a:p>
            <a:r>
              <a:rPr lang="en-US" dirty="0"/>
              <a:t>Survey Tool</a:t>
            </a:r>
          </a:p>
        </p:txBody>
      </p:sp>
      <p:sp>
        <p:nvSpPr>
          <p:cNvPr id="81923" name="Rectangle 3"/>
          <p:cNvSpPr>
            <a:spLocks noGrp="1" noChangeArrowheads="1"/>
          </p:cNvSpPr>
          <p:nvPr>
            <p:ph type="body" idx="1"/>
          </p:nvPr>
        </p:nvSpPr>
        <p:spPr>
          <a:xfrm>
            <a:off x="804863" y="714375"/>
            <a:ext cx="7778750" cy="4467225"/>
          </a:xfrm>
        </p:spPr>
        <p:txBody>
          <a:bodyPr/>
          <a:lstStyle/>
          <a:p>
            <a:pPr>
              <a:spcAft>
                <a:spcPct val="50000"/>
              </a:spcAft>
            </a:pPr>
            <a:r>
              <a:rPr lang="en-US"/>
              <a:t>Survey invitation to employees </a:t>
            </a:r>
          </a:p>
          <a:p>
            <a:pPr lvl="1">
              <a:spcAft>
                <a:spcPct val="50000"/>
              </a:spcAft>
            </a:pPr>
            <a:r>
              <a:rPr lang="en-US"/>
              <a:t>Web survey tool</a:t>
            </a:r>
          </a:p>
          <a:p>
            <a:pPr lvl="2">
              <a:spcAft>
                <a:spcPct val="50000"/>
              </a:spcAft>
            </a:pPr>
            <a:r>
              <a:rPr lang="en-US"/>
              <a:t>Paper survey on request</a:t>
            </a:r>
          </a:p>
          <a:p>
            <a:pPr lvl="2">
              <a:spcAft>
                <a:spcPct val="50000"/>
              </a:spcAft>
            </a:pPr>
            <a:r>
              <a:rPr lang="en-US" u="sng"/>
              <a:t>Domains</a:t>
            </a:r>
            <a:r>
              <a:rPr lang="en-US"/>
              <a:t>: 			</a:t>
            </a:r>
            <a:r>
              <a:rPr lang="en-US" u="sng"/>
              <a:t>Instrument</a:t>
            </a:r>
          </a:p>
          <a:p>
            <a:pPr lvl="3">
              <a:spcAft>
                <a:spcPct val="50000"/>
              </a:spcAft>
            </a:pPr>
            <a:r>
              <a:rPr lang="en-US"/>
              <a:t>Functional Status:		(SF-12)</a:t>
            </a:r>
          </a:p>
          <a:p>
            <a:pPr lvl="3">
              <a:spcAft>
                <a:spcPct val="50000"/>
              </a:spcAft>
            </a:pPr>
            <a:r>
              <a:rPr lang="en-US"/>
              <a:t>Workplace productivity: 	 Work </a:t>
            </a:r>
            <a:r>
              <a:rPr lang="en-US"/>
              <a:t>Health </a:t>
            </a:r>
            <a:r>
              <a:rPr lang="en-US" smtClean="0"/>
              <a:t>Interview</a:t>
            </a:r>
            <a:endParaRPr lang="en-US"/>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a:t>Disclosures and Funding</a:t>
            </a:r>
          </a:p>
        </p:txBody>
      </p:sp>
      <p:sp>
        <p:nvSpPr>
          <p:cNvPr id="70659" name="Rectangle 3"/>
          <p:cNvSpPr>
            <a:spLocks noGrp="1" noChangeArrowheads="1"/>
          </p:cNvSpPr>
          <p:nvPr>
            <p:ph type="body" idx="1"/>
          </p:nvPr>
        </p:nvSpPr>
        <p:spPr/>
        <p:txBody>
          <a:bodyPr/>
          <a:lstStyle/>
          <a:p>
            <a:pPr>
              <a:spcAft>
                <a:spcPct val="50000"/>
              </a:spcAft>
            </a:pPr>
            <a:r>
              <a:rPr lang="en-US" b="0" dirty="0"/>
              <a:t>PI is employee and shareholder, Group Health Permanente medical group</a:t>
            </a:r>
          </a:p>
          <a:p>
            <a:pPr>
              <a:spcAft>
                <a:spcPct val="50000"/>
              </a:spcAft>
            </a:pPr>
            <a:r>
              <a:rPr lang="en-US" b="0" dirty="0"/>
              <a:t>Funding from AHRQ (R01 HS018913-01) and Group Health Cooperative</a:t>
            </a:r>
          </a:p>
          <a:p>
            <a:endParaRPr lang="en-US" b="0" dirty="0"/>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806450" y="76200"/>
            <a:ext cx="7702550" cy="627063"/>
          </a:xfrm>
        </p:spPr>
        <p:txBody>
          <a:bodyPr/>
          <a:lstStyle/>
          <a:p>
            <a:r>
              <a:rPr lang="en-US" dirty="0"/>
              <a:t>Outcomes</a:t>
            </a:r>
          </a:p>
        </p:txBody>
      </p:sp>
      <p:sp>
        <p:nvSpPr>
          <p:cNvPr id="25603" name="Rectangle 3"/>
          <p:cNvSpPr>
            <a:spLocks noGrp="1" noChangeArrowheads="1"/>
          </p:cNvSpPr>
          <p:nvPr>
            <p:ph type="body" idx="1"/>
          </p:nvPr>
        </p:nvSpPr>
        <p:spPr>
          <a:xfrm>
            <a:off x="804863" y="685800"/>
            <a:ext cx="7778750" cy="4467225"/>
          </a:xfrm>
        </p:spPr>
        <p:txBody>
          <a:bodyPr/>
          <a:lstStyle/>
          <a:p>
            <a:pPr>
              <a:spcAft>
                <a:spcPct val="50000"/>
              </a:spcAft>
            </a:pPr>
            <a:r>
              <a:rPr lang="en-US" dirty="0"/>
              <a:t>Primary</a:t>
            </a:r>
          </a:p>
          <a:p>
            <a:pPr lvl="1">
              <a:spcAft>
                <a:spcPct val="50000"/>
              </a:spcAft>
            </a:pPr>
            <a:r>
              <a:rPr lang="en-US" dirty="0"/>
              <a:t>Health status change:   		Survey</a:t>
            </a:r>
          </a:p>
          <a:p>
            <a:pPr lvl="1">
              <a:spcAft>
                <a:spcPct val="50000"/>
              </a:spcAft>
            </a:pPr>
            <a:r>
              <a:rPr lang="en-US" dirty="0"/>
              <a:t>Absenteeism due to illness: 		Survey +HR data</a:t>
            </a:r>
          </a:p>
          <a:p>
            <a:pPr lvl="1">
              <a:spcAft>
                <a:spcPct val="50000"/>
              </a:spcAft>
            </a:pPr>
            <a:r>
              <a:rPr lang="en-US" dirty="0"/>
              <a:t>Productivity at work: 			Survey</a:t>
            </a:r>
          </a:p>
          <a:p>
            <a:pPr>
              <a:spcAft>
                <a:spcPct val="50000"/>
              </a:spcAft>
            </a:pPr>
            <a:r>
              <a:rPr lang="en-US" dirty="0"/>
              <a:t>Secondary</a:t>
            </a:r>
          </a:p>
          <a:p>
            <a:pPr lvl="1">
              <a:spcAft>
                <a:spcPct val="50000"/>
              </a:spcAft>
            </a:pPr>
            <a:r>
              <a:rPr lang="en-US" dirty="0"/>
              <a:t>Care Quality scores</a:t>
            </a:r>
          </a:p>
          <a:p>
            <a:pPr lvl="2">
              <a:spcAft>
                <a:spcPct val="50000"/>
              </a:spcAft>
            </a:pPr>
            <a:r>
              <a:rPr lang="en-US" dirty="0"/>
              <a:t>Chronic illness:			HEDIS scores</a:t>
            </a:r>
          </a:p>
          <a:p>
            <a:pPr lvl="2">
              <a:spcAft>
                <a:spcPct val="50000"/>
              </a:spcAft>
            </a:pPr>
            <a:r>
              <a:rPr lang="en-US" dirty="0"/>
              <a:t>Preventive services		HEDIS scores</a:t>
            </a:r>
          </a:p>
          <a:p>
            <a:pPr lvl="1">
              <a:spcAft>
                <a:spcPct val="50000"/>
              </a:spcAft>
            </a:pPr>
            <a:r>
              <a:rPr lang="en-US" dirty="0"/>
              <a:t>Lifestyle behavioral risk factors	Survey</a:t>
            </a:r>
          </a:p>
          <a:p>
            <a:pPr lvl="2">
              <a:spcAft>
                <a:spcPct val="50000"/>
              </a:spcAft>
            </a:pPr>
            <a:r>
              <a:rPr lang="en-US" sz="1800" dirty="0"/>
              <a:t>E.g. smoking, activity		</a:t>
            </a:r>
          </a:p>
          <a:p>
            <a:pPr lvl="1">
              <a:spcAft>
                <a:spcPct val="50000"/>
              </a:spcAft>
            </a:pPr>
            <a:r>
              <a:rPr lang="en-US" dirty="0"/>
              <a:t>Employee satisfaction		Survey </a:t>
            </a:r>
          </a:p>
          <a:p>
            <a:pPr lvl="1">
              <a:spcAft>
                <a:spcPct val="50000"/>
              </a:spcAft>
            </a:pPr>
            <a:r>
              <a:rPr lang="en-US" dirty="0"/>
              <a:t>Costs and service utilization		Claims data</a:t>
            </a:r>
            <a:endParaRPr lang="en-US" dirty="0" smtClean="0"/>
          </a:p>
          <a:p>
            <a:pPr lvl="3">
              <a:spcAft>
                <a:spcPct val="50000"/>
              </a:spcAft>
            </a:pPr>
            <a:r>
              <a:rPr lang="en-US" dirty="0" smtClean="0"/>
              <a:t>Health Risk Behaviors	 BRFSS, other</a:t>
            </a:r>
          </a:p>
          <a:p>
            <a:pPr lvl="4">
              <a:spcAft>
                <a:spcPct val="50000"/>
              </a:spcAft>
            </a:pPr>
            <a:r>
              <a:rPr lang="en-US" dirty="0" smtClean="0"/>
              <a:t>Tobacco		</a:t>
            </a:r>
          </a:p>
          <a:p>
            <a:pPr lvl="4">
              <a:spcAft>
                <a:spcPct val="50000"/>
              </a:spcAft>
            </a:pPr>
            <a:r>
              <a:rPr lang="en-US" dirty="0" smtClean="0"/>
              <a:t>Alcohol 		</a:t>
            </a:r>
          </a:p>
          <a:p>
            <a:pPr lvl="4">
              <a:spcAft>
                <a:spcPct val="50000"/>
              </a:spcAft>
            </a:pPr>
            <a:r>
              <a:rPr lang="en-US" dirty="0" smtClean="0"/>
              <a:t>BMI			</a:t>
            </a:r>
          </a:p>
          <a:p>
            <a:pPr lvl="4">
              <a:spcAft>
                <a:spcPct val="50000"/>
              </a:spcAft>
            </a:pPr>
            <a:r>
              <a:rPr lang="en-US" dirty="0" smtClean="0"/>
              <a:t>Physical Activity	</a:t>
            </a:r>
          </a:p>
          <a:p>
            <a:pPr lvl="4">
              <a:spcAft>
                <a:spcPct val="50000"/>
              </a:spcAft>
            </a:pPr>
            <a:r>
              <a:rPr lang="en-US" dirty="0" smtClean="0"/>
              <a:t>Satisfaction </a:t>
            </a:r>
            <a:r>
              <a:rPr lang="en-US" dirty="0" err="1" smtClean="0"/>
              <a:t>w</a:t>
            </a:r>
            <a:r>
              <a:rPr lang="en-US" dirty="0" smtClean="0"/>
              <a:t>/ plan	</a:t>
            </a:r>
            <a:endParaRPr lang="en-US" dirty="0"/>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a:t>Administrative Data</a:t>
            </a:r>
          </a:p>
        </p:txBody>
      </p:sp>
      <p:sp>
        <p:nvSpPr>
          <p:cNvPr id="82947" name="Rectangle 3"/>
          <p:cNvSpPr>
            <a:spLocks noGrp="1" noChangeArrowheads="1"/>
          </p:cNvSpPr>
          <p:nvPr>
            <p:ph type="body" idx="1"/>
          </p:nvPr>
        </p:nvSpPr>
        <p:spPr/>
        <p:txBody>
          <a:bodyPr/>
          <a:lstStyle/>
          <a:p>
            <a:pPr>
              <a:spcAft>
                <a:spcPct val="50000"/>
              </a:spcAft>
            </a:pPr>
            <a:r>
              <a:rPr lang="en-US" dirty="0"/>
              <a:t>Health utilization/cost/quality</a:t>
            </a:r>
          </a:p>
          <a:p>
            <a:pPr lvl="1">
              <a:spcAft>
                <a:spcPct val="50000"/>
              </a:spcAft>
            </a:pPr>
            <a:r>
              <a:rPr lang="en-US" dirty="0"/>
              <a:t>Group Health Research Institute data warehouse</a:t>
            </a:r>
          </a:p>
          <a:p>
            <a:pPr lvl="2">
              <a:spcAft>
                <a:spcPct val="50000"/>
              </a:spcAft>
            </a:pPr>
            <a:r>
              <a:rPr lang="en-US" dirty="0"/>
              <a:t>Claims</a:t>
            </a:r>
          </a:p>
          <a:p>
            <a:pPr lvl="2">
              <a:spcAft>
                <a:spcPct val="50000"/>
              </a:spcAft>
            </a:pPr>
            <a:r>
              <a:rPr lang="en-US" dirty="0"/>
              <a:t>Pharmacy</a:t>
            </a:r>
          </a:p>
          <a:p>
            <a:pPr lvl="2">
              <a:spcAft>
                <a:spcPct val="50000"/>
              </a:spcAft>
            </a:pPr>
            <a:r>
              <a:rPr lang="en-US" dirty="0"/>
              <a:t>EMR data</a:t>
            </a:r>
          </a:p>
          <a:p>
            <a:pPr>
              <a:spcAft>
                <a:spcPct val="50000"/>
              </a:spcAft>
            </a:pPr>
            <a:r>
              <a:rPr lang="en-US" dirty="0"/>
              <a:t>Employee characteristics</a:t>
            </a:r>
          </a:p>
          <a:p>
            <a:pPr lvl="1">
              <a:spcAft>
                <a:spcPct val="50000"/>
              </a:spcAft>
            </a:pPr>
            <a:r>
              <a:rPr lang="en-US" dirty="0"/>
              <a:t>Human Resources administrative data</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dirty="0"/>
              <a:t>Data Collection</a:t>
            </a:r>
          </a:p>
        </p:txBody>
      </p:sp>
      <p:sp>
        <p:nvSpPr>
          <p:cNvPr id="83971" name="Rectangle 3"/>
          <p:cNvSpPr>
            <a:spLocks noGrp="1" noChangeArrowheads="1"/>
          </p:cNvSpPr>
          <p:nvPr>
            <p:ph type="body" idx="1"/>
          </p:nvPr>
        </p:nvSpPr>
        <p:spPr/>
        <p:txBody>
          <a:bodyPr/>
          <a:lstStyle/>
          <a:p>
            <a:pPr>
              <a:spcAft>
                <a:spcPct val="50000"/>
              </a:spcAft>
            </a:pPr>
            <a:r>
              <a:rPr lang="en-US" dirty="0"/>
              <a:t>Sample of 5000 employees invited to take </a:t>
            </a:r>
            <a:r>
              <a:rPr lang="en-US" dirty="0" err="1"/>
              <a:t>e</a:t>
            </a:r>
            <a:r>
              <a:rPr lang="en-US" dirty="0"/>
              <a:t>-survey tool</a:t>
            </a:r>
          </a:p>
          <a:p>
            <a:pPr lvl="1">
              <a:spcAft>
                <a:spcPct val="50000"/>
              </a:spcAft>
            </a:pPr>
            <a:r>
              <a:rPr lang="en-US" dirty="0"/>
              <a:t>Active opt-out</a:t>
            </a:r>
          </a:p>
          <a:p>
            <a:pPr lvl="1">
              <a:spcAft>
                <a:spcPct val="50000"/>
              </a:spcAft>
            </a:pPr>
            <a:r>
              <a:rPr lang="en-US" dirty="0"/>
              <a:t>Implied consent with survey completion</a:t>
            </a:r>
          </a:p>
          <a:p>
            <a:pPr lvl="1">
              <a:spcAft>
                <a:spcPct val="50000"/>
              </a:spcAft>
            </a:pPr>
            <a:r>
              <a:rPr lang="en-US" dirty="0"/>
              <a:t>Separate permissions to link claims and HR data</a:t>
            </a:r>
          </a:p>
          <a:p>
            <a:pPr lvl="1">
              <a:spcAft>
                <a:spcPct val="50000"/>
              </a:spcAft>
            </a:pPr>
            <a:r>
              <a:rPr lang="en-US" dirty="0"/>
              <a:t>3 follow-up emails</a:t>
            </a:r>
          </a:p>
          <a:p>
            <a:pPr lvl="1">
              <a:spcAft>
                <a:spcPct val="50000"/>
              </a:spcAft>
            </a:pPr>
            <a:r>
              <a:rPr lang="en-US" dirty="0"/>
              <a:t>No telephone follow-up</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4" name="Rectangle 4"/>
          <p:cNvSpPr>
            <a:spLocks noGrp="1" noChangeArrowheads="1"/>
          </p:cNvSpPr>
          <p:nvPr>
            <p:ph type="title"/>
          </p:nvPr>
        </p:nvSpPr>
        <p:spPr/>
        <p:txBody>
          <a:bodyPr/>
          <a:lstStyle/>
          <a:p>
            <a:r>
              <a:rPr lang="en-US" dirty="0"/>
              <a:t>Statistical Power</a:t>
            </a:r>
          </a:p>
        </p:txBody>
      </p:sp>
      <p:graphicFrame>
        <p:nvGraphicFramePr>
          <p:cNvPr id="87043" name="Object 3"/>
          <p:cNvGraphicFramePr>
            <a:graphicFrameLocks noChangeAspect="1"/>
          </p:cNvGraphicFramePr>
          <p:nvPr>
            <p:ph idx="1"/>
          </p:nvPr>
        </p:nvGraphicFramePr>
        <p:xfrm>
          <a:off x="546100" y="1906588"/>
          <a:ext cx="12823825" cy="3546475"/>
        </p:xfrm>
        <a:graphic>
          <a:graphicData uri="http://schemas.openxmlformats.org/presentationml/2006/ole">
            <p:oleObj spid="_x0000_s87043" name="Document" r:id="rId4" imgW="7030159" imgH="1947536" progId="Word.Document.8">
              <p:embed/>
            </p:oleObj>
          </a:graphicData>
        </a:graphic>
      </p:graphicFrame>
    </p:spTree>
  </p:cSld>
  <p:clrMapOvr>
    <a:masterClrMapping/>
  </p:clrMapOvr>
  <p:transition spd="slow"/>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p:txBody>
          <a:bodyPr/>
          <a:lstStyle/>
          <a:p>
            <a:endParaRPr lang="en-US" dirty="0"/>
          </a:p>
        </p:txBody>
      </p:sp>
      <p:pic>
        <p:nvPicPr>
          <p:cNvPr id="146436" name="Picture 4"/>
          <p:cNvPicPr>
            <a:picLocks noChangeAspect="1" noChangeArrowheads="1"/>
          </p:cNvPicPr>
          <p:nvPr>
            <p:ph type="body" idx="1"/>
          </p:nvPr>
        </p:nvPicPr>
        <p:blipFill>
          <a:blip r:embed="rId2"/>
          <a:srcRect/>
          <a:stretch>
            <a:fillRect/>
          </a:stretch>
        </p:blipFill>
        <p:spPr>
          <a:xfrm>
            <a:off x="0" y="61913"/>
            <a:ext cx="9144000" cy="6858000"/>
          </a:xfrm>
          <a:noFill/>
          <a:ln/>
        </p:spPr>
      </p:pic>
    </p:spTree>
  </p:cSld>
  <p:clrMapOvr>
    <a:masterClrMapping/>
  </p:clrMapOvr>
  <p:transition spd="slow" advClick="0"/>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dirty="0"/>
              <a:t>Total Health – participation</a:t>
            </a:r>
          </a:p>
        </p:txBody>
      </p:sp>
      <p:sp>
        <p:nvSpPr>
          <p:cNvPr id="89091" name="Rectangle 3"/>
          <p:cNvSpPr>
            <a:spLocks noGrp="1" noChangeArrowheads="1"/>
          </p:cNvSpPr>
          <p:nvPr>
            <p:ph type="body" idx="1"/>
          </p:nvPr>
        </p:nvSpPr>
        <p:spPr/>
        <p:txBody>
          <a:bodyPr/>
          <a:lstStyle/>
          <a:p>
            <a:pPr>
              <a:spcAft>
                <a:spcPct val="50000"/>
              </a:spcAft>
              <a:buFontTx/>
              <a:buChar char="•"/>
            </a:pPr>
            <a:r>
              <a:rPr lang="en-US" b="0" dirty="0"/>
              <a:t> &gt;80% of all staff and spouses/domestic partners on the TH medical plan have taken the HRA</a:t>
            </a:r>
          </a:p>
          <a:p>
            <a:pPr>
              <a:spcAft>
                <a:spcPct val="50000"/>
              </a:spcAft>
              <a:buFontTx/>
              <a:buChar char="•"/>
            </a:pPr>
            <a:r>
              <a:rPr lang="en-US" b="0" dirty="0"/>
              <a:t>73% are earning points on the wellness website</a:t>
            </a:r>
          </a:p>
          <a:p>
            <a:pPr>
              <a:spcAft>
                <a:spcPct val="50000"/>
              </a:spcAft>
            </a:pPr>
            <a:endParaRPr lang="en-US" b="0" dirty="0"/>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dirty="0"/>
              <a:t>Progress to Date</a:t>
            </a:r>
          </a:p>
        </p:txBody>
      </p:sp>
      <p:sp>
        <p:nvSpPr>
          <p:cNvPr id="84995" name="Rectangle 3"/>
          <p:cNvSpPr>
            <a:spLocks noGrp="1" noChangeArrowheads="1"/>
          </p:cNvSpPr>
          <p:nvPr>
            <p:ph type="body" idx="1"/>
          </p:nvPr>
        </p:nvSpPr>
        <p:spPr/>
        <p:txBody>
          <a:bodyPr/>
          <a:lstStyle/>
          <a:p>
            <a:pPr marL="0" indent="0" defTabSz="166688">
              <a:spcAft>
                <a:spcPct val="50000"/>
              </a:spcAft>
              <a:tabLst>
                <a:tab pos="623888" algn="l"/>
              </a:tabLst>
            </a:pPr>
            <a:r>
              <a:rPr lang="en-US" dirty="0"/>
              <a:t>Baseline survey completed early 2010</a:t>
            </a:r>
          </a:p>
          <a:p>
            <a:pPr marL="346075" lvl="1" indent="-231775" defTabSz="166688">
              <a:spcAft>
                <a:spcPct val="50000"/>
              </a:spcAft>
              <a:buFontTx/>
              <a:buChar char="•"/>
              <a:tabLst>
                <a:tab pos="623888" algn="l"/>
              </a:tabLst>
            </a:pPr>
            <a:r>
              <a:rPr lang="en-US" dirty="0"/>
              <a:t>Group Health: 70% response rate</a:t>
            </a:r>
          </a:p>
          <a:p>
            <a:pPr marL="346075" lvl="1" indent="-231775" defTabSz="166688">
              <a:spcAft>
                <a:spcPct val="50000"/>
              </a:spcAft>
              <a:buFontTx/>
              <a:buChar char="•"/>
              <a:tabLst>
                <a:tab pos="623888" algn="l"/>
              </a:tabLst>
            </a:pPr>
            <a:r>
              <a:rPr lang="en-US" dirty="0"/>
              <a:t>KPCO:		    			60% response rate</a:t>
            </a:r>
          </a:p>
          <a:p>
            <a:pPr marL="346075" lvl="1" indent="-231775" defTabSz="166688">
              <a:spcAft>
                <a:spcPct val="50000"/>
              </a:spcAft>
              <a:buFont typeface="Times" charset="0"/>
              <a:buNone/>
              <a:tabLst>
                <a:tab pos="623888" algn="l"/>
              </a:tabLst>
            </a:pPr>
            <a:r>
              <a:rPr lang="en-US" sz="2400" b="1" dirty="0"/>
              <a:t>Permissions to link survey data</a:t>
            </a:r>
            <a:endParaRPr lang="en-US" dirty="0"/>
          </a:p>
          <a:p>
            <a:pPr marL="346075" lvl="1" indent="-231775" defTabSz="166688">
              <a:spcAft>
                <a:spcPct val="50000"/>
              </a:spcAft>
              <a:tabLst>
                <a:tab pos="623888" algn="l"/>
              </a:tabLst>
            </a:pPr>
            <a:r>
              <a:rPr lang="en-US" dirty="0"/>
              <a:t>Approximately 60-64% agree to linkage with HR and/or medical data</a:t>
            </a: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dirty="0"/>
              <a:t>Challenges and Strengths</a:t>
            </a:r>
          </a:p>
        </p:txBody>
      </p:sp>
      <p:sp>
        <p:nvSpPr>
          <p:cNvPr id="28675" name="Rectangle 3"/>
          <p:cNvSpPr>
            <a:spLocks noGrp="1" noChangeArrowheads="1"/>
          </p:cNvSpPr>
          <p:nvPr>
            <p:ph type="body" idx="1"/>
          </p:nvPr>
        </p:nvSpPr>
        <p:spPr/>
        <p:txBody>
          <a:bodyPr/>
          <a:lstStyle/>
          <a:p>
            <a:pPr>
              <a:spcAft>
                <a:spcPct val="50000"/>
              </a:spcAft>
            </a:pPr>
            <a:r>
              <a:rPr lang="en-US" dirty="0"/>
              <a:t>Privacy issues/concerns</a:t>
            </a:r>
          </a:p>
          <a:p>
            <a:pPr lvl="1">
              <a:spcAft>
                <a:spcPct val="50000"/>
              </a:spcAft>
            </a:pPr>
            <a:r>
              <a:rPr lang="en-US" dirty="0"/>
              <a:t>Employer is also provider of care</a:t>
            </a:r>
          </a:p>
          <a:p>
            <a:pPr lvl="1">
              <a:spcAft>
                <a:spcPct val="50000"/>
              </a:spcAft>
            </a:pPr>
            <a:r>
              <a:rPr lang="en-US" dirty="0"/>
              <a:t>Key engagement of organized labor units</a:t>
            </a:r>
          </a:p>
          <a:p>
            <a:pPr>
              <a:spcAft>
                <a:spcPct val="50000"/>
              </a:spcAft>
            </a:pPr>
            <a:r>
              <a:rPr lang="en-US" dirty="0"/>
              <a:t>Validity of self-reported data</a:t>
            </a:r>
          </a:p>
          <a:p>
            <a:pPr>
              <a:spcAft>
                <a:spcPct val="50000"/>
              </a:spcAft>
            </a:pPr>
            <a:r>
              <a:rPr lang="en-US" dirty="0"/>
              <a:t>Study design and potential for confounding</a:t>
            </a:r>
          </a:p>
          <a:p>
            <a:pPr lvl="1">
              <a:spcAft>
                <a:spcPct val="50000"/>
              </a:spcAft>
            </a:pPr>
            <a:r>
              <a:rPr lang="en-US" dirty="0"/>
              <a:t>Use of highly similar control group external to Group Health</a:t>
            </a: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p:txBody>
          <a:bodyPr/>
          <a:lstStyle/>
          <a:p>
            <a:pPr>
              <a:spcAft>
                <a:spcPct val="50000"/>
              </a:spcAft>
            </a:pPr>
            <a:r>
              <a:rPr lang="en-US" sz="2000" b="0" u="sng" dirty="0"/>
              <a:t>GHRI/UW			KPCO		</a:t>
            </a:r>
          </a:p>
          <a:p>
            <a:pPr>
              <a:spcAft>
                <a:spcPct val="50000"/>
              </a:spcAft>
            </a:pPr>
            <a:r>
              <a:rPr lang="en-US" sz="2000" b="0" dirty="0"/>
              <a:t>Paul Fishman			Arne Beck</a:t>
            </a:r>
          </a:p>
          <a:p>
            <a:pPr>
              <a:spcAft>
                <a:spcPct val="50000"/>
              </a:spcAft>
            </a:pPr>
            <a:r>
              <a:rPr lang="en-US" sz="2000" b="0" dirty="0"/>
              <a:t>Nora </a:t>
            </a:r>
            <a:r>
              <a:rPr lang="en-US" sz="2000" b="0" dirty="0" err="1"/>
              <a:t>Henrikson</a:t>
            </a:r>
            <a:r>
              <a:rPr lang="en-US" sz="2000" b="0" dirty="0"/>
              <a:t>			Debra </a:t>
            </a:r>
            <a:r>
              <a:rPr lang="en-US" sz="2000" b="0" dirty="0" err="1"/>
              <a:t>Ritzwoller</a:t>
            </a:r>
            <a:endParaRPr lang="en-US" sz="2000" b="0" dirty="0"/>
          </a:p>
          <a:p>
            <a:pPr>
              <a:spcAft>
                <a:spcPct val="50000"/>
              </a:spcAft>
            </a:pPr>
            <a:r>
              <a:rPr lang="en-US" sz="2000" b="0" dirty="0"/>
              <a:t>Rebecca Hubbard		Nancy Brace</a:t>
            </a:r>
          </a:p>
          <a:p>
            <a:pPr>
              <a:spcAft>
                <a:spcPct val="50000"/>
              </a:spcAft>
            </a:pPr>
            <a:r>
              <a:rPr lang="en-US" sz="2000" b="0" dirty="0"/>
              <a:t>Diane Martin</a:t>
            </a:r>
          </a:p>
          <a:p>
            <a:pPr>
              <a:spcAft>
                <a:spcPct val="50000"/>
              </a:spcAft>
            </a:pPr>
            <a:r>
              <a:rPr lang="en-US" sz="2000" b="0" dirty="0"/>
              <a:t>Rob Reid</a:t>
            </a:r>
          </a:p>
          <a:p>
            <a:pPr>
              <a:spcAft>
                <a:spcPct val="50000"/>
              </a:spcAft>
            </a:pPr>
            <a:r>
              <a:rPr lang="en-US" sz="2000" b="0" dirty="0"/>
              <a:t>Ellen </a:t>
            </a:r>
            <a:r>
              <a:rPr lang="en-US" sz="2000" b="0" dirty="0" err="1"/>
              <a:t>Schartz</a:t>
            </a:r>
            <a:endParaRPr lang="en-US" sz="2000" b="0" dirty="0"/>
          </a:p>
          <a:p>
            <a:pPr>
              <a:spcAft>
                <a:spcPct val="50000"/>
              </a:spcAft>
            </a:pPr>
            <a:r>
              <a:rPr lang="en-US" sz="2000" b="0" dirty="0"/>
              <a:t>Aaron </a:t>
            </a:r>
            <a:r>
              <a:rPr lang="en-US" sz="2000" b="0" dirty="0" err="1"/>
              <a:t>Scrol</a:t>
            </a:r>
            <a:endParaRPr lang="en-US" sz="2000" b="0" dirty="0"/>
          </a:p>
          <a:p>
            <a:pPr>
              <a:spcAft>
                <a:spcPct val="50000"/>
              </a:spcAft>
            </a:pPr>
            <a:r>
              <a:rPr lang="en-US" sz="2000" b="0" dirty="0"/>
              <a:t>Kay </a:t>
            </a:r>
            <a:r>
              <a:rPr lang="en-US" sz="2000" b="0" dirty="0" err="1"/>
              <a:t>Theis</a:t>
            </a:r>
            <a:endParaRPr lang="en-US" sz="2000" b="0" dirty="0"/>
          </a:p>
        </p:txBody>
      </p:sp>
      <p:sp>
        <p:nvSpPr>
          <p:cNvPr id="69634" name="Rectangle 2"/>
          <p:cNvSpPr>
            <a:spLocks noGrp="1" noChangeArrowheads="1"/>
          </p:cNvSpPr>
          <p:nvPr>
            <p:ph type="title"/>
          </p:nvPr>
        </p:nvSpPr>
        <p:spPr/>
        <p:txBody>
          <a:bodyPr/>
          <a:lstStyle/>
          <a:p>
            <a:r>
              <a:rPr lang="en-US" dirty="0"/>
              <a:t>Research Team</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85800" y="508000"/>
            <a:ext cx="8305800" cy="627063"/>
          </a:xfrm>
        </p:spPr>
        <p:txBody>
          <a:bodyPr/>
          <a:lstStyle/>
          <a:p>
            <a:r>
              <a:rPr lang="en-US" sz="3000" dirty="0"/>
              <a:t>Improving Value of US Healthcare Expenditures</a:t>
            </a:r>
          </a:p>
        </p:txBody>
      </p:sp>
      <p:sp>
        <p:nvSpPr>
          <p:cNvPr id="71683" name="Rectangle 3"/>
          <p:cNvSpPr>
            <a:spLocks noGrp="1" noChangeArrowheads="1"/>
          </p:cNvSpPr>
          <p:nvPr>
            <p:ph type="body" idx="1"/>
          </p:nvPr>
        </p:nvSpPr>
        <p:spPr/>
        <p:txBody>
          <a:bodyPr/>
          <a:lstStyle/>
          <a:p>
            <a:pPr>
              <a:spcAft>
                <a:spcPct val="50000"/>
              </a:spcAft>
            </a:pPr>
            <a:r>
              <a:rPr lang="en-US" dirty="0"/>
              <a:t>Increased purchaser focus on:</a:t>
            </a:r>
          </a:p>
          <a:p>
            <a:pPr lvl="1">
              <a:spcAft>
                <a:spcPct val="50000"/>
              </a:spcAft>
            </a:pPr>
            <a:r>
              <a:rPr lang="en-US" dirty="0"/>
              <a:t>Improving value of expenditures </a:t>
            </a:r>
          </a:p>
          <a:p>
            <a:pPr lvl="1">
              <a:spcAft>
                <a:spcPct val="50000"/>
              </a:spcAft>
            </a:pPr>
            <a:r>
              <a:rPr lang="en-US" dirty="0"/>
              <a:t>Reducing waste</a:t>
            </a:r>
          </a:p>
          <a:p>
            <a:pPr lvl="1">
              <a:spcAft>
                <a:spcPct val="50000"/>
              </a:spcAft>
            </a:pPr>
            <a:r>
              <a:rPr lang="en-US" dirty="0"/>
              <a:t>Improving health outcomes for beneficiaries</a:t>
            </a:r>
          </a:p>
          <a:p>
            <a:pPr lvl="1">
              <a:spcAft>
                <a:spcPct val="50000"/>
              </a:spcAft>
            </a:pPr>
            <a:r>
              <a:rPr lang="en-US" dirty="0"/>
              <a:t>Preventing chronic illness and complications</a:t>
            </a:r>
          </a:p>
          <a:p>
            <a:pPr>
              <a:spcAft>
                <a:spcPct val="50000"/>
              </a:spcAft>
            </a:pPr>
            <a:r>
              <a:rPr lang="en-US" dirty="0"/>
              <a:t>Two main levers </a:t>
            </a:r>
          </a:p>
          <a:p>
            <a:pPr lvl="1">
              <a:spcAft>
                <a:spcPct val="50000"/>
              </a:spcAft>
            </a:pPr>
            <a:r>
              <a:rPr lang="en-US" dirty="0"/>
              <a:t>Health plan design</a:t>
            </a:r>
          </a:p>
          <a:p>
            <a:pPr lvl="1">
              <a:spcAft>
                <a:spcPct val="50000"/>
              </a:spcAft>
            </a:pPr>
            <a:r>
              <a:rPr lang="en-US" dirty="0"/>
              <a:t>Delivery system design</a:t>
            </a:r>
            <a:r>
              <a:rPr lang="en-US" sz="2400" dirty="0"/>
              <a:t> </a:t>
            </a:r>
          </a:p>
          <a:p>
            <a:endParaRPr lang="en-US" dirty="0"/>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dirty="0"/>
              <a:t>Cost-Sharing and Health</a:t>
            </a:r>
          </a:p>
        </p:txBody>
      </p:sp>
      <p:sp>
        <p:nvSpPr>
          <p:cNvPr id="10243" name="Rectangle 3"/>
          <p:cNvSpPr>
            <a:spLocks noGrp="1" noChangeArrowheads="1"/>
          </p:cNvSpPr>
          <p:nvPr>
            <p:ph type="body" idx="1"/>
          </p:nvPr>
        </p:nvSpPr>
        <p:spPr/>
        <p:txBody>
          <a:bodyPr/>
          <a:lstStyle/>
          <a:p>
            <a:pPr>
              <a:lnSpc>
                <a:spcPct val="80000"/>
              </a:lnSpc>
              <a:spcAft>
                <a:spcPct val="100000"/>
              </a:spcAft>
            </a:pPr>
            <a:r>
              <a:rPr lang="en-US" dirty="0"/>
              <a:t>Impact of larger cost-shares on chronic disease self-management</a:t>
            </a:r>
          </a:p>
          <a:p>
            <a:pPr>
              <a:lnSpc>
                <a:spcPct val="80000"/>
              </a:lnSpc>
              <a:spcAft>
                <a:spcPct val="100000"/>
              </a:spcAft>
            </a:pPr>
            <a:r>
              <a:rPr lang="en-US" dirty="0"/>
              <a:t>Chronic disease the major driver in health care costs</a:t>
            </a:r>
          </a:p>
          <a:p>
            <a:pPr>
              <a:lnSpc>
                <a:spcPct val="80000"/>
              </a:lnSpc>
              <a:spcAft>
                <a:spcPct val="100000"/>
              </a:spcAft>
            </a:pPr>
            <a:r>
              <a:rPr lang="en-US" dirty="0"/>
              <a:t>Re-consideration of indiscriminate cost-sharing</a:t>
            </a:r>
          </a:p>
          <a:p>
            <a:pPr lvl="1">
              <a:spcAft>
                <a:spcPct val="50000"/>
              </a:spcAft>
            </a:pPr>
            <a:r>
              <a:rPr lang="en-US" dirty="0"/>
              <a:t>Consumer holds the early short term risk</a:t>
            </a:r>
          </a:p>
          <a:p>
            <a:pPr lvl="1">
              <a:spcAft>
                <a:spcPct val="50000"/>
              </a:spcAft>
            </a:pPr>
            <a:r>
              <a:rPr lang="en-US" dirty="0"/>
              <a:t>Purchaser/health plan holds the longer term risk</a:t>
            </a:r>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dirty="0"/>
              <a:t>Value-based Cost-Sharing</a:t>
            </a:r>
          </a:p>
        </p:txBody>
      </p:sp>
      <p:sp>
        <p:nvSpPr>
          <p:cNvPr id="7171" name="Rectangle 3"/>
          <p:cNvSpPr>
            <a:spLocks noGrp="1" noChangeArrowheads="1"/>
          </p:cNvSpPr>
          <p:nvPr>
            <p:ph type="body" idx="1"/>
          </p:nvPr>
        </p:nvSpPr>
        <p:spPr>
          <a:xfrm>
            <a:off x="804863" y="1349375"/>
            <a:ext cx="8034337" cy="4467225"/>
          </a:xfrm>
        </p:spPr>
        <p:txBody>
          <a:bodyPr/>
          <a:lstStyle/>
          <a:p>
            <a:pPr>
              <a:spcAft>
                <a:spcPct val="50000"/>
              </a:spcAft>
            </a:pPr>
            <a:r>
              <a:rPr lang="en-US" dirty="0"/>
              <a:t>First iterations:</a:t>
            </a:r>
          </a:p>
          <a:p>
            <a:pPr lvl="1">
              <a:spcAft>
                <a:spcPct val="50000"/>
              </a:spcAft>
            </a:pPr>
            <a:r>
              <a:rPr lang="en-US" dirty="0"/>
              <a:t>Preventive service coverage</a:t>
            </a:r>
          </a:p>
          <a:p>
            <a:pPr lvl="1">
              <a:spcAft>
                <a:spcPct val="50000"/>
              </a:spcAft>
            </a:pPr>
            <a:r>
              <a:rPr lang="en-US" dirty="0"/>
              <a:t>Tiered pharmacy benefits</a:t>
            </a:r>
          </a:p>
          <a:p>
            <a:pPr lvl="2">
              <a:spcAft>
                <a:spcPct val="50000"/>
              </a:spcAft>
            </a:pPr>
            <a:r>
              <a:rPr lang="en-US" dirty="0"/>
              <a:t>Generics</a:t>
            </a:r>
          </a:p>
          <a:p>
            <a:pPr lvl="2">
              <a:spcAft>
                <a:spcPct val="50000"/>
              </a:spcAft>
            </a:pPr>
            <a:r>
              <a:rPr lang="en-US" dirty="0"/>
              <a:t>Brand-name</a:t>
            </a:r>
          </a:p>
          <a:p>
            <a:pPr lvl="2">
              <a:spcAft>
                <a:spcPct val="50000"/>
              </a:spcAft>
            </a:pPr>
            <a:r>
              <a:rPr lang="en-US" dirty="0"/>
              <a:t>Non-preferred and non-formulary</a:t>
            </a:r>
          </a:p>
          <a:p>
            <a:pPr>
              <a:spcAft>
                <a:spcPct val="50000"/>
              </a:spcAft>
            </a:pPr>
            <a:r>
              <a:rPr lang="en-US" dirty="0"/>
              <a:t>Most recent efforts focused on pharmacy cost-sharing:  reducing cost-shares</a:t>
            </a:r>
          </a:p>
          <a:p>
            <a:pPr lvl="1">
              <a:spcAft>
                <a:spcPct val="50000"/>
              </a:spcAft>
            </a:pPr>
            <a:r>
              <a:rPr lang="en-US" dirty="0"/>
              <a:t>Pitney Bowes</a:t>
            </a:r>
          </a:p>
          <a:p>
            <a:pPr lvl="1">
              <a:spcAft>
                <a:spcPct val="50000"/>
              </a:spcAft>
            </a:pPr>
            <a:r>
              <a:rPr lang="en-US" dirty="0"/>
              <a:t>University of Michigan employees</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a:t>Science of Value-Based Design</a:t>
            </a:r>
          </a:p>
        </p:txBody>
      </p:sp>
      <p:sp>
        <p:nvSpPr>
          <p:cNvPr id="12291" name="Rectangle 3"/>
          <p:cNvSpPr>
            <a:spLocks noGrp="1" noChangeArrowheads="1"/>
          </p:cNvSpPr>
          <p:nvPr>
            <p:ph type="body" idx="1"/>
          </p:nvPr>
        </p:nvSpPr>
        <p:spPr/>
        <p:txBody>
          <a:bodyPr/>
          <a:lstStyle/>
          <a:p>
            <a:pPr>
              <a:spcAft>
                <a:spcPct val="50000"/>
              </a:spcAft>
            </a:pPr>
            <a:r>
              <a:rPr lang="en-US" dirty="0"/>
              <a:t>Large body of evidence on impact of increased cost-shares</a:t>
            </a:r>
          </a:p>
          <a:p>
            <a:pPr lvl="1">
              <a:spcAft>
                <a:spcPct val="50000"/>
              </a:spcAft>
            </a:pPr>
            <a:r>
              <a:rPr lang="en-US" dirty="0"/>
              <a:t>Tends to be focused on discrete services</a:t>
            </a:r>
          </a:p>
          <a:p>
            <a:pPr>
              <a:spcAft>
                <a:spcPct val="50000"/>
              </a:spcAft>
            </a:pPr>
            <a:r>
              <a:rPr lang="en-US" dirty="0"/>
              <a:t>Much smaller literature on impact of </a:t>
            </a:r>
            <a:r>
              <a:rPr lang="en-US" i="1" dirty="0"/>
              <a:t>reducing</a:t>
            </a:r>
            <a:r>
              <a:rPr lang="en-US" dirty="0"/>
              <a:t> cost shares</a:t>
            </a:r>
          </a:p>
          <a:p>
            <a:pPr>
              <a:spcAft>
                <a:spcPct val="50000"/>
              </a:spcAft>
            </a:pPr>
            <a:r>
              <a:rPr lang="en-US" dirty="0"/>
              <a:t>Even smaller literature on impact of cost-sharing on health outcomes and productivity</a:t>
            </a:r>
          </a:p>
          <a:p>
            <a:pPr>
              <a:spcAft>
                <a:spcPct val="50000"/>
              </a:spcAft>
            </a:pPr>
            <a:r>
              <a:rPr lang="en-US" dirty="0"/>
              <a:t>Tiny literature using control group with multiple outcomes</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62000" y="228600"/>
            <a:ext cx="7702550" cy="627063"/>
          </a:xfrm>
        </p:spPr>
        <p:txBody>
          <a:bodyPr/>
          <a:lstStyle/>
          <a:p>
            <a:r>
              <a:rPr lang="en-US" dirty="0"/>
              <a:t>Worksite Wellness</a:t>
            </a:r>
          </a:p>
        </p:txBody>
      </p:sp>
      <p:sp>
        <p:nvSpPr>
          <p:cNvPr id="15363" name="Rectangle 3"/>
          <p:cNvSpPr>
            <a:spLocks noGrp="1" noChangeArrowheads="1"/>
          </p:cNvSpPr>
          <p:nvPr>
            <p:ph type="body" idx="1"/>
          </p:nvPr>
        </p:nvSpPr>
        <p:spPr>
          <a:xfrm>
            <a:off x="685800" y="990600"/>
            <a:ext cx="8153400" cy="4467225"/>
          </a:xfrm>
        </p:spPr>
        <p:txBody>
          <a:bodyPr/>
          <a:lstStyle/>
          <a:p>
            <a:pPr>
              <a:spcAft>
                <a:spcPct val="50000"/>
              </a:spcAft>
            </a:pPr>
            <a:r>
              <a:rPr lang="en-US" sz="2300" dirty="0"/>
              <a:t>Another approach to reducing costs and improving health</a:t>
            </a:r>
          </a:p>
          <a:p>
            <a:pPr lvl="1">
              <a:spcAft>
                <a:spcPct val="50000"/>
              </a:spcAft>
            </a:pPr>
            <a:r>
              <a:rPr lang="en-US" dirty="0"/>
              <a:t>Focus on lifestyle change</a:t>
            </a:r>
          </a:p>
          <a:p>
            <a:pPr lvl="2">
              <a:spcAft>
                <a:spcPct val="50000"/>
              </a:spcAft>
            </a:pPr>
            <a:r>
              <a:rPr lang="en-US" dirty="0"/>
              <a:t>Incenting health behavior</a:t>
            </a:r>
          </a:p>
          <a:p>
            <a:pPr lvl="2">
              <a:spcAft>
                <a:spcPct val="50000"/>
              </a:spcAft>
            </a:pPr>
            <a:r>
              <a:rPr lang="en-US" dirty="0"/>
              <a:t>Healthy work environments</a:t>
            </a:r>
          </a:p>
          <a:p>
            <a:pPr lvl="2">
              <a:spcAft>
                <a:spcPct val="50000"/>
              </a:spcAft>
            </a:pPr>
            <a:r>
              <a:rPr lang="en-US" dirty="0"/>
              <a:t>Change of work culture</a:t>
            </a:r>
          </a:p>
          <a:p>
            <a:pPr lvl="1">
              <a:spcAft>
                <a:spcPct val="50000"/>
              </a:spcAft>
            </a:pPr>
            <a:r>
              <a:rPr lang="en-US" dirty="0"/>
              <a:t>Outcomes of interest</a:t>
            </a:r>
          </a:p>
          <a:p>
            <a:pPr lvl="2">
              <a:spcAft>
                <a:spcPct val="50000"/>
              </a:spcAft>
            </a:pPr>
            <a:r>
              <a:rPr lang="en-US" dirty="0"/>
              <a:t>Health status and utilization</a:t>
            </a:r>
          </a:p>
          <a:p>
            <a:pPr lvl="2">
              <a:spcAft>
                <a:spcPct val="50000"/>
              </a:spcAft>
            </a:pPr>
            <a:r>
              <a:rPr lang="en-US" dirty="0"/>
              <a:t>Absenteeism and </a:t>
            </a:r>
            <a:r>
              <a:rPr lang="en-US" dirty="0" err="1"/>
              <a:t>presenteeism</a:t>
            </a:r>
            <a:endParaRPr lang="en-US" dirty="0"/>
          </a:p>
          <a:p>
            <a:pPr lvl="2">
              <a:spcAft>
                <a:spcPct val="50000"/>
              </a:spcAft>
            </a:pPr>
            <a:r>
              <a:rPr lang="en-US" dirty="0"/>
              <a:t>Productivity</a:t>
            </a:r>
          </a:p>
          <a:p>
            <a:pPr lvl="1">
              <a:spcAft>
                <a:spcPct val="50000"/>
              </a:spcAft>
            </a:pPr>
            <a:r>
              <a:rPr lang="en-US" dirty="0"/>
              <a:t>77% of large employers offer these services</a:t>
            </a:r>
          </a:p>
          <a:p>
            <a:pPr lvl="1">
              <a:spcAft>
                <a:spcPct val="50000"/>
              </a:spcAft>
            </a:pPr>
            <a:r>
              <a:rPr lang="en-US" dirty="0"/>
              <a:t>Health risk assessments are entry portal for engagement</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508000"/>
            <a:ext cx="8686800" cy="627063"/>
          </a:xfrm>
        </p:spPr>
        <p:txBody>
          <a:bodyPr/>
          <a:lstStyle/>
          <a:p>
            <a:r>
              <a:rPr lang="en-US" sz="3000" dirty="0"/>
              <a:t>Group Health’s Total Health Plan for Employees</a:t>
            </a:r>
          </a:p>
        </p:txBody>
      </p:sp>
      <p:sp>
        <p:nvSpPr>
          <p:cNvPr id="14339" name="Rectangle 3"/>
          <p:cNvSpPr>
            <a:spLocks noGrp="1" noChangeArrowheads="1"/>
          </p:cNvSpPr>
          <p:nvPr>
            <p:ph type="body" idx="1"/>
          </p:nvPr>
        </p:nvSpPr>
        <p:spPr>
          <a:xfrm>
            <a:off x="304800" y="1349375"/>
            <a:ext cx="8610600" cy="4467225"/>
          </a:xfrm>
        </p:spPr>
        <p:txBody>
          <a:bodyPr/>
          <a:lstStyle/>
          <a:p>
            <a:pPr>
              <a:spcAft>
                <a:spcPct val="50000"/>
              </a:spcAft>
            </a:pPr>
            <a:r>
              <a:rPr lang="en-US" dirty="0"/>
              <a:t>Employer Aims</a:t>
            </a:r>
          </a:p>
          <a:p>
            <a:pPr lvl="1">
              <a:spcAft>
                <a:spcPct val="50000"/>
              </a:spcAft>
            </a:pPr>
            <a:r>
              <a:rPr lang="en-US" dirty="0"/>
              <a:t>Improve productivity through</a:t>
            </a:r>
          </a:p>
          <a:p>
            <a:pPr lvl="2">
              <a:spcAft>
                <a:spcPct val="50000"/>
              </a:spcAft>
            </a:pPr>
            <a:r>
              <a:rPr lang="en-US" dirty="0"/>
              <a:t>Better health of staff</a:t>
            </a:r>
          </a:p>
          <a:p>
            <a:pPr lvl="2">
              <a:spcAft>
                <a:spcPct val="50000"/>
              </a:spcAft>
            </a:pPr>
            <a:r>
              <a:rPr lang="en-US" dirty="0"/>
              <a:t>Decreased absences</a:t>
            </a:r>
          </a:p>
          <a:p>
            <a:pPr lvl="2">
              <a:spcAft>
                <a:spcPct val="50000"/>
              </a:spcAft>
            </a:pPr>
            <a:r>
              <a:rPr lang="en-US" dirty="0"/>
              <a:t>Improved on-the-job productivity</a:t>
            </a:r>
          </a:p>
          <a:p>
            <a:pPr lvl="1">
              <a:spcAft>
                <a:spcPct val="50000"/>
              </a:spcAft>
            </a:pPr>
            <a:r>
              <a:rPr lang="en-US" dirty="0"/>
              <a:t>Decrease health expenditure trend rate</a:t>
            </a:r>
          </a:p>
          <a:p>
            <a:pPr>
              <a:spcAft>
                <a:spcPct val="50000"/>
              </a:spcAft>
            </a:pPr>
            <a:r>
              <a:rPr lang="en-US" dirty="0"/>
              <a:t>Mechanism</a:t>
            </a:r>
          </a:p>
          <a:p>
            <a:pPr lvl="1">
              <a:spcAft>
                <a:spcPct val="50000"/>
              </a:spcAft>
            </a:pPr>
            <a:r>
              <a:rPr lang="en-US" dirty="0"/>
              <a:t>Incent healthy behaviors and improved chronic disease control through monetary incentives and value-based health benefit pricing</a:t>
            </a:r>
          </a:p>
          <a:p>
            <a:pPr lvl="1">
              <a:spcAft>
                <a:spcPct val="50000"/>
              </a:spcAft>
            </a:pPr>
            <a:r>
              <a:rPr lang="en-US" dirty="0"/>
              <a:t>Reinforce culture of self-awareness, accountability and reporting of health and health behaviors through monetary incentives and culture change</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533400" y="228600"/>
            <a:ext cx="7975600" cy="627063"/>
          </a:xfrm>
        </p:spPr>
        <p:txBody>
          <a:bodyPr/>
          <a:lstStyle/>
          <a:p>
            <a:r>
              <a:rPr lang="en-US" dirty="0"/>
              <a:t>Specific Aims</a:t>
            </a:r>
          </a:p>
        </p:txBody>
      </p:sp>
      <p:sp>
        <p:nvSpPr>
          <p:cNvPr id="74755" name="Rectangle 3"/>
          <p:cNvSpPr>
            <a:spLocks noGrp="1" noChangeArrowheads="1"/>
          </p:cNvSpPr>
          <p:nvPr>
            <p:ph type="body" idx="1"/>
          </p:nvPr>
        </p:nvSpPr>
        <p:spPr>
          <a:xfrm>
            <a:off x="533400" y="914400"/>
            <a:ext cx="8382000" cy="4467225"/>
          </a:xfrm>
        </p:spPr>
        <p:txBody>
          <a:bodyPr/>
          <a:lstStyle/>
          <a:p>
            <a:pPr>
              <a:spcAft>
                <a:spcPct val="50000"/>
              </a:spcAft>
            </a:pPr>
            <a:r>
              <a:rPr lang="en-US" sz="2000" dirty="0"/>
              <a:t>To assess the impact of the new value-based insurance design on:</a:t>
            </a:r>
          </a:p>
          <a:p>
            <a:pPr>
              <a:spcAft>
                <a:spcPct val="50000"/>
              </a:spcAft>
            </a:pPr>
            <a:r>
              <a:rPr lang="en-US" dirty="0"/>
              <a:t>PRIMARY: </a:t>
            </a:r>
            <a:r>
              <a:rPr lang="en-US" sz="2000" dirty="0"/>
              <a:t>changes over time in employee self-reported: </a:t>
            </a:r>
          </a:p>
          <a:p>
            <a:pPr lvl="1">
              <a:spcAft>
                <a:spcPct val="50000"/>
              </a:spcAft>
            </a:pPr>
            <a:r>
              <a:rPr lang="en-US" dirty="0"/>
              <a:t>health status</a:t>
            </a:r>
          </a:p>
          <a:p>
            <a:pPr lvl="1">
              <a:spcAft>
                <a:spcPct val="50000"/>
              </a:spcAft>
            </a:pPr>
            <a:r>
              <a:rPr lang="en-US" dirty="0"/>
              <a:t>absenteeism due to illness and disability</a:t>
            </a:r>
          </a:p>
          <a:p>
            <a:pPr lvl="1">
              <a:spcAft>
                <a:spcPct val="50000"/>
              </a:spcAft>
            </a:pPr>
            <a:r>
              <a:rPr lang="en-US" dirty="0" err="1"/>
              <a:t>presenteeism</a:t>
            </a:r>
            <a:r>
              <a:rPr lang="en-US" dirty="0"/>
              <a:t> (i.e. lost productivity time at the workplace)</a:t>
            </a:r>
          </a:p>
          <a:p>
            <a:pPr>
              <a:spcAft>
                <a:spcPct val="50000"/>
              </a:spcAft>
            </a:pPr>
            <a:r>
              <a:rPr lang="en-US" dirty="0"/>
              <a:t>SECONDARY: </a:t>
            </a:r>
          </a:p>
          <a:p>
            <a:pPr lvl="1">
              <a:spcAft>
                <a:spcPct val="50000"/>
              </a:spcAft>
            </a:pPr>
            <a:r>
              <a:rPr lang="en-US" dirty="0"/>
              <a:t>clinical quality scores for chronic illness care and preventive screenings, </a:t>
            </a:r>
          </a:p>
          <a:p>
            <a:pPr lvl="1">
              <a:spcAft>
                <a:spcPct val="50000"/>
              </a:spcAft>
            </a:pPr>
            <a:r>
              <a:rPr lang="en-US" dirty="0"/>
              <a:t>lifestyle behavioral risk factors, </a:t>
            </a:r>
          </a:p>
          <a:p>
            <a:pPr lvl="1">
              <a:spcAft>
                <a:spcPct val="50000"/>
              </a:spcAft>
            </a:pPr>
            <a:r>
              <a:rPr lang="en-US" dirty="0"/>
              <a:t>employee satisfaction with health benefits,</a:t>
            </a:r>
          </a:p>
          <a:p>
            <a:pPr lvl="1">
              <a:spcAft>
                <a:spcPct val="50000"/>
              </a:spcAft>
            </a:pPr>
            <a:r>
              <a:rPr lang="en-US" dirty="0"/>
              <a:t>health services utilization by employees, and </a:t>
            </a:r>
          </a:p>
          <a:p>
            <a:pPr lvl="1">
              <a:spcAft>
                <a:spcPct val="50000"/>
              </a:spcAft>
            </a:pPr>
            <a:r>
              <a:rPr lang="en-US" dirty="0"/>
              <a:t>employer-paid health costs for the employee population. </a:t>
            </a:r>
          </a:p>
        </p:txBody>
      </p:sp>
    </p:spTree>
  </p:cSld>
  <p:clrMapOvr>
    <a:masterClrMapping/>
  </p:clrMapOvr>
  <p:transition spd="slow"/>
</p:sld>
</file>

<file path=ppt/theme/theme1.xml><?xml version="1.0" encoding="utf-8"?>
<a:theme xmlns:a="http://schemas.openxmlformats.org/drawingml/2006/main" name="1_Blank Presentation">
  <a:themeElements>
    <a:clrScheme name="1_Blank Presentation 1">
      <a:dk1>
        <a:srgbClr val="000000"/>
      </a:dk1>
      <a:lt1>
        <a:srgbClr val="FFFFFF"/>
      </a:lt1>
      <a:dk2>
        <a:srgbClr val="525E3C"/>
      </a:dk2>
      <a:lt2>
        <a:srgbClr val="808080"/>
      </a:lt2>
      <a:accent1>
        <a:srgbClr val="B5C1BD"/>
      </a:accent1>
      <a:accent2>
        <a:srgbClr val="156570"/>
      </a:accent2>
      <a:accent3>
        <a:srgbClr val="FFFFFF"/>
      </a:accent3>
      <a:accent4>
        <a:srgbClr val="000000"/>
      </a:accent4>
      <a:accent5>
        <a:srgbClr val="D7DDDB"/>
      </a:accent5>
      <a:accent6>
        <a:srgbClr val="125B65"/>
      </a:accent6>
      <a:hlink>
        <a:srgbClr val="525E3C"/>
      </a:hlink>
      <a:folHlink>
        <a:srgbClr val="D08A4D"/>
      </a:folHlink>
    </a:clrScheme>
    <a:fontScheme name="1_Blank Presentation">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ahom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Tahoma" charset="0"/>
          </a:defRPr>
        </a:defPPr>
      </a:lstStyle>
    </a:lnDef>
  </a:objectDefaults>
  <a:extraClrSchemeLst>
    <a:extraClrScheme>
      <a:clrScheme name="1_Blank Presentation 1">
        <a:dk1>
          <a:srgbClr val="000000"/>
        </a:dk1>
        <a:lt1>
          <a:srgbClr val="FFFFFF"/>
        </a:lt1>
        <a:dk2>
          <a:srgbClr val="525E3C"/>
        </a:dk2>
        <a:lt2>
          <a:srgbClr val="808080"/>
        </a:lt2>
        <a:accent1>
          <a:srgbClr val="B5C1BD"/>
        </a:accent1>
        <a:accent2>
          <a:srgbClr val="156570"/>
        </a:accent2>
        <a:accent3>
          <a:srgbClr val="FFFFFF"/>
        </a:accent3>
        <a:accent4>
          <a:srgbClr val="000000"/>
        </a:accent4>
        <a:accent5>
          <a:srgbClr val="D7DDDB"/>
        </a:accent5>
        <a:accent6>
          <a:srgbClr val="125B65"/>
        </a:accent6>
        <a:hlink>
          <a:srgbClr val="525E3C"/>
        </a:hlink>
        <a:folHlink>
          <a:srgbClr val="D08A4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Compass</Template>
  <TotalTime>635</TotalTime>
  <Words>1160</Words>
  <Application>Microsoft Macintosh PowerPoint</Application>
  <PresentationFormat>On-screen Show (4:3)</PresentationFormat>
  <Paragraphs>212</Paragraphs>
  <Slides>28</Slides>
  <Notes>27</Notes>
  <HiddenSlides>0</HiddenSlides>
  <MMClips>0</MMClips>
  <ScaleCrop>false</ScaleCrop>
  <HeadingPairs>
    <vt:vector size="8" baseType="variant">
      <vt:variant>
        <vt:lpstr>Fonts Used</vt:lpstr>
      </vt:variant>
      <vt:variant>
        <vt:i4>4</vt:i4>
      </vt:variant>
      <vt:variant>
        <vt:lpstr>Design Template</vt:lpstr>
      </vt:variant>
      <vt:variant>
        <vt:i4>1</vt:i4>
      </vt:variant>
      <vt:variant>
        <vt:lpstr>Embedded OLE Servers</vt:lpstr>
      </vt:variant>
      <vt:variant>
        <vt:i4>2</vt:i4>
      </vt:variant>
      <vt:variant>
        <vt:lpstr>Slide Titles</vt:lpstr>
      </vt:variant>
      <vt:variant>
        <vt:i4>28</vt:i4>
      </vt:variant>
    </vt:vector>
  </HeadingPairs>
  <TitlesOfParts>
    <vt:vector size="35" baseType="lpstr">
      <vt:lpstr>Arial</vt:lpstr>
      <vt:lpstr>ヒラギノ角ゴ Pro W3</vt:lpstr>
      <vt:lpstr>Times</vt:lpstr>
      <vt:lpstr>Tahoma</vt:lpstr>
      <vt:lpstr>1_Blank Presentation</vt:lpstr>
      <vt:lpstr>Microsoft Word Document</vt:lpstr>
      <vt:lpstr>Microsoft Visio Drawing</vt:lpstr>
      <vt:lpstr>An Evaluation of a Value-Based Health Plan Design at Group Health</vt:lpstr>
      <vt:lpstr>Disclosures and Funding</vt:lpstr>
      <vt:lpstr>Improving Value of US Healthcare Expenditures</vt:lpstr>
      <vt:lpstr>Cost-Sharing and Health</vt:lpstr>
      <vt:lpstr>Value-based Cost-Sharing</vt:lpstr>
      <vt:lpstr>Science of Value-Based Design</vt:lpstr>
      <vt:lpstr>Worksite Wellness</vt:lpstr>
      <vt:lpstr>Group Health’s Total Health Plan for Employees</vt:lpstr>
      <vt:lpstr>Specific Aims</vt:lpstr>
      <vt:lpstr>Slide 10</vt:lpstr>
      <vt:lpstr>Total Health Design Overview</vt:lpstr>
      <vt:lpstr>Visit Cost-Sharing</vt:lpstr>
      <vt:lpstr>Pharmacy Co-payments</vt:lpstr>
      <vt:lpstr>Devices</vt:lpstr>
      <vt:lpstr>Obesity Management Programs</vt:lpstr>
      <vt:lpstr>Cost-Shares Increased</vt:lpstr>
      <vt:lpstr>Total Health Website</vt:lpstr>
      <vt:lpstr>Total Health Evaluation Design</vt:lpstr>
      <vt:lpstr>Survey Tool</vt:lpstr>
      <vt:lpstr>Outcomes</vt:lpstr>
      <vt:lpstr>Administrative Data</vt:lpstr>
      <vt:lpstr>Data Collection</vt:lpstr>
      <vt:lpstr>Statistical Power</vt:lpstr>
      <vt:lpstr>Slide 24</vt:lpstr>
      <vt:lpstr>Total Health – participation</vt:lpstr>
      <vt:lpstr>Progress to Date</vt:lpstr>
      <vt:lpstr>Challenges and Strengths</vt:lpstr>
      <vt:lpstr>Research Team</vt:lpstr>
    </vt:vector>
  </TitlesOfParts>
  <Company>GHC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Value-Based Insurance Design: Refining the Art of Cost-Sharing </dc:title>
  <dc:creator>grosdc1</dc:creator>
  <cp:lastModifiedBy>Graham</cp:lastModifiedBy>
  <cp:revision>15</cp:revision>
  <dcterms:created xsi:type="dcterms:W3CDTF">2010-10-19T19:12:08Z</dcterms:created>
  <dcterms:modified xsi:type="dcterms:W3CDTF">2010-10-19T19:13:42Z</dcterms:modified>
</cp:coreProperties>
</file>