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Default Extension="doc" ContentType="application/msword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7" r:id="rId1"/>
  </p:sldMasterIdLst>
  <p:notesMasterIdLst>
    <p:notesMasterId r:id="rId29"/>
  </p:notesMasterIdLst>
  <p:sldIdLst>
    <p:sldId id="256" r:id="rId2"/>
    <p:sldId id="284" r:id="rId3"/>
    <p:sldId id="285" r:id="rId4"/>
    <p:sldId id="264" r:id="rId5"/>
    <p:sldId id="261" r:id="rId6"/>
    <p:sldId id="266" r:id="rId7"/>
    <p:sldId id="269" r:id="rId8"/>
    <p:sldId id="268" r:id="rId9"/>
    <p:sldId id="286" r:id="rId10"/>
    <p:sldId id="296" r:id="rId11"/>
    <p:sldId id="271" r:id="rId12"/>
    <p:sldId id="272" r:id="rId13"/>
    <p:sldId id="273" r:id="rId14"/>
    <p:sldId id="274" r:id="rId15"/>
    <p:sldId id="276" r:id="rId16"/>
    <p:sldId id="275" r:id="rId17"/>
    <p:sldId id="287" r:id="rId18"/>
    <p:sldId id="278" r:id="rId19"/>
    <p:sldId id="279" r:id="rId20"/>
    <p:sldId id="289" r:id="rId21"/>
    <p:sldId id="290" r:id="rId22"/>
    <p:sldId id="291" r:id="rId23"/>
    <p:sldId id="294" r:id="rId24"/>
    <p:sldId id="295" r:id="rId25"/>
    <p:sldId id="292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51" autoAdjust="0"/>
    <p:restoredTop sz="86456" autoAdjust="0"/>
  </p:normalViewPr>
  <p:slideViewPr>
    <p:cSldViewPr>
      <p:cViewPr>
        <p:scale>
          <a:sx n="85" d="100"/>
          <a:sy n="85" d="100"/>
        </p:scale>
        <p:origin x="-2800" y="-1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3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91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CA38DE70-11AD-5541-88BF-FD63A6FDD8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A03A8-397C-D741-B98A-00969D8C8225}" type="slidenum">
              <a:rPr lang="en-US"/>
              <a:pPr/>
              <a:t>1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0EA372-CE95-1742-83DB-99DA6FE9048C}" type="slidenum">
              <a:rPr lang="en-US"/>
              <a:pPr/>
              <a:t>10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ACF635-AD98-E541-87B1-65D4A260BBB1}" type="slidenum">
              <a:rPr lang="en-US"/>
              <a:pPr/>
              <a:t>11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5457C-A02F-8F49-A6F6-205C016867CF}" type="slidenum">
              <a:rPr lang="en-US"/>
              <a:pPr/>
              <a:t>12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3C801-5671-214D-8622-6410CA1A6965}" type="slidenum">
              <a:rPr lang="en-US"/>
              <a:pPr/>
              <a:t>13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09557-B01B-C241-B15A-80E7CD128C38}" type="slidenum">
              <a:rPr lang="en-US"/>
              <a:pPr/>
              <a:t>14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16997-0C83-1945-89B9-A05DEC75358C}" type="slidenum">
              <a:rPr lang="en-US"/>
              <a:pPr/>
              <a:t>15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2E678-4C5C-934F-AE67-2A66AF2493C6}" type="slidenum">
              <a:rPr lang="en-US"/>
              <a:pPr/>
              <a:t>16</a:t>
            </a:fld>
            <a:endParaRPr 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8DC586-2F97-5E48-810D-7716E37CBD33}" type="slidenum">
              <a:rPr lang="en-US"/>
              <a:pPr/>
              <a:t>17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82371-5EE8-B547-AD10-5DA09CC2100D}" type="slidenum">
              <a:rPr lang="en-US"/>
              <a:pPr/>
              <a:t>18</a:t>
            </a:fld>
            <a:endParaRPr lang="en-US"/>
          </a:p>
        </p:txBody>
      </p:sp>
      <p:sp>
        <p:nvSpPr>
          <p:cNvPr id="13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6D44B-AD8E-1640-9FCA-3634BA61D9E4}" type="slidenum">
              <a:rPr lang="en-US"/>
              <a:pPr/>
              <a:t>19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4720D-75E2-7946-B117-1B4C13C45A62}" type="slidenum">
              <a:rPr lang="en-US"/>
              <a:pPr/>
              <a:t>2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0BC8E-DEDB-FF49-AB85-8DDAF7F37FDD}" type="slidenum">
              <a:rPr lang="en-US"/>
              <a:pPr/>
              <a:t>20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767E3-F309-1447-9004-199870B7F0C2}" type="slidenum">
              <a:rPr lang="en-US"/>
              <a:pPr/>
              <a:t>21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E5F7E-0B9F-0540-ABFF-C0CE2D328089}" type="slidenum">
              <a:rPr lang="en-US"/>
              <a:pPr/>
              <a:t>22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E4D73A-5B7D-F24A-9B32-6665D6FC8965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D92084-CA4B-3249-8257-4E75F91AA053}" type="slidenum">
              <a:rPr lang="en-US"/>
              <a:pPr/>
              <a:t>24</a:t>
            </a:fld>
            <a:endParaRPr lang="en-US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CCB984-CA01-1748-B705-D1A6CCFBF446}" type="slidenum">
              <a:rPr lang="en-US"/>
              <a:pPr/>
              <a:t>25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CEE9E-7801-174A-B43C-577A03555D73}" type="slidenum">
              <a:rPr lang="en-US"/>
              <a:pPr/>
              <a:t>26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ED4151-CFCD-2A47-9221-A6E583B4E7F9}" type="slidenum">
              <a:rPr lang="en-US"/>
              <a:pPr/>
              <a:t>27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D258AB-30C2-024C-821A-1B3C2C242573}" type="slidenum">
              <a:rPr lang="en-US"/>
              <a:pPr/>
              <a:t>3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EA0CE-A496-3449-AF08-79DE25EA1529}" type="slidenum">
              <a:rPr lang="en-US"/>
              <a:pPr/>
              <a:t>4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568440-BF58-7842-8AD5-DA9656187949}" type="slidenum">
              <a:rPr lang="en-US"/>
              <a:pPr/>
              <a:t>5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6A18C-5127-2B4F-BF51-7A746BFB43F9}" type="slidenum">
              <a:rPr lang="en-US"/>
              <a:pPr/>
              <a:t>6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1E8A0E-70B8-2740-8170-D4D113DC3768}" type="slidenum">
              <a:rPr lang="en-US"/>
              <a:pPr/>
              <a:t>7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AFC046-0594-5146-B5A5-8EEEB66788A4}" type="slidenum">
              <a:rPr lang="en-US"/>
              <a:pPr/>
              <a:t>8</a:t>
            </a:fld>
            <a:endParaRPr lang="en-US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C2DDE-507C-A94F-9AD6-4600C2C5A4FB}" type="slidenum">
              <a:rPr lang="en-US"/>
              <a:pPr/>
              <a:t>9</a:t>
            </a:fld>
            <a:endParaRPr lang="en-U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gh2_p3d_sectionmast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5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7388" y="1704975"/>
            <a:ext cx="5765800" cy="1344613"/>
          </a:xfrm>
        </p:spPr>
        <p:txBody>
          <a:bodyPr lIns="91440" tIns="45720" rIns="91440" bIns="45720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06438" y="3200400"/>
            <a:ext cx="6557962" cy="1054100"/>
          </a:xfrm>
        </p:spPr>
        <p:txBody>
          <a:bodyPr/>
          <a:lstStyle>
            <a:lvl1pPr marL="0" indent="0">
              <a:tabLst>
                <a:tab pos="3086100" algn="l"/>
              </a:tabLst>
              <a:defRPr b="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508000"/>
            <a:ext cx="1944688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3" y="508000"/>
            <a:ext cx="5681662" cy="530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4863" y="1349375"/>
            <a:ext cx="3813175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0438" y="1349375"/>
            <a:ext cx="3813175" cy="4467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gh2_ppt_p8_slidemaste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</p:spPr>
      </p:pic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06450" y="508000"/>
            <a:ext cx="770255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4863" y="1349375"/>
            <a:ext cx="7778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463" y="6400800"/>
            <a:ext cx="4270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5E3464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94214" name="Rectangle 6"/>
          <p:cNvSpPr>
            <a:spLocks noChangeArrowheads="1"/>
          </p:cNvSpPr>
          <p:nvPr userDrawn="1"/>
        </p:nvSpPr>
        <p:spPr bwMode="auto">
          <a:xfrm>
            <a:off x="6983413" y="76200"/>
            <a:ext cx="2071687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en-US" b="1">
              <a:solidFill>
                <a:schemeClr val="bg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slow" advClick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525E3C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175" indent="-3175" algn="l" rtl="0" fontAlgn="base">
        <a:spcBef>
          <a:spcPct val="0"/>
        </a:spcBef>
        <a:spcAft>
          <a:spcPct val="150000"/>
        </a:spcAft>
        <a:tabLst>
          <a:tab pos="174625" algn="l"/>
        </a:tabLst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284163" indent="-166688" algn="l" rtl="0" fontAlgn="base">
        <a:spcBef>
          <a:spcPct val="0"/>
        </a:spcBef>
        <a:spcAft>
          <a:spcPct val="100000"/>
        </a:spcAft>
        <a:buFont typeface="Times" charset="0"/>
        <a:buChar char="•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0"/>
        </a:spcBef>
        <a:spcAft>
          <a:spcPct val="100000"/>
        </a:spcAft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0"/>
        </a:spcBef>
        <a:spcAft>
          <a:spcPct val="100000"/>
        </a:spcAft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0"/>
        </a:spcBef>
        <a:spcAft>
          <a:spcPct val="100000"/>
        </a:spcAft>
        <a:buChar char="»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0"/>
        </a:spcBef>
        <a:spcAft>
          <a:spcPct val="100000"/>
        </a:spcAft>
        <a:buChar char="»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0"/>
        </a:spcBef>
        <a:spcAft>
          <a:spcPct val="100000"/>
        </a:spcAft>
        <a:buChar char="»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0"/>
        </a:spcBef>
        <a:spcAft>
          <a:spcPct val="100000"/>
        </a:spcAft>
        <a:buChar char="»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0"/>
        </a:spcBef>
        <a:spcAft>
          <a:spcPct val="100000"/>
        </a:spcAft>
        <a:buChar char="»"/>
        <a:tabLst>
          <a:tab pos="174625" algn="l"/>
        </a:tabLst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oleObject" Target="../embeddings/Microsoft_Word_97_-_2004_Document1.doc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590800"/>
            <a:ext cx="5767388" cy="1344613"/>
          </a:xfrm>
        </p:spPr>
        <p:txBody>
          <a:bodyPr/>
          <a:lstStyle/>
          <a:p>
            <a:r>
              <a:rPr lang="en-US" sz="4400" dirty="0"/>
              <a:t>An Evaluation of a Value-Based Health Plan Design at Group Health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419600"/>
            <a:ext cx="6557963" cy="1054100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David Grossman, MD, MPH</a:t>
            </a:r>
          </a:p>
          <a:p>
            <a:pPr>
              <a:spcAft>
                <a:spcPct val="50000"/>
              </a:spcAft>
            </a:pPr>
            <a:r>
              <a:rPr lang="en-US" dirty="0"/>
              <a:t>Group Health Research Institute</a:t>
            </a:r>
          </a:p>
          <a:p>
            <a:pPr>
              <a:spcAft>
                <a:spcPct val="50000"/>
              </a:spcAft>
            </a:pPr>
            <a:r>
              <a:rPr lang="en-US" dirty="0"/>
              <a:t>Seattle, Washington</a:t>
            </a:r>
          </a:p>
          <a:p>
            <a:pPr>
              <a:spcAft>
                <a:spcPct val="50000"/>
              </a:spcAft>
            </a:pPr>
            <a:endParaRPr lang="en-US" smtClean="0"/>
          </a:p>
          <a:p>
            <a:pPr>
              <a:spcAft>
                <a:spcPct val="50000"/>
              </a:spcAft>
            </a:pPr>
            <a:endParaRPr lang="en-US" sz="1400" dirty="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629400"/>
            <a:chOff x="0" y="0"/>
            <a:chExt cx="9144000" cy="6629400"/>
          </a:xfrm>
        </p:grpSpPr>
        <p:sp>
          <p:nvSpPr>
            <p:cNvPr id="90117" name="Rectangle 5"/>
            <p:cNvSpPr>
              <a:spLocks noChangeArrowheads="1"/>
            </p:cNvSpPr>
            <p:nvPr/>
          </p:nvSpPr>
          <p:spPr bwMode="auto">
            <a:xfrm>
              <a:off x="0" y="1662113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90116" name="Object 4"/>
            <p:cNvGraphicFramePr>
              <a:graphicFrameLocks noChangeAspect="1"/>
            </p:cNvGraphicFramePr>
            <p:nvPr/>
          </p:nvGraphicFramePr>
          <p:xfrm>
            <a:off x="0" y="0"/>
            <a:ext cx="9144000" cy="6629400"/>
          </p:xfrm>
          <a:graphic>
            <a:graphicData uri="http://schemas.openxmlformats.org/presentationml/2006/ole">
              <p:oleObj spid="_x0000_s90116" name="Visio" r:id="rId4" imgW="8915400" imgH="4597400" progId="">
                <p:embed/>
              </p:oleObj>
            </a:graphicData>
          </a:graphic>
        </p:graphicFrame>
      </p:grp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Health Design Overview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Value-based copayments </a:t>
            </a:r>
          </a:p>
          <a:p>
            <a:pPr lvl="2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Preventive services (already 1</a:t>
            </a:r>
            <a:r>
              <a:rPr lang="en-US" baseline="30000" dirty="0"/>
              <a:t>st</a:t>
            </a:r>
            <a:r>
              <a:rPr lang="en-US" dirty="0"/>
              <a:t> dollar): no change</a:t>
            </a:r>
          </a:p>
          <a:p>
            <a:pPr lvl="2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Chronic disease cost-sharing decreased for </a:t>
            </a:r>
          </a:p>
          <a:p>
            <a:pPr lvl="3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Selected Visits </a:t>
            </a:r>
          </a:p>
          <a:p>
            <a:pPr lvl="3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Pharmacy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Worksite wellness and health promotion activities</a:t>
            </a:r>
          </a:p>
          <a:p>
            <a:pPr lvl="1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Engagement tied to premium stabilization for 3 years</a:t>
            </a:r>
          </a:p>
          <a:p>
            <a:pPr lvl="3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Health risk assessment annually, AND</a:t>
            </a:r>
          </a:p>
          <a:p>
            <a:pPr lvl="3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Achievement of point threshold</a:t>
            </a:r>
          </a:p>
          <a:p>
            <a:pPr lvl="3">
              <a:lnSpc>
                <a:spcPct val="90000"/>
              </a:lnSpc>
              <a:spcAft>
                <a:spcPct val="50000"/>
              </a:spcAft>
            </a:pPr>
            <a:r>
              <a:rPr lang="en-US" dirty="0"/>
              <a:t>Points aimed at both healthy and chronically ill staff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Cost-Sharing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00050" indent="-400050">
              <a:spcAft>
                <a:spcPct val="50000"/>
              </a:spcAft>
            </a:pPr>
            <a:r>
              <a:rPr lang="en-US" dirty="0"/>
              <a:t>Waiver of co-pay for 2 visits/year for chronic care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Coronary Artery Disease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Diabetes 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Hypertension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Congestive Heart Failure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Asthma</a:t>
            </a:r>
          </a:p>
          <a:p>
            <a:pPr marL="914400" lvl="1" indent="-228600">
              <a:spcAft>
                <a:spcPct val="50000"/>
              </a:spcAft>
              <a:buFontTx/>
              <a:buChar char="•"/>
            </a:pPr>
            <a:r>
              <a:rPr lang="en-US" dirty="0"/>
              <a:t>Mental Health (first ten visits)</a:t>
            </a:r>
          </a:p>
          <a:p>
            <a:pPr marL="400050" indent="-400050">
              <a:spcAft>
                <a:spcPct val="50000"/>
              </a:spcAft>
            </a:pPr>
            <a:r>
              <a:rPr lang="en-US" dirty="0"/>
              <a:t>Waiver of </a:t>
            </a:r>
            <a:r>
              <a:rPr lang="en-US" dirty="0" err="1"/>
              <a:t>copay</a:t>
            </a:r>
            <a:r>
              <a:rPr lang="en-US" dirty="0"/>
              <a:t> for chemical dependency visits and lactation service visits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Pharmacy Co-payments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Copayments reduced to zero for: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	 </a:t>
            </a:r>
            <a:r>
              <a:rPr lang="en-US" u="sng" dirty="0"/>
              <a:t>generic</a:t>
            </a:r>
            <a:r>
              <a:rPr lang="en-US" dirty="0"/>
              <a:t>, mail dispensed meds for same diseases </a:t>
            </a:r>
            <a:r>
              <a:rPr lang="en-US" i="1" dirty="0"/>
              <a:t>plus </a:t>
            </a:r>
            <a:r>
              <a:rPr lang="en-US" dirty="0"/>
              <a:t>depression</a:t>
            </a:r>
          </a:p>
          <a:p>
            <a:pPr>
              <a:spcAft>
                <a:spcPct val="50000"/>
              </a:spcAft>
            </a:pPr>
            <a:r>
              <a:rPr lang="en-US" dirty="0"/>
              <a:t>Copayment reduced for brand name drugs for same diseases</a:t>
            </a:r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Wavier of cost-sharing for: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Home BP monitors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Diabetic glucose monitors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Spaces for inhaled asthma meds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Obesity Management Programs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50% discount for enrollment</a:t>
            </a:r>
          </a:p>
          <a:p>
            <a:pPr>
              <a:spcAft>
                <a:spcPct val="50000"/>
              </a:spcAft>
            </a:pPr>
            <a:r>
              <a:rPr lang="en-US" dirty="0"/>
              <a:t>100% coverage (50% rebate) for diabetics that lose five percent of body weight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Cost-Shares Increased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Outpatient surgery</a:t>
            </a:r>
          </a:p>
          <a:p>
            <a:pPr>
              <a:spcAft>
                <a:spcPct val="50000"/>
              </a:spcAft>
            </a:pPr>
            <a:r>
              <a:rPr lang="en-US" dirty="0"/>
              <a:t>High cost imaging procedures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CT, MRI, PET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Health Website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438" y="1285875"/>
            <a:ext cx="7313612" cy="45339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Health Evaluation Design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Study Design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Quasi-experimental 2 group before/after design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Repeated measures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Control group: Kaiser Permanente Colorado employees</a:t>
            </a: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06450" y="76200"/>
            <a:ext cx="7702550" cy="627063"/>
          </a:xfrm>
        </p:spPr>
        <p:txBody>
          <a:bodyPr/>
          <a:lstStyle/>
          <a:p>
            <a:r>
              <a:rPr lang="en-US" dirty="0"/>
              <a:t>Outcomes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4863" y="685800"/>
            <a:ext cx="7778750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Primary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Health status change:   		Survey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Absenteeism due to illness: 		Survey +HR data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Productivity at work: 			Survey</a:t>
            </a:r>
          </a:p>
          <a:p>
            <a:pPr>
              <a:spcAft>
                <a:spcPct val="50000"/>
              </a:spcAft>
            </a:pPr>
            <a:r>
              <a:rPr lang="en-US" dirty="0"/>
              <a:t>Secondary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Care Quality scores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Chronic illness:			HEDIS scores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Preventive services		HEDIS scores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Lifestyle behavioral risk factors	Survey</a:t>
            </a:r>
          </a:p>
          <a:p>
            <a:pPr lvl="2">
              <a:spcAft>
                <a:spcPct val="50000"/>
              </a:spcAft>
            </a:pPr>
            <a:r>
              <a:rPr lang="en-US" sz="1800" dirty="0"/>
              <a:t>E.g. smoking, activity		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Employee satisfaction		Survey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Costs and service utilization		Claims data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 and Funding</a:t>
            </a:r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b="0" dirty="0"/>
              <a:t>PI is employee and shareholder, Group Health Permanente medical group</a:t>
            </a:r>
          </a:p>
          <a:p>
            <a:pPr>
              <a:spcAft>
                <a:spcPct val="50000"/>
              </a:spcAft>
            </a:pPr>
            <a:r>
              <a:rPr lang="en-US" b="0" dirty="0"/>
              <a:t>Funding from AHRQ (R01 HS018913-01) and Group Health Cooperative</a:t>
            </a:r>
          </a:p>
          <a:p>
            <a:endParaRPr lang="en-US" b="0" dirty="0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6450" y="76200"/>
            <a:ext cx="7702550" cy="627063"/>
          </a:xfrm>
        </p:spPr>
        <p:txBody>
          <a:bodyPr/>
          <a:lstStyle/>
          <a:p>
            <a:r>
              <a:rPr lang="en-US" dirty="0"/>
              <a:t>Survey Tool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4863" y="714375"/>
            <a:ext cx="7778750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Survey invitation to employees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Web survey tool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Paper survey on request</a:t>
            </a:r>
          </a:p>
          <a:p>
            <a:pPr lvl="2">
              <a:spcAft>
                <a:spcPct val="50000"/>
              </a:spcAft>
            </a:pPr>
            <a:r>
              <a:rPr lang="en-US" u="sng" dirty="0"/>
              <a:t>Domains</a:t>
            </a:r>
            <a:r>
              <a:rPr lang="en-US" dirty="0"/>
              <a:t>: 			</a:t>
            </a:r>
            <a:r>
              <a:rPr lang="en-US" u="sng" dirty="0"/>
              <a:t>Instrument</a:t>
            </a:r>
          </a:p>
          <a:p>
            <a:pPr lvl="3">
              <a:spcAft>
                <a:spcPct val="50000"/>
              </a:spcAft>
            </a:pPr>
            <a:r>
              <a:rPr lang="en-US" dirty="0"/>
              <a:t>Functional Status:		(SF-12)</a:t>
            </a:r>
          </a:p>
          <a:p>
            <a:pPr lvl="3">
              <a:spcAft>
                <a:spcPct val="50000"/>
              </a:spcAft>
            </a:pPr>
            <a:r>
              <a:rPr lang="en-US" dirty="0"/>
              <a:t>Workplace productivity: 	 Work Health Interview</a:t>
            </a:r>
          </a:p>
          <a:p>
            <a:pPr lvl="3">
              <a:spcAft>
                <a:spcPct val="50000"/>
              </a:spcAft>
            </a:pPr>
            <a:r>
              <a:rPr lang="en-US" dirty="0"/>
              <a:t>Health Risk Behaviors	 BRFSS, other</a:t>
            </a:r>
          </a:p>
          <a:p>
            <a:pPr lvl="4">
              <a:spcAft>
                <a:spcPct val="50000"/>
              </a:spcAft>
            </a:pPr>
            <a:r>
              <a:rPr lang="en-US" dirty="0"/>
              <a:t>Tobacco		</a:t>
            </a:r>
          </a:p>
          <a:p>
            <a:pPr lvl="4">
              <a:spcAft>
                <a:spcPct val="50000"/>
              </a:spcAft>
            </a:pPr>
            <a:r>
              <a:rPr lang="en-US" dirty="0"/>
              <a:t>Alcohol 		</a:t>
            </a:r>
          </a:p>
          <a:p>
            <a:pPr lvl="4">
              <a:spcAft>
                <a:spcPct val="50000"/>
              </a:spcAft>
            </a:pPr>
            <a:r>
              <a:rPr lang="en-US" dirty="0"/>
              <a:t>BMI			</a:t>
            </a:r>
          </a:p>
          <a:p>
            <a:pPr lvl="4">
              <a:spcAft>
                <a:spcPct val="50000"/>
              </a:spcAft>
            </a:pPr>
            <a:r>
              <a:rPr lang="en-US" dirty="0"/>
              <a:t>Physical Activity	</a:t>
            </a:r>
          </a:p>
          <a:p>
            <a:pPr lvl="4">
              <a:spcAft>
                <a:spcPct val="50000"/>
              </a:spcAft>
            </a:pPr>
            <a:r>
              <a:rPr lang="en-US" dirty="0"/>
              <a:t>Satisfaction </a:t>
            </a:r>
            <a:r>
              <a:rPr lang="en-US" dirty="0" err="1"/>
              <a:t>w</a:t>
            </a:r>
            <a:r>
              <a:rPr lang="en-US" dirty="0"/>
              <a:t>/ plan	</a:t>
            </a:r>
            <a:endParaRPr lang="en-US" dirty="0" smtClean="0"/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Administrative Data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Health utilization/cost/quality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Group Health Research Institute data warehouse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Claims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Pharmacy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EMR data</a:t>
            </a:r>
          </a:p>
          <a:p>
            <a:pPr>
              <a:spcAft>
                <a:spcPct val="50000"/>
              </a:spcAft>
            </a:pPr>
            <a:r>
              <a:rPr lang="en-US" dirty="0"/>
              <a:t>Employee </a:t>
            </a:r>
            <a:r>
              <a:rPr lang="en-US" dirty="0" smtClean="0"/>
              <a:t>characteristics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Human Resources administrative data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Sample of 5000 employees invited to take </a:t>
            </a:r>
            <a:r>
              <a:rPr lang="en-US" dirty="0" err="1"/>
              <a:t>e</a:t>
            </a:r>
            <a:r>
              <a:rPr lang="en-US" dirty="0"/>
              <a:t>-survey tool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Active opt-out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Implied consent with survey completion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Separate permissions to link claims and HR data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3 follow-up emails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No telephone follow-up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Power</a:t>
            </a:r>
          </a:p>
        </p:txBody>
      </p:sp>
      <p:graphicFrame>
        <p:nvGraphicFramePr>
          <p:cNvPr id="87043" name="Object 3"/>
          <p:cNvGraphicFramePr>
            <a:graphicFrameLocks noChangeAspect="1"/>
          </p:cNvGraphicFramePr>
          <p:nvPr>
            <p:ph idx="1"/>
          </p:nvPr>
        </p:nvGraphicFramePr>
        <p:xfrm>
          <a:off x="546100" y="1906588"/>
          <a:ext cx="12823825" cy="3546475"/>
        </p:xfrm>
        <a:graphic>
          <a:graphicData uri="http://schemas.openxmlformats.org/presentationml/2006/ole">
            <p:oleObj spid="_x0000_s87043" name="Document" r:id="rId4" imgW="7035800" imgH="1955800" progId="Word.Documen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Health – participation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  <a:buFontTx/>
              <a:buChar char="•"/>
            </a:pPr>
            <a:r>
              <a:rPr lang="en-US" b="0" dirty="0"/>
              <a:t> &gt;80% of all staff and spouses/domestic partners on the TH medical plan have taken the HRA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en-US" b="0" dirty="0"/>
              <a:t>73% are earning points on the wellness website</a:t>
            </a:r>
          </a:p>
          <a:p>
            <a:pPr>
              <a:spcAft>
                <a:spcPct val="50000"/>
              </a:spcAft>
            </a:pPr>
            <a:endParaRPr lang="en-US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to Date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defTabSz="166688">
              <a:spcAft>
                <a:spcPct val="50000"/>
              </a:spcAft>
              <a:tabLst>
                <a:tab pos="623888" algn="l"/>
              </a:tabLst>
            </a:pPr>
            <a:r>
              <a:rPr lang="en-US" dirty="0"/>
              <a:t>Baseline survey completed early 2010</a:t>
            </a:r>
          </a:p>
          <a:p>
            <a:pPr marL="346075" lvl="1" indent="-231775" defTabSz="166688">
              <a:spcAft>
                <a:spcPct val="50000"/>
              </a:spcAft>
              <a:buFontTx/>
              <a:buChar char="•"/>
              <a:tabLst>
                <a:tab pos="623888" algn="l"/>
              </a:tabLst>
            </a:pPr>
            <a:r>
              <a:rPr lang="en-US" dirty="0"/>
              <a:t>Group Health: 70% response rate</a:t>
            </a:r>
          </a:p>
          <a:p>
            <a:pPr marL="346075" lvl="1" indent="-231775" defTabSz="166688">
              <a:spcAft>
                <a:spcPct val="50000"/>
              </a:spcAft>
              <a:buFontTx/>
              <a:buChar char="•"/>
              <a:tabLst>
                <a:tab pos="623888" algn="l"/>
              </a:tabLst>
            </a:pPr>
            <a:r>
              <a:rPr lang="en-US" dirty="0"/>
              <a:t>KPCO:		    			60% response rate</a:t>
            </a:r>
          </a:p>
          <a:p>
            <a:pPr marL="346075" lvl="1" indent="-231775" defTabSz="166688">
              <a:spcAft>
                <a:spcPct val="50000"/>
              </a:spcAft>
              <a:buFont typeface="Times" charset="0"/>
              <a:buNone/>
              <a:tabLst>
                <a:tab pos="623888" algn="l"/>
              </a:tabLst>
            </a:pPr>
            <a:r>
              <a:rPr lang="en-US" sz="2400" b="1" dirty="0"/>
              <a:t>Permissions to link survey data</a:t>
            </a:r>
            <a:endParaRPr lang="en-US" dirty="0"/>
          </a:p>
          <a:p>
            <a:pPr marL="346075" lvl="1" indent="-231775" defTabSz="166688">
              <a:spcAft>
                <a:spcPct val="50000"/>
              </a:spcAft>
              <a:tabLst>
                <a:tab pos="623888" algn="l"/>
              </a:tabLst>
            </a:pPr>
            <a:r>
              <a:rPr lang="en-US" dirty="0"/>
              <a:t>Approximately 60-64% agree to linkage with HR and/or medical data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and Strengths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Privacy issues/concerns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Employer is also provider of care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Key engagement of organized labor units</a:t>
            </a:r>
          </a:p>
          <a:p>
            <a:pPr>
              <a:spcAft>
                <a:spcPct val="50000"/>
              </a:spcAft>
            </a:pPr>
            <a:r>
              <a:rPr lang="en-US" dirty="0"/>
              <a:t>Validity of self-reported data</a:t>
            </a:r>
          </a:p>
          <a:p>
            <a:pPr>
              <a:spcAft>
                <a:spcPct val="50000"/>
              </a:spcAft>
            </a:pPr>
            <a:r>
              <a:rPr lang="en-US" dirty="0"/>
              <a:t>Study design and potential for confounding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Use of highly similar control group external to Group Health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sz="2000" b="0" u="sng" dirty="0"/>
              <a:t>GHRI/UW			KPCO		</a:t>
            </a:r>
          </a:p>
          <a:p>
            <a:pPr>
              <a:spcAft>
                <a:spcPct val="50000"/>
              </a:spcAft>
            </a:pPr>
            <a:r>
              <a:rPr lang="en-US" sz="2000" b="0" dirty="0"/>
              <a:t>Paul Fishman			Arne Beck</a:t>
            </a:r>
          </a:p>
          <a:p>
            <a:pPr>
              <a:spcAft>
                <a:spcPct val="50000"/>
              </a:spcAft>
            </a:pPr>
            <a:r>
              <a:rPr lang="en-US" sz="2000" b="0" dirty="0"/>
              <a:t>Nora </a:t>
            </a:r>
            <a:r>
              <a:rPr lang="en-US" sz="2000" b="0" dirty="0" err="1"/>
              <a:t>Henrikson</a:t>
            </a:r>
            <a:r>
              <a:rPr lang="en-US" sz="2000" b="0" dirty="0"/>
              <a:t>			Debra </a:t>
            </a:r>
            <a:r>
              <a:rPr lang="en-US" sz="2000" b="0" dirty="0" err="1"/>
              <a:t>Ritzwoller</a:t>
            </a:r>
            <a:endParaRPr lang="en-US" sz="2000" b="0" dirty="0"/>
          </a:p>
          <a:p>
            <a:pPr>
              <a:spcAft>
                <a:spcPct val="50000"/>
              </a:spcAft>
            </a:pPr>
            <a:r>
              <a:rPr lang="en-US" sz="2000" b="0" dirty="0"/>
              <a:t>Rebecca Hubbard		Nancy Brace</a:t>
            </a:r>
          </a:p>
          <a:p>
            <a:pPr>
              <a:spcAft>
                <a:spcPct val="50000"/>
              </a:spcAft>
            </a:pPr>
            <a:r>
              <a:rPr lang="en-US" sz="2000" b="0" dirty="0"/>
              <a:t>Diane Martin</a:t>
            </a:r>
          </a:p>
          <a:p>
            <a:pPr>
              <a:spcAft>
                <a:spcPct val="50000"/>
              </a:spcAft>
            </a:pPr>
            <a:r>
              <a:rPr lang="en-US" sz="2000" b="0" dirty="0"/>
              <a:t>Rob Reid</a:t>
            </a:r>
          </a:p>
          <a:p>
            <a:pPr>
              <a:spcAft>
                <a:spcPct val="50000"/>
              </a:spcAft>
            </a:pPr>
            <a:r>
              <a:rPr lang="en-US" sz="2000" b="0" dirty="0"/>
              <a:t>Ellen </a:t>
            </a:r>
            <a:r>
              <a:rPr lang="en-US" sz="2000" b="0" dirty="0" err="1"/>
              <a:t>Schartz</a:t>
            </a:r>
            <a:endParaRPr lang="en-US" sz="2000" b="0" dirty="0"/>
          </a:p>
          <a:p>
            <a:pPr>
              <a:spcAft>
                <a:spcPct val="50000"/>
              </a:spcAft>
            </a:pPr>
            <a:r>
              <a:rPr lang="en-US" sz="2000" b="0" dirty="0"/>
              <a:t>Aaron </a:t>
            </a:r>
            <a:r>
              <a:rPr lang="en-US" sz="2000" b="0" dirty="0" err="1"/>
              <a:t>Scrol</a:t>
            </a:r>
            <a:endParaRPr lang="en-US" sz="2000" b="0" dirty="0"/>
          </a:p>
          <a:p>
            <a:pPr>
              <a:spcAft>
                <a:spcPct val="50000"/>
              </a:spcAft>
            </a:pPr>
            <a:r>
              <a:rPr lang="en-US" sz="2000" b="0" dirty="0"/>
              <a:t>Kay </a:t>
            </a:r>
            <a:r>
              <a:rPr lang="en-US" sz="2000" b="0" dirty="0" err="1"/>
              <a:t>Theis</a:t>
            </a:r>
            <a:endParaRPr lang="en-US" sz="2000" b="0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Team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8000"/>
            <a:ext cx="8305800" cy="627063"/>
          </a:xfrm>
        </p:spPr>
        <p:txBody>
          <a:bodyPr/>
          <a:lstStyle/>
          <a:p>
            <a:r>
              <a:rPr lang="en-US" sz="3000" dirty="0"/>
              <a:t>Improving Value of US Healthcare Expenditures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Increased purchaser focus on: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Improving value of expenditures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Reducing waste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Improving health outcomes for beneficiaries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Preventing chronic illness and complications</a:t>
            </a:r>
          </a:p>
          <a:p>
            <a:pPr>
              <a:spcAft>
                <a:spcPct val="50000"/>
              </a:spcAft>
            </a:pPr>
            <a:r>
              <a:rPr lang="en-US" dirty="0"/>
              <a:t>Two main levers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Health plan design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Delivery system design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Cost-Sharing and Health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100000"/>
              </a:spcAft>
            </a:pPr>
            <a:r>
              <a:rPr lang="en-US" dirty="0"/>
              <a:t>Impact of larger cost-shares on chronic disease self-management</a:t>
            </a:r>
          </a:p>
          <a:p>
            <a:pPr>
              <a:lnSpc>
                <a:spcPct val="80000"/>
              </a:lnSpc>
              <a:spcAft>
                <a:spcPct val="100000"/>
              </a:spcAft>
            </a:pPr>
            <a:r>
              <a:rPr lang="en-US" dirty="0"/>
              <a:t>Chronic disease the major driver in health care costs</a:t>
            </a:r>
          </a:p>
          <a:p>
            <a:pPr>
              <a:lnSpc>
                <a:spcPct val="80000"/>
              </a:lnSpc>
              <a:spcAft>
                <a:spcPct val="100000"/>
              </a:spcAft>
            </a:pPr>
            <a:r>
              <a:rPr lang="en-US" dirty="0"/>
              <a:t>Re-consideration of indiscriminate cost-sharing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Consumer holds the early short term risk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Purchaser/health plan holds the longer term risk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Value-based Cost-Sharing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4863" y="1349375"/>
            <a:ext cx="8034337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First iterations: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Preventive service coverage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Tiered pharmacy benefits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Generics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Brand-name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Non-preferred and non-formulary</a:t>
            </a:r>
          </a:p>
          <a:p>
            <a:pPr>
              <a:spcAft>
                <a:spcPct val="50000"/>
              </a:spcAft>
            </a:pPr>
            <a:r>
              <a:rPr lang="en-US" dirty="0"/>
              <a:t>Most recent efforts focused on pharmacy cost-sharing:  reducing cost-shares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Pitney Bowes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University of Michigan employees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Science of Value-Based Design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Large body of evidence on impact of increased cost-shares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Tends to be focused on discrete services</a:t>
            </a:r>
          </a:p>
          <a:p>
            <a:pPr>
              <a:spcAft>
                <a:spcPct val="50000"/>
              </a:spcAft>
            </a:pPr>
            <a:r>
              <a:rPr lang="en-US" dirty="0"/>
              <a:t>Much smaller literature on impact of </a:t>
            </a:r>
            <a:r>
              <a:rPr lang="en-US" i="1" dirty="0"/>
              <a:t>reducing</a:t>
            </a:r>
            <a:r>
              <a:rPr lang="en-US" dirty="0"/>
              <a:t> cost shares</a:t>
            </a:r>
          </a:p>
          <a:p>
            <a:pPr>
              <a:spcAft>
                <a:spcPct val="50000"/>
              </a:spcAft>
            </a:pPr>
            <a:r>
              <a:rPr lang="en-US" dirty="0"/>
              <a:t>Even smaller literature on impact of cost-sharing on health outcomes and productivity</a:t>
            </a:r>
          </a:p>
          <a:p>
            <a:pPr>
              <a:spcAft>
                <a:spcPct val="50000"/>
              </a:spcAft>
            </a:pPr>
            <a:r>
              <a:rPr lang="en-US" dirty="0"/>
              <a:t>Tiny literature using control group with multiple outcomes</a:t>
            </a:r>
            <a:endParaRPr lang="en-US" dirty="0" smtClean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02550" cy="627063"/>
          </a:xfrm>
        </p:spPr>
        <p:txBody>
          <a:bodyPr/>
          <a:lstStyle/>
          <a:p>
            <a:r>
              <a:rPr lang="en-US" dirty="0"/>
              <a:t>Worksite Wellness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153400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sz="2300" dirty="0"/>
              <a:t>Another approach to reducing costs and improving </a:t>
            </a:r>
            <a:r>
              <a:rPr lang="en-US" sz="2300" dirty="0" smtClean="0"/>
              <a:t>health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Focus on lifestyle change</a:t>
            </a:r>
          </a:p>
          <a:p>
            <a:pPr lvl="2">
              <a:spcAft>
                <a:spcPct val="50000"/>
              </a:spcAft>
            </a:pPr>
            <a:r>
              <a:rPr lang="en-US" dirty="0" smtClean="0"/>
              <a:t>Incenting health behavior</a:t>
            </a:r>
          </a:p>
          <a:p>
            <a:pPr lvl="2">
              <a:spcAft>
                <a:spcPct val="50000"/>
              </a:spcAft>
            </a:pPr>
            <a:r>
              <a:rPr lang="en-US" dirty="0" smtClean="0"/>
              <a:t>Healthy work environments</a:t>
            </a:r>
          </a:p>
          <a:p>
            <a:pPr lvl="2">
              <a:spcAft>
                <a:spcPct val="50000"/>
              </a:spcAft>
            </a:pPr>
            <a:r>
              <a:rPr lang="en-US" dirty="0" smtClean="0"/>
              <a:t>Change of work culture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Outcomes of interest</a:t>
            </a:r>
          </a:p>
          <a:p>
            <a:pPr lvl="2">
              <a:spcAft>
                <a:spcPct val="50000"/>
              </a:spcAft>
            </a:pPr>
            <a:r>
              <a:rPr lang="en-US" dirty="0" smtClean="0"/>
              <a:t>Health status and utilization</a:t>
            </a:r>
          </a:p>
          <a:p>
            <a:pPr lvl="2">
              <a:spcAft>
                <a:spcPct val="50000"/>
              </a:spcAft>
            </a:pPr>
            <a:r>
              <a:rPr lang="en-US" dirty="0" smtClean="0"/>
              <a:t>Absenteeism and </a:t>
            </a:r>
            <a:r>
              <a:rPr lang="en-US" dirty="0" err="1" smtClean="0"/>
              <a:t>presenteeism</a:t>
            </a:r>
            <a:endParaRPr lang="en-US" dirty="0" smtClean="0"/>
          </a:p>
          <a:p>
            <a:pPr lvl="2">
              <a:spcAft>
                <a:spcPct val="50000"/>
              </a:spcAft>
            </a:pPr>
            <a:r>
              <a:rPr lang="en-US" dirty="0" smtClean="0"/>
              <a:t>Productivity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77% of large employers offer these services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Health risk assessments are entry portal for engagement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08000"/>
            <a:ext cx="8686800" cy="627063"/>
          </a:xfrm>
        </p:spPr>
        <p:txBody>
          <a:bodyPr/>
          <a:lstStyle/>
          <a:p>
            <a:r>
              <a:rPr lang="en-US" sz="3000" dirty="0"/>
              <a:t>Group Health’s Total Health Plan for Employees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49375"/>
            <a:ext cx="8610600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dirty="0"/>
              <a:t>Employer Aims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Improve productivity through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Better health of staff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Decreased absences</a:t>
            </a:r>
          </a:p>
          <a:p>
            <a:pPr lvl="2">
              <a:spcAft>
                <a:spcPct val="50000"/>
              </a:spcAft>
            </a:pPr>
            <a:r>
              <a:rPr lang="en-US" dirty="0"/>
              <a:t>Improved on-the-job productivity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Decrease health expenditure trend rate</a:t>
            </a:r>
          </a:p>
          <a:p>
            <a:pPr>
              <a:spcAft>
                <a:spcPct val="50000"/>
              </a:spcAft>
            </a:pPr>
            <a:r>
              <a:rPr lang="en-US" dirty="0"/>
              <a:t>Mechanism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Incent healthy behaviors and improved chronic disease control through monetary incentives and value-based health benefit pricing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Reinforce culture of self-awareness, accountability and reporting of health and health behaviors through monetary incentives and culture change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975600" cy="627063"/>
          </a:xfrm>
        </p:spPr>
        <p:txBody>
          <a:bodyPr/>
          <a:lstStyle/>
          <a:p>
            <a:r>
              <a:rPr lang="en-US" dirty="0"/>
              <a:t>Specific Aims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382000" cy="4467225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US" sz="2000" dirty="0"/>
              <a:t>To assess the impact of the new value-based insurance design on:</a:t>
            </a:r>
          </a:p>
          <a:p>
            <a:pPr>
              <a:spcAft>
                <a:spcPct val="50000"/>
              </a:spcAft>
            </a:pPr>
            <a:r>
              <a:rPr lang="en-US" dirty="0"/>
              <a:t>PRIMARY: </a:t>
            </a:r>
            <a:r>
              <a:rPr lang="en-US" sz="2000" dirty="0"/>
              <a:t>changes over time in employee self-reported: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health status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absenteeism due to illness and disability</a:t>
            </a:r>
          </a:p>
          <a:p>
            <a:pPr lvl="1">
              <a:spcAft>
                <a:spcPct val="50000"/>
              </a:spcAft>
            </a:pPr>
            <a:r>
              <a:rPr lang="en-US" dirty="0" err="1"/>
              <a:t>presenteeism</a:t>
            </a:r>
            <a:r>
              <a:rPr lang="en-US" dirty="0"/>
              <a:t> (i.e. lost productivity time at the workplace)</a:t>
            </a:r>
          </a:p>
          <a:p>
            <a:pPr>
              <a:spcAft>
                <a:spcPct val="50000"/>
              </a:spcAft>
            </a:pPr>
            <a:r>
              <a:rPr lang="en-US" dirty="0"/>
              <a:t>SECONDARY: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clinical quality scores for chronic illness care and preventive screenings,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lifestyle behavioral risk factors,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employee satisfaction with health benefits,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health services utilization by employees, and </a:t>
            </a:r>
          </a:p>
          <a:p>
            <a:pPr lvl="1">
              <a:spcAft>
                <a:spcPct val="50000"/>
              </a:spcAft>
            </a:pPr>
            <a:r>
              <a:rPr lang="en-US" dirty="0"/>
              <a:t>employer-paid health costs for the employee population. 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525E3C"/>
      </a:dk2>
      <a:lt2>
        <a:srgbClr val="808080"/>
      </a:lt2>
      <a:accent1>
        <a:srgbClr val="B5C1BD"/>
      </a:accent1>
      <a:accent2>
        <a:srgbClr val="156570"/>
      </a:accent2>
      <a:accent3>
        <a:srgbClr val="FFFFFF"/>
      </a:accent3>
      <a:accent4>
        <a:srgbClr val="000000"/>
      </a:accent4>
      <a:accent5>
        <a:srgbClr val="D7DDDB"/>
      </a:accent5>
      <a:accent6>
        <a:srgbClr val="125B65"/>
      </a:accent6>
      <a:hlink>
        <a:srgbClr val="525E3C"/>
      </a:hlink>
      <a:folHlink>
        <a:srgbClr val="D08A4D"/>
      </a:folHlink>
    </a:clrScheme>
    <a:fontScheme name="1_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525E3C"/>
        </a:dk2>
        <a:lt2>
          <a:srgbClr val="808080"/>
        </a:lt2>
        <a:accent1>
          <a:srgbClr val="B5C1BD"/>
        </a:accent1>
        <a:accent2>
          <a:srgbClr val="156570"/>
        </a:accent2>
        <a:accent3>
          <a:srgbClr val="FFFFFF"/>
        </a:accent3>
        <a:accent4>
          <a:srgbClr val="000000"/>
        </a:accent4>
        <a:accent5>
          <a:srgbClr val="D7DDDB"/>
        </a:accent5>
        <a:accent6>
          <a:srgbClr val="125B65"/>
        </a:accent6>
        <a:hlink>
          <a:srgbClr val="525E3C"/>
        </a:hlink>
        <a:folHlink>
          <a:srgbClr val="D08A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1329</TotalTime>
  <Words>1061</Words>
  <Application>Microsoft Macintosh PowerPoint</Application>
  <PresentationFormat>On-screen Show (4:3)</PresentationFormat>
  <Paragraphs>209</Paragraphs>
  <Slides>27</Slides>
  <Notes>27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1_Blank Presentation</vt:lpstr>
      <vt:lpstr>Visio</vt:lpstr>
      <vt:lpstr>Document</vt:lpstr>
      <vt:lpstr>An Evaluation of a Value-Based Health Plan Design at Group Health</vt:lpstr>
      <vt:lpstr>Disclosures and Funding</vt:lpstr>
      <vt:lpstr>Improving Value of US Healthcare Expenditures</vt:lpstr>
      <vt:lpstr>Cost-Sharing and Health</vt:lpstr>
      <vt:lpstr>Value-based Cost-Sharing</vt:lpstr>
      <vt:lpstr>Science of Value-Based Design</vt:lpstr>
      <vt:lpstr>Worksite Wellness</vt:lpstr>
      <vt:lpstr>Group Health’s Total Health Plan for Employees</vt:lpstr>
      <vt:lpstr>Specific Aims</vt:lpstr>
      <vt:lpstr>Slide 10</vt:lpstr>
      <vt:lpstr>Total Health Design Overview</vt:lpstr>
      <vt:lpstr>Visit Cost-Sharing</vt:lpstr>
      <vt:lpstr>Pharmacy Co-payments</vt:lpstr>
      <vt:lpstr>Devices</vt:lpstr>
      <vt:lpstr>Obesity Management Programs</vt:lpstr>
      <vt:lpstr>Cost-Shares Increased</vt:lpstr>
      <vt:lpstr>Total Health Website</vt:lpstr>
      <vt:lpstr>Total Health Evaluation Design</vt:lpstr>
      <vt:lpstr>Outcomes</vt:lpstr>
      <vt:lpstr>Survey Tool</vt:lpstr>
      <vt:lpstr>Administrative Data</vt:lpstr>
      <vt:lpstr>Data Collection</vt:lpstr>
      <vt:lpstr>Statistical Power</vt:lpstr>
      <vt:lpstr>Total Health – participation</vt:lpstr>
      <vt:lpstr>Progress to Date</vt:lpstr>
      <vt:lpstr>Challenges and Strengths</vt:lpstr>
      <vt:lpstr>Research Team</vt:lpstr>
    </vt:vector>
  </TitlesOfParts>
  <Company>GHC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Value-Based Insurance Design: Refining the Art of Cost-Sharing </dc:title>
  <dc:creator>grosdc1</dc:creator>
  <cp:lastModifiedBy>Graham</cp:lastModifiedBy>
  <cp:revision>17</cp:revision>
  <dcterms:created xsi:type="dcterms:W3CDTF">2010-10-29T16:01:08Z</dcterms:created>
  <dcterms:modified xsi:type="dcterms:W3CDTF">2010-10-29T16:01:46Z</dcterms:modified>
</cp:coreProperties>
</file>