
<file path=[Content_Types].xml><?xml version="1.0" encoding="utf-8"?>
<Types xmlns="http://schemas.openxmlformats.org/package/2006/content-types">
  <Override PartName="/ppt/slideLayouts/slideLayout27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35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26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34.xml" ContentType="application/vnd.openxmlformats-officedocument.presentationml.slideLayout+xml"/>
  <Default Extension="wmf" ContentType="image/x-wmf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7" r:id="rId1"/>
    <p:sldMasterId id="2147483671" r:id="rId2"/>
    <p:sldMasterId id="2147483694" r:id="rId3"/>
  </p:sldMasterIdLst>
  <p:notesMasterIdLst>
    <p:notesMasterId r:id="rId25"/>
  </p:notesMasterIdLst>
  <p:handoutMasterIdLst>
    <p:handoutMasterId r:id="rId26"/>
  </p:handoutMasterIdLst>
  <p:sldIdLst>
    <p:sldId id="441" r:id="rId4"/>
    <p:sldId id="297" r:id="rId5"/>
    <p:sldId id="485" r:id="rId6"/>
    <p:sldId id="486" r:id="rId7"/>
    <p:sldId id="493" r:id="rId8"/>
    <p:sldId id="492" r:id="rId9"/>
    <p:sldId id="491" r:id="rId10"/>
    <p:sldId id="456" r:id="rId11"/>
    <p:sldId id="338" r:id="rId12"/>
    <p:sldId id="300" r:id="rId13"/>
    <p:sldId id="342" r:id="rId14"/>
    <p:sldId id="423" r:id="rId15"/>
    <p:sldId id="443" r:id="rId16"/>
    <p:sldId id="497" r:id="rId17"/>
    <p:sldId id="501" r:id="rId18"/>
    <p:sldId id="488" r:id="rId19"/>
    <p:sldId id="489" r:id="rId20"/>
    <p:sldId id="490" r:id="rId21"/>
    <p:sldId id="494" r:id="rId22"/>
    <p:sldId id="502" r:id="rId23"/>
    <p:sldId id="503" r:id="rId2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66"/>
    <a:srgbClr val="66FF33"/>
    <a:srgbClr val="A2968C"/>
    <a:srgbClr val="9A996E"/>
    <a:srgbClr val="C1BF0A"/>
    <a:srgbClr val="A326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 varScale="1">
        <p:scale>
          <a:sx n="122" d="100"/>
          <a:sy n="122" d="100"/>
        </p:scale>
        <p:origin x="-8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816" y="52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fld id="{1F098476-05EB-E345-96DE-2ACC82E7ED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/>
            </a:lvl1pPr>
          </a:lstStyle>
          <a:p>
            <a:fld id="{E0B46073-D299-B243-BACB-87B3CCC971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5CCA1E-572B-5342-8D65-59E9C01CD572}" type="slidenum">
              <a:rPr lang="en-US">
                <a:solidFill>
                  <a:srgbClr val="000000"/>
                </a:solidFill>
              </a:rPr>
              <a:pPr/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0625" y="703263"/>
            <a:ext cx="4630738" cy="3473450"/>
          </a:xfrm>
          <a:ln w="12700" cap="flat">
            <a:solidFill>
              <a:schemeClr val="tx1"/>
            </a:solidFill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38737" cy="4181475"/>
          </a:xfrm>
          <a:noFill/>
          <a:ln/>
        </p:spPr>
        <p:txBody>
          <a:bodyPr lIns="93814" tIns="45289" rIns="93814" bIns="45289"/>
          <a:lstStyle/>
          <a:p>
            <a:pPr eaLnBrk="1" hangingPunct="1"/>
            <a:endParaRPr lang="en-US" sz="10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4BF3EA-AEF7-E942-B356-A107BFD22F55}" type="slidenum">
              <a:rPr lang="en-US"/>
              <a:pPr/>
              <a:t>11</a:t>
            </a:fld>
            <a:endParaRPr lang="en-US"/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B5DBB4-BD3D-DE4B-9AE8-C85D0B02B82A}" type="slidenum">
              <a:rPr lang="en-US"/>
              <a:pPr/>
              <a:t>12</a:t>
            </a:fld>
            <a:endParaRPr lang="en-US"/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0EF432-D620-8149-B7C6-78355877B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87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87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47EF2-418C-E342-A68E-9F1CE736BC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6D5989-DC42-FC4E-A053-7305A80ECE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8026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8027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7847F9-DE5E-B049-895B-38D96002621B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CC1E3E-22C7-2541-8D06-18FFBD4074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2101B1-F3F9-F145-BD80-378A63A08D12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AE395-935C-2447-98D7-7A460A6C4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A1A11-0268-D348-974A-2343A8309B7A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6AD95B-23D1-E24F-B359-4FDD902EA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0A50F-91B7-AC48-AAE5-92545716AF54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70EA6-AF69-9D46-A61F-731E2EDA27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F81CAD-4061-1442-BAF0-5EC2CED0A6D0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A6C9FF-2B2D-0143-A366-405F86AC34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E648B-AC58-0E4D-9E0E-085EC45C2D0B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895854-44BE-014E-B0A8-BD6977764C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27E253-CAFE-5243-AC1E-554E58A722BD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32CD5-991B-7C4A-86EF-D3519EDDB5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A19C4-3BF8-8843-97DB-5A08BF4E957E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0D860C-777C-1546-A636-F2DE92E088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E971C7-A29D-EA4A-9268-B153B93E95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D48D72-A914-6746-830E-090EB0D21EF2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21F6E3-FE3B-6647-8997-41C7A95573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0DE416-9057-B941-959B-94C76C57E6F4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96F216-A629-194B-B991-812C833105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802449-FD3B-624A-925C-0761B85FE6FD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AFCE5E-61C0-9B45-90AA-09271353B5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B7EBFCBC-A032-1C4C-9C3B-DB0C7353EC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B664FC04-61B6-2646-BD9D-320793FC83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6CD15221-9DC6-5643-A12C-372ECEEE67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49745011-126E-EF47-92D1-30DE058BDA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4CE2B117-71A1-124A-B89F-21DCA78151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EB863E2D-E649-AB48-A2CA-525111C031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52BC4F98-73B6-7248-B644-C743A102C8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4E36A-1DF3-2D43-A057-2C05A91980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8610CC18-EEC2-FD4D-86C3-F4054172BD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23DD9E67-B5E7-8A42-AD68-FD0C72E1D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64DA17EE-05A6-2B4A-820E-FC847E6EB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974A9B73-B549-3D4F-A7CE-E1F3C2C48D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endParaRPr lang="en-US"/>
          </a:p>
          <a:p>
            <a:fld id="{437EC3AC-630A-8E4E-93D2-B6745D2F45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7818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219200"/>
            <a:ext cx="4038600" cy="47244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fld id="{7FAE177F-6036-E243-8F81-C846DACAEE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60198B-1452-1546-92A7-633B451173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61FDD6-61FC-D445-B682-7800F60A4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FCA256-1B73-4C4E-9789-EB60F102E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8D8ACF-587F-0B44-A823-36BA12AE3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DC53C3-8B9B-8645-AA43-35C6C3CF5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752012-EAE4-8644-941C-1E88E7978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0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0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0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99C7C56-0B15-CF4A-8028-06D2AC4691F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0951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669925"/>
          </a:xfrm>
          <a:prstGeom prst="rect">
            <a:avLst/>
          </a:prstGeom>
          <a:solidFill>
            <a:srgbClr val="A32638"/>
          </a:solidFill>
          <a:ln w="9525">
            <a:noFill/>
            <a:miter lim="800000"/>
            <a:headEnd/>
            <a:tailEnd/>
          </a:ln>
          <a:effectLst/>
        </p:spPr>
        <p:txBody>
          <a:bodyPr lIns="365760">
            <a:prstTxWarp prst="textNoShape">
              <a:avLst/>
            </a:prstTxWarp>
            <a:spAutoFit/>
          </a:bodyPr>
          <a:lstStyle/>
          <a:p>
            <a:pPr eaLnBrk="1" hangingPunct="1"/>
            <a:endParaRPr lang="en-US" sz="1000" b="1">
              <a:solidFill>
                <a:schemeClr val="bg1"/>
              </a:solidFill>
            </a:endParaRPr>
          </a:p>
          <a:p>
            <a:pPr eaLnBrk="1" hangingPunct="1"/>
            <a:r>
              <a:rPr lang="en-US" sz="1400">
                <a:solidFill>
                  <a:schemeClr val="bg1"/>
                </a:solidFill>
                <a:latin typeface="Arial Black" charset="0"/>
              </a:rPr>
              <a:t>Finding Answers:</a:t>
            </a:r>
            <a:r>
              <a:rPr lang="en-US" sz="1400">
                <a:solidFill>
                  <a:schemeClr val="bg1"/>
                </a:solidFill>
                <a:latin typeface="HelveticaNeueLT Std" pitchFamily="34" charset="0"/>
              </a:rPr>
              <a:t> </a:t>
            </a:r>
            <a:r>
              <a:rPr lang="en-US" sz="1400">
                <a:solidFill>
                  <a:schemeClr val="bg1"/>
                </a:solidFill>
              </a:rPr>
              <a:t>Disparities Research for Change</a:t>
            </a:r>
          </a:p>
          <a:p>
            <a:pPr eaLnBrk="1" hangingPunct="1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C1BF0A">
              <a:alpha val="64999"/>
            </a:srgbClr>
          </a:solidFill>
          <a:ln w="9525">
            <a:noFill/>
            <a:miter lim="800000"/>
            <a:headEnd/>
            <a:tailEnd/>
          </a:ln>
        </p:spPr>
        <p:txBody>
          <a:bodyPr tIns="91440" bIns="91440" anchor="ctr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50000"/>
              </a:spcBef>
              <a:spcAft>
                <a:spcPct val="20000"/>
              </a:spcAft>
            </a:pPr>
            <a:r>
              <a:rPr lang="en-US" sz="1200" b="1"/>
              <a:t>www.SolvingDisparities.org</a:t>
            </a:r>
            <a:endParaRPr lang="en-US" sz="1200" i="1">
              <a:latin typeface="Garamond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NeueLT St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NeueLT St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NeueLT St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elveticaNeueLT St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32638"/>
        </a:buClr>
        <a:buFont typeface="Wingdings" charset="2"/>
        <a:buChar char="§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1BF0A"/>
        </a:buClr>
        <a:buFont typeface="Wingdings" charset="2"/>
        <a:buChar char="§"/>
        <a:defRPr sz="2400">
          <a:solidFill>
            <a:schemeClr val="tx1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9696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6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6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6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6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6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6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7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8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699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3116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9700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700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002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4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66BA184-359F-494E-8845-EB050413BD31}" type="datetimeFigureOut">
              <a:rPr lang="en-US"/>
              <a:pPr/>
              <a:t>10/25/10</a:t>
            </a:fld>
            <a:endParaRPr lang="en-US"/>
          </a:p>
        </p:txBody>
      </p:sp>
      <p:sp>
        <p:nvSpPr>
          <p:cNvPr id="297005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6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D108653-1002-1943-B809-1335C9EFFD0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0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47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  <a:p>
            <a:fld id="{57619055-B24A-D942-A2C7-AD9D3E445FB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://mcr.sagepub.com/current.dtl" TargetMode="Externa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10668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latin typeface="Arial Black" pitchFamily="34" charset="0"/>
              </a:rPr>
              <a:t>Integrated Framework for Reducing Racial and Ethnic Disparities in the Quality of Health Care</a:t>
            </a:r>
            <a:r>
              <a:rPr lang="en-US" sz="4000" dirty="0" smtClean="0">
                <a:solidFill>
                  <a:srgbClr val="A32638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8600" y="5181600"/>
            <a:ext cx="8763000" cy="1257300"/>
          </a:xfrm>
        </p:spPr>
        <p:txBody>
          <a:bodyPr/>
          <a:lstStyle/>
          <a:p>
            <a:pPr marL="0" indent="0" algn="ctr" eaLnBrk="1" hangingPunct="1">
              <a:buFont typeface="Wingdings" charset="2"/>
              <a:buNone/>
            </a:pPr>
            <a:r>
              <a:rPr lang="en-US" sz="2800"/>
              <a:t>Marshall H. Chin, MD, MPH, and Don Goldmann, MD</a:t>
            </a:r>
          </a:p>
          <a:p>
            <a:pPr marL="0" indent="0" algn="ctr" eaLnBrk="1" hangingPunct="1">
              <a:buFont typeface="Wingdings" charset="2"/>
              <a:buNone/>
            </a:pPr>
            <a:r>
              <a:rPr lang="en-US" sz="2800"/>
              <a:t>University of Chicago, Institute for Healthcare Improvement</a:t>
            </a:r>
          </a:p>
          <a:p>
            <a:pPr marL="0" indent="0" algn="ctr" eaLnBrk="1" hangingPunct="1">
              <a:buFont typeface="Wingdings" charset="2"/>
              <a:buNone/>
            </a:pPr>
            <a:endParaRPr lang="en-US" sz="3400"/>
          </a:p>
        </p:txBody>
      </p:sp>
      <p:pic>
        <p:nvPicPr>
          <p:cNvPr id="19460" name="Picture 5" descr="Doc and Nur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505200"/>
            <a:ext cx="22098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Home Care"/>
          <p:cNvPicPr>
            <a:picLocks noChangeAspect="1" noChangeArrowheads="1"/>
          </p:cNvPicPr>
          <p:nvPr/>
        </p:nvPicPr>
        <p:blipFill>
          <a:blip r:embed="rId3"/>
          <a:srcRect r="9695"/>
          <a:stretch>
            <a:fillRect/>
          </a:stretch>
        </p:blipFill>
        <p:spPr bwMode="auto">
          <a:xfrm>
            <a:off x="381000" y="3505200"/>
            <a:ext cx="1981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Interven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505200"/>
            <a:ext cx="22098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Mother Daughter Waiting Room"/>
          <p:cNvPicPr>
            <a:picLocks noChangeAspect="1" noChangeArrowheads="1"/>
          </p:cNvPicPr>
          <p:nvPr/>
        </p:nvPicPr>
        <p:blipFill>
          <a:blip r:embed="rId5"/>
          <a:srcRect r="18518" b="3287"/>
          <a:stretch>
            <a:fillRect/>
          </a:stretch>
        </p:blipFill>
        <p:spPr bwMode="auto">
          <a:xfrm>
            <a:off x="4724400" y="3505200"/>
            <a:ext cx="1676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28600"/>
            <a:ext cx="86868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Systematic Reviews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09800" y="1828800"/>
            <a:ext cx="6477000" cy="4292600"/>
          </a:xfrm>
        </p:spPr>
        <p:txBody>
          <a:bodyPr/>
          <a:lstStyle/>
          <a:p>
            <a:pPr eaLnBrk="1" hangingPunct="1"/>
            <a:r>
              <a:rPr lang="en-US" sz="2800" dirty="0"/>
              <a:t>Reviewed 200+ articles</a:t>
            </a:r>
          </a:p>
          <a:p>
            <a:pPr eaLnBrk="1" hangingPunct="1"/>
            <a:r>
              <a:rPr lang="en-US" dirty="0"/>
              <a:t>Condition-specific</a:t>
            </a:r>
          </a:p>
          <a:p>
            <a:pPr lvl="2" eaLnBrk="1" hangingPunct="1"/>
            <a:r>
              <a:rPr lang="en-US" dirty="0"/>
              <a:t> Cardiovascular disease</a:t>
            </a:r>
          </a:p>
          <a:p>
            <a:pPr lvl="2" eaLnBrk="1" hangingPunct="1"/>
            <a:r>
              <a:rPr lang="en-US" dirty="0"/>
              <a:t>Diabetes</a:t>
            </a:r>
          </a:p>
          <a:p>
            <a:pPr lvl="2" eaLnBrk="1" hangingPunct="1"/>
            <a:r>
              <a:rPr lang="en-US" dirty="0"/>
              <a:t>Depression</a:t>
            </a:r>
          </a:p>
          <a:p>
            <a:pPr lvl="2" eaLnBrk="1" hangingPunct="1"/>
            <a:r>
              <a:rPr lang="en-US" dirty="0"/>
              <a:t>Breast cancer</a:t>
            </a:r>
          </a:p>
          <a:p>
            <a:pPr eaLnBrk="1" hangingPunct="1"/>
            <a:r>
              <a:rPr lang="en-US" dirty="0"/>
              <a:t>Cross-cutting</a:t>
            </a:r>
          </a:p>
          <a:p>
            <a:pPr lvl="2" eaLnBrk="1" hangingPunct="1"/>
            <a:r>
              <a:rPr lang="en-US" dirty="0"/>
              <a:t>Cultural leverage</a:t>
            </a:r>
          </a:p>
          <a:p>
            <a:pPr lvl="2" eaLnBrk="1" hangingPunct="1"/>
            <a:r>
              <a:rPr lang="en-US" dirty="0"/>
              <a:t>Pay-for-performance incentives</a:t>
            </a:r>
          </a:p>
          <a:p>
            <a:pPr eaLnBrk="1" hangingPunct="1"/>
            <a:r>
              <a:rPr lang="en-US" sz="2800" dirty="0"/>
              <a:t>FAIR Database</a:t>
            </a:r>
            <a:endParaRPr lang="en-US" sz="2800" i="1" dirty="0"/>
          </a:p>
        </p:txBody>
      </p:sp>
      <p:pic>
        <p:nvPicPr>
          <p:cNvPr id="27652" name="Picture 4" descr="Cove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09800"/>
            <a:ext cx="20510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FF00"/>
                </a:solidFill>
              </a:rPr>
              <a:t>Common Successful Interventions 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from Systematic Reviews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393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dirty="0" err="1"/>
              <a:t>Multifactorial</a:t>
            </a:r>
            <a:r>
              <a:rPr lang="en-US" dirty="0"/>
              <a:t> interventions that address multiple leverage points along a patient’s pathway of care</a:t>
            </a:r>
          </a:p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dirty="0"/>
              <a:t>Culturally tailored QI more than generic QI</a:t>
            </a:r>
          </a:p>
          <a:p>
            <a:pPr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dirty="0"/>
              <a:t>Nurse-led interventions with multidisciplinary teams and close tracking and monitoring of patients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762000" y="5867400"/>
            <a:ext cx="838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1" hangingPunct="1">
              <a:spcBef>
                <a:spcPct val="20000"/>
              </a:spcBef>
              <a:buClr>
                <a:srgbClr val="A32638"/>
              </a:buClr>
              <a:buFont typeface="Wingdings" charset="2"/>
              <a:buNone/>
            </a:pPr>
            <a:r>
              <a:rPr lang="en-US" sz="1400" i="1"/>
              <a:t>Chin MH, et al. Med Care Res Rev 2007; 64:7S-28S.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Review of Pediatric Literature 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(Asthma, Immunizations)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Blip>
                <a:blip r:embed="rId3"/>
              </a:buBlip>
              <a:defRPr/>
            </a:pPr>
            <a:endParaRPr lang="en-US" dirty="0" smtClean="0"/>
          </a:p>
          <a:p>
            <a:pPr marL="609600" indent="-609600"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n-US" dirty="0" smtClean="0"/>
              <a:t>Measure and improve structural aspects of care experience that impact outcomes</a:t>
            </a:r>
          </a:p>
          <a:p>
            <a:pPr marL="609600" indent="-609600"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n-US" dirty="0" smtClean="0"/>
              <a:t>Incorporate families into interventions</a:t>
            </a:r>
          </a:p>
          <a:p>
            <a:pPr marL="609600" indent="-609600" eaLnBrk="1" hangingPunct="1">
              <a:buFont typeface="Wingdings" pitchFamily="2" charset="2"/>
              <a:buBlip>
                <a:blip r:embed="rId3"/>
              </a:buBlip>
              <a:defRPr/>
            </a:pPr>
            <a:r>
              <a:rPr lang="en-US" dirty="0" smtClean="0"/>
              <a:t>Integrate non-health care partners into QI interventions</a:t>
            </a: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762000" y="6013450"/>
            <a:ext cx="8382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1" hangingPunct="1">
              <a:lnSpc>
                <a:spcPct val="80000"/>
              </a:lnSpc>
              <a:spcBef>
                <a:spcPct val="20000"/>
              </a:spcBef>
              <a:buClr>
                <a:srgbClr val="A32638"/>
              </a:buClr>
              <a:buFont typeface="Wingdings" charset="2"/>
              <a:buNone/>
            </a:pPr>
            <a:r>
              <a:rPr lang="en-US"/>
              <a:t>	</a:t>
            </a:r>
            <a:r>
              <a:rPr lang="en-US" sz="1400" i="1"/>
              <a:t>Chin MH, et al. Pediatrics 2009;124 (Suppl 3):S224-S236.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Lessons from 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RWJF Finding Answers: Disparities Research for Change Grantees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endParaRPr lang="en-US" sz="2800" dirty="0" smtClean="0"/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Knowledge/attitude interventions helpful but not sufficient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Providing disparity data helpful but not sufficient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Context and tailoring are critical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err="1" smtClean="0"/>
              <a:t>Multifactorial</a:t>
            </a:r>
            <a:r>
              <a:rPr lang="en-US" sz="2800" dirty="0" smtClean="0"/>
              <a:t>, </a:t>
            </a:r>
            <a:r>
              <a:rPr lang="en-US" sz="2800" dirty="0" err="1" smtClean="0"/>
              <a:t>multitarget</a:t>
            </a:r>
            <a:r>
              <a:rPr lang="en-US" sz="2800" dirty="0" smtClean="0"/>
              <a:t> interventions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Intervention &amp; the process of implementation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Buy-in, incentives, sustainability,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FFFF66"/>
                </a:solidFill>
                <a:effectLst/>
              </a:rPr>
              <a:t>Integral Components of Systems Approach to Reducing Disparities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1500"/>
            <a:ext cx="8229600" cy="3695700"/>
          </a:xfrm>
          <a:noFill/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Aft>
                <a:spcPct val="40000"/>
              </a:spcAft>
              <a:buFont typeface="Wingdings" charset="2"/>
              <a:buNone/>
            </a:pPr>
            <a:r>
              <a:rPr lang="en-US" sz="2800" dirty="0">
                <a:effectLst/>
              </a:rPr>
              <a:t>1)  Examine your performance data stratified by insurance status, race/ethnicity, language, and socioeconomic status.</a:t>
            </a:r>
          </a:p>
          <a:p>
            <a:pPr marL="609600" indent="-609600" eaLnBrk="1" hangingPunct="1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Font typeface="Wingdings" charset="2"/>
              <a:buAutoNum type="arabicParenR" startAt="2"/>
            </a:pPr>
            <a:r>
              <a:rPr lang="en-US" sz="2800" dirty="0">
                <a:effectLst/>
              </a:rPr>
              <a:t>Get training for your staff to work effectively with diverse populations.</a:t>
            </a:r>
          </a:p>
          <a:p>
            <a:pPr marL="609600" indent="-609600" eaLnBrk="1" hangingPunct="1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Font typeface="Wingdings" charset="2"/>
              <a:buAutoNum type="arabicParenR" startAt="2"/>
            </a:pPr>
            <a:r>
              <a:rPr lang="en-US" sz="2800" dirty="0">
                <a:effectLst/>
              </a:rPr>
              <a:t>Make reduction of inequities in care for vulnerable populations an integral component of quality improvement efforts.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09600" y="57150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/>
              <a:t>Chin MH. Ann Intern Med 2008; 149:206-208.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dirty="0">
                <a:solidFill>
                  <a:srgbClr val="FFFF66"/>
                </a:solidFill>
                <a:effectLst/>
              </a:rPr>
              <a:t>Systems Approach - 2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noFill/>
        </p:spPr>
        <p:txBody>
          <a:bodyPr/>
          <a:lstStyle/>
          <a:p>
            <a:pPr marL="514350" indent="-514350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Font typeface="Arial" charset="0"/>
              <a:buAutoNum type="arabicParenR" startAt="4"/>
            </a:pPr>
            <a:r>
              <a:rPr lang="en-US" sz="3000" dirty="0">
                <a:effectLst/>
              </a:rPr>
              <a:t>Provide models of care and infrastructural   support to enable organizations to improve the quality of care for vulnerable patients.</a:t>
            </a:r>
          </a:p>
          <a:p>
            <a:pPr marL="514350" indent="-514350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Font typeface="Arial" charset="0"/>
              <a:buAutoNum type="arabicParenR" startAt="4"/>
            </a:pPr>
            <a:r>
              <a:rPr lang="en-US" sz="3000" dirty="0">
                <a:effectLst/>
              </a:rPr>
              <a:t>Align incentives to reward providers and health care organizations for providing high quality care to vulnerable populations.</a:t>
            </a:r>
          </a:p>
          <a:p>
            <a:pPr marL="514350" indent="-514350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Font typeface="Arial" charset="0"/>
              <a:buAutoNum type="arabicParenR" startAt="4"/>
            </a:pPr>
            <a:r>
              <a:rPr lang="en-US" sz="3000" dirty="0">
                <a:effectLst/>
              </a:rPr>
              <a:t>Allocate more resources for the uninsured with chronic diseases.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Implications for Funders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4911725"/>
          </a:xfrm>
        </p:spPr>
        <p:txBody>
          <a:bodyPr/>
          <a:lstStyle/>
          <a:p>
            <a:pPr eaLnBrk="1" hangingPunct="1"/>
            <a:r>
              <a:rPr lang="en-US" sz="2800" dirty="0"/>
              <a:t>Move beyond asking applicants simply to show that they have included “priority populations” in their research plan</a:t>
            </a:r>
          </a:p>
          <a:p>
            <a:pPr eaLnBrk="1" hangingPunct="1"/>
            <a:r>
              <a:rPr lang="en-US" sz="2800" dirty="0"/>
              <a:t>Ask all quality of care applicants to address specifically how they will reduce known disparities or gaps discovered in the course of the work</a:t>
            </a:r>
          </a:p>
          <a:p>
            <a:pPr lvl="1" eaLnBrk="1" hangingPunct="1"/>
            <a:r>
              <a:rPr lang="en-US" sz="2600" dirty="0"/>
              <a:t>Include a measurement plan that stratifies data appropriately</a:t>
            </a:r>
          </a:p>
          <a:p>
            <a:pPr eaLnBrk="1" hangingPunct="1"/>
            <a:r>
              <a:rPr lang="en-US" sz="2800" dirty="0"/>
              <a:t>Design an overall portfolio of grants and grantees that addresses improving outcomes and reducing gaps in diverse populations and settings</a:t>
            </a:r>
          </a:p>
          <a:p>
            <a:pPr eaLnBrk="1" hangingPunct="1"/>
            <a:r>
              <a:rPr lang="en-US" sz="2800" dirty="0"/>
              <a:t>Reward applicants who address equity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FF00"/>
                </a:solidFill>
              </a:rPr>
              <a:t>Spheres of Influence for 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Disparity Interventions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225925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Patient/person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Provider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err="1" smtClean="0"/>
              <a:t>Microsystem</a:t>
            </a:r>
            <a:endParaRPr lang="en-US" sz="3000" dirty="0" smtClean="0"/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Health care delivery organization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Community and region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Policy, payment, regulation, accreditation</a:t>
            </a:r>
            <a:br>
              <a:rPr lang="en-US" sz="3000" dirty="0" smtClean="0"/>
            </a:br>
            <a:endParaRPr lang="en-US" sz="3000" dirty="0" smtClean="0"/>
          </a:p>
        </p:txBody>
      </p:sp>
      <p:sp>
        <p:nvSpPr>
          <p:cNvPr id="34820" name="TextBox 3"/>
          <p:cNvSpPr txBox="1">
            <a:spLocks noChangeArrowheads="1"/>
          </p:cNvSpPr>
          <p:nvPr/>
        </p:nvSpPr>
        <p:spPr bwMode="auto">
          <a:xfrm>
            <a:off x="381000" y="5105400"/>
            <a:ext cx="8524875" cy="138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None/>
            </a:pPr>
            <a:r>
              <a:rPr lang="en-US" sz="2800">
                <a:solidFill>
                  <a:srgbClr val="66FF33"/>
                </a:solidFill>
              </a:rPr>
              <a:t>Which spheres are you addressing or plan</a:t>
            </a:r>
          </a:p>
          <a:p>
            <a:pPr>
              <a:buFont typeface="Wingdings" charset="2"/>
              <a:buNone/>
            </a:pPr>
            <a:r>
              <a:rPr lang="en-US" sz="2800">
                <a:solidFill>
                  <a:srgbClr val="66FF33"/>
                </a:solidFill>
              </a:rPr>
              <a:t> to address in your comprehensive,</a:t>
            </a:r>
          </a:p>
          <a:p>
            <a:pPr>
              <a:buFont typeface="Wingdings" charset="2"/>
              <a:buNone/>
            </a:pPr>
            <a:r>
              <a:rPr lang="en-US" sz="2800">
                <a:solidFill>
                  <a:srgbClr val="66FF33"/>
                </a:solidFill>
              </a:rPr>
              <a:t> multifactorial approach to reducing an equity gap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Example - Care Coordination </a:t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for Chronically Ill Patients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44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Patient: engagement, empowerment, mobilization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Provider: engagement, training in health literacy and cultural competency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err="1" smtClean="0"/>
              <a:t>Microsystem</a:t>
            </a:r>
            <a:r>
              <a:rPr lang="en-US" sz="2800" dirty="0" smtClean="0"/>
              <a:t>: teamwork, communication, QI, practice redesign, stratified data and real time 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olidFill>
                  <a:srgbClr val="FFFF00"/>
                </a:solidFill>
              </a:rPr>
              <a:t>Care Coordination 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for Chronically Ill Patients - 2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Health care delivery organization: communication, coordination, support for patients and families across the continuum, </a:t>
            </a:r>
            <a:r>
              <a:rPr lang="en-US" sz="2800" dirty="0" err="1"/>
              <a:t>tele</a:t>
            </a:r>
            <a:r>
              <a:rPr lang="en-US" sz="2800" dirty="0"/>
              <a:t>-health and monitoring, focus on value and longer term fiscal horizon</a:t>
            </a:r>
          </a:p>
          <a:p>
            <a:pPr eaLnBrk="1" hangingPunct="1"/>
            <a:r>
              <a:rPr lang="en-US" sz="2800" dirty="0"/>
              <a:t>Community: activation, mobilization of non-medical resources and supports, attention to social capital and environment</a:t>
            </a:r>
          </a:p>
          <a:p>
            <a:pPr eaLnBrk="1" hangingPunct="1"/>
            <a:r>
              <a:rPr lang="en-US" sz="2800" dirty="0"/>
              <a:t>Policy – alignment of incentives and payment to promote the above actions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66"/>
                </a:solidFill>
              </a:rPr>
              <a:t>Roadmap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Context and problems in current efforts to reduce disparities in health care quality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Conceptual models for reducing disparities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Evidence on disparity interventions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6 key components for reducing disparities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Implications for funders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Exercise:  Advice to AHRQ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  <a:effectLst/>
              </a:rPr>
              <a:t>Exercise: </a:t>
            </a:r>
            <a:br>
              <a:rPr lang="en-US" sz="4000" dirty="0">
                <a:solidFill>
                  <a:srgbClr val="FFFF00"/>
                </a:solidFill>
                <a:effectLst/>
              </a:rPr>
            </a:br>
            <a:r>
              <a:rPr lang="en-US" sz="4000" dirty="0">
                <a:solidFill>
                  <a:srgbClr val="FFFF00"/>
                </a:solidFill>
                <a:effectLst/>
              </a:rPr>
              <a:t>Advice to AHRQ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2800" dirty="0">
                <a:effectLst/>
              </a:rPr>
              <a:t>Request For Applications</a:t>
            </a:r>
          </a:p>
          <a:p>
            <a:pPr lvl="1"/>
            <a:r>
              <a:rPr lang="en-US" sz="2400" dirty="0">
                <a:effectLst/>
              </a:rPr>
              <a:t>Think of your research area</a:t>
            </a:r>
          </a:p>
          <a:p>
            <a:pPr lvl="1"/>
            <a:r>
              <a:rPr lang="en-US" sz="2400" dirty="0">
                <a:effectLst/>
              </a:rPr>
              <a:t>Pick one of the 6 spheres of influence</a:t>
            </a:r>
          </a:p>
          <a:p>
            <a:pPr lvl="1"/>
            <a:r>
              <a:rPr lang="en-US" sz="2400" dirty="0">
                <a:effectLst/>
              </a:rPr>
              <a:t>Write a research question you’d like to be a priority area for the RFA for your research area in that sphere of influence</a:t>
            </a:r>
          </a:p>
          <a:p>
            <a:pPr lvl="1"/>
            <a:r>
              <a:rPr lang="en-US" sz="2400" dirty="0">
                <a:effectLst/>
              </a:rPr>
              <a:t>If time, write questions for other spheres</a:t>
            </a:r>
          </a:p>
          <a:p>
            <a:r>
              <a:rPr lang="en-US" sz="2800" dirty="0">
                <a:effectLst/>
              </a:rPr>
              <a:t>To reduce disparities in health care quality, what else might AHRQ do, in addition to directing and supporting research on specific topics?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FFFF00"/>
                </a:solidFill>
              </a:rPr>
              <a:t>Spheres of Influence for 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Disparity Interventions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229600" cy="4225925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Patient/person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Provider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err="1" smtClean="0"/>
              <a:t>Microsystem</a:t>
            </a:r>
            <a:endParaRPr lang="en-US" sz="3000" dirty="0" smtClean="0"/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Health care delivery organization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Community and region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3000" dirty="0" smtClean="0"/>
              <a:t>Policy, payment, regulation, accreditation</a:t>
            </a:r>
            <a:br>
              <a:rPr lang="en-US" sz="3000" dirty="0" smtClean="0"/>
            </a:b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Promising Time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Increased public awareness of disparities</a:t>
            </a:r>
          </a:p>
          <a:p>
            <a:pPr eaLnBrk="1" hangingPunct="1"/>
            <a:r>
              <a:rPr lang="en-US" dirty="0"/>
              <a:t>Health reform legislation will increase collection of race, ethnicity, and language data</a:t>
            </a:r>
          </a:p>
          <a:p>
            <a:pPr eaLnBrk="1" hangingPunct="1"/>
            <a:r>
              <a:rPr lang="en-US" dirty="0"/>
              <a:t>Increased motivation for providers and health care organizations to address disparities</a:t>
            </a:r>
          </a:p>
          <a:p>
            <a:pPr eaLnBrk="1" hangingPunct="1"/>
            <a:r>
              <a:rPr lang="en-US" dirty="0"/>
              <a:t>An opportunity to move from description and complaint to action</a:t>
            </a:r>
          </a:p>
          <a:p>
            <a:pPr eaLnBrk="1" hangingPunct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175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Problems and Gaps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Lots of research on the magnitude of disparities, but relatively little work on </a:t>
            </a:r>
            <a:r>
              <a:rPr lang="en-US" i="1" dirty="0" smtClean="0"/>
              <a:t>interventions</a:t>
            </a:r>
            <a:r>
              <a:rPr lang="en-US" dirty="0" smtClean="0"/>
              <a:t> to reduce disparities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Many providers, organizations, and policy makers do not know where to start to reduce disparities</a:t>
            </a:r>
          </a:p>
          <a:p>
            <a:pPr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Despite language encouraging proposals on vulnerable populations, many public and private funders receive few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Models, Models,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9325"/>
          </a:xfrm>
        </p:spPr>
        <p:txBody>
          <a:bodyPr/>
          <a:lstStyle/>
          <a:p>
            <a:pPr eaLnBrk="1" hangingPunct="1"/>
            <a:r>
              <a:rPr lang="en-US" dirty="0"/>
              <a:t>Models can inform approaches to disparities, but….</a:t>
            </a:r>
          </a:p>
          <a:p>
            <a:pPr eaLnBrk="1" hangingPunct="1"/>
            <a:r>
              <a:rPr lang="en-US" dirty="0"/>
              <a:t>Models must be customized to address the unique underlying causes of disparities directly, but….</a:t>
            </a:r>
          </a:p>
          <a:p>
            <a:pPr eaLnBrk="1" hangingPunct="1"/>
            <a:r>
              <a:rPr lang="en-US" dirty="0"/>
              <a:t>Customized solutions are sparse, therefore….</a:t>
            </a:r>
          </a:p>
          <a:p>
            <a:pPr eaLnBrk="1" hangingPunct="1"/>
            <a:r>
              <a:rPr lang="en-US" dirty="0"/>
              <a:t>The nation’s research agenda must be directed at testing interventions that address disparities specifically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/>
              <a:t>Level of Engagement Model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en-US" sz="3000" dirty="0"/>
              <a:t>Patient/Person</a:t>
            </a:r>
          </a:p>
          <a:p>
            <a:r>
              <a:rPr lang="en-US" sz="3000" dirty="0"/>
              <a:t>Provider</a:t>
            </a:r>
          </a:p>
          <a:p>
            <a:r>
              <a:rPr lang="en-US" sz="3000" dirty="0" err="1"/>
              <a:t>Microsystem</a:t>
            </a:r>
            <a:r>
              <a:rPr lang="en-US" sz="3000" dirty="0"/>
              <a:t> - small unit of care delivery</a:t>
            </a:r>
          </a:p>
          <a:p>
            <a:r>
              <a:rPr lang="en-US" sz="3000" dirty="0"/>
              <a:t>Organizations that house or support </a:t>
            </a:r>
            <a:r>
              <a:rPr lang="en-US" sz="3000" dirty="0" err="1"/>
              <a:t>microsystems</a:t>
            </a:r>
            <a:endParaRPr lang="en-US" sz="3000" dirty="0"/>
          </a:p>
          <a:p>
            <a:r>
              <a:rPr lang="en-US" sz="3000" dirty="0"/>
              <a:t>Communities and regions that span care delivery, prevention, and health promotion for populations</a:t>
            </a:r>
          </a:p>
          <a:p>
            <a:r>
              <a:rPr lang="en-US" sz="3000" dirty="0"/>
              <a:t>Environment of policy, payment, regulation, accreditation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2458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3657600" y="6172200"/>
            <a:ext cx="487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Based on Berwick, Health Affairs 2002;21:n.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0" y="514350"/>
            <a:ext cx="9061450" cy="6103938"/>
            <a:chOff x="0" y="514350"/>
            <a:chExt cx="9061450" cy="6103938"/>
          </a:xfrm>
        </p:grpSpPr>
        <p:graphicFrame>
          <p:nvGraphicFramePr>
            <p:cNvPr id="1026" name="Object 2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970088" y="3638550"/>
            <a:ext cx="5461000" cy="2476500"/>
          </p:xfrm>
          <a:graphic>
            <a:graphicData uri="http://schemas.openxmlformats.org/presentationml/2006/ole">
              <p:oleObj spid="_x0000_s1026" name="Clip" r:id="rId4" imgW="5459400" imgH="2474640" progId="">
                <p:embed/>
              </p:oleObj>
            </a:graphicData>
          </a:graphic>
        </p:graphicFrame>
        <p:sp>
          <p:nvSpPr>
            <p:cNvPr id="1027" name="Oval 3"/>
            <p:cNvSpPr>
              <a:spLocks noChangeArrowheads="1"/>
            </p:cNvSpPr>
            <p:nvPr/>
          </p:nvSpPr>
          <p:spPr bwMode="auto">
            <a:xfrm>
              <a:off x="5416550" y="4102100"/>
              <a:ext cx="2349500" cy="12065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>
              <a:off x="1301750" y="4102100"/>
              <a:ext cx="2197100" cy="1266825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1738313" y="4171950"/>
              <a:ext cx="1285875" cy="10128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Informed,</a:t>
              </a:r>
            </a:p>
            <a:p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Activated</a:t>
              </a:r>
            </a:p>
            <a:p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Patient</a:t>
              </a: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3567113" y="4270375"/>
              <a:ext cx="1773237" cy="8286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b="1">
                  <a:solidFill>
                    <a:srgbClr val="FFFF00"/>
                  </a:solidFill>
                  <a:latin typeface="Times New Roman" charset="0"/>
                </a:rPr>
                <a:t>Productive</a:t>
              </a:r>
            </a:p>
            <a:p>
              <a:pPr algn="ctr"/>
              <a:r>
                <a:rPr lang="en-US" sz="2400" b="1">
                  <a:solidFill>
                    <a:srgbClr val="FFFF00"/>
                  </a:solidFill>
                  <a:latin typeface="Times New Roman" charset="0"/>
                </a:rPr>
                <a:t>Interactions</a:t>
              </a:r>
            </a:p>
          </p:txBody>
        </p:sp>
        <p:sp>
          <p:nvSpPr>
            <p:cNvPr id="1031" name="Line 7"/>
            <p:cNvSpPr>
              <a:spLocks noChangeShapeType="1"/>
            </p:cNvSpPr>
            <p:nvPr/>
          </p:nvSpPr>
          <p:spPr bwMode="auto">
            <a:xfrm>
              <a:off x="3354388" y="4249738"/>
              <a:ext cx="2297112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Line 8"/>
            <p:cNvSpPr>
              <a:spLocks noChangeShapeType="1"/>
            </p:cNvSpPr>
            <p:nvPr/>
          </p:nvSpPr>
          <p:spPr bwMode="auto">
            <a:xfrm>
              <a:off x="3354388" y="5219700"/>
              <a:ext cx="2297112" cy="0"/>
            </a:xfrm>
            <a:prstGeom prst="line">
              <a:avLst/>
            </a:prstGeom>
            <a:noFill/>
            <a:ln w="12700">
              <a:solidFill>
                <a:schemeClr val="bg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708650" y="4241800"/>
              <a:ext cx="2401888" cy="1003300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FF00"/>
                  </a:solidFill>
                  <a:latin typeface="Times New Roman" pitchFamily="18" charset="0"/>
                </a:rPr>
                <a:t>Prepared,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FF00"/>
                  </a:solidFill>
                  <a:latin typeface="Times New Roman" pitchFamily="18" charset="0"/>
                </a:rPr>
                <a:t>Proactive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rgbClr val="FFFF00"/>
                  </a:solidFill>
                  <a:latin typeface="Times New Roman" pitchFamily="18" charset="0"/>
                </a:rPr>
                <a:t>Practice Team</a:t>
              </a: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2066925" y="6096000"/>
              <a:ext cx="5048250" cy="490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600" b="1">
                  <a:solidFill>
                    <a:srgbClr val="FFFF00"/>
                  </a:solidFill>
                  <a:latin typeface="Times New Roman" charset="0"/>
                </a:rPr>
                <a:t>Functional and Clinical Outcomes</a:t>
              </a: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0" y="514350"/>
              <a:ext cx="9061450" cy="3276600"/>
            </a:xfrm>
            <a:prstGeom prst="ellipse">
              <a:avLst/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1" hangingPunct="1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1828800" y="914400"/>
              <a:ext cx="6927850" cy="2432050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810000" y="2266950"/>
              <a:ext cx="1060450" cy="822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Delivery</a:t>
              </a:r>
              <a:br>
                <a:rPr lang="en-US" sz="1600" b="1">
                  <a:solidFill>
                    <a:srgbClr val="00004D"/>
                  </a:solidFill>
                  <a:latin typeface="Times New Roman" charset="0"/>
                </a:rPr>
              </a:br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System</a:t>
              </a:r>
            </a:p>
            <a:p>
              <a:pPr algn="ctr"/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Design</a:t>
              </a: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5334000" y="2419350"/>
              <a:ext cx="1031875" cy="5778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Decision</a:t>
              </a:r>
            </a:p>
            <a:p>
              <a:pPr algn="ctr"/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 Support </a:t>
              </a: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6629400" y="2057400"/>
              <a:ext cx="1474788" cy="822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 Clinical</a:t>
              </a:r>
              <a:br>
                <a:rPr lang="en-US" sz="1600" b="1">
                  <a:solidFill>
                    <a:srgbClr val="00004D"/>
                  </a:solidFill>
                  <a:latin typeface="Times New Roman" charset="0"/>
                </a:rPr>
              </a:br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Information</a:t>
              </a:r>
              <a:br>
                <a:rPr lang="en-US" sz="1600" b="1">
                  <a:solidFill>
                    <a:srgbClr val="00004D"/>
                  </a:solidFill>
                  <a:latin typeface="Times New Roman" charset="0"/>
                </a:rPr>
              </a:br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Systems</a:t>
              </a: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2286000" y="1981200"/>
              <a:ext cx="1524000" cy="822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Self-</a:t>
              </a:r>
              <a:br>
                <a:rPr lang="en-US" sz="1600" b="1">
                  <a:solidFill>
                    <a:srgbClr val="00004D"/>
                  </a:solidFill>
                  <a:latin typeface="Times New Roman" charset="0"/>
                </a:rPr>
              </a:br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Management </a:t>
              </a:r>
              <a:br>
                <a:rPr lang="en-US" sz="1600" b="1">
                  <a:solidFill>
                    <a:srgbClr val="00004D"/>
                  </a:solidFill>
                  <a:latin typeface="Times New Roman" charset="0"/>
                </a:rPr>
              </a:br>
              <a:r>
                <a:rPr lang="en-US" sz="1600" b="1">
                  <a:solidFill>
                    <a:srgbClr val="00004D"/>
                  </a:solidFill>
                  <a:latin typeface="Times New Roman" charset="0"/>
                </a:rPr>
                <a:t>Support</a:t>
              </a: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4337050" y="1041400"/>
              <a:ext cx="2089150" cy="4587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rgbClr val="00004D"/>
                  </a:solidFill>
                  <a:latin typeface="Times New Roman" charset="0"/>
                </a:rPr>
                <a:t>Health System</a:t>
              </a: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374650" y="1574800"/>
              <a:ext cx="2646363" cy="393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004D"/>
                  </a:solidFill>
                  <a:latin typeface="Times New Roman" charset="0"/>
                </a:rPr>
                <a:t>Resources and Policies</a:t>
              </a:r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984250" y="1041400"/>
              <a:ext cx="1792288" cy="4587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rgbClr val="00004D"/>
                  </a:solidFill>
                  <a:latin typeface="Times New Roman" charset="0"/>
                </a:rPr>
                <a:t>Community </a:t>
              </a: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3956050" y="1574800"/>
              <a:ext cx="3287713" cy="393700"/>
            </a:xfrm>
            <a:prstGeom prst="rect">
              <a:avLst/>
            </a:prstGeom>
            <a:solidFill>
              <a:srgbClr val="CCECFF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rgbClr val="002060"/>
                  </a:solidFill>
                  <a:latin typeface="Times New Roman" charset="0"/>
                </a:rPr>
                <a:t>Organization of Health Care</a:t>
              </a:r>
            </a:p>
          </p:txBody>
        </p:sp>
        <p:sp>
          <p:nvSpPr>
            <p:cNvPr id="1046" name="Text Box 22"/>
            <p:cNvSpPr txBox="1">
              <a:spLocks noChangeArrowheads="1"/>
            </p:cNvSpPr>
            <p:nvPr/>
          </p:nvSpPr>
          <p:spPr bwMode="auto">
            <a:xfrm>
              <a:off x="2765425" y="3124200"/>
              <a:ext cx="2063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endParaRPr lang="en-US" sz="2400">
                <a:solidFill>
                  <a:srgbClr val="FFFFFF"/>
                </a:solidFill>
                <a:latin typeface="Times New Roman" charset="0"/>
              </a:endParaRPr>
            </a:p>
          </p:txBody>
        </p:sp>
        <p:sp>
          <p:nvSpPr>
            <p:cNvPr id="1047" name="TextBox 22"/>
            <p:cNvSpPr txBox="1">
              <a:spLocks noChangeArrowheads="1"/>
            </p:cNvSpPr>
            <p:nvPr/>
          </p:nvSpPr>
          <p:spPr bwMode="auto">
            <a:xfrm>
              <a:off x="7772400" y="6248400"/>
              <a:ext cx="984250" cy="3698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i="1">
                  <a:solidFill>
                    <a:srgbClr val="37FF37"/>
                  </a:solidFill>
                </a:rPr>
                <a:t>Wagner</a:t>
              </a:r>
            </a:p>
          </p:txBody>
        </p:sp>
      </p:grp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Times New Roman" charset="0"/>
              </a:rPr>
              <a:t>Planned Care Conceptual Model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latin typeface="Times New Roman" charset="0"/>
              </a:rPr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38213" y="838200"/>
            <a:ext cx="7345362" cy="757238"/>
          </a:xfrm>
        </p:spPr>
        <p:txBody>
          <a:bodyPr/>
          <a:lstStyle/>
          <a:p>
            <a:r>
              <a:rPr lang="en-US" dirty="0">
                <a:latin typeface="Arial Unicode MS" charset="0"/>
                <a:ea typeface="Arial Unicode MS" charset="0"/>
                <a:cs typeface="Arial Unicode MS" charset="0"/>
              </a:rPr>
              <a:t>New IOM Framework</a:t>
            </a:r>
          </a:p>
        </p:txBody>
      </p:sp>
      <p:pic>
        <p:nvPicPr>
          <p:cNvPr id="25603" name="Picture 3" descr="Framework 224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39875"/>
            <a:ext cx="72390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rgbClr val="FFFF00"/>
                </a:solidFill>
              </a:rPr>
              <a:t>RWJF Finding Answers</a:t>
            </a:r>
            <a:br>
              <a:rPr lang="en-US" sz="4000" dirty="0">
                <a:solidFill>
                  <a:srgbClr val="FFFF00"/>
                </a:solidFill>
              </a:rPr>
            </a:br>
            <a:r>
              <a:rPr lang="en-US" sz="4000" dirty="0">
                <a:solidFill>
                  <a:srgbClr val="FFFF00"/>
                </a:solidFill>
              </a:rPr>
              <a:t>Conceptual Model</a:t>
            </a:r>
            <a:br>
              <a:rPr lang="en-US" sz="4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Chin et al. Med Care Res Rev 2007; 64:7S-28S</a:t>
            </a:r>
            <a:endParaRPr lang="en-US" sz="4000" dirty="0">
              <a:solidFill>
                <a:srgbClr val="FFFF00"/>
              </a:solidFill>
            </a:endParaRPr>
          </a:p>
        </p:txBody>
      </p:sp>
      <p:grpSp>
        <p:nvGrpSpPr>
          <p:cNvPr id="26627" name="Group 3"/>
          <p:cNvGrpSpPr>
            <a:grpSpLocks/>
          </p:cNvGrpSpPr>
          <p:nvPr/>
        </p:nvGrpSpPr>
        <p:grpSpPr bwMode="auto">
          <a:xfrm>
            <a:off x="990600" y="1752600"/>
            <a:ext cx="7126288" cy="4343400"/>
            <a:chOff x="624" y="1056"/>
            <a:chExt cx="4489" cy="2736"/>
          </a:xfrm>
        </p:grpSpPr>
        <p:sp>
          <p:nvSpPr>
            <p:cNvPr id="26628" name="Oval 4"/>
            <p:cNvSpPr>
              <a:spLocks noChangeArrowheads="1"/>
            </p:cNvSpPr>
            <p:nvPr/>
          </p:nvSpPr>
          <p:spPr bwMode="auto">
            <a:xfrm>
              <a:off x="624" y="1727"/>
              <a:ext cx="1943" cy="1418"/>
            </a:xfrm>
            <a:prstGeom prst="ellipse">
              <a:avLst/>
            </a:prstGeom>
            <a:solidFill>
              <a:srgbClr val="A2968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9" name="Oval 5"/>
            <p:cNvSpPr>
              <a:spLocks noChangeArrowheads="1"/>
            </p:cNvSpPr>
            <p:nvPr/>
          </p:nvSpPr>
          <p:spPr bwMode="auto">
            <a:xfrm>
              <a:off x="3168" y="1680"/>
              <a:ext cx="1943" cy="1419"/>
            </a:xfrm>
            <a:prstGeom prst="ellipse">
              <a:avLst/>
            </a:prstGeom>
            <a:solidFill>
              <a:srgbClr val="A2968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0" name="Text Box 6"/>
            <p:cNvSpPr txBox="1">
              <a:spLocks noChangeArrowheads="1"/>
            </p:cNvSpPr>
            <p:nvPr/>
          </p:nvSpPr>
          <p:spPr bwMode="auto">
            <a:xfrm>
              <a:off x="3840" y="2448"/>
              <a:ext cx="65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/>
                <a:t>Provider</a:t>
              </a:r>
            </a:p>
          </p:txBody>
        </p:sp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3900" y="2793"/>
              <a:ext cx="56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/>
                <a:t>Patient</a:t>
              </a:r>
            </a:p>
          </p:txBody>
        </p:sp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831" y="1056"/>
              <a:ext cx="40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/>
                <a:t>Policy / Payment / Regulation / Accreditation</a:t>
              </a:r>
            </a:p>
          </p:txBody>
        </p:sp>
        <p:sp>
          <p:nvSpPr>
            <p:cNvPr id="26633" name="Text Box 9"/>
            <p:cNvSpPr txBox="1">
              <a:spLocks noChangeArrowheads="1"/>
            </p:cNvSpPr>
            <p:nvPr/>
          </p:nvSpPr>
          <p:spPr bwMode="auto">
            <a:xfrm>
              <a:off x="3277" y="1920"/>
              <a:ext cx="18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b="1"/>
                <a:t>Health Care</a:t>
              </a:r>
            </a:p>
            <a:p>
              <a:pPr algn="ctr" eaLnBrk="1" hangingPunct="1"/>
              <a:r>
                <a:rPr lang="en-US" b="1"/>
                <a:t>Organization</a:t>
              </a:r>
            </a:p>
          </p:txBody>
        </p:sp>
        <p:sp>
          <p:nvSpPr>
            <p:cNvPr id="26634" name="Text Box 10"/>
            <p:cNvSpPr txBox="1">
              <a:spLocks noChangeArrowheads="1"/>
            </p:cNvSpPr>
            <p:nvPr/>
          </p:nvSpPr>
          <p:spPr bwMode="auto">
            <a:xfrm>
              <a:off x="1296" y="2793"/>
              <a:ext cx="5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/>
                <a:t>Person</a:t>
              </a:r>
            </a:p>
          </p:txBody>
        </p:sp>
        <p:sp>
          <p:nvSpPr>
            <p:cNvPr id="26635" name="Text Box 11"/>
            <p:cNvSpPr txBox="1">
              <a:spLocks noChangeArrowheads="1"/>
            </p:cNvSpPr>
            <p:nvPr/>
          </p:nvSpPr>
          <p:spPr bwMode="auto">
            <a:xfrm>
              <a:off x="1104" y="1968"/>
              <a:ext cx="9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b="1"/>
                <a:t>Community</a:t>
              </a:r>
            </a:p>
          </p:txBody>
        </p:sp>
        <p:sp>
          <p:nvSpPr>
            <p:cNvPr id="26636" name="Text Box 12"/>
            <p:cNvSpPr txBox="1">
              <a:spLocks noChangeArrowheads="1"/>
            </p:cNvSpPr>
            <p:nvPr/>
          </p:nvSpPr>
          <p:spPr bwMode="auto">
            <a:xfrm>
              <a:off x="2545" y="3205"/>
              <a:ext cx="6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/>
                <a:t>Process</a:t>
              </a:r>
            </a:p>
          </p:txBody>
        </p:sp>
        <p:sp>
          <p:nvSpPr>
            <p:cNvPr id="26637" name="Text Box 13"/>
            <p:cNvSpPr txBox="1">
              <a:spLocks noChangeArrowheads="1"/>
            </p:cNvSpPr>
            <p:nvPr/>
          </p:nvSpPr>
          <p:spPr bwMode="auto">
            <a:xfrm>
              <a:off x="2479" y="3561"/>
              <a:ext cx="7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/>
                <a:t>Outcomes</a:t>
              </a:r>
            </a:p>
          </p:txBody>
        </p:sp>
        <p:cxnSp>
          <p:nvCxnSpPr>
            <p:cNvPr id="26638" name="AutoShape 14"/>
            <p:cNvCxnSpPr>
              <a:cxnSpLocks noChangeShapeType="1"/>
            </p:cNvCxnSpPr>
            <p:nvPr/>
          </p:nvCxnSpPr>
          <p:spPr bwMode="auto">
            <a:xfrm>
              <a:off x="1868" y="2928"/>
              <a:ext cx="203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6639" name="Text Box 15"/>
            <p:cNvSpPr txBox="1">
              <a:spLocks noChangeArrowheads="1"/>
            </p:cNvSpPr>
            <p:nvPr/>
          </p:nvSpPr>
          <p:spPr bwMode="auto">
            <a:xfrm>
              <a:off x="2572" y="2712"/>
              <a:ext cx="58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/>
                <a:t>Access</a:t>
              </a:r>
            </a:p>
          </p:txBody>
        </p:sp>
        <p:cxnSp>
          <p:nvCxnSpPr>
            <p:cNvPr id="26640" name="AutoShape 16"/>
            <p:cNvCxnSpPr>
              <a:cxnSpLocks noChangeShapeType="1"/>
              <a:stCxn id="26632" idx="2"/>
              <a:endCxn id="26629" idx="0"/>
            </p:cNvCxnSpPr>
            <p:nvPr/>
          </p:nvCxnSpPr>
          <p:spPr bwMode="auto">
            <a:xfrm rot="16200000" flipH="1">
              <a:off x="3303" y="843"/>
              <a:ext cx="387" cy="1287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6641" name="AutoShape 17"/>
            <p:cNvCxnSpPr>
              <a:cxnSpLocks noChangeShapeType="1"/>
              <a:stCxn id="26632" idx="2"/>
              <a:endCxn id="26639" idx="0"/>
            </p:cNvCxnSpPr>
            <p:nvPr/>
          </p:nvCxnSpPr>
          <p:spPr bwMode="auto">
            <a:xfrm>
              <a:off x="2853" y="1293"/>
              <a:ext cx="9" cy="141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6642" name="AutoShape 18"/>
            <p:cNvCxnSpPr>
              <a:cxnSpLocks noChangeShapeType="1"/>
              <a:stCxn id="26628" idx="4"/>
              <a:endCxn id="26636" idx="1"/>
            </p:cNvCxnSpPr>
            <p:nvPr/>
          </p:nvCxnSpPr>
          <p:spPr bwMode="auto">
            <a:xfrm rot="16200000" flipH="1">
              <a:off x="1985" y="2755"/>
              <a:ext cx="170" cy="95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6643" name="AutoShape 19"/>
            <p:cNvCxnSpPr>
              <a:cxnSpLocks noChangeShapeType="1"/>
              <a:stCxn id="26629" idx="4"/>
              <a:endCxn id="26636" idx="3"/>
            </p:cNvCxnSpPr>
            <p:nvPr/>
          </p:nvCxnSpPr>
          <p:spPr bwMode="auto">
            <a:xfrm rot="5400000">
              <a:off x="3550" y="2731"/>
              <a:ext cx="222" cy="95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6644" name="AutoShape 20"/>
            <p:cNvCxnSpPr>
              <a:cxnSpLocks noChangeShapeType="1"/>
              <a:stCxn id="26636" idx="2"/>
              <a:endCxn id="26637" idx="0"/>
            </p:cNvCxnSpPr>
            <p:nvPr/>
          </p:nvCxnSpPr>
          <p:spPr bwMode="auto">
            <a:xfrm>
              <a:off x="2863" y="3436"/>
              <a:ext cx="2" cy="1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 PowerPoint Template 09_14_07">
  <a:themeElements>
    <a:clrScheme name="FA PowerPoint Template 09_14_07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1BF0A"/>
      </a:accent1>
      <a:accent2>
        <a:srgbClr val="333399"/>
      </a:accent2>
      <a:accent3>
        <a:srgbClr val="FFFFFF"/>
      </a:accent3>
      <a:accent4>
        <a:srgbClr val="000000"/>
      </a:accent4>
      <a:accent5>
        <a:srgbClr val="DDDCAA"/>
      </a:accent5>
      <a:accent6>
        <a:srgbClr val="2D2D8A"/>
      </a:accent6>
      <a:hlink>
        <a:srgbClr val="A32638"/>
      </a:hlink>
      <a:folHlink>
        <a:srgbClr val="99CC00"/>
      </a:folHlink>
    </a:clrScheme>
    <a:fontScheme name="FA PowerPoint Template 09_14_07">
      <a:majorFont>
        <a:latin typeface="HelveticaNeueLT Std"/>
        <a:ea typeface=""/>
        <a:cs typeface=""/>
      </a:majorFont>
      <a:minorFont>
        <a:latin typeface="HelveticaNeueLT Std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 PowerPoint Template 09_14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 PowerPoint Template 09_14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 PowerPoint Template 09_14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 PowerPoint Template 09_14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 PowerPoint Template 09_14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 PowerPoint Template 09_14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 PowerPoint Template 09_14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1BF0A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DDCAA"/>
        </a:accent5>
        <a:accent6>
          <a:srgbClr val="2D2D8A"/>
        </a:accent6>
        <a:hlink>
          <a:srgbClr val="A32638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ons Theme">
  <a:themeElements>
    <a:clrScheme name="Default Design 13">
      <a:dk1>
        <a:srgbClr val="003366"/>
      </a:dk1>
      <a:lt1>
        <a:srgbClr val="FFFFFF"/>
      </a:lt1>
      <a:dk2>
        <a:srgbClr val="000099"/>
      </a:dk2>
      <a:lt2>
        <a:srgbClr val="FFFF00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3366"/>
        </a:dk1>
        <a:lt1>
          <a:srgbClr val="FFFFFF"/>
        </a:lt1>
        <a:dk2>
          <a:srgbClr val="000099"/>
        </a:dk2>
        <a:lt2>
          <a:srgbClr val="FFFF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5472</TotalTime>
  <Words>1041</Words>
  <Application>Microsoft Macintosh PowerPoint</Application>
  <PresentationFormat>On-screen Show (4:3)</PresentationFormat>
  <Paragraphs>145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Arial Black</vt:lpstr>
      <vt:lpstr>Wingdings</vt:lpstr>
      <vt:lpstr>HelveticaNeueLT Std Lt</vt:lpstr>
      <vt:lpstr>HelveticaNeueLT Std</vt:lpstr>
      <vt:lpstr>Garamond</vt:lpstr>
      <vt:lpstr>Times New Roman</vt:lpstr>
      <vt:lpstr>Arial Unicode MS</vt:lpstr>
      <vt:lpstr>FA PowerPoint Template 09_14_07</vt:lpstr>
      <vt:lpstr>Beam</vt:lpstr>
      <vt:lpstr>Dons Theme</vt:lpstr>
      <vt:lpstr>Clip</vt:lpstr>
      <vt:lpstr>Integrated Framework for Reducing Racial and Ethnic Disparities in the Quality of Health Care </vt:lpstr>
      <vt:lpstr>Roadmap</vt:lpstr>
      <vt:lpstr>Promising Time</vt:lpstr>
      <vt:lpstr>Problems and Gaps</vt:lpstr>
      <vt:lpstr>Models, Models, Models</vt:lpstr>
      <vt:lpstr>Level of Engagement Model</vt:lpstr>
      <vt:lpstr>Planned Care Conceptual Model </vt:lpstr>
      <vt:lpstr>New IOM Framework</vt:lpstr>
      <vt:lpstr>RWJF Finding Answers Conceptual Model Chin et al. Med Care Res Rev 2007; 64:7S-28S</vt:lpstr>
      <vt:lpstr> Systematic Reviews</vt:lpstr>
      <vt:lpstr>Common Successful Interventions  from Systematic Reviews</vt:lpstr>
      <vt:lpstr>Review of Pediatric Literature  (Asthma, Immunizations)</vt:lpstr>
      <vt:lpstr>Lessons from  RWJF Finding Answers: Disparities Research for Change Grantees</vt:lpstr>
      <vt:lpstr>Integral Components of Systems Approach to Reducing Disparities</vt:lpstr>
      <vt:lpstr>Systems Approach - 2</vt:lpstr>
      <vt:lpstr>Implications for Funders</vt:lpstr>
      <vt:lpstr>Spheres of Influence for  Disparity Interventions</vt:lpstr>
      <vt:lpstr>Example - Care Coordination  for Chronically Ill Patients</vt:lpstr>
      <vt:lpstr>Care Coordination  for Chronically Ill Patients - 2</vt:lpstr>
      <vt:lpstr>Exercise:  Advice to AHRQ</vt:lpstr>
      <vt:lpstr>Spheres of Influence for  Disparity Interventions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Systematic Review of Interventions to Reduce Racial and Ethnic Disparities</dc:title>
  <dc:creator>mchin</dc:creator>
  <cp:lastModifiedBy>Graham</cp:lastModifiedBy>
  <cp:revision>136</cp:revision>
  <dcterms:created xsi:type="dcterms:W3CDTF">2010-10-25T19:50:14Z</dcterms:created>
  <dcterms:modified xsi:type="dcterms:W3CDTF">2010-10-25T20:50:50Z</dcterms:modified>
</cp:coreProperties>
</file>