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theme/themeOverride5.xml" ContentType="application/vnd.openxmlformats-officedocument.themeOverride+xml"/>
  <Override PartName="/ppt/theme/themeOverride16.xml" ContentType="application/vnd.openxmlformats-officedocument.themeOverride+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theme/themeOverride23.xml" ContentType="application/vnd.openxmlformats-officedocument.themeOverride+xml"/>
  <Override PartName="/ppt/theme/themeOverride9.xml" ContentType="application/vnd.openxmlformats-officedocument.themeOverr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theme/themeOverride13.xml" ContentType="application/vnd.openxmlformats-officedocument.themeOverride+xml"/>
  <Override PartName="/ppt/notesSlides/notesSlide8.xml" ContentType="application/vnd.openxmlformats-officedocument.presentationml.notesSlide+xml"/>
  <Override PartName="/ppt/theme/themeOverride4.xml" ContentType="application/vnd.openxmlformats-officedocument.themeOverride+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s/slide15.xml" ContentType="application/vnd.openxmlformats-officedocument.presentationml.slide+xml"/>
  <Override PartName="/ppt/theme/themeOverride6.xml" ContentType="application/vnd.openxmlformats-officedocument.themeOverride+xml"/>
  <Override PartName="/ppt/theme/themeOverride17.xml" ContentType="application/vnd.openxmlformats-officedocument.themeOverride+xml"/>
  <Override PartName="/ppt/notesSlides/notesSlide31.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Default Extension="xls" ContentType="application/vnd.ms-excel"/>
  <Override PartName="/ppt/theme/themeOverride24.xml" ContentType="application/vnd.openxmlformats-officedocument.themeOverr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theme/theme2.xml" ContentType="application/vnd.openxmlformats-officedocument.theme+xml"/>
  <Override PartName="/ppt/theme/themeOverride10.xml" ContentType="application/vnd.openxmlformats-officedocument.themeOverrid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theme/themeOverride1.xml" ContentType="application/vnd.openxmlformats-officedocument.themeOverride+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Default Extension="vml" ContentType="application/vnd.openxmlformats-officedocument.vmlDrawing"/>
  <Override PartName="/ppt/slides/slide12.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Layouts/slideLayout6.xml" ContentType="application/vnd.openxmlformats-officedocument.presentationml.slideLayout+xml"/>
  <Override PartName="/ppt/theme/themeOverride14.xml" ContentType="application/vnd.openxmlformats-officedocument.themeOverride+xml"/>
  <Override PartName="/ppt/slides/slide31.xml" ContentType="application/vnd.openxmlformats-officedocument.presentationml.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slides/slide16.xml" ContentType="application/vnd.openxmlformats-officedocument.presentationml.slide+xml"/>
  <Override PartName="/ppt/theme/themeOverride21.xml" ContentType="application/vnd.openxmlformats-officedocument.themeOverride+xml"/>
  <Override PartName="/ppt/theme/themeOverride18.xml" ContentType="application/vnd.openxmlformats-officedocument.themeOverride+xml"/>
  <Override PartName="/ppt/theme/themeOverride7.xml" ContentType="application/vnd.openxmlformats-officedocument.themeOverride+xml"/>
  <Override PartName="/ppt/slides/slide1.xml" ContentType="application/vnd.openxmlformats-officedocument.presentationml.slide+xml"/>
  <Override PartName="/ppt/slides/slide21.xml" ContentType="application/vnd.openxmlformats-officedocument.presentationml.slide+xml"/>
  <Override PartName="/ppt/notesSlides/notesSlide32.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theme/theme3.xml" ContentType="application/vnd.openxmlformats-officedocument.theme+xml"/>
  <Override PartName="/ppt/theme/themeOverride11.xml" ContentType="application/vnd.openxmlformats-officedocument.themeOverride+xml"/>
  <Override PartName="/ppt/theme/themeOverride2.xml" ContentType="application/vnd.openxmlformats-officedocument.themeOverride+xml"/>
  <Override PartName="/ppt/notesSlides/notesSlide19.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slides/slide32.xml" ContentType="application/vnd.openxmlformats-officedocument.presentationml.slide+xml"/>
  <Override PartName="/ppt/theme/themeOverride15.xml" ContentType="application/vnd.openxmlformats-officedocument.themeOverride+xml"/>
  <Override PartName="/ppt/slides/slide29.xml" ContentType="application/vnd.openxmlformats-officedocument.presentationml.slide+xml"/>
  <Override PartName="/ppt/viewProps.xml" ContentType="application/vnd.openxmlformats-officedocument.presentationml.viewProps+xml"/>
  <Override PartName="/docProps/app.xml" ContentType="application/vnd.openxmlformats-officedocument.extended-properties+xml"/>
  <Override PartName="/ppt/theme/themeOverride20.xml" ContentType="application/vnd.openxmlformats-officedocument.themeOverride+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theme/themeOverride22.xml" ContentType="application/vnd.openxmlformats-officedocument.themeOverride+xml"/>
  <Override PartName="/ppt/theme/themeOverride19.xml" ContentType="application/vnd.openxmlformats-officedocument.themeOverride+xml"/>
  <Override PartName="/ppt/theme/themeOverride8.xml" ContentType="application/vnd.openxmlformats-officedocument.themeOverride+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theme/themeOverride12.xml" ContentType="application/vnd.openxmlformats-officedocument.themeOverride+xml"/>
  <Override PartName="/ppt/theme/themeOverride3.xml" ContentType="application/vnd.openxmlformats-officedocument.themeOverride+xml"/>
  <Default Extension="png" ContentType="image/png"/>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trictFirstAndLastChars="0" saveSubsetFonts="1">
  <p:sldMasterIdLst>
    <p:sldMasterId id="2147483648" r:id="rId1"/>
  </p:sldMasterIdLst>
  <p:notesMasterIdLst>
    <p:notesMasterId r:id="rId35"/>
  </p:notesMasterIdLst>
  <p:handoutMasterIdLst>
    <p:handoutMasterId r:id="rId36"/>
  </p:handoutMasterIdLst>
  <p:sldIdLst>
    <p:sldId id="256" r:id="rId2"/>
    <p:sldId id="318" r:id="rId3"/>
    <p:sldId id="350" r:id="rId4"/>
    <p:sldId id="348" r:id="rId5"/>
    <p:sldId id="347" r:id="rId6"/>
    <p:sldId id="352" r:id="rId7"/>
    <p:sldId id="378" r:id="rId8"/>
    <p:sldId id="344" r:id="rId9"/>
    <p:sldId id="349" r:id="rId10"/>
    <p:sldId id="332" r:id="rId11"/>
    <p:sldId id="345" r:id="rId12"/>
    <p:sldId id="339" r:id="rId13"/>
    <p:sldId id="321" r:id="rId14"/>
    <p:sldId id="387" r:id="rId15"/>
    <p:sldId id="388" r:id="rId16"/>
    <p:sldId id="380" r:id="rId17"/>
    <p:sldId id="381" r:id="rId18"/>
    <p:sldId id="382" r:id="rId19"/>
    <p:sldId id="354" r:id="rId20"/>
    <p:sldId id="383" r:id="rId21"/>
    <p:sldId id="384" r:id="rId22"/>
    <p:sldId id="363" r:id="rId23"/>
    <p:sldId id="364" r:id="rId24"/>
    <p:sldId id="365" r:id="rId25"/>
    <p:sldId id="366" r:id="rId26"/>
    <p:sldId id="385" r:id="rId27"/>
    <p:sldId id="386" r:id="rId28"/>
    <p:sldId id="368" r:id="rId29"/>
    <p:sldId id="371" r:id="rId30"/>
    <p:sldId id="377" r:id="rId31"/>
    <p:sldId id="372" r:id="rId32"/>
    <p:sldId id="374" r:id="rId33"/>
    <p:sldId id="375" r:id="rId34"/>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FFFFFF"/>
    <a:srgbClr val="CC3300"/>
    <a:srgbClr val="FFCC00"/>
    <a:srgbClr val="F80E62"/>
    <a:srgbClr val="FFFF81"/>
    <a:srgbClr val="00FF00"/>
    <a:srgbClr val="003366"/>
    <a:srgbClr val="00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snapToGrid="0">
      <p:cViewPr>
        <p:scale>
          <a:sx n="50" d="100"/>
          <a:sy n="50" d="100"/>
        </p:scale>
        <p:origin x="-2872" y="-1672"/>
      </p:cViewPr>
      <p:guideLst>
        <p:guide orient="horz" pos="2160"/>
        <p:guide pos="2880"/>
      </p:guideLst>
    </p:cSldViewPr>
  </p:slideViewPr>
  <p:outlineViewPr>
    <p:cViewPr>
      <p:scale>
        <a:sx n="33" d="100"/>
        <a:sy n="33" d="100"/>
      </p:scale>
      <p:origin x="0" y="17832"/>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33" d="100"/>
          <a:sy n="33" d="100"/>
        </p:scale>
        <p:origin x="-1536" y="-78"/>
      </p:cViewPr>
      <p:guideLst>
        <p:guide orient="horz" pos="2928"/>
        <p:guide pos="2209"/>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6866" name="Rectangle 4"/>
          <p:cNvSpPr>
            <a:spLocks noChangeArrowheads="1" noTextEdit="1"/>
          </p:cNvSpPr>
          <p:nvPr>
            <p:ph type="sldImg" idx="2"/>
          </p:nvPr>
        </p:nvSpPr>
        <p:spPr bwMode="auto">
          <a:xfrm>
            <a:off x="1052513" y="703263"/>
            <a:ext cx="4760912" cy="3570287"/>
          </a:xfrm>
          <a:prstGeom prst="rect">
            <a:avLst/>
          </a:prstGeom>
          <a:noFill/>
          <a:ln w="12700">
            <a:solidFill>
              <a:schemeClr val="tx1"/>
            </a:solidFill>
            <a:miter lim="800000"/>
            <a:headEnd/>
            <a:tailEnd/>
          </a:ln>
        </p:spPr>
      </p:sp>
      <p:sp>
        <p:nvSpPr>
          <p:cNvPr id="2059" name="Rectangle 11"/>
          <p:cNvSpPr>
            <a:spLocks noGrp="1" noChangeArrowheads="1"/>
          </p:cNvSpPr>
          <p:nvPr>
            <p:ph type="sldNum" sz="quarter" idx="5"/>
          </p:nvPr>
        </p:nvSpPr>
        <p:spPr bwMode="auto">
          <a:xfrm>
            <a:off x="3270250" y="8572500"/>
            <a:ext cx="731838" cy="511175"/>
          </a:xfrm>
          <a:prstGeom prst="rect">
            <a:avLst/>
          </a:prstGeom>
          <a:noFill/>
          <a:ln w="9525">
            <a:noFill/>
            <a:miter lim="800000"/>
            <a:headEnd/>
            <a:tailEnd/>
          </a:ln>
        </p:spPr>
        <p:txBody>
          <a:bodyPr vert="horz" wrap="square" lIns="92779" tIns="46389" rIns="92779" bIns="46389" numCol="1" anchor="ctr" anchorCtr="0" compatLnSpc="1">
            <a:prstTxWarp prst="textNoShape">
              <a:avLst/>
            </a:prstTxWarp>
          </a:bodyPr>
          <a:lstStyle>
            <a:lvl1pPr algn="r" defTabSz="927100">
              <a:defRPr sz="1600"/>
            </a:lvl1pPr>
          </a:lstStyle>
          <a:p>
            <a:fld id="{67B31163-CB7E-F143-8E06-09DF80FD5C3A}" type="slidenum">
              <a:rPr lang="en-US"/>
              <a:pPr/>
              <a:t>‹#›</a:t>
            </a:fld>
            <a:endParaRPr lang="en-US"/>
          </a:p>
        </p:txBody>
      </p:sp>
      <p:sp>
        <p:nvSpPr>
          <p:cNvPr id="2060" name="Rectangle 12"/>
          <p:cNvSpPr>
            <a:spLocks noGrp="1" noChangeArrowheads="1"/>
          </p:cNvSpPr>
          <p:nvPr>
            <p:ph type="body" sz="quarter" idx="3"/>
          </p:nvPr>
        </p:nvSpPr>
        <p:spPr bwMode="auto">
          <a:xfrm>
            <a:off x="923925" y="4446588"/>
            <a:ext cx="5162550" cy="4133850"/>
          </a:xfrm>
          <a:prstGeom prst="rect">
            <a:avLst/>
          </a:prstGeom>
          <a:noFill/>
          <a:ln w="12700">
            <a:noFill/>
            <a:miter lim="800000"/>
            <a:headEnd type="none" w="sm" len="sm"/>
            <a:tailEnd type="none" w="sm" len="sm"/>
          </a:ln>
        </p:spPr>
        <p:txBody>
          <a:bodyPr vert="horz" wrap="square" lIns="92779" tIns="46389" rIns="92779" bIns="463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11"/>
          <p:cNvSpPr>
            <a:spLocks noGrp="1" noChangeArrowheads="1"/>
          </p:cNvSpPr>
          <p:nvPr>
            <p:ph type="sldNum" sz="quarter" idx="5"/>
          </p:nvPr>
        </p:nvSpPr>
        <p:spPr/>
        <p:txBody>
          <a:bodyPr/>
          <a:lstStyle/>
          <a:p>
            <a:fld id="{6767613A-D6F3-9647-B2A8-DC7ED47C64AC}" type="slidenum">
              <a:rPr lang="en-US"/>
              <a:pPr/>
              <a:t>0</a:t>
            </a:fld>
            <a:endParaRPr lang="en-US"/>
          </a:p>
        </p:txBody>
      </p:sp>
      <p:sp>
        <p:nvSpPr>
          <p:cNvPr id="37891" name="Rectangle 2"/>
          <p:cNvSpPr>
            <a:spLocks noChangeArrowheads="1" noTextEdit="1"/>
          </p:cNvSpPr>
          <p:nvPr>
            <p:ph type="sldImg"/>
          </p:nvPr>
        </p:nvSpPr>
        <p:spPr>
          <a:ln/>
        </p:spPr>
      </p:sp>
      <p:sp>
        <p:nvSpPr>
          <p:cNvPr id="3789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11"/>
          <p:cNvSpPr>
            <a:spLocks noGrp="1" noChangeArrowheads="1"/>
          </p:cNvSpPr>
          <p:nvPr>
            <p:ph type="sldNum" sz="quarter" idx="5"/>
          </p:nvPr>
        </p:nvSpPr>
        <p:spPr/>
        <p:txBody>
          <a:bodyPr/>
          <a:lstStyle/>
          <a:p>
            <a:fld id="{FBCC1D42-F044-BC44-9447-9726AE395C3B}" type="slidenum">
              <a:rPr lang="en-US"/>
              <a:pPr/>
              <a:t>9</a:t>
            </a:fld>
            <a:endParaRPr lang="en-US"/>
          </a:p>
        </p:txBody>
      </p:sp>
      <p:sp>
        <p:nvSpPr>
          <p:cNvPr id="47107" name="Rectangle 2"/>
          <p:cNvSpPr>
            <a:spLocks noChangeArrowheads="1" noTextEdit="1"/>
          </p:cNvSpPr>
          <p:nvPr>
            <p:ph type="sldImg"/>
          </p:nvPr>
        </p:nvSpPr>
        <p:spPr>
          <a:solidFill>
            <a:srgbClr val="FFFFFF"/>
          </a:solidFill>
          <a:ln/>
        </p:spPr>
      </p:sp>
      <p:sp>
        <p:nvSpPr>
          <p:cNvPr id="4710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11"/>
          <p:cNvSpPr>
            <a:spLocks noGrp="1" noChangeArrowheads="1"/>
          </p:cNvSpPr>
          <p:nvPr>
            <p:ph type="sldNum" sz="quarter" idx="5"/>
          </p:nvPr>
        </p:nvSpPr>
        <p:spPr/>
        <p:txBody>
          <a:bodyPr/>
          <a:lstStyle/>
          <a:p>
            <a:fld id="{004946AB-2915-7746-B3EC-7679C71CED15}" type="slidenum">
              <a:rPr lang="en-US"/>
              <a:pPr/>
              <a:t>10</a:t>
            </a:fld>
            <a:endParaRPr lang="en-US"/>
          </a:p>
        </p:txBody>
      </p:sp>
      <p:sp>
        <p:nvSpPr>
          <p:cNvPr id="48131" name="Rectangle 2"/>
          <p:cNvSpPr>
            <a:spLocks noChangeArrowheads="1" noTextEdit="1"/>
          </p:cNvSpPr>
          <p:nvPr>
            <p:ph type="sldImg"/>
          </p:nvPr>
        </p:nvSpPr>
        <p:spPr>
          <a:solidFill>
            <a:srgbClr val="FFFFFF"/>
          </a:solidFill>
          <a:ln/>
        </p:spPr>
      </p:sp>
      <p:sp>
        <p:nvSpPr>
          <p:cNvPr id="4813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11"/>
          <p:cNvSpPr>
            <a:spLocks noGrp="1" noChangeArrowheads="1"/>
          </p:cNvSpPr>
          <p:nvPr>
            <p:ph type="sldNum" sz="quarter" idx="5"/>
          </p:nvPr>
        </p:nvSpPr>
        <p:spPr/>
        <p:txBody>
          <a:bodyPr/>
          <a:lstStyle/>
          <a:p>
            <a:fld id="{7775F906-CA6D-BF4C-812E-A0C14AE4E890}" type="slidenum">
              <a:rPr lang="en-US"/>
              <a:pPr/>
              <a:t>11</a:t>
            </a:fld>
            <a:endParaRPr lang="en-US"/>
          </a:p>
        </p:txBody>
      </p:sp>
      <p:sp>
        <p:nvSpPr>
          <p:cNvPr id="49155" name="Rectangle 2"/>
          <p:cNvSpPr>
            <a:spLocks noChangeArrowheads="1" noTextEdit="1"/>
          </p:cNvSpPr>
          <p:nvPr>
            <p:ph type="sldImg"/>
          </p:nvPr>
        </p:nvSpPr>
        <p:spPr>
          <a:solidFill>
            <a:srgbClr val="FFFFFF"/>
          </a:solidFill>
          <a:ln/>
        </p:spPr>
      </p:sp>
      <p:sp>
        <p:nvSpPr>
          <p:cNvPr id="4915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11"/>
          <p:cNvSpPr>
            <a:spLocks noGrp="1" noChangeArrowheads="1"/>
          </p:cNvSpPr>
          <p:nvPr>
            <p:ph type="sldNum" sz="quarter" idx="5"/>
          </p:nvPr>
        </p:nvSpPr>
        <p:spPr/>
        <p:txBody>
          <a:bodyPr/>
          <a:lstStyle/>
          <a:p>
            <a:fld id="{B140329C-6C93-664F-B818-47910321E13D}" type="slidenum">
              <a:rPr lang="en-US"/>
              <a:pPr/>
              <a:t>12</a:t>
            </a:fld>
            <a:endParaRPr lang="en-US"/>
          </a:p>
        </p:txBody>
      </p:sp>
      <p:sp>
        <p:nvSpPr>
          <p:cNvPr id="50179" name="Rectangle 2"/>
          <p:cNvSpPr>
            <a:spLocks noChangeArrowheads="1" noTextEdit="1"/>
          </p:cNvSpPr>
          <p:nvPr>
            <p:ph type="sldImg"/>
          </p:nvPr>
        </p:nvSpPr>
        <p:spPr>
          <a:solidFill>
            <a:srgbClr val="FFFFFF"/>
          </a:solidFill>
          <a:ln/>
        </p:spPr>
      </p:sp>
      <p:sp>
        <p:nvSpPr>
          <p:cNvPr id="5018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11"/>
          <p:cNvSpPr>
            <a:spLocks noGrp="1" noChangeArrowheads="1"/>
          </p:cNvSpPr>
          <p:nvPr>
            <p:ph type="sldNum" sz="quarter" idx="5"/>
          </p:nvPr>
        </p:nvSpPr>
        <p:spPr/>
        <p:txBody>
          <a:bodyPr/>
          <a:lstStyle/>
          <a:p>
            <a:fld id="{F722F431-4295-C342-9874-E18B453F1A89}" type="slidenum">
              <a:rPr lang="en-US"/>
              <a:pPr/>
              <a:t>13</a:t>
            </a:fld>
            <a:endParaRPr lang="en-US"/>
          </a:p>
        </p:txBody>
      </p:sp>
      <p:sp>
        <p:nvSpPr>
          <p:cNvPr id="51203" name="Rectangle 2"/>
          <p:cNvSpPr>
            <a:spLocks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11"/>
          <p:cNvSpPr>
            <a:spLocks noGrp="1" noChangeArrowheads="1"/>
          </p:cNvSpPr>
          <p:nvPr>
            <p:ph type="sldNum" sz="quarter" idx="5"/>
          </p:nvPr>
        </p:nvSpPr>
        <p:spPr/>
        <p:txBody>
          <a:bodyPr/>
          <a:lstStyle/>
          <a:p>
            <a:fld id="{DD4660AF-2549-5C45-8380-BA0D8B8AA491}" type="slidenum">
              <a:rPr lang="en-US"/>
              <a:pPr/>
              <a:t>14</a:t>
            </a:fld>
            <a:endParaRPr lang="en-US"/>
          </a:p>
        </p:txBody>
      </p:sp>
      <p:sp>
        <p:nvSpPr>
          <p:cNvPr id="52227" name="Rectangle 2"/>
          <p:cNvSpPr>
            <a:spLocks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11"/>
          <p:cNvSpPr>
            <a:spLocks noGrp="1" noChangeArrowheads="1"/>
          </p:cNvSpPr>
          <p:nvPr>
            <p:ph type="sldNum" sz="quarter" idx="5"/>
          </p:nvPr>
        </p:nvSpPr>
        <p:spPr/>
        <p:txBody>
          <a:bodyPr/>
          <a:lstStyle/>
          <a:p>
            <a:fld id="{BAB23647-8735-8940-81D5-E51EA27A9B1D}" type="slidenum">
              <a:rPr lang="en-US"/>
              <a:pPr/>
              <a:t>15</a:t>
            </a:fld>
            <a:endParaRPr lang="en-US"/>
          </a:p>
        </p:txBody>
      </p:sp>
      <p:sp>
        <p:nvSpPr>
          <p:cNvPr id="53251" name="Rectangle 2"/>
          <p:cNvSpPr>
            <a:spLocks noChangeArrowheads="1" noTextEdit="1"/>
          </p:cNvSpPr>
          <p:nvPr>
            <p:ph type="sldImg"/>
          </p:nvPr>
        </p:nvSpPr>
        <p:spPr>
          <a:solidFill>
            <a:srgbClr val="FFFFFF"/>
          </a:solidFill>
          <a:ln/>
        </p:spPr>
      </p:sp>
      <p:sp>
        <p:nvSpPr>
          <p:cNvPr id="5325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11"/>
          <p:cNvSpPr>
            <a:spLocks noGrp="1" noChangeArrowheads="1"/>
          </p:cNvSpPr>
          <p:nvPr>
            <p:ph type="sldNum" sz="quarter" idx="5"/>
          </p:nvPr>
        </p:nvSpPr>
        <p:spPr/>
        <p:txBody>
          <a:bodyPr/>
          <a:lstStyle/>
          <a:p>
            <a:fld id="{8989D68E-577F-7D4C-8CA3-F1D9BAD1DD3F}" type="slidenum">
              <a:rPr lang="en-US"/>
              <a:pPr/>
              <a:t>16</a:t>
            </a:fld>
            <a:endParaRPr lang="en-US"/>
          </a:p>
        </p:txBody>
      </p:sp>
      <p:sp>
        <p:nvSpPr>
          <p:cNvPr id="54275" name="Rectangle 2"/>
          <p:cNvSpPr>
            <a:spLocks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11"/>
          <p:cNvSpPr>
            <a:spLocks noGrp="1" noChangeArrowheads="1"/>
          </p:cNvSpPr>
          <p:nvPr>
            <p:ph type="sldNum" sz="quarter" idx="5"/>
          </p:nvPr>
        </p:nvSpPr>
        <p:spPr/>
        <p:txBody>
          <a:bodyPr/>
          <a:lstStyle/>
          <a:p>
            <a:fld id="{E60A6532-707F-1B44-A105-C3007E1599DF}" type="slidenum">
              <a:rPr lang="en-US"/>
              <a:pPr/>
              <a:t>17</a:t>
            </a:fld>
            <a:endParaRPr lang="en-US"/>
          </a:p>
        </p:txBody>
      </p:sp>
      <p:sp>
        <p:nvSpPr>
          <p:cNvPr id="55299" name="Rectangle 2"/>
          <p:cNvSpPr>
            <a:spLocks noChangeArrowheads="1" noTextEdit="1"/>
          </p:cNvSpPr>
          <p:nvPr>
            <p:ph type="sldImg"/>
          </p:nvPr>
        </p:nvSpPr>
        <p:spPr>
          <a:solidFill>
            <a:srgbClr val="FFFFFF"/>
          </a:solidFill>
          <a:ln/>
        </p:spPr>
      </p:sp>
      <p:sp>
        <p:nvSpPr>
          <p:cNvPr id="5530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11"/>
          <p:cNvSpPr>
            <a:spLocks noGrp="1" noChangeArrowheads="1"/>
          </p:cNvSpPr>
          <p:nvPr>
            <p:ph type="sldNum" sz="quarter" idx="5"/>
          </p:nvPr>
        </p:nvSpPr>
        <p:spPr/>
        <p:txBody>
          <a:bodyPr/>
          <a:lstStyle/>
          <a:p>
            <a:fld id="{6FBABFF5-DEEC-3049-9015-55C7FAD18016}" type="slidenum">
              <a:rPr lang="en-US"/>
              <a:pPr/>
              <a:t>18</a:t>
            </a:fld>
            <a:endParaRPr lang="en-US"/>
          </a:p>
        </p:txBody>
      </p:sp>
      <p:sp>
        <p:nvSpPr>
          <p:cNvPr id="56323" name="Rectangle 2"/>
          <p:cNvSpPr>
            <a:spLocks noChangeArrowheads="1" noTextEdit="1"/>
          </p:cNvSpPr>
          <p:nvPr>
            <p:ph type="sldImg"/>
          </p:nvPr>
        </p:nvSpPr>
        <p:spPr>
          <a:solidFill>
            <a:srgbClr val="FFFFFF"/>
          </a:solidFill>
          <a:ln/>
        </p:spPr>
      </p:sp>
      <p:sp>
        <p:nvSpPr>
          <p:cNvPr id="5632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11"/>
          <p:cNvSpPr>
            <a:spLocks noGrp="1" noChangeArrowheads="1"/>
          </p:cNvSpPr>
          <p:nvPr>
            <p:ph type="sldNum" sz="quarter" idx="5"/>
          </p:nvPr>
        </p:nvSpPr>
        <p:spPr/>
        <p:txBody>
          <a:bodyPr/>
          <a:lstStyle/>
          <a:p>
            <a:fld id="{96E9DA7B-3EF0-654D-8A4B-7912C4BEF5F6}" type="slidenum">
              <a:rPr lang="en-US"/>
              <a:pPr/>
              <a:t>1</a:t>
            </a:fld>
            <a:endParaRPr lang="en-US"/>
          </a:p>
        </p:txBody>
      </p:sp>
      <p:sp>
        <p:nvSpPr>
          <p:cNvPr id="38915" name="Rectangle 2"/>
          <p:cNvSpPr>
            <a:spLocks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p:txBody>
          <a:bodyPr/>
          <a:lstStyle/>
          <a:p>
            <a:fld id="{BC7FA80A-2B8F-CB4B-8CD6-BA0CCA49E16C}" type="slidenum">
              <a:rPr lang="en-US"/>
              <a:pPr/>
              <a:t>19</a:t>
            </a:fld>
            <a:endParaRPr lang="en-US"/>
          </a:p>
        </p:txBody>
      </p:sp>
      <p:sp>
        <p:nvSpPr>
          <p:cNvPr id="57347" name="Rectangle 2"/>
          <p:cNvSpPr>
            <a:spLocks noChangeArrowheads="1" noTextEdit="1"/>
          </p:cNvSpPr>
          <p:nvPr>
            <p:ph type="sldImg"/>
          </p:nvPr>
        </p:nvSpPr>
        <p:spPr>
          <a:solidFill>
            <a:srgbClr val="FFFFFF"/>
          </a:solidFill>
          <a:ln/>
        </p:spPr>
      </p:sp>
      <p:sp>
        <p:nvSpPr>
          <p:cNvPr id="5734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11"/>
          <p:cNvSpPr>
            <a:spLocks noGrp="1" noChangeArrowheads="1"/>
          </p:cNvSpPr>
          <p:nvPr>
            <p:ph type="sldNum" sz="quarter" idx="5"/>
          </p:nvPr>
        </p:nvSpPr>
        <p:spPr/>
        <p:txBody>
          <a:bodyPr/>
          <a:lstStyle/>
          <a:p>
            <a:fld id="{5FE53F51-CE39-784B-9FC6-9A65EEAD395B}" type="slidenum">
              <a:rPr lang="en-US"/>
              <a:pPr/>
              <a:t>20</a:t>
            </a:fld>
            <a:endParaRPr lang="en-US"/>
          </a:p>
        </p:txBody>
      </p:sp>
      <p:sp>
        <p:nvSpPr>
          <p:cNvPr id="58371" name="Rectangle 2"/>
          <p:cNvSpPr>
            <a:spLocks noChangeArrowheads="1" noTextEdit="1"/>
          </p:cNvSpPr>
          <p:nvPr>
            <p:ph type="sldImg"/>
          </p:nvPr>
        </p:nvSpPr>
        <p:spPr>
          <a:solidFill>
            <a:srgbClr val="FFFFFF"/>
          </a:solidFill>
          <a:ln/>
        </p:spPr>
      </p:sp>
      <p:sp>
        <p:nvSpPr>
          <p:cNvPr id="5837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11"/>
          <p:cNvSpPr>
            <a:spLocks noGrp="1" noChangeArrowheads="1"/>
          </p:cNvSpPr>
          <p:nvPr>
            <p:ph type="sldNum" sz="quarter" idx="5"/>
          </p:nvPr>
        </p:nvSpPr>
        <p:spPr/>
        <p:txBody>
          <a:bodyPr/>
          <a:lstStyle/>
          <a:p>
            <a:fld id="{D2ADF6E3-8547-204B-93F8-77B4FD995A12}" type="slidenum">
              <a:rPr lang="en-US"/>
              <a:pPr/>
              <a:t>21</a:t>
            </a:fld>
            <a:endParaRPr lang="en-US"/>
          </a:p>
        </p:txBody>
      </p:sp>
      <p:sp>
        <p:nvSpPr>
          <p:cNvPr id="59395" name="Rectangle 2"/>
          <p:cNvSpPr>
            <a:spLocks noChangeArrowheads="1" noTextEdit="1"/>
          </p:cNvSpPr>
          <p:nvPr>
            <p:ph type="sldImg"/>
          </p:nvPr>
        </p:nvSpPr>
        <p:spPr>
          <a:solidFill>
            <a:srgbClr val="FFFFFF"/>
          </a:solidFill>
          <a:ln/>
        </p:spPr>
      </p:sp>
      <p:sp>
        <p:nvSpPr>
          <p:cNvPr id="5939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11"/>
          <p:cNvSpPr>
            <a:spLocks noGrp="1" noChangeArrowheads="1"/>
          </p:cNvSpPr>
          <p:nvPr>
            <p:ph type="sldNum" sz="quarter" idx="5"/>
          </p:nvPr>
        </p:nvSpPr>
        <p:spPr/>
        <p:txBody>
          <a:bodyPr/>
          <a:lstStyle/>
          <a:p>
            <a:fld id="{C2C2892D-1B49-034E-8774-4E963843487E}" type="slidenum">
              <a:rPr lang="en-US"/>
              <a:pPr/>
              <a:t>22</a:t>
            </a:fld>
            <a:endParaRPr lang="en-US"/>
          </a:p>
        </p:txBody>
      </p:sp>
      <p:sp>
        <p:nvSpPr>
          <p:cNvPr id="60419" name="Rectangle 2"/>
          <p:cNvSpPr>
            <a:spLocks noChangeArrowheads="1" noTextEdit="1"/>
          </p:cNvSpPr>
          <p:nvPr>
            <p:ph type="sldImg"/>
          </p:nvPr>
        </p:nvSpPr>
        <p:spPr>
          <a:solidFill>
            <a:srgbClr val="FFFFFF"/>
          </a:solidFill>
          <a:ln/>
        </p:spPr>
      </p:sp>
      <p:sp>
        <p:nvSpPr>
          <p:cNvPr id="6042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11"/>
          <p:cNvSpPr>
            <a:spLocks noGrp="1" noChangeArrowheads="1"/>
          </p:cNvSpPr>
          <p:nvPr>
            <p:ph type="sldNum" sz="quarter" idx="5"/>
          </p:nvPr>
        </p:nvSpPr>
        <p:spPr/>
        <p:txBody>
          <a:bodyPr/>
          <a:lstStyle/>
          <a:p>
            <a:fld id="{8D733EB1-2E74-EF42-B5C0-7847B2375E48}" type="slidenum">
              <a:rPr lang="en-US"/>
              <a:pPr/>
              <a:t>23</a:t>
            </a:fld>
            <a:endParaRPr lang="en-US"/>
          </a:p>
        </p:txBody>
      </p:sp>
      <p:sp>
        <p:nvSpPr>
          <p:cNvPr id="61443" name="Rectangle 2"/>
          <p:cNvSpPr>
            <a:spLocks noChangeArrowheads="1" noTextEdit="1"/>
          </p:cNvSpPr>
          <p:nvPr>
            <p:ph type="sldImg"/>
          </p:nvPr>
        </p:nvSpPr>
        <p:spPr>
          <a:solidFill>
            <a:srgbClr val="FFFFFF"/>
          </a:solidFill>
          <a:ln/>
        </p:spPr>
      </p:sp>
      <p:sp>
        <p:nvSpPr>
          <p:cNvPr id="6144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11"/>
          <p:cNvSpPr>
            <a:spLocks noGrp="1" noChangeArrowheads="1"/>
          </p:cNvSpPr>
          <p:nvPr>
            <p:ph type="sldNum" sz="quarter" idx="5"/>
          </p:nvPr>
        </p:nvSpPr>
        <p:spPr/>
        <p:txBody>
          <a:bodyPr/>
          <a:lstStyle/>
          <a:p>
            <a:fld id="{3F5547F3-D38C-2B4D-B13D-58C4F7040A5F}" type="slidenum">
              <a:rPr lang="en-US"/>
              <a:pPr/>
              <a:t>24</a:t>
            </a:fld>
            <a:endParaRPr lang="en-US"/>
          </a:p>
        </p:txBody>
      </p:sp>
      <p:sp>
        <p:nvSpPr>
          <p:cNvPr id="62467" name="Rectangle 2"/>
          <p:cNvSpPr>
            <a:spLocks noChangeArrowheads="1" noTextEdit="1"/>
          </p:cNvSpPr>
          <p:nvPr>
            <p:ph type="sldImg"/>
          </p:nvPr>
        </p:nvSpPr>
        <p:spPr>
          <a:solidFill>
            <a:srgbClr val="FFFFFF"/>
          </a:solidFill>
          <a:ln/>
        </p:spPr>
      </p:sp>
      <p:sp>
        <p:nvSpPr>
          <p:cNvPr id="6246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11"/>
          <p:cNvSpPr>
            <a:spLocks noGrp="1" noChangeArrowheads="1"/>
          </p:cNvSpPr>
          <p:nvPr>
            <p:ph type="sldNum" sz="quarter" idx="5"/>
          </p:nvPr>
        </p:nvSpPr>
        <p:spPr/>
        <p:txBody>
          <a:bodyPr/>
          <a:lstStyle/>
          <a:p>
            <a:fld id="{FBD6CA1A-496D-CC4C-B30D-573D4BBE0505}" type="slidenum">
              <a:rPr lang="en-US"/>
              <a:pPr/>
              <a:t>25</a:t>
            </a:fld>
            <a:endParaRPr lang="en-US"/>
          </a:p>
        </p:txBody>
      </p:sp>
      <p:sp>
        <p:nvSpPr>
          <p:cNvPr id="63491" name="Rectangle 2"/>
          <p:cNvSpPr>
            <a:spLocks noChangeArrowheads="1" noTextEdit="1"/>
          </p:cNvSpPr>
          <p:nvPr>
            <p:ph type="sldImg"/>
          </p:nvPr>
        </p:nvSpPr>
        <p:spPr>
          <a:solidFill>
            <a:srgbClr val="FFFFFF"/>
          </a:solidFill>
          <a:ln/>
        </p:spPr>
      </p:sp>
      <p:sp>
        <p:nvSpPr>
          <p:cNvPr id="6349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11"/>
          <p:cNvSpPr>
            <a:spLocks noGrp="1" noChangeArrowheads="1"/>
          </p:cNvSpPr>
          <p:nvPr>
            <p:ph type="sldNum" sz="quarter" idx="5"/>
          </p:nvPr>
        </p:nvSpPr>
        <p:spPr/>
        <p:txBody>
          <a:bodyPr/>
          <a:lstStyle/>
          <a:p>
            <a:fld id="{3DE41D1D-C0C2-BD4F-9162-C0F891298FDC}" type="slidenum">
              <a:rPr lang="en-US"/>
              <a:pPr/>
              <a:t>26</a:t>
            </a:fld>
            <a:endParaRPr lang="en-US"/>
          </a:p>
        </p:txBody>
      </p:sp>
      <p:sp>
        <p:nvSpPr>
          <p:cNvPr id="64515" name="Rectangle 2"/>
          <p:cNvSpPr>
            <a:spLocks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11"/>
          <p:cNvSpPr>
            <a:spLocks noGrp="1" noChangeArrowheads="1"/>
          </p:cNvSpPr>
          <p:nvPr>
            <p:ph type="sldNum" sz="quarter" idx="5"/>
          </p:nvPr>
        </p:nvSpPr>
        <p:spPr/>
        <p:txBody>
          <a:bodyPr/>
          <a:lstStyle/>
          <a:p>
            <a:fld id="{EE1B1BA8-3862-1A4A-9A53-18FB617AA373}" type="slidenum">
              <a:rPr lang="en-US"/>
              <a:pPr/>
              <a:t>27</a:t>
            </a:fld>
            <a:endParaRPr lang="en-US"/>
          </a:p>
        </p:txBody>
      </p:sp>
      <p:sp>
        <p:nvSpPr>
          <p:cNvPr id="65539" name="Rectangle 2"/>
          <p:cNvSpPr>
            <a:spLocks noChangeArrowheads="1" noTextEdit="1"/>
          </p:cNvSpPr>
          <p:nvPr>
            <p:ph type="sldImg"/>
          </p:nvPr>
        </p:nvSpPr>
        <p:spPr>
          <a:solidFill>
            <a:srgbClr val="FFFFFF"/>
          </a:solidFill>
          <a:ln/>
        </p:spPr>
      </p:sp>
      <p:sp>
        <p:nvSpPr>
          <p:cNvPr id="6554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Rectangle 11"/>
          <p:cNvSpPr>
            <a:spLocks noGrp="1" noChangeArrowheads="1"/>
          </p:cNvSpPr>
          <p:nvPr>
            <p:ph type="sldNum" sz="quarter" idx="5"/>
          </p:nvPr>
        </p:nvSpPr>
        <p:spPr/>
        <p:txBody>
          <a:bodyPr/>
          <a:lstStyle/>
          <a:p>
            <a:fld id="{28F6CBBB-FE3D-1B43-892A-5FA301365C89}" type="slidenum">
              <a:rPr lang="en-US"/>
              <a:pPr/>
              <a:t>28</a:t>
            </a:fld>
            <a:endParaRPr lang="en-US"/>
          </a:p>
        </p:txBody>
      </p:sp>
      <p:sp>
        <p:nvSpPr>
          <p:cNvPr id="66563" name="Rectangle 2"/>
          <p:cNvSpPr>
            <a:spLocks noChangeArrowheads="1" noTextEdit="1"/>
          </p:cNvSpPr>
          <p:nvPr>
            <p:ph type="sldImg"/>
          </p:nvPr>
        </p:nvSpPr>
        <p:spPr>
          <a:solidFill>
            <a:srgbClr val="FFFFFF"/>
          </a:solidFill>
          <a:ln/>
        </p:spPr>
      </p:sp>
      <p:sp>
        <p:nvSpPr>
          <p:cNvPr id="6656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11"/>
          <p:cNvSpPr>
            <a:spLocks noGrp="1" noChangeArrowheads="1"/>
          </p:cNvSpPr>
          <p:nvPr>
            <p:ph type="sldNum" sz="quarter" idx="5"/>
          </p:nvPr>
        </p:nvSpPr>
        <p:spPr/>
        <p:txBody>
          <a:bodyPr/>
          <a:lstStyle/>
          <a:p>
            <a:fld id="{450307B5-3E59-0A4D-A60F-8745A99EEFE8}" type="slidenum">
              <a:rPr lang="en-US"/>
              <a:pPr/>
              <a:t>2</a:t>
            </a:fld>
            <a:endParaRPr lang="en-US"/>
          </a:p>
        </p:txBody>
      </p:sp>
      <p:sp>
        <p:nvSpPr>
          <p:cNvPr id="39939" name="Rectangle 2"/>
          <p:cNvSpPr>
            <a:spLocks noChangeArrowheads="1" noTextEdit="1"/>
          </p:cNvSpPr>
          <p:nvPr>
            <p:ph type="sldImg"/>
          </p:nvPr>
        </p:nvSpPr>
        <p:spPr>
          <a:solidFill>
            <a:srgbClr val="FFFFFF"/>
          </a:solidFill>
          <a:ln/>
        </p:spPr>
      </p:sp>
      <p:sp>
        <p:nvSpPr>
          <p:cNvPr id="3994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11"/>
          <p:cNvSpPr>
            <a:spLocks noGrp="1" noChangeArrowheads="1"/>
          </p:cNvSpPr>
          <p:nvPr>
            <p:ph type="sldNum" sz="quarter" idx="5"/>
          </p:nvPr>
        </p:nvSpPr>
        <p:spPr/>
        <p:txBody>
          <a:bodyPr/>
          <a:lstStyle/>
          <a:p>
            <a:fld id="{3D3E22F4-248E-474E-8C98-1ED87BAECA51}" type="slidenum">
              <a:rPr lang="en-US"/>
              <a:pPr/>
              <a:t>29</a:t>
            </a:fld>
            <a:endParaRPr lang="en-US"/>
          </a:p>
        </p:txBody>
      </p:sp>
      <p:sp>
        <p:nvSpPr>
          <p:cNvPr id="67587" name="Rectangle 2"/>
          <p:cNvSpPr>
            <a:spLocks noChangeArrowheads="1" noTextEdit="1"/>
          </p:cNvSpPr>
          <p:nvPr>
            <p:ph type="sldImg"/>
          </p:nvPr>
        </p:nvSpPr>
        <p:spPr>
          <a:solidFill>
            <a:srgbClr val="FFFFFF"/>
          </a:solidFill>
          <a:ln/>
        </p:spPr>
      </p:sp>
      <p:sp>
        <p:nvSpPr>
          <p:cNvPr id="6758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11"/>
          <p:cNvSpPr>
            <a:spLocks noGrp="1" noChangeArrowheads="1"/>
          </p:cNvSpPr>
          <p:nvPr>
            <p:ph type="sldNum" sz="quarter" idx="5"/>
          </p:nvPr>
        </p:nvSpPr>
        <p:spPr/>
        <p:txBody>
          <a:bodyPr/>
          <a:lstStyle/>
          <a:p>
            <a:fld id="{89CD2AE5-0602-C04A-BD64-1BCDF1965D68}" type="slidenum">
              <a:rPr lang="en-US"/>
              <a:pPr/>
              <a:t>30</a:t>
            </a:fld>
            <a:endParaRPr lang="en-US"/>
          </a:p>
        </p:txBody>
      </p:sp>
      <p:sp>
        <p:nvSpPr>
          <p:cNvPr id="68611" name="Rectangle 2"/>
          <p:cNvSpPr>
            <a:spLocks noChangeArrowheads="1" noTextEdit="1"/>
          </p:cNvSpPr>
          <p:nvPr>
            <p:ph type="sldImg"/>
          </p:nvPr>
        </p:nvSpPr>
        <p:spPr>
          <a:solidFill>
            <a:srgbClr val="FFFFFF"/>
          </a:solidFill>
          <a:ln/>
        </p:spPr>
      </p:sp>
      <p:sp>
        <p:nvSpPr>
          <p:cNvPr id="6861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11"/>
          <p:cNvSpPr>
            <a:spLocks noGrp="1" noChangeArrowheads="1"/>
          </p:cNvSpPr>
          <p:nvPr>
            <p:ph type="sldNum" sz="quarter" idx="5"/>
          </p:nvPr>
        </p:nvSpPr>
        <p:spPr/>
        <p:txBody>
          <a:bodyPr/>
          <a:lstStyle/>
          <a:p>
            <a:fld id="{95FDACDA-8408-BE49-9F0E-77FD484D1417}" type="slidenum">
              <a:rPr lang="en-US"/>
              <a:pPr/>
              <a:t>31</a:t>
            </a:fld>
            <a:endParaRPr lang="en-US"/>
          </a:p>
        </p:txBody>
      </p:sp>
      <p:sp>
        <p:nvSpPr>
          <p:cNvPr id="69635" name="Rectangle 2"/>
          <p:cNvSpPr>
            <a:spLocks noChangeArrowheads="1" noTextEdit="1"/>
          </p:cNvSpPr>
          <p:nvPr>
            <p:ph type="sldImg"/>
          </p:nvPr>
        </p:nvSpPr>
        <p:spPr>
          <a:solidFill>
            <a:srgbClr val="FFFFFF"/>
          </a:solidFill>
          <a:ln/>
        </p:spPr>
      </p:sp>
      <p:sp>
        <p:nvSpPr>
          <p:cNvPr id="6963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11"/>
          <p:cNvSpPr>
            <a:spLocks noGrp="1" noChangeArrowheads="1"/>
          </p:cNvSpPr>
          <p:nvPr>
            <p:ph type="sldNum" sz="quarter" idx="5"/>
          </p:nvPr>
        </p:nvSpPr>
        <p:spPr/>
        <p:txBody>
          <a:bodyPr/>
          <a:lstStyle/>
          <a:p>
            <a:fld id="{C27EC60C-1D21-1744-836F-4802A756EA85}" type="slidenum">
              <a:rPr lang="en-US"/>
              <a:pPr/>
              <a:t>32</a:t>
            </a:fld>
            <a:endParaRPr lang="en-US"/>
          </a:p>
        </p:txBody>
      </p:sp>
      <p:sp>
        <p:nvSpPr>
          <p:cNvPr id="70659" name="Rectangle 2"/>
          <p:cNvSpPr>
            <a:spLocks noChangeArrowheads="1" noTextEdit="1"/>
          </p:cNvSpPr>
          <p:nvPr>
            <p:ph type="sldImg"/>
          </p:nvPr>
        </p:nvSpPr>
        <p:spPr>
          <a:solidFill>
            <a:srgbClr val="FFFFFF"/>
          </a:solidFill>
          <a:ln/>
        </p:spPr>
      </p:sp>
      <p:sp>
        <p:nvSpPr>
          <p:cNvPr id="7066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11"/>
          <p:cNvSpPr>
            <a:spLocks noGrp="1" noChangeArrowheads="1"/>
          </p:cNvSpPr>
          <p:nvPr>
            <p:ph type="sldNum" sz="quarter" idx="5"/>
          </p:nvPr>
        </p:nvSpPr>
        <p:spPr/>
        <p:txBody>
          <a:bodyPr/>
          <a:lstStyle/>
          <a:p>
            <a:fld id="{C25ABDF8-C1D2-A94D-BE95-88684C2E6314}" type="slidenum">
              <a:rPr lang="en-US"/>
              <a:pPr/>
              <a:t>3</a:t>
            </a:fld>
            <a:endParaRPr lang="en-US"/>
          </a:p>
        </p:txBody>
      </p:sp>
      <p:sp>
        <p:nvSpPr>
          <p:cNvPr id="40963" name="Rectangle 2"/>
          <p:cNvSpPr>
            <a:spLocks noChangeArrowheads="1" noTextEdit="1"/>
          </p:cNvSpPr>
          <p:nvPr>
            <p:ph type="sldImg"/>
          </p:nvPr>
        </p:nvSpPr>
        <p:spPr>
          <a:solidFill>
            <a:srgbClr val="FFFFFF"/>
          </a:solidFill>
          <a:ln/>
        </p:spPr>
      </p:sp>
      <p:sp>
        <p:nvSpPr>
          <p:cNvPr id="4096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11"/>
          <p:cNvSpPr>
            <a:spLocks noGrp="1" noChangeArrowheads="1"/>
          </p:cNvSpPr>
          <p:nvPr>
            <p:ph type="sldNum" sz="quarter" idx="5"/>
          </p:nvPr>
        </p:nvSpPr>
        <p:spPr/>
        <p:txBody>
          <a:bodyPr/>
          <a:lstStyle/>
          <a:p>
            <a:fld id="{1D4EC6F1-A876-C84B-BAE2-A20E089CB93F}" type="slidenum">
              <a:rPr lang="en-US"/>
              <a:pPr/>
              <a:t>4</a:t>
            </a:fld>
            <a:endParaRPr lang="en-US"/>
          </a:p>
        </p:txBody>
      </p:sp>
      <p:sp>
        <p:nvSpPr>
          <p:cNvPr id="41987" name="Rectangle 2"/>
          <p:cNvSpPr>
            <a:spLocks noChangeArrowheads="1" noTextEdit="1"/>
          </p:cNvSpPr>
          <p:nvPr>
            <p:ph type="sldImg"/>
          </p:nvPr>
        </p:nvSpPr>
        <p:spPr>
          <a:solidFill>
            <a:srgbClr val="FFFFFF"/>
          </a:solidFill>
          <a:ln/>
        </p:spPr>
      </p:sp>
      <p:sp>
        <p:nvSpPr>
          <p:cNvPr id="41988"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11"/>
          <p:cNvSpPr>
            <a:spLocks noGrp="1" noChangeArrowheads="1"/>
          </p:cNvSpPr>
          <p:nvPr>
            <p:ph type="sldNum" sz="quarter" idx="5"/>
          </p:nvPr>
        </p:nvSpPr>
        <p:spPr/>
        <p:txBody>
          <a:bodyPr/>
          <a:lstStyle/>
          <a:p>
            <a:fld id="{FFBD10F9-1396-174E-AB13-E9184C043625}" type="slidenum">
              <a:rPr lang="en-US"/>
              <a:pPr/>
              <a:t>5</a:t>
            </a:fld>
            <a:endParaRPr lang="en-US"/>
          </a:p>
        </p:txBody>
      </p:sp>
      <p:sp>
        <p:nvSpPr>
          <p:cNvPr id="43011" name="Rectangle 2"/>
          <p:cNvSpPr>
            <a:spLocks noChangeArrowheads="1" noTextEdit="1"/>
          </p:cNvSpPr>
          <p:nvPr>
            <p:ph type="sldImg"/>
          </p:nvPr>
        </p:nvSpPr>
        <p:spPr>
          <a:solidFill>
            <a:srgbClr val="FFFFFF"/>
          </a:solidFill>
          <a:ln/>
        </p:spPr>
      </p:sp>
      <p:sp>
        <p:nvSpPr>
          <p:cNvPr id="43012"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11"/>
          <p:cNvSpPr>
            <a:spLocks noGrp="1" noChangeArrowheads="1"/>
          </p:cNvSpPr>
          <p:nvPr>
            <p:ph type="sldNum" sz="quarter" idx="5"/>
          </p:nvPr>
        </p:nvSpPr>
        <p:spPr/>
        <p:txBody>
          <a:bodyPr/>
          <a:lstStyle/>
          <a:p>
            <a:fld id="{F8DCCD0B-4F81-D44E-92D8-18723DD63935}" type="slidenum">
              <a:rPr lang="en-US"/>
              <a:pPr/>
              <a:t>6</a:t>
            </a:fld>
            <a:endParaRPr lang="en-US"/>
          </a:p>
        </p:txBody>
      </p:sp>
      <p:sp>
        <p:nvSpPr>
          <p:cNvPr id="44035" name="Rectangle 2"/>
          <p:cNvSpPr>
            <a:spLocks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11"/>
          <p:cNvSpPr>
            <a:spLocks noGrp="1" noChangeArrowheads="1"/>
          </p:cNvSpPr>
          <p:nvPr>
            <p:ph type="sldNum" sz="quarter" idx="5"/>
          </p:nvPr>
        </p:nvSpPr>
        <p:spPr/>
        <p:txBody>
          <a:bodyPr/>
          <a:lstStyle/>
          <a:p>
            <a:fld id="{253F9627-AF69-554B-9D4A-861046640FF9}" type="slidenum">
              <a:rPr lang="en-US"/>
              <a:pPr/>
              <a:t>7</a:t>
            </a:fld>
            <a:endParaRPr lang="en-US"/>
          </a:p>
        </p:txBody>
      </p:sp>
      <p:sp>
        <p:nvSpPr>
          <p:cNvPr id="45059" name="Rectangle 2"/>
          <p:cNvSpPr>
            <a:spLocks noChangeArrowheads="1" noTextEdit="1"/>
          </p:cNvSpPr>
          <p:nvPr>
            <p:ph type="sldImg"/>
          </p:nvPr>
        </p:nvSpPr>
        <p:spPr>
          <a:solidFill>
            <a:srgbClr val="FFFFFF"/>
          </a:solidFill>
          <a:ln/>
        </p:spPr>
      </p:sp>
      <p:sp>
        <p:nvSpPr>
          <p:cNvPr id="45060"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11"/>
          <p:cNvSpPr>
            <a:spLocks noGrp="1" noChangeArrowheads="1"/>
          </p:cNvSpPr>
          <p:nvPr>
            <p:ph type="sldNum" sz="quarter" idx="5"/>
          </p:nvPr>
        </p:nvSpPr>
        <p:spPr/>
        <p:txBody>
          <a:bodyPr/>
          <a:lstStyle/>
          <a:p>
            <a:fld id="{9D1B8C62-28F7-3647-83C4-98B4B6D9D463}" type="slidenum">
              <a:rPr lang="en-US"/>
              <a:pPr/>
              <a:t>8</a:t>
            </a:fld>
            <a:endParaRPr lang="en-US"/>
          </a:p>
        </p:txBody>
      </p:sp>
      <p:sp>
        <p:nvSpPr>
          <p:cNvPr id="46083" name="Rectangle 2"/>
          <p:cNvSpPr>
            <a:spLocks noChangeArrowheads="1" noTextEdit="1"/>
          </p:cNvSpPr>
          <p:nvPr>
            <p:ph type="sldImg"/>
          </p:nvPr>
        </p:nvSpPr>
        <p:spPr>
          <a:solidFill>
            <a:srgbClr val="FFFFFF"/>
          </a:solidFill>
          <a:ln/>
        </p:spPr>
      </p:sp>
      <p:sp>
        <p:nvSpPr>
          <p:cNvPr id="46084" name="Rectangle 3"/>
          <p:cNvSpPr>
            <a:spLocks noGrp="1" noChangeArrowheads="1"/>
          </p:cNvSpPr>
          <p:nvPr>
            <p:ph type="body" idx="1"/>
          </p:nvPr>
        </p:nvSpPr>
        <p:spPr>
          <a:xfrm>
            <a:off x="941388" y="4392613"/>
            <a:ext cx="5118100" cy="4187825"/>
          </a:xfrm>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4" name="Picture 45" descr="blue template Title"/>
          <p:cNvPicPr>
            <a:picLocks noChangeAspect="1" noChangeArrowheads="1"/>
          </p:cNvPicPr>
          <p:nvPr userDrawn="1"/>
        </p:nvPicPr>
        <p:blipFill>
          <a:blip r:embed="rId2"/>
          <a:srcRect/>
          <a:stretch>
            <a:fillRect/>
          </a:stretch>
        </p:blipFill>
        <p:spPr bwMode="hidden">
          <a:xfrm>
            <a:off x="0" y="0"/>
            <a:ext cx="9144000" cy="6858000"/>
          </a:xfrm>
          <a:prstGeom prst="rect">
            <a:avLst/>
          </a:prstGeom>
          <a:noFill/>
          <a:ln w="9525">
            <a:noFill/>
            <a:miter lim="800000"/>
            <a:headEnd/>
            <a:tailEnd/>
          </a:ln>
        </p:spPr>
      </p:pic>
      <p:pic>
        <p:nvPicPr>
          <p:cNvPr id="5" name="Picture 42" descr="logo"/>
          <p:cNvPicPr>
            <a:picLocks noChangeAspect="1" noChangeArrowheads="1"/>
          </p:cNvPicPr>
          <p:nvPr userDrawn="1"/>
        </p:nvPicPr>
        <p:blipFill>
          <a:blip r:embed="rId3"/>
          <a:srcRect/>
          <a:stretch>
            <a:fillRect/>
          </a:stretch>
        </p:blipFill>
        <p:spPr bwMode="auto">
          <a:xfrm>
            <a:off x="3751263" y="6184900"/>
            <a:ext cx="1625600" cy="577850"/>
          </a:xfrm>
          <a:prstGeom prst="rect">
            <a:avLst/>
          </a:prstGeom>
          <a:noFill/>
          <a:ln w="9525">
            <a:noFill/>
            <a:miter lim="800000"/>
            <a:headEnd/>
            <a:tailEnd/>
          </a:ln>
        </p:spPr>
      </p:pic>
      <p:sp>
        <p:nvSpPr>
          <p:cNvPr id="3106" name="Rectangle 34"/>
          <p:cNvSpPr>
            <a:spLocks noGrp="1" noChangeArrowheads="1"/>
          </p:cNvSpPr>
          <p:nvPr>
            <p:ph type="ctrTitle" sz="quarter"/>
          </p:nvPr>
        </p:nvSpPr>
        <p:spPr>
          <a:xfrm>
            <a:off x="685800" y="1725613"/>
            <a:ext cx="7772400" cy="1190625"/>
          </a:xfrm>
        </p:spPr>
        <p:txBody>
          <a:bodyPr>
            <a:spAutoFit/>
          </a:bodyPr>
          <a:lstStyle>
            <a:lvl1pPr>
              <a:defRPr/>
            </a:lvl1pPr>
          </a:lstStyle>
          <a:p>
            <a:r>
              <a:rPr lang="en-US"/>
              <a:t>Click to edit</a:t>
            </a:r>
            <a:br>
              <a:rPr lang="en-US"/>
            </a:br>
            <a:r>
              <a:rPr lang="en-US"/>
              <a:t>Master title style</a:t>
            </a:r>
          </a:p>
        </p:txBody>
      </p:sp>
      <p:sp>
        <p:nvSpPr>
          <p:cNvPr id="3107" name="Rectangle 35"/>
          <p:cNvSpPr>
            <a:spLocks noGrp="1" noChangeArrowheads="1"/>
          </p:cNvSpPr>
          <p:nvPr>
            <p:ph type="subTitle" sz="quarter" idx="1"/>
          </p:nvPr>
        </p:nvSpPr>
        <p:spPr>
          <a:xfrm>
            <a:off x="1371600" y="3276600"/>
            <a:ext cx="6400800" cy="1752600"/>
          </a:xfrm>
        </p:spPr>
        <p:txBody>
          <a:bodyPr anchor="t" anchorCtr="0"/>
          <a:lstStyle>
            <a:lvl1pPr marL="0" indent="0" algn="ctr">
              <a:buFont typeface="Wingdings" pitchFamily="2" charset="2"/>
              <a:buNone/>
              <a:defRPr sz="3200"/>
            </a:lvl1pPr>
          </a:lstStyle>
          <a:p>
            <a:r>
              <a:rPr lang="en-US"/>
              <a:t>Click to edit</a:t>
            </a:r>
            <a:br>
              <a:rPr lang="en-US"/>
            </a:br>
            <a:r>
              <a:rPr lang="en-US"/>
              <a:t>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203200"/>
            <a:ext cx="2111375" cy="575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175" y="203200"/>
            <a:ext cx="6184900" cy="575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1841500"/>
            <a:ext cx="4044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5350" y="1841500"/>
            <a:ext cx="40449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accent1"/>
        </a:solidFill>
        <a:effectLst/>
      </p:bgPr>
    </p:bg>
    <p:spTree>
      <p:nvGrpSpPr>
        <p:cNvPr id="1" name=""/>
        <p:cNvGrpSpPr/>
        <p:nvPr/>
      </p:nvGrpSpPr>
      <p:grpSpPr>
        <a:xfrm>
          <a:off x="0" y="0"/>
          <a:ext cx="0" cy="0"/>
          <a:chOff x="0" y="0"/>
          <a:chExt cx="0" cy="0"/>
        </a:xfrm>
      </p:grpSpPr>
      <p:pic>
        <p:nvPicPr>
          <p:cNvPr id="5122" name="Picture 51" descr="blue template Word"/>
          <p:cNvPicPr>
            <a:picLocks noChangeAspect="1" noChangeArrowheads="1"/>
          </p:cNvPicPr>
          <p:nvPr userDrawn="1"/>
        </p:nvPicPr>
        <p:blipFill>
          <a:blip r:embed="rId13"/>
          <a:srcRect/>
          <a:stretch>
            <a:fillRect/>
          </a:stretch>
        </p:blipFill>
        <p:spPr bwMode="hidden">
          <a:xfrm>
            <a:off x="0" y="0"/>
            <a:ext cx="9144000" cy="6858000"/>
          </a:xfrm>
          <a:prstGeom prst="rect">
            <a:avLst/>
          </a:prstGeom>
          <a:noFill/>
          <a:ln w="9525">
            <a:noFill/>
            <a:miter lim="800000"/>
            <a:headEnd/>
            <a:tailEnd/>
          </a:ln>
        </p:spPr>
      </p:pic>
      <p:sp>
        <p:nvSpPr>
          <p:cNvPr id="1058" name="Rectangle 34"/>
          <p:cNvSpPr>
            <a:spLocks noGrp="1" noChangeArrowheads="1"/>
          </p:cNvSpPr>
          <p:nvPr>
            <p:ph type="title"/>
          </p:nvPr>
        </p:nvSpPr>
        <p:spPr bwMode="auto">
          <a:xfrm>
            <a:off x="384175" y="203200"/>
            <a:ext cx="8448675" cy="1143000"/>
          </a:xfrm>
          <a:prstGeom prst="rect">
            <a:avLst/>
          </a:prstGeom>
          <a:noFill/>
          <a:ln w="9525">
            <a:noFill/>
            <a:miter lim="800000"/>
            <a:headEnd/>
            <a:tailEnd/>
          </a:ln>
          <a:effectLst>
            <a:outerShdw dist="35921" dir="2700000" algn="ctr" rotWithShape="0">
              <a:schemeClr val="bg2"/>
            </a:outerShdw>
          </a:effectLst>
        </p:spPr>
        <p:txBody>
          <a:bodyPr vert="horz" wrap="square" lIns="92075" tIns="46038" rIns="92075" bIns="46038" numCol="1" anchor="b" anchorCtr="1" compatLnSpc="1">
            <a:prstTxWarp prst="textNoShape">
              <a:avLst/>
            </a:prstTxWarp>
          </a:bodyPr>
          <a:lstStyle/>
          <a:p>
            <a:pPr lvl="0"/>
            <a:r>
              <a:rPr lang="en-US" smtClean="0"/>
              <a:t>Click to edit Master title style</a:t>
            </a:r>
          </a:p>
        </p:txBody>
      </p:sp>
      <p:sp>
        <p:nvSpPr>
          <p:cNvPr id="1059" name="Rectangle 35"/>
          <p:cNvSpPr>
            <a:spLocks noGrp="1" noChangeArrowheads="1"/>
          </p:cNvSpPr>
          <p:nvPr>
            <p:ph type="body" idx="1"/>
          </p:nvPr>
        </p:nvSpPr>
        <p:spPr bwMode="auto">
          <a:xfrm>
            <a:off x="508000" y="1841500"/>
            <a:ext cx="8242300" cy="4114800"/>
          </a:xfrm>
          <a:prstGeom prst="rect">
            <a:avLst/>
          </a:prstGeom>
          <a:noFill/>
          <a:ln w="9525">
            <a:noFill/>
            <a:miter lim="800000"/>
            <a:headEnd/>
            <a:tailEnd/>
          </a:ln>
          <a:effectLst>
            <a:outerShdw dist="35921" dir="2700000" algn="ctr" rotWithShape="0">
              <a:schemeClr val="bg2"/>
            </a:outerShdw>
          </a:effectLst>
        </p:spPr>
        <p:txBody>
          <a:bodyPr vert="horz" wrap="square" lIns="92075" tIns="46038" rIns="92075" bIns="46038" numCol="1" anchor="ctr" anchorCtr="1"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65" name="Line 41"/>
          <p:cNvSpPr>
            <a:spLocks noChangeShapeType="1"/>
          </p:cNvSpPr>
          <p:nvPr/>
        </p:nvSpPr>
        <p:spPr bwMode="auto">
          <a:xfrm>
            <a:off x="393700" y="1377950"/>
            <a:ext cx="8461375" cy="1588"/>
          </a:xfrm>
          <a:prstGeom prst="line">
            <a:avLst/>
          </a:prstGeom>
          <a:noFill/>
          <a:ln w="38100">
            <a:solidFill>
              <a:srgbClr val="00436E"/>
            </a:solidFill>
            <a:round/>
            <a:headEnd type="none" w="sm" len="sm"/>
            <a:tailEnd type="none" w="sm" len="sm"/>
          </a:ln>
          <a:effectLst>
            <a:outerShdw dist="17961" dir="2700000" algn="ctr" rotWithShape="0">
              <a:schemeClr val="bg2"/>
            </a:outerShdw>
          </a:effectLst>
        </p:spPr>
        <p:txBody>
          <a:bodyPr wrap="none" anchor="ctr"/>
          <a:lstStyle/>
          <a:p>
            <a:pPr>
              <a:defRPr/>
            </a:pPr>
            <a:endParaRPr lang="en-US" dirty="0">
              <a:latin typeface="Times New Roman" pitchFamily="18" charset="0"/>
            </a:endParaRPr>
          </a:p>
        </p:txBody>
      </p:sp>
      <p:pic>
        <p:nvPicPr>
          <p:cNvPr id="5126" name="Picture 43" descr="logo"/>
          <p:cNvPicPr>
            <a:picLocks noChangeAspect="1" noChangeArrowheads="1"/>
          </p:cNvPicPr>
          <p:nvPr userDrawn="1"/>
        </p:nvPicPr>
        <p:blipFill>
          <a:blip r:embed="rId14"/>
          <a:srcRect/>
          <a:stretch>
            <a:fillRect/>
          </a:stretch>
        </p:blipFill>
        <p:spPr bwMode="auto">
          <a:xfrm>
            <a:off x="7231063" y="6184900"/>
            <a:ext cx="1625600" cy="577850"/>
          </a:xfrm>
          <a:prstGeom prst="rect">
            <a:avLst/>
          </a:prstGeom>
          <a:noFill/>
          <a:ln w="9525">
            <a:noFill/>
            <a:miter lim="800000"/>
            <a:headEnd/>
            <a:tailEnd/>
          </a:ln>
        </p:spPr>
      </p:pic>
      <p:sp>
        <p:nvSpPr>
          <p:cNvPr id="1070" name="Line 46"/>
          <p:cNvSpPr>
            <a:spLocks noChangeShapeType="1"/>
          </p:cNvSpPr>
          <p:nvPr userDrawn="1"/>
        </p:nvSpPr>
        <p:spPr bwMode="auto">
          <a:xfrm>
            <a:off x="222250" y="6113463"/>
            <a:ext cx="8705850" cy="0"/>
          </a:xfrm>
          <a:prstGeom prst="line">
            <a:avLst/>
          </a:prstGeom>
          <a:noFill/>
          <a:ln w="19050">
            <a:solidFill>
              <a:schemeClr val="bg2"/>
            </a:solidFill>
            <a:round/>
            <a:headEnd type="none" w="sm" len="sm"/>
            <a:tailEnd type="none" w="sm" len="sm"/>
          </a:ln>
          <a:effectLst/>
        </p:spPr>
        <p:txBody>
          <a:bodyPr/>
          <a:lstStyle/>
          <a:p>
            <a:pPr>
              <a:defRPr/>
            </a:pPr>
            <a:endParaRPr lang="en-US" dirty="0">
              <a:latin typeface="Times New Roman" pitchFamily="18" charset="0"/>
            </a:endParaRPr>
          </a:p>
        </p:txBody>
      </p:sp>
      <p:sp>
        <p:nvSpPr>
          <p:cNvPr id="1076" name="Text Box 52"/>
          <p:cNvSpPr txBox="1">
            <a:spLocks noChangeArrowheads="1"/>
          </p:cNvSpPr>
          <p:nvPr userDrawn="1"/>
        </p:nvSpPr>
        <p:spPr bwMode="auto">
          <a:xfrm>
            <a:off x="285750" y="6276975"/>
            <a:ext cx="533400" cy="257175"/>
          </a:xfrm>
          <a:prstGeom prst="rect">
            <a:avLst/>
          </a:prstGeom>
          <a:noFill/>
          <a:ln w="9525">
            <a:noFill/>
            <a:miter lim="800000"/>
            <a:headEnd/>
            <a:tailEnd/>
          </a:ln>
          <a:effectLst/>
        </p:spPr>
        <p:txBody>
          <a:bodyPr lIns="92075" tIns="46038" rIns="92075" bIns="46038" anchorCtr="1">
            <a:prstTxWarp prst="textNoShape">
              <a:avLst/>
            </a:prstTxWarp>
            <a:spAutoFit/>
          </a:bodyPr>
          <a:lstStyle/>
          <a:p>
            <a:pPr>
              <a:lnSpc>
                <a:spcPct val="90000"/>
              </a:lnSpc>
              <a:spcBef>
                <a:spcPct val="50000"/>
              </a:spcBef>
              <a:buClr>
                <a:schemeClr val="bg1"/>
              </a:buClr>
            </a:pPr>
            <a:fld id="{6BD7684D-E217-5748-98DE-80AE2FC5C894}" type="slidenum">
              <a:rPr lang="en-US" sz="1200">
                <a:solidFill>
                  <a:schemeClr val="bg2"/>
                </a:solidFill>
                <a:latin typeface="Arial" charset="0"/>
              </a:rPr>
              <a:pPr>
                <a:lnSpc>
                  <a:spcPct val="90000"/>
                </a:lnSpc>
                <a:spcBef>
                  <a:spcPct val="50000"/>
                </a:spcBef>
                <a:buClr>
                  <a:schemeClr val="bg1"/>
                </a:buClr>
              </a:pPr>
              <a:t>‹#›</a:t>
            </a:fld>
            <a:endParaRPr lang="en-US" sz="1200">
              <a:solidFill>
                <a:schemeClr val="bg2"/>
              </a:solidFill>
              <a:latin typeface="Arial" charset="0"/>
            </a:endParaRPr>
          </a:p>
        </p:txBody>
      </p:sp>
    </p:spTree>
  </p:cSld>
  <p:clrMap bg1="dk2" tx1="lt1" bg2="dk1" tx2="lt2" accent1="accent1" accent2="accent2" accent3="accent3" accent4="accent4" accent5="accent5" accent6="accent6" hlink="hlink" folHlink="folHlink"/>
  <p:sldLayoutIdLst>
    <p:sldLayoutId id="2147483863" r:id="rId1"/>
    <p:sldLayoutId id="2147483862" r:id="rId2"/>
    <p:sldLayoutId id="2147483861" r:id="rId3"/>
    <p:sldLayoutId id="2147483860" r:id="rId4"/>
    <p:sldLayoutId id="2147483859" r:id="rId5"/>
    <p:sldLayoutId id="2147483858" r:id="rId6"/>
    <p:sldLayoutId id="2147483857" r:id="rId7"/>
    <p:sldLayoutId id="2147483856" r:id="rId8"/>
    <p:sldLayoutId id="2147483855" r:id="rId9"/>
    <p:sldLayoutId id="2147483854" r:id="rId10"/>
    <p:sldLayoutId id="2147483853" r:id="rId11"/>
  </p:sldLayoutIdLst>
  <p:txStyles>
    <p:titleStyle>
      <a:lvl1pPr algn="ctr" rtl="0" eaLnBrk="0" fontAlgn="base" hangingPunct="0">
        <a:spcBef>
          <a:spcPct val="0"/>
        </a:spcBef>
        <a:spcAft>
          <a:spcPct val="0"/>
        </a:spcAft>
        <a:defRPr sz="3600" b="1">
          <a:solidFill>
            <a:srgbClr val="FFFF00"/>
          </a:solidFill>
          <a:latin typeface="+mj-lt"/>
          <a:ea typeface="+mj-ea"/>
          <a:cs typeface="+mj-cs"/>
        </a:defRPr>
      </a:lvl1pPr>
      <a:lvl2pPr algn="ctr" rtl="0" eaLnBrk="0" fontAlgn="base" hangingPunct="0">
        <a:spcBef>
          <a:spcPct val="0"/>
        </a:spcBef>
        <a:spcAft>
          <a:spcPct val="0"/>
        </a:spcAft>
        <a:defRPr sz="3600" b="1">
          <a:solidFill>
            <a:srgbClr val="FFFF00"/>
          </a:solidFill>
          <a:latin typeface="Arial" charset="0"/>
        </a:defRPr>
      </a:lvl2pPr>
      <a:lvl3pPr algn="ctr" rtl="0" eaLnBrk="0" fontAlgn="base" hangingPunct="0">
        <a:spcBef>
          <a:spcPct val="0"/>
        </a:spcBef>
        <a:spcAft>
          <a:spcPct val="0"/>
        </a:spcAft>
        <a:defRPr sz="3600" b="1">
          <a:solidFill>
            <a:srgbClr val="FFFF00"/>
          </a:solidFill>
          <a:latin typeface="Arial" charset="0"/>
        </a:defRPr>
      </a:lvl3pPr>
      <a:lvl4pPr algn="ctr" rtl="0" eaLnBrk="0" fontAlgn="base" hangingPunct="0">
        <a:spcBef>
          <a:spcPct val="0"/>
        </a:spcBef>
        <a:spcAft>
          <a:spcPct val="0"/>
        </a:spcAft>
        <a:defRPr sz="3600" b="1">
          <a:solidFill>
            <a:srgbClr val="FFFF00"/>
          </a:solidFill>
          <a:latin typeface="Arial" charset="0"/>
        </a:defRPr>
      </a:lvl4pPr>
      <a:lvl5pPr algn="ctr" rtl="0" eaLnBrk="0" fontAlgn="base" hangingPunct="0">
        <a:spcBef>
          <a:spcPct val="0"/>
        </a:spcBef>
        <a:spcAft>
          <a:spcPct val="0"/>
        </a:spcAft>
        <a:defRPr sz="3600" b="1">
          <a:solidFill>
            <a:srgbClr val="FFFF00"/>
          </a:solidFill>
          <a:latin typeface="Arial" charset="0"/>
        </a:defRPr>
      </a:lvl5pPr>
      <a:lvl6pPr marL="457200" algn="ctr" rtl="0" eaLnBrk="0" fontAlgn="base" hangingPunct="0">
        <a:spcBef>
          <a:spcPct val="0"/>
        </a:spcBef>
        <a:spcAft>
          <a:spcPct val="0"/>
        </a:spcAft>
        <a:defRPr sz="3600" b="1">
          <a:solidFill>
            <a:srgbClr val="FFFF00"/>
          </a:solidFill>
          <a:latin typeface="Arial" charset="0"/>
        </a:defRPr>
      </a:lvl6pPr>
      <a:lvl7pPr marL="914400" algn="ctr" rtl="0" eaLnBrk="0" fontAlgn="base" hangingPunct="0">
        <a:spcBef>
          <a:spcPct val="0"/>
        </a:spcBef>
        <a:spcAft>
          <a:spcPct val="0"/>
        </a:spcAft>
        <a:defRPr sz="3600" b="1">
          <a:solidFill>
            <a:srgbClr val="FFFF00"/>
          </a:solidFill>
          <a:latin typeface="Arial" charset="0"/>
        </a:defRPr>
      </a:lvl7pPr>
      <a:lvl8pPr marL="1371600" algn="ctr" rtl="0" eaLnBrk="0" fontAlgn="base" hangingPunct="0">
        <a:spcBef>
          <a:spcPct val="0"/>
        </a:spcBef>
        <a:spcAft>
          <a:spcPct val="0"/>
        </a:spcAft>
        <a:defRPr sz="3600" b="1">
          <a:solidFill>
            <a:srgbClr val="FFFF00"/>
          </a:solidFill>
          <a:latin typeface="Arial" charset="0"/>
        </a:defRPr>
      </a:lvl8pPr>
      <a:lvl9pPr marL="1828800" algn="ctr" rtl="0" eaLnBrk="0" fontAlgn="base" hangingPunct="0">
        <a:spcBef>
          <a:spcPct val="0"/>
        </a:spcBef>
        <a:spcAft>
          <a:spcPct val="0"/>
        </a:spcAft>
        <a:defRPr sz="3600" b="1">
          <a:solidFill>
            <a:srgbClr val="FFFF00"/>
          </a:solidFill>
          <a:latin typeface="Arial" charset="0"/>
        </a:defRPr>
      </a:lvl9pPr>
    </p:titleStyle>
    <p:bodyStyle>
      <a:lvl1pPr marL="342900" indent="-342900" algn="l" rtl="0" eaLnBrk="0" fontAlgn="base" hangingPunct="0">
        <a:lnSpc>
          <a:spcPct val="90000"/>
        </a:lnSpc>
        <a:spcBef>
          <a:spcPct val="0"/>
        </a:spcBef>
        <a:spcAft>
          <a:spcPct val="0"/>
        </a:spcAft>
        <a:buClr>
          <a:srgbClr val="FF0000"/>
        </a:buClr>
        <a:buSzPct val="75000"/>
        <a:buFont typeface="Wingdings" charset="2"/>
        <a:buChar char="l"/>
        <a:defRPr sz="2800" b="1">
          <a:solidFill>
            <a:schemeClr val="tx1"/>
          </a:solidFill>
          <a:latin typeface="+mn-lt"/>
          <a:ea typeface="+mn-ea"/>
          <a:cs typeface="+mn-cs"/>
        </a:defRPr>
      </a:lvl1pPr>
      <a:lvl2pPr marL="742950" indent="-285750" algn="l" rtl="0" eaLnBrk="0" fontAlgn="base" hangingPunct="0">
        <a:lnSpc>
          <a:spcPct val="90000"/>
        </a:lnSpc>
        <a:spcBef>
          <a:spcPct val="0"/>
        </a:spcBef>
        <a:spcAft>
          <a:spcPct val="0"/>
        </a:spcAft>
        <a:buClr>
          <a:schemeClr val="tx1"/>
        </a:buClr>
        <a:buChar char="–"/>
        <a:defRPr sz="2800" b="1">
          <a:solidFill>
            <a:schemeClr val="tx1"/>
          </a:solidFill>
          <a:latin typeface="+mn-lt"/>
          <a:ea typeface="ＭＳ Ｐゴシック" charset="-128"/>
        </a:defRPr>
      </a:lvl2pPr>
      <a:lvl3pPr marL="1143000" indent="-228600" algn="l" rtl="0" eaLnBrk="0" fontAlgn="base" hangingPunct="0">
        <a:lnSpc>
          <a:spcPct val="90000"/>
        </a:lnSpc>
        <a:spcBef>
          <a:spcPct val="0"/>
        </a:spcBef>
        <a:spcAft>
          <a:spcPct val="0"/>
        </a:spcAft>
        <a:buClr>
          <a:schemeClr val="tx1"/>
        </a:buClr>
        <a:buSzPct val="65000"/>
        <a:buFont typeface="Wingdings" charset="2"/>
        <a:buChar char="t"/>
        <a:defRPr sz="2800" b="1">
          <a:solidFill>
            <a:schemeClr val="tx1"/>
          </a:solidFill>
          <a:latin typeface="+mn-lt"/>
          <a:ea typeface="ＭＳ Ｐゴシック" charset="-128"/>
        </a:defRPr>
      </a:lvl3pPr>
      <a:lvl4pPr marL="1600200" indent="-228600" algn="l" rtl="0" eaLnBrk="0" fontAlgn="base" hangingPunct="0">
        <a:lnSpc>
          <a:spcPct val="90000"/>
        </a:lnSpc>
        <a:spcBef>
          <a:spcPct val="0"/>
        </a:spcBef>
        <a:spcAft>
          <a:spcPct val="0"/>
        </a:spcAft>
        <a:buClr>
          <a:srgbClr val="CC3300"/>
        </a:buClr>
        <a:buSzPct val="75000"/>
        <a:buFont typeface="Wingdings" charset="2"/>
        <a:defRPr sz="2800" b="1">
          <a:solidFill>
            <a:schemeClr val="tx1"/>
          </a:solidFill>
          <a:latin typeface="+mn-lt"/>
          <a:ea typeface="ＭＳ Ｐゴシック" charset="-128"/>
        </a:defRPr>
      </a:lvl4pPr>
      <a:lvl5pPr marL="2057400" indent="-228600" algn="l" rtl="0" eaLnBrk="0" fontAlgn="base" hangingPunct="0">
        <a:lnSpc>
          <a:spcPct val="90000"/>
        </a:lnSpc>
        <a:spcBef>
          <a:spcPct val="0"/>
        </a:spcBef>
        <a:spcAft>
          <a:spcPct val="0"/>
        </a:spcAft>
        <a:buClr>
          <a:srgbClr val="CC3300"/>
        </a:buClr>
        <a:buSzPct val="75000"/>
        <a:buFont typeface="Wingdings" charset="2"/>
        <a:defRPr sz="2800" b="1">
          <a:solidFill>
            <a:schemeClr val="tx1"/>
          </a:solidFill>
          <a:latin typeface="+mn-lt"/>
          <a:ea typeface="ＭＳ Ｐゴシック" charset="-128"/>
        </a:defRPr>
      </a:lvl5pPr>
      <a:lvl6pPr marL="2514600" indent="-228600" algn="l" rtl="0" eaLnBrk="0" fontAlgn="base" hangingPunct="0">
        <a:lnSpc>
          <a:spcPct val="90000"/>
        </a:lnSpc>
        <a:spcBef>
          <a:spcPct val="0"/>
        </a:spcBef>
        <a:spcAft>
          <a:spcPct val="0"/>
        </a:spcAft>
        <a:buClr>
          <a:srgbClr val="CC3300"/>
        </a:buClr>
        <a:buSzPct val="75000"/>
        <a:buFont typeface="Wingdings" pitchFamily="2" charset="2"/>
        <a:defRPr sz="2800" b="1">
          <a:solidFill>
            <a:schemeClr val="tx1"/>
          </a:solidFill>
          <a:latin typeface="+mn-lt"/>
        </a:defRPr>
      </a:lvl6pPr>
      <a:lvl7pPr marL="2971800" indent="-228600" algn="l" rtl="0" eaLnBrk="0" fontAlgn="base" hangingPunct="0">
        <a:lnSpc>
          <a:spcPct val="90000"/>
        </a:lnSpc>
        <a:spcBef>
          <a:spcPct val="0"/>
        </a:spcBef>
        <a:spcAft>
          <a:spcPct val="0"/>
        </a:spcAft>
        <a:buClr>
          <a:srgbClr val="CC3300"/>
        </a:buClr>
        <a:buSzPct val="75000"/>
        <a:buFont typeface="Wingdings" pitchFamily="2" charset="2"/>
        <a:defRPr sz="2800" b="1">
          <a:solidFill>
            <a:schemeClr val="tx1"/>
          </a:solidFill>
          <a:latin typeface="+mn-lt"/>
        </a:defRPr>
      </a:lvl7pPr>
      <a:lvl8pPr marL="3429000" indent="-228600" algn="l" rtl="0" eaLnBrk="0" fontAlgn="base" hangingPunct="0">
        <a:lnSpc>
          <a:spcPct val="90000"/>
        </a:lnSpc>
        <a:spcBef>
          <a:spcPct val="0"/>
        </a:spcBef>
        <a:spcAft>
          <a:spcPct val="0"/>
        </a:spcAft>
        <a:buClr>
          <a:srgbClr val="CC3300"/>
        </a:buClr>
        <a:buSzPct val="75000"/>
        <a:buFont typeface="Wingdings" pitchFamily="2" charset="2"/>
        <a:defRPr sz="2800" b="1">
          <a:solidFill>
            <a:schemeClr val="tx1"/>
          </a:solidFill>
          <a:latin typeface="+mn-lt"/>
        </a:defRPr>
      </a:lvl8pPr>
      <a:lvl9pPr marL="3886200" indent="-228600" algn="l" rtl="0" eaLnBrk="0" fontAlgn="base" hangingPunct="0">
        <a:lnSpc>
          <a:spcPct val="90000"/>
        </a:lnSpc>
        <a:spcBef>
          <a:spcPct val="0"/>
        </a:spcBef>
        <a:spcAft>
          <a:spcPct val="0"/>
        </a:spcAft>
        <a:buClr>
          <a:srgbClr val="CC3300"/>
        </a:buClr>
        <a:buSzPct val="75000"/>
        <a:buFont typeface="Wingdings" pitchFamily="2" charset="2"/>
        <a:defRPr sz="28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 Id="rId3"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0.xml"/><Relationship Id="rId5" Type="http://schemas.openxmlformats.org/officeDocument/2006/relationships/oleObject" Target="../embeddings/Microsoft_Excel_Chart2.xls"/><Relationship Id="rId1" Type="http://schemas.openxmlformats.org/officeDocument/2006/relationships/themeOverride" Target="../theme/themeOverride9.xml"/><Relationship Id="rId2"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themeOverride" Target="../theme/themeOverride10.xml"/><Relationship Id="rId2" Type="http://schemas.openxmlformats.org/officeDocument/2006/relationships/slideLayout" Target="../slideLayouts/slideLayout2.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hemeOverride" Target="../theme/themeOverride11.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hemeOverride" Target="../theme/themeOverride12.xml"/><Relationship Id="rId2" Type="http://schemas.openxmlformats.org/officeDocument/2006/relationships/slideLayout" Target="../slideLayouts/slideLayout2.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Microsoft_Excel_Chart3.xls"/><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themeOverride" Target="../theme/themeOverride13.xml"/><Relationship Id="rId2" Type="http://schemas.openxmlformats.org/officeDocument/2006/relationships/slideLayout" Target="../slideLayouts/slideLayout2.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hemeOverride" Target="../theme/themeOverride14.xml"/><Relationship Id="rId2" Type="http://schemas.openxmlformats.org/officeDocument/2006/relationships/slideLayout" Target="../slideLayouts/slideLayout2.xml"/><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Microsoft_Excel_Chart4.xls"/><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themeOverride" Target="../theme/themeOverride15.xml"/><Relationship Id="rId2" Type="http://schemas.openxmlformats.org/officeDocument/2006/relationships/slideLayout" Target="../slideLayouts/slideLayout2.xml"/><Relationship Id="rId3"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hemeOverride" Target="../theme/themeOverride16.xml"/><Relationship Id="rId2" Type="http://schemas.openxmlformats.org/officeDocument/2006/relationships/slideLayout" Target="../slideLayouts/slideLayout6.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themeOverride" Target="../theme/themeOverride17.xml"/><Relationship Id="rId2" Type="http://schemas.openxmlformats.org/officeDocument/2006/relationships/slideLayout" Target="../slideLayouts/slideLayout2.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themeOverride" Target="../theme/themeOverride18.xml"/><Relationship Id="rId2" Type="http://schemas.openxmlformats.org/officeDocument/2006/relationships/slideLayout" Target="../slideLayouts/slideLayout6.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themeOverride" Target="../theme/themeOverride19.xml"/><Relationship Id="rId2" Type="http://schemas.openxmlformats.org/officeDocument/2006/relationships/slideLayout" Target="../slideLayouts/slideLayout6.xml"/><Relationship Id="rId3"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themeOverride" Target="../theme/themeOverride20.xml"/><Relationship Id="rId2" Type="http://schemas.openxmlformats.org/officeDocument/2006/relationships/slideLayout" Target="../slideLayouts/slideLayout2.xml"/><Relationship Id="rId3"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themeOverride" Target="../theme/themeOverride21.xml"/><Relationship Id="rId2" Type="http://schemas.openxmlformats.org/officeDocument/2006/relationships/slideLayout" Target="../slideLayouts/slideLayout6.xml"/><Relationship Id="rId3"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themeOverride" Target="../theme/themeOverride22.xml"/><Relationship Id="rId2" Type="http://schemas.openxmlformats.org/officeDocument/2006/relationships/slideLayout" Target="../slideLayouts/slideLayout6.xml"/><Relationship Id="rId3"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themeOverride" Target="../theme/themeOverride23.xml"/><Relationship Id="rId2" Type="http://schemas.openxmlformats.org/officeDocument/2006/relationships/slideLayout" Target="../slideLayouts/slideLayout6.xml"/><Relationship Id="rId3"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themeOverride" Target="../theme/themeOverride24.xml"/><Relationship Id="rId2" Type="http://schemas.openxmlformats.org/officeDocument/2006/relationships/slideLayout" Target="../slideLayouts/slideLayout6.xml"/><Relationship Id="rId3"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9.xml"/><Relationship Id="rId5" Type="http://schemas.openxmlformats.org/officeDocument/2006/relationships/oleObject" Target="../embeddings/Microsoft_Excel_Chart1.xls"/><Relationship Id="rId1" Type="http://schemas.openxmlformats.org/officeDocument/2006/relationships/themeOverride" Target="../theme/themeOverride8.xml"/><Relationship Id="rId2"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40" name="Rectangle 20"/>
          <p:cNvSpPr>
            <a:spLocks noGrp="1" noChangeArrowheads="1"/>
          </p:cNvSpPr>
          <p:nvPr>
            <p:ph type="ctrTitle"/>
          </p:nvPr>
        </p:nvSpPr>
        <p:spPr>
          <a:xfrm>
            <a:off x="304800" y="2336"/>
            <a:ext cx="8534400" cy="7079502"/>
          </a:xfrm>
        </p:spPr>
        <p:txBody>
          <a:bodyPr/>
          <a:lstStyle/>
          <a:p>
            <a:r>
              <a:rPr lang="en-US" sz="3200" dirty="0" smtClean="0"/>
              <a:t>EVALUATION OF THE EFFECTIVENESS OF </a:t>
            </a:r>
            <a:r>
              <a:rPr lang="en-US" sz="3200" dirty="0" err="1" smtClean="0"/>
              <a:t>AHRQ’s</a:t>
            </a:r>
            <a:r>
              <a:rPr lang="en-US" sz="3200" dirty="0" smtClean="0"/>
              <a:t> GRANT SUPPORTED RESEARCH ON HEALTHCARE COSTS, PRODUCTIVITY, ORGANIZATION, AND MARKET FORCES</a:t>
            </a:r>
            <a:br>
              <a:rPr lang="en-US" sz="3200" dirty="0" smtClean="0"/>
            </a:br>
            <a:r>
              <a:rPr lang="en-US" sz="3200" dirty="0" smtClean="0"/>
              <a:t/>
            </a:r>
            <a:br>
              <a:rPr lang="en-US" sz="3200" dirty="0" smtClean="0"/>
            </a:br>
            <a:r>
              <a:rPr lang="en-US" sz="3200" dirty="0" smtClean="0"/>
              <a:t>OVERVIEW OF PROJECT FINDINGS</a:t>
            </a:r>
            <a:r>
              <a:rPr lang="en-US" sz="2000" dirty="0" smtClean="0"/>
              <a:t/>
            </a:r>
            <a:br>
              <a:rPr lang="en-US" sz="2000" dirty="0" smtClean="0"/>
            </a:br>
            <a:r>
              <a:rPr lang="en-US" sz="2000" dirty="0" smtClean="0">
                <a:solidFill>
                  <a:schemeClr val="tx1"/>
                </a:solidFill>
                <a:latin typeface="Arial" charset="0"/>
              </a:rPr>
              <a:t>by </a:t>
            </a:r>
            <a:br>
              <a:rPr lang="en-US" sz="2000" dirty="0" smtClean="0">
                <a:solidFill>
                  <a:schemeClr val="tx1"/>
                </a:solidFill>
                <a:latin typeface="Arial" charset="0"/>
              </a:rPr>
            </a:br>
            <a:r>
              <a:rPr lang="en-US" sz="2000" dirty="0" smtClean="0">
                <a:solidFill>
                  <a:schemeClr val="tx1"/>
                </a:solidFill>
                <a:latin typeface="Arial" charset="0"/>
              </a:rPr>
              <a:t/>
            </a:r>
            <a:br>
              <a:rPr lang="en-US" sz="2000" dirty="0" smtClean="0">
                <a:solidFill>
                  <a:schemeClr val="tx1"/>
                </a:solidFill>
                <a:latin typeface="Arial" charset="0"/>
              </a:rPr>
            </a:br>
            <a:r>
              <a:rPr lang="en-US" sz="2000" dirty="0" smtClean="0">
                <a:solidFill>
                  <a:schemeClr val="tx1"/>
                </a:solidFill>
                <a:latin typeface="Arial" charset="0"/>
              </a:rPr>
              <a:t>Marsha Gold, Sc.D., Project Director</a:t>
            </a:r>
            <a:br>
              <a:rPr lang="en-US" sz="2000" dirty="0" smtClean="0">
                <a:solidFill>
                  <a:schemeClr val="tx1"/>
                </a:solidFill>
                <a:latin typeface="Arial" charset="0"/>
              </a:rPr>
            </a:br>
            <a:r>
              <a:rPr lang="en-US" sz="2000" dirty="0" smtClean="0">
                <a:solidFill>
                  <a:schemeClr val="tx1"/>
                </a:solidFill>
                <a:latin typeface="Arial" charset="0"/>
              </a:rPr>
              <a:t>Timothy Lake, Ph.D., Deputy Director</a:t>
            </a:r>
            <a:br>
              <a:rPr lang="en-US" sz="2000" dirty="0" smtClean="0">
                <a:solidFill>
                  <a:schemeClr val="tx1"/>
                </a:solidFill>
                <a:latin typeface="Arial" charset="0"/>
              </a:rPr>
            </a:br>
            <a:r>
              <a:rPr lang="en-US" sz="2000" dirty="0" smtClean="0">
                <a:solidFill>
                  <a:schemeClr val="tx1"/>
                </a:solidFill>
                <a:latin typeface="Arial" charset="0"/>
              </a:rPr>
              <a:t>Kate Stewart, Ph.D., Researcher</a:t>
            </a:r>
            <a:br>
              <a:rPr lang="en-US" sz="2000" dirty="0" smtClean="0">
                <a:solidFill>
                  <a:schemeClr val="tx1"/>
                </a:solidFill>
                <a:latin typeface="Arial" charset="0"/>
              </a:rPr>
            </a:br>
            <a:r>
              <a:rPr lang="en-US" sz="2000" dirty="0" smtClean="0">
                <a:solidFill>
                  <a:schemeClr val="tx1"/>
                </a:solidFill>
                <a:latin typeface="Arial" charset="0"/>
              </a:rPr>
              <a:t>Tara </a:t>
            </a:r>
            <a:r>
              <a:rPr lang="en-US" sz="2000" dirty="0" err="1" smtClean="0">
                <a:solidFill>
                  <a:schemeClr val="tx1"/>
                </a:solidFill>
                <a:latin typeface="Arial" charset="0"/>
              </a:rPr>
              <a:t>Krissik</a:t>
            </a:r>
            <a:r>
              <a:rPr lang="en-US" sz="2000" dirty="0" smtClean="0">
                <a:solidFill>
                  <a:schemeClr val="tx1"/>
                </a:solidFill>
                <a:latin typeface="Arial" charset="0"/>
              </a:rPr>
              <a:t>, M.P.P., </a:t>
            </a:r>
            <a:r>
              <a:rPr lang="en-US" sz="2000" dirty="0" smtClean="0">
                <a:solidFill>
                  <a:schemeClr val="tx1"/>
                </a:solidFill>
                <a:latin typeface="Arial" charset="0"/>
              </a:rPr>
              <a:t>Researcher</a:t>
            </a:r>
            <a:r>
              <a:rPr lang="en-US" sz="4000" dirty="0" smtClean="0">
                <a:solidFill>
                  <a:schemeClr val="tx1"/>
                </a:solidFill>
                <a:latin typeface="Arial" charset="0"/>
              </a:rPr>
              <a:t/>
            </a:r>
            <a:br>
              <a:rPr lang="en-US" sz="4000" dirty="0" smtClean="0">
                <a:solidFill>
                  <a:schemeClr val="tx1"/>
                </a:solidFill>
                <a:latin typeface="Arial" charset="0"/>
              </a:rPr>
            </a:br>
            <a:r>
              <a:rPr lang="en-US" sz="2400" dirty="0" smtClean="0">
                <a:solidFill>
                  <a:schemeClr val="tx1"/>
                </a:solidFill>
                <a:latin typeface="Arial" charset="0"/>
              </a:rPr>
              <a:t>December 2008</a:t>
            </a:r>
            <a:r>
              <a:rPr lang="en-US" sz="1200" dirty="0" smtClean="0">
                <a:solidFill>
                  <a:schemeClr val="tx1"/>
                </a:solidFill>
                <a:latin typeface="Arial" charset="0"/>
              </a:rPr>
              <a:t/>
            </a:r>
            <a:br>
              <a:rPr lang="en-US" sz="1200" dirty="0" smtClean="0">
                <a:solidFill>
                  <a:schemeClr val="tx1"/>
                </a:solidFill>
                <a:latin typeface="Arial" charset="0"/>
              </a:rPr>
            </a:br>
            <a:r>
              <a:rPr lang="en-US" sz="1200" dirty="0" smtClean="0">
                <a:solidFill>
                  <a:schemeClr val="tx1"/>
                </a:solidFill>
                <a:latin typeface="Arial" charset="0"/>
              </a:rPr>
              <a:t/>
            </a:r>
            <a:br>
              <a:rPr lang="en-US" sz="1200" dirty="0" smtClean="0">
                <a:solidFill>
                  <a:schemeClr val="tx1"/>
                </a:solidFill>
                <a:latin typeface="Arial" charset="0"/>
              </a:rPr>
            </a:br>
            <a:r>
              <a:rPr lang="en-US" sz="1200" dirty="0" smtClean="0">
                <a:solidFill>
                  <a:schemeClr val="tx1"/>
                </a:solidFill>
                <a:latin typeface="Arial" charset="0"/>
              </a:rPr>
              <a:t>This project was funded by the Agency for Healthcare Research and Quality</a:t>
            </a:r>
            <a:r>
              <a:rPr lang="en-US" sz="2400" dirty="0" smtClean="0">
                <a:latin typeface="Arial" charset="0"/>
              </a:rPr>
              <a:t/>
            </a:r>
            <a:br>
              <a:rPr lang="en-US" sz="2400" dirty="0" smtClean="0">
                <a:latin typeface="Arial" charset="0"/>
              </a:rPr>
            </a:br>
            <a:r>
              <a:rPr lang="en-US" sz="3200" dirty="0" smtClean="0"/>
              <a:t/>
            </a:r>
            <a:br>
              <a:rPr lang="en-US" sz="3200" dirty="0" smtClean="0"/>
            </a:br>
            <a:endParaRPr lang="en-US" sz="3000" dirty="0"/>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71011" name="Rectangle 3"/>
          <p:cNvSpPr>
            <a:spLocks noGrp="1" noChangeArrowheads="1"/>
          </p:cNvSpPr>
          <p:nvPr>
            <p:ph type="title"/>
          </p:nvPr>
        </p:nvSpPr>
        <p:spPr>
          <a:xfrm>
            <a:off x="266700" y="317500"/>
            <a:ext cx="8648700" cy="1143000"/>
          </a:xfrm>
        </p:spPr>
        <p:txBody>
          <a:bodyPr/>
          <a:lstStyle/>
          <a:p>
            <a:pPr>
              <a:defRPr/>
            </a:pPr>
            <a:r>
              <a:rPr lang="en-US" sz="3200" dirty="0" smtClean="0"/>
              <a:t>AHRQ Funding for Research on Healthcare Costs, Productivity, Organization, and Market Forces, 1998-2006</a:t>
            </a:r>
          </a:p>
        </p:txBody>
      </p:sp>
      <p:grpSp>
        <p:nvGrpSpPr>
          <p:cNvPr id="7" name="Group 6"/>
          <p:cNvGrpSpPr/>
          <p:nvPr/>
        </p:nvGrpSpPr>
        <p:grpSpPr>
          <a:xfrm>
            <a:off x="266700" y="1397000"/>
            <a:ext cx="8648700" cy="4667250"/>
            <a:chOff x="266700" y="1397000"/>
            <a:chExt cx="8648700" cy="4667250"/>
          </a:xfrm>
        </p:grpSpPr>
        <p:graphicFrame>
          <p:nvGraphicFramePr>
            <p:cNvPr id="2050" name="Chart 5"/>
            <p:cNvGraphicFramePr>
              <a:graphicFrameLocks/>
            </p:cNvGraphicFramePr>
            <p:nvPr/>
          </p:nvGraphicFramePr>
          <p:xfrm>
            <a:off x="514350" y="1397000"/>
            <a:ext cx="8286750" cy="3232150"/>
          </p:xfrm>
          <a:graphic>
            <a:graphicData uri="http://schemas.openxmlformats.org/presentationml/2006/ole">
              <p:oleObj spid="_x0000_s2050" r:id="rId5" imgW="8291279" imgH="3231160" progId="Excel.Chart.8">
                <p:embed/>
              </p:oleObj>
            </a:graphicData>
          </a:graphic>
        </p:graphicFrame>
        <p:sp>
          <p:nvSpPr>
            <p:cNvPr id="2053" name="TextBox 6"/>
            <p:cNvSpPr txBox="1">
              <a:spLocks noChangeArrowheads="1"/>
            </p:cNvSpPr>
            <p:nvPr/>
          </p:nvSpPr>
          <p:spPr bwMode="auto">
            <a:xfrm>
              <a:off x="3867150" y="4591050"/>
              <a:ext cx="2876550" cy="307975"/>
            </a:xfrm>
            <a:prstGeom prst="rect">
              <a:avLst/>
            </a:prstGeom>
            <a:noFill/>
            <a:ln w="9525">
              <a:noFill/>
              <a:miter lim="800000"/>
              <a:headEnd/>
              <a:tailEnd/>
            </a:ln>
          </p:spPr>
          <p:txBody>
            <a:bodyPr>
              <a:prstTxWarp prst="textNoShape">
                <a:avLst/>
              </a:prstTxWarp>
              <a:spAutoFit/>
            </a:bodyPr>
            <a:lstStyle/>
            <a:p>
              <a:pPr algn="ctr"/>
              <a:r>
                <a:rPr lang="en-US" sz="1400" b="1">
                  <a:latin typeface="Arial" charset="0"/>
                  <a:ea typeface="Arial" charset="0"/>
                  <a:cs typeface="Arial" charset="0"/>
                </a:rPr>
                <a:t>Fiscal Year</a:t>
              </a:r>
            </a:p>
          </p:txBody>
        </p:sp>
        <p:sp>
          <p:nvSpPr>
            <p:cNvPr id="2054" name="TextBox 7"/>
            <p:cNvSpPr txBox="1">
              <a:spLocks noChangeArrowheads="1"/>
            </p:cNvSpPr>
            <p:nvPr/>
          </p:nvSpPr>
          <p:spPr bwMode="auto">
            <a:xfrm>
              <a:off x="266700" y="5048250"/>
              <a:ext cx="8648700" cy="1016000"/>
            </a:xfrm>
            <a:prstGeom prst="rect">
              <a:avLst/>
            </a:prstGeom>
            <a:noFill/>
            <a:ln w="9525">
              <a:noFill/>
              <a:miter lim="800000"/>
              <a:headEnd/>
              <a:tailEnd/>
            </a:ln>
          </p:spPr>
          <p:txBody>
            <a:bodyPr>
              <a:prstTxWarp prst="textNoShape">
                <a:avLst/>
              </a:prstTxWarp>
              <a:spAutoFit/>
            </a:bodyPr>
            <a:lstStyle/>
            <a:p>
              <a:r>
                <a:rPr lang="en-US" sz="1200">
                  <a:latin typeface="Arial" charset="0"/>
                  <a:ea typeface="Arial" charset="0"/>
                  <a:cs typeface="Arial" charset="0"/>
                </a:rPr>
                <a:t>Source:  MPR analysis of AHRQ Administrative data.</a:t>
              </a:r>
            </a:p>
            <a:p>
              <a:endParaRPr lang="en-US" sz="1200">
                <a:latin typeface="Arial" charset="0"/>
                <a:ea typeface="Arial" charset="0"/>
                <a:cs typeface="Arial" charset="0"/>
              </a:endParaRPr>
            </a:p>
            <a:p>
              <a:r>
                <a:rPr lang="en-US" sz="1200">
                  <a:latin typeface="Arial" charset="0"/>
                  <a:ea typeface="Arial" charset="0"/>
                  <a:cs typeface="Arial" charset="0"/>
                </a:rPr>
                <a:t>Note:      Includes funding for new grants and continuing grants that were funded in 1998 or later. The combined </a:t>
              </a:r>
            </a:p>
            <a:p>
              <a:r>
                <a:rPr lang="en-US" sz="1200">
                  <a:latin typeface="Arial" charset="0"/>
                  <a:ea typeface="Arial" charset="0"/>
                  <a:cs typeface="Arial" charset="0"/>
                </a:rPr>
                <a:t>               spending over the period was $81.4 million, of which $12.6 million was for three PO1 grants. 47 RO3 grants </a:t>
              </a:r>
            </a:p>
            <a:p>
              <a:r>
                <a:rPr lang="en-US" sz="1200">
                  <a:latin typeface="Arial" charset="0"/>
                  <a:ea typeface="Arial" charset="0"/>
                  <a:cs typeface="Arial" charset="0"/>
                </a:rPr>
                <a:t>               under $100,00 accounted for about $4 million in spending.</a:t>
              </a:r>
            </a:p>
          </p:txBody>
        </p:sp>
      </p:grpSp>
    </p:spTree>
  </p:cSld>
  <p:clrMapOvr>
    <a:overrideClrMapping bg1="dk2" tx1="lt1" bg2="dk1"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8898"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08899" name="Rectangle 3"/>
          <p:cNvSpPr>
            <a:spLocks noGrp="1" noChangeArrowheads="1"/>
          </p:cNvSpPr>
          <p:nvPr>
            <p:ph type="title"/>
          </p:nvPr>
        </p:nvSpPr>
        <p:spPr/>
        <p:txBody>
          <a:bodyPr/>
          <a:lstStyle/>
          <a:p>
            <a:pPr>
              <a:defRPr/>
            </a:pPr>
            <a:r>
              <a:rPr lang="en-US" dirty="0" smtClean="0"/>
              <a:t>Characteristics of Funded Studies</a:t>
            </a:r>
          </a:p>
        </p:txBody>
      </p:sp>
      <p:sp>
        <p:nvSpPr>
          <p:cNvPr id="208900" name="Rectangle 4"/>
          <p:cNvSpPr>
            <a:spLocks noGrp="1" noChangeArrowheads="1"/>
          </p:cNvSpPr>
          <p:nvPr>
            <p:ph type="body" idx="1"/>
          </p:nvPr>
        </p:nvSpPr>
        <p:spPr>
          <a:xfrm>
            <a:off x="508000" y="1912938"/>
            <a:ext cx="8242300" cy="3578225"/>
          </a:xfrm>
        </p:spPr>
        <p:txBody>
          <a:bodyPr/>
          <a:lstStyle/>
          <a:p>
            <a:pPr>
              <a:spcAft>
                <a:spcPct val="100000"/>
              </a:spcAft>
              <a:buFont typeface="Wingdings" pitchFamily="2" charset="2"/>
              <a:buChar char="l"/>
              <a:defRPr/>
            </a:pPr>
            <a:r>
              <a:rPr lang="en-US" sz="2200" dirty="0" smtClean="0"/>
              <a:t>Of the 149 studies:</a:t>
            </a:r>
          </a:p>
          <a:p>
            <a:pPr lvl="1">
              <a:spcAft>
                <a:spcPct val="100000"/>
              </a:spcAft>
              <a:defRPr/>
            </a:pPr>
            <a:r>
              <a:rPr lang="en-US" sz="2200" dirty="0" smtClean="0"/>
              <a:t>97 studies had organizations as the unit of analysis.  Studies of hospitals and health plans were particularly common.</a:t>
            </a:r>
          </a:p>
          <a:p>
            <a:pPr lvl="1">
              <a:spcAft>
                <a:spcPct val="100000"/>
              </a:spcAft>
              <a:defRPr/>
            </a:pPr>
            <a:r>
              <a:rPr lang="en-US" sz="2200" dirty="0" smtClean="0"/>
              <a:t>37 studies examined consumer behavior.</a:t>
            </a:r>
          </a:p>
          <a:p>
            <a:pPr lvl="1">
              <a:spcAft>
                <a:spcPct val="100000"/>
              </a:spcAft>
              <a:defRPr/>
            </a:pPr>
            <a:r>
              <a:rPr lang="en-US" sz="2200" dirty="0" smtClean="0"/>
              <a:t>15 studies examined markets or purchaser behavior.</a:t>
            </a:r>
          </a:p>
          <a:p>
            <a:pPr>
              <a:spcAft>
                <a:spcPct val="100000"/>
              </a:spcAft>
              <a:buFont typeface="Wingdings" pitchFamily="2" charset="2"/>
              <a:buChar char="l"/>
              <a:defRPr/>
            </a:pPr>
            <a:r>
              <a:rPr lang="en-US" sz="2200" dirty="0" smtClean="0"/>
              <a:t>75 percent of the 149 were national in scope.</a:t>
            </a:r>
          </a:p>
          <a:p>
            <a:pPr>
              <a:spcAft>
                <a:spcPct val="100000"/>
              </a:spcAft>
              <a:buFont typeface="Wingdings" pitchFamily="2" charset="2"/>
              <a:buChar char="l"/>
              <a:defRPr/>
            </a:pPr>
            <a:r>
              <a:rPr lang="en-US" sz="2200" dirty="0" smtClean="0"/>
              <a:t>Multiple outcomes studied including quality (53%), use (44%), cost (38%) and access (19%), among others.</a:t>
            </a:r>
          </a:p>
        </p:txBody>
      </p:sp>
    </p:spTree>
  </p:cSld>
  <p:clrMapOvr>
    <a:overrideClrMapping bg1="dk2" tx1="lt1" bg2="dk1"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5586"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95587" name="Rectangle 3"/>
          <p:cNvSpPr>
            <a:spLocks noGrp="1" noChangeArrowheads="1"/>
          </p:cNvSpPr>
          <p:nvPr>
            <p:ph type="title"/>
          </p:nvPr>
        </p:nvSpPr>
        <p:spPr/>
        <p:txBody>
          <a:bodyPr/>
          <a:lstStyle/>
          <a:p>
            <a:pPr>
              <a:defRPr/>
            </a:pPr>
            <a:r>
              <a:rPr lang="en-US" dirty="0" smtClean="0"/>
              <a:t>Nature of Research</a:t>
            </a:r>
          </a:p>
        </p:txBody>
      </p:sp>
      <p:sp>
        <p:nvSpPr>
          <p:cNvPr id="195588" name="Rectangle 4"/>
          <p:cNvSpPr>
            <a:spLocks noGrp="1" noChangeArrowheads="1"/>
          </p:cNvSpPr>
          <p:nvPr>
            <p:ph type="body" idx="1"/>
          </p:nvPr>
        </p:nvSpPr>
        <p:spPr>
          <a:xfrm>
            <a:off x="508000" y="2008188"/>
            <a:ext cx="8242300" cy="3578225"/>
          </a:xfrm>
        </p:spPr>
        <p:txBody>
          <a:bodyPr/>
          <a:lstStyle/>
          <a:p>
            <a:pPr marL="0" indent="0">
              <a:lnSpc>
                <a:spcPct val="80000"/>
              </a:lnSpc>
              <a:spcAft>
                <a:spcPts val="1800"/>
              </a:spcAft>
              <a:buFont typeface="Wingdings" charset="2"/>
              <a:buNone/>
            </a:pPr>
            <a:r>
              <a:rPr lang="en-US" sz="2100" dirty="0"/>
              <a:t>PI survey indicates that findings commonly examine how specific outcomes of care are influenced by:</a:t>
            </a:r>
          </a:p>
          <a:p>
            <a:pPr marL="0" indent="0">
              <a:lnSpc>
                <a:spcPct val="80000"/>
              </a:lnSpc>
              <a:spcAft>
                <a:spcPts val="1800"/>
              </a:spcAft>
            </a:pPr>
            <a:r>
              <a:rPr lang="en-US" sz="2100" dirty="0"/>
              <a:t>Economic factors (e.g., provider payment, insurance coverage)</a:t>
            </a:r>
          </a:p>
          <a:p>
            <a:pPr marL="0" indent="0">
              <a:lnSpc>
                <a:spcPct val="80000"/>
              </a:lnSpc>
              <a:spcAft>
                <a:spcPts val="1800"/>
              </a:spcAft>
            </a:pPr>
            <a:r>
              <a:rPr lang="en-US" sz="2100" dirty="0"/>
              <a:t>Organizational characteristics (e.g., nurse leadership, volume)</a:t>
            </a:r>
          </a:p>
          <a:p>
            <a:pPr marL="0" indent="0">
              <a:lnSpc>
                <a:spcPct val="80000"/>
              </a:lnSpc>
              <a:spcAft>
                <a:spcPts val="1800"/>
              </a:spcAft>
            </a:pPr>
            <a:r>
              <a:rPr lang="en-US" sz="2100" dirty="0"/>
              <a:t>Systems and markets (e.g., HMO penetration, capacity constraints)</a:t>
            </a:r>
          </a:p>
          <a:p>
            <a:pPr marL="0" indent="0">
              <a:lnSpc>
                <a:spcPct val="80000"/>
              </a:lnSpc>
              <a:spcAft>
                <a:spcPts val="1800"/>
              </a:spcAft>
            </a:pPr>
            <a:r>
              <a:rPr lang="en-US" sz="2100" dirty="0"/>
              <a:t>Patient characteristics and preferences (e.g., percent minority, DNR orders)</a:t>
            </a:r>
          </a:p>
          <a:p>
            <a:pPr marL="0" indent="0">
              <a:lnSpc>
                <a:spcPct val="80000"/>
              </a:lnSpc>
              <a:spcAft>
                <a:spcPct val="100000"/>
              </a:spcAft>
              <a:buFont typeface="Wingdings" charset="2"/>
              <a:buNone/>
            </a:pPr>
            <a:r>
              <a:rPr lang="en-US" sz="2100" dirty="0"/>
              <a:t>Findings address questions of substantial policy interest today about influences on the performance of health care system.</a:t>
            </a:r>
          </a:p>
        </p:txBody>
      </p:sp>
    </p:spTree>
  </p:cSld>
  <p:clrMapOvr>
    <a:overrideClrMapping bg1="dk2" tx1="lt1" bg2="dk1"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40292" name="Rectangle 4"/>
          <p:cNvSpPr>
            <a:spLocks noGrp="1" noChangeArrowheads="1"/>
          </p:cNvSpPr>
          <p:nvPr>
            <p:ph type="body" idx="1"/>
          </p:nvPr>
        </p:nvSpPr>
        <p:spPr>
          <a:xfrm>
            <a:off x="488950" y="1608138"/>
            <a:ext cx="8242300" cy="3578225"/>
          </a:xfrm>
        </p:spPr>
        <p:txBody>
          <a:bodyPr/>
          <a:lstStyle/>
          <a:p>
            <a:pPr marL="0" indent="0" algn="ctr">
              <a:lnSpc>
                <a:spcPct val="80000"/>
              </a:lnSpc>
              <a:spcAft>
                <a:spcPct val="100000"/>
              </a:spcAft>
              <a:buFont typeface="Wingdings" pitchFamily="2" charset="2"/>
              <a:buNone/>
              <a:defRPr/>
            </a:pPr>
            <a:r>
              <a:rPr lang="en-US" sz="3600" cap="all" dirty="0" smtClean="0">
                <a:solidFill>
                  <a:srgbClr val="FFFF00"/>
                </a:solidFill>
              </a:rPr>
              <a:t>Key Findings:  How are Findings Disseminated and What Factors </a:t>
            </a:r>
            <a:br>
              <a:rPr lang="en-US" sz="3600" cap="all" dirty="0" smtClean="0">
                <a:solidFill>
                  <a:srgbClr val="FFFF00"/>
                </a:solidFill>
              </a:rPr>
            </a:br>
            <a:r>
              <a:rPr lang="en-US" sz="3600" cap="all" dirty="0" smtClean="0">
                <a:solidFill>
                  <a:srgbClr val="FFFF00"/>
                </a:solidFill>
              </a:rPr>
              <a:t>Contribute to Use</a:t>
            </a:r>
          </a:p>
        </p:txBody>
      </p:sp>
    </p:spTree>
  </p:cSld>
  <p:clrMapOvr>
    <a:overrideClrMapping bg1="dk2" tx1="lt1" bg2="dk1"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Dissemination May Occur Through Diverse Pathways - </a:t>
            </a:r>
            <a:r>
              <a:rPr lang="en-US" dirty="0" smtClean="0"/>
              <a:t>I</a:t>
            </a:r>
            <a:endParaRPr lang="en-US" dirty="0"/>
          </a:p>
        </p:txBody>
      </p:sp>
      <p:sp>
        <p:nvSpPr>
          <p:cNvPr id="140292" name="Rectangle 4"/>
          <p:cNvSpPr>
            <a:spLocks noGrp="1" noChangeArrowheads="1"/>
          </p:cNvSpPr>
          <p:nvPr>
            <p:ph type="body" idx="1"/>
          </p:nvPr>
        </p:nvSpPr>
        <p:spPr/>
        <p:txBody>
          <a:bodyPr/>
          <a:lstStyle/>
          <a:p>
            <a:r>
              <a:rPr lang="en-US" sz="2200" dirty="0" smtClean="0"/>
              <a:t>We identified 10 pathways that differ in means used to communicate findings and the role researchers, intermediaries and users play in the process.  Pathways include:</a:t>
            </a:r>
          </a:p>
          <a:p>
            <a:pPr lvl="1"/>
            <a:r>
              <a:rPr lang="en-US" sz="2200" dirty="0" smtClean="0"/>
              <a:t>Traditional: “Big Bang,” Gradual Accumulation and Diffusion, Gradual Communication and Formal Syntheses</a:t>
            </a:r>
          </a:p>
          <a:p>
            <a:pPr lvl="1"/>
            <a:r>
              <a:rPr lang="en-US" sz="2200" dirty="0" smtClean="0"/>
              <a:t>Effective Use of Intermediaries: Researcher as Messenger/Expert, Formal Intermediary Broker, Press Publicizes</a:t>
            </a:r>
          </a:p>
          <a:p>
            <a:pPr lvl="1"/>
            <a:r>
              <a:rPr lang="en-US" sz="2200" dirty="0" smtClean="0"/>
              <a:t>User Guided: User Directed Syntheses, User Partner Grant Review, User Commissioned Studies, Researcher as User</a:t>
            </a:r>
            <a:endParaRPr lang="en-US" sz="22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Dissemination May Occur Through Diverse Pathways - </a:t>
            </a:r>
            <a:r>
              <a:rPr lang="en-US" dirty="0" smtClean="0"/>
              <a:t>II</a:t>
            </a:r>
            <a:endParaRPr lang="en-US" dirty="0"/>
          </a:p>
        </p:txBody>
      </p:sp>
      <p:sp>
        <p:nvSpPr>
          <p:cNvPr id="140292" name="Rectangle 4"/>
          <p:cNvSpPr>
            <a:spLocks noGrp="1" noChangeArrowheads="1"/>
          </p:cNvSpPr>
          <p:nvPr>
            <p:ph type="body" idx="1"/>
          </p:nvPr>
        </p:nvSpPr>
        <p:spPr/>
        <p:txBody>
          <a:bodyPr/>
          <a:lstStyle/>
          <a:p>
            <a:r>
              <a:rPr lang="en-US" smtClean="0"/>
              <a:t>Some pathways involve researchers directly engaging with users and others  involve intermediaries that help synthesize, apply or communicate the findings.</a:t>
            </a:r>
          </a:p>
          <a:p>
            <a:r>
              <a:rPr lang="en-US" smtClean="0"/>
              <a:t>Diverse pathways will be effective in different circumstances; effectively reaching diverse audiences for the work enhances the use of well targeted high quality research.</a:t>
            </a:r>
          </a:p>
          <a:p>
            <a:endParaRPr lang="en-US" dirty="0"/>
          </a:p>
        </p:txBody>
      </p:sp>
      <p:sp>
        <p:nvSpPr>
          <p:cNvPr id="6" name="Rectangle 3"/>
          <p:cNvSpPr txBox="1">
            <a:spLocks noChangeArrowheads="1"/>
          </p:cNvSpPr>
          <p:nvPr/>
        </p:nvSpPr>
        <p:spPr bwMode="auto">
          <a:xfrm>
            <a:off x="346075" y="27940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600" b="1" kern="0" dirty="0">
              <a:solidFill>
                <a:srgbClr val="FFFF00"/>
              </a:solidFill>
              <a:latin typeface="+mj-lt"/>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0484" name="TextBox 7"/>
          <p:cNvSpPr txBox="1">
            <a:spLocks noChangeArrowheads="1"/>
          </p:cNvSpPr>
          <p:nvPr/>
        </p:nvSpPr>
        <p:spPr bwMode="auto">
          <a:xfrm>
            <a:off x="438150" y="5562600"/>
            <a:ext cx="8382000" cy="554038"/>
          </a:xfrm>
          <a:prstGeom prst="rect">
            <a:avLst/>
          </a:prstGeom>
          <a:noFill/>
          <a:ln w="9525">
            <a:noFill/>
            <a:miter lim="800000"/>
            <a:headEnd/>
            <a:tailEnd/>
          </a:ln>
        </p:spPr>
        <p:txBody>
          <a:bodyPr>
            <a:prstTxWarp prst="textNoShape">
              <a:avLst/>
            </a:prstTxWarp>
            <a:spAutoFit/>
          </a:bodyPr>
          <a:lstStyle/>
          <a:p>
            <a:r>
              <a:rPr lang="en-US" sz="1000">
                <a:latin typeface="Arial" charset="0"/>
                <a:ea typeface="Arial" charset="0"/>
                <a:cs typeface="Arial" charset="0"/>
              </a:rPr>
              <a:t>Source:  MPR Survey of AHRQ-Funded Principal Investigators.</a:t>
            </a:r>
          </a:p>
          <a:p>
            <a:endParaRPr lang="en-US" sz="1000">
              <a:latin typeface="Arial" charset="0"/>
              <a:ea typeface="Arial" charset="0"/>
              <a:cs typeface="Arial" charset="0"/>
            </a:endParaRPr>
          </a:p>
          <a:p>
            <a:r>
              <a:rPr lang="en-US" sz="1000">
                <a:latin typeface="Arial" charset="0"/>
                <a:ea typeface="Arial" charset="0"/>
                <a:cs typeface="Arial" charset="0"/>
              </a:rPr>
              <a:t>Note:      Responses based on  97 responding PIs (70% of grantees surveyed).</a:t>
            </a:r>
          </a:p>
        </p:txBody>
      </p:sp>
      <p:graphicFrame>
        <p:nvGraphicFramePr>
          <p:cNvPr id="10" name="Table 9"/>
          <p:cNvGraphicFramePr>
            <a:graphicFrameLocks noGrp="1"/>
          </p:cNvGraphicFramePr>
          <p:nvPr/>
        </p:nvGraphicFramePr>
        <p:xfrm>
          <a:off x="479425" y="1504950"/>
          <a:ext cx="8331201" cy="3916071"/>
        </p:xfrm>
        <a:graphic>
          <a:graphicData uri="http://schemas.openxmlformats.org/drawingml/2006/table">
            <a:tbl>
              <a:tblPr firstRow="1" bandRow="1">
                <a:tableStyleId>{5940675A-B579-460E-94D1-54222C63F5DA}</a:tableStyleId>
              </a:tblPr>
              <a:tblGrid>
                <a:gridCol w="4891315"/>
                <a:gridCol w="1843314"/>
                <a:gridCol w="1596572"/>
              </a:tblGrid>
              <a:tr h="255485">
                <a:tc>
                  <a:txBody>
                    <a:bodyPr/>
                    <a:lstStyle/>
                    <a:p>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gridSpan="2">
                  <a:txBody>
                    <a:bodyPr/>
                    <a:lstStyle/>
                    <a:p>
                      <a:pPr algn="ctr"/>
                      <a:r>
                        <a:rPr lang="en-US" sz="1100" dirty="0" smtClean="0">
                          <a:solidFill>
                            <a:schemeClr val="tx1"/>
                          </a:solidFill>
                        </a:rPr>
                        <a:t>Percentage of Respondents Reporting</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hMerge="1">
                  <a:txBody>
                    <a:bodyPr/>
                    <a:lstStyle/>
                    <a:p>
                      <a:endParaRPr lang="en-US" dirty="0"/>
                    </a:p>
                  </a:txBody>
                  <a:tcPr/>
                </a:tc>
              </a:tr>
              <a:tr h="245265">
                <a:tc>
                  <a:txBody>
                    <a:bodyPr/>
                    <a:lstStyle/>
                    <a:p>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tc>
                  <a:txBody>
                    <a:bodyPr/>
                    <a:lstStyle/>
                    <a:p>
                      <a:pPr algn="ctr"/>
                      <a:r>
                        <a:rPr lang="en-US" sz="1100" dirty="0" smtClean="0">
                          <a:solidFill>
                            <a:schemeClr val="tx1"/>
                          </a:solidFill>
                        </a:rPr>
                        <a:t>Major Focus</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dirty="0" smtClean="0">
                          <a:solidFill>
                            <a:schemeClr val="tx1"/>
                          </a:solidFill>
                        </a:rPr>
                        <a:t>Minor Focus</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r h="1031233">
                <a:tc>
                  <a:txBody>
                    <a:bodyPr/>
                    <a:lstStyle/>
                    <a:p>
                      <a:pPr>
                        <a:spcBef>
                          <a:spcPts val="0"/>
                        </a:spcBef>
                      </a:pPr>
                      <a:r>
                        <a:rPr lang="en-US" sz="1100" b="1" dirty="0" smtClean="0">
                          <a:solidFill>
                            <a:schemeClr val="tx1"/>
                          </a:solidFill>
                        </a:rPr>
                        <a:t>Publications</a:t>
                      </a:r>
                      <a:r>
                        <a:rPr lang="en-US" sz="1100" b="1" baseline="0" dirty="0" smtClean="0">
                          <a:solidFill>
                            <a:schemeClr val="tx1"/>
                          </a:solidFill>
                        </a:rPr>
                        <a:t> (any)</a:t>
                      </a:r>
                    </a:p>
                    <a:p>
                      <a:r>
                        <a:rPr lang="en-US" sz="1100" baseline="0" dirty="0" smtClean="0">
                          <a:solidFill>
                            <a:schemeClr val="tx1"/>
                          </a:solidFill>
                        </a:rPr>
                        <a:t>Journal article(s)</a:t>
                      </a:r>
                    </a:p>
                    <a:p>
                      <a:r>
                        <a:rPr lang="en-US" sz="1100" baseline="0" dirty="0" smtClean="0">
                          <a:solidFill>
                            <a:schemeClr val="tx1"/>
                          </a:solidFill>
                        </a:rPr>
                        <a:t>Research report/working paper</a:t>
                      </a:r>
                    </a:p>
                    <a:p>
                      <a:r>
                        <a:rPr lang="en-US" sz="1100" baseline="0" dirty="0" smtClean="0">
                          <a:solidFill>
                            <a:schemeClr val="tx1"/>
                          </a:solidFill>
                        </a:rPr>
                        <a:t>User-focused research brief/issue paper</a:t>
                      </a:r>
                    </a:p>
                    <a:p>
                      <a:r>
                        <a:rPr lang="en-US" sz="1100" baseline="0" dirty="0" smtClean="0">
                          <a:solidFill>
                            <a:schemeClr val="tx1"/>
                          </a:solidFill>
                        </a:rPr>
                        <a:t>Chapter </a:t>
                      </a:r>
                    </a:p>
                    <a:p>
                      <a:r>
                        <a:rPr lang="en-US" sz="1100" baseline="0" dirty="0" smtClean="0">
                          <a:solidFill>
                            <a:schemeClr val="tx1"/>
                          </a:solidFill>
                        </a:rPr>
                        <a:t>Book</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97</a:t>
                      </a:r>
                    </a:p>
                    <a:p>
                      <a:pPr algn="ctr"/>
                      <a:r>
                        <a:rPr lang="en-US" sz="1100" dirty="0" smtClean="0">
                          <a:solidFill>
                            <a:schemeClr val="tx1"/>
                          </a:solidFill>
                        </a:rPr>
                        <a:t>91</a:t>
                      </a:r>
                    </a:p>
                    <a:p>
                      <a:pPr algn="ctr"/>
                      <a:r>
                        <a:rPr lang="en-US" sz="1100" dirty="0" smtClean="0">
                          <a:solidFill>
                            <a:schemeClr val="tx1"/>
                          </a:solidFill>
                        </a:rPr>
                        <a:t>29</a:t>
                      </a:r>
                    </a:p>
                    <a:p>
                      <a:pPr algn="ctr"/>
                      <a:r>
                        <a:rPr lang="en-US" sz="1100" dirty="0" smtClean="0">
                          <a:solidFill>
                            <a:schemeClr val="tx1"/>
                          </a:solidFill>
                        </a:rPr>
                        <a:t>12</a:t>
                      </a:r>
                    </a:p>
                    <a:p>
                      <a:pPr algn="ctr"/>
                      <a:r>
                        <a:rPr lang="en-US" sz="1100" dirty="0" smtClean="0">
                          <a:solidFill>
                            <a:schemeClr val="tx1"/>
                          </a:solidFill>
                        </a:rPr>
                        <a:t>  6</a:t>
                      </a:r>
                    </a:p>
                    <a:p>
                      <a:pPr algn="ctr"/>
                      <a:r>
                        <a:rPr lang="en-US" sz="1100" dirty="0" smtClean="0">
                          <a:solidFill>
                            <a:schemeClr val="tx1"/>
                          </a:solidFill>
                        </a:rPr>
                        <a:t>  3</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2</a:t>
                      </a:r>
                    </a:p>
                    <a:p>
                      <a:pPr algn="ctr"/>
                      <a:r>
                        <a:rPr lang="en-US" sz="1100" dirty="0" smtClean="0">
                          <a:solidFill>
                            <a:schemeClr val="tx1"/>
                          </a:solidFill>
                        </a:rPr>
                        <a:t>5</a:t>
                      </a:r>
                    </a:p>
                    <a:p>
                      <a:pPr algn="ctr"/>
                      <a:r>
                        <a:rPr lang="en-US" sz="1100" dirty="0" smtClean="0">
                          <a:solidFill>
                            <a:schemeClr val="tx1"/>
                          </a:solidFill>
                        </a:rPr>
                        <a:t>27</a:t>
                      </a:r>
                    </a:p>
                    <a:p>
                      <a:pPr algn="ctr"/>
                      <a:r>
                        <a:rPr lang="en-US" sz="1100" dirty="0" smtClean="0">
                          <a:solidFill>
                            <a:schemeClr val="tx1"/>
                          </a:solidFill>
                        </a:rPr>
                        <a:t>19</a:t>
                      </a:r>
                    </a:p>
                    <a:p>
                      <a:pPr algn="ctr"/>
                      <a:r>
                        <a:rPr lang="en-US" sz="1100" dirty="0" smtClean="0">
                          <a:solidFill>
                            <a:schemeClr val="tx1"/>
                          </a:solidFill>
                        </a:rPr>
                        <a:t>18</a:t>
                      </a:r>
                    </a:p>
                    <a:p>
                      <a:pPr algn="ctr"/>
                      <a:r>
                        <a:rPr lang="en-US" sz="1100" dirty="0" smtClean="0">
                          <a:solidFill>
                            <a:schemeClr val="tx1"/>
                          </a:solidFill>
                        </a:rPr>
                        <a:t>0</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r h="582936">
                <a:tc>
                  <a:txBody>
                    <a:bodyPr/>
                    <a:lstStyle/>
                    <a:p>
                      <a:r>
                        <a:rPr lang="en-US" sz="1100" b="1" dirty="0" smtClean="0">
                          <a:solidFill>
                            <a:schemeClr val="tx1"/>
                          </a:solidFill>
                        </a:rPr>
                        <a:t>Conference Presentations (any)</a:t>
                      </a:r>
                    </a:p>
                    <a:p>
                      <a:r>
                        <a:rPr lang="en-US" sz="1100" dirty="0" smtClean="0">
                          <a:solidFill>
                            <a:schemeClr val="tx1"/>
                          </a:solidFill>
                        </a:rPr>
                        <a:t>Paper or poster at research conference</a:t>
                      </a:r>
                    </a:p>
                    <a:p>
                      <a:r>
                        <a:rPr lang="en-US" sz="1100" dirty="0" smtClean="0">
                          <a:solidFill>
                            <a:schemeClr val="tx1"/>
                          </a:solidFill>
                        </a:rPr>
                        <a:t>Presentation</a:t>
                      </a:r>
                      <a:r>
                        <a:rPr lang="en-US" sz="1100" baseline="0" dirty="0" smtClean="0">
                          <a:solidFill>
                            <a:schemeClr val="tx1"/>
                          </a:solidFill>
                        </a:rPr>
                        <a:t> at policy-/user-focused meeting</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70</a:t>
                      </a:r>
                    </a:p>
                    <a:p>
                      <a:pPr algn="ctr"/>
                      <a:r>
                        <a:rPr lang="en-US" sz="1100" dirty="0" smtClean="0">
                          <a:solidFill>
                            <a:schemeClr val="tx1"/>
                          </a:solidFill>
                        </a:rPr>
                        <a:t>57</a:t>
                      </a:r>
                    </a:p>
                    <a:p>
                      <a:pPr algn="ctr"/>
                      <a:r>
                        <a:rPr lang="en-US" sz="1100" dirty="0" smtClean="0">
                          <a:solidFill>
                            <a:schemeClr val="tx1"/>
                          </a:solidFill>
                        </a:rPr>
                        <a:t>34</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28</a:t>
                      </a:r>
                    </a:p>
                    <a:p>
                      <a:pPr algn="ctr"/>
                      <a:r>
                        <a:rPr lang="en-US" sz="1100" dirty="0" smtClean="0">
                          <a:solidFill>
                            <a:schemeClr val="tx1"/>
                          </a:solidFill>
                        </a:rPr>
                        <a:t>28</a:t>
                      </a:r>
                    </a:p>
                    <a:p>
                      <a:pPr algn="ctr"/>
                      <a:r>
                        <a:rPr lang="en-US" sz="1100" dirty="0" smtClean="0">
                          <a:solidFill>
                            <a:schemeClr val="tx1"/>
                          </a:solidFill>
                        </a:rPr>
                        <a:t>32</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r h="710897">
                <a:tc>
                  <a:txBody>
                    <a:bodyPr/>
                    <a:lstStyle/>
                    <a:p>
                      <a:r>
                        <a:rPr lang="en-US" sz="1100" b="1" dirty="0" smtClean="0">
                          <a:solidFill>
                            <a:schemeClr val="tx1"/>
                          </a:solidFill>
                        </a:rPr>
                        <a:t>Briefings (any)</a:t>
                      </a:r>
                    </a:p>
                    <a:p>
                      <a:r>
                        <a:rPr lang="en-US" sz="1100" dirty="0" smtClean="0">
                          <a:solidFill>
                            <a:schemeClr val="tx1"/>
                          </a:solidFill>
                        </a:rPr>
                        <a:t>Policymaker briefings</a:t>
                      </a:r>
                    </a:p>
                    <a:p>
                      <a:r>
                        <a:rPr lang="en-US" sz="1100" dirty="0" smtClean="0">
                          <a:solidFill>
                            <a:schemeClr val="tx1"/>
                          </a:solidFill>
                        </a:rPr>
                        <a:t>Managerial briefings</a:t>
                      </a:r>
                    </a:p>
                    <a:p>
                      <a:r>
                        <a:rPr lang="en-US" sz="1100" dirty="0" smtClean="0">
                          <a:solidFill>
                            <a:schemeClr val="tx1"/>
                          </a:solidFill>
                        </a:rPr>
                        <a:t>Interest</a:t>
                      </a:r>
                      <a:r>
                        <a:rPr lang="en-US" sz="1100" baseline="0" dirty="0" smtClean="0">
                          <a:solidFill>
                            <a:schemeClr val="tx1"/>
                          </a:solidFill>
                        </a:rPr>
                        <a:t> group briefings</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27</a:t>
                      </a:r>
                    </a:p>
                    <a:p>
                      <a:pPr algn="ctr"/>
                      <a:r>
                        <a:rPr lang="en-US" sz="1100" dirty="0" smtClean="0">
                          <a:solidFill>
                            <a:schemeClr val="tx1"/>
                          </a:solidFill>
                        </a:rPr>
                        <a:t>18</a:t>
                      </a:r>
                    </a:p>
                    <a:p>
                      <a:pPr algn="ctr"/>
                      <a:r>
                        <a:rPr lang="en-US" sz="1100" dirty="0" smtClean="0">
                          <a:solidFill>
                            <a:schemeClr val="tx1"/>
                          </a:solidFill>
                        </a:rPr>
                        <a:t>11</a:t>
                      </a:r>
                    </a:p>
                    <a:p>
                      <a:pPr algn="ctr"/>
                      <a:r>
                        <a:rPr lang="en-US" sz="1100" dirty="0" smtClean="0">
                          <a:solidFill>
                            <a:schemeClr val="tx1"/>
                          </a:solidFill>
                        </a:rPr>
                        <a:t>11</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26</a:t>
                      </a:r>
                    </a:p>
                    <a:p>
                      <a:pPr algn="ctr"/>
                      <a:r>
                        <a:rPr lang="en-US" sz="1100" dirty="0" smtClean="0">
                          <a:solidFill>
                            <a:schemeClr val="tx1"/>
                          </a:solidFill>
                        </a:rPr>
                        <a:t>19</a:t>
                      </a:r>
                    </a:p>
                    <a:p>
                      <a:pPr algn="ctr"/>
                      <a:r>
                        <a:rPr lang="en-US" sz="1100" dirty="0" smtClean="0">
                          <a:solidFill>
                            <a:schemeClr val="tx1"/>
                          </a:solidFill>
                        </a:rPr>
                        <a:t>17</a:t>
                      </a:r>
                    </a:p>
                    <a:p>
                      <a:pPr algn="ctr"/>
                      <a:r>
                        <a:rPr lang="en-US" sz="1100" dirty="0" smtClean="0">
                          <a:solidFill>
                            <a:schemeClr val="tx1"/>
                          </a:solidFill>
                        </a:rPr>
                        <a:t>18</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r h="944271">
                <a:tc>
                  <a:txBody>
                    <a:bodyPr/>
                    <a:lstStyle/>
                    <a:p>
                      <a:r>
                        <a:rPr lang="en-US" sz="1100" b="1" dirty="0" smtClean="0">
                          <a:solidFill>
                            <a:schemeClr val="tx1"/>
                          </a:solidFill>
                        </a:rPr>
                        <a:t>Other Forms of Dissemination (any)</a:t>
                      </a:r>
                    </a:p>
                    <a:p>
                      <a:r>
                        <a:rPr lang="en-US" sz="1100" dirty="0" smtClean="0">
                          <a:solidFill>
                            <a:schemeClr val="tx1"/>
                          </a:solidFill>
                        </a:rPr>
                        <a:t>Mass media</a:t>
                      </a:r>
                    </a:p>
                    <a:p>
                      <a:r>
                        <a:rPr lang="en-US" sz="1100" dirty="0" smtClean="0">
                          <a:solidFill>
                            <a:schemeClr val="tx1"/>
                          </a:solidFill>
                        </a:rPr>
                        <a:t>Federal or state </a:t>
                      </a:r>
                      <a:r>
                        <a:rPr lang="en-US" sz="1100" baseline="0" dirty="0" smtClean="0">
                          <a:solidFill>
                            <a:schemeClr val="tx1"/>
                          </a:solidFill>
                        </a:rPr>
                        <a:t> testimony</a:t>
                      </a:r>
                    </a:p>
                    <a:p>
                      <a:r>
                        <a:rPr lang="en-US" sz="1100" baseline="0" dirty="0" smtClean="0">
                          <a:solidFill>
                            <a:schemeClr val="tx1"/>
                          </a:solidFill>
                        </a:rPr>
                        <a:t>Expert witness</a:t>
                      </a:r>
                    </a:p>
                    <a:p>
                      <a:r>
                        <a:rPr lang="en-US" sz="1100" baseline="0" dirty="0" smtClean="0">
                          <a:solidFill>
                            <a:schemeClr val="tx1"/>
                          </a:solidFill>
                        </a:rPr>
                        <a:t>Other</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9</a:t>
                      </a:r>
                    </a:p>
                    <a:p>
                      <a:pPr algn="ctr"/>
                      <a:r>
                        <a:rPr lang="en-US" sz="1100" dirty="0" smtClean="0">
                          <a:solidFill>
                            <a:schemeClr val="tx1"/>
                          </a:solidFill>
                        </a:rPr>
                        <a:t>5</a:t>
                      </a:r>
                    </a:p>
                    <a:p>
                      <a:pPr algn="ctr"/>
                      <a:r>
                        <a:rPr lang="en-US" sz="1100" dirty="0" smtClean="0">
                          <a:solidFill>
                            <a:schemeClr val="tx1"/>
                          </a:solidFill>
                        </a:rPr>
                        <a:t>2</a:t>
                      </a:r>
                    </a:p>
                    <a:p>
                      <a:pPr algn="ctr"/>
                      <a:r>
                        <a:rPr lang="en-US" sz="1100" dirty="0" smtClean="0">
                          <a:solidFill>
                            <a:schemeClr val="tx1"/>
                          </a:solidFill>
                        </a:rPr>
                        <a:t>0</a:t>
                      </a:r>
                    </a:p>
                    <a:p>
                      <a:pPr algn="ctr"/>
                      <a:r>
                        <a:rPr lang="en-US" sz="1100" dirty="0" smtClean="0">
                          <a:solidFill>
                            <a:schemeClr val="tx1"/>
                          </a:solidFill>
                        </a:rPr>
                        <a:t>3</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algn="ctr"/>
                      <a:r>
                        <a:rPr lang="en-US" sz="1100" b="1" dirty="0" smtClean="0">
                          <a:solidFill>
                            <a:schemeClr val="tx1"/>
                          </a:solidFill>
                        </a:rPr>
                        <a:t>27</a:t>
                      </a:r>
                    </a:p>
                    <a:p>
                      <a:pPr algn="ctr"/>
                      <a:r>
                        <a:rPr lang="en-US" sz="1100" dirty="0" smtClean="0">
                          <a:solidFill>
                            <a:schemeClr val="tx1"/>
                          </a:solidFill>
                        </a:rPr>
                        <a:t>23</a:t>
                      </a:r>
                    </a:p>
                    <a:p>
                      <a:pPr algn="ctr"/>
                      <a:r>
                        <a:rPr lang="en-US" sz="1100" dirty="0" smtClean="0">
                          <a:solidFill>
                            <a:schemeClr val="tx1"/>
                          </a:solidFill>
                        </a:rPr>
                        <a:t>8</a:t>
                      </a:r>
                    </a:p>
                    <a:p>
                      <a:pPr algn="ctr"/>
                      <a:r>
                        <a:rPr lang="en-US" sz="1100" dirty="0" smtClean="0">
                          <a:solidFill>
                            <a:schemeClr val="tx1"/>
                          </a:solidFill>
                        </a:rPr>
                        <a:t>3</a:t>
                      </a:r>
                    </a:p>
                    <a:p>
                      <a:pPr algn="ctr"/>
                      <a:r>
                        <a:rPr lang="en-US" sz="1100" dirty="0" smtClean="0">
                          <a:solidFill>
                            <a:schemeClr val="tx1"/>
                          </a:solidFill>
                        </a:rPr>
                        <a:t>4</a:t>
                      </a:r>
                      <a:endParaRPr lang="en-US" sz="11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r>
            </a:tbl>
          </a:graphicData>
        </a:graphic>
      </p:graphicFrame>
      <p:sp>
        <p:nvSpPr>
          <p:cNvPr id="7" name="Title 6"/>
          <p:cNvSpPr>
            <a:spLocks noGrp="1"/>
          </p:cNvSpPr>
          <p:nvPr>
            <p:ph type="title"/>
          </p:nvPr>
        </p:nvSpPr>
        <p:spPr/>
        <p:txBody>
          <a:bodyPr/>
          <a:lstStyle/>
          <a:p>
            <a:r>
              <a:rPr lang="en-US" sz="2600" dirty="0" smtClean="0"/>
              <a:t>PI Survey Shows Preference for Publication as Dissemination Strategy but Use of Multiple </a:t>
            </a:r>
            <a:r>
              <a:rPr lang="en-US" sz="2600" dirty="0" smtClean="0"/>
              <a:t>Modes</a:t>
            </a:r>
            <a:endParaRPr lang="en-US" sz="2600"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graphicFrame>
        <p:nvGraphicFramePr>
          <p:cNvPr id="7" name="Table 6"/>
          <p:cNvGraphicFramePr>
            <a:graphicFrameLocks noGrp="1"/>
          </p:cNvGraphicFramePr>
          <p:nvPr/>
        </p:nvGraphicFramePr>
        <p:xfrm>
          <a:off x="457200" y="1570038"/>
          <a:ext cx="8343900" cy="3402647"/>
        </p:xfrm>
        <a:graphic>
          <a:graphicData uri="http://schemas.openxmlformats.org/drawingml/2006/table">
            <a:tbl>
              <a:tblPr/>
              <a:tblGrid>
                <a:gridCol w="3848100"/>
                <a:gridCol w="1162050"/>
                <a:gridCol w="1009650"/>
                <a:gridCol w="971550"/>
                <a:gridCol w="1352550"/>
              </a:tblGrid>
              <a:tr h="392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Amount of Assistance (Reported %)</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506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Type of Assistance</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Substantial</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Moderate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Limited</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None/Did Not Use Resource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Press office for interaction with media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Newsletters reporting on key findings </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from research</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Established working paper series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Established series of research/issue briefs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Funds available to develop user-oriented </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materials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Information or training on how to understand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and interact with potential users of research</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9%</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10%</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6%</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0%</a:t>
                      </a:r>
                    </a:p>
                    <a:p>
                      <a:pPr marL="0" marR="0" lvl="0" indent="0" algn="ctr" defTabSz="914400" rtl="0" eaLnBrk="1" fontAlgn="base" latinLnBrk="0" hangingPunct="1">
                        <a:lnSpc>
                          <a:spcPct val="100000"/>
                        </a:lnSpc>
                        <a:spcBef>
                          <a:spcPts val="60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1%</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28%</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17%</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7%</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20%</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7%</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13%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60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40%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54%</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79%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74%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93%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ts val="60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83%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5" name="TextBox 7"/>
          <p:cNvSpPr txBox="1">
            <a:spLocks noChangeArrowheads="1"/>
          </p:cNvSpPr>
          <p:nvPr/>
        </p:nvSpPr>
        <p:spPr bwMode="auto">
          <a:xfrm>
            <a:off x="476250" y="5181600"/>
            <a:ext cx="8439150" cy="954088"/>
          </a:xfrm>
          <a:prstGeom prst="rect">
            <a:avLst/>
          </a:prstGeom>
          <a:noFill/>
          <a:ln w="9525">
            <a:noFill/>
            <a:miter lim="800000"/>
            <a:headEnd/>
            <a:tailEnd/>
          </a:ln>
        </p:spPr>
        <p:txBody>
          <a:bodyPr>
            <a:prstTxWarp prst="textNoShape">
              <a:avLst/>
            </a:prstTxWarp>
            <a:spAutoFit/>
          </a:bodyPr>
          <a:lstStyle/>
          <a:p>
            <a:r>
              <a:rPr lang="en-US" sz="1400">
                <a:latin typeface="Arial" charset="0"/>
                <a:ea typeface="Arial" charset="0"/>
                <a:cs typeface="Arial" charset="0"/>
              </a:rPr>
              <a:t>Source:  MPR Survey of AHRQ-Funded Principal Investigators.</a:t>
            </a:r>
          </a:p>
          <a:p>
            <a:endParaRPr lang="en-US" sz="1400">
              <a:latin typeface="Arial" charset="0"/>
              <a:ea typeface="Arial" charset="0"/>
              <a:cs typeface="Arial" charset="0"/>
            </a:endParaRPr>
          </a:p>
          <a:p>
            <a:r>
              <a:rPr lang="en-US" sz="1400">
                <a:latin typeface="Arial" charset="0"/>
                <a:ea typeface="Arial" charset="0"/>
                <a:cs typeface="Arial" charset="0"/>
              </a:rPr>
              <a:t>Notes:    N = 91. These analyses exclude 6 respondents who did not respond to any questions about </a:t>
            </a:r>
          </a:p>
          <a:p>
            <a:r>
              <a:rPr lang="en-US" sz="1400">
                <a:latin typeface="Arial" charset="0"/>
                <a:ea typeface="Arial" charset="0"/>
                <a:cs typeface="Arial" charset="0"/>
              </a:rPr>
              <a:t>               dissemination support.</a:t>
            </a:r>
          </a:p>
        </p:txBody>
      </p:sp>
      <p:sp>
        <p:nvSpPr>
          <p:cNvPr id="8" name="Title 7"/>
          <p:cNvSpPr>
            <a:spLocks noGrp="1"/>
          </p:cNvSpPr>
          <p:nvPr>
            <p:ph type="title"/>
          </p:nvPr>
        </p:nvSpPr>
        <p:spPr/>
        <p:txBody>
          <a:bodyPr/>
          <a:lstStyle/>
          <a:p>
            <a:r>
              <a:rPr lang="en-US" dirty="0" smtClean="0"/>
              <a:t>Support from Host Institution for Dissemination </a:t>
            </a:r>
            <a:r>
              <a:rPr lang="en-US" dirty="0" smtClean="0"/>
              <a:t>Limited</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grpSp>
        <p:nvGrpSpPr>
          <p:cNvPr id="8" name="Group 7"/>
          <p:cNvGrpSpPr/>
          <p:nvPr/>
        </p:nvGrpSpPr>
        <p:grpSpPr>
          <a:xfrm>
            <a:off x="1143000" y="1587500"/>
            <a:ext cx="6838950" cy="4149725"/>
            <a:chOff x="1143000" y="1587500"/>
            <a:chExt cx="6838950" cy="4149725"/>
          </a:xfrm>
        </p:grpSpPr>
        <p:graphicFrame>
          <p:nvGraphicFramePr>
            <p:cNvPr id="3074" name="Chart 6"/>
            <p:cNvGraphicFramePr>
              <a:graphicFrameLocks/>
            </p:cNvGraphicFramePr>
            <p:nvPr/>
          </p:nvGraphicFramePr>
          <p:xfrm>
            <a:off x="1524000" y="1587500"/>
            <a:ext cx="6115050" cy="3498850"/>
          </p:xfrm>
          <a:graphic>
            <a:graphicData uri="http://schemas.openxmlformats.org/presentationml/2006/ole">
              <p:oleObj spid="_x0000_s3074" r:id="rId4" imgW="6114818" imgH="3499407" progId="Excel.Chart.8">
                <p:embed/>
              </p:oleObj>
            </a:graphicData>
          </a:graphic>
        </p:graphicFrame>
        <p:sp>
          <p:nvSpPr>
            <p:cNvPr id="3077" name="TextBox 7"/>
            <p:cNvSpPr txBox="1">
              <a:spLocks noChangeArrowheads="1"/>
            </p:cNvSpPr>
            <p:nvPr/>
          </p:nvSpPr>
          <p:spPr bwMode="auto">
            <a:xfrm>
              <a:off x="1143000" y="5429250"/>
              <a:ext cx="6838950" cy="307975"/>
            </a:xfrm>
            <a:prstGeom prst="rect">
              <a:avLst/>
            </a:prstGeom>
            <a:noFill/>
            <a:ln w="9525">
              <a:noFill/>
              <a:miter lim="800000"/>
              <a:headEnd/>
              <a:tailEnd/>
            </a:ln>
          </p:spPr>
          <p:txBody>
            <a:bodyPr>
              <a:prstTxWarp prst="textNoShape">
                <a:avLst/>
              </a:prstTxWarp>
              <a:spAutoFit/>
            </a:bodyPr>
            <a:lstStyle/>
            <a:p>
              <a:r>
                <a:rPr lang="en-US" sz="1400">
                  <a:latin typeface="Arial" charset="0"/>
                  <a:ea typeface="Arial" charset="0"/>
                  <a:cs typeface="Arial" charset="0"/>
                </a:rPr>
                <a:t>Source:  MPR Survey of AHRQ-Funded Principal Investigators.</a:t>
              </a:r>
            </a:p>
          </p:txBody>
        </p:sp>
      </p:grpSp>
      <p:sp>
        <p:nvSpPr>
          <p:cNvPr id="7" name="Title 6"/>
          <p:cNvSpPr>
            <a:spLocks noGrp="1"/>
          </p:cNvSpPr>
          <p:nvPr>
            <p:ph type="title"/>
          </p:nvPr>
        </p:nvSpPr>
        <p:spPr/>
        <p:txBody>
          <a:bodyPr/>
          <a:lstStyle/>
          <a:p>
            <a:r>
              <a:rPr lang="en-US" dirty="0" smtClean="0"/>
              <a:t>Mean Percentage of Time PIs Report  Interacting with </a:t>
            </a:r>
            <a:r>
              <a:rPr lang="en-US" dirty="0" smtClean="0"/>
              <a:t>Policymakers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The Impact of Research on Policy - </a:t>
            </a:r>
            <a:r>
              <a:rPr lang="en-US" dirty="0" smtClean="0"/>
              <a:t>I</a:t>
            </a:r>
            <a:endParaRPr lang="en-US" dirty="0"/>
          </a:p>
        </p:txBody>
      </p:sp>
      <p:sp>
        <p:nvSpPr>
          <p:cNvPr id="140292" name="Rectangle 4"/>
          <p:cNvSpPr>
            <a:spLocks noGrp="1" noChangeArrowheads="1"/>
          </p:cNvSpPr>
          <p:nvPr>
            <p:ph type="body" idx="1"/>
          </p:nvPr>
        </p:nvSpPr>
        <p:spPr/>
        <p:txBody>
          <a:bodyPr/>
          <a:lstStyle/>
          <a:p>
            <a:r>
              <a:rPr lang="en-US" smtClean="0"/>
              <a:t>Research is one of several influences on decision-making. Importance of research likely to vary with the topic, user, environment and other factors.</a:t>
            </a:r>
          </a:p>
          <a:p>
            <a:r>
              <a:rPr lang="en-US" smtClean="0"/>
              <a:t>Some research may have an immediate impact but most accumulates and gets applied to relevant topics as issues arise.</a:t>
            </a:r>
          </a:p>
          <a:p>
            <a:r>
              <a:rPr lang="en-US" smtClean="0"/>
              <a:t>Accumulation of research contributes to a “research reservoir”—use more likely if findings readily available to potential users and applicability of findings clear.</a:t>
            </a:r>
            <a:endParaRPr lang="en-US" dirty="0"/>
          </a:p>
        </p:txBody>
      </p:sp>
    </p:spTree>
  </p:cSld>
  <p:clrMapOvr>
    <a:overrideClrMapping bg1="dk2" tx1="lt1" bg2="dk1"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34147" name="Rectangle 3"/>
          <p:cNvSpPr>
            <a:spLocks noGrp="1" noChangeArrowheads="1"/>
          </p:cNvSpPr>
          <p:nvPr>
            <p:ph type="title"/>
          </p:nvPr>
        </p:nvSpPr>
        <p:spPr>
          <a:xfrm>
            <a:off x="384175" y="298450"/>
            <a:ext cx="8448675" cy="1143000"/>
          </a:xfrm>
        </p:spPr>
        <p:txBody>
          <a:bodyPr/>
          <a:lstStyle/>
          <a:p>
            <a:pPr>
              <a:defRPr/>
            </a:pPr>
            <a:r>
              <a:rPr lang="en-US" dirty="0" smtClean="0"/>
              <a:t>Rationale for Project</a:t>
            </a:r>
          </a:p>
        </p:txBody>
      </p:sp>
      <p:sp>
        <p:nvSpPr>
          <p:cNvPr id="134148" name="Rectangle 4"/>
          <p:cNvSpPr>
            <a:spLocks noGrp="1" noChangeArrowheads="1"/>
          </p:cNvSpPr>
          <p:nvPr>
            <p:ph type="body" idx="1"/>
          </p:nvPr>
        </p:nvSpPr>
        <p:spPr>
          <a:xfrm>
            <a:off x="508000" y="1970088"/>
            <a:ext cx="8242300" cy="3578225"/>
          </a:xfrm>
        </p:spPr>
        <p:txBody>
          <a:bodyPr/>
          <a:lstStyle/>
          <a:p>
            <a:pPr>
              <a:lnSpc>
                <a:spcPct val="80000"/>
              </a:lnSpc>
              <a:spcAft>
                <a:spcPct val="100000"/>
              </a:spcAft>
            </a:pPr>
            <a:r>
              <a:rPr lang="en-US" sz="2200" dirty="0"/>
              <a:t>While </a:t>
            </a:r>
            <a:r>
              <a:rPr lang="en-US" sz="2200" dirty="0" err="1"/>
              <a:t>AHRQ’s</a:t>
            </a:r>
            <a:r>
              <a:rPr lang="en-US" sz="2200" dirty="0"/>
              <a:t> statutory mission explicitly includes support for grant funded research on healthcare costs, productivity, organization, and market forces, the agency does not systematically track the work it funds in this area and what has been accomplished through it.</a:t>
            </a:r>
          </a:p>
          <a:p>
            <a:pPr>
              <a:lnSpc>
                <a:spcPct val="80000"/>
              </a:lnSpc>
              <a:spcAft>
                <a:spcPct val="100000"/>
              </a:spcAft>
            </a:pPr>
            <a:r>
              <a:rPr lang="en-US" sz="2200" dirty="0"/>
              <a:t>Purpose of this project is to address this gap and identify how AHRQ may improve the visibility and impact of this research.</a:t>
            </a:r>
          </a:p>
          <a:p>
            <a:pPr>
              <a:lnSpc>
                <a:spcPct val="80000"/>
              </a:lnSpc>
              <a:spcAft>
                <a:spcPct val="100000"/>
              </a:spcAft>
            </a:pPr>
            <a:endParaRPr lang="en-US" sz="2200" dirty="0"/>
          </a:p>
        </p:txBody>
      </p:sp>
    </p:spTree>
  </p:cSld>
  <p:clrMapOvr>
    <a:overrideClrMapping bg1="dk2" tx1="lt1" bg2="dk1"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The Impact of Research on Policy - </a:t>
            </a:r>
            <a:r>
              <a:rPr lang="en-US" dirty="0" smtClean="0"/>
              <a:t>II</a:t>
            </a:r>
            <a:endParaRPr lang="en-US" dirty="0"/>
          </a:p>
        </p:txBody>
      </p:sp>
      <p:sp>
        <p:nvSpPr>
          <p:cNvPr id="140292" name="Rectangle 4"/>
          <p:cNvSpPr>
            <a:spLocks noGrp="1" noChangeArrowheads="1"/>
          </p:cNvSpPr>
          <p:nvPr>
            <p:ph type="body" idx="1"/>
          </p:nvPr>
        </p:nvSpPr>
        <p:spPr/>
        <p:txBody>
          <a:bodyPr/>
          <a:lstStyle/>
          <a:p>
            <a:r>
              <a:rPr lang="en-US" smtClean="0"/>
              <a:t>Accumulation of findings across multiple studies adds weight to findings.</a:t>
            </a:r>
          </a:p>
          <a:p>
            <a:r>
              <a:rPr lang="en-US" smtClean="0"/>
              <a:t>Some forms of communication are likely to be stronger in reaching users than others.</a:t>
            </a:r>
          </a:p>
          <a:p>
            <a:r>
              <a:rPr lang="en-US" smtClean="0"/>
              <a:t>Researchers can enhance usefulness by thinking carefully about the key findings and identify the main “message” of the study (“elevator test”).</a:t>
            </a:r>
          </a:p>
          <a:p>
            <a:endParaRPr lang="en-US" dirty="0"/>
          </a:p>
        </p:txBody>
      </p:sp>
    </p:spTree>
  </p:cSld>
  <p:clrMapOvr>
    <a:overrideClrMapping bg1="dk2" tx1="lt1" bg2="dk1"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4101" name="Rectangle 2"/>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prstTxWarp prst="textNoShape">
              <a:avLst/>
            </a:prstTxWarp>
            <a:spAutoFit/>
          </a:bodyPr>
          <a:lstStyle/>
          <a:p>
            <a:endParaRPr lang="en-US"/>
          </a:p>
        </p:txBody>
      </p:sp>
      <p:grpSp>
        <p:nvGrpSpPr>
          <p:cNvPr id="8" name="Group 7"/>
          <p:cNvGrpSpPr/>
          <p:nvPr/>
        </p:nvGrpSpPr>
        <p:grpSpPr>
          <a:xfrm>
            <a:off x="603250" y="1638300"/>
            <a:ext cx="7950200" cy="4262438"/>
            <a:chOff x="603250" y="1638300"/>
            <a:chExt cx="7950200" cy="4262438"/>
          </a:xfrm>
        </p:grpSpPr>
        <p:graphicFrame>
          <p:nvGraphicFramePr>
            <p:cNvPr id="4098" name="Object 1"/>
            <p:cNvGraphicFramePr>
              <a:graphicFrameLocks noChangeAspect="1"/>
            </p:cNvGraphicFramePr>
            <p:nvPr/>
          </p:nvGraphicFramePr>
          <p:xfrm>
            <a:off x="603250" y="1638300"/>
            <a:ext cx="7950200" cy="3476625"/>
          </p:xfrm>
          <a:graphic>
            <a:graphicData uri="http://schemas.openxmlformats.org/presentationml/2006/ole">
              <p:oleObj spid="_x0000_s4098" r:id="rId4" imgW="7949873" imgH="3475021" progId="Excel.Chart.8">
                <p:embed/>
              </p:oleObj>
            </a:graphicData>
          </a:graphic>
        </p:graphicFrame>
        <p:sp>
          <p:nvSpPr>
            <p:cNvPr id="4102" name="TextBox 9"/>
            <p:cNvSpPr txBox="1">
              <a:spLocks noChangeArrowheads="1"/>
            </p:cNvSpPr>
            <p:nvPr/>
          </p:nvSpPr>
          <p:spPr bwMode="auto">
            <a:xfrm>
              <a:off x="1028700" y="5162550"/>
              <a:ext cx="6838950" cy="738188"/>
            </a:xfrm>
            <a:prstGeom prst="rect">
              <a:avLst/>
            </a:prstGeom>
            <a:noFill/>
            <a:ln w="9525">
              <a:noFill/>
              <a:miter lim="800000"/>
              <a:headEnd/>
              <a:tailEnd/>
            </a:ln>
          </p:spPr>
          <p:txBody>
            <a:bodyPr>
              <a:prstTxWarp prst="textNoShape">
                <a:avLst/>
              </a:prstTxWarp>
              <a:spAutoFit/>
            </a:bodyPr>
            <a:lstStyle/>
            <a:p>
              <a:r>
                <a:rPr lang="en-US" sz="1400">
                  <a:latin typeface="Arial" charset="0"/>
                  <a:ea typeface="Arial" charset="0"/>
                  <a:cs typeface="Arial" charset="0"/>
                </a:rPr>
                <a:t>Source:  MPR Survey of AHRQ-Funded Principal Investigators.</a:t>
              </a:r>
            </a:p>
            <a:p>
              <a:endParaRPr lang="en-US" sz="1400">
                <a:latin typeface="Arial" charset="0"/>
                <a:ea typeface="Arial" charset="0"/>
                <a:cs typeface="Arial" charset="0"/>
              </a:endParaRPr>
            </a:p>
            <a:p>
              <a:r>
                <a:rPr lang="en-US" sz="1400">
                  <a:latin typeface="Arial" charset="0"/>
                  <a:ea typeface="Arial" charset="0"/>
                  <a:cs typeface="Arial" charset="0"/>
                </a:rPr>
                <a:t>Note:      N = 85.</a:t>
              </a:r>
            </a:p>
          </p:txBody>
        </p:sp>
      </p:grpSp>
      <p:sp>
        <p:nvSpPr>
          <p:cNvPr id="7" name="Title 6"/>
          <p:cNvSpPr>
            <a:spLocks noGrp="1"/>
          </p:cNvSpPr>
          <p:nvPr>
            <p:ph type="title"/>
          </p:nvPr>
        </p:nvSpPr>
        <p:spPr/>
        <p:txBody>
          <a:bodyPr/>
          <a:lstStyle/>
          <a:p>
            <a:r>
              <a:rPr lang="en-US" dirty="0" smtClean="0"/>
              <a:t>PI Perception of Outcomes Relevant to Their </a:t>
            </a:r>
            <a:r>
              <a:rPr lang="en-US" dirty="0" smtClean="0"/>
              <a:t>Grants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Lessons from Case Studies on Ways to Enhance </a:t>
            </a:r>
            <a:r>
              <a:rPr lang="en-US" dirty="0" smtClean="0"/>
              <a:t>Use</a:t>
            </a:r>
            <a:endParaRPr lang="en-US" dirty="0"/>
          </a:p>
        </p:txBody>
      </p:sp>
      <p:sp>
        <p:nvSpPr>
          <p:cNvPr id="140292" name="Rectangle 4"/>
          <p:cNvSpPr>
            <a:spLocks noGrp="1" noChangeArrowheads="1"/>
          </p:cNvSpPr>
          <p:nvPr>
            <p:ph type="body" idx="1"/>
          </p:nvPr>
        </p:nvSpPr>
        <p:spPr/>
        <p:txBody>
          <a:bodyPr/>
          <a:lstStyle/>
          <a:p>
            <a:r>
              <a:rPr lang="en-US" smtClean="0"/>
              <a:t>Develop relationships with potential users and involve them early</a:t>
            </a:r>
          </a:p>
          <a:p>
            <a:r>
              <a:rPr lang="en-US" smtClean="0"/>
              <a:t>Be aware of how results may be relevant to different policy decisions and the timing of those decisions</a:t>
            </a:r>
          </a:p>
          <a:p>
            <a:r>
              <a:rPr lang="en-US" smtClean="0"/>
              <a:t>Identify where research “fits” in stream of research</a:t>
            </a:r>
          </a:p>
          <a:p>
            <a:r>
              <a:rPr lang="en-US" smtClean="0"/>
              <a:t>Develop expertise—and reputation for it</a:t>
            </a:r>
            <a:endParaRPr lang="en-US" dirty="0"/>
          </a:p>
        </p:txBody>
      </p:sp>
    </p:spTree>
  </p:cSld>
  <p:clrMapOvr>
    <a:overrideClrMapping bg1="dk2" tx1="lt1" bg2="dk1"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5" name="Title 4"/>
          <p:cNvSpPr>
            <a:spLocks noGrp="1"/>
          </p:cNvSpPr>
          <p:nvPr>
            <p:ph type="title"/>
          </p:nvPr>
        </p:nvSpPr>
        <p:spPr/>
        <p:txBody>
          <a:bodyPr/>
          <a:lstStyle/>
          <a:p>
            <a:r>
              <a:rPr lang="en-US" dirty="0" smtClean="0"/>
              <a:t>What Federal Research Translators Told </a:t>
            </a:r>
            <a:r>
              <a:rPr lang="en-US" dirty="0" smtClean="0"/>
              <a:t>Us</a:t>
            </a:r>
            <a:endParaRPr lang="en-US" dirty="0"/>
          </a:p>
        </p:txBody>
      </p:sp>
      <p:sp>
        <p:nvSpPr>
          <p:cNvPr id="140292" name="Rectangle 4"/>
          <p:cNvSpPr>
            <a:spLocks noGrp="1" noChangeArrowheads="1"/>
          </p:cNvSpPr>
          <p:nvPr>
            <p:ph type="body" idx="4294967295"/>
          </p:nvPr>
        </p:nvSpPr>
        <p:spPr>
          <a:xfrm>
            <a:off x="901700" y="1989138"/>
            <a:ext cx="8242300" cy="3578225"/>
          </a:xfrm>
        </p:spPr>
        <p:txBody>
          <a:bodyPr/>
          <a:lstStyle/>
          <a:p>
            <a:pPr>
              <a:lnSpc>
                <a:spcPct val="80000"/>
              </a:lnSpc>
              <a:spcAft>
                <a:spcPts val="3463"/>
              </a:spcAft>
            </a:pPr>
            <a:r>
              <a:rPr lang="en-US" sz="2200" dirty="0"/>
              <a:t>They make extensive use of this type of research</a:t>
            </a:r>
          </a:p>
          <a:p>
            <a:pPr>
              <a:lnSpc>
                <a:spcPct val="80000"/>
              </a:lnSpc>
              <a:spcAft>
                <a:spcPts val="3463"/>
              </a:spcAft>
            </a:pPr>
            <a:r>
              <a:rPr lang="en-US" sz="2200" dirty="0"/>
              <a:t>They are familiar with ongoing work and consult the literature as time allows</a:t>
            </a:r>
          </a:p>
          <a:p>
            <a:pPr>
              <a:lnSpc>
                <a:spcPct val="80000"/>
              </a:lnSpc>
              <a:spcAft>
                <a:spcPts val="3463"/>
              </a:spcAft>
            </a:pPr>
            <a:r>
              <a:rPr lang="en-US" sz="2200" dirty="0"/>
              <a:t>They value timeliness but also place a high value on quality and objectivity</a:t>
            </a:r>
          </a:p>
          <a:p>
            <a:pPr>
              <a:lnSpc>
                <a:spcPct val="80000"/>
              </a:lnSpc>
              <a:spcAft>
                <a:spcPts val="3463"/>
              </a:spcAft>
            </a:pPr>
            <a:r>
              <a:rPr lang="en-US" sz="2200" dirty="0"/>
              <a:t>Regulatory entities find general studies of markets useful in providing context for case specific analysis</a:t>
            </a:r>
          </a:p>
          <a:p>
            <a:pPr>
              <a:lnSpc>
                <a:spcPct val="80000"/>
              </a:lnSpc>
              <a:spcAft>
                <a:spcPts val="3463"/>
              </a:spcAft>
            </a:pPr>
            <a:r>
              <a:rPr lang="en-US" sz="2200" dirty="0"/>
              <a:t>They see critical gaps in the existing body of research in this area</a:t>
            </a:r>
          </a:p>
        </p:txBody>
      </p:sp>
    </p:spTree>
  </p:cSld>
  <p:clrMapOvr>
    <a:overrideClrMapping bg1="dk2" tx1="lt1" bg2="dk1"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40292" name="Rectangle 4"/>
          <p:cNvSpPr>
            <a:spLocks noGrp="1" noChangeArrowheads="1"/>
          </p:cNvSpPr>
          <p:nvPr>
            <p:ph type="body" idx="1"/>
          </p:nvPr>
        </p:nvSpPr>
        <p:spPr>
          <a:xfrm>
            <a:off x="508000" y="1798638"/>
            <a:ext cx="8242300" cy="3578225"/>
          </a:xfrm>
        </p:spPr>
        <p:txBody>
          <a:bodyPr/>
          <a:lstStyle/>
          <a:p>
            <a:pPr marL="0" indent="0" algn="ctr">
              <a:lnSpc>
                <a:spcPct val="80000"/>
              </a:lnSpc>
              <a:spcAft>
                <a:spcPts val="3463"/>
              </a:spcAft>
              <a:buFont typeface="Wingdings" charset="2"/>
              <a:buNone/>
            </a:pPr>
            <a:r>
              <a:rPr lang="en-US" sz="3600" dirty="0">
                <a:solidFill>
                  <a:srgbClr val="FFFF00"/>
                </a:solidFill>
              </a:rPr>
              <a:t>KEY FINDINGS:  WHAT IS AHRQ’S ROLE IN CONTEXT OF NIH, HCFO, AND OTHER FUNDERS?</a:t>
            </a:r>
          </a:p>
          <a:p>
            <a:pPr marL="0" indent="0" algn="ctr">
              <a:lnSpc>
                <a:spcPct val="80000"/>
              </a:lnSpc>
              <a:spcAft>
                <a:spcPts val="3463"/>
              </a:spcAft>
            </a:pPr>
            <a:endParaRPr lang="en-US" sz="3600" dirty="0"/>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General Findings Across the </a:t>
            </a:r>
            <a:r>
              <a:rPr lang="en-US" dirty="0" smtClean="0"/>
              <a:t>Project</a:t>
            </a:r>
            <a:endParaRPr lang="en-US" dirty="0"/>
          </a:p>
        </p:txBody>
      </p:sp>
      <p:sp>
        <p:nvSpPr>
          <p:cNvPr id="140292" name="Rectangle 4"/>
          <p:cNvSpPr>
            <a:spLocks noGrp="1" noChangeArrowheads="1"/>
          </p:cNvSpPr>
          <p:nvPr>
            <p:ph type="body" idx="4294967295"/>
          </p:nvPr>
        </p:nvSpPr>
        <p:spPr>
          <a:xfrm>
            <a:off x="381000" y="1989138"/>
            <a:ext cx="8763000" cy="3578225"/>
          </a:xfrm>
        </p:spPr>
        <p:txBody>
          <a:bodyPr/>
          <a:lstStyle/>
          <a:p>
            <a:pPr>
              <a:lnSpc>
                <a:spcPct val="80000"/>
              </a:lnSpc>
              <a:spcAft>
                <a:spcPts val="2400"/>
              </a:spcAft>
            </a:pPr>
            <a:r>
              <a:rPr lang="en-US" sz="2200" dirty="0"/>
              <a:t>Researchers view AHRQ as a major source of funding for this research but have turned elsewhere as AHRQ funds have become less available. Low funding levels for this kind of research at AHRQ was the most common problem cited by PIs.</a:t>
            </a:r>
          </a:p>
          <a:p>
            <a:pPr>
              <a:lnSpc>
                <a:spcPct val="80000"/>
              </a:lnSpc>
              <a:spcAft>
                <a:spcPts val="2400"/>
              </a:spcAft>
            </a:pPr>
            <a:r>
              <a:rPr lang="en-US" sz="2200" dirty="0"/>
              <a:t>PIs view </a:t>
            </a:r>
            <a:r>
              <a:rPr lang="en-US" sz="2200" dirty="0" err="1"/>
              <a:t>AHRQ’s</a:t>
            </a:r>
            <a:r>
              <a:rPr lang="en-US" sz="2200" dirty="0"/>
              <a:t> oversight over grants more positively than the agency’s work on dissemination and communication.</a:t>
            </a:r>
          </a:p>
          <a:p>
            <a:pPr>
              <a:lnSpc>
                <a:spcPct val="80000"/>
              </a:lnSpc>
              <a:spcAft>
                <a:spcPts val="2400"/>
              </a:spcAft>
            </a:pPr>
            <a:r>
              <a:rPr lang="en-US" sz="2200" dirty="0"/>
              <a:t>While NIH processes mirror those of AHRQ, HCFO has more emphasis on dissemination, and researchers score HCFO higher than other funders on technical assistance</a:t>
            </a:r>
          </a:p>
          <a:p>
            <a:pPr>
              <a:lnSpc>
                <a:spcPct val="80000"/>
              </a:lnSpc>
              <a:spcAft>
                <a:spcPts val="3463"/>
              </a:spcAft>
            </a:pPr>
            <a:r>
              <a:rPr lang="en-US" sz="2200" dirty="0"/>
              <a:t>Federal translators perceive AHRQ as more a primary resource for databases and clinical research than for this type of research.</a:t>
            </a: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graphicFrame>
        <p:nvGraphicFramePr>
          <p:cNvPr id="8" name="Table 7"/>
          <p:cNvGraphicFramePr>
            <a:graphicFrameLocks noGrp="1"/>
          </p:cNvGraphicFramePr>
          <p:nvPr/>
        </p:nvGraphicFramePr>
        <p:xfrm>
          <a:off x="266700" y="1625600"/>
          <a:ext cx="8629650" cy="3220719"/>
        </p:xfrm>
        <a:graphic>
          <a:graphicData uri="http://schemas.openxmlformats.org/drawingml/2006/table">
            <a:tbl>
              <a:tblPr/>
              <a:tblGrid>
                <a:gridCol w="3981450"/>
                <a:gridCol w="933450"/>
                <a:gridCol w="933450"/>
                <a:gridCol w="971550"/>
                <a:gridCol w="800100"/>
                <a:gridCol w="1009650"/>
              </a:tblGrid>
              <a:tr h="736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Major Source of Funding</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Moderate Funding</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Little Funding</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No Funding</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No Opinion/ Refused</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3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1" i="0" u="none" strike="noStrike" cap="none" normalizeH="0" baseline="0">
                          <a:ln>
                            <a:noFill/>
                          </a:ln>
                          <a:solidFill>
                            <a:schemeClr val="tx1"/>
                          </a:solidFill>
                          <a:effectLst/>
                          <a:latin typeface="Arial" charset="0"/>
                        </a:rPr>
                        <a:t>Organizations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Agency for Healthcare Research and Quality (AHRQ)</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National Institutes of Health (NIH)</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Robert Wood Johnson Foundation’s Healthcare</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Financing and Organization (HCFO) program</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Centers for Medicare &amp; Medicaid Services (CMS)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Robert Wood Johnson Foundation, and other programs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Other federal or state government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Other private foundations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40%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40%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39%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7%</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  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30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30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34</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13</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43</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15</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24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27</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24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62</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25</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16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6</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4</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5</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charset="0"/>
                        </a:rPr>
                        <a:t>  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7</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13</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  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64</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200" b="0" i="0" u="none" strike="noStrike" cap="none" normalizeH="0" baseline="0">
                          <a:ln>
                            <a:noFill/>
                          </a:ln>
                          <a:solidFill>
                            <a:schemeClr val="tx1"/>
                          </a:solidFill>
                          <a:effectLst/>
                          <a:latin typeface="Arial" charset="0"/>
                        </a:rPr>
                        <a:t>53</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8694" name="TextBox 8"/>
          <p:cNvSpPr txBox="1">
            <a:spLocks noChangeArrowheads="1"/>
          </p:cNvSpPr>
          <p:nvPr/>
        </p:nvSpPr>
        <p:spPr bwMode="auto">
          <a:xfrm>
            <a:off x="209550" y="5162550"/>
            <a:ext cx="8572500" cy="646113"/>
          </a:xfrm>
          <a:prstGeom prst="rect">
            <a:avLst/>
          </a:prstGeom>
          <a:noFill/>
          <a:ln w="9525">
            <a:noFill/>
            <a:miter lim="800000"/>
            <a:headEnd/>
            <a:tailEnd/>
          </a:ln>
        </p:spPr>
        <p:txBody>
          <a:bodyPr>
            <a:prstTxWarp prst="textNoShape">
              <a:avLst/>
            </a:prstTxWarp>
            <a:spAutoFit/>
          </a:bodyPr>
          <a:lstStyle/>
          <a:p>
            <a:r>
              <a:rPr lang="en-US" sz="1200">
                <a:latin typeface="Arial" charset="0"/>
                <a:ea typeface="Arial" charset="0"/>
                <a:cs typeface="Arial" charset="0"/>
              </a:rPr>
              <a:t>Source:  MPR Survey of AHRQ-Funded Principal Investigators.</a:t>
            </a:r>
          </a:p>
          <a:p>
            <a:endParaRPr lang="en-US" sz="1200">
              <a:latin typeface="Arial" charset="0"/>
              <a:ea typeface="Arial" charset="0"/>
              <a:cs typeface="Arial" charset="0"/>
            </a:endParaRPr>
          </a:p>
          <a:p>
            <a:r>
              <a:rPr lang="en-US" sz="1200">
                <a:latin typeface="Arial" charset="0"/>
                <a:ea typeface="Arial" charset="0"/>
                <a:cs typeface="Arial" charset="0"/>
              </a:rPr>
              <a:t>Note:     N = 96.</a:t>
            </a:r>
          </a:p>
        </p:txBody>
      </p:sp>
      <p:sp>
        <p:nvSpPr>
          <p:cNvPr id="7" name="Title 6"/>
          <p:cNvSpPr>
            <a:spLocks noGrp="1"/>
          </p:cNvSpPr>
          <p:nvPr>
            <p:ph type="title"/>
          </p:nvPr>
        </p:nvSpPr>
        <p:spPr/>
        <p:txBody>
          <a:bodyPr/>
          <a:lstStyle/>
          <a:p>
            <a:r>
              <a:rPr lang="en-US" sz="1800" dirty="0" smtClean="0"/>
              <a:t>Share of Respondents Who Consider Various Funding Organizations to be Major, Moderate, Minor, or Not a Source of Funding for Research on Health Care Costs, Productivity, Organization, and Market Forces (percentages unless otherwise noted</a:t>
            </a:r>
            <a:r>
              <a:rPr lang="en-US" sz="1800" dirty="0" smtClean="0"/>
              <a:t>)</a:t>
            </a:r>
            <a:endParaRPr lang="en-US" sz="1800"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graphicFrame>
        <p:nvGraphicFramePr>
          <p:cNvPr id="8" name="Table 7"/>
          <p:cNvGraphicFramePr>
            <a:graphicFrameLocks noGrp="1"/>
          </p:cNvGraphicFramePr>
          <p:nvPr/>
        </p:nvGraphicFramePr>
        <p:xfrm>
          <a:off x="457200" y="1530350"/>
          <a:ext cx="8286750" cy="3552190"/>
        </p:xfrm>
        <a:graphic>
          <a:graphicData uri="http://schemas.openxmlformats.org/drawingml/2006/table">
            <a:tbl>
              <a:tblPr/>
              <a:tblGrid>
                <a:gridCol w="3028950"/>
                <a:gridCol w="1828800"/>
                <a:gridCol w="1447800"/>
                <a:gridCol w="1981200"/>
              </a:tblGrid>
              <a:tr h="469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Ratings Among Those Who Consider Task Part of </a:t>
                      </a:r>
                      <a:r>
                        <a:rPr kumimoji="0" lang="en-US" sz="1400" b="0" i="0" u="none" strike="noStrike" cap="none" normalizeH="0" baseline="0" dirty="0" err="1">
                          <a:ln>
                            <a:noFill/>
                          </a:ln>
                          <a:solidFill>
                            <a:schemeClr val="tx1"/>
                          </a:solidFill>
                          <a:effectLst/>
                          <a:latin typeface="Arial" charset="0"/>
                        </a:rPr>
                        <a:t>AHRQ’s</a:t>
                      </a:r>
                      <a:r>
                        <a:rPr kumimoji="0" lang="en-US" sz="1400" b="0" i="0" u="none" strike="noStrike" cap="none" normalizeH="0" baseline="0" dirty="0">
                          <a:ln>
                            <a:noFill/>
                          </a:ln>
                          <a:solidFill>
                            <a:schemeClr val="tx1"/>
                          </a:solidFill>
                          <a:effectLst/>
                          <a:latin typeface="Arial" charset="0"/>
                        </a:rPr>
                        <a:t> Job</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857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Consider Part of AHRQ’s Job (Number)</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Mean Score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Percent Who Say Excellent or Very Good</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33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charset="0"/>
                        </a:rPr>
                        <a:t>All Respondents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Pre-award guidance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Grant award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Grant management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Research methods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Dissemination and communication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of findings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Linkages with others interested in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   the topic of your research</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82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86</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80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40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73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62</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2.5</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2.7</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2.9</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68%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65%</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59%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53%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40%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Arial" charset="0"/>
                        </a:rPr>
                        <a:t>44%</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9716" name="TextBox 8"/>
          <p:cNvSpPr txBox="1">
            <a:spLocks noChangeArrowheads="1"/>
          </p:cNvSpPr>
          <p:nvPr/>
        </p:nvSpPr>
        <p:spPr bwMode="auto">
          <a:xfrm>
            <a:off x="400050" y="5238750"/>
            <a:ext cx="8401050" cy="830263"/>
          </a:xfrm>
          <a:prstGeom prst="rect">
            <a:avLst/>
          </a:prstGeom>
          <a:noFill/>
          <a:ln w="9525">
            <a:noFill/>
            <a:miter lim="800000"/>
            <a:headEnd/>
            <a:tailEnd/>
          </a:ln>
        </p:spPr>
        <p:txBody>
          <a:bodyPr>
            <a:prstTxWarp prst="textNoShape">
              <a:avLst/>
            </a:prstTxWarp>
            <a:spAutoFit/>
          </a:bodyPr>
          <a:lstStyle/>
          <a:p>
            <a:r>
              <a:rPr lang="en-US" sz="1200">
                <a:latin typeface="Arial" charset="0"/>
                <a:ea typeface="Arial" charset="0"/>
                <a:cs typeface="Arial" charset="0"/>
              </a:rPr>
              <a:t>Source:  MPR Survey of AHRQ-Funded Principal Investigators.</a:t>
            </a:r>
          </a:p>
          <a:p>
            <a:endParaRPr lang="en-US" sz="1200">
              <a:latin typeface="Arial" charset="0"/>
              <a:ea typeface="Arial" charset="0"/>
              <a:cs typeface="Arial" charset="0"/>
            </a:endParaRPr>
          </a:p>
          <a:p>
            <a:r>
              <a:rPr lang="en-US" sz="1200">
                <a:latin typeface="Arial" charset="0"/>
                <a:ea typeface="Arial" charset="0"/>
                <a:cs typeface="Arial" charset="0"/>
              </a:rPr>
              <a:t>Note:      Mean scores calculated based on respondent ratings of AHRQ technical support, where 1 = Excellent; </a:t>
            </a:r>
          </a:p>
          <a:p>
            <a:r>
              <a:rPr lang="en-US" sz="1200">
                <a:latin typeface="Arial" charset="0"/>
                <a:ea typeface="Arial" charset="0"/>
                <a:cs typeface="Arial" charset="0"/>
              </a:rPr>
              <a:t>               2 = Very Good; 3 = Good; 4 = Fair; 5 = Poor</a:t>
            </a:r>
          </a:p>
        </p:txBody>
      </p:sp>
      <p:sp>
        <p:nvSpPr>
          <p:cNvPr id="7" name="Title 6"/>
          <p:cNvSpPr>
            <a:spLocks noGrp="1"/>
          </p:cNvSpPr>
          <p:nvPr>
            <p:ph type="title"/>
          </p:nvPr>
        </p:nvSpPr>
        <p:spPr/>
        <p:txBody>
          <a:bodyPr/>
          <a:lstStyle/>
          <a:p>
            <a:r>
              <a:rPr lang="en-US" dirty="0" smtClean="0"/>
              <a:t>Ratings of AHRQ Technical </a:t>
            </a:r>
            <a:r>
              <a:rPr lang="en-US" dirty="0" smtClean="0"/>
              <a:t>Support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
        <p:nvSpPr>
          <p:cNvPr id="30724" name="TextBox 10"/>
          <p:cNvSpPr txBox="1">
            <a:spLocks noChangeArrowheads="1"/>
          </p:cNvSpPr>
          <p:nvPr/>
        </p:nvSpPr>
        <p:spPr bwMode="auto">
          <a:xfrm>
            <a:off x="419100" y="5143500"/>
            <a:ext cx="8305800" cy="954088"/>
          </a:xfrm>
          <a:prstGeom prst="rect">
            <a:avLst/>
          </a:prstGeom>
          <a:noFill/>
          <a:ln w="9525">
            <a:noFill/>
            <a:miter lim="800000"/>
            <a:headEnd/>
            <a:tailEnd/>
          </a:ln>
        </p:spPr>
        <p:txBody>
          <a:bodyPr>
            <a:prstTxWarp prst="textNoShape">
              <a:avLst/>
            </a:prstTxWarp>
            <a:spAutoFit/>
          </a:bodyPr>
          <a:lstStyle/>
          <a:p>
            <a:r>
              <a:rPr lang="en-US" sz="1400">
                <a:latin typeface="Arial" charset="0"/>
                <a:ea typeface="Arial" charset="0"/>
                <a:cs typeface="Arial" charset="0"/>
              </a:rPr>
              <a:t>Source:  MPR Survey of AHRQ-Funded Principal Investigators.</a:t>
            </a:r>
          </a:p>
          <a:p>
            <a:endParaRPr lang="en-US" sz="1400">
              <a:latin typeface="Arial" charset="0"/>
              <a:ea typeface="Arial" charset="0"/>
              <a:cs typeface="Arial" charset="0"/>
            </a:endParaRPr>
          </a:p>
          <a:p>
            <a:r>
              <a:rPr lang="en-US" sz="1400">
                <a:latin typeface="Arial" charset="0"/>
                <a:ea typeface="Arial" charset="0"/>
                <a:cs typeface="Arial" charset="0"/>
              </a:rPr>
              <a:t>Note:      Mean scores calculated based on respondent ratings of funders’ technical support, where </a:t>
            </a:r>
          </a:p>
          <a:p>
            <a:r>
              <a:rPr lang="en-US" sz="1400">
                <a:latin typeface="Arial" charset="0"/>
                <a:ea typeface="Arial" charset="0"/>
                <a:cs typeface="Arial" charset="0"/>
              </a:rPr>
              <a:t>               1 = Excellent; 2 = Very Good; 3 = Good; 4 = Fair; 5 = Poor.</a:t>
            </a:r>
          </a:p>
        </p:txBody>
      </p:sp>
      <p:graphicFrame>
        <p:nvGraphicFramePr>
          <p:cNvPr id="8" name="Table 7"/>
          <p:cNvGraphicFramePr>
            <a:graphicFrameLocks noGrp="1"/>
          </p:cNvGraphicFramePr>
          <p:nvPr/>
        </p:nvGraphicFramePr>
        <p:xfrm>
          <a:off x="419100" y="1530350"/>
          <a:ext cx="8420100" cy="3479801"/>
        </p:xfrm>
        <a:graphic>
          <a:graphicData uri="http://schemas.openxmlformats.org/drawingml/2006/table">
            <a:tbl>
              <a:tblPr/>
              <a:tblGrid>
                <a:gridCol w="4762500"/>
                <a:gridCol w="2095500"/>
                <a:gridCol w="1562100"/>
              </a:tblGrid>
              <a:tr h="852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Number Reported Funding Source and Provided Rating</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Mean Score (SD)</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27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Robert Wood Johnson Foundation’s Healthcare Financing</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    and Organization (HCFO) program</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Agency for Healthcare Research and Quality (AHRQ)</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Robert Wood Johnson Foundation, other programs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Other  private foundations</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National Institutes of Health (NIH)</a:t>
                      </a:r>
                    </a:p>
                    <a:p>
                      <a:pPr marL="0" marR="0" lvl="0" indent="0" algn="l"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Other federal or state government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charset="0"/>
                        </a:rPr>
                        <a:t>Centers for Medicare &amp; Medicaid Services (CMS)</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35</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88</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45</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28</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60</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23</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16</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ndParaRP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1.8 (0.9)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2.3 (1.1)</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2.3 (0.9)</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2.4 (0.8)</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2.5 (1.1)</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2.6 (1.2)</a:t>
                      </a:r>
                    </a:p>
                    <a:p>
                      <a:pPr marL="0" marR="0" lvl="0" indent="0" algn="ctr" defTabSz="914400" rtl="0" eaLnBrk="1" fontAlgn="base" latinLnBrk="0" hangingPunct="1">
                        <a:lnSpc>
                          <a:spcPct val="100000"/>
                        </a:lnSpc>
                        <a:spcBef>
                          <a:spcPct val="0"/>
                        </a:spcBef>
                        <a:spcAft>
                          <a:spcPts val="600"/>
                        </a:spcAft>
                        <a:buClrTx/>
                        <a:buSzTx/>
                        <a:buFontTx/>
                        <a:buNone/>
                        <a:tabLst/>
                      </a:pPr>
                      <a:r>
                        <a:rPr kumimoji="0" lang="en-US" sz="1400" b="0" i="0" u="none" strike="noStrike" cap="none" normalizeH="0" baseline="0">
                          <a:ln>
                            <a:noFill/>
                          </a:ln>
                          <a:solidFill>
                            <a:schemeClr val="tx1"/>
                          </a:solidFill>
                          <a:effectLst/>
                          <a:latin typeface="Arial" charset="0"/>
                        </a:rPr>
                        <a:t>3.4 (1.0)</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Title 8"/>
          <p:cNvSpPr>
            <a:spLocks noGrp="1"/>
          </p:cNvSpPr>
          <p:nvPr>
            <p:ph type="title"/>
          </p:nvPr>
        </p:nvSpPr>
        <p:spPr/>
        <p:txBody>
          <a:bodyPr/>
          <a:lstStyle/>
          <a:p>
            <a:r>
              <a:rPr lang="en-US" sz="3000" dirty="0" smtClean="0"/>
              <a:t>Comparison of Technical Assistance Provided by AHRQ, NIH, HCFO, and </a:t>
            </a:r>
            <a:r>
              <a:rPr lang="en-US" sz="3000" dirty="0" smtClean="0"/>
              <a:t>Others</a:t>
            </a:r>
            <a:endParaRPr lang="en-US" sz="3000" dirty="0"/>
          </a:p>
        </p:txBody>
      </p:sp>
    </p:spTree>
  </p:cSld>
  <p:clrMapOvr>
    <a:overrideClrMapping bg1="dk2" tx1="lt1" bg2="dk1"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
        <p:nvSpPr>
          <p:cNvPr id="5" name="Rectangle 3"/>
          <p:cNvSpPr txBox="1">
            <a:spLocks noChangeArrowheads="1"/>
          </p:cNvSpPr>
          <p:nvPr/>
        </p:nvSpPr>
        <p:spPr bwMode="auto">
          <a:xfrm>
            <a:off x="346075" y="24130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
        <p:nvSpPr>
          <p:cNvPr id="7" name="Content Placeholder 6"/>
          <p:cNvSpPr>
            <a:spLocks noGrp="1"/>
          </p:cNvSpPr>
          <p:nvPr>
            <p:ph idx="1"/>
          </p:nvPr>
        </p:nvSpPr>
        <p:spPr>
          <a:xfrm>
            <a:off x="298450" y="1670050"/>
            <a:ext cx="8242300" cy="4114800"/>
          </a:xfrm>
        </p:spPr>
        <p:txBody>
          <a:bodyPr/>
          <a:lstStyle/>
          <a:p>
            <a:pPr marL="0" indent="0" algn="ctr">
              <a:buFont typeface="Wingdings" charset="2"/>
              <a:buNone/>
            </a:pPr>
            <a:r>
              <a:rPr lang="en-US" sz="3600" dirty="0">
                <a:solidFill>
                  <a:srgbClr val="FFFF00"/>
                </a:solidFill>
              </a:rPr>
              <a:t>KEY FINDINGS:  ACTIONS THAT COULD ENHANCE USE OF RESEARCH FINDINGS</a:t>
            </a:r>
          </a:p>
          <a:p>
            <a:pPr marL="0" indent="0"/>
            <a:endParaRPr lang="en-US" dirty="0"/>
          </a:p>
        </p:txBody>
      </p:sp>
    </p:spTree>
  </p:cSld>
  <p:clrMapOvr>
    <a:overrideClrMapping bg1="dk2" tx1="lt1" bg2="dk1"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134147" name="Rectangle 3"/>
          <p:cNvSpPr>
            <a:spLocks noGrp="1" noChangeArrowheads="1"/>
          </p:cNvSpPr>
          <p:nvPr>
            <p:ph type="title"/>
          </p:nvPr>
        </p:nvSpPr>
        <p:spPr>
          <a:xfrm>
            <a:off x="384175" y="298450"/>
            <a:ext cx="8448675" cy="1143000"/>
          </a:xfrm>
        </p:spPr>
        <p:txBody>
          <a:bodyPr/>
          <a:lstStyle/>
          <a:p>
            <a:pPr>
              <a:defRPr/>
            </a:pPr>
            <a:r>
              <a:rPr lang="en-US" dirty="0" smtClean="0"/>
              <a:t>Project Details</a:t>
            </a:r>
          </a:p>
        </p:txBody>
      </p:sp>
      <p:sp>
        <p:nvSpPr>
          <p:cNvPr id="134148" name="Rectangle 4"/>
          <p:cNvSpPr>
            <a:spLocks noGrp="1" noChangeArrowheads="1"/>
          </p:cNvSpPr>
          <p:nvPr>
            <p:ph type="body" idx="1"/>
          </p:nvPr>
        </p:nvSpPr>
        <p:spPr>
          <a:xfrm>
            <a:off x="508000" y="1970088"/>
            <a:ext cx="8242300" cy="3578225"/>
          </a:xfrm>
        </p:spPr>
        <p:txBody>
          <a:bodyPr/>
          <a:lstStyle/>
          <a:p>
            <a:pPr>
              <a:lnSpc>
                <a:spcPct val="80000"/>
              </a:lnSpc>
              <a:spcAft>
                <a:spcPct val="100000"/>
              </a:spcAft>
              <a:buFont typeface="Wingdings" pitchFamily="2" charset="2"/>
              <a:buChar char="l"/>
              <a:defRPr/>
            </a:pPr>
            <a:r>
              <a:rPr lang="en-US" sz="2200" dirty="0" smtClean="0"/>
              <a:t>MPR evaluation began in October 2006; the two phased project was completed in December 2008.</a:t>
            </a:r>
          </a:p>
          <a:p>
            <a:pPr>
              <a:lnSpc>
                <a:spcPct val="80000"/>
              </a:lnSpc>
              <a:spcAft>
                <a:spcPct val="100000"/>
              </a:spcAft>
              <a:buFont typeface="Wingdings" pitchFamily="2" charset="2"/>
              <a:buChar char="l"/>
              <a:defRPr/>
            </a:pPr>
            <a:r>
              <a:rPr lang="en-US" sz="2200" dirty="0" smtClean="0"/>
              <a:t>Work was guided by an Expert Panel:  Sharon Arnold (AcademyHealth), John Christianson (University of Minnesota), Paul Ginsburg (Center for Studying Health Systems Change), Robert Helms (AEI), and Gail Wilensky (Project Hope)</a:t>
            </a:r>
          </a:p>
          <a:p>
            <a:pPr>
              <a:lnSpc>
                <a:spcPct val="80000"/>
              </a:lnSpc>
              <a:spcAft>
                <a:spcPct val="100000"/>
              </a:spcAft>
              <a:buFont typeface="Wingdings" pitchFamily="2" charset="2"/>
              <a:buChar char="l"/>
              <a:defRPr/>
            </a:pPr>
            <a:r>
              <a:rPr lang="en-US" sz="2200" dirty="0" smtClean="0"/>
              <a:t>Michael Hagan was the AHRQ project officer.</a:t>
            </a:r>
          </a:p>
        </p:txBody>
      </p:sp>
    </p:spTree>
  </p:cSld>
  <p:clrMapOvr>
    <a:overrideClrMapping bg1="dk2" tx1="lt1" bg2="dk1"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Conclusions From the </a:t>
            </a:r>
            <a:r>
              <a:rPr lang="en-US" dirty="0" smtClean="0"/>
              <a:t>Project</a:t>
            </a:r>
            <a:endParaRPr lang="en-US" dirty="0"/>
          </a:p>
        </p:txBody>
      </p:sp>
      <p:sp>
        <p:nvSpPr>
          <p:cNvPr id="140292" name="Rectangle 4"/>
          <p:cNvSpPr>
            <a:spLocks noGrp="1" noChangeArrowheads="1"/>
          </p:cNvSpPr>
          <p:nvPr>
            <p:ph type="body" idx="4294967295"/>
          </p:nvPr>
        </p:nvSpPr>
        <p:spPr>
          <a:xfrm>
            <a:off x="901700" y="1989138"/>
            <a:ext cx="8242300" cy="3578225"/>
          </a:xfrm>
        </p:spPr>
        <p:txBody>
          <a:bodyPr/>
          <a:lstStyle/>
          <a:p>
            <a:pPr>
              <a:lnSpc>
                <a:spcPct val="80000"/>
              </a:lnSpc>
              <a:spcAft>
                <a:spcPts val="2400"/>
              </a:spcAft>
            </a:pPr>
            <a:r>
              <a:rPr lang="en-US" sz="2100" dirty="0"/>
              <a:t>AHRQ currently is not highly visible as a source of research on health care costs, productivity, organization and market forces despite a legislative mandate for it and $81 million spent on grants for this kind of research from 1998 through 2006.</a:t>
            </a:r>
          </a:p>
          <a:p>
            <a:pPr>
              <a:lnSpc>
                <a:spcPct val="80000"/>
              </a:lnSpc>
              <a:spcAft>
                <a:spcPts val="2400"/>
              </a:spcAft>
            </a:pPr>
            <a:r>
              <a:rPr lang="en-US" sz="2100" dirty="0"/>
              <a:t>Our findings show that the research AHRQ has funded addresses critical aspects of health system performance that are important to decision-makers.</a:t>
            </a:r>
          </a:p>
          <a:p>
            <a:pPr>
              <a:lnSpc>
                <a:spcPct val="80000"/>
              </a:lnSpc>
              <a:spcAft>
                <a:spcPts val="2400"/>
              </a:spcAft>
            </a:pPr>
            <a:r>
              <a:rPr lang="en-US" sz="2100" dirty="0"/>
              <a:t>Research AHRQ has funded has had an impact but mainly project by project at the initiative of the investigator.</a:t>
            </a:r>
          </a:p>
          <a:p>
            <a:pPr>
              <a:lnSpc>
                <a:spcPct val="80000"/>
              </a:lnSpc>
              <a:spcAft>
                <a:spcPts val="2400"/>
              </a:spcAft>
            </a:pPr>
            <a:r>
              <a:rPr lang="en-US" sz="2100" dirty="0"/>
              <a:t>AHRQ can better track its work and leverage its investments to make its research more visible, make findings more accessible, and enhance their use.</a:t>
            </a: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Recommendations for AHRQ - </a:t>
            </a:r>
            <a:r>
              <a:rPr lang="en-US" dirty="0" smtClean="0"/>
              <a:t>I</a:t>
            </a:r>
            <a:endParaRPr lang="en-US" dirty="0"/>
          </a:p>
        </p:txBody>
      </p:sp>
      <p:sp>
        <p:nvSpPr>
          <p:cNvPr id="140292" name="Rectangle 4"/>
          <p:cNvSpPr>
            <a:spLocks noGrp="1" noChangeArrowheads="1"/>
          </p:cNvSpPr>
          <p:nvPr>
            <p:ph type="body" idx="4294967295"/>
          </p:nvPr>
        </p:nvSpPr>
        <p:spPr>
          <a:xfrm>
            <a:off x="901700" y="1989138"/>
            <a:ext cx="8242300" cy="3578225"/>
          </a:xfrm>
        </p:spPr>
        <p:txBody>
          <a:bodyPr/>
          <a:lstStyle/>
          <a:p>
            <a:pPr>
              <a:lnSpc>
                <a:spcPct val="80000"/>
              </a:lnSpc>
              <a:spcAft>
                <a:spcPts val="2400"/>
              </a:spcAft>
            </a:pPr>
            <a:r>
              <a:rPr lang="en-US" sz="2200" dirty="0"/>
              <a:t>Use our study as basis for ongoing tracking of research.</a:t>
            </a:r>
          </a:p>
          <a:p>
            <a:pPr>
              <a:lnSpc>
                <a:spcPct val="80000"/>
              </a:lnSpc>
              <a:spcAft>
                <a:spcPts val="2400"/>
              </a:spcAft>
            </a:pPr>
            <a:r>
              <a:rPr lang="en-US" sz="2200" dirty="0"/>
              <a:t>Create a visible place on the Agency website to communicate </a:t>
            </a:r>
            <a:r>
              <a:rPr lang="en-US" sz="2200" dirty="0" err="1"/>
              <a:t>AHRQ’s</a:t>
            </a:r>
            <a:r>
              <a:rPr lang="en-US" sz="2200" dirty="0"/>
              <a:t> efforts in this area.</a:t>
            </a:r>
          </a:p>
          <a:p>
            <a:pPr>
              <a:lnSpc>
                <a:spcPct val="80000"/>
              </a:lnSpc>
              <a:spcAft>
                <a:spcPts val="2400"/>
              </a:spcAft>
            </a:pPr>
            <a:r>
              <a:rPr lang="en-US" sz="2200" dirty="0"/>
              <a:t>Create internal capacity for monitoring grant progress to identify emerging outcomes that may be of interest; reward staff for support in this area.</a:t>
            </a:r>
          </a:p>
          <a:p>
            <a:pPr>
              <a:lnSpc>
                <a:spcPct val="80000"/>
              </a:lnSpc>
              <a:spcAft>
                <a:spcPts val="2400"/>
              </a:spcAft>
            </a:pPr>
            <a:r>
              <a:rPr lang="en-US" sz="2200" dirty="0"/>
              <a:t>Communicate with PIs why AHRQ would value ongoing reports of dissemination and use after grants end and develop systems to support such monitoring.</a:t>
            </a: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r>
              <a:rPr lang="en-US" dirty="0" smtClean="0"/>
              <a:t>Recommendations for AHRQ - </a:t>
            </a:r>
            <a:r>
              <a:rPr lang="en-US" dirty="0" smtClean="0"/>
              <a:t>II</a:t>
            </a:r>
            <a:endParaRPr lang="en-US" dirty="0"/>
          </a:p>
        </p:txBody>
      </p:sp>
      <p:sp>
        <p:nvSpPr>
          <p:cNvPr id="140292" name="Rectangle 4"/>
          <p:cNvSpPr>
            <a:spLocks noGrp="1" noChangeArrowheads="1"/>
          </p:cNvSpPr>
          <p:nvPr>
            <p:ph type="body" idx="4294967295"/>
          </p:nvPr>
        </p:nvSpPr>
        <p:spPr>
          <a:xfrm>
            <a:off x="901700" y="1989138"/>
            <a:ext cx="8242300" cy="3578225"/>
          </a:xfrm>
        </p:spPr>
        <p:txBody>
          <a:bodyPr/>
          <a:lstStyle/>
          <a:p>
            <a:pPr>
              <a:lnSpc>
                <a:spcPct val="80000"/>
              </a:lnSpc>
              <a:spcAft>
                <a:spcPts val="2400"/>
              </a:spcAft>
            </a:pPr>
            <a:r>
              <a:rPr lang="en-US" sz="2200" dirty="0"/>
              <a:t>Use our project to develop an annotated bibliography with abstracts of publications from AHRQ funded research in this area.</a:t>
            </a:r>
          </a:p>
          <a:p>
            <a:pPr>
              <a:lnSpc>
                <a:spcPct val="80000"/>
              </a:lnSpc>
              <a:spcAft>
                <a:spcPts val="2400"/>
              </a:spcAft>
            </a:pPr>
            <a:r>
              <a:rPr lang="en-US" sz="2200" dirty="0"/>
              <a:t>Work with others on targeted syntheses of findings on topics which AHRQ has invested.</a:t>
            </a:r>
          </a:p>
          <a:p>
            <a:pPr>
              <a:lnSpc>
                <a:spcPct val="80000"/>
              </a:lnSpc>
              <a:spcAft>
                <a:spcPts val="2400"/>
              </a:spcAft>
            </a:pPr>
            <a:r>
              <a:rPr lang="en-US" sz="2200" dirty="0"/>
              <a:t>Help others contact experts on given research topics through online contact information on the website or other means.</a:t>
            </a:r>
          </a:p>
          <a:p>
            <a:pPr>
              <a:lnSpc>
                <a:spcPct val="80000"/>
              </a:lnSpc>
              <a:spcAft>
                <a:spcPts val="2400"/>
              </a:spcAft>
            </a:pPr>
            <a:r>
              <a:rPr lang="en-US" sz="2200" dirty="0"/>
              <a:t>Offer researchers a “webinar” on ways of thinking about, developing, and communicating “messages” from the study.</a:t>
            </a: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7" name="Title 6"/>
          <p:cNvSpPr>
            <a:spLocks noGrp="1"/>
          </p:cNvSpPr>
          <p:nvPr>
            <p:ph type="title"/>
          </p:nvPr>
        </p:nvSpPr>
        <p:spPr/>
        <p:txBody>
          <a:bodyPr/>
          <a:lstStyle/>
          <a:p>
            <a:pPr>
              <a:defRPr/>
            </a:pPr>
            <a:r>
              <a:rPr lang="en-US" smtClean="0"/>
              <a:t>Recommendations for AHRQ </a:t>
            </a:r>
            <a:br>
              <a:rPr lang="en-US" smtClean="0"/>
            </a:br>
            <a:r>
              <a:rPr lang="en-US" smtClean="0"/>
              <a:t>(and Others) </a:t>
            </a:r>
            <a:r>
              <a:rPr lang="en-US" smtClean="0"/>
              <a:t>- </a:t>
            </a:r>
            <a:r>
              <a:rPr lang="en-US" smtClean="0"/>
              <a:t>III</a:t>
            </a:r>
            <a:endParaRPr lang="en-US" dirty="0"/>
          </a:p>
        </p:txBody>
      </p:sp>
      <p:sp>
        <p:nvSpPr>
          <p:cNvPr id="140292" name="Rectangle 4"/>
          <p:cNvSpPr>
            <a:spLocks noGrp="1" noChangeArrowheads="1"/>
          </p:cNvSpPr>
          <p:nvPr>
            <p:ph type="body" idx="4294967295"/>
          </p:nvPr>
        </p:nvSpPr>
        <p:spPr>
          <a:xfrm>
            <a:off x="901700" y="1989138"/>
            <a:ext cx="8242300" cy="3578225"/>
          </a:xfrm>
        </p:spPr>
        <p:txBody>
          <a:bodyPr/>
          <a:lstStyle/>
          <a:p>
            <a:pPr>
              <a:lnSpc>
                <a:spcPct val="80000"/>
              </a:lnSpc>
              <a:spcAft>
                <a:spcPts val="2400"/>
              </a:spcAft>
            </a:pPr>
            <a:r>
              <a:rPr lang="en-US" sz="2200" dirty="0"/>
              <a:t>Elicit more feedback from users on their needs to identify areas that can be supported by </a:t>
            </a:r>
            <a:r>
              <a:rPr lang="en-US" sz="2200" dirty="0" err="1"/>
              <a:t>indepth</a:t>
            </a:r>
            <a:r>
              <a:rPr lang="en-US" sz="2200" dirty="0"/>
              <a:t>, high quality research.</a:t>
            </a:r>
          </a:p>
          <a:p>
            <a:pPr>
              <a:lnSpc>
                <a:spcPct val="80000"/>
              </a:lnSpc>
              <a:spcAft>
                <a:spcPts val="2400"/>
              </a:spcAft>
            </a:pPr>
            <a:r>
              <a:rPr lang="en-US" sz="2200" dirty="0"/>
              <a:t>Work with others to better articulate what this type of research is and its relevance to understanding health system performance and how to enhance outcomes.</a:t>
            </a:r>
          </a:p>
        </p:txBody>
      </p:sp>
      <p:sp>
        <p:nvSpPr>
          <p:cNvPr id="6" name="Rectangle 3"/>
          <p:cNvSpPr txBox="1">
            <a:spLocks noChangeArrowheads="1"/>
          </p:cNvSpPr>
          <p:nvPr/>
        </p:nvSpPr>
        <p:spPr bwMode="auto">
          <a:xfrm>
            <a:off x="346075" y="336550"/>
            <a:ext cx="8448675" cy="1143000"/>
          </a:xfrm>
          <a:prstGeom prst="rect">
            <a:avLst/>
          </a:prstGeom>
          <a:noFill/>
          <a:ln w="9525">
            <a:noFill/>
            <a:miter lim="800000"/>
            <a:headEnd/>
            <a:tailEnd/>
          </a:ln>
          <a:effectLst>
            <a:outerShdw dist="35921" dir="2700000" algn="ctr" rotWithShape="0">
              <a:schemeClr val="bg2"/>
            </a:outerShdw>
          </a:effectLst>
        </p:spPr>
        <p:txBody>
          <a:bodyPr lIns="92075" tIns="46038" rIns="92075" bIns="46038" anchor="b" anchorCtr="1"/>
          <a:lstStyle/>
          <a:p>
            <a:pPr algn="ctr">
              <a:defRPr/>
            </a:pPr>
            <a:endParaRPr lang="en-US" sz="3200" b="1" kern="0" dirty="0">
              <a:solidFill>
                <a:srgbClr val="FFFF00"/>
              </a:solidFill>
              <a:latin typeface="+mj-lt"/>
              <a:ea typeface="+mj-ea"/>
              <a:cs typeface="+mj-cs"/>
            </a:endParaRPr>
          </a:p>
        </p:txBody>
      </p:sp>
    </p:spTree>
  </p:cSld>
  <p:clrMapOvr>
    <a:overrideClrMapping bg1="dk2" tx1="lt1" bg2="dk1"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15043" name="Rectangle 3"/>
          <p:cNvSpPr>
            <a:spLocks noGrp="1" noChangeArrowheads="1"/>
          </p:cNvSpPr>
          <p:nvPr>
            <p:ph type="title"/>
          </p:nvPr>
        </p:nvSpPr>
        <p:spPr>
          <a:xfrm>
            <a:off x="384175" y="298450"/>
            <a:ext cx="8448675" cy="1143000"/>
          </a:xfrm>
        </p:spPr>
        <p:txBody>
          <a:bodyPr/>
          <a:lstStyle/>
          <a:p>
            <a:pPr>
              <a:defRPr/>
            </a:pPr>
            <a:r>
              <a:rPr lang="en-US" dirty="0" smtClean="0"/>
              <a:t>Key Questions of Interest</a:t>
            </a:r>
          </a:p>
        </p:txBody>
      </p:sp>
      <p:sp>
        <p:nvSpPr>
          <p:cNvPr id="215044" name="Rectangle 4"/>
          <p:cNvSpPr>
            <a:spLocks noGrp="1" noChangeArrowheads="1"/>
          </p:cNvSpPr>
          <p:nvPr>
            <p:ph type="body" idx="1"/>
          </p:nvPr>
        </p:nvSpPr>
        <p:spPr>
          <a:xfrm>
            <a:off x="508000" y="2312988"/>
            <a:ext cx="8242300" cy="3578225"/>
          </a:xfrm>
        </p:spPr>
        <p:txBody>
          <a:bodyPr/>
          <a:lstStyle/>
          <a:p>
            <a:pPr>
              <a:spcAft>
                <a:spcPct val="100000"/>
              </a:spcAft>
              <a:buFont typeface="Wingdings" charset="2"/>
              <a:buNone/>
            </a:pPr>
            <a:r>
              <a:rPr lang="en-US" sz="2200" dirty="0">
                <a:solidFill>
                  <a:srgbClr val="FF0000"/>
                </a:solidFill>
              </a:rPr>
              <a:t>1.</a:t>
            </a:r>
            <a:r>
              <a:rPr lang="en-US" sz="2200" dirty="0"/>
              <a:t>	Since the late 1990s, what grant research has AHRQ funded that relates to healthcare costs, productivity, organization, and market forces?</a:t>
            </a:r>
          </a:p>
          <a:p>
            <a:pPr>
              <a:spcAft>
                <a:spcPct val="100000"/>
              </a:spcAft>
              <a:buFont typeface="Wingdings" charset="2"/>
              <a:buNone/>
            </a:pPr>
            <a:r>
              <a:rPr lang="en-US" sz="2200" dirty="0">
                <a:solidFill>
                  <a:srgbClr val="FF0000"/>
                </a:solidFill>
              </a:rPr>
              <a:t>2.</a:t>
            </a:r>
            <a:r>
              <a:rPr lang="en-US" sz="2200" dirty="0"/>
              <a:t>	How are the research findings disseminated to public and private decision makers and what factors contribute to their use?</a:t>
            </a:r>
          </a:p>
          <a:p>
            <a:pPr>
              <a:spcAft>
                <a:spcPct val="100000"/>
              </a:spcAft>
              <a:buFont typeface="Wingdings" charset="2"/>
              <a:buNone/>
            </a:pPr>
            <a:r>
              <a:rPr lang="en-US" sz="2200" dirty="0">
                <a:solidFill>
                  <a:srgbClr val="FF0000"/>
                </a:solidFill>
              </a:rPr>
              <a:t>3.</a:t>
            </a:r>
            <a:r>
              <a:rPr lang="en-US" sz="2200" dirty="0"/>
              <a:t>	What is </a:t>
            </a:r>
            <a:r>
              <a:rPr lang="en-US" sz="2200" dirty="0" err="1"/>
              <a:t>AHRQ’s</a:t>
            </a:r>
            <a:r>
              <a:rPr lang="en-US" sz="2200" dirty="0"/>
              <a:t> role in supporting research in this area and how does it compare with that of others, such as NIH and private funders?</a:t>
            </a:r>
          </a:p>
          <a:p>
            <a:pPr>
              <a:spcAft>
                <a:spcPct val="100000"/>
              </a:spcAft>
              <a:buFont typeface="Wingdings" charset="2"/>
              <a:buNone/>
            </a:pPr>
            <a:r>
              <a:rPr lang="en-US" sz="2200" dirty="0">
                <a:solidFill>
                  <a:srgbClr val="FF0000"/>
                </a:solidFill>
              </a:rPr>
              <a:t>4.</a:t>
            </a:r>
            <a:r>
              <a:rPr lang="en-US" sz="2200" dirty="0"/>
              <a:t>	What actions, if any, could enhance </a:t>
            </a:r>
            <a:r>
              <a:rPr lang="en-US" sz="2200" dirty="0" err="1"/>
              <a:t>AHRQ’s</a:t>
            </a:r>
            <a:r>
              <a:rPr lang="en-US" sz="2200" dirty="0"/>
              <a:t> efforts to track, disseminate and encourage use of these research findings?</a:t>
            </a:r>
          </a:p>
          <a:p>
            <a:pPr>
              <a:spcAft>
                <a:spcPct val="100000"/>
              </a:spcAft>
            </a:pPr>
            <a:endParaRPr lang="en-US" sz="2200" dirty="0"/>
          </a:p>
        </p:txBody>
      </p:sp>
    </p:spTree>
  </p:cSld>
  <p:clrMapOvr>
    <a:overrideClrMapping bg1="dk2" tx1="lt1" bg2="dk1"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12995" name="Rectangle 3"/>
          <p:cNvSpPr>
            <a:spLocks noGrp="1" noChangeArrowheads="1"/>
          </p:cNvSpPr>
          <p:nvPr>
            <p:ph type="title"/>
          </p:nvPr>
        </p:nvSpPr>
        <p:spPr>
          <a:xfrm>
            <a:off x="384175" y="298450"/>
            <a:ext cx="8448675" cy="1143000"/>
          </a:xfrm>
        </p:spPr>
        <p:txBody>
          <a:bodyPr/>
          <a:lstStyle/>
          <a:p>
            <a:pPr>
              <a:defRPr/>
            </a:pPr>
            <a:r>
              <a:rPr lang="en-US" dirty="0" smtClean="0"/>
              <a:t>Components of the Study - I</a:t>
            </a:r>
          </a:p>
        </p:txBody>
      </p:sp>
      <p:sp>
        <p:nvSpPr>
          <p:cNvPr id="212996" name="Rectangle 4"/>
          <p:cNvSpPr>
            <a:spLocks noGrp="1" noChangeArrowheads="1"/>
          </p:cNvSpPr>
          <p:nvPr>
            <p:ph type="body" idx="1"/>
          </p:nvPr>
        </p:nvSpPr>
        <p:spPr>
          <a:xfrm>
            <a:off x="508000" y="1970088"/>
            <a:ext cx="8242300" cy="3578225"/>
          </a:xfrm>
        </p:spPr>
        <p:txBody>
          <a:bodyPr/>
          <a:lstStyle/>
          <a:p>
            <a:pPr>
              <a:spcAft>
                <a:spcPct val="100000"/>
              </a:spcAft>
              <a:buFont typeface="Wingdings" pitchFamily="2" charset="2"/>
              <a:buChar char="l"/>
              <a:defRPr/>
            </a:pPr>
            <a:r>
              <a:rPr lang="en-US" sz="2200" i="1" dirty="0" smtClean="0"/>
              <a:t>Descriptive Analysis: </a:t>
            </a:r>
            <a:r>
              <a:rPr lang="en-US" sz="2200" b="0" dirty="0" smtClean="0"/>
              <a:t> Reviewed AHRQ administrative data on all grants, and conducted indepth analysis of a stratified random sample of nine grants.</a:t>
            </a:r>
          </a:p>
          <a:p>
            <a:pPr>
              <a:spcAft>
                <a:spcPct val="100000"/>
              </a:spcAft>
              <a:buFont typeface="Wingdings" pitchFamily="2" charset="2"/>
              <a:buChar char="l"/>
              <a:defRPr/>
            </a:pPr>
            <a:r>
              <a:rPr lang="en-US" sz="2200" i="1" dirty="0" smtClean="0"/>
              <a:t>Conceptual Framework:  </a:t>
            </a:r>
            <a:r>
              <a:rPr lang="en-US" sz="2200" b="0" dirty="0" smtClean="0"/>
              <a:t>Using relevant social science literature, identified pathways for translation and key variables that are likely to influence use of research.</a:t>
            </a:r>
          </a:p>
          <a:p>
            <a:pPr>
              <a:spcAft>
                <a:spcPct val="100000"/>
              </a:spcAft>
              <a:buFont typeface="Wingdings" pitchFamily="2" charset="2"/>
              <a:buChar char="l"/>
              <a:defRPr/>
            </a:pPr>
            <a:r>
              <a:rPr lang="en-US" sz="2200" i="1" dirty="0" smtClean="0"/>
              <a:t>Case Studies:  </a:t>
            </a:r>
            <a:r>
              <a:rPr lang="en-US" sz="2200" b="0" dirty="0" smtClean="0"/>
              <a:t>In depth description and analysis of 7 grants that illustrate diverse ways in which study findings reach target audiences and influence policy debates; based on PI and user interviews.</a:t>
            </a:r>
          </a:p>
        </p:txBody>
      </p:sp>
    </p:spTree>
  </p:cSld>
  <p:clrMapOvr>
    <a:overrideClrMapping bg1="dk2" tx1="lt1" bg2="dk1"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12995" name="Rectangle 3"/>
          <p:cNvSpPr>
            <a:spLocks noGrp="1" noChangeArrowheads="1"/>
          </p:cNvSpPr>
          <p:nvPr>
            <p:ph type="title"/>
          </p:nvPr>
        </p:nvSpPr>
        <p:spPr>
          <a:xfrm>
            <a:off x="384175" y="298450"/>
            <a:ext cx="8448675" cy="1143000"/>
          </a:xfrm>
        </p:spPr>
        <p:txBody>
          <a:bodyPr/>
          <a:lstStyle/>
          <a:p>
            <a:pPr>
              <a:defRPr/>
            </a:pPr>
            <a:r>
              <a:rPr lang="en-US" dirty="0" smtClean="0"/>
              <a:t>Components of the Study - II</a:t>
            </a:r>
          </a:p>
        </p:txBody>
      </p:sp>
      <p:sp>
        <p:nvSpPr>
          <p:cNvPr id="212996" name="Rectangle 4"/>
          <p:cNvSpPr>
            <a:spLocks noGrp="1" noChangeArrowheads="1"/>
          </p:cNvSpPr>
          <p:nvPr>
            <p:ph type="body" idx="1"/>
          </p:nvPr>
        </p:nvSpPr>
        <p:spPr>
          <a:xfrm>
            <a:off x="508000" y="1970088"/>
            <a:ext cx="8242300" cy="3578225"/>
          </a:xfrm>
        </p:spPr>
        <p:txBody>
          <a:bodyPr/>
          <a:lstStyle/>
          <a:p>
            <a:pPr>
              <a:spcAft>
                <a:spcPct val="100000"/>
              </a:spcAft>
            </a:pPr>
            <a:r>
              <a:rPr lang="en-US" sz="2200" i="1" dirty="0"/>
              <a:t>Comparative Funder Analysis:  </a:t>
            </a:r>
            <a:r>
              <a:rPr lang="en-US" sz="2200" b="0" dirty="0"/>
              <a:t>Comparison of </a:t>
            </a:r>
            <a:r>
              <a:rPr lang="en-US" sz="2200" b="0" dirty="0" err="1"/>
              <a:t>AHRQ’s</a:t>
            </a:r>
            <a:r>
              <a:rPr lang="en-US" sz="2200" b="0" dirty="0"/>
              <a:t> infrastructure and funding for grants in this area to that of NIH (government) and HCFO (private sector).</a:t>
            </a:r>
          </a:p>
          <a:p>
            <a:pPr>
              <a:spcAft>
                <a:spcPct val="100000"/>
              </a:spcAft>
            </a:pPr>
            <a:r>
              <a:rPr lang="en-US" sz="2200" i="1" dirty="0"/>
              <a:t>Federal Research Translator/User Interviews: </a:t>
            </a:r>
            <a:r>
              <a:rPr lang="en-US" sz="2200" b="0" dirty="0"/>
              <a:t>Identify how and when this type of research gets used, and awareness of AHRQ research. (Included CBO, GAO, </a:t>
            </a:r>
            <a:r>
              <a:rPr lang="en-US" sz="2200" b="0" dirty="0" err="1"/>
              <a:t>MedPAC</a:t>
            </a:r>
            <a:r>
              <a:rPr lang="en-US" sz="2200" b="0" dirty="0"/>
              <a:t>, FTC, DOJ, and selected others).</a:t>
            </a:r>
          </a:p>
          <a:p>
            <a:pPr>
              <a:spcAft>
                <a:spcPct val="100000"/>
              </a:spcAft>
            </a:pPr>
            <a:r>
              <a:rPr lang="en-US" sz="2200" i="1" dirty="0"/>
              <a:t>PI Survey:  </a:t>
            </a:r>
            <a:r>
              <a:rPr lang="en-US" sz="2200" b="0" dirty="0"/>
              <a:t>Web based survey in July-August 2008 to all 149 grantees (70% response).  Detail on research focus and key findings, dissemination modes and preferences, uses made of results, and PIs interaction with policymakers.  Also obtained feedback on </a:t>
            </a:r>
            <a:r>
              <a:rPr lang="en-US" sz="2200" b="0" dirty="0" err="1"/>
              <a:t>AHRQ’s</a:t>
            </a:r>
            <a:r>
              <a:rPr lang="en-US" sz="2200" b="0" dirty="0"/>
              <a:t> role and performance and how AHRQ compares to other funders.</a:t>
            </a:r>
          </a:p>
        </p:txBody>
      </p:sp>
    </p:spTree>
  </p:cSld>
  <p:clrMapOvr>
    <a:overrideClrMapping bg1="dk2" tx1="lt1" bg2="dk1"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0946"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10947" name="Rectangle 3"/>
          <p:cNvSpPr>
            <a:spLocks noGrp="1" noChangeArrowheads="1"/>
          </p:cNvSpPr>
          <p:nvPr>
            <p:ph type="title"/>
          </p:nvPr>
        </p:nvSpPr>
        <p:spPr>
          <a:xfrm>
            <a:off x="384175" y="298450"/>
            <a:ext cx="8448675" cy="1143000"/>
          </a:xfrm>
        </p:spPr>
        <p:txBody>
          <a:bodyPr/>
          <a:lstStyle/>
          <a:p>
            <a:pPr>
              <a:defRPr/>
            </a:pPr>
            <a:r>
              <a:rPr lang="en-US" dirty="0" smtClean="0"/>
              <a:t>Components of the Study - III</a:t>
            </a:r>
          </a:p>
        </p:txBody>
      </p:sp>
      <p:graphicFrame>
        <p:nvGraphicFramePr>
          <p:cNvPr id="5" name="Table 4"/>
          <p:cNvGraphicFramePr>
            <a:graphicFrameLocks noGrp="1"/>
          </p:cNvGraphicFramePr>
          <p:nvPr/>
        </p:nvGraphicFramePr>
        <p:xfrm>
          <a:off x="419100" y="1587500"/>
          <a:ext cx="8420100" cy="3879850"/>
        </p:xfrm>
        <a:graphic>
          <a:graphicData uri="http://schemas.openxmlformats.org/drawingml/2006/table">
            <a:tbl>
              <a:tblPr/>
              <a:tblGrid>
                <a:gridCol w="2133600"/>
                <a:gridCol w="1028700"/>
                <a:gridCol w="914400"/>
                <a:gridCol w="990600"/>
                <a:gridCol w="1123950"/>
                <a:gridCol w="933450"/>
                <a:gridCol w="1295400"/>
              </a:tblGrid>
              <a:tr h="774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Key Research Questions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Descriptive Analysis of Grants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Framework on Research Use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Case Studies of Use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Comparative Funder Analysis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Federal Research Translator Interviews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Principal Investigator Survey</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00">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1.  What has AHRQ funded in  </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      these areas and how is it used?</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8650">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2.   How are the findings </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      disseminated and what contributes to their use?</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0425">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3.   What is AHRQ’s role in this</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      research area and how does its performance compare with other funders?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chemeClr val="tx1"/>
                        </a:solidFill>
                        <a:effectLst/>
                        <a:latin typeface="Arial" charset="0"/>
                      </a:endParaRP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0275">
                <a:tc>
                  <a:txBody>
                    <a:bodyPr/>
                    <a:lstStyle/>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4.   What actions, if any, could </a:t>
                      </a:r>
                    </a:p>
                    <a:p>
                      <a:pPr marL="228600" marR="0" lvl="0" indent="-22860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      enhance AHRQ’s efforts to track, disseminate, and encourage use of these research findings?</a:t>
                      </a:r>
                    </a:p>
                  </a:txBody>
                  <a:tcPr anchor="b"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Arial" charset="0"/>
                        </a:rPr>
                        <a:t>X</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685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06852" name="Rectangle 4"/>
          <p:cNvSpPr>
            <a:spLocks noGrp="1" noChangeArrowheads="1"/>
          </p:cNvSpPr>
          <p:nvPr>
            <p:ph type="body" idx="1"/>
          </p:nvPr>
        </p:nvSpPr>
        <p:spPr>
          <a:xfrm>
            <a:off x="508000" y="1589088"/>
            <a:ext cx="8242300" cy="3578225"/>
          </a:xfrm>
        </p:spPr>
        <p:txBody>
          <a:bodyPr/>
          <a:lstStyle/>
          <a:p>
            <a:pPr marL="0" indent="0" algn="ctr">
              <a:lnSpc>
                <a:spcPct val="80000"/>
              </a:lnSpc>
              <a:spcAft>
                <a:spcPct val="100000"/>
              </a:spcAft>
              <a:buFont typeface="Wingdings" charset="2"/>
              <a:buNone/>
            </a:pPr>
            <a:r>
              <a:rPr lang="en-US" sz="3600" dirty="0">
                <a:solidFill>
                  <a:srgbClr val="FFFF00"/>
                </a:solidFill>
              </a:rPr>
              <a:t>KEY FINDINGS: WHAT HAS AHRQ FUNDED IN THIS AREA BETWEEN 1998 – 2006?</a:t>
            </a:r>
          </a:p>
        </p:txBody>
      </p:sp>
    </p:spTree>
  </p:cSld>
  <p:clrMapOvr>
    <a:overrideClrMapping bg1="dk2" tx1="lt1" bg2="dk1"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Rectangle 2"/>
          <p:cNvSpPr>
            <a:spLocks noChangeArrowheads="1"/>
          </p:cNvSpPr>
          <p:nvPr/>
        </p:nvSpPr>
        <p:spPr bwMode="auto">
          <a:xfrm>
            <a:off x="1143000" y="609600"/>
            <a:ext cx="5943600" cy="533400"/>
          </a:xfrm>
          <a:prstGeom prst="rect">
            <a:avLst/>
          </a:prstGeom>
          <a:noFill/>
          <a:ln w="9525">
            <a:noFill/>
            <a:miter lim="800000"/>
            <a:headEnd/>
            <a:tailEnd/>
          </a:ln>
          <a:effectLst/>
        </p:spPr>
        <p:txBody>
          <a:bodyPr lIns="92075" tIns="46038" rIns="92075" bIns="46038"/>
          <a:lstStyle/>
          <a:p>
            <a:pPr marL="342900" indent="-342900">
              <a:spcBef>
                <a:spcPct val="20000"/>
              </a:spcBef>
              <a:defRPr/>
            </a:pPr>
            <a:endParaRPr lang="en-US" sz="2800" b="1" dirty="0">
              <a:solidFill>
                <a:srgbClr val="FFFF00"/>
              </a:solidFill>
              <a:effectLst>
                <a:outerShdw blurRad="38100" dist="38100" dir="2700000" algn="tl">
                  <a:srgbClr val="000000"/>
                </a:outerShdw>
              </a:effectLst>
              <a:latin typeface="Arial" charset="0"/>
            </a:endParaRPr>
          </a:p>
        </p:txBody>
      </p:sp>
      <p:sp>
        <p:nvSpPr>
          <p:cNvPr id="217091" name="Rectangle 3"/>
          <p:cNvSpPr>
            <a:spLocks noGrp="1" noChangeArrowheads="1"/>
          </p:cNvSpPr>
          <p:nvPr>
            <p:ph type="title"/>
          </p:nvPr>
        </p:nvSpPr>
        <p:spPr>
          <a:xfrm>
            <a:off x="384175" y="298450"/>
            <a:ext cx="8448675" cy="1143000"/>
          </a:xfrm>
        </p:spPr>
        <p:txBody>
          <a:bodyPr/>
          <a:lstStyle/>
          <a:p>
            <a:pPr>
              <a:defRPr/>
            </a:pPr>
            <a:r>
              <a:rPr lang="en-US" sz="2600" dirty="0" smtClean="0"/>
              <a:t>Number of New AHRQ Grants for Research on Healthcare Costs, Productivity, Organization, and Market Forces Funded, 1998-2006</a:t>
            </a:r>
          </a:p>
        </p:txBody>
      </p:sp>
      <p:grpSp>
        <p:nvGrpSpPr>
          <p:cNvPr id="7" name="Group 6"/>
          <p:cNvGrpSpPr/>
          <p:nvPr/>
        </p:nvGrpSpPr>
        <p:grpSpPr>
          <a:xfrm>
            <a:off x="628650" y="1663700"/>
            <a:ext cx="8134350" cy="4197350"/>
            <a:chOff x="628650" y="1663700"/>
            <a:chExt cx="8134350" cy="4197350"/>
          </a:xfrm>
        </p:grpSpPr>
        <p:graphicFrame>
          <p:nvGraphicFramePr>
            <p:cNvPr id="1026" name="Chart 4"/>
            <p:cNvGraphicFramePr>
              <a:graphicFrameLocks/>
            </p:cNvGraphicFramePr>
            <p:nvPr/>
          </p:nvGraphicFramePr>
          <p:xfrm>
            <a:off x="914400" y="1663700"/>
            <a:ext cx="7505700" cy="3060700"/>
          </p:xfrm>
          <a:graphic>
            <a:graphicData uri="http://schemas.openxmlformats.org/presentationml/2006/ole">
              <p:oleObj spid="_x0000_s1026" r:id="rId5" imgW="7504826" imgH="3060457" progId="Excel.Chart.8">
                <p:embed/>
              </p:oleObj>
            </a:graphicData>
          </a:graphic>
        </p:graphicFrame>
        <p:sp>
          <p:nvSpPr>
            <p:cNvPr id="1029" name="TextBox 5"/>
            <p:cNvSpPr txBox="1">
              <a:spLocks noChangeArrowheads="1"/>
            </p:cNvSpPr>
            <p:nvPr/>
          </p:nvSpPr>
          <p:spPr bwMode="auto">
            <a:xfrm>
              <a:off x="3600450" y="4743450"/>
              <a:ext cx="2647950" cy="369888"/>
            </a:xfrm>
            <a:prstGeom prst="rect">
              <a:avLst/>
            </a:prstGeom>
            <a:noFill/>
            <a:ln w="9525">
              <a:noFill/>
              <a:miter lim="800000"/>
              <a:headEnd/>
              <a:tailEnd/>
            </a:ln>
          </p:spPr>
          <p:txBody>
            <a:bodyPr>
              <a:prstTxWarp prst="textNoShape">
                <a:avLst/>
              </a:prstTxWarp>
              <a:spAutoFit/>
            </a:bodyPr>
            <a:lstStyle/>
            <a:p>
              <a:pPr algn="ctr"/>
              <a:r>
                <a:rPr lang="en-US" sz="1800" b="1">
                  <a:latin typeface="Arial" charset="0"/>
                  <a:ea typeface="Arial" charset="0"/>
                  <a:cs typeface="Arial" charset="0"/>
                </a:rPr>
                <a:t>Fiscal Year</a:t>
              </a:r>
            </a:p>
          </p:txBody>
        </p:sp>
        <p:sp>
          <p:nvSpPr>
            <p:cNvPr id="1030" name="TextBox 6"/>
            <p:cNvSpPr txBox="1">
              <a:spLocks noChangeArrowheads="1"/>
            </p:cNvSpPr>
            <p:nvPr/>
          </p:nvSpPr>
          <p:spPr bwMode="auto">
            <a:xfrm>
              <a:off x="628650" y="5276850"/>
              <a:ext cx="8134350" cy="584200"/>
            </a:xfrm>
            <a:prstGeom prst="rect">
              <a:avLst/>
            </a:prstGeom>
            <a:noFill/>
            <a:ln w="9525">
              <a:noFill/>
              <a:miter lim="800000"/>
              <a:headEnd/>
              <a:tailEnd/>
            </a:ln>
          </p:spPr>
          <p:txBody>
            <a:bodyPr>
              <a:prstTxWarp prst="textNoShape">
                <a:avLst/>
              </a:prstTxWarp>
              <a:spAutoFit/>
            </a:bodyPr>
            <a:lstStyle/>
            <a:p>
              <a:r>
                <a:rPr lang="en-US" sz="1600">
                  <a:latin typeface="Arial" charset="0"/>
                </a:rPr>
                <a:t>Source:  MPR analysis of AHRQ Administrative Data.</a:t>
              </a:r>
            </a:p>
            <a:p>
              <a:endParaRPr lang="en-US" sz="1600">
                <a:latin typeface="Arial" charset="0"/>
              </a:endParaRPr>
            </a:p>
          </p:txBody>
        </p:sp>
      </p:grpSp>
    </p:spTree>
  </p:cSld>
  <p:clrMapOvr>
    <a:overrideClrMapping bg1="dk2" tx1="lt1" bg2="dk1" tx2="lt2" accent1="accent1" accent2="accent2" accent3="accent3" accent4="accent4" accent5="accent5" accent6="accent6" hlink="hlink" folHlink="folHlink"/>
  </p:clrMapOvr>
</p:sld>
</file>

<file path=ppt/theme/theme1.xml><?xml version="1.0" encoding="utf-8"?>
<a:theme xmlns:a="http://schemas.openxmlformats.org/drawingml/2006/main" name="Default Design">
  <a:themeElements>
    <a:clrScheme name="Default Design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CBCBCB"/>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3333FF"/>
    </a:dk2>
    <a:lt2>
      <a:srgbClr val="00FFFF"/>
    </a:lt2>
    <a:accent1>
      <a:srgbClr val="00CCCC"/>
    </a:accent1>
    <a:accent2>
      <a:srgbClr val="CC99FF"/>
    </a:accent2>
    <a:accent3>
      <a:srgbClr val="ADADFF"/>
    </a:accent3>
    <a:accent4>
      <a:srgbClr val="DADADA"/>
    </a:accent4>
    <a:accent5>
      <a:srgbClr val="AAE2E2"/>
    </a:accent5>
    <a:accent6>
      <a:srgbClr val="B98AE7"/>
    </a:accent6>
    <a:hlink>
      <a:srgbClr val="6600CC"/>
    </a:hlink>
    <a:folHlink>
      <a:srgbClr val="6699FF"/>
    </a:folHlink>
  </a:clrScheme>
</a:themeOverride>
</file>

<file path=ppt/theme/themeOverride10.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1.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2.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3.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4.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5.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6.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7.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8.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19.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0.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1.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2.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3.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24.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3.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4.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5.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6.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7.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8.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ppt/theme/themeOverride9.xml><?xml version="1.0" encoding="utf-8"?>
<a:themeOverride xmlns:a="http://schemas.openxmlformats.org/drawingml/2006/main">
  <a:clrScheme name="">
    <a:dk1>
      <a:srgbClr val="000000"/>
    </a:dk1>
    <a:lt1>
      <a:srgbClr val="FFFFFF"/>
    </a:lt1>
    <a:dk2>
      <a:srgbClr val="3333FF"/>
    </a:dk2>
    <a:lt2>
      <a:srgbClr val="00FFFF"/>
    </a:lt2>
    <a:accent1>
      <a:srgbClr val="FF3300"/>
    </a:accent1>
    <a:accent2>
      <a:srgbClr val="CC99FF"/>
    </a:accent2>
    <a:accent3>
      <a:srgbClr val="ADADFF"/>
    </a:accent3>
    <a:accent4>
      <a:srgbClr val="DADADA"/>
    </a:accent4>
    <a:accent5>
      <a:srgbClr val="FFADAA"/>
    </a:accent5>
    <a:accent6>
      <a:srgbClr val="B98AE7"/>
    </a:accent6>
    <a:hlink>
      <a:srgbClr val="6600CC"/>
    </a:hlink>
    <a:folHlink>
      <a:srgbClr val="6699FF"/>
    </a:folHlink>
  </a:clrScheme>
</a:themeOverride>
</file>

<file path=docProps/app.xml><?xml version="1.0" encoding="utf-8"?>
<Properties xmlns="http://schemas.openxmlformats.org/officeDocument/2006/extended-properties" xmlns:vt="http://schemas.openxmlformats.org/officeDocument/2006/docPropsVTypes">
  <Template/>
  <TotalTime>4944</TotalTime>
  <Words>2775</Words>
  <Application>Microsoft Macintosh PowerPoint</Application>
  <PresentationFormat>On-screen Show (4:3)</PresentationFormat>
  <Paragraphs>444</Paragraphs>
  <Slides>33</Slides>
  <Notes>33</Notes>
  <HiddenSlides>0</HiddenSlides>
  <MMClips>0</MMClips>
  <ScaleCrop>false</ScaleCrop>
  <HeadingPairs>
    <vt:vector size="8" baseType="variant">
      <vt:variant>
        <vt:lpstr>Fonts Used</vt:lpstr>
      </vt:variant>
      <vt:variant>
        <vt:i4>3</vt:i4>
      </vt:variant>
      <vt:variant>
        <vt:lpstr>Design Template</vt:lpstr>
      </vt:variant>
      <vt:variant>
        <vt:i4>1</vt:i4>
      </vt:variant>
      <vt:variant>
        <vt:lpstr>Embedded OLE Servers</vt:lpstr>
      </vt:variant>
      <vt:variant>
        <vt:i4>1</vt:i4>
      </vt:variant>
      <vt:variant>
        <vt:lpstr>Slide Titles</vt:lpstr>
      </vt:variant>
      <vt:variant>
        <vt:i4>33</vt:i4>
      </vt:variant>
    </vt:vector>
  </HeadingPairs>
  <TitlesOfParts>
    <vt:vector size="38" baseType="lpstr">
      <vt:lpstr>Times New Roman</vt:lpstr>
      <vt:lpstr>Arial</vt:lpstr>
      <vt:lpstr>Wingdings</vt:lpstr>
      <vt:lpstr>Default Design</vt:lpstr>
      <vt:lpstr>Microsoft Office Excel Chart</vt:lpstr>
      <vt:lpstr>EVALUATION OF THE EFFECTIVENESS OF AHRQ’s GRANT SUPPORTED RESEARCH ON HEALTHCARE COSTS, PRODUCTIVITY, ORGANIZATION, AND MARKET FORCES  OVERVIEW OF PROJECT FINDINGS by   Marsha Gold, Sc.D., Project Director Timothy Lake, Ph.D., Deputy Director Kate Stewart, Ph.D., Researcher Tara Krissik, M.P.P., Researcher December 2008  This project was funded by the Agency for Healthcare Research and Quality  </vt:lpstr>
      <vt:lpstr>Rationale for Project</vt:lpstr>
      <vt:lpstr>Project Details</vt:lpstr>
      <vt:lpstr>Key Questions of Interest</vt:lpstr>
      <vt:lpstr>Components of the Study - I</vt:lpstr>
      <vt:lpstr>Components of the Study - II</vt:lpstr>
      <vt:lpstr>Components of the Study - III</vt:lpstr>
      <vt:lpstr>Slide 7</vt:lpstr>
      <vt:lpstr>Number of New AHRQ Grants for Research on Healthcare Costs, Productivity, Organization, and Market Forces Funded, 1998-2006</vt:lpstr>
      <vt:lpstr>AHRQ Funding for Research on Healthcare Costs, Productivity, Organization, and Market Forces, 1998-2006</vt:lpstr>
      <vt:lpstr>Characteristics of Funded Studies</vt:lpstr>
      <vt:lpstr>Nature of Research</vt:lpstr>
      <vt:lpstr>Slide 12</vt:lpstr>
      <vt:lpstr>Dissemination May Occur Through Diverse Pathways - I</vt:lpstr>
      <vt:lpstr>Dissemination May Occur Through Diverse Pathways - II</vt:lpstr>
      <vt:lpstr>PI Survey Shows Preference for Publication as Dissemination Strategy but Use of Multiple Modes</vt:lpstr>
      <vt:lpstr>Support from Host Institution for Dissemination Limited</vt:lpstr>
      <vt:lpstr>Mean Percentage of Time PIs Report  Interacting with Policymakers</vt:lpstr>
      <vt:lpstr>The Impact of Research on Policy - I</vt:lpstr>
      <vt:lpstr>The Impact of Research on Policy - II</vt:lpstr>
      <vt:lpstr>PI Perception of Outcomes Relevant to Their Grants</vt:lpstr>
      <vt:lpstr>Lessons from Case Studies on Ways to Enhance Use</vt:lpstr>
      <vt:lpstr>What Federal Research Translators Told Us</vt:lpstr>
      <vt:lpstr>Slide 23</vt:lpstr>
      <vt:lpstr>General Findings Across the Project</vt:lpstr>
      <vt:lpstr>Share of Respondents Who Consider Various Funding Organizations to be Major, Moderate, Minor, or Not a Source of Funding for Research on Health Care Costs, Productivity, Organization, and Market Forces (percentages unless otherwise noted)</vt:lpstr>
      <vt:lpstr>Ratings of AHRQ Technical Support</vt:lpstr>
      <vt:lpstr>Comparison of Technical Assistance Provided by AHRQ, NIH, HCFO, and Others</vt:lpstr>
      <vt:lpstr>Slide 28</vt:lpstr>
      <vt:lpstr>Conclusions From the Project</vt:lpstr>
      <vt:lpstr>Recommendations for AHRQ - I</vt:lpstr>
      <vt:lpstr>Recommendations for AHRQ - II</vt:lpstr>
      <vt:lpstr>Recommendations for AHRQ  (and Others) - III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dc:title>
  <dc:creator>Preferred Customer</dc:creator>
  <cp:lastModifiedBy>Graham</cp:lastModifiedBy>
  <cp:revision>298</cp:revision>
  <cp:lastPrinted>2006-02-27T16:31:10Z</cp:lastPrinted>
  <dcterms:created xsi:type="dcterms:W3CDTF">2010-10-19T19:13:49Z</dcterms:created>
  <dcterms:modified xsi:type="dcterms:W3CDTF">2010-10-19T19:30:04Z</dcterms:modified>
</cp:coreProperties>
</file>