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notesSlides/notesSlide30.xml" ContentType="application/vnd.openxmlformats-officedocument.presentationml.notesSlide+xml"/>
  <Default Extension="bin" ContentType="application/vnd.openxmlformats-officedocument.presentationml.printerSettings"/>
  <Override PartName="/ppt/notesSlides/notesSlide13.xml" ContentType="application/vnd.openxmlformats-officedocument.presentationml.notesSlide+xml"/>
  <Override PartName="/ppt/notesSlides/notesSlide29.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notesSlides/notesSlide34.xml" ContentType="application/vnd.openxmlformats-officedocument.presentationml.notesSlide+xml"/>
  <Override PartName="/ppt/slides/slide23.xml" ContentType="application/vnd.openxmlformats-officedocument.presentationml.slide+xml"/>
  <Override PartName="/ppt/slides/slide42.xml" ContentType="application/vnd.openxmlformats-officedocument.presentationml.slide+xml"/>
  <Override PartName="/ppt/theme/theme1.xml" ContentType="application/vnd.openxmlformats-officedocument.theme+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17.xml" ContentType="application/vnd.openxmlformats-officedocument.presentationml.notesSlide+xml"/>
  <Override PartName="/ppt/notesSlides/notesSlide6.xml" ContentType="application/vnd.openxmlformats-officedocument.presentationml.notesSlide+xml"/>
  <Override PartName="/ppt/diagrams/quickStyle1.xml" ContentType="application/vnd.openxmlformats-officedocument.drawingml.diagramStyle+xml"/>
  <Override PartName="/ppt/notesSlides/notesSlide22.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46.xml" ContentType="application/vnd.openxmlformats-officedocument.presentationml.slide+xml"/>
  <Override PartName="/ppt/notesSlides/notesSlide8.xml" ContentType="application/vnd.openxmlformats-officedocument.presentationml.notesSlide+xml"/>
  <Override PartName="/ppt/embeddings/oleObject2.bin" ContentType="application/vnd.openxmlformats-officedocument.oleObject"/>
  <Override PartName="/ppt/slideLayouts/slideLayout14.xml" ContentType="application/vnd.openxmlformats-officedocument.presentationml.slideLayout+xml"/>
  <Override PartName="/ppt/notesSlides/notesSlide26.xml" ContentType="application/vnd.openxmlformats-officedocument.presentationml.notes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15.xml" ContentType="application/vnd.openxmlformats-officedocument.presentationml.slide+xml"/>
  <Override PartName="/ppt/notesSlides/notesSlide31.xml" ContentType="application/vnd.openxmlformats-officedocument.presentationml.notesSlide+xml"/>
  <Override PartName="/ppt/slides/slide20.xml" ContentType="application/vnd.openxmlformats-officedocument.presentationml.slide+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slides/slide43.xml" ContentType="application/vnd.openxmlformats-officedocument.presentationml.slide+xml"/>
  <Override PartName="/ppt/theme/theme2.xml" ContentType="application/vnd.openxmlformats-officedocument.theme+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ppt/notesSlides/notesSlide18.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23.xml" ContentType="application/vnd.openxmlformats-officedocument.presentationml.notesSlide+xml"/>
  <Default Extension="vml" ContentType="application/vnd.openxmlformats-officedocument.vmlDrawing"/>
  <Override PartName="/ppt/slides/slide12.xml" ContentType="application/vnd.openxmlformats-officedocument.presentationml.slide+xml"/>
  <Override PartName="/ppt/slides/slide8.xml" ContentType="application/vnd.openxmlformats-officedocument.presentationml.slide+xml"/>
  <Override PartName="/ppt/slides/slide28.xml" ContentType="application/vnd.openxmlformats-officedocument.presentationml.slide+xml"/>
  <Override PartName="/ppt/slides/slide47.xml" ContentType="application/vnd.openxmlformats-officedocument.presentationml.slide+xml"/>
  <Override PartName="/ppt/slideLayouts/slideLayout6.xml" ContentType="application/vnd.openxmlformats-officedocument.presentationml.slideLayout+xml"/>
  <Override PartName="/ppt/slides/slide31.xml" ContentType="application/vnd.openxmlformats-officedocument.presentationml.slide+xml"/>
  <Override PartName="/ppt/notesSlides/notesSlide9.xml" ContentType="application/vnd.openxmlformats-officedocument.presentationml.notesSlide+xml"/>
  <Override PartName="/ppt/slideLayouts/slideLayout15.xml" ContentType="application/vnd.openxmlformats-officedocument.presentationml.slideLayout+xml"/>
  <Override PartName="/ppt/notesSlides/notesSlide11.xml" ContentType="application/vnd.openxmlformats-officedocument.presentationml.notesSlide+xml"/>
  <Default Extension="rels" ContentType="application/vnd.openxmlformats-package.relationships+xml"/>
  <Override PartName="/ppt/notesSlides/notesSlide27.xml" ContentType="application/vnd.openxmlformats-officedocument.presentationml.notesSlide+xml"/>
  <Override PartName="/ppt/slides/slide16.xml" ContentType="application/vnd.openxmlformats-officedocument.presentationml.slide+xml"/>
  <Override PartName="/ppt/slides/slide35.xml" ContentType="application/vnd.openxmlformats-officedocument.presentationml.slide+xml"/>
  <Override PartName="/ppt/slides/slide1.xml" ContentType="application/vnd.openxmlformats-officedocument.presentationml.slide+xml"/>
  <Override PartName="/ppt/notesSlides/notesSlide32.xml" ContentType="application/vnd.openxmlformats-officedocument.presentationml.notesSlide+xml"/>
  <Override PartName="/ppt/slides/slide21.xml" ContentType="application/vnd.openxmlformats-officedocument.presentationml.slide+xml"/>
  <Override PartName="/ppt/slides/slide40.xml" ContentType="application/vnd.openxmlformats-officedocument.presentationml.slide+xml"/>
  <Override PartName="/ppt/diagrams/drawing1.xml" ContentType="application/vnd.ms-office.drawingml.diagramDrawing+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39.xml" ContentType="application/vnd.openxmlformats-officedocument.presentationml.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theme/theme3.xml" ContentType="application/vnd.openxmlformats-officedocument.theme+xml"/>
  <Override PartName="/ppt/slideLayouts/slideLayout12.xml" ContentType="application/vnd.openxmlformats-officedocument.presentationml.slideLayout+xml"/>
  <Override PartName="/ppt/notesSlides/notesSlide19.xml" ContentType="application/vnd.openxmlformats-officedocument.presentationml.notesSlide+xml"/>
  <Override PartName="/ppt/notesSlides/notesSlide24.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diagrams/colors1.xml" ContentType="application/vnd.openxmlformats-officedocument.drawingml.diagramColors+xml"/>
  <Override PartName="/ppt/notesSlides/notesSlide10.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slides/slide29.xml" ContentType="application/vnd.openxmlformats-officedocument.presentationml.slide+xml"/>
  <Override PartName="/ppt/viewProps.xml" ContentType="application/vnd.openxmlformats-officedocument.presentationml.viewProps+xml"/>
  <Override PartName="/docProps/app.xml" ContentType="application/vnd.openxmlformats-officedocument.extended-properties+xml"/>
  <Override PartName="/ppt/slideLayouts/slideLayout16.xml" ContentType="application/vnd.openxmlformats-officedocument.presentationml.slideLayout+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notesSlides/notesSlide28.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notesSlides/notesSlide33.xml" ContentType="application/vnd.openxmlformats-officedocument.presentationml.notesSlide+xml"/>
  <Override PartName="/ppt/slides/slide22.xml" ContentType="application/vnd.openxmlformats-officedocument.presentationml.slide+xml"/>
  <Override PartName="/ppt/slides/slide41.xml" ContentType="application/vnd.openxmlformats-officedocument.presentationml.slide+xml"/>
  <Override PartName="/ppt/notesSlides/notesSlide16.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notesSlides/notesSlide21.xml" ContentType="application/vnd.openxmlformats-officedocument.presentationml.notesSlide+xml"/>
  <Override PartName="/ppt/slides/slide6.xml" ContentType="application/vnd.openxmlformats-officedocument.presentationml.slide+xml"/>
  <Override PartName="/ppt/slideMasters/slideMaster2.xml" ContentType="application/vnd.openxmlformats-officedocument.presentationml.slideMaster+xml"/>
  <Override PartName="/ppt/slideLayouts/slideLayout4.xml" ContentType="application/vnd.openxmlformats-officedocument.presentationml.slideLayout+xml"/>
  <Override PartName="/ppt/slides/slide26.xml" ContentType="application/vnd.openxmlformats-officedocument.presentationml.slide+xml"/>
  <Override PartName="/ppt/slides/slide45.xml" ContentType="application/vnd.openxmlformats-officedocument.presentationml.slide+xml"/>
  <Override PartName="/ppt/theme/theme4.xml" ContentType="application/vnd.openxmlformats-officedocument.theme+xml"/>
  <Override PartName="/ppt/slides/slide10.xml" ContentType="application/vnd.openxmlformats-officedocument.presentationml.slide+xml"/>
  <Override PartName="/ppt/embeddings/oleObject1.bin" ContentType="application/vnd.openxmlformats-officedocument.oleObject"/>
  <Override PartName="/ppt/slideLayouts/slideLayout13.xml" ContentType="application/vnd.openxmlformats-officedocument.presentationml.slideLayout+xml"/>
  <Default Extension="png" ContentType="image/png"/>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 id="2147483660" r:id="rId2"/>
  </p:sldMasterIdLst>
  <p:notesMasterIdLst>
    <p:notesMasterId r:id="rId50"/>
  </p:notesMasterIdLst>
  <p:handoutMasterIdLst>
    <p:handoutMasterId r:id="rId51"/>
  </p:handoutMasterIdLst>
  <p:sldIdLst>
    <p:sldId id="264" r:id="rId3"/>
    <p:sldId id="308" r:id="rId4"/>
    <p:sldId id="309" r:id="rId5"/>
    <p:sldId id="310" r:id="rId6"/>
    <p:sldId id="311" r:id="rId7"/>
    <p:sldId id="312" r:id="rId8"/>
    <p:sldId id="313" r:id="rId9"/>
    <p:sldId id="318" r:id="rId10"/>
    <p:sldId id="319" r:id="rId11"/>
    <p:sldId id="320" r:id="rId12"/>
    <p:sldId id="321" r:id="rId13"/>
    <p:sldId id="323" r:id="rId14"/>
    <p:sldId id="322" r:id="rId15"/>
    <p:sldId id="324" r:id="rId16"/>
    <p:sldId id="325" r:id="rId17"/>
    <p:sldId id="327" r:id="rId18"/>
    <p:sldId id="328" r:id="rId19"/>
    <p:sldId id="329" r:id="rId20"/>
    <p:sldId id="330" r:id="rId21"/>
    <p:sldId id="331" r:id="rId22"/>
    <p:sldId id="332" r:id="rId23"/>
    <p:sldId id="333" r:id="rId24"/>
    <p:sldId id="334" r:id="rId25"/>
    <p:sldId id="335" r:id="rId26"/>
    <p:sldId id="336" r:id="rId27"/>
    <p:sldId id="337" r:id="rId28"/>
    <p:sldId id="338" r:id="rId29"/>
    <p:sldId id="339" r:id="rId30"/>
    <p:sldId id="340" r:id="rId31"/>
    <p:sldId id="341" r:id="rId32"/>
    <p:sldId id="342" r:id="rId33"/>
    <p:sldId id="343" r:id="rId34"/>
    <p:sldId id="344" r:id="rId35"/>
    <p:sldId id="345" r:id="rId36"/>
    <p:sldId id="346" r:id="rId37"/>
    <p:sldId id="347" r:id="rId38"/>
    <p:sldId id="348" r:id="rId39"/>
    <p:sldId id="349" r:id="rId40"/>
    <p:sldId id="350" r:id="rId41"/>
    <p:sldId id="351" r:id="rId42"/>
    <p:sldId id="352" r:id="rId43"/>
    <p:sldId id="353" r:id="rId44"/>
    <p:sldId id="354" r:id="rId45"/>
    <p:sldId id="315" r:id="rId46"/>
    <p:sldId id="316" r:id="rId47"/>
    <p:sldId id="317" r:id="rId48"/>
    <p:sldId id="278" r:id="rId49"/>
  </p:sldIdLst>
  <p:sldSz cx="9144000" cy="6858000" type="screen4x3"/>
  <p:notesSz cx="6858000" cy="9199563"/>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clrMru>
    <a:srgbClr val="3399FF"/>
    <a:srgbClr val="66CCFF"/>
    <a:srgbClr val="0000E4"/>
    <a:srgbClr val="0000F0"/>
    <a:srgbClr val="1B8DFF"/>
    <a:srgbClr val="0066FF"/>
    <a:srgbClr val="0000FF"/>
    <a:srgbClr val="66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34551" autoAdjust="0"/>
    <p:restoredTop sz="86456" autoAdjust="0"/>
  </p:normalViewPr>
  <p:slideViewPr>
    <p:cSldViewPr>
      <p:cViewPr varScale="1">
        <p:scale>
          <a:sx n="122" d="100"/>
          <a:sy n="122" d="100"/>
        </p:scale>
        <p:origin x="-800" y="-120"/>
      </p:cViewPr>
      <p:guideLst>
        <p:guide orient="horz" pos="2160"/>
        <p:guide pos="2880"/>
      </p:guideLst>
    </p:cSldViewPr>
  </p:slideViewPr>
  <p:outlineViewPr>
    <p:cViewPr>
      <p:scale>
        <a:sx n="33" d="100"/>
        <a:sy n="33" d="100"/>
      </p:scale>
      <p:origin x="0" y="36592"/>
    </p:cViewPr>
  </p:outlineViewPr>
  <p:notesTextViewPr>
    <p:cViewPr>
      <p:scale>
        <a:sx n="100" d="100"/>
        <a:sy n="100" d="100"/>
      </p:scale>
      <p:origin x="0" y="0"/>
    </p:cViewPr>
  </p:notesTextViewPr>
  <p:sorterViewPr>
    <p:cViewPr varScale="1">
      <p:scale>
        <a:sx n="100" d="100"/>
        <a:sy n="100" d="100"/>
      </p:scale>
      <p:origin x="0" y="50772"/>
    </p:cViewPr>
  </p:sorterViewPr>
  <p:notesViewPr>
    <p:cSldViewPr>
      <p:cViewPr varScale="1">
        <p:scale>
          <a:sx n="37" d="100"/>
          <a:sy n="37" d="100"/>
        </p:scale>
        <p:origin x="-1530" y="-84"/>
      </p:cViewPr>
      <p:guideLst>
        <p:guide orient="horz" pos="2897"/>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notesMaster" Target="notesMasters/notesMaster1.xml"/><Relationship Id="rId51" Type="http://schemas.openxmlformats.org/officeDocument/2006/relationships/handoutMaster" Target="handoutMasters/handout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0750A0-69B3-4B8C-84FF-5D7B0D0CD6D7}" type="doc">
      <dgm:prSet loTypeId="urn:microsoft.com/office/officeart/2005/8/layout/process2" loCatId="process" qsTypeId="urn:microsoft.com/office/officeart/2005/8/quickstyle/simple1#1" qsCatId="simple" csTypeId="urn:microsoft.com/office/officeart/2005/8/colors/colorful4" csCatId="colorful" phldr="1"/>
      <dgm:spPr/>
    </dgm:pt>
    <dgm:pt modelId="{026C71ED-1DC6-45EC-B310-4DEAEDFFC8C7}">
      <dgm:prSet phldrT="[Text]" custT="1"/>
      <dgm:spPr/>
      <dgm:t>
        <a:bodyPr/>
        <a:lstStyle/>
        <a:p>
          <a:pPr rtl="0"/>
          <a:r>
            <a:rPr kumimoji="0" lang="en-US" sz="1600" b="1" i="0" u="none" strike="noStrike" cap="none" normalizeH="0" baseline="0" dirty="0" smtClean="0">
              <a:ln/>
              <a:solidFill>
                <a:schemeClr val="accent5">
                  <a:lumMod val="50000"/>
                </a:schemeClr>
              </a:solidFill>
              <a:effectLst/>
              <a:latin typeface="Arial" pitchFamily="34" charset="0"/>
              <a:cs typeface="Arial" pitchFamily="34" charset="0"/>
            </a:rPr>
            <a:t>Signing, Privacy, Encryption</a:t>
          </a:r>
          <a:endParaRPr lang="en-US" sz="1600" b="1" dirty="0">
            <a:solidFill>
              <a:schemeClr val="accent5">
                <a:lumMod val="50000"/>
              </a:schemeClr>
            </a:solidFill>
            <a:latin typeface="Arial" pitchFamily="34" charset="0"/>
            <a:cs typeface="Arial" pitchFamily="34" charset="0"/>
          </a:endParaRPr>
        </a:p>
      </dgm:t>
    </dgm:pt>
    <dgm:pt modelId="{BB78F5EA-6B70-4F64-A65A-A79792ECD311}" type="parTrans" cxnId="{5EB45F48-DCDA-4C27-8F56-A2BC9ABF72C2}">
      <dgm:prSet/>
      <dgm:spPr/>
      <dgm:t>
        <a:bodyPr/>
        <a:lstStyle/>
        <a:p>
          <a:endParaRPr lang="en-US"/>
        </a:p>
      </dgm:t>
    </dgm:pt>
    <dgm:pt modelId="{6FE43951-2033-4387-9782-0A86FECB575C}" type="sibTrans" cxnId="{5EB45F48-DCDA-4C27-8F56-A2BC9ABF72C2}">
      <dgm:prSet/>
      <dgm:spPr/>
      <dgm:t>
        <a:bodyPr/>
        <a:lstStyle/>
        <a:p>
          <a:endParaRPr lang="en-US"/>
        </a:p>
      </dgm:t>
    </dgm:pt>
    <dgm:pt modelId="{A20C605D-92CF-47E4-930F-9F5195F14523}">
      <dgm:prSet phldrT="[Text]" custT="1"/>
      <dgm:spPr/>
      <dgm:t>
        <a:bodyPr/>
        <a:lstStyle/>
        <a:p>
          <a:pPr rtl="0"/>
          <a:r>
            <a:rPr kumimoji="0" lang="en-US" sz="1600" b="1" i="0" u="none" strike="noStrike" cap="none" normalizeH="0" baseline="0" dirty="0" smtClean="0">
              <a:ln/>
              <a:solidFill>
                <a:schemeClr val="accent5">
                  <a:lumMod val="50000"/>
                </a:schemeClr>
              </a:solidFill>
              <a:effectLst/>
              <a:latin typeface="Arial" pitchFamily="34" charset="0"/>
              <a:cs typeface="Arial" pitchFamily="34" charset="0"/>
            </a:rPr>
            <a:t>Data standards (e.g. HL7 and CDISC)</a:t>
          </a:r>
          <a:endParaRPr lang="en-US" sz="1600" b="1" dirty="0">
            <a:solidFill>
              <a:schemeClr val="accent5">
                <a:lumMod val="50000"/>
              </a:schemeClr>
            </a:solidFill>
            <a:latin typeface="Arial" pitchFamily="34" charset="0"/>
            <a:cs typeface="Arial" pitchFamily="34" charset="0"/>
          </a:endParaRPr>
        </a:p>
      </dgm:t>
    </dgm:pt>
    <dgm:pt modelId="{5B1A9C69-154F-4E54-8E17-5BCA602CE963}" type="parTrans" cxnId="{7C7D46F2-65BA-4448-954E-17060CA00082}">
      <dgm:prSet/>
      <dgm:spPr/>
      <dgm:t>
        <a:bodyPr/>
        <a:lstStyle/>
        <a:p>
          <a:endParaRPr lang="en-US"/>
        </a:p>
      </dgm:t>
    </dgm:pt>
    <dgm:pt modelId="{27B0C01A-55A2-4021-8CFB-7262B6EA5F89}" type="sibTrans" cxnId="{7C7D46F2-65BA-4448-954E-17060CA00082}">
      <dgm:prSet/>
      <dgm:spPr/>
      <dgm:t>
        <a:bodyPr/>
        <a:lstStyle/>
        <a:p>
          <a:endParaRPr lang="en-US"/>
        </a:p>
      </dgm:t>
    </dgm:pt>
    <dgm:pt modelId="{8C6925A2-DEED-4C35-AFCA-33A3C66DFC16}">
      <dgm:prSet custT="1"/>
      <dgm:spPr/>
      <dgm:t>
        <a:bodyPr/>
        <a:lstStyle/>
        <a:p>
          <a:pPr rtl="0"/>
          <a:r>
            <a:rPr kumimoji="0" lang="en-US" sz="1600" b="1" i="0" u="none" strike="noStrike" cap="none" normalizeH="0" baseline="0" dirty="0" smtClean="0">
              <a:ln/>
              <a:solidFill>
                <a:schemeClr val="accent5">
                  <a:lumMod val="50000"/>
                </a:schemeClr>
              </a:solidFill>
              <a:effectLst/>
              <a:latin typeface="Arial" pitchFamily="34" charset="0"/>
              <a:cs typeface="Arial" pitchFamily="34" charset="0"/>
            </a:rPr>
            <a:t>Integration profile (e.g. RFD)</a:t>
          </a:r>
          <a:endParaRPr lang="en-US" sz="1600" b="1" dirty="0">
            <a:solidFill>
              <a:schemeClr val="accent5">
                <a:lumMod val="50000"/>
              </a:schemeClr>
            </a:solidFill>
            <a:latin typeface="Arial" pitchFamily="34" charset="0"/>
            <a:cs typeface="Arial" pitchFamily="34" charset="0"/>
          </a:endParaRPr>
        </a:p>
      </dgm:t>
    </dgm:pt>
    <dgm:pt modelId="{61686DA5-B0E7-4DEF-B162-CFD38C3CAE63}" type="parTrans" cxnId="{79B75BE2-3F69-4B4F-9941-528300D0EADC}">
      <dgm:prSet/>
      <dgm:spPr/>
      <dgm:t>
        <a:bodyPr/>
        <a:lstStyle/>
        <a:p>
          <a:endParaRPr lang="en-US"/>
        </a:p>
      </dgm:t>
    </dgm:pt>
    <dgm:pt modelId="{4E868510-28DE-4CAF-A235-0E4E189131BA}" type="sibTrans" cxnId="{79B75BE2-3F69-4B4F-9941-528300D0EADC}">
      <dgm:prSet/>
      <dgm:spPr/>
      <dgm:t>
        <a:bodyPr/>
        <a:lstStyle/>
        <a:p>
          <a:endParaRPr lang="en-US"/>
        </a:p>
      </dgm:t>
    </dgm:pt>
    <dgm:pt modelId="{DE8A54D9-04BD-4462-8F96-5FE7279A49B6}">
      <dgm:prSet custT="1"/>
      <dgm:spPr/>
      <dgm:t>
        <a:bodyPr/>
        <a:lstStyle/>
        <a:p>
          <a:pPr rtl="0"/>
          <a:r>
            <a:rPr kumimoji="0" lang="en-US" sz="1600" b="1" i="0" u="none" strike="noStrike" cap="none" normalizeH="0" baseline="0" dirty="0" smtClean="0">
              <a:ln/>
              <a:solidFill>
                <a:schemeClr val="accent5">
                  <a:lumMod val="50000"/>
                </a:schemeClr>
              </a:solidFill>
              <a:effectLst/>
              <a:latin typeface="Arial" pitchFamily="34" charset="0"/>
              <a:cs typeface="Arial" pitchFamily="34" charset="0"/>
            </a:rPr>
            <a:t>Web services: http(s), web browsers</a:t>
          </a:r>
          <a:endParaRPr lang="en-US" sz="1600" b="1" dirty="0">
            <a:solidFill>
              <a:schemeClr val="accent5">
                <a:lumMod val="50000"/>
              </a:schemeClr>
            </a:solidFill>
            <a:latin typeface="Arial" pitchFamily="34" charset="0"/>
            <a:cs typeface="Arial" pitchFamily="34" charset="0"/>
          </a:endParaRPr>
        </a:p>
      </dgm:t>
    </dgm:pt>
    <dgm:pt modelId="{CC62C848-E8CD-4DFE-ACB3-59B96246F9F1}" type="parTrans" cxnId="{187BDB09-6233-43D4-A98B-B307A781CA75}">
      <dgm:prSet/>
      <dgm:spPr/>
      <dgm:t>
        <a:bodyPr/>
        <a:lstStyle/>
        <a:p>
          <a:endParaRPr lang="en-US"/>
        </a:p>
      </dgm:t>
    </dgm:pt>
    <dgm:pt modelId="{EB366BFA-1E63-4B74-8192-E065DEBC05E6}" type="sibTrans" cxnId="{187BDB09-6233-43D4-A98B-B307A781CA75}">
      <dgm:prSet/>
      <dgm:spPr/>
      <dgm:t>
        <a:bodyPr/>
        <a:lstStyle/>
        <a:p>
          <a:endParaRPr lang="en-US"/>
        </a:p>
      </dgm:t>
    </dgm:pt>
    <dgm:pt modelId="{29B96BD3-6F0A-4FF8-A361-54E90313591C}">
      <dgm:prSet custT="1"/>
      <dgm:spPr/>
      <dgm:t>
        <a:bodyPr/>
        <a:lstStyle/>
        <a:p>
          <a:pPr rtl="0"/>
          <a:r>
            <a:rPr kumimoji="0" lang="en-US" sz="1600" b="1" i="0" u="none" strike="noStrike" cap="none" normalizeH="0" baseline="0" dirty="0" smtClean="0">
              <a:ln/>
              <a:solidFill>
                <a:schemeClr val="accent5">
                  <a:lumMod val="50000"/>
                </a:schemeClr>
              </a:solidFill>
              <a:effectLst/>
              <a:latin typeface="Arial" pitchFamily="34" charset="0"/>
              <a:cs typeface="Arial" pitchFamily="34" charset="0"/>
            </a:rPr>
            <a:t>Physical network connection</a:t>
          </a:r>
          <a:endParaRPr lang="en-US" sz="1600" b="1" dirty="0">
            <a:solidFill>
              <a:schemeClr val="accent5">
                <a:lumMod val="50000"/>
              </a:schemeClr>
            </a:solidFill>
            <a:latin typeface="Arial" pitchFamily="34" charset="0"/>
            <a:cs typeface="Arial" pitchFamily="34" charset="0"/>
          </a:endParaRPr>
        </a:p>
      </dgm:t>
    </dgm:pt>
    <dgm:pt modelId="{D3E6EF35-8CF7-4A8A-A804-98E75AEBD2E4}" type="parTrans" cxnId="{1D33ABE7-6EBF-4957-AA66-8ABAB70ED6BC}">
      <dgm:prSet/>
      <dgm:spPr/>
      <dgm:t>
        <a:bodyPr/>
        <a:lstStyle/>
        <a:p>
          <a:endParaRPr lang="en-US"/>
        </a:p>
      </dgm:t>
    </dgm:pt>
    <dgm:pt modelId="{23BDF7AB-2F08-45D0-B4DD-4366569EEAD6}" type="sibTrans" cxnId="{1D33ABE7-6EBF-4957-AA66-8ABAB70ED6BC}">
      <dgm:prSet/>
      <dgm:spPr/>
      <dgm:t>
        <a:bodyPr/>
        <a:lstStyle/>
        <a:p>
          <a:endParaRPr lang="en-US"/>
        </a:p>
      </dgm:t>
    </dgm:pt>
    <dgm:pt modelId="{D8AFDA31-CF02-4DC7-A175-89265478ED51}">
      <dgm:prSet/>
      <dgm:spPr/>
      <dgm:t>
        <a:bodyPr/>
        <a:lstStyle/>
        <a:p>
          <a:pPr rtl="0"/>
          <a:r>
            <a:rPr kumimoji="0" lang="en-US" b="1" i="0" u="none" strike="noStrike" cap="none" normalizeH="0" baseline="0" dirty="0" smtClean="0">
              <a:ln/>
              <a:solidFill>
                <a:schemeClr val="accent5">
                  <a:lumMod val="50000"/>
                </a:schemeClr>
              </a:solidFill>
              <a:effectLst/>
              <a:latin typeface="Arial" pitchFamily="34" charset="0"/>
              <a:cs typeface="Arial" pitchFamily="34" charset="0"/>
            </a:rPr>
            <a:t>Content profile (e.g. CRD)</a:t>
          </a:r>
          <a:endParaRPr lang="en-US" b="1" dirty="0">
            <a:solidFill>
              <a:schemeClr val="accent5">
                <a:lumMod val="50000"/>
              </a:schemeClr>
            </a:solidFill>
            <a:latin typeface="Arial" pitchFamily="34" charset="0"/>
            <a:cs typeface="Arial" pitchFamily="34" charset="0"/>
          </a:endParaRPr>
        </a:p>
      </dgm:t>
    </dgm:pt>
    <dgm:pt modelId="{EE287062-DA5A-475A-95C7-64243D37D640}" type="parTrans" cxnId="{76BDE27C-9256-4FBD-957E-1CA8DD031E42}">
      <dgm:prSet/>
      <dgm:spPr/>
      <dgm:t>
        <a:bodyPr/>
        <a:lstStyle/>
        <a:p>
          <a:endParaRPr lang="en-US"/>
        </a:p>
      </dgm:t>
    </dgm:pt>
    <dgm:pt modelId="{227A52F3-8403-4073-A204-D89B1708D357}" type="sibTrans" cxnId="{76BDE27C-9256-4FBD-957E-1CA8DD031E42}">
      <dgm:prSet/>
      <dgm:spPr/>
      <dgm:t>
        <a:bodyPr/>
        <a:lstStyle/>
        <a:p>
          <a:endParaRPr lang="en-US"/>
        </a:p>
      </dgm:t>
    </dgm:pt>
    <dgm:pt modelId="{A388A835-0BAA-4B1A-B1D7-A0775D54C5AB}" type="pres">
      <dgm:prSet presAssocID="{820750A0-69B3-4B8C-84FF-5D7B0D0CD6D7}" presName="linearFlow" presStyleCnt="0">
        <dgm:presLayoutVars>
          <dgm:resizeHandles val="exact"/>
        </dgm:presLayoutVars>
      </dgm:prSet>
      <dgm:spPr/>
    </dgm:pt>
    <dgm:pt modelId="{3B3526C7-B82C-4FBB-B60A-D85129E84B33}" type="pres">
      <dgm:prSet presAssocID="{026C71ED-1DC6-45EC-B310-4DEAEDFFC8C7}" presName="node" presStyleLbl="node1" presStyleIdx="0" presStyleCnt="6" custScaleX="295366">
        <dgm:presLayoutVars>
          <dgm:bulletEnabled val="1"/>
        </dgm:presLayoutVars>
      </dgm:prSet>
      <dgm:spPr/>
      <dgm:t>
        <a:bodyPr/>
        <a:lstStyle/>
        <a:p>
          <a:endParaRPr lang="en-US"/>
        </a:p>
      </dgm:t>
    </dgm:pt>
    <dgm:pt modelId="{9DEBFD55-CA0D-4875-B219-1FA56ED441CE}" type="pres">
      <dgm:prSet presAssocID="{6FE43951-2033-4387-9782-0A86FECB575C}" presName="sibTrans" presStyleLbl="sibTrans2D1" presStyleIdx="0" presStyleCnt="5" custAng="10800000"/>
      <dgm:spPr/>
      <dgm:t>
        <a:bodyPr/>
        <a:lstStyle/>
        <a:p>
          <a:endParaRPr lang="en-US"/>
        </a:p>
      </dgm:t>
    </dgm:pt>
    <dgm:pt modelId="{418EB3B9-6D11-4806-A4B0-8008A8532591}" type="pres">
      <dgm:prSet presAssocID="{6FE43951-2033-4387-9782-0A86FECB575C}" presName="connectorText" presStyleLbl="sibTrans2D1" presStyleIdx="0" presStyleCnt="5"/>
      <dgm:spPr/>
      <dgm:t>
        <a:bodyPr/>
        <a:lstStyle/>
        <a:p>
          <a:endParaRPr lang="en-US"/>
        </a:p>
      </dgm:t>
    </dgm:pt>
    <dgm:pt modelId="{9428505F-7252-423C-BF5C-F9844F3C9D65}" type="pres">
      <dgm:prSet presAssocID="{A20C605D-92CF-47E4-930F-9F5195F14523}" presName="node" presStyleLbl="node1" presStyleIdx="1" presStyleCnt="6" custScaleX="295366">
        <dgm:presLayoutVars>
          <dgm:bulletEnabled val="1"/>
        </dgm:presLayoutVars>
      </dgm:prSet>
      <dgm:spPr/>
      <dgm:t>
        <a:bodyPr/>
        <a:lstStyle/>
        <a:p>
          <a:endParaRPr lang="en-US"/>
        </a:p>
      </dgm:t>
    </dgm:pt>
    <dgm:pt modelId="{35929C1E-A94C-41F2-927A-FC4D0C433ACB}" type="pres">
      <dgm:prSet presAssocID="{27B0C01A-55A2-4021-8CFB-7262B6EA5F89}" presName="sibTrans" presStyleLbl="sibTrans2D1" presStyleIdx="1" presStyleCnt="5" custAng="10800000"/>
      <dgm:spPr/>
      <dgm:t>
        <a:bodyPr/>
        <a:lstStyle/>
        <a:p>
          <a:endParaRPr lang="en-US"/>
        </a:p>
      </dgm:t>
    </dgm:pt>
    <dgm:pt modelId="{D602AA57-496A-45AB-8B27-86F8DBD921BC}" type="pres">
      <dgm:prSet presAssocID="{27B0C01A-55A2-4021-8CFB-7262B6EA5F89}" presName="connectorText" presStyleLbl="sibTrans2D1" presStyleIdx="1" presStyleCnt="5"/>
      <dgm:spPr/>
      <dgm:t>
        <a:bodyPr/>
        <a:lstStyle/>
        <a:p>
          <a:endParaRPr lang="en-US"/>
        </a:p>
      </dgm:t>
    </dgm:pt>
    <dgm:pt modelId="{1B534A84-4BA6-4EBD-83D5-3037C31BC189}" type="pres">
      <dgm:prSet presAssocID="{D8AFDA31-CF02-4DC7-A175-89265478ED51}" presName="node" presStyleLbl="node1" presStyleIdx="2" presStyleCnt="6" custScaleX="295366">
        <dgm:presLayoutVars>
          <dgm:bulletEnabled val="1"/>
        </dgm:presLayoutVars>
      </dgm:prSet>
      <dgm:spPr/>
      <dgm:t>
        <a:bodyPr/>
        <a:lstStyle/>
        <a:p>
          <a:endParaRPr lang="en-US"/>
        </a:p>
      </dgm:t>
    </dgm:pt>
    <dgm:pt modelId="{FC3CA091-7D97-486E-AF2D-49C5091699BE}" type="pres">
      <dgm:prSet presAssocID="{227A52F3-8403-4073-A204-D89B1708D357}" presName="sibTrans" presStyleLbl="sibTrans2D1" presStyleIdx="2" presStyleCnt="5" custFlipVert="1"/>
      <dgm:spPr/>
      <dgm:t>
        <a:bodyPr/>
        <a:lstStyle/>
        <a:p>
          <a:endParaRPr lang="en-US"/>
        </a:p>
      </dgm:t>
    </dgm:pt>
    <dgm:pt modelId="{F12F7155-D99F-481E-A91C-605DD3C180D2}" type="pres">
      <dgm:prSet presAssocID="{227A52F3-8403-4073-A204-D89B1708D357}" presName="connectorText" presStyleLbl="sibTrans2D1" presStyleIdx="2" presStyleCnt="5"/>
      <dgm:spPr/>
      <dgm:t>
        <a:bodyPr/>
        <a:lstStyle/>
        <a:p>
          <a:endParaRPr lang="en-US"/>
        </a:p>
      </dgm:t>
    </dgm:pt>
    <dgm:pt modelId="{30370742-ACAE-4765-88B1-CEFA7270A8B9}" type="pres">
      <dgm:prSet presAssocID="{8C6925A2-DEED-4C35-AFCA-33A3C66DFC16}" presName="node" presStyleLbl="node1" presStyleIdx="3" presStyleCnt="6" custScaleX="295366">
        <dgm:presLayoutVars>
          <dgm:bulletEnabled val="1"/>
        </dgm:presLayoutVars>
      </dgm:prSet>
      <dgm:spPr/>
      <dgm:t>
        <a:bodyPr/>
        <a:lstStyle/>
        <a:p>
          <a:endParaRPr lang="en-US"/>
        </a:p>
      </dgm:t>
    </dgm:pt>
    <dgm:pt modelId="{23CCE8AE-8C91-452A-9C56-96A53117BA94}" type="pres">
      <dgm:prSet presAssocID="{4E868510-28DE-4CAF-A235-0E4E189131BA}" presName="sibTrans" presStyleLbl="sibTrans2D1" presStyleIdx="3" presStyleCnt="5" custFlipVert="1"/>
      <dgm:spPr/>
      <dgm:t>
        <a:bodyPr/>
        <a:lstStyle/>
        <a:p>
          <a:endParaRPr lang="en-US"/>
        </a:p>
      </dgm:t>
    </dgm:pt>
    <dgm:pt modelId="{B5F6DC8E-D2CF-4B6A-92DD-3240CA81580F}" type="pres">
      <dgm:prSet presAssocID="{4E868510-28DE-4CAF-A235-0E4E189131BA}" presName="connectorText" presStyleLbl="sibTrans2D1" presStyleIdx="3" presStyleCnt="5"/>
      <dgm:spPr/>
      <dgm:t>
        <a:bodyPr/>
        <a:lstStyle/>
        <a:p>
          <a:endParaRPr lang="en-US"/>
        </a:p>
      </dgm:t>
    </dgm:pt>
    <dgm:pt modelId="{AF608F65-720F-4EEF-BDF7-C758506CD7AC}" type="pres">
      <dgm:prSet presAssocID="{DE8A54D9-04BD-4462-8F96-5FE7279A49B6}" presName="node" presStyleLbl="node1" presStyleIdx="4" presStyleCnt="6" custScaleX="295366">
        <dgm:presLayoutVars>
          <dgm:bulletEnabled val="1"/>
        </dgm:presLayoutVars>
      </dgm:prSet>
      <dgm:spPr/>
      <dgm:t>
        <a:bodyPr/>
        <a:lstStyle/>
        <a:p>
          <a:endParaRPr lang="en-US"/>
        </a:p>
      </dgm:t>
    </dgm:pt>
    <dgm:pt modelId="{9BB1BA69-B5CB-46D7-8BCD-B7EC532BD2B6}" type="pres">
      <dgm:prSet presAssocID="{EB366BFA-1E63-4B74-8192-E065DEBC05E6}" presName="sibTrans" presStyleLbl="sibTrans2D1" presStyleIdx="4" presStyleCnt="5" custFlipVert="1"/>
      <dgm:spPr/>
      <dgm:t>
        <a:bodyPr/>
        <a:lstStyle/>
        <a:p>
          <a:endParaRPr lang="en-US"/>
        </a:p>
      </dgm:t>
    </dgm:pt>
    <dgm:pt modelId="{DCECAD7D-D1FC-49BE-9C9B-514EED99BDB9}" type="pres">
      <dgm:prSet presAssocID="{EB366BFA-1E63-4B74-8192-E065DEBC05E6}" presName="connectorText" presStyleLbl="sibTrans2D1" presStyleIdx="4" presStyleCnt="5"/>
      <dgm:spPr/>
      <dgm:t>
        <a:bodyPr/>
        <a:lstStyle/>
        <a:p>
          <a:endParaRPr lang="en-US"/>
        </a:p>
      </dgm:t>
    </dgm:pt>
    <dgm:pt modelId="{3783593A-EE4F-4558-9D0E-354F2BD4EEF1}" type="pres">
      <dgm:prSet presAssocID="{29B96BD3-6F0A-4FF8-A361-54E90313591C}" presName="node" presStyleLbl="node1" presStyleIdx="5" presStyleCnt="6" custScaleX="295366">
        <dgm:presLayoutVars>
          <dgm:bulletEnabled val="1"/>
        </dgm:presLayoutVars>
      </dgm:prSet>
      <dgm:spPr/>
      <dgm:t>
        <a:bodyPr/>
        <a:lstStyle/>
        <a:p>
          <a:endParaRPr lang="en-US"/>
        </a:p>
      </dgm:t>
    </dgm:pt>
  </dgm:ptLst>
  <dgm:cxnLst>
    <dgm:cxn modelId="{187BDB09-6233-43D4-A98B-B307A781CA75}" srcId="{820750A0-69B3-4B8C-84FF-5D7B0D0CD6D7}" destId="{DE8A54D9-04BD-4462-8F96-5FE7279A49B6}" srcOrd="4" destOrd="0" parTransId="{CC62C848-E8CD-4DFE-ACB3-59B96246F9F1}" sibTransId="{EB366BFA-1E63-4B74-8192-E065DEBC05E6}"/>
    <dgm:cxn modelId="{1D33ABE7-6EBF-4957-AA66-8ABAB70ED6BC}" srcId="{820750A0-69B3-4B8C-84FF-5D7B0D0CD6D7}" destId="{29B96BD3-6F0A-4FF8-A361-54E90313591C}" srcOrd="5" destOrd="0" parTransId="{D3E6EF35-8CF7-4A8A-A804-98E75AEBD2E4}" sibTransId="{23BDF7AB-2F08-45D0-B4DD-4366569EEAD6}"/>
    <dgm:cxn modelId="{21343F7C-DFCD-41AA-92A4-04FBD186A23A}" type="presOf" srcId="{6FE43951-2033-4387-9782-0A86FECB575C}" destId="{418EB3B9-6D11-4806-A4B0-8008A8532591}" srcOrd="1" destOrd="0" presId="urn:microsoft.com/office/officeart/2005/8/layout/process2"/>
    <dgm:cxn modelId="{76BDE27C-9256-4FBD-957E-1CA8DD031E42}" srcId="{820750A0-69B3-4B8C-84FF-5D7B0D0CD6D7}" destId="{D8AFDA31-CF02-4DC7-A175-89265478ED51}" srcOrd="2" destOrd="0" parTransId="{EE287062-DA5A-475A-95C7-64243D37D640}" sibTransId="{227A52F3-8403-4073-A204-D89B1708D357}"/>
    <dgm:cxn modelId="{675A79CB-77F5-44F8-AAE5-EF81EE6C48AF}" type="presOf" srcId="{D8AFDA31-CF02-4DC7-A175-89265478ED51}" destId="{1B534A84-4BA6-4EBD-83D5-3037C31BC189}" srcOrd="0" destOrd="0" presId="urn:microsoft.com/office/officeart/2005/8/layout/process2"/>
    <dgm:cxn modelId="{5ECCAFD9-288E-4E4B-8573-530060368786}" type="presOf" srcId="{EB366BFA-1E63-4B74-8192-E065DEBC05E6}" destId="{9BB1BA69-B5CB-46D7-8BCD-B7EC532BD2B6}" srcOrd="0" destOrd="0" presId="urn:microsoft.com/office/officeart/2005/8/layout/process2"/>
    <dgm:cxn modelId="{7C7D46F2-65BA-4448-954E-17060CA00082}" srcId="{820750A0-69B3-4B8C-84FF-5D7B0D0CD6D7}" destId="{A20C605D-92CF-47E4-930F-9F5195F14523}" srcOrd="1" destOrd="0" parTransId="{5B1A9C69-154F-4E54-8E17-5BCA602CE963}" sibTransId="{27B0C01A-55A2-4021-8CFB-7262B6EA5F89}"/>
    <dgm:cxn modelId="{79B75BE2-3F69-4B4F-9941-528300D0EADC}" srcId="{820750A0-69B3-4B8C-84FF-5D7B0D0CD6D7}" destId="{8C6925A2-DEED-4C35-AFCA-33A3C66DFC16}" srcOrd="3" destOrd="0" parTransId="{61686DA5-B0E7-4DEF-B162-CFD38C3CAE63}" sibTransId="{4E868510-28DE-4CAF-A235-0E4E189131BA}"/>
    <dgm:cxn modelId="{BC6CBBC9-9794-4EE5-B2E3-112C24285DAC}" type="presOf" srcId="{29B96BD3-6F0A-4FF8-A361-54E90313591C}" destId="{3783593A-EE4F-4558-9D0E-354F2BD4EEF1}" srcOrd="0" destOrd="0" presId="urn:microsoft.com/office/officeart/2005/8/layout/process2"/>
    <dgm:cxn modelId="{7EE59ED0-776B-458E-9B02-200E6C6077E6}" type="presOf" srcId="{026C71ED-1DC6-45EC-B310-4DEAEDFFC8C7}" destId="{3B3526C7-B82C-4FBB-B60A-D85129E84B33}" srcOrd="0" destOrd="0" presId="urn:microsoft.com/office/officeart/2005/8/layout/process2"/>
    <dgm:cxn modelId="{E7A0C4FC-041C-4052-8691-0F1C49E5914D}" type="presOf" srcId="{DE8A54D9-04BD-4462-8F96-5FE7279A49B6}" destId="{AF608F65-720F-4EEF-BDF7-C758506CD7AC}" srcOrd="0" destOrd="0" presId="urn:microsoft.com/office/officeart/2005/8/layout/process2"/>
    <dgm:cxn modelId="{DF81284F-05E3-4C88-9DE5-A595031EF1D3}" type="presOf" srcId="{8C6925A2-DEED-4C35-AFCA-33A3C66DFC16}" destId="{30370742-ACAE-4765-88B1-CEFA7270A8B9}" srcOrd="0" destOrd="0" presId="urn:microsoft.com/office/officeart/2005/8/layout/process2"/>
    <dgm:cxn modelId="{7CFDDA9A-4A81-450D-AD5A-34D26842C3F6}" type="presOf" srcId="{227A52F3-8403-4073-A204-D89B1708D357}" destId="{FC3CA091-7D97-486E-AF2D-49C5091699BE}" srcOrd="0" destOrd="0" presId="urn:microsoft.com/office/officeart/2005/8/layout/process2"/>
    <dgm:cxn modelId="{41EEF02B-6AAF-494B-AA0A-48C6E8199BCF}" type="presOf" srcId="{4E868510-28DE-4CAF-A235-0E4E189131BA}" destId="{B5F6DC8E-D2CF-4B6A-92DD-3240CA81580F}" srcOrd="1" destOrd="0" presId="urn:microsoft.com/office/officeart/2005/8/layout/process2"/>
    <dgm:cxn modelId="{5A2C312D-86C5-48C3-B474-F67053B390EB}" type="presOf" srcId="{EB366BFA-1E63-4B74-8192-E065DEBC05E6}" destId="{DCECAD7D-D1FC-49BE-9C9B-514EED99BDB9}" srcOrd="1" destOrd="0" presId="urn:microsoft.com/office/officeart/2005/8/layout/process2"/>
    <dgm:cxn modelId="{D81C9F85-959A-42DF-A9F8-ABE4F326240C}" type="presOf" srcId="{820750A0-69B3-4B8C-84FF-5D7B0D0CD6D7}" destId="{A388A835-0BAA-4B1A-B1D7-A0775D54C5AB}" srcOrd="0" destOrd="0" presId="urn:microsoft.com/office/officeart/2005/8/layout/process2"/>
    <dgm:cxn modelId="{2AD88DA4-6C38-434B-9629-4D91F6E51D31}" type="presOf" srcId="{4E868510-28DE-4CAF-A235-0E4E189131BA}" destId="{23CCE8AE-8C91-452A-9C56-96A53117BA94}" srcOrd="0" destOrd="0" presId="urn:microsoft.com/office/officeart/2005/8/layout/process2"/>
    <dgm:cxn modelId="{5EB45F48-DCDA-4C27-8F56-A2BC9ABF72C2}" srcId="{820750A0-69B3-4B8C-84FF-5D7B0D0CD6D7}" destId="{026C71ED-1DC6-45EC-B310-4DEAEDFFC8C7}" srcOrd="0" destOrd="0" parTransId="{BB78F5EA-6B70-4F64-A65A-A79792ECD311}" sibTransId="{6FE43951-2033-4387-9782-0A86FECB575C}"/>
    <dgm:cxn modelId="{4B941372-F7B6-46A6-A7C9-BDA3360E9780}" type="presOf" srcId="{227A52F3-8403-4073-A204-D89B1708D357}" destId="{F12F7155-D99F-481E-A91C-605DD3C180D2}" srcOrd="1" destOrd="0" presId="urn:microsoft.com/office/officeart/2005/8/layout/process2"/>
    <dgm:cxn modelId="{16E44CB6-E4BE-4331-91EA-B507592DE4AD}" type="presOf" srcId="{6FE43951-2033-4387-9782-0A86FECB575C}" destId="{9DEBFD55-CA0D-4875-B219-1FA56ED441CE}" srcOrd="0" destOrd="0" presId="urn:microsoft.com/office/officeart/2005/8/layout/process2"/>
    <dgm:cxn modelId="{A25C8EB9-4F59-48A2-AF76-DB2E2E20CC0F}" type="presOf" srcId="{A20C605D-92CF-47E4-930F-9F5195F14523}" destId="{9428505F-7252-423C-BF5C-F9844F3C9D65}" srcOrd="0" destOrd="0" presId="urn:microsoft.com/office/officeart/2005/8/layout/process2"/>
    <dgm:cxn modelId="{52674291-3ADB-407B-BB3C-91A3CF4A077A}" type="presOf" srcId="{27B0C01A-55A2-4021-8CFB-7262B6EA5F89}" destId="{D602AA57-496A-45AB-8B27-86F8DBD921BC}" srcOrd="1" destOrd="0" presId="urn:microsoft.com/office/officeart/2005/8/layout/process2"/>
    <dgm:cxn modelId="{DE63D2BE-E04E-497D-B949-40E541E4A2B3}" type="presOf" srcId="{27B0C01A-55A2-4021-8CFB-7262B6EA5F89}" destId="{35929C1E-A94C-41F2-927A-FC4D0C433ACB}" srcOrd="0" destOrd="0" presId="urn:microsoft.com/office/officeart/2005/8/layout/process2"/>
    <dgm:cxn modelId="{53A914D5-FE7A-4C1D-93EA-4204FE90C9A4}" type="presParOf" srcId="{A388A835-0BAA-4B1A-B1D7-A0775D54C5AB}" destId="{3B3526C7-B82C-4FBB-B60A-D85129E84B33}" srcOrd="0" destOrd="0" presId="urn:microsoft.com/office/officeart/2005/8/layout/process2"/>
    <dgm:cxn modelId="{41BE9D8C-89B5-472A-98A4-09FFBC5E24B6}" type="presParOf" srcId="{A388A835-0BAA-4B1A-B1D7-A0775D54C5AB}" destId="{9DEBFD55-CA0D-4875-B219-1FA56ED441CE}" srcOrd="1" destOrd="0" presId="urn:microsoft.com/office/officeart/2005/8/layout/process2"/>
    <dgm:cxn modelId="{805B2FA5-6920-494A-9455-73D551C74387}" type="presParOf" srcId="{9DEBFD55-CA0D-4875-B219-1FA56ED441CE}" destId="{418EB3B9-6D11-4806-A4B0-8008A8532591}" srcOrd="0" destOrd="0" presId="urn:microsoft.com/office/officeart/2005/8/layout/process2"/>
    <dgm:cxn modelId="{CF8BB919-8A96-43E6-AA1B-26A4658C85E0}" type="presParOf" srcId="{A388A835-0BAA-4B1A-B1D7-A0775D54C5AB}" destId="{9428505F-7252-423C-BF5C-F9844F3C9D65}" srcOrd="2" destOrd="0" presId="urn:microsoft.com/office/officeart/2005/8/layout/process2"/>
    <dgm:cxn modelId="{827C49C8-8C15-4B1F-999A-02DBF3617165}" type="presParOf" srcId="{A388A835-0BAA-4B1A-B1D7-A0775D54C5AB}" destId="{35929C1E-A94C-41F2-927A-FC4D0C433ACB}" srcOrd="3" destOrd="0" presId="urn:microsoft.com/office/officeart/2005/8/layout/process2"/>
    <dgm:cxn modelId="{157705F0-1132-48A5-B25E-B82BD5A955CD}" type="presParOf" srcId="{35929C1E-A94C-41F2-927A-FC4D0C433ACB}" destId="{D602AA57-496A-45AB-8B27-86F8DBD921BC}" srcOrd="0" destOrd="0" presId="urn:microsoft.com/office/officeart/2005/8/layout/process2"/>
    <dgm:cxn modelId="{ABE029A9-B2D0-4EAF-9507-C4E0C7E80C2E}" type="presParOf" srcId="{A388A835-0BAA-4B1A-B1D7-A0775D54C5AB}" destId="{1B534A84-4BA6-4EBD-83D5-3037C31BC189}" srcOrd="4" destOrd="0" presId="urn:microsoft.com/office/officeart/2005/8/layout/process2"/>
    <dgm:cxn modelId="{81ADBACE-4705-4019-935C-0482C8805497}" type="presParOf" srcId="{A388A835-0BAA-4B1A-B1D7-A0775D54C5AB}" destId="{FC3CA091-7D97-486E-AF2D-49C5091699BE}" srcOrd="5" destOrd="0" presId="urn:microsoft.com/office/officeart/2005/8/layout/process2"/>
    <dgm:cxn modelId="{E458F910-A501-4F28-B4D7-20B7D1DD5A2D}" type="presParOf" srcId="{FC3CA091-7D97-486E-AF2D-49C5091699BE}" destId="{F12F7155-D99F-481E-A91C-605DD3C180D2}" srcOrd="0" destOrd="0" presId="urn:microsoft.com/office/officeart/2005/8/layout/process2"/>
    <dgm:cxn modelId="{3EBE20CE-3ACA-4406-9901-45A392CDDCD9}" type="presParOf" srcId="{A388A835-0BAA-4B1A-B1D7-A0775D54C5AB}" destId="{30370742-ACAE-4765-88B1-CEFA7270A8B9}" srcOrd="6" destOrd="0" presId="urn:microsoft.com/office/officeart/2005/8/layout/process2"/>
    <dgm:cxn modelId="{8A6A25B4-C809-42EF-9F01-15C90D6B8D46}" type="presParOf" srcId="{A388A835-0BAA-4B1A-B1D7-A0775D54C5AB}" destId="{23CCE8AE-8C91-452A-9C56-96A53117BA94}" srcOrd="7" destOrd="0" presId="urn:microsoft.com/office/officeart/2005/8/layout/process2"/>
    <dgm:cxn modelId="{8C29C77A-4C51-4562-9974-5D9636F91909}" type="presParOf" srcId="{23CCE8AE-8C91-452A-9C56-96A53117BA94}" destId="{B5F6DC8E-D2CF-4B6A-92DD-3240CA81580F}" srcOrd="0" destOrd="0" presId="urn:microsoft.com/office/officeart/2005/8/layout/process2"/>
    <dgm:cxn modelId="{21133D37-4852-4A42-8494-68B2D84B266A}" type="presParOf" srcId="{A388A835-0BAA-4B1A-B1D7-A0775D54C5AB}" destId="{AF608F65-720F-4EEF-BDF7-C758506CD7AC}" srcOrd="8" destOrd="0" presId="urn:microsoft.com/office/officeart/2005/8/layout/process2"/>
    <dgm:cxn modelId="{38B1F10B-EC1D-4CB3-8F5E-786609E27FAD}" type="presParOf" srcId="{A388A835-0BAA-4B1A-B1D7-A0775D54C5AB}" destId="{9BB1BA69-B5CB-46D7-8BCD-B7EC532BD2B6}" srcOrd="9" destOrd="0" presId="urn:microsoft.com/office/officeart/2005/8/layout/process2"/>
    <dgm:cxn modelId="{A5D7D6FF-89CE-47EE-B5FC-AF547BB94663}" type="presParOf" srcId="{9BB1BA69-B5CB-46D7-8BCD-B7EC532BD2B6}" destId="{DCECAD7D-D1FC-49BE-9C9B-514EED99BDB9}" srcOrd="0" destOrd="0" presId="urn:microsoft.com/office/officeart/2005/8/layout/process2"/>
    <dgm:cxn modelId="{4838F42C-EE54-4204-9B49-5E3A65AE663B}" type="presParOf" srcId="{A388A835-0BAA-4B1A-B1D7-A0775D54C5AB}" destId="{3783593A-EE4F-4558-9D0E-354F2BD4EEF1}" srcOrd="10"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3526C7-B82C-4FBB-B60A-D85129E84B33}">
      <dsp:nvSpPr>
        <dsp:cNvPr id="0" name=""/>
        <dsp:cNvSpPr/>
      </dsp:nvSpPr>
      <dsp:spPr>
        <a:xfrm>
          <a:off x="0" y="2561"/>
          <a:ext cx="3733800" cy="340056"/>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kumimoji="0" lang="en-US" sz="1600" b="1" i="0" u="none" strike="noStrike" kern="1200" cap="none" normalizeH="0" baseline="0" dirty="0" smtClean="0">
              <a:ln/>
              <a:solidFill>
                <a:schemeClr val="accent5">
                  <a:lumMod val="50000"/>
                </a:schemeClr>
              </a:solidFill>
              <a:effectLst/>
              <a:latin typeface="Arial" pitchFamily="34" charset="0"/>
              <a:cs typeface="Arial" pitchFamily="34" charset="0"/>
            </a:rPr>
            <a:t>Signing, Privacy, Encryption</a:t>
          </a:r>
          <a:endParaRPr lang="en-US" sz="1600" b="1" kern="1200" dirty="0">
            <a:solidFill>
              <a:schemeClr val="accent5">
                <a:lumMod val="50000"/>
              </a:schemeClr>
            </a:solidFill>
            <a:latin typeface="Arial" pitchFamily="34" charset="0"/>
            <a:cs typeface="Arial" pitchFamily="34" charset="0"/>
          </a:endParaRPr>
        </a:p>
      </dsp:txBody>
      <dsp:txXfrm>
        <a:off x="0" y="2561"/>
        <a:ext cx="3733800" cy="340056"/>
      </dsp:txXfrm>
    </dsp:sp>
    <dsp:sp modelId="{9DEBFD55-CA0D-4875-B219-1FA56ED441CE}">
      <dsp:nvSpPr>
        <dsp:cNvPr id="0" name=""/>
        <dsp:cNvSpPr/>
      </dsp:nvSpPr>
      <dsp:spPr>
        <a:xfrm rot="16200000">
          <a:off x="1803139" y="351119"/>
          <a:ext cx="127521" cy="153025"/>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rot="16200000">
        <a:off x="1803139" y="351119"/>
        <a:ext cx="127521" cy="153025"/>
      </dsp:txXfrm>
    </dsp:sp>
    <dsp:sp modelId="{9428505F-7252-423C-BF5C-F9844F3C9D65}">
      <dsp:nvSpPr>
        <dsp:cNvPr id="0" name=""/>
        <dsp:cNvSpPr/>
      </dsp:nvSpPr>
      <dsp:spPr>
        <a:xfrm>
          <a:off x="0" y="512645"/>
          <a:ext cx="3733800" cy="340056"/>
        </a:xfrm>
        <a:prstGeom prst="roundRect">
          <a:avLst>
            <a:gd name="adj" fmla="val 10000"/>
          </a:avLst>
        </a:prstGeom>
        <a:solidFill>
          <a:schemeClr val="accent4">
            <a:hueOff val="-2884"/>
            <a:satOff val="23"/>
            <a:lumOff val="-192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kumimoji="0" lang="en-US" sz="1600" b="1" i="0" u="none" strike="noStrike" kern="1200" cap="none" normalizeH="0" baseline="0" dirty="0" smtClean="0">
              <a:ln/>
              <a:solidFill>
                <a:schemeClr val="accent5">
                  <a:lumMod val="50000"/>
                </a:schemeClr>
              </a:solidFill>
              <a:effectLst/>
              <a:latin typeface="Arial" pitchFamily="34" charset="0"/>
              <a:cs typeface="Arial" pitchFamily="34" charset="0"/>
            </a:rPr>
            <a:t>Data standards (e.g. HL7 and CDISC)</a:t>
          </a:r>
          <a:endParaRPr lang="en-US" sz="1600" b="1" kern="1200" dirty="0">
            <a:solidFill>
              <a:schemeClr val="accent5">
                <a:lumMod val="50000"/>
              </a:schemeClr>
            </a:solidFill>
            <a:latin typeface="Arial" pitchFamily="34" charset="0"/>
            <a:cs typeface="Arial" pitchFamily="34" charset="0"/>
          </a:endParaRPr>
        </a:p>
      </dsp:txBody>
      <dsp:txXfrm>
        <a:off x="0" y="512645"/>
        <a:ext cx="3733800" cy="340056"/>
      </dsp:txXfrm>
    </dsp:sp>
    <dsp:sp modelId="{35929C1E-A94C-41F2-927A-FC4D0C433ACB}">
      <dsp:nvSpPr>
        <dsp:cNvPr id="0" name=""/>
        <dsp:cNvSpPr/>
      </dsp:nvSpPr>
      <dsp:spPr>
        <a:xfrm rot="16200000">
          <a:off x="1803139" y="861203"/>
          <a:ext cx="127521" cy="153025"/>
        </a:xfrm>
        <a:prstGeom prst="rightArrow">
          <a:avLst>
            <a:gd name="adj1" fmla="val 60000"/>
            <a:gd name="adj2" fmla="val 50000"/>
          </a:avLst>
        </a:prstGeom>
        <a:solidFill>
          <a:schemeClr val="accent4">
            <a:hueOff val="-3605"/>
            <a:satOff val="29"/>
            <a:lumOff val="-240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rot="16200000">
        <a:off x="1803139" y="861203"/>
        <a:ext cx="127521" cy="153025"/>
      </dsp:txXfrm>
    </dsp:sp>
    <dsp:sp modelId="{1B534A84-4BA6-4EBD-83D5-3037C31BC189}">
      <dsp:nvSpPr>
        <dsp:cNvPr id="0" name=""/>
        <dsp:cNvSpPr/>
      </dsp:nvSpPr>
      <dsp:spPr>
        <a:xfrm>
          <a:off x="0" y="1022729"/>
          <a:ext cx="3733800" cy="340056"/>
        </a:xfrm>
        <a:prstGeom prst="roundRect">
          <a:avLst>
            <a:gd name="adj" fmla="val 10000"/>
          </a:avLst>
        </a:prstGeom>
        <a:solidFill>
          <a:schemeClr val="accent4">
            <a:hueOff val="-5768"/>
            <a:satOff val="46"/>
            <a:lumOff val="-38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kumimoji="0" lang="en-US" sz="1300" b="1" i="0" u="none" strike="noStrike" kern="1200" cap="none" normalizeH="0" baseline="0" dirty="0" smtClean="0">
              <a:ln/>
              <a:solidFill>
                <a:schemeClr val="accent5">
                  <a:lumMod val="50000"/>
                </a:schemeClr>
              </a:solidFill>
              <a:effectLst/>
              <a:latin typeface="Arial" pitchFamily="34" charset="0"/>
              <a:cs typeface="Arial" pitchFamily="34" charset="0"/>
            </a:rPr>
            <a:t>Content profile (e.g. CRD)</a:t>
          </a:r>
          <a:endParaRPr lang="en-US" sz="1300" b="1" kern="1200" dirty="0">
            <a:solidFill>
              <a:schemeClr val="accent5">
                <a:lumMod val="50000"/>
              </a:schemeClr>
            </a:solidFill>
            <a:latin typeface="Arial" pitchFamily="34" charset="0"/>
            <a:cs typeface="Arial" pitchFamily="34" charset="0"/>
          </a:endParaRPr>
        </a:p>
      </dsp:txBody>
      <dsp:txXfrm>
        <a:off x="0" y="1022729"/>
        <a:ext cx="3733800" cy="340056"/>
      </dsp:txXfrm>
    </dsp:sp>
    <dsp:sp modelId="{FC3CA091-7D97-486E-AF2D-49C5091699BE}">
      <dsp:nvSpPr>
        <dsp:cNvPr id="0" name=""/>
        <dsp:cNvSpPr/>
      </dsp:nvSpPr>
      <dsp:spPr>
        <a:xfrm rot="16200000" flipV="1">
          <a:off x="1803139" y="1371287"/>
          <a:ext cx="127521" cy="153025"/>
        </a:xfrm>
        <a:prstGeom prst="rightArrow">
          <a:avLst>
            <a:gd name="adj1" fmla="val 60000"/>
            <a:gd name="adj2" fmla="val 50000"/>
          </a:avLst>
        </a:prstGeom>
        <a:solidFill>
          <a:schemeClr val="accent4">
            <a:hueOff val="-7210"/>
            <a:satOff val="57"/>
            <a:lumOff val="-480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rot="16200000" flipV="1">
        <a:off x="1803139" y="1371287"/>
        <a:ext cx="127521" cy="153025"/>
      </dsp:txXfrm>
    </dsp:sp>
    <dsp:sp modelId="{30370742-ACAE-4765-88B1-CEFA7270A8B9}">
      <dsp:nvSpPr>
        <dsp:cNvPr id="0" name=""/>
        <dsp:cNvSpPr/>
      </dsp:nvSpPr>
      <dsp:spPr>
        <a:xfrm>
          <a:off x="0" y="1532814"/>
          <a:ext cx="3733800" cy="340056"/>
        </a:xfrm>
        <a:prstGeom prst="roundRect">
          <a:avLst>
            <a:gd name="adj" fmla="val 10000"/>
          </a:avLst>
        </a:prstGeom>
        <a:solidFill>
          <a:schemeClr val="accent4">
            <a:hueOff val="-8652"/>
            <a:satOff val="69"/>
            <a:lumOff val="-5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kumimoji="0" lang="en-US" sz="1600" b="1" i="0" u="none" strike="noStrike" kern="1200" cap="none" normalizeH="0" baseline="0" dirty="0" smtClean="0">
              <a:ln/>
              <a:solidFill>
                <a:schemeClr val="accent5">
                  <a:lumMod val="50000"/>
                </a:schemeClr>
              </a:solidFill>
              <a:effectLst/>
              <a:latin typeface="Arial" pitchFamily="34" charset="0"/>
              <a:cs typeface="Arial" pitchFamily="34" charset="0"/>
            </a:rPr>
            <a:t>Integration profile (e.g. RFD)</a:t>
          </a:r>
          <a:endParaRPr lang="en-US" sz="1600" b="1" kern="1200" dirty="0">
            <a:solidFill>
              <a:schemeClr val="accent5">
                <a:lumMod val="50000"/>
              </a:schemeClr>
            </a:solidFill>
            <a:latin typeface="Arial" pitchFamily="34" charset="0"/>
            <a:cs typeface="Arial" pitchFamily="34" charset="0"/>
          </a:endParaRPr>
        </a:p>
      </dsp:txBody>
      <dsp:txXfrm>
        <a:off x="0" y="1532814"/>
        <a:ext cx="3733800" cy="340056"/>
      </dsp:txXfrm>
    </dsp:sp>
    <dsp:sp modelId="{23CCE8AE-8C91-452A-9C56-96A53117BA94}">
      <dsp:nvSpPr>
        <dsp:cNvPr id="0" name=""/>
        <dsp:cNvSpPr/>
      </dsp:nvSpPr>
      <dsp:spPr>
        <a:xfrm rot="16200000" flipV="1">
          <a:off x="1803139" y="1881371"/>
          <a:ext cx="127521" cy="153025"/>
        </a:xfrm>
        <a:prstGeom prst="rightArrow">
          <a:avLst>
            <a:gd name="adj1" fmla="val 60000"/>
            <a:gd name="adj2" fmla="val 50000"/>
          </a:avLst>
        </a:prstGeom>
        <a:solidFill>
          <a:schemeClr val="accent4">
            <a:hueOff val="-10815"/>
            <a:satOff val="86"/>
            <a:lumOff val="-720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rot="16200000" flipV="1">
        <a:off x="1803139" y="1881371"/>
        <a:ext cx="127521" cy="153025"/>
      </dsp:txXfrm>
    </dsp:sp>
    <dsp:sp modelId="{AF608F65-720F-4EEF-BDF7-C758506CD7AC}">
      <dsp:nvSpPr>
        <dsp:cNvPr id="0" name=""/>
        <dsp:cNvSpPr/>
      </dsp:nvSpPr>
      <dsp:spPr>
        <a:xfrm>
          <a:off x="0" y="2042898"/>
          <a:ext cx="3733800" cy="340056"/>
        </a:xfrm>
        <a:prstGeom prst="roundRect">
          <a:avLst>
            <a:gd name="adj" fmla="val 10000"/>
          </a:avLst>
        </a:prstGeom>
        <a:solidFill>
          <a:schemeClr val="accent4">
            <a:hueOff val="-11536"/>
            <a:satOff val="92"/>
            <a:lumOff val="-7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kumimoji="0" lang="en-US" sz="1600" b="1" i="0" u="none" strike="noStrike" kern="1200" cap="none" normalizeH="0" baseline="0" dirty="0" smtClean="0">
              <a:ln/>
              <a:solidFill>
                <a:schemeClr val="accent5">
                  <a:lumMod val="50000"/>
                </a:schemeClr>
              </a:solidFill>
              <a:effectLst/>
              <a:latin typeface="Arial" pitchFamily="34" charset="0"/>
              <a:cs typeface="Arial" pitchFamily="34" charset="0"/>
            </a:rPr>
            <a:t>Web services: http(s), web browsers</a:t>
          </a:r>
          <a:endParaRPr lang="en-US" sz="1600" b="1" kern="1200" dirty="0">
            <a:solidFill>
              <a:schemeClr val="accent5">
                <a:lumMod val="50000"/>
              </a:schemeClr>
            </a:solidFill>
            <a:latin typeface="Arial" pitchFamily="34" charset="0"/>
            <a:cs typeface="Arial" pitchFamily="34" charset="0"/>
          </a:endParaRPr>
        </a:p>
      </dsp:txBody>
      <dsp:txXfrm>
        <a:off x="0" y="2042898"/>
        <a:ext cx="3733800" cy="340056"/>
      </dsp:txXfrm>
    </dsp:sp>
    <dsp:sp modelId="{9BB1BA69-B5CB-46D7-8BCD-B7EC532BD2B6}">
      <dsp:nvSpPr>
        <dsp:cNvPr id="0" name=""/>
        <dsp:cNvSpPr/>
      </dsp:nvSpPr>
      <dsp:spPr>
        <a:xfrm rot="16200000" flipV="1">
          <a:off x="1803139" y="2391455"/>
          <a:ext cx="127521" cy="153025"/>
        </a:xfrm>
        <a:prstGeom prst="rightArrow">
          <a:avLst>
            <a:gd name="adj1" fmla="val 60000"/>
            <a:gd name="adj2" fmla="val 50000"/>
          </a:avLst>
        </a:prstGeom>
        <a:solidFill>
          <a:schemeClr val="accent4">
            <a:hueOff val="-14420"/>
            <a:satOff val="115"/>
            <a:lumOff val="-960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rot="16200000" flipV="1">
        <a:off x="1803139" y="2391455"/>
        <a:ext cx="127521" cy="153025"/>
      </dsp:txXfrm>
    </dsp:sp>
    <dsp:sp modelId="{3783593A-EE4F-4558-9D0E-354F2BD4EEF1}">
      <dsp:nvSpPr>
        <dsp:cNvPr id="0" name=""/>
        <dsp:cNvSpPr/>
      </dsp:nvSpPr>
      <dsp:spPr>
        <a:xfrm>
          <a:off x="0" y="2552982"/>
          <a:ext cx="3733800" cy="340056"/>
        </a:xfrm>
        <a:prstGeom prst="roundRect">
          <a:avLst>
            <a:gd name="adj" fmla="val 10000"/>
          </a:avLst>
        </a:prstGeom>
        <a:solidFill>
          <a:schemeClr val="accent4">
            <a:hueOff val="-14420"/>
            <a:satOff val="115"/>
            <a:lumOff val="-96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rtl="0">
            <a:lnSpc>
              <a:spcPct val="90000"/>
            </a:lnSpc>
            <a:spcBef>
              <a:spcPct val="0"/>
            </a:spcBef>
            <a:spcAft>
              <a:spcPct val="35000"/>
            </a:spcAft>
          </a:pPr>
          <a:r>
            <a:rPr kumimoji="0" lang="en-US" sz="1600" b="1" i="0" u="none" strike="noStrike" kern="1200" cap="none" normalizeH="0" baseline="0" dirty="0" smtClean="0">
              <a:ln/>
              <a:solidFill>
                <a:schemeClr val="accent5">
                  <a:lumMod val="50000"/>
                </a:schemeClr>
              </a:solidFill>
              <a:effectLst/>
              <a:latin typeface="Arial" pitchFamily="34" charset="0"/>
              <a:cs typeface="Arial" pitchFamily="34" charset="0"/>
            </a:rPr>
            <a:t>Physical network connection</a:t>
          </a:r>
          <a:endParaRPr lang="en-US" sz="1600" b="1" kern="1200" dirty="0">
            <a:solidFill>
              <a:schemeClr val="accent5">
                <a:lumMod val="50000"/>
              </a:schemeClr>
            </a:solidFill>
            <a:latin typeface="Arial" pitchFamily="34" charset="0"/>
            <a:cs typeface="Arial" pitchFamily="34" charset="0"/>
          </a:endParaRPr>
        </a:p>
      </dsp:txBody>
      <dsp:txXfrm>
        <a:off x="0" y="2552982"/>
        <a:ext cx="3733800" cy="340056"/>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400800" y="8802688"/>
            <a:ext cx="387350" cy="304800"/>
          </a:xfrm>
          <a:prstGeom prst="rect">
            <a:avLst/>
          </a:prstGeom>
          <a:noFill/>
          <a:ln w="12700">
            <a:noFill/>
            <a:miter lim="800000"/>
            <a:headEnd/>
            <a:tailEnd/>
          </a:ln>
          <a:effectLst/>
        </p:spPr>
        <p:txBody>
          <a:bodyPr wrap="none" lIns="90794" tIns="44600" rIns="90794" bIns="44600" anchor="ctr">
            <a:prstTxWarp prst="textNoShape">
              <a:avLst/>
            </a:prstTxWarp>
            <a:spAutoFit/>
          </a:bodyPr>
          <a:lstStyle/>
          <a:p>
            <a:pPr algn="r" defTabSz="917575" eaLnBrk="0" hangingPunct="0"/>
            <a:fld id="{AAEF95A3-479B-1845-B686-AD99ED57F5B8}" type="slidenum">
              <a:rPr lang="en-US" sz="1400"/>
              <a:pPr algn="r" defTabSz="917575" eaLnBrk="0" hangingPunct="0"/>
              <a:t>‹#›</a:t>
            </a:fld>
            <a:endParaRPr 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368800"/>
            <a:ext cx="5029200" cy="4140200"/>
          </a:xfrm>
          <a:prstGeom prst="rect">
            <a:avLst/>
          </a:prstGeom>
          <a:noFill/>
          <a:ln w="12700">
            <a:noFill/>
            <a:miter lim="800000"/>
            <a:headEnd/>
            <a:tailEnd/>
          </a:ln>
          <a:effectLst/>
        </p:spPr>
        <p:txBody>
          <a:bodyPr vert="horz" wrap="square" lIns="90794" tIns="44600" rIns="90794" bIns="44600"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9395" name="Rectangle 3"/>
          <p:cNvSpPr>
            <a:spLocks noGrp="1" noRot="1" noChangeAspect="1" noChangeArrowheads="1" noTextEdit="1"/>
          </p:cNvSpPr>
          <p:nvPr>
            <p:ph type="sldImg" idx="2"/>
          </p:nvPr>
        </p:nvSpPr>
        <p:spPr bwMode="auto">
          <a:xfrm>
            <a:off x="1131888" y="692150"/>
            <a:ext cx="4595812" cy="3446463"/>
          </a:xfrm>
          <a:prstGeom prst="rect">
            <a:avLst/>
          </a:prstGeom>
          <a:noFill/>
          <a:ln w="12700">
            <a:solidFill>
              <a:schemeClr val="tx1"/>
            </a:solidFill>
            <a:miter lim="800000"/>
            <a:headEnd/>
            <a:tailEnd/>
          </a:ln>
        </p:spPr>
      </p:sp>
      <p:sp>
        <p:nvSpPr>
          <p:cNvPr id="2052" name="Rectangle 4"/>
          <p:cNvSpPr>
            <a:spLocks noChangeArrowheads="1"/>
          </p:cNvSpPr>
          <p:nvPr/>
        </p:nvSpPr>
        <p:spPr bwMode="auto">
          <a:xfrm>
            <a:off x="6403975" y="8804275"/>
            <a:ext cx="384175" cy="300038"/>
          </a:xfrm>
          <a:prstGeom prst="rect">
            <a:avLst/>
          </a:prstGeom>
          <a:noFill/>
          <a:ln w="12700">
            <a:noFill/>
            <a:miter lim="800000"/>
            <a:headEnd/>
            <a:tailEnd/>
          </a:ln>
          <a:effectLst/>
        </p:spPr>
        <p:txBody>
          <a:bodyPr wrap="none" lIns="90794" tIns="44600" rIns="90794" bIns="44600" anchor="ctr">
            <a:prstTxWarp prst="textNoShape">
              <a:avLst/>
            </a:prstTxWarp>
            <a:spAutoFit/>
          </a:bodyPr>
          <a:lstStyle/>
          <a:p>
            <a:pPr algn="r" defTabSz="917575" eaLnBrk="0" hangingPunct="0"/>
            <a:fld id="{7F103C2C-69A6-D043-B861-28B524FF6E5D}" type="slidenum">
              <a:rPr lang="en-US" sz="1400"/>
              <a:pPr algn="r" defTabSz="917575" eaLnBrk="0" hangingPunct="0"/>
              <a:t>‹#›</a:t>
            </a:fld>
            <a:endParaRPr lang="en-US" sz="140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w="9525"/>
        </p:spPr>
        <p:txBody>
          <a:bodyPr/>
          <a:lstStyle/>
          <a:p>
            <a:pPr eaLnBrk="1" hangingPunct="1"/>
            <a:endParaRPr lang="en-US">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70660"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24C2FFF2-8466-D945-A9DC-3A9760A5B95E}" type="slidenum">
              <a:rPr lang="en-US">
                <a:solidFill>
                  <a:srgbClr val="000000"/>
                </a:solidFill>
              </a:rPr>
              <a:pPr eaLnBrk="0" hangingPunct="0"/>
              <a:t>16</a:t>
            </a:fld>
            <a:endParaRPr lang="en-US">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71684"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67C1BEE8-6DF1-1247-8032-228D7E40740E}" type="slidenum">
              <a:rPr lang="en-US">
                <a:solidFill>
                  <a:srgbClr val="000000"/>
                </a:solidFill>
              </a:rPr>
              <a:pPr eaLnBrk="0" hangingPunct="0"/>
              <a:t>17</a:t>
            </a:fld>
            <a:endParaRPr lang="en-US">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72708"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910E925B-3E44-6849-92FD-A9A853CD7394}" type="slidenum">
              <a:rPr lang="en-US">
                <a:solidFill>
                  <a:srgbClr val="000000"/>
                </a:solidFill>
              </a:rPr>
              <a:pPr eaLnBrk="0" hangingPunct="0"/>
              <a:t>18</a:t>
            </a:fld>
            <a:endParaRPr lang="en-US">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73732"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5728F999-64F6-814E-95F2-BCC0635054EF}" type="slidenum">
              <a:rPr lang="en-US">
                <a:solidFill>
                  <a:srgbClr val="000000"/>
                </a:solidFill>
              </a:rPr>
              <a:pPr eaLnBrk="0" hangingPunct="0"/>
              <a:t>19</a:t>
            </a:fld>
            <a:endParaRPr lang="en-US">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74756"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FA8E9E8E-5C15-2547-AB83-3D8C6D639C33}" type="slidenum">
              <a:rPr lang="en-US">
                <a:solidFill>
                  <a:srgbClr val="000000"/>
                </a:solidFill>
              </a:rPr>
              <a:pPr eaLnBrk="0" hangingPunct="0"/>
              <a:t>20</a:t>
            </a:fld>
            <a:endParaRPr lang="en-US">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75780" name="Date Placeholder 4"/>
          <p:cNvSpPr>
            <a:spLocks noGrp="1"/>
          </p:cNvSpPr>
          <p:nvPr>
            <p:ph type="dt" sz="quarter" idx="4294967295"/>
          </p:nvPr>
        </p:nvSpPr>
        <p:spPr bwMode="auto">
          <a:xfrm>
            <a:off x="3884613" y="0"/>
            <a:ext cx="2971800" cy="460375"/>
          </a:xfrm>
          <a:prstGeom prst="rect">
            <a:avLst/>
          </a:prstGeom>
          <a:noFill/>
          <a:ln>
            <a:miter lim="800000"/>
            <a:headEnd/>
            <a:tailEnd/>
          </a:ln>
        </p:spPr>
        <p:txBody>
          <a:bodyPr>
            <a:prstTxWarp prst="textNoShape">
              <a:avLst/>
            </a:prstTxWarp>
          </a:bodyPr>
          <a:lstStyle/>
          <a:p>
            <a:pPr eaLnBrk="0" hangingPunct="0"/>
            <a:fld id="{A3AE4D4B-F0BA-A74B-AB60-BCEE7DA021B5}" type="datetime1">
              <a:rPr lang="en-US">
                <a:solidFill>
                  <a:srgbClr val="000000"/>
                </a:solidFill>
              </a:rPr>
              <a:pPr eaLnBrk="0" hangingPunct="0"/>
              <a:t>10/28/10</a:t>
            </a:fld>
            <a:endParaRPr lang="en-US">
              <a:solidFill>
                <a:srgbClr val="000000"/>
              </a:solidFill>
            </a:endParaRPr>
          </a:p>
        </p:txBody>
      </p:sp>
      <p:sp>
        <p:nvSpPr>
          <p:cNvPr id="75781" name="Slide Number Placeholder 6"/>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228FA8EB-6FCF-894E-860D-B44E32F92351}" type="slidenum">
              <a:rPr lang="en-US">
                <a:solidFill>
                  <a:srgbClr val="000000"/>
                </a:solidFill>
              </a:rPr>
              <a:pPr eaLnBrk="0" hangingPunct="0"/>
              <a:t>21</a:t>
            </a:fld>
            <a:endParaRPr lang="en-US">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76804" name="Date Placeholder 4"/>
          <p:cNvSpPr>
            <a:spLocks noGrp="1"/>
          </p:cNvSpPr>
          <p:nvPr>
            <p:ph type="dt" sz="quarter" idx="4294967295"/>
          </p:nvPr>
        </p:nvSpPr>
        <p:spPr bwMode="auto">
          <a:xfrm>
            <a:off x="3884613" y="0"/>
            <a:ext cx="2971800" cy="460375"/>
          </a:xfrm>
          <a:prstGeom prst="rect">
            <a:avLst/>
          </a:prstGeom>
          <a:noFill/>
          <a:ln>
            <a:miter lim="800000"/>
            <a:headEnd/>
            <a:tailEnd/>
          </a:ln>
        </p:spPr>
        <p:txBody>
          <a:bodyPr>
            <a:prstTxWarp prst="textNoShape">
              <a:avLst/>
            </a:prstTxWarp>
          </a:bodyPr>
          <a:lstStyle/>
          <a:p>
            <a:pPr eaLnBrk="0" hangingPunct="0"/>
            <a:fld id="{9D585A26-0A3F-9140-9CD1-85614E8E3C84}" type="datetime1">
              <a:rPr lang="en-US">
                <a:solidFill>
                  <a:srgbClr val="000000"/>
                </a:solidFill>
              </a:rPr>
              <a:pPr eaLnBrk="0" hangingPunct="0"/>
              <a:t>10/28/10</a:t>
            </a:fld>
            <a:endParaRPr lang="en-US">
              <a:solidFill>
                <a:srgbClr val="000000"/>
              </a:solidFill>
            </a:endParaRPr>
          </a:p>
        </p:txBody>
      </p:sp>
      <p:sp>
        <p:nvSpPr>
          <p:cNvPr id="76805" name="Slide Number Placeholder 6"/>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25B68A03-B34C-A14C-A94F-AE6DBAF00683}" type="slidenum">
              <a:rPr lang="en-US">
                <a:solidFill>
                  <a:srgbClr val="000000"/>
                </a:solidFill>
              </a:rPr>
              <a:pPr eaLnBrk="0" hangingPunct="0"/>
              <a:t>22</a:t>
            </a:fld>
            <a:endParaRPr lang="en-US">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77828"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29426E7C-25F9-5D4C-8BB2-444297090599}" type="slidenum">
              <a:rPr lang="en-US">
                <a:solidFill>
                  <a:srgbClr val="000000"/>
                </a:solidFill>
              </a:rPr>
              <a:pPr eaLnBrk="0" hangingPunct="0"/>
              <a:t>23</a:t>
            </a:fld>
            <a:endParaRPr lang="en-US">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78852"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F5963D47-84C0-D945-B301-ACDDC4B50358}" type="slidenum">
              <a:rPr lang="en-US">
                <a:solidFill>
                  <a:srgbClr val="000000"/>
                </a:solidFill>
              </a:rPr>
              <a:pPr eaLnBrk="0" hangingPunct="0"/>
              <a:t>24</a:t>
            </a:fld>
            <a:endParaRPr lang="en-US">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79876"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7157B4AB-C565-5746-A1BC-13D49E48042D}" type="slidenum">
              <a:rPr lang="en-US">
                <a:solidFill>
                  <a:srgbClr val="000000"/>
                </a:solidFill>
              </a:rPr>
              <a:pPr eaLnBrk="0" hangingPunct="0"/>
              <a:t>25</a:t>
            </a:fld>
            <a:endParaRPr lang="en-US">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45FC187D-3453-DB4D-808B-D427343A7381}" type="slidenum">
              <a:rPr lang="en-US">
                <a:solidFill>
                  <a:srgbClr val="000000"/>
                </a:solidFill>
              </a:rPr>
              <a:pPr eaLnBrk="0" hangingPunct="0"/>
              <a:t>8</a:t>
            </a:fld>
            <a:endParaRPr lang="en-US">
              <a:solidFill>
                <a:srgbClr val="000000"/>
              </a:solidFill>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w="9525"/>
        </p:spPr>
        <p:txBody>
          <a:bodyPr/>
          <a:lstStyle/>
          <a:p>
            <a:pPr eaLnBrk="1" hangingPunct="1"/>
            <a:endParaRPr lang="en-US">
              <a:latin typeface="Times New Roman"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80900"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F8F33FD3-D2DC-194C-97CB-F6C1054BABFF}" type="slidenum">
              <a:rPr lang="en-US">
                <a:solidFill>
                  <a:srgbClr val="000000"/>
                </a:solidFill>
              </a:rPr>
              <a:pPr eaLnBrk="0" hangingPunct="0"/>
              <a:t>26</a:t>
            </a:fld>
            <a:endParaRPr lang="en-US">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81924"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2EAB6677-6401-F14E-9EAF-DF14BE06BDC9}" type="slidenum">
              <a:rPr lang="en-US">
                <a:solidFill>
                  <a:srgbClr val="000000"/>
                </a:solidFill>
              </a:rPr>
              <a:pPr eaLnBrk="0" hangingPunct="0"/>
              <a:t>27</a:t>
            </a:fld>
            <a:endParaRPr lang="en-US">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82948"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662722D8-8F16-9A46-A42E-6B962A7C48F8}" type="slidenum">
              <a:rPr lang="en-US">
                <a:solidFill>
                  <a:srgbClr val="000000"/>
                </a:solidFill>
              </a:rPr>
              <a:pPr eaLnBrk="0" hangingPunct="0"/>
              <a:t>28</a:t>
            </a:fld>
            <a:endParaRPr lang="en-US">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83972"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A79E0DF8-8A0D-464B-8785-CDEAFDB866CE}" type="slidenum">
              <a:rPr lang="en-US">
                <a:solidFill>
                  <a:srgbClr val="000000"/>
                </a:solidFill>
              </a:rPr>
              <a:pPr eaLnBrk="0" hangingPunct="0"/>
              <a:t>29</a:t>
            </a:fld>
            <a:endParaRPr lang="en-US">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84996"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7F4C773C-A2CF-4A4F-9AA4-C2EC529B6763}" type="slidenum">
              <a:rPr lang="en-US">
                <a:solidFill>
                  <a:srgbClr val="000000"/>
                </a:solidFill>
              </a:rPr>
              <a:pPr eaLnBrk="0" hangingPunct="0"/>
              <a:t>30</a:t>
            </a:fld>
            <a:endParaRPr lang="en-US">
              <a:solidFill>
                <a:srgbClr val="00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86020"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5F84068A-DD10-C04B-8DF1-1978EF062681}" type="slidenum">
              <a:rPr lang="en-US">
                <a:solidFill>
                  <a:srgbClr val="000000"/>
                </a:solidFill>
              </a:rPr>
              <a:pPr eaLnBrk="0" hangingPunct="0"/>
              <a:t>31</a:t>
            </a:fld>
            <a:endParaRPr lang="en-US">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87044"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60DFA741-4DC7-DB4B-AF85-6774941F2A00}" type="slidenum">
              <a:rPr lang="en-US">
                <a:solidFill>
                  <a:srgbClr val="000000"/>
                </a:solidFill>
              </a:rPr>
              <a:pPr eaLnBrk="0" hangingPunct="0"/>
              <a:t>32</a:t>
            </a:fld>
            <a:endParaRPr lang="en-US">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88068"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864D9A6B-1773-9E4B-A6DE-54575955B15E}" type="slidenum">
              <a:rPr lang="en-US">
                <a:solidFill>
                  <a:srgbClr val="000000"/>
                </a:solidFill>
              </a:rPr>
              <a:pPr eaLnBrk="0" hangingPunct="0"/>
              <a:t>33</a:t>
            </a:fld>
            <a:endParaRPr lang="en-US">
              <a:solidFill>
                <a:srgbClr val="00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89092"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E5DE527D-BF83-F348-9655-6EA2966C8303}" type="slidenum">
              <a:rPr lang="en-US">
                <a:solidFill>
                  <a:srgbClr val="000000"/>
                </a:solidFill>
              </a:rPr>
              <a:pPr eaLnBrk="0" hangingPunct="0"/>
              <a:t>34</a:t>
            </a:fld>
            <a:endParaRPr lang="en-US">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90116"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D3BCBB7A-9913-D34D-9150-F99426023287}" type="slidenum">
              <a:rPr lang="en-US">
                <a:solidFill>
                  <a:srgbClr val="000000"/>
                </a:solidFill>
              </a:rPr>
              <a:pPr eaLnBrk="0" hangingPunct="0"/>
              <a:t>35</a:t>
            </a:fld>
            <a:endParaRPr lang="en-US">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62468"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C5917F4E-8146-774B-9481-553C16CFF8C8}" type="slidenum">
              <a:rPr lang="en-US">
                <a:solidFill>
                  <a:srgbClr val="000000"/>
                </a:solidFill>
              </a:rPr>
              <a:pPr eaLnBrk="0" hangingPunct="0"/>
              <a:t>9</a:t>
            </a:fld>
            <a:endParaRPr lang="en-US">
              <a:solidFill>
                <a:srgbClr val="000000"/>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91140"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9E27FEB4-E085-484D-8265-FE2665593A6C}" type="slidenum">
              <a:rPr lang="en-US">
                <a:solidFill>
                  <a:srgbClr val="000000"/>
                </a:solidFill>
              </a:rPr>
              <a:pPr eaLnBrk="0" hangingPunct="0"/>
              <a:t>36</a:t>
            </a:fld>
            <a:endParaRPr lang="en-US">
              <a:solidFill>
                <a:srgbClr val="000000"/>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92164"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A25F01D2-9F97-3045-B5BD-D14BFF53F69E}" type="slidenum">
              <a:rPr lang="en-US">
                <a:solidFill>
                  <a:srgbClr val="000000"/>
                </a:solidFill>
              </a:rPr>
              <a:pPr eaLnBrk="0" hangingPunct="0"/>
              <a:t>37</a:t>
            </a:fld>
            <a:endParaRPr lang="en-US">
              <a:solidFill>
                <a:srgbClr val="000000"/>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93188"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8108D21A-F01D-1F48-BBE4-D1D67B09E54C}" type="slidenum">
              <a:rPr lang="en-US">
                <a:solidFill>
                  <a:srgbClr val="000000"/>
                </a:solidFill>
              </a:rPr>
              <a:pPr eaLnBrk="0" hangingPunct="0"/>
              <a:t>38</a:t>
            </a:fld>
            <a:endParaRPr lang="en-US">
              <a:solidFill>
                <a:srgbClr val="000000"/>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94212"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1B542469-0A14-6345-B8AD-0D798BA9EFC0}" type="slidenum">
              <a:rPr lang="en-US">
                <a:solidFill>
                  <a:srgbClr val="000000"/>
                </a:solidFill>
              </a:rPr>
              <a:pPr eaLnBrk="0" hangingPunct="0"/>
              <a:t>39</a:t>
            </a:fld>
            <a:endParaRPr lang="en-US">
              <a:solidFill>
                <a:srgbClr val="00000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95236"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42FF3F84-8212-F448-BF1F-89FF712D6316}" type="slidenum">
              <a:rPr lang="en-US">
                <a:solidFill>
                  <a:srgbClr val="000000"/>
                </a:solidFill>
              </a:rPr>
              <a:pPr eaLnBrk="0" hangingPunct="0"/>
              <a:t>40</a:t>
            </a:fld>
            <a:endParaRPr lang="en-US">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63492"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AD9C24E9-C0D4-E749-9748-BFE13343D437}" type="slidenum">
              <a:rPr lang="en-US">
                <a:solidFill>
                  <a:srgbClr val="000000"/>
                </a:solidFill>
              </a:rPr>
              <a:pPr eaLnBrk="0" hangingPunct="0"/>
              <a:t>10</a:t>
            </a:fld>
            <a:endParaRPr lang="en-US">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64516"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DB8751F2-FEC1-B044-AE7F-721F2E89D2C9}" type="slidenum">
              <a:rPr lang="en-US">
                <a:solidFill>
                  <a:srgbClr val="000000"/>
                </a:solidFill>
              </a:rPr>
              <a:pPr eaLnBrk="0" hangingPunct="0"/>
              <a:t>11</a:t>
            </a:fld>
            <a:endParaRPr lang="en-US">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66564"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98EEC90D-510E-714D-868A-285E8C62BE84}" type="slidenum">
              <a:rPr lang="en-US">
                <a:solidFill>
                  <a:srgbClr val="000000"/>
                </a:solidFill>
              </a:rPr>
              <a:pPr eaLnBrk="0" hangingPunct="0"/>
              <a:t>12</a:t>
            </a:fld>
            <a:endParaRPr lang="en-US">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65540"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C15B9F5C-B6E7-F14C-9203-43963B1AE77D}" type="slidenum">
              <a:rPr lang="en-US">
                <a:solidFill>
                  <a:srgbClr val="000000"/>
                </a:solidFill>
              </a:rPr>
              <a:pPr eaLnBrk="0" hangingPunct="0"/>
              <a:t>13</a:t>
            </a:fld>
            <a:endParaRPr lang="en-US">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67588"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DB47C68D-924F-4045-A3C8-FE5F71886195}" type="slidenum">
              <a:rPr lang="en-US">
                <a:solidFill>
                  <a:srgbClr val="000000"/>
                </a:solidFill>
              </a:rPr>
              <a:pPr eaLnBrk="0" hangingPunct="0"/>
              <a:t>14</a:t>
            </a:fld>
            <a:endParaRPr lang="en-US">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w="9525"/>
        </p:spPr>
        <p:txBody>
          <a:bodyPr/>
          <a:lstStyle/>
          <a:p>
            <a:pPr eaLnBrk="1" hangingPunct="1"/>
            <a:endParaRPr lang="en-US">
              <a:latin typeface="Times New Roman" charset="0"/>
            </a:endParaRPr>
          </a:p>
        </p:txBody>
      </p:sp>
      <p:sp>
        <p:nvSpPr>
          <p:cNvPr id="68612" name="Slide Number Placeholder 3"/>
          <p:cNvSpPr>
            <a:spLocks noGrp="1"/>
          </p:cNvSpPr>
          <p:nvPr>
            <p:ph type="sldNum" sz="quarter" idx="4294967295"/>
          </p:nvPr>
        </p:nvSpPr>
        <p:spPr bwMode="auto">
          <a:xfrm>
            <a:off x="3884613" y="8737600"/>
            <a:ext cx="2971800" cy="460375"/>
          </a:xfrm>
          <a:prstGeom prst="rect">
            <a:avLst/>
          </a:prstGeom>
          <a:noFill/>
          <a:ln>
            <a:miter lim="800000"/>
            <a:headEnd/>
            <a:tailEnd/>
          </a:ln>
        </p:spPr>
        <p:txBody>
          <a:bodyPr>
            <a:prstTxWarp prst="textNoShape">
              <a:avLst/>
            </a:prstTxWarp>
          </a:bodyPr>
          <a:lstStyle/>
          <a:p>
            <a:pPr eaLnBrk="0" hangingPunct="0"/>
            <a:fld id="{FA977BA2-D547-7E49-AFB6-5FCA445589DF}" type="slidenum">
              <a:rPr lang="en-US">
                <a:solidFill>
                  <a:srgbClr val="000000"/>
                </a:solidFill>
              </a:rPr>
              <a:pPr eaLnBrk="0" hangingPunct="0"/>
              <a:t>15</a:t>
            </a:fld>
            <a:endParaRPr lang="en-US">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Master" Target="../slideMasters/slideMaster1.xml"/><Relationship Id="rId3"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101"/>
          <p:cNvGrpSpPr>
            <a:grpSpLocks/>
          </p:cNvGrpSpPr>
          <p:nvPr userDrawn="1"/>
        </p:nvGrpSpPr>
        <p:grpSpPr bwMode="auto">
          <a:xfrm>
            <a:off x="623888" y="3867150"/>
            <a:ext cx="7986712" cy="19050"/>
            <a:chOff x="0" y="840"/>
            <a:chExt cx="5660" cy="12"/>
          </a:xfrm>
        </p:grpSpPr>
        <p:sp>
          <p:nvSpPr>
            <p:cNvPr id="5" name="Line 102"/>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eaLnBrk="0" hangingPunct="0">
                <a:defRPr/>
              </a:pPr>
              <a:endParaRPr lang="en-US">
                <a:latin typeface="Times New Roman" pitchFamily="18" charset="0"/>
              </a:endParaRPr>
            </a:p>
          </p:txBody>
        </p:sp>
        <p:sp>
          <p:nvSpPr>
            <p:cNvPr id="6" name="Line 103"/>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eaLnBrk="0" hangingPunct="0">
                <a:defRPr/>
              </a:pPr>
              <a:endParaRPr lang="en-US">
                <a:latin typeface="Times New Roman" pitchFamily="18" charset="0"/>
              </a:endParaRPr>
            </a:p>
          </p:txBody>
        </p:sp>
      </p:grpSp>
      <p:graphicFrame>
        <p:nvGraphicFramePr>
          <p:cNvPr id="7" name="Object 111"/>
          <p:cNvGraphicFramePr>
            <a:graphicFrameLocks noChangeAspect="1"/>
          </p:cNvGraphicFramePr>
          <p:nvPr/>
        </p:nvGraphicFramePr>
        <p:xfrm>
          <a:off x="990600" y="381000"/>
          <a:ext cx="7162800" cy="1695450"/>
        </p:xfrm>
        <a:graphic>
          <a:graphicData uri="http://schemas.openxmlformats.org/presentationml/2006/ole">
            <p:oleObj spid="_x0000_s122882" name="Photo Editor Photo" r:id="rId3" imgW="6400000" imgH="1514686" progId="">
              <p:embed/>
            </p:oleObj>
          </a:graphicData>
        </a:graphic>
      </p:graphicFrame>
      <p:sp>
        <p:nvSpPr>
          <p:cNvPr id="63490"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63491"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4" name="Picture 5" descr="PP_main_09.png"/>
          <p:cNvPicPr>
            <a:picLocks noChangeAspect="1"/>
          </p:cNvPicPr>
          <p:nvPr userDrawn="1"/>
        </p:nvPicPr>
        <p:blipFill>
          <a:blip r:embed="rId2"/>
          <a:srcRect/>
          <a:stretch>
            <a:fillRect/>
          </a:stretch>
        </p:blipFill>
        <p:spPr bwMode="auto">
          <a:xfrm>
            <a:off x="1588" y="0"/>
            <a:ext cx="9144000" cy="6858000"/>
          </a:xfrm>
          <a:prstGeom prst="rect">
            <a:avLst/>
          </a:prstGeom>
          <a:noFill/>
          <a:ln w="9525">
            <a:noFill/>
            <a:miter lim="800000"/>
            <a:headEnd/>
            <a:tailEnd/>
          </a:ln>
        </p:spPr>
      </p:pic>
      <p:sp>
        <p:nvSpPr>
          <p:cNvPr id="5" name="TextBox 4"/>
          <p:cNvSpPr txBox="1"/>
          <p:nvPr userDrawn="1"/>
        </p:nvSpPr>
        <p:spPr>
          <a:xfrm>
            <a:off x="304800" y="6535738"/>
            <a:ext cx="4495800" cy="246062"/>
          </a:xfrm>
          <a:prstGeom prst="rect">
            <a:avLst/>
          </a:prstGeom>
          <a:noFill/>
        </p:spPr>
        <p:txBody>
          <a:bodyPr>
            <a:prstTxWarp prst="textNoShape">
              <a:avLst/>
            </a:prstTxWarp>
            <a:spAutoFit/>
          </a:bodyPr>
          <a:lstStyle/>
          <a:p>
            <a:r>
              <a:rPr lang="en-US" sz="1000">
                <a:solidFill>
                  <a:srgbClr val="BFBFBF"/>
                </a:solidFill>
                <a:latin typeface="Calibri" charset="0"/>
              </a:rPr>
              <a:t>©2010 Outcome Sciences, Inc.</a:t>
            </a:r>
          </a:p>
        </p:txBody>
      </p:sp>
      <p:pic>
        <p:nvPicPr>
          <p:cNvPr id="6" name="Picture 8" descr="OS-logo-tagline-wht.png"/>
          <p:cNvPicPr>
            <a:picLocks noChangeAspect="1"/>
          </p:cNvPicPr>
          <p:nvPr userDrawn="1"/>
        </p:nvPicPr>
        <p:blipFill>
          <a:blip r:embed="rId3"/>
          <a:srcRect/>
          <a:stretch>
            <a:fillRect/>
          </a:stretch>
        </p:blipFill>
        <p:spPr bwMode="auto">
          <a:xfrm>
            <a:off x="6856413" y="6248400"/>
            <a:ext cx="1982787" cy="501650"/>
          </a:xfrm>
          <a:prstGeom prst="rect">
            <a:avLst/>
          </a:prstGeom>
          <a:noFill/>
          <a:ln w="9525">
            <a:noFill/>
            <a:miter lim="800000"/>
            <a:headEnd/>
            <a:tailEnd/>
          </a:ln>
        </p:spPr>
      </p:pic>
      <p:sp>
        <p:nvSpPr>
          <p:cNvPr id="2" name="Title 1"/>
          <p:cNvSpPr>
            <a:spLocks noGrp="1"/>
          </p:cNvSpPr>
          <p:nvPr>
            <p:ph type="ctrTitle"/>
          </p:nvPr>
        </p:nvSpPr>
        <p:spPr>
          <a:xfrm>
            <a:off x="685800" y="1371600"/>
            <a:ext cx="7772400" cy="1470025"/>
          </a:xfrm>
        </p:spPr>
        <p:txBody>
          <a:bodyPr/>
          <a:lstStyle>
            <a:lvl1pPr>
              <a:defRPr b="1">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2971800"/>
            <a:ext cx="7772400" cy="990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pic>
        <p:nvPicPr>
          <p:cNvPr id="4" name="Picture 5" descr="header-wht.png"/>
          <p:cNvPicPr>
            <a:picLocks noChangeAspect="1"/>
          </p:cNvPicPr>
          <p:nvPr userDrawn="1"/>
        </p:nvPicPr>
        <p:blipFill>
          <a:blip r:embed="rId2"/>
          <a:srcRect/>
          <a:stretch>
            <a:fillRect/>
          </a:stretch>
        </p:blipFill>
        <p:spPr bwMode="auto">
          <a:xfrm>
            <a:off x="0" y="0"/>
            <a:ext cx="9144000" cy="1357313"/>
          </a:xfrm>
          <a:prstGeom prst="rect">
            <a:avLst/>
          </a:prstGeom>
          <a:noFill/>
          <a:ln w="9525">
            <a:noFill/>
            <a:miter lim="800000"/>
            <a:headEnd/>
            <a:tailEnd/>
          </a:ln>
        </p:spPr>
      </p:pic>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bwMode="white"/>
        <p:txBody>
          <a:bodyPr/>
          <a:lstStyle/>
          <a:p>
            <a:r>
              <a:rPr lang="en-US" dirty="0" smtClean="0"/>
              <a:t>Click to edit Master title style</a:t>
            </a:r>
            <a:endParaRPr lang="en-US" dirty="0"/>
          </a:p>
        </p:txBody>
      </p:sp>
      <p:sp>
        <p:nvSpPr>
          <p:cNvPr id="5" name="Slide Number Placeholder 10"/>
          <p:cNvSpPr>
            <a:spLocks noGrp="1"/>
          </p:cNvSpPr>
          <p:nvPr>
            <p:ph type="sldNum" sz="quarter" idx="10"/>
          </p:nvPr>
        </p:nvSpPr>
        <p:spPr/>
        <p:txBody>
          <a:bodyPr/>
          <a:lstStyle>
            <a:lvl1pPr algn="l" eaLnBrk="0" hangingPunct="0">
              <a:defRPr>
                <a:latin typeface="Times New Roman" charset="0"/>
              </a:defRPr>
            </a:lvl1pPr>
          </a:lstStyle>
          <a:p>
            <a:fld id="{4468E5F9-807D-3A4C-BCDE-ECE8A5ED2336}"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5" name="Picture 5" descr="header-wht.png"/>
          <p:cNvPicPr>
            <a:picLocks noChangeAspect="1"/>
          </p:cNvPicPr>
          <p:nvPr userDrawn="1"/>
        </p:nvPicPr>
        <p:blipFill>
          <a:blip r:embed="rId2"/>
          <a:srcRect/>
          <a:stretch>
            <a:fillRect/>
          </a:stretch>
        </p:blipFill>
        <p:spPr bwMode="auto">
          <a:xfrm>
            <a:off x="0" y="0"/>
            <a:ext cx="9144000" cy="1357313"/>
          </a:xfrm>
          <a:prstGeom prst="rect">
            <a:avLst/>
          </a:prstGeom>
          <a:noFill/>
          <a:ln w="9525">
            <a:noFill/>
            <a:miter lim="800000"/>
            <a:headEnd/>
            <a:tailEnd/>
          </a:ln>
        </p:spPr>
      </p:pic>
      <p:sp>
        <p:nvSpPr>
          <p:cNvPr id="2" name="Title 1"/>
          <p:cNvSpPr>
            <a:spLocks noGrp="1"/>
          </p:cNvSpPr>
          <p:nvPr>
            <p:ph type="title"/>
          </p:nvPr>
        </p:nvSpPr>
        <p:spPr bwMode="white"/>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447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6"/>
          <p:cNvSpPr>
            <a:spLocks noGrp="1"/>
          </p:cNvSpPr>
          <p:nvPr>
            <p:ph type="sldNum" sz="quarter" idx="10"/>
          </p:nvPr>
        </p:nvSpPr>
        <p:spPr>
          <a:xfrm>
            <a:off x="6553200" y="6035675"/>
            <a:ext cx="2133600" cy="365125"/>
          </a:xfrm>
        </p:spPr>
        <p:txBody>
          <a:bodyPr/>
          <a:lstStyle>
            <a:lvl1pPr eaLnBrk="0" hangingPunct="0">
              <a:defRPr>
                <a:latin typeface="Times New Roman" charset="0"/>
              </a:defRPr>
            </a:lvl1pPr>
          </a:lstStyle>
          <a:p>
            <a:fld id="{6E12035B-D976-0545-A6E5-1B4AC275717F}"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7" name="Picture 5" descr="header-wht.png"/>
          <p:cNvPicPr>
            <a:picLocks noChangeAspect="1"/>
          </p:cNvPicPr>
          <p:nvPr userDrawn="1"/>
        </p:nvPicPr>
        <p:blipFill>
          <a:blip r:embed="rId2"/>
          <a:srcRect/>
          <a:stretch>
            <a:fillRect/>
          </a:stretch>
        </p:blipFill>
        <p:spPr bwMode="auto">
          <a:xfrm>
            <a:off x="0" y="0"/>
            <a:ext cx="9144000" cy="1357313"/>
          </a:xfrm>
          <a:prstGeom prst="rect">
            <a:avLst/>
          </a:prstGeom>
          <a:noFill/>
          <a:ln w="9525">
            <a:noFill/>
            <a:miter lim="800000"/>
            <a:headEnd/>
            <a:tailEnd/>
          </a:ln>
        </p:spPr>
      </p:pic>
      <p:sp>
        <p:nvSpPr>
          <p:cNvPr id="2" name="Title 1"/>
          <p:cNvSpPr>
            <a:spLocks noGrp="1"/>
          </p:cNvSpPr>
          <p:nvPr>
            <p:ph type="title"/>
          </p:nvPr>
        </p:nvSpPr>
        <p:spPr bwMode="white"/>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3716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113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3716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113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Slide Number Placeholder 8"/>
          <p:cNvSpPr>
            <a:spLocks noGrp="1"/>
          </p:cNvSpPr>
          <p:nvPr>
            <p:ph type="sldNum" sz="quarter" idx="10"/>
          </p:nvPr>
        </p:nvSpPr>
        <p:spPr>
          <a:xfrm>
            <a:off x="6553200" y="6035675"/>
            <a:ext cx="2133600" cy="365125"/>
          </a:xfrm>
        </p:spPr>
        <p:txBody>
          <a:bodyPr/>
          <a:lstStyle>
            <a:lvl1pPr eaLnBrk="0" hangingPunct="0">
              <a:defRPr>
                <a:latin typeface="Times New Roman" charset="0"/>
              </a:defRPr>
            </a:lvl1pPr>
          </a:lstStyle>
          <a:p>
            <a:fld id="{F3991C52-77F4-6F48-A50F-B0C2D60B95E9}"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7"/>
          <p:cNvSpPr>
            <a:spLocks noGrp="1"/>
          </p:cNvSpPr>
          <p:nvPr>
            <p:ph type="sldNum" sz="quarter" idx="10"/>
          </p:nvPr>
        </p:nvSpPr>
        <p:spPr>
          <a:xfrm>
            <a:off x="6553200" y="6035675"/>
            <a:ext cx="2133600" cy="365125"/>
          </a:xfrm>
        </p:spPr>
        <p:txBody>
          <a:bodyPr/>
          <a:lstStyle>
            <a:lvl1pPr eaLnBrk="0" hangingPunct="0">
              <a:defRPr>
                <a:latin typeface="Times New Roman" charset="0"/>
              </a:defRPr>
            </a:lvl1pPr>
          </a:lstStyle>
          <a:p>
            <a:fld id="{89874D65-F398-3842-A623-732E3390356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oleObject" Target="../embeddings/oleObject1.bin"/><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theme" Target="../theme/theme2.xml"/><Relationship Id="rId7" Type="http://schemas.openxmlformats.org/officeDocument/2006/relationships/image" Target="../media/image3.png"/><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0" name="Group 93"/>
          <p:cNvGrpSpPr>
            <a:grpSpLocks/>
          </p:cNvGrpSpPr>
          <p:nvPr/>
        </p:nvGrpSpPr>
        <p:grpSpPr bwMode="auto">
          <a:xfrm>
            <a:off x="0" y="1333500"/>
            <a:ext cx="7986713" cy="19050"/>
            <a:chOff x="0" y="840"/>
            <a:chExt cx="5660" cy="12"/>
          </a:xfrm>
        </p:grpSpPr>
        <p:sp>
          <p:nvSpPr>
            <p:cNvPr id="1118" name="Line 94"/>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eaLnBrk="0" hangingPunct="0">
                <a:defRPr/>
              </a:pPr>
              <a:endParaRPr lang="en-US">
                <a:latin typeface="Times New Roman" pitchFamily="18" charset="0"/>
              </a:endParaRPr>
            </a:p>
          </p:txBody>
        </p:sp>
        <p:sp>
          <p:nvSpPr>
            <p:cNvPr id="1119" name="Line 95"/>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eaLnBrk="0" hangingPunct="0">
                <a:defRPr/>
              </a:pPr>
              <a:endParaRPr lang="en-US">
                <a:latin typeface="Times New Roman" pitchFamily="18" charset="0"/>
              </a:endParaRPr>
            </a:p>
          </p:txBody>
        </p:sp>
      </p:grpSp>
      <p:graphicFrame>
        <p:nvGraphicFramePr>
          <p:cNvPr id="1026" name="Object 109"/>
          <p:cNvGraphicFramePr>
            <a:graphicFrameLocks noChangeAspect="1"/>
          </p:cNvGraphicFramePr>
          <p:nvPr/>
        </p:nvGraphicFramePr>
        <p:xfrm>
          <a:off x="142875" y="317500"/>
          <a:ext cx="1428750" cy="671513"/>
        </p:xfrm>
        <a:graphic>
          <a:graphicData uri="http://schemas.openxmlformats.org/presentationml/2006/ole">
            <p:oleObj spid="_x0000_s1026" name="Photo Editor Photo" r:id="rId14" imgW="3486637" imgH="1638529" progId="">
              <p:embed/>
            </p:oleObj>
          </a:graphicData>
        </a:graphic>
      </p:graphicFrame>
    </p:spTree>
  </p:cSld>
  <p:clrMap bg1="dk2" tx1="lt1" bg2="dk1" tx2="lt2" accent1="accent1" accent2="accent2" accent3="accent3" accent4="accent4" accent5="accent5" accent6="accent6" hlink="hlink" folHlink="folHlink"/>
  <p:sldLayoutIdLst>
    <p:sldLayoutId id="2147483902"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128"/>
        </a:defRPr>
      </a:lvl2pPr>
      <a:lvl3pPr marL="1439863" indent="-349250"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effectLst>
            <a:outerShdw blurRad="38100" dist="38100" dir="2700000" algn="tl">
              <a:srgbClr val="000000"/>
            </a:outerShdw>
          </a:effectLst>
          <a:latin typeface="+mn-lt"/>
          <a:ea typeface="ＭＳ Ｐゴシック" charset="-128"/>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099" name="Text Placeholder 2"/>
          <p:cNvSpPr>
            <a:spLocks noGrp="1"/>
          </p:cNvSpPr>
          <p:nvPr>
            <p:ph type="body" idx="1"/>
          </p:nvPr>
        </p:nvSpPr>
        <p:spPr bwMode="auto">
          <a:xfrm>
            <a:off x="457200" y="1447800"/>
            <a:ext cx="8229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4100" name="Picture 6" descr="OS-logo-standard-wht.png"/>
          <p:cNvPicPr>
            <a:picLocks noChangeAspect="1"/>
          </p:cNvPicPr>
          <p:nvPr/>
        </p:nvPicPr>
        <p:blipFill>
          <a:blip r:embed="rId7"/>
          <a:srcRect/>
          <a:stretch>
            <a:fillRect/>
          </a:stretch>
        </p:blipFill>
        <p:spPr bwMode="auto">
          <a:xfrm>
            <a:off x="6689725" y="6248400"/>
            <a:ext cx="1920875" cy="488950"/>
          </a:xfrm>
          <a:prstGeom prst="rect">
            <a:avLst/>
          </a:prstGeom>
          <a:noFill/>
          <a:ln w="9525">
            <a:noFill/>
            <a:miter lim="800000"/>
            <a:headEnd/>
            <a:tailEnd/>
          </a:ln>
        </p:spPr>
      </p:pic>
      <p:sp>
        <p:nvSpPr>
          <p:cNvPr id="5" name="Slide Number Placeholder 4"/>
          <p:cNvSpPr>
            <a:spLocks noGrp="1"/>
          </p:cNvSpPr>
          <p:nvPr>
            <p:ph type="sldNum" sz="quarter" idx="4"/>
          </p:nvPr>
        </p:nvSpPr>
        <p:spPr>
          <a:xfrm>
            <a:off x="6553200" y="6096000"/>
            <a:ext cx="2133600" cy="2889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2C3025B9-3849-E34A-B11D-700DF90EF21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Lst>
  <p:hf hdr="0" ftr="0" dt="0"/>
  <p:txStyles>
    <p:titleStyle>
      <a:lvl1pPr algn="l" rtl="0" eaLnBrk="0" fontAlgn="base" hangingPunct="0">
        <a:spcBef>
          <a:spcPct val="0"/>
        </a:spcBef>
        <a:spcAft>
          <a:spcPct val="0"/>
        </a:spcAft>
        <a:defRPr sz="4400" kern="1200">
          <a:solidFill>
            <a:schemeClr val="bg1"/>
          </a:solidFill>
          <a:latin typeface="+mj-lt"/>
          <a:ea typeface="+mj-ea"/>
          <a:cs typeface="+mj-cs"/>
        </a:defRPr>
      </a:lvl1pPr>
      <a:lvl2pPr algn="l" rtl="0" eaLnBrk="0" fontAlgn="base" hangingPunct="0">
        <a:spcBef>
          <a:spcPct val="0"/>
        </a:spcBef>
        <a:spcAft>
          <a:spcPct val="0"/>
        </a:spcAft>
        <a:defRPr sz="4400">
          <a:solidFill>
            <a:schemeClr val="bg1"/>
          </a:solidFill>
          <a:latin typeface="Calibri" pitchFamily="34" charset="0"/>
        </a:defRPr>
      </a:lvl2pPr>
      <a:lvl3pPr algn="l" rtl="0" eaLnBrk="0" fontAlgn="base" hangingPunct="0">
        <a:spcBef>
          <a:spcPct val="0"/>
        </a:spcBef>
        <a:spcAft>
          <a:spcPct val="0"/>
        </a:spcAft>
        <a:defRPr sz="4400">
          <a:solidFill>
            <a:schemeClr val="bg1"/>
          </a:solidFill>
          <a:latin typeface="Calibri" pitchFamily="34" charset="0"/>
        </a:defRPr>
      </a:lvl3pPr>
      <a:lvl4pPr algn="l" rtl="0" eaLnBrk="0" fontAlgn="base" hangingPunct="0">
        <a:spcBef>
          <a:spcPct val="0"/>
        </a:spcBef>
        <a:spcAft>
          <a:spcPct val="0"/>
        </a:spcAft>
        <a:defRPr sz="4400">
          <a:solidFill>
            <a:schemeClr val="bg1"/>
          </a:solidFill>
          <a:latin typeface="Calibri" pitchFamily="34" charset="0"/>
        </a:defRPr>
      </a:lvl4pPr>
      <a:lvl5pPr algn="l" rtl="0" eaLnBrk="0" fontAlgn="base" hangingPunct="0">
        <a:spcBef>
          <a:spcPct val="0"/>
        </a:spcBef>
        <a:spcAft>
          <a:spcPct val="0"/>
        </a:spcAft>
        <a:defRPr sz="4400">
          <a:solidFill>
            <a:schemeClr val="bg1"/>
          </a:solidFill>
          <a:latin typeface="Calibri" pitchFamily="34" charset="0"/>
        </a:defRPr>
      </a:lvl5pPr>
      <a:lvl6pPr marL="457200" algn="l" rtl="0" fontAlgn="base">
        <a:spcBef>
          <a:spcPct val="0"/>
        </a:spcBef>
        <a:spcAft>
          <a:spcPct val="0"/>
        </a:spcAft>
        <a:defRPr sz="4400">
          <a:solidFill>
            <a:schemeClr val="bg1"/>
          </a:solidFill>
          <a:latin typeface="Calibri" pitchFamily="34" charset="0"/>
        </a:defRPr>
      </a:lvl6pPr>
      <a:lvl7pPr marL="914400" algn="l" rtl="0" fontAlgn="base">
        <a:spcBef>
          <a:spcPct val="0"/>
        </a:spcBef>
        <a:spcAft>
          <a:spcPct val="0"/>
        </a:spcAft>
        <a:defRPr sz="4400">
          <a:solidFill>
            <a:schemeClr val="bg1"/>
          </a:solidFill>
          <a:latin typeface="Calibri" pitchFamily="34" charset="0"/>
        </a:defRPr>
      </a:lvl7pPr>
      <a:lvl8pPr marL="1371600" algn="l" rtl="0" fontAlgn="base">
        <a:spcBef>
          <a:spcPct val="0"/>
        </a:spcBef>
        <a:spcAft>
          <a:spcPct val="0"/>
        </a:spcAft>
        <a:defRPr sz="4400">
          <a:solidFill>
            <a:schemeClr val="bg1"/>
          </a:solidFill>
          <a:latin typeface="Calibri" pitchFamily="34" charset="0"/>
        </a:defRPr>
      </a:lvl8pPr>
      <a:lvl9pPr marL="1828800" algn="l" rtl="0" fontAlgn="base">
        <a:spcBef>
          <a:spcPct val="0"/>
        </a:spcBef>
        <a:spcAft>
          <a:spcPct val="0"/>
        </a:spcAft>
        <a:defRPr sz="4400">
          <a:solidFill>
            <a:schemeClr val="bg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4.xml"/><Relationship Id="rId3" Type="http://schemas.openxmlformats.org/officeDocument/2006/relationships/image" Target="../media/image1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1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1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lise.berliner@ahrq.hhs.gov"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8818" name="Rectangle 2"/>
          <p:cNvSpPr>
            <a:spLocks noGrp="1" noChangeArrowheads="1"/>
          </p:cNvSpPr>
          <p:nvPr>
            <p:ph type="ctrTitle"/>
          </p:nvPr>
        </p:nvSpPr>
        <p:spPr/>
        <p:txBody>
          <a:bodyPr/>
          <a:lstStyle/>
          <a:p>
            <a:r>
              <a:rPr lang="en-US" dirty="0" smtClean="0"/>
              <a:t>New and Improved: Registries for Evaluating Patient Outcomes and HIT </a:t>
            </a:r>
            <a:endParaRPr lang="en-US" dirty="0" smtClean="0"/>
          </a:p>
        </p:txBody>
      </p:sp>
      <p:sp>
        <p:nvSpPr>
          <p:cNvPr id="418819" name="Rectangle 3"/>
          <p:cNvSpPr>
            <a:spLocks noGrp="1" noChangeArrowheads="1"/>
          </p:cNvSpPr>
          <p:nvPr>
            <p:ph type="subTitle" idx="1"/>
          </p:nvPr>
        </p:nvSpPr>
        <p:spPr/>
        <p:txBody>
          <a:bodyPr/>
          <a:lstStyle/>
          <a:p>
            <a:pPr>
              <a:spcBef>
                <a:spcPct val="50000"/>
              </a:spcBef>
              <a:defRPr/>
            </a:pPr>
            <a:r>
              <a:rPr lang="en-US" b="1" dirty="0" smtClean="0">
                <a:effectLst>
                  <a:outerShdw blurRad="38100" dist="38100" dir="2700000" algn="tl">
                    <a:srgbClr val="000000">
                      <a:alpha val="43137"/>
                    </a:srgbClr>
                  </a:outerShdw>
                </a:effectLst>
                <a:latin typeface="Arial" charset="0"/>
              </a:rPr>
              <a:t>Elise Berliner, Ph.D.</a:t>
            </a:r>
          </a:p>
          <a:p>
            <a:pPr>
              <a:spcBef>
                <a:spcPct val="50000"/>
              </a:spcBef>
              <a:defRPr/>
            </a:pPr>
            <a:r>
              <a:rPr lang="en-US" b="1" dirty="0" smtClean="0">
                <a:effectLst>
                  <a:outerShdw blurRad="38100" dist="38100" dir="2700000" algn="tl">
                    <a:srgbClr val="000000">
                      <a:alpha val="43137"/>
                    </a:srgbClr>
                  </a:outerShdw>
                </a:effectLst>
                <a:latin typeface="Arial" charset="0"/>
              </a:rPr>
              <a:t>Director, Technology Assessment Program</a:t>
            </a:r>
          </a:p>
          <a:p>
            <a:pPr>
              <a:spcBef>
                <a:spcPct val="50000"/>
              </a:spcBef>
              <a:defRPr/>
            </a:pPr>
            <a:r>
              <a:rPr lang="en-US" b="1" dirty="0" smtClean="0">
                <a:effectLst>
                  <a:outerShdw blurRad="38100" dist="38100" dir="2700000" algn="tl">
                    <a:srgbClr val="000000">
                      <a:alpha val="43137"/>
                    </a:srgbClr>
                  </a:outerShdw>
                </a:effectLst>
                <a:latin typeface="Arial" charset="0"/>
              </a:rPr>
              <a:t>Center for Outcomes and Evidence</a:t>
            </a:r>
            <a:endParaRPr lang="en-US" b="1" dirty="0">
              <a:effectLst>
                <a:outerShdw blurRad="38100" dist="38100" dir="2700000" algn="tl">
                  <a:srgbClr val="000000">
                    <a:alpha val="43137"/>
                  </a:srgbClr>
                </a:outerShdw>
              </a:effectLst>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Content Placeholder 1"/>
          <p:cNvSpPr>
            <a:spLocks noGrp="1"/>
          </p:cNvSpPr>
          <p:nvPr>
            <p:ph idx="1"/>
          </p:nvPr>
        </p:nvSpPr>
        <p:spPr/>
        <p:txBody>
          <a:bodyPr/>
          <a:lstStyle/>
          <a:p>
            <a:pPr eaLnBrk="1" hangingPunct="1">
              <a:spcBef>
                <a:spcPts val="1800"/>
              </a:spcBef>
            </a:pPr>
            <a:r>
              <a:rPr lang="en-US" dirty="0"/>
              <a:t>“Planning a Registry” (Chapter 2) now discusses public-private partnerships.</a:t>
            </a:r>
          </a:p>
          <a:p>
            <a:pPr eaLnBrk="1" hangingPunct="1">
              <a:spcBef>
                <a:spcPts val="1800"/>
              </a:spcBef>
            </a:pPr>
            <a:r>
              <a:rPr lang="en-US" dirty="0"/>
              <a:t>“Registry Design” (Chapter 3) and “Analysis and Interpretation” (Chapter 13) were reorganized to align more closely.</a:t>
            </a:r>
          </a:p>
          <a:p>
            <a:pPr eaLnBrk="1" hangingPunct="1">
              <a:spcBef>
                <a:spcPts val="1800"/>
              </a:spcBef>
            </a:pPr>
            <a:r>
              <a:rPr lang="en-US" dirty="0"/>
              <a:t>“Data Elements” (Chapter 5) was expanded to discuss new data standards.</a:t>
            </a:r>
          </a:p>
        </p:txBody>
      </p:sp>
      <p:sp>
        <p:nvSpPr>
          <p:cNvPr id="12291" name="Title 2"/>
          <p:cNvSpPr>
            <a:spLocks noGrp="1"/>
          </p:cNvSpPr>
          <p:nvPr>
            <p:ph type="title"/>
          </p:nvPr>
        </p:nvSpPr>
        <p:spPr/>
        <p:txBody>
          <a:bodyPr rtlCol="0">
            <a:normAutofit fontScale="90000"/>
          </a:bodyPr>
          <a:lstStyle/>
          <a:p>
            <a:pPr eaLnBrk="1" fontAlgn="auto" hangingPunct="1">
              <a:spcAft>
                <a:spcPts val="0"/>
              </a:spcAft>
              <a:defRPr/>
            </a:pPr>
            <a:r>
              <a:rPr lang="en-US" dirty="0" smtClean="0"/>
              <a:t>Updates to 1</a:t>
            </a:r>
            <a:r>
              <a:rPr lang="en-US" baseline="30000" dirty="0" smtClean="0"/>
              <a:t>st</a:t>
            </a:r>
            <a:r>
              <a:rPr lang="en-US" dirty="0" smtClean="0"/>
              <a:t> Edition Chapters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Content Placeholder 1"/>
          <p:cNvSpPr>
            <a:spLocks noGrp="1"/>
          </p:cNvSpPr>
          <p:nvPr>
            <p:ph idx="1"/>
          </p:nvPr>
        </p:nvSpPr>
        <p:spPr/>
        <p:txBody>
          <a:bodyPr>
            <a:normAutofit/>
          </a:bodyPr>
          <a:lstStyle/>
          <a:p>
            <a:pPr eaLnBrk="1" hangingPunct="1">
              <a:lnSpc>
                <a:spcPct val="80000"/>
              </a:lnSpc>
              <a:spcBef>
                <a:spcPts val="1800"/>
              </a:spcBef>
            </a:pPr>
            <a:r>
              <a:rPr lang="en-US" sz="2700" dirty="0"/>
              <a:t>“Principles of Registry Ethics, Data Ownership, and Privacy” (Chapter 8) addresses new legislation:</a:t>
            </a:r>
          </a:p>
          <a:p>
            <a:pPr lvl="1" eaLnBrk="1" hangingPunct="1">
              <a:lnSpc>
                <a:spcPct val="80000"/>
              </a:lnSpc>
              <a:spcBef>
                <a:spcPts val="1800"/>
              </a:spcBef>
            </a:pPr>
            <a:r>
              <a:rPr lang="en-US" sz="2400" dirty="0">
                <a:ea typeface="Calibri" charset="0"/>
                <a:cs typeface="Calibri" charset="0"/>
              </a:rPr>
              <a:t>Patient Safety and Quality Improvement Act of 2005 (PSQIA)</a:t>
            </a:r>
          </a:p>
          <a:p>
            <a:pPr lvl="1" eaLnBrk="1" hangingPunct="1">
              <a:lnSpc>
                <a:spcPct val="80000"/>
              </a:lnSpc>
              <a:spcBef>
                <a:spcPts val="1800"/>
              </a:spcBef>
            </a:pPr>
            <a:r>
              <a:rPr lang="en-US" sz="2400" dirty="0"/>
              <a:t>Genetic Information Nondiscrimination Act of 2008 (GINA)</a:t>
            </a:r>
          </a:p>
          <a:p>
            <a:pPr lvl="1" eaLnBrk="1" hangingPunct="1">
              <a:lnSpc>
                <a:spcPct val="80000"/>
              </a:lnSpc>
              <a:spcBef>
                <a:spcPts val="1800"/>
              </a:spcBef>
            </a:pPr>
            <a:r>
              <a:rPr lang="en-US" sz="2400" dirty="0"/>
              <a:t>Health Information Technology for Economic and Clinical Health Act (HITECH Act)</a:t>
            </a:r>
          </a:p>
          <a:p>
            <a:pPr eaLnBrk="1" hangingPunct="1">
              <a:lnSpc>
                <a:spcPct val="80000"/>
              </a:lnSpc>
              <a:spcBef>
                <a:spcPts val="1800"/>
              </a:spcBef>
            </a:pPr>
            <a:r>
              <a:rPr lang="en-US" sz="2700" dirty="0"/>
              <a:t>“Adverse Event Detection, Processing, and Reporting” (Chapter 12) discusses risk evaluation and mitigation strategies (</a:t>
            </a:r>
            <a:r>
              <a:rPr lang="en-US" sz="2700" dirty="0" err="1"/>
              <a:t>REMs</a:t>
            </a:r>
            <a:r>
              <a:rPr lang="en-US" sz="2700" dirty="0"/>
              <a:t>).</a:t>
            </a:r>
          </a:p>
        </p:txBody>
      </p:sp>
      <p:sp>
        <p:nvSpPr>
          <p:cNvPr id="13315" name="Title 2"/>
          <p:cNvSpPr>
            <a:spLocks noGrp="1"/>
          </p:cNvSpPr>
          <p:nvPr>
            <p:ph type="title"/>
          </p:nvPr>
        </p:nvSpPr>
        <p:spPr/>
        <p:txBody>
          <a:bodyPr rtlCol="0">
            <a:normAutofit fontScale="90000"/>
          </a:bodyPr>
          <a:lstStyle/>
          <a:p>
            <a:pPr eaLnBrk="1" fontAlgn="auto" hangingPunct="1">
              <a:spcAft>
                <a:spcPts val="0"/>
              </a:spcAft>
              <a:defRPr/>
            </a:pPr>
            <a:r>
              <a:rPr lang="en-US" dirty="0" smtClean="0"/>
              <a:t>Updates to 1</a:t>
            </a:r>
            <a:r>
              <a:rPr lang="en-US" baseline="30000" dirty="0" smtClean="0"/>
              <a:t>st</a:t>
            </a:r>
            <a:r>
              <a:rPr lang="en-US" dirty="0" smtClean="0"/>
              <a:t> Edition Chapters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953000"/>
          </a:xfrm>
        </p:spPr>
        <p:txBody>
          <a:bodyPr rtlCol="0">
            <a:normAutofit fontScale="62500" lnSpcReduction="20000"/>
          </a:bodyPr>
          <a:lstStyle/>
          <a:p>
            <a:pPr marL="514350" indent="-514350" eaLnBrk="1" fontAlgn="auto" hangingPunct="1">
              <a:spcAft>
                <a:spcPts val="0"/>
              </a:spcAft>
              <a:buFont typeface="+mj-lt"/>
              <a:buAutoNum type="arabicPeriod" startAt="13"/>
              <a:defRPr/>
            </a:pPr>
            <a:r>
              <a:rPr lang="en-US" dirty="0" smtClean="0">
                <a:solidFill>
                  <a:schemeClr val="accent2">
                    <a:lumMod val="75000"/>
                  </a:schemeClr>
                </a:solidFill>
              </a:rPr>
              <a:t>Identifying and Responding to Adverse Events Found in a Registry Database</a:t>
            </a:r>
          </a:p>
          <a:p>
            <a:pPr marL="514350" indent="-514350" eaLnBrk="1" fontAlgn="auto" hangingPunct="1">
              <a:spcAft>
                <a:spcPts val="0"/>
              </a:spcAft>
              <a:buFont typeface="+mj-lt"/>
              <a:buAutoNum type="arabicPeriod" startAt="13"/>
              <a:defRPr/>
            </a:pPr>
            <a:r>
              <a:rPr lang="en-US" dirty="0" smtClean="0"/>
              <a:t>Selecting Data Elements for </a:t>
            </a:r>
            <a:r>
              <a:rPr lang="en-US" smtClean="0"/>
              <a:t>a </a:t>
            </a:r>
            <a:r>
              <a:rPr lang="en-US" smtClean="0"/>
              <a:t>Registry</a:t>
            </a:r>
            <a:endParaRPr lang="en-US" dirty="0" smtClean="0"/>
          </a:p>
        </p:txBody>
      </p:sp>
      <p:sp>
        <p:nvSpPr>
          <p:cNvPr id="22531" name="Title 2"/>
          <p:cNvSpPr>
            <a:spLocks noGrp="1"/>
          </p:cNvSpPr>
          <p:nvPr>
            <p:ph type="title"/>
          </p:nvPr>
        </p:nvSpPr>
        <p:spPr>
          <a:xfrm>
            <a:off x="457200" y="76200"/>
            <a:ext cx="8458200" cy="1143000"/>
          </a:xfrm>
        </p:spPr>
        <p:txBody>
          <a:bodyPr/>
          <a:lstStyle/>
          <a:p>
            <a:pPr eaLnBrk="1" hangingPunct="1"/>
            <a:r>
              <a:rPr lang="de-CH" sz="3600" dirty="0" err="1"/>
              <a:t>Case</a:t>
            </a:r>
            <a:r>
              <a:rPr lang="de-CH" sz="3600" dirty="0"/>
              <a:t> </a:t>
            </a:r>
            <a:r>
              <a:rPr lang="de-CH" sz="3600" dirty="0" err="1"/>
              <a:t>Examples</a:t>
            </a:r>
            <a:r>
              <a:rPr lang="de-CH" sz="3600" dirty="0"/>
              <a:t> (</a:t>
            </a:r>
            <a:r>
              <a:rPr lang="de-CH" sz="3600" dirty="0" err="1"/>
              <a:t>new</a:t>
            </a:r>
            <a:r>
              <a:rPr lang="de-CH" sz="3600" dirty="0"/>
              <a:t> </a:t>
            </a:r>
            <a:r>
              <a:rPr lang="de-CH" sz="3600" dirty="0" err="1"/>
              <a:t>examples</a:t>
            </a:r>
            <a:r>
              <a:rPr lang="de-CH" sz="3600" dirty="0"/>
              <a:t> </a:t>
            </a:r>
            <a:r>
              <a:rPr lang="de-CH" sz="3600" dirty="0" err="1"/>
              <a:t>highlighted</a:t>
            </a:r>
            <a:r>
              <a:rPr lang="de-CH" sz="3600" dirty="0"/>
              <a:t>)</a:t>
            </a:r>
            <a:endParaRPr lang="en-US"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029200"/>
          </a:xfrm>
        </p:spPr>
        <p:txBody>
          <a:bodyPr rtlCol="0">
            <a:normAutofit fontScale="40000" lnSpcReduction="20000"/>
          </a:bodyPr>
          <a:lstStyle/>
          <a:p>
            <a:pPr marL="514350" indent="-514350" eaLnBrk="1" fontAlgn="auto" hangingPunct="1">
              <a:spcAft>
                <a:spcPts val="0"/>
              </a:spcAft>
              <a:buFont typeface="+mj-lt"/>
              <a:buAutoNum type="arabicPeriod"/>
              <a:defRPr/>
            </a:pPr>
            <a:r>
              <a:rPr lang="en-US" dirty="0" smtClean="0"/>
              <a:t>Using Registries To Understand Rare Diseases</a:t>
            </a:r>
          </a:p>
          <a:p>
            <a:pPr marL="514350" indent="-514350" eaLnBrk="1" fontAlgn="auto" hangingPunct="1">
              <a:spcAft>
                <a:spcPts val="0"/>
              </a:spcAft>
              <a:buFont typeface="+mj-lt"/>
              <a:buAutoNum type="arabicPeriod"/>
              <a:defRPr/>
            </a:pPr>
            <a:r>
              <a:rPr lang="en-US" dirty="0" smtClean="0"/>
              <a:t>Creating a Registry To Fulfill Multiple Purposes and Using a Publications Committee To Review Data Requests</a:t>
            </a:r>
          </a:p>
          <a:p>
            <a:pPr marL="514350" indent="-514350" eaLnBrk="1" fontAlgn="auto" hangingPunct="1">
              <a:spcAft>
                <a:spcPts val="0"/>
              </a:spcAft>
              <a:buFont typeface="+mj-lt"/>
              <a:buAutoNum type="arabicPeriod"/>
              <a:defRPr/>
            </a:pPr>
            <a:r>
              <a:rPr lang="en-US" dirty="0" smtClean="0">
                <a:solidFill>
                  <a:schemeClr val="accent2">
                    <a:lumMod val="75000"/>
                  </a:schemeClr>
                </a:solidFill>
              </a:rPr>
              <a:t>Using a Registry To Track Emerging Infectious Diseases</a:t>
            </a:r>
          </a:p>
          <a:p>
            <a:pPr marL="514350" indent="-514350" eaLnBrk="1" fontAlgn="auto" hangingPunct="1">
              <a:spcAft>
                <a:spcPts val="0"/>
              </a:spcAft>
              <a:buFont typeface="+mj-lt"/>
              <a:buAutoNum type="arabicPeriod"/>
              <a:defRPr/>
            </a:pPr>
            <a:r>
              <a:rPr lang="en-US" dirty="0" smtClean="0">
                <a:solidFill>
                  <a:schemeClr val="accent2">
                    <a:lumMod val="75000"/>
                  </a:schemeClr>
                </a:solidFill>
              </a:rPr>
              <a:t>Using a Collaborative Approach To Plan and Implement a Registry</a:t>
            </a:r>
          </a:p>
          <a:p>
            <a:pPr marL="514350" indent="-514350" eaLnBrk="1" fontAlgn="auto" hangingPunct="1">
              <a:spcAft>
                <a:spcPts val="0"/>
              </a:spcAft>
              <a:buFont typeface="+mj-lt"/>
              <a:buAutoNum type="arabicPeriod"/>
              <a:defRPr/>
            </a:pPr>
            <a:r>
              <a:rPr lang="en-US" dirty="0" smtClean="0">
                <a:solidFill>
                  <a:schemeClr val="accent2">
                    <a:lumMod val="75000"/>
                  </a:schemeClr>
                </a:solidFill>
              </a:rPr>
              <a:t>Using a Scientific Advisory Board To Support Investigator Research Projects</a:t>
            </a:r>
          </a:p>
          <a:p>
            <a:pPr marL="514350" indent="-514350" eaLnBrk="1" fontAlgn="auto" hangingPunct="1">
              <a:spcAft>
                <a:spcPts val="0"/>
              </a:spcAft>
              <a:buFont typeface="+mj-lt"/>
              <a:buAutoNum type="arabicPeriod"/>
              <a:defRPr/>
            </a:pPr>
            <a:r>
              <a:rPr lang="en-US" dirty="0" smtClean="0">
                <a:solidFill>
                  <a:schemeClr val="accent2">
                    <a:lumMod val="75000"/>
                  </a:schemeClr>
                </a:solidFill>
              </a:rPr>
              <a:t>Determining When To Stop an Open-Ended Registry</a:t>
            </a:r>
          </a:p>
          <a:p>
            <a:pPr marL="514350" indent="-514350" eaLnBrk="1" fontAlgn="auto" hangingPunct="1">
              <a:spcAft>
                <a:spcPts val="0"/>
              </a:spcAft>
              <a:buFont typeface="+mj-lt"/>
              <a:buAutoNum type="arabicPeriod"/>
              <a:defRPr/>
            </a:pPr>
            <a:r>
              <a:rPr lang="en-US" dirty="0" smtClean="0">
                <a:solidFill>
                  <a:schemeClr val="accent2">
                    <a:lumMod val="75000"/>
                  </a:schemeClr>
                </a:solidFill>
              </a:rPr>
              <a:t>Designing a Registry for a Health Technology Assessment</a:t>
            </a:r>
          </a:p>
          <a:p>
            <a:pPr marL="514350" indent="-514350" eaLnBrk="1" fontAlgn="auto" hangingPunct="1">
              <a:spcAft>
                <a:spcPts val="0"/>
              </a:spcAft>
              <a:buFont typeface="+mj-lt"/>
              <a:buAutoNum type="arabicPeriod"/>
              <a:defRPr/>
            </a:pPr>
            <a:r>
              <a:rPr lang="en-US" dirty="0" smtClean="0"/>
              <a:t>Assessing the Safety of Products Used During Pregnancy</a:t>
            </a:r>
          </a:p>
          <a:p>
            <a:pPr marL="514350" indent="-514350" eaLnBrk="1" fontAlgn="auto" hangingPunct="1">
              <a:spcAft>
                <a:spcPts val="0"/>
              </a:spcAft>
              <a:buFont typeface="+mj-lt"/>
              <a:buAutoNum type="arabicPeriod"/>
              <a:defRPr/>
            </a:pPr>
            <a:r>
              <a:rPr lang="en-US" dirty="0" smtClean="0"/>
              <a:t>Designing a Registry To Study Outcomes</a:t>
            </a:r>
          </a:p>
          <a:p>
            <a:pPr marL="514350" indent="-514350" eaLnBrk="1" fontAlgn="auto" hangingPunct="1">
              <a:spcAft>
                <a:spcPts val="0"/>
              </a:spcAft>
              <a:buFont typeface="+mj-lt"/>
              <a:buAutoNum type="arabicPeriod"/>
              <a:defRPr/>
            </a:pPr>
            <a:r>
              <a:rPr lang="en-US" dirty="0" smtClean="0"/>
              <a:t>Analyzing Clinical Effectiveness and Comparative Effectiveness in an Observational Study</a:t>
            </a:r>
          </a:p>
          <a:p>
            <a:pPr marL="514350" indent="-514350" eaLnBrk="1" fontAlgn="auto" hangingPunct="1">
              <a:spcAft>
                <a:spcPts val="0"/>
              </a:spcAft>
              <a:buFont typeface="+mj-lt"/>
              <a:buAutoNum type="arabicPeriod"/>
              <a:defRPr/>
            </a:pPr>
            <a:r>
              <a:rPr lang="en-US" dirty="0" smtClean="0">
                <a:solidFill>
                  <a:schemeClr val="accent2">
                    <a:lumMod val="75000"/>
                  </a:schemeClr>
                </a:solidFill>
              </a:rPr>
              <a:t>Using a Registry To Assess Long-Term Product Safety</a:t>
            </a:r>
          </a:p>
          <a:p>
            <a:pPr marL="514350" indent="-514350" eaLnBrk="1" fontAlgn="auto" hangingPunct="1">
              <a:spcAft>
                <a:spcPts val="0"/>
              </a:spcAft>
              <a:buFont typeface="+mj-lt"/>
              <a:buAutoNum type="arabicPeriod"/>
              <a:defRPr/>
            </a:pPr>
            <a:r>
              <a:rPr lang="en-US" dirty="0" smtClean="0">
                <a:solidFill>
                  <a:schemeClr val="accent2">
                    <a:lumMod val="75000"/>
                  </a:schemeClr>
                </a:solidFill>
              </a:rPr>
              <a:t>Using a Registry To Monitor Long-Term Product Safety</a:t>
            </a:r>
            <a:endParaRPr lang="en-US" dirty="0" smtClean="0">
              <a:solidFill>
                <a:schemeClr val="accent2">
                  <a:lumMod val="75000"/>
                </a:schemeClr>
              </a:solidFill>
            </a:endParaRPr>
          </a:p>
          <a:p>
            <a:pPr marL="514350" indent="-514350" eaLnBrk="1" fontAlgn="auto" hangingPunct="1">
              <a:spcAft>
                <a:spcPts val="0"/>
              </a:spcAft>
              <a:buFont typeface="+mj-lt"/>
              <a:buAutoNum type="arabicPeriod" startAt="13"/>
              <a:defRPr/>
            </a:pPr>
            <a:r>
              <a:rPr lang="en-US" dirty="0" smtClean="0"/>
              <a:t>Using Performance Measures To Develop a Dataset</a:t>
            </a:r>
          </a:p>
          <a:p>
            <a:pPr marL="514350" indent="-514350" eaLnBrk="1" fontAlgn="auto" hangingPunct="1">
              <a:spcAft>
                <a:spcPts val="0"/>
              </a:spcAft>
              <a:buFont typeface="+mj-lt"/>
              <a:buAutoNum type="arabicPeriod" startAt="13"/>
              <a:defRPr/>
            </a:pPr>
            <a:r>
              <a:rPr lang="en-US" dirty="0" smtClean="0"/>
              <a:t>Developing and Validating a Patient-Administered Questionnaire</a:t>
            </a:r>
          </a:p>
          <a:p>
            <a:pPr marL="514350" indent="-514350" eaLnBrk="1" fontAlgn="auto" hangingPunct="1">
              <a:spcAft>
                <a:spcPts val="0"/>
              </a:spcAft>
              <a:buFont typeface="+mj-lt"/>
              <a:buAutoNum type="arabicPeriod" startAt="13"/>
              <a:defRPr/>
            </a:pPr>
            <a:r>
              <a:rPr lang="en-US" dirty="0" smtClean="0"/>
              <a:t>Understanding the Needs and Goals of Registry Participants</a:t>
            </a:r>
          </a:p>
          <a:p>
            <a:pPr marL="514350" indent="-514350" eaLnBrk="1" fontAlgn="auto" hangingPunct="1">
              <a:spcAft>
                <a:spcPts val="0"/>
              </a:spcAft>
              <a:buFont typeface="+mj-lt"/>
              <a:buAutoNum type="arabicPeriod" startAt="13"/>
              <a:defRPr/>
            </a:pPr>
            <a:r>
              <a:rPr lang="en-US" dirty="0" smtClean="0">
                <a:solidFill>
                  <a:schemeClr val="accent2">
                    <a:lumMod val="75000"/>
                  </a:schemeClr>
                </a:solidFill>
              </a:rPr>
              <a:t>Using Validated Measures To Collect Patient-Reported Outcomes</a:t>
            </a:r>
          </a:p>
          <a:p>
            <a:pPr marL="514350" indent="-514350" eaLnBrk="1" fontAlgn="auto" hangingPunct="1">
              <a:spcAft>
                <a:spcPts val="0"/>
              </a:spcAft>
              <a:buFont typeface="+mj-lt"/>
              <a:buAutoNum type="arabicPeriod" startAt="13"/>
              <a:defRPr/>
            </a:pPr>
            <a:r>
              <a:rPr lang="en-US" dirty="0" smtClean="0"/>
              <a:t>Integrating Data From Multiple Sources With Patient ID Matching</a:t>
            </a:r>
          </a:p>
          <a:p>
            <a:pPr marL="514350" indent="-514350" eaLnBrk="1" fontAlgn="auto" hangingPunct="1">
              <a:spcAft>
                <a:spcPts val="0"/>
              </a:spcAft>
              <a:buFont typeface="+mj-lt"/>
              <a:buAutoNum type="arabicPeriod" startAt="13"/>
              <a:defRPr/>
            </a:pPr>
            <a:r>
              <a:rPr lang="en-US" dirty="0" smtClean="0">
                <a:solidFill>
                  <a:schemeClr val="accent2">
                    <a:lumMod val="75000"/>
                  </a:schemeClr>
                </a:solidFill>
              </a:rPr>
              <a:t>Linking Registries at the International Level</a:t>
            </a:r>
          </a:p>
          <a:p>
            <a:pPr marL="514350" indent="-514350" eaLnBrk="1" fontAlgn="auto" hangingPunct="1">
              <a:spcAft>
                <a:spcPts val="0"/>
              </a:spcAft>
              <a:buFont typeface="+mj-lt"/>
              <a:buAutoNum type="arabicPeriod" startAt="13"/>
              <a:defRPr/>
            </a:pPr>
            <a:r>
              <a:rPr lang="en-US" dirty="0" smtClean="0">
                <a:solidFill>
                  <a:schemeClr val="accent2">
                    <a:lumMod val="75000"/>
                  </a:schemeClr>
                </a:solidFill>
              </a:rPr>
              <a:t>Linking a Procedure-Based Registry With Claims Data To Study Long-Term Outcomes</a:t>
            </a:r>
          </a:p>
          <a:p>
            <a:pPr marL="514350" indent="-514350" eaLnBrk="1" fontAlgn="auto" hangingPunct="1">
              <a:spcAft>
                <a:spcPts val="0"/>
              </a:spcAft>
              <a:buFont typeface="+mj-lt"/>
              <a:buAutoNum type="arabicPeriod" startAt="13"/>
              <a:defRPr/>
            </a:pPr>
            <a:r>
              <a:rPr lang="en-US" dirty="0" smtClean="0">
                <a:solidFill>
                  <a:schemeClr val="accent2">
                    <a:lumMod val="75000"/>
                  </a:schemeClr>
                </a:solidFill>
              </a:rPr>
              <a:t>Linking Registry Data To Examine Long-Term Survival</a:t>
            </a:r>
          </a:p>
          <a:p>
            <a:pPr marL="514350" indent="-514350" eaLnBrk="1" fontAlgn="auto" hangingPunct="1">
              <a:spcAft>
                <a:spcPts val="0"/>
              </a:spcAft>
              <a:buFont typeface="+mj-lt"/>
              <a:buAutoNum type="arabicPeriod" startAt="13"/>
              <a:defRPr/>
            </a:pPr>
            <a:r>
              <a:rPr lang="en-US" dirty="0" smtClean="0"/>
              <a:t>Considering the Institutional Review Board Process During Registry Design</a:t>
            </a:r>
          </a:p>
          <a:p>
            <a:pPr marL="514350" indent="-514350" eaLnBrk="1" fontAlgn="auto" hangingPunct="1">
              <a:spcAft>
                <a:spcPts val="0"/>
              </a:spcAft>
              <a:buFont typeface="+mj-lt"/>
              <a:buAutoNum type="arabicPeriod" startAt="13"/>
              <a:defRPr/>
            </a:pPr>
            <a:r>
              <a:rPr lang="en-US" dirty="0" smtClean="0"/>
              <a:t>Issues With Obtaining Informed Consent</a:t>
            </a:r>
          </a:p>
          <a:p>
            <a:pPr marL="514350" indent="-514350" eaLnBrk="1" fontAlgn="auto" hangingPunct="1">
              <a:spcAft>
                <a:spcPts val="0"/>
              </a:spcAft>
              <a:buFont typeface="+mj-lt"/>
              <a:buAutoNum type="arabicPeriod" startAt="13"/>
              <a:defRPr/>
            </a:pPr>
            <a:r>
              <a:rPr lang="en-US" dirty="0" smtClean="0"/>
              <a:t>Building Value as a Means To Recruit Hospitals</a:t>
            </a:r>
            <a:endParaRPr lang="en-US" dirty="0" smtClean="0"/>
          </a:p>
        </p:txBody>
      </p:sp>
      <p:sp>
        <p:nvSpPr>
          <p:cNvPr id="21507" name="Title 2"/>
          <p:cNvSpPr>
            <a:spLocks noGrp="1"/>
          </p:cNvSpPr>
          <p:nvPr>
            <p:ph type="title"/>
          </p:nvPr>
        </p:nvSpPr>
        <p:spPr>
          <a:xfrm>
            <a:off x="457200" y="76200"/>
            <a:ext cx="8458200" cy="1143000"/>
          </a:xfrm>
        </p:spPr>
        <p:txBody>
          <a:bodyPr/>
          <a:lstStyle/>
          <a:p>
            <a:pPr eaLnBrk="1" hangingPunct="1"/>
            <a:r>
              <a:rPr lang="de-CH" sz="3600" dirty="0" err="1"/>
              <a:t>Case</a:t>
            </a:r>
            <a:r>
              <a:rPr lang="de-CH" sz="3600" dirty="0"/>
              <a:t> </a:t>
            </a:r>
            <a:r>
              <a:rPr lang="de-CH" sz="3600" dirty="0" err="1"/>
              <a:t>Examples</a:t>
            </a:r>
            <a:r>
              <a:rPr lang="de-CH" sz="3600" dirty="0"/>
              <a:t> (</a:t>
            </a:r>
            <a:r>
              <a:rPr lang="de-CH" sz="3600" dirty="0" err="1"/>
              <a:t>new</a:t>
            </a:r>
            <a:r>
              <a:rPr lang="de-CH" sz="3600" dirty="0"/>
              <a:t> </a:t>
            </a:r>
            <a:r>
              <a:rPr lang="de-CH" sz="3600" dirty="0" err="1"/>
              <a:t>examples</a:t>
            </a:r>
            <a:r>
              <a:rPr lang="de-CH" sz="3600" dirty="0"/>
              <a:t> </a:t>
            </a:r>
            <a:r>
              <a:rPr lang="de-CH" sz="3600" dirty="0" err="1"/>
              <a:t>highlighted</a:t>
            </a:r>
            <a:r>
              <a:rPr lang="de-CH" sz="3600" dirty="0"/>
              <a:t>)</a:t>
            </a:r>
            <a:endParaRPr lang="en-US" sz="3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495800"/>
          </a:xfrm>
        </p:spPr>
        <p:txBody>
          <a:bodyPr rtlCol="0">
            <a:noAutofit/>
          </a:bodyPr>
          <a:lstStyle/>
          <a:p>
            <a:pPr marL="514350" indent="-514350" eaLnBrk="1" fontAlgn="auto" hangingPunct="1">
              <a:spcAft>
                <a:spcPts val="0"/>
              </a:spcAft>
              <a:buFont typeface="+mj-lt"/>
              <a:buAutoNum type="arabicPeriod" startAt="26"/>
              <a:defRPr/>
            </a:pPr>
            <a:r>
              <a:rPr lang="en-US" sz="1800" dirty="0" smtClean="0"/>
              <a:t>Using Registry Tools To Recruit Sites</a:t>
            </a:r>
          </a:p>
          <a:p>
            <a:pPr marL="514350" indent="-514350" eaLnBrk="1" fontAlgn="auto" hangingPunct="1">
              <a:spcAft>
                <a:spcPts val="0"/>
              </a:spcAft>
              <a:buFont typeface="+mj-lt"/>
              <a:buAutoNum type="arabicPeriod" startAt="26"/>
              <a:defRPr/>
            </a:pPr>
            <a:r>
              <a:rPr lang="en-US" sz="1800" dirty="0" smtClean="0"/>
              <a:t>Using Proactive Awareness Activities To Recruit Patients for a Pregnancy Exposure Registry </a:t>
            </a:r>
          </a:p>
          <a:p>
            <a:pPr marL="514350" indent="-514350" eaLnBrk="1" fontAlgn="auto" hangingPunct="1">
              <a:spcAft>
                <a:spcPts val="0"/>
              </a:spcAft>
              <a:buFont typeface="+mj-lt"/>
              <a:buAutoNum type="arabicPeriod" startAt="26"/>
              <a:defRPr/>
            </a:pPr>
            <a:r>
              <a:rPr lang="en-US" sz="1800" dirty="0" smtClean="0">
                <a:solidFill>
                  <a:schemeClr val="accent2">
                    <a:lumMod val="75000"/>
                  </a:schemeClr>
                </a:solidFill>
              </a:rPr>
              <a:t>Using Reimbursement as an Incentive for Participation</a:t>
            </a:r>
          </a:p>
          <a:p>
            <a:pPr marL="514350" indent="-514350" eaLnBrk="1" fontAlgn="auto" hangingPunct="1">
              <a:spcAft>
                <a:spcPts val="0"/>
              </a:spcAft>
              <a:buFont typeface="+mj-lt"/>
              <a:buAutoNum type="arabicPeriod" startAt="26"/>
              <a:defRPr/>
            </a:pPr>
            <a:r>
              <a:rPr lang="en-US" sz="1800" dirty="0" smtClean="0">
                <a:solidFill>
                  <a:schemeClr val="accent2">
                    <a:lumMod val="75000"/>
                  </a:schemeClr>
                </a:solidFill>
              </a:rPr>
              <a:t>Data Collection Challenges in Rare Disease Registries</a:t>
            </a:r>
          </a:p>
          <a:p>
            <a:pPr marL="514350" indent="-514350" eaLnBrk="1" fontAlgn="auto" hangingPunct="1">
              <a:spcAft>
                <a:spcPts val="0"/>
              </a:spcAft>
              <a:buFont typeface="+mj-lt"/>
              <a:buAutoNum type="arabicPeriod" startAt="26"/>
              <a:defRPr/>
            </a:pPr>
            <a:r>
              <a:rPr lang="en-US" sz="1800" dirty="0" smtClean="0">
                <a:solidFill>
                  <a:schemeClr val="accent2">
                    <a:lumMod val="75000"/>
                  </a:schemeClr>
                </a:solidFill>
              </a:rPr>
              <a:t>Managing Care and Quality Improvement for Chronic Diseases</a:t>
            </a:r>
          </a:p>
          <a:p>
            <a:pPr marL="514350" indent="-514350" eaLnBrk="1" fontAlgn="auto" hangingPunct="1">
              <a:spcAft>
                <a:spcPts val="0"/>
              </a:spcAft>
              <a:buFont typeface="+mj-lt"/>
              <a:buAutoNum type="arabicPeriod" startAt="26"/>
              <a:defRPr/>
            </a:pPr>
            <a:r>
              <a:rPr lang="en-US" sz="1800" dirty="0" smtClean="0"/>
              <a:t>Developing a Performance-Linked Access System</a:t>
            </a:r>
          </a:p>
          <a:p>
            <a:pPr marL="514350" indent="-514350" eaLnBrk="1" fontAlgn="auto" hangingPunct="1">
              <a:spcAft>
                <a:spcPts val="0"/>
              </a:spcAft>
              <a:buFont typeface="+mj-lt"/>
              <a:buAutoNum type="arabicPeriod" startAt="26"/>
              <a:defRPr/>
            </a:pPr>
            <a:r>
              <a:rPr lang="en-US" sz="1800" dirty="0" smtClean="0">
                <a:solidFill>
                  <a:schemeClr val="accent2">
                    <a:lumMod val="75000"/>
                  </a:schemeClr>
                </a:solidFill>
              </a:rPr>
              <a:t>Using Audits To Monitor Data Quality</a:t>
            </a:r>
          </a:p>
          <a:p>
            <a:pPr marL="514350" indent="-514350" eaLnBrk="1" fontAlgn="auto" hangingPunct="1">
              <a:spcAft>
                <a:spcPts val="0"/>
              </a:spcAft>
              <a:buFont typeface="+mj-lt"/>
              <a:buAutoNum type="arabicPeriod" startAt="26"/>
              <a:defRPr/>
            </a:pPr>
            <a:r>
              <a:rPr lang="en-US" sz="1800" dirty="0" smtClean="0">
                <a:solidFill>
                  <a:schemeClr val="accent2">
                    <a:lumMod val="75000"/>
                  </a:schemeClr>
                </a:solidFill>
              </a:rPr>
              <a:t>Challenges in Creating Electronic Interfaces Between Registries and Electronic Health Records</a:t>
            </a:r>
          </a:p>
          <a:p>
            <a:pPr marL="514350" indent="-514350" eaLnBrk="1" fontAlgn="auto" hangingPunct="1">
              <a:spcAft>
                <a:spcPts val="0"/>
              </a:spcAft>
              <a:buFont typeface="+mj-lt"/>
              <a:buAutoNum type="arabicPeriod" startAt="26"/>
              <a:defRPr/>
            </a:pPr>
            <a:r>
              <a:rPr lang="en-US" sz="1800" dirty="0" smtClean="0">
                <a:solidFill>
                  <a:schemeClr val="accent2">
                    <a:lumMod val="75000"/>
                  </a:schemeClr>
                </a:solidFill>
              </a:rPr>
              <a:t>Creating a Registry Interface To Incorporate Data From Multiple Electronic Health Records</a:t>
            </a:r>
          </a:p>
          <a:p>
            <a:pPr marL="514350" indent="-514350" eaLnBrk="1" fontAlgn="auto" hangingPunct="1">
              <a:spcAft>
                <a:spcPts val="0"/>
              </a:spcAft>
              <a:buFont typeface="+mj-lt"/>
              <a:buAutoNum type="arabicPeriod" startAt="26"/>
              <a:defRPr/>
            </a:pPr>
            <a:r>
              <a:rPr lang="en-US" sz="1800" dirty="0" smtClean="0">
                <a:solidFill>
                  <a:schemeClr val="accent2">
                    <a:lumMod val="75000"/>
                  </a:schemeClr>
                </a:solidFill>
              </a:rPr>
              <a:t>Technical and Security Issues in Creating a Health Information Exchange</a:t>
            </a:r>
          </a:p>
          <a:p>
            <a:pPr marL="514350" indent="-514350" eaLnBrk="1" fontAlgn="auto" hangingPunct="1">
              <a:spcAft>
                <a:spcPts val="0"/>
              </a:spcAft>
              <a:buFont typeface="+mj-lt"/>
              <a:buAutoNum type="arabicPeriod" startAt="26"/>
              <a:defRPr/>
            </a:pPr>
            <a:r>
              <a:rPr lang="en-US" sz="1800" dirty="0" smtClean="0">
                <a:solidFill>
                  <a:schemeClr val="accent2">
                    <a:lumMod val="75000"/>
                  </a:schemeClr>
                </a:solidFill>
              </a:rPr>
              <a:t>Developing a New Model for Gathering and Reporting Adverse Events</a:t>
            </a:r>
          </a:p>
          <a:p>
            <a:pPr marL="514350" indent="-514350" eaLnBrk="1" fontAlgn="auto" hangingPunct="1">
              <a:spcAft>
                <a:spcPts val="0"/>
              </a:spcAft>
              <a:buFont typeface="+mj-lt"/>
              <a:buAutoNum type="arabicPeriod" startAt="26"/>
              <a:defRPr/>
            </a:pPr>
            <a:r>
              <a:rPr lang="en-US" sz="1800" dirty="0" smtClean="0"/>
              <a:t>Using Registry Data To Evaluate Outcomes by Practice</a:t>
            </a:r>
          </a:p>
          <a:p>
            <a:pPr marL="514350" indent="-514350" eaLnBrk="1" fontAlgn="auto" hangingPunct="1">
              <a:spcAft>
                <a:spcPts val="0"/>
              </a:spcAft>
              <a:buFont typeface="+mj-lt"/>
              <a:buAutoNum type="arabicPeriod" startAt="26"/>
              <a:defRPr/>
            </a:pPr>
            <a:r>
              <a:rPr lang="en-US" sz="1800" dirty="0" smtClean="0"/>
              <a:t>Using Registry Data To Study Patterns of Use and Outcomes</a:t>
            </a:r>
            <a:endParaRPr lang="en-US" sz="1800" dirty="0"/>
          </a:p>
        </p:txBody>
      </p:sp>
      <p:sp>
        <p:nvSpPr>
          <p:cNvPr id="23555" name="Title 2"/>
          <p:cNvSpPr>
            <a:spLocks noGrp="1"/>
          </p:cNvSpPr>
          <p:nvPr>
            <p:ph type="title"/>
          </p:nvPr>
        </p:nvSpPr>
        <p:spPr>
          <a:xfrm>
            <a:off x="457200" y="76200"/>
            <a:ext cx="8458200" cy="1143000"/>
          </a:xfrm>
        </p:spPr>
        <p:txBody>
          <a:bodyPr/>
          <a:lstStyle/>
          <a:p>
            <a:pPr eaLnBrk="1" hangingPunct="1"/>
            <a:r>
              <a:rPr lang="de-CH" sz="3600"/>
              <a:t>Case Examples (new examples highlighted)</a:t>
            </a:r>
            <a:endParaRPr lang="en-US" sz="36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Content Placeholder 1"/>
          <p:cNvSpPr>
            <a:spLocks noGrp="1"/>
          </p:cNvSpPr>
          <p:nvPr>
            <p:ph idx="1"/>
          </p:nvPr>
        </p:nvSpPr>
        <p:spPr/>
        <p:txBody>
          <a:bodyPr>
            <a:normAutofit fontScale="70000" lnSpcReduction="20000"/>
          </a:bodyPr>
          <a:lstStyle/>
          <a:p>
            <a:pPr marL="3175" indent="-3175" eaLnBrk="1" hangingPunct="1">
              <a:spcBef>
                <a:spcPts val="1200"/>
              </a:spcBef>
              <a:spcAft>
                <a:spcPts val="600"/>
              </a:spcAft>
              <a:buFont typeface="Arial" charset="0"/>
              <a:buNone/>
            </a:pPr>
            <a:r>
              <a:rPr lang="en-US" b="1" dirty="0">
                <a:solidFill>
                  <a:srgbClr val="AA5107"/>
                </a:solidFill>
              </a:rPr>
              <a:t>Rationale:  </a:t>
            </a:r>
            <a:r>
              <a:rPr lang="en-US" dirty="0"/>
              <a:t>Increasingly, statistical methods are used to link data from multiple de-identified sources, including registries.  For these projects:</a:t>
            </a:r>
          </a:p>
          <a:p>
            <a:pPr lvl="1" eaLnBrk="1" hangingPunct="1">
              <a:spcBef>
                <a:spcPts val="1200"/>
              </a:spcBef>
            </a:pPr>
            <a:r>
              <a:rPr lang="en-US" dirty="0"/>
              <a:t>What is the risk of identifying patients by combining data from multiple registries?</a:t>
            </a:r>
          </a:p>
          <a:p>
            <a:pPr lvl="1" eaLnBrk="1" hangingPunct="1">
              <a:spcBef>
                <a:spcPts val="1200"/>
              </a:spcBef>
            </a:pPr>
            <a:r>
              <a:rPr lang="en-US" dirty="0"/>
              <a:t>What are the legal and ethical requirements for researchers to ensure patient privacy and confidentiality?</a:t>
            </a:r>
            <a:r>
              <a:rPr lang="en-US" dirty="0" smtClean="0"/>
              <a:t> </a:t>
            </a:r>
          </a:p>
          <a:p>
            <a:pPr lvl="0"/>
            <a:r>
              <a:rPr lang="de-CH" dirty="0" err="1" smtClean="0">
                <a:solidFill>
                  <a:srgbClr val="FFFFFF"/>
                </a:solidFill>
              </a:rPr>
              <a:t>Linking</a:t>
            </a:r>
            <a:r>
              <a:rPr lang="de-CH" dirty="0" smtClean="0">
                <a:solidFill>
                  <a:srgbClr val="FFFFFF"/>
                </a:solidFill>
              </a:rPr>
              <a:t> </a:t>
            </a:r>
            <a:r>
              <a:rPr lang="de-CH" dirty="0" err="1" smtClean="0">
                <a:solidFill>
                  <a:srgbClr val="FFFFFF"/>
                </a:solidFill>
              </a:rPr>
              <a:t>Registry</a:t>
            </a:r>
            <a:r>
              <a:rPr lang="de-CH" dirty="0" smtClean="0">
                <a:solidFill>
                  <a:srgbClr val="FFFFFF"/>
                </a:solidFill>
              </a:rPr>
              <a:t> Data:  </a:t>
            </a:r>
            <a:r>
              <a:rPr lang="de-CH" dirty="0" err="1" smtClean="0">
                <a:solidFill>
                  <a:srgbClr val="FFFFFF"/>
                </a:solidFill>
              </a:rPr>
              <a:t>Overview</a:t>
            </a:r>
            <a:endParaRPr lang="de-CH" dirty="0" smtClean="0">
              <a:solidFill>
                <a:srgbClr val="FFFFFF"/>
              </a:solidFill>
            </a:endParaRPr>
          </a:p>
          <a:p>
            <a:pPr lvl="1" eaLnBrk="1" hangingPunct="1">
              <a:spcBef>
                <a:spcPts val="1200"/>
              </a:spcBef>
            </a:pPr>
            <a:r>
              <a:rPr lang="en-US" dirty="0" smtClean="0"/>
              <a:t>Chapter is divided into 2 sections: Technical Aspects and Legal Considerations.</a:t>
            </a:r>
          </a:p>
          <a:p>
            <a:pPr lvl="1" eaLnBrk="1" hangingPunct="1">
              <a:spcBef>
                <a:spcPts val="1200"/>
              </a:spcBef>
            </a:pPr>
            <a:r>
              <a:rPr lang="en-US" dirty="0" smtClean="0"/>
              <a:t>Technical Aspects: What is a feasible technical approach to linking the data? </a:t>
            </a:r>
          </a:p>
          <a:p>
            <a:pPr lvl="1" eaLnBrk="1" hangingPunct="1">
              <a:spcBef>
                <a:spcPts val="1200"/>
              </a:spcBef>
            </a:pPr>
            <a:r>
              <a:rPr lang="en-US" dirty="0" smtClean="0"/>
              <a:t>Legal Considerations: Is the linkage legally feasible under the permissions, terms, and conditions that applied to the original compilations of each data set? </a:t>
            </a:r>
            <a:endParaRPr lang="en-US" dirty="0"/>
          </a:p>
        </p:txBody>
      </p:sp>
      <p:sp>
        <p:nvSpPr>
          <p:cNvPr id="24579" name="Title 3"/>
          <p:cNvSpPr>
            <a:spLocks noGrp="1"/>
          </p:cNvSpPr>
          <p:nvPr>
            <p:ph type="title"/>
          </p:nvPr>
        </p:nvSpPr>
        <p:spPr/>
        <p:txBody>
          <a:bodyPr/>
          <a:lstStyle/>
          <a:p>
            <a:r>
              <a:rPr lang="de-CH" sz="4000" dirty="0">
                <a:solidFill>
                  <a:srgbClr val="FFFFFF"/>
                </a:solidFill>
              </a:rPr>
              <a:t>New </a:t>
            </a:r>
            <a:r>
              <a:rPr lang="de-CH" sz="4000" dirty="0" err="1">
                <a:solidFill>
                  <a:srgbClr val="FFFFFF"/>
                </a:solidFill>
              </a:rPr>
              <a:t>Chapter</a:t>
            </a:r>
            <a:r>
              <a:rPr lang="de-CH" sz="4000" dirty="0">
                <a:solidFill>
                  <a:srgbClr val="FFFFFF"/>
                </a:solidFill>
              </a:rPr>
              <a:t>:  </a:t>
            </a:r>
            <a:r>
              <a:rPr lang="de-CH" sz="4000" dirty="0" err="1">
                <a:solidFill>
                  <a:srgbClr val="FFFFFF"/>
                </a:solidFill>
              </a:rPr>
              <a:t>Linking</a:t>
            </a:r>
            <a:r>
              <a:rPr lang="de-CH" sz="4000" dirty="0">
                <a:solidFill>
                  <a:srgbClr val="FFFFFF"/>
                </a:solidFill>
              </a:rPr>
              <a:t> </a:t>
            </a:r>
            <a:r>
              <a:rPr lang="de-CH" sz="4000" dirty="0" err="1">
                <a:solidFill>
                  <a:srgbClr val="FFFFFF"/>
                </a:solidFill>
              </a:rPr>
              <a:t>Registry</a:t>
            </a:r>
            <a:r>
              <a:rPr lang="de-CH" sz="4000" dirty="0">
                <a:solidFill>
                  <a:srgbClr val="FFFFFF"/>
                </a:solidFill>
              </a:rPr>
              <a:t> Data</a:t>
            </a:r>
            <a:endParaRPr lang="en-US" sz="4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endParaRPr lang="en-US" dirty="0"/>
          </a:p>
        </p:txBody>
      </p:sp>
      <p:sp>
        <p:nvSpPr>
          <p:cNvPr id="26627" name="Content Placeholder 2"/>
          <p:cNvSpPr>
            <a:spLocks noGrp="1"/>
          </p:cNvSpPr>
          <p:nvPr>
            <p:ph idx="1"/>
          </p:nvPr>
        </p:nvSpPr>
        <p:spPr/>
        <p:txBody>
          <a:bodyPr/>
          <a:lstStyle/>
          <a:p>
            <a:pPr eaLnBrk="1" hangingPunct="1"/>
            <a:endParaRPr lang="en-US" smtClean="0"/>
          </a:p>
          <a:p>
            <a:pPr eaLnBrk="1" hangingPunct="1"/>
            <a:endParaRPr lang="en-US" smtClean="0"/>
          </a:p>
          <a:p>
            <a:pPr eaLnBrk="1" hangingPunct="1"/>
            <a:endParaRPr lang="en-US" dirty="0"/>
          </a:p>
        </p:txBody>
      </p:sp>
      <p:sp>
        <p:nvSpPr>
          <p:cNvPr id="26628" name="Slide Number Placeholder 3"/>
          <p:cNvSpPr>
            <a:spLocks noGrp="1"/>
          </p:cNvSpPr>
          <p:nvPr>
            <p:ph type="sldNum" sz="quarter" idx="10"/>
          </p:nvPr>
        </p:nvSpPr>
        <p:spPr bwMode="auto">
          <a:xfrm>
            <a:off x="6553200" y="6248400"/>
            <a:ext cx="2133600" cy="476250"/>
          </a:xfrm>
          <a:noFill/>
          <a:ln>
            <a:miter lim="800000"/>
            <a:headEnd/>
            <a:tailEnd/>
          </a:ln>
        </p:spPr>
        <p:txBody>
          <a:bodyPr/>
          <a:lstStyle/>
          <a:p>
            <a:pPr algn="r"/>
            <a:fld id="{DEE349FD-A072-4947-B486-CC74FEF4EEFE}" type="slidenum">
              <a:rPr lang="en-US"/>
              <a:pPr algn="r"/>
              <a:t>16</a:t>
            </a:fld>
            <a:endParaRPr lang="en-US"/>
          </a:p>
        </p:txBody>
      </p:sp>
      <p:sp>
        <p:nvSpPr>
          <p:cNvPr id="26629" name="Slide Number Placeholder 3"/>
          <p:cNvSpPr txBox="1">
            <a:spLocks noGrp="1"/>
          </p:cNvSpPr>
          <p:nvPr/>
        </p:nvSpPr>
        <p:spPr bwMode="auto">
          <a:xfrm>
            <a:off x="304800" y="6248400"/>
            <a:ext cx="2133600" cy="476250"/>
          </a:xfrm>
          <a:prstGeom prst="rect">
            <a:avLst/>
          </a:prstGeom>
          <a:noFill/>
          <a:ln w="9525">
            <a:noFill/>
            <a:miter lim="800000"/>
            <a:headEnd/>
            <a:tailEnd/>
          </a:ln>
        </p:spPr>
        <p:txBody>
          <a:bodyPr anchor="ctr">
            <a:prstTxWarp prst="textNoShape">
              <a:avLst/>
            </a:prstTxWarp>
          </a:bodyPr>
          <a:lstStyle/>
          <a:p>
            <a:pPr eaLnBrk="0" hangingPunct="0"/>
            <a:fld id="{B75A6153-B75F-5048-8556-11403F3CECA8}" type="slidenum">
              <a:rPr lang="en-US" sz="1200">
                <a:solidFill>
                  <a:srgbClr val="898989"/>
                </a:solidFill>
              </a:rPr>
              <a:pPr eaLnBrk="0" hangingPunct="0"/>
              <a:t>16</a:t>
            </a:fld>
            <a:endParaRPr lang="en-US" sz="1200">
              <a:solidFill>
                <a:srgbClr val="898989"/>
              </a:solidFill>
            </a:endParaRPr>
          </a:p>
        </p:txBody>
      </p:sp>
      <p:pic>
        <p:nvPicPr>
          <p:cNvPr id="26630" name="Picture 1" descr="This slide depicts Table 10 from the User’s Guide.  Each row in the table contains a technical planning question.  The questions are:&#10;• Row 1:  Who is performing the linkage? Are the individuals performing the linkage permitted access to identifiers or restricted sets of identifiers? Are they neutral agents (“honest brokers”) or the source of one of the datasets to be linked?&#10;• Row 2:  How easy will it be to know whether a given person is in the registry? Are censuses riskier than surveys?&#10;• Row 3:  Is there a common feature or pseudonym (sets of attributes in both databases that are unique to individuals but do not lead to re-identification) available across the datasets being linked?&#10;• Row 4:  Is the registry a flat file or a relational database? The latter is more difficult to manage unless a primary key is applied.&#10;• Row 5:  Is the registry relatively static or dynamic? The latter is harder to manage if data are being added over time, because the risk of identification increases.&#10;• Row 6:  How many attributes are in the registry? The more attributes, the harder it will be to manage the risk of identification associated with the registry.&#10;• Row 7:  How will conflicting values of attributes that are common to both databases be resolved? Comparable attributes (e.g., weight) should be converted to the same units of measurement in datasets that will be linked.&#10;• Row 8:  Does the registry contain information that makes the risk identification intrinsic to the registry? Direct identifiers such as names and Social Security Numbers are problematic, as is fine-scale geography.&#10;• Row 9:  Is there a sound data dictionary?&#10;• Row 10:  How many external databases will be linked to the registry data? How readily available and costly is each external database?&#10;• Row 11:  How will records that appear in only one database be managed?&#10;• Row 12:  How will the accuracy of the linked dataset relate to the accuracy of its components? The accuracy is only as good as that of the least accurate component."/>
          <p:cNvPicPr>
            <a:picLocks noChangeAspect="1" noChangeArrowheads="1"/>
          </p:cNvPicPr>
          <p:nvPr/>
        </p:nvPicPr>
        <p:blipFill>
          <a:blip r:embed="rId3"/>
          <a:srcRect/>
          <a:stretch>
            <a:fillRect/>
          </a:stretch>
        </p:blipFill>
        <p:spPr bwMode="auto">
          <a:xfrm>
            <a:off x="0" y="0"/>
            <a:ext cx="9144000" cy="6786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7650" name="Picture 2" descr="This slide depicts Table 9 from the User’s Guide.  Each row in the table contains a legal planning subject followed by a list of questions.  The first row is Purpose for Data Linkage.  The questions are:&#10;• Research?&#10;• Public health?&#10;• Quality improvement?&#10;• Required for postmarketing safety studies?&#10;• Determining effectiveness of a product or service, other purpose, and combination of purposes?&#10;The second row is Conditions under which the data (plus or minus biospecimens) were originally collected.  The questions are:&#10;• Collected by law (e.g., regulatory purpose, public health purpose)?&#10;• For treatment, payment, or health care operations?&#10;• With documented consent from each individual to research participation and authorization for research use of protected health information?&#10;• With an IRB alteration or waiver of consent and authorization?&#10;• With permission of health care provider or plan?&#10;• With contractual conditions or limitations on future use or disclosure (release)?&#10;• What are the reasonable expectations, held by the original data sources and the data custodians, of privacy or confidentiality for future uses of the data?&#10;The third row is Data.  The questions are:&#10;• Is sensitive information involved (e.g., about children, infectious disease, mental health conditions)?&#10;• Do the data contain direct identifiers? Indirect identifiers? &#10;• Is protected health information (PHI) involved?&#10;• Is a limited dataset (LDS), and thus a data use agreement (DUA), involved?&#10;• Are the data de-identified in accordance with the HIPAA Privacy Rule?&#10;• Do the data contain a code to identifiers? &#10;• Who holds the key to the code? &#10;• Is a neutral third party (an honest broker) involved? &#10;• Does the code to identifiers conform to the re-identification standard in the HIPAA Privacy Rule?&#10;• Is re-identification needed prior to performing the data linkage?&#10;• After the data linkage, will the risk increase that the data may be identifiable?&#10;• What is the minimally acceptable cell size to avoid identifying individuals?&#10;The fourth row is The person or institution holding the data for linkage.  The questions are:&#10;• Is this person or institution a covered entity under the HIPAA Privacy Rule or the American Recovery and Reinvestment Act of 2009?&#10;• Not a covered entity?"/>
          <p:cNvPicPr>
            <a:picLocks noChangeAspect="1" noChangeArrowheads="1"/>
          </p:cNvPicPr>
          <p:nvPr/>
        </p:nvPicPr>
        <p:blipFill>
          <a:blip r:embed="rId3"/>
          <a:srcRect/>
          <a:stretch>
            <a:fillRect/>
          </a:stretch>
        </p:blipFill>
        <p:spPr bwMode="auto">
          <a:xfrm>
            <a:off x="990600" y="0"/>
            <a:ext cx="5638800" cy="6899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8674" name="Picture 1" descr="This slide shows the rest of Table 9.  The fifth row in Table 9 is The person or institution performing the data linkage:&#10;• Is this person or institution a covered entity under the HIPAA Privacy Rule or the American Recovery and Reinvestment Act of 2009?&#10;• Not a covered entity?&#10;The sixth row is Other laws or policies that may apply to data use or disclosure (release).  The questions are:&#10;• Are governmental data involved?&#10;• Are NIH data sharing policies involved?&#10;• Does State law apply? Which State?&#10;The seventh row is The terms and conditions that apply to data disclosure (release) and use under any agreement with the original source of the data.  The questions are:&#10;• For individuals as the data source, do the consent and authorization documents contain limitations on data use—unless the data have been sufficiently de-identified?&#10;• For data custodians as the data source, is there a data use agreement or other contract that applies to data use by any subsequent holder of the data?&#10;The eighth row is Anticipated needs for data validation and verification.  The questions are:&#10;• Initially for the data linkage processes?&#10;• In the future?&#10;The ninth row is Future needs for privacy protection of the data source or maintenance of confidentiality.  The questions are:&#10;• What will happen to data resulting from the linkage once the analyses have been completed? How will the data be stored?&#10;• The tenth row is Anticipated future uses of the linked data.  The questions are:&#10;• Will the data resulting from the linkage be maintained for multiple analyses? For the same or different purposes?&#10;• Will the data resulting from the linkage be used for other linkages?&#10;• What permissions are necessary for, or restrictions apply to, planned future uses of the data?&#10;• Are there currently requirements for tracking uses and disclosures of the data?&#10;The table notes indicate that HIPAA stands for the Health Insurance Portability and Accountability Act.  IRB stands for institutional review board. NIH stands for the National Institutes of Health."/>
          <p:cNvPicPr>
            <a:picLocks noChangeAspect="1" noChangeArrowheads="1"/>
          </p:cNvPicPr>
          <p:nvPr/>
        </p:nvPicPr>
        <p:blipFill>
          <a:blip r:embed="rId3"/>
          <a:srcRect/>
          <a:stretch>
            <a:fillRect/>
          </a:stretch>
        </p:blipFill>
        <p:spPr bwMode="auto">
          <a:xfrm>
            <a:off x="723900" y="0"/>
            <a:ext cx="7886700" cy="6896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sz="3600" dirty="0"/>
              <a:t>Linking Registry Data:  Case Example</a:t>
            </a:r>
          </a:p>
        </p:txBody>
      </p:sp>
      <p:sp>
        <p:nvSpPr>
          <p:cNvPr id="3" name="Content Placeholder 2"/>
          <p:cNvSpPr>
            <a:spLocks noGrp="1"/>
          </p:cNvSpPr>
          <p:nvPr>
            <p:ph idx="1"/>
          </p:nvPr>
        </p:nvSpPr>
        <p:spPr>
          <a:xfrm>
            <a:off x="457200" y="1295400"/>
            <a:ext cx="8382000" cy="4830763"/>
          </a:xfrm>
        </p:spPr>
        <p:txBody>
          <a:bodyPr>
            <a:normAutofit/>
          </a:bodyPr>
          <a:lstStyle/>
          <a:p>
            <a:pPr eaLnBrk="1" hangingPunct="1">
              <a:lnSpc>
                <a:spcPct val="80000"/>
              </a:lnSpc>
              <a:spcBef>
                <a:spcPts val="1800"/>
              </a:spcBef>
            </a:pPr>
            <a:r>
              <a:rPr lang="en-US" sz="2700" dirty="0"/>
              <a:t>Goal:  Study long-term patient outcomes for diagnostic cardiac catheterizations and </a:t>
            </a:r>
            <a:r>
              <a:rPr lang="en-US" sz="2700" dirty="0" err="1"/>
              <a:t>percutaneous</a:t>
            </a:r>
            <a:r>
              <a:rPr lang="en-US" sz="2700" dirty="0"/>
              <a:t> coronary interventions (PCI).</a:t>
            </a:r>
          </a:p>
          <a:p>
            <a:pPr eaLnBrk="1" hangingPunct="1">
              <a:lnSpc>
                <a:spcPct val="80000"/>
              </a:lnSpc>
              <a:spcBef>
                <a:spcPts val="1800"/>
              </a:spcBef>
            </a:pPr>
            <a:r>
              <a:rPr lang="en-US" sz="2700" dirty="0"/>
              <a:t>Data Sources:  </a:t>
            </a:r>
            <a:r>
              <a:rPr lang="en-US" sz="2700" dirty="0" err="1"/>
              <a:t>CathPCI</a:t>
            </a:r>
            <a:r>
              <a:rPr lang="en-US" sz="2700" dirty="0"/>
              <a:t> registry lacks long-term follow-up.  Medicare data lacks detailed procedure information.</a:t>
            </a:r>
          </a:p>
          <a:p>
            <a:pPr eaLnBrk="1" hangingPunct="1">
              <a:lnSpc>
                <a:spcPct val="80000"/>
              </a:lnSpc>
              <a:spcBef>
                <a:spcPts val="1800"/>
              </a:spcBef>
            </a:pPr>
            <a:r>
              <a:rPr lang="en-US" sz="2700" dirty="0"/>
              <a:t>Legal Approach: After review of HIPAA, Common Rule, project team determined that linkage required use of limited datasets only and IRB approval for linkage project.</a:t>
            </a:r>
          </a:p>
          <a:p>
            <a:pPr eaLnBrk="1" hangingPunct="1">
              <a:lnSpc>
                <a:spcPct val="80000"/>
              </a:lnSpc>
              <a:spcBef>
                <a:spcPts val="1800"/>
              </a:spcBef>
            </a:pPr>
            <a:r>
              <a:rPr lang="en-US" sz="2700" dirty="0"/>
              <a:t>Technical Approach:  </a:t>
            </a:r>
            <a:r>
              <a:rPr lang="en-US" sz="2700" dirty="0" err="1"/>
              <a:t>CathPCI</a:t>
            </a:r>
            <a:r>
              <a:rPr lang="en-US" sz="2700" dirty="0"/>
              <a:t> data were linked with Medicare data using probabilistic matching techniques.</a:t>
            </a:r>
            <a:endParaRPr lang="en-US" sz="27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22" name="Rectangle 2"/>
          <p:cNvSpPr>
            <a:spLocks noGrp="1" noChangeArrowheads="1"/>
          </p:cNvSpPr>
          <p:nvPr>
            <p:ph type="title"/>
          </p:nvPr>
        </p:nvSpPr>
        <p:spPr>
          <a:xfrm>
            <a:off x="1589088" y="434975"/>
            <a:ext cx="5954712" cy="876300"/>
          </a:xfrm>
        </p:spPr>
        <p:txBody>
          <a:bodyPr/>
          <a:lstStyle/>
          <a:p>
            <a:pPr>
              <a:defRPr/>
            </a:pPr>
            <a:r>
              <a:rPr lang="en-US" dirty="0" smtClean="0"/>
              <a:t>Agenda</a:t>
            </a:r>
          </a:p>
        </p:txBody>
      </p:sp>
      <p:sp>
        <p:nvSpPr>
          <p:cNvPr id="491523" name="Rectangle 3"/>
          <p:cNvSpPr>
            <a:spLocks noGrp="1" noChangeArrowheads="1"/>
          </p:cNvSpPr>
          <p:nvPr>
            <p:ph type="body" idx="1"/>
          </p:nvPr>
        </p:nvSpPr>
        <p:spPr>
          <a:xfrm>
            <a:off x="609600" y="1676400"/>
            <a:ext cx="8077200" cy="4267200"/>
          </a:xfrm>
        </p:spPr>
        <p:txBody>
          <a:bodyPr/>
          <a:lstStyle/>
          <a:p>
            <a:pPr eaLnBrk="1" hangingPunct="1">
              <a:spcBef>
                <a:spcPts val="1800"/>
              </a:spcBef>
            </a:pPr>
            <a:r>
              <a:rPr lang="en-US" sz="2800" dirty="0"/>
              <a:t>Introduction to the Second Edition</a:t>
            </a:r>
          </a:p>
          <a:p>
            <a:pPr lvl="1" eaLnBrk="1" hangingPunct="1">
              <a:spcBef>
                <a:spcPts val="1800"/>
              </a:spcBef>
            </a:pPr>
            <a:r>
              <a:rPr lang="en-US" sz="2400" dirty="0"/>
              <a:t>Elise Berliner, Ph.D., Task Order Officer</a:t>
            </a:r>
            <a:endParaRPr lang="en-US" sz="2000" dirty="0"/>
          </a:p>
          <a:p>
            <a:pPr eaLnBrk="1" hangingPunct="1">
              <a:spcBef>
                <a:spcPts val="1800"/>
              </a:spcBef>
            </a:pPr>
            <a:r>
              <a:rPr lang="en-US" sz="2800" dirty="0"/>
              <a:t>Review of major changes and new sections</a:t>
            </a:r>
          </a:p>
          <a:p>
            <a:pPr lvl="1" eaLnBrk="1" hangingPunct="1">
              <a:spcBef>
                <a:spcPts val="1800"/>
              </a:spcBef>
            </a:pPr>
            <a:r>
              <a:rPr lang="en-US" sz="2400" dirty="0"/>
              <a:t>Richard </a:t>
            </a:r>
            <a:r>
              <a:rPr lang="en-US" sz="2400" dirty="0" err="1"/>
              <a:t>Gliklich</a:t>
            </a:r>
            <a:r>
              <a:rPr lang="en-US" sz="2400" dirty="0"/>
              <a:t>, M.D., Senior Editor</a:t>
            </a:r>
          </a:p>
          <a:p>
            <a:pPr lvl="1" eaLnBrk="1" hangingPunct="1">
              <a:spcBef>
                <a:spcPts val="1800"/>
              </a:spcBef>
            </a:pPr>
            <a:r>
              <a:rPr lang="en-US" sz="2400" dirty="0"/>
              <a:t>Nancy Dreyer, Ph.D., M.P.H., Senior Editor</a:t>
            </a:r>
          </a:p>
          <a:p>
            <a:pPr eaLnBrk="1" hangingPunct="1">
              <a:spcBef>
                <a:spcPts val="1800"/>
              </a:spcBef>
            </a:pPr>
            <a:r>
              <a:rPr lang="en-US" sz="2800" dirty="0"/>
              <a:t>Planning for the Third Edition</a:t>
            </a:r>
          </a:p>
          <a:p>
            <a:pPr lvl="1" eaLnBrk="1" hangingPunct="1">
              <a:spcBef>
                <a:spcPts val="1800"/>
              </a:spcBef>
            </a:pPr>
            <a:r>
              <a:rPr lang="en-US" sz="2400" dirty="0"/>
              <a:t>Audience discussion, led by Dr. Berliner</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Content Placeholder 1"/>
          <p:cNvSpPr>
            <a:spLocks noGrp="1"/>
          </p:cNvSpPr>
          <p:nvPr>
            <p:ph idx="1"/>
          </p:nvPr>
        </p:nvSpPr>
        <p:spPr/>
        <p:txBody>
          <a:bodyPr>
            <a:normAutofit/>
          </a:bodyPr>
          <a:lstStyle/>
          <a:p>
            <a:pPr marL="0" lvl="1" indent="0" eaLnBrk="1" hangingPunct="1">
              <a:spcBef>
                <a:spcPts val="1800"/>
              </a:spcBef>
              <a:buFont typeface="Wingdings" charset="2"/>
              <a:buNone/>
            </a:pPr>
            <a:r>
              <a:rPr lang="en-US" b="1" dirty="0">
                <a:solidFill>
                  <a:srgbClr val="AA5107"/>
                </a:solidFill>
              </a:rPr>
              <a:t>Rationale:  </a:t>
            </a:r>
            <a:r>
              <a:rPr lang="en-US" dirty="0"/>
              <a:t>With national efforts to invest in </a:t>
            </a:r>
            <a:r>
              <a:rPr lang="en-US" dirty="0" err="1"/>
              <a:t>EHRs</a:t>
            </a:r>
            <a:r>
              <a:rPr lang="en-US" dirty="0"/>
              <a:t>, and to advance the evidence base in areas such as effectiveness, safety, and quality through registries and other studies, it is clear that interfacing registries with </a:t>
            </a:r>
            <a:r>
              <a:rPr lang="en-US" dirty="0" err="1"/>
              <a:t>EHRs</a:t>
            </a:r>
            <a:r>
              <a:rPr lang="en-US" dirty="0"/>
              <a:t> will become increasingly important to reduce data collection burden.</a:t>
            </a:r>
          </a:p>
          <a:p>
            <a:pPr marL="0" lvl="1" indent="0" eaLnBrk="1" hangingPunct="1">
              <a:spcBef>
                <a:spcPts val="1800"/>
              </a:spcBef>
              <a:buFont typeface="Wingdings" charset="2"/>
              <a:buNone/>
            </a:pPr>
            <a:r>
              <a:rPr lang="en-US" dirty="0"/>
              <a:t>This chapter explores issues of interoperability and a pragmatic “building-block approach” towards a functional, open-standards based solution.</a:t>
            </a:r>
          </a:p>
        </p:txBody>
      </p:sp>
      <p:sp>
        <p:nvSpPr>
          <p:cNvPr id="30723" name="Title 2"/>
          <p:cNvSpPr>
            <a:spLocks noGrp="1"/>
          </p:cNvSpPr>
          <p:nvPr>
            <p:ph type="title"/>
          </p:nvPr>
        </p:nvSpPr>
        <p:spPr>
          <a:xfrm>
            <a:off x="457200" y="76200"/>
            <a:ext cx="8458200" cy="914400"/>
          </a:xfrm>
        </p:spPr>
        <p:txBody>
          <a:bodyPr/>
          <a:lstStyle/>
          <a:p>
            <a:pPr eaLnBrk="1" hangingPunct="1"/>
            <a:r>
              <a:rPr lang="de-CH" sz="2800" dirty="0"/>
              <a:t>New </a:t>
            </a:r>
            <a:r>
              <a:rPr lang="de-CH" sz="2800" dirty="0" err="1"/>
              <a:t>Chapter</a:t>
            </a:r>
            <a:r>
              <a:rPr lang="de-CH" sz="2800" dirty="0"/>
              <a:t>:  </a:t>
            </a:r>
            <a:r>
              <a:rPr lang="de-CH" sz="2800" dirty="0" err="1"/>
              <a:t>Interfacing</a:t>
            </a:r>
            <a:r>
              <a:rPr lang="de-CH" sz="2800" dirty="0"/>
              <a:t> </a:t>
            </a:r>
            <a:r>
              <a:rPr lang="de-CH" sz="2800" dirty="0" err="1"/>
              <a:t>Registries</a:t>
            </a:r>
            <a:r>
              <a:rPr lang="de-CH" sz="2800" dirty="0"/>
              <a:t> </a:t>
            </a:r>
            <a:r>
              <a:rPr lang="de-CH" sz="2800" dirty="0" err="1"/>
              <a:t>with</a:t>
            </a:r>
            <a:r>
              <a:rPr lang="de-CH" sz="2800" dirty="0"/>
              <a:t> Electronic Health Records (</a:t>
            </a:r>
            <a:r>
              <a:rPr lang="de-CH" sz="2800" dirty="0" err="1"/>
              <a:t>EHRs</a:t>
            </a:r>
            <a:r>
              <a:rPr lang="de-CH" sz="2800" dirty="0"/>
              <a:t>) </a:t>
            </a:r>
            <a:endParaRPr lang="en-US"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2"/>
          <p:cNvSpPr>
            <a:spLocks noGrp="1"/>
          </p:cNvSpPr>
          <p:nvPr>
            <p:ph type="title"/>
          </p:nvPr>
        </p:nvSpPr>
        <p:spPr/>
        <p:txBody>
          <a:bodyPr/>
          <a:lstStyle/>
          <a:p>
            <a:pPr eaLnBrk="1" hangingPunct="1"/>
            <a:r>
              <a:rPr lang="en-US" sz="3400" dirty="0"/>
              <a:t>Interfacing Registries &amp; </a:t>
            </a:r>
            <a:r>
              <a:rPr lang="en-US" sz="3400" dirty="0" err="1"/>
              <a:t>EHRs</a:t>
            </a:r>
            <a:r>
              <a:rPr lang="en-US" sz="3400" dirty="0"/>
              <a:t>:  Overview</a:t>
            </a:r>
          </a:p>
        </p:txBody>
      </p:sp>
      <p:sp>
        <p:nvSpPr>
          <p:cNvPr id="31747" name="Content Placeholder 4"/>
          <p:cNvSpPr>
            <a:spLocks noGrp="1"/>
          </p:cNvSpPr>
          <p:nvPr>
            <p:ph idx="1"/>
          </p:nvPr>
        </p:nvSpPr>
        <p:spPr/>
        <p:txBody>
          <a:bodyPr/>
          <a:lstStyle/>
          <a:p>
            <a:pPr eaLnBrk="1" hangingPunct="1">
              <a:spcBef>
                <a:spcPts val="1800"/>
              </a:spcBef>
            </a:pPr>
            <a:r>
              <a:rPr lang="en-US" dirty="0"/>
              <a:t>Chapter covers 4 main topics:</a:t>
            </a:r>
          </a:p>
          <a:p>
            <a:pPr lvl="1" eaLnBrk="1" hangingPunct="1">
              <a:spcBef>
                <a:spcPts val="1800"/>
              </a:spcBef>
            </a:pPr>
            <a:r>
              <a:rPr lang="en-US" dirty="0"/>
              <a:t>Role of </a:t>
            </a:r>
            <a:r>
              <a:rPr lang="en-US" dirty="0" err="1"/>
              <a:t>EHRs</a:t>
            </a:r>
            <a:r>
              <a:rPr lang="en-US" dirty="0"/>
              <a:t> and patient registries in health care.</a:t>
            </a:r>
          </a:p>
          <a:p>
            <a:pPr lvl="1" eaLnBrk="1" hangingPunct="1">
              <a:spcBef>
                <a:spcPts val="1800"/>
              </a:spcBef>
            </a:pPr>
            <a:r>
              <a:rPr lang="en-US" dirty="0"/>
              <a:t>Vision of EHR-registry interoperability.</a:t>
            </a:r>
          </a:p>
          <a:p>
            <a:pPr lvl="1" eaLnBrk="1" hangingPunct="1">
              <a:spcBef>
                <a:spcPts val="1800"/>
              </a:spcBef>
            </a:pPr>
            <a:r>
              <a:rPr lang="en-US" dirty="0"/>
              <a:t>Interoperability challenges.</a:t>
            </a:r>
          </a:p>
          <a:p>
            <a:pPr lvl="1" eaLnBrk="1" hangingPunct="1">
              <a:spcBef>
                <a:spcPts val="1800"/>
              </a:spcBef>
            </a:pPr>
            <a:r>
              <a:rPr lang="en-US" dirty="0"/>
              <a:t>Partial and potential solutions.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itle 2"/>
          <p:cNvSpPr>
            <a:spLocks noGrp="1"/>
          </p:cNvSpPr>
          <p:nvPr>
            <p:ph type="title"/>
          </p:nvPr>
        </p:nvSpPr>
        <p:spPr/>
        <p:txBody>
          <a:bodyPr/>
          <a:lstStyle/>
          <a:p>
            <a:pPr eaLnBrk="1" hangingPunct="1"/>
            <a:r>
              <a:rPr lang="en-US" sz="3400" dirty="0"/>
              <a:t>Interfacing Registries &amp; </a:t>
            </a:r>
            <a:r>
              <a:rPr lang="en-US" sz="3400" dirty="0" err="1"/>
              <a:t>EHRs</a:t>
            </a:r>
            <a:r>
              <a:rPr lang="en-US" sz="3400" dirty="0"/>
              <a:t>: Definitions</a:t>
            </a:r>
          </a:p>
        </p:txBody>
      </p:sp>
      <p:sp>
        <p:nvSpPr>
          <p:cNvPr id="5" name="Content Placeholder 4"/>
          <p:cNvSpPr>
            <a:spLocks noGrp="1"/>
          </p:cNvSpPr>
          <p:nvPr>
            <p:ph idx="1"/>
          </p:nvPr>
        </p:nvSpPr>
        <p:spPr/>
        <p:txBody>
          <a:bodyPr>
            <a:normAutofit/>
          </a:bodyPr>
          <a:lstStyle/>
          <a:p>
            <a:pPr eaLnBrk="1" hangingPunct="1">
              <a:lnSpc>
                <a:spcPct val="80000"/>
              </a:lnSpc>
              <a:spcBef>
                <a:spcPts val="1800"/>
              </a:spcBef>
            </a:pPr>
            <a:r>
              <a:rPr lang="en-US" sz="2400" dirty="0"/>
              <a:t>EHR: an electronic record of health-related information on an individual that conforms to nationally recognized interoperability standards and that can be created, managed, and consulted by authorized clinicians and staff, across more than one health care organization. </a:t>
            </a:r>
          </a:p>
          <a:p>
            <a:pPr lvl="1" eaLnBrk="1" hangingPunct="1">
              <a:lnSpc>
                <a:spcPct val="80000"/>
              </a:lnSpc>
              <a:spcBef>
                <a:spcPts val="1800"/>
              </a:spcBef>
            </a:pPr>
            <a:r>
              <a:rPr lang="en-US" sz="2000" dirty="0"/>
              <a:t>Individual focused </a:t>
            </a:r>
            <a:endParaRPr lang="en-US" sz="1200" dirty="0"/>
          </a:p>
          <a:p>
            <a:pPr eaLnBrk="1" hangingPunct="1">
              <a:lnSpc>
                <a:spcPct val="80000"/>
              </a:lnSpc>
              <a:spcBef>
                <a:spcPts val="1800"/>
              </a:spcBef>
            </a:pPr>
            <a:r>
              <a:rPr lang="en-US" sz="2400" dirty="0"/>
              <a:t>Patient registry: an organized system that uses observational study methods to collect uniform data (clinical and other) to evaluate specified outcomes for a population defined by a particular disease, condition, or exposure, and that serves one or more predetermined scientific, clinical or policy purposes. </a:t>
            </a:r>
          </a:p>
          <a:p>
            <a:pPr lvl="1" eaLnBrk="1" hangingPunct="1">
              <a:lnSpc>
                <a:spcPct val="80000"/>
              </a:lnSpc>
              <a:spcBef>
                <a:spcPts val="1800"/>
              </a:spcBef>
            </a:pPr>
            <a:r>
              <a:rPr lang="en-US" sz="2000" dirty="0"/>
              <a:t>Population focused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Content Placeholder 1"/>
          <p:cNvSpPr>
            <a:spLocks noGrp="1"/>
          </p:cNvSpPr>
          <p:nvPr>
            <p:ph idx="1"/>
          </p:nvPr>
        </p:nvSpPr>
        <p:spPr>
          <a:xfrm>
            <a:off x="457200" y="1447800"/>
            <a:ext cx="8229600" cy="4724400"/>
          </a:xfrm>
        </p:spPr>
        <p:txBody>
          <a:bodyPr/>
          <a:lstStyle/>
          <a:p>
            <a:pPr eaLnBrk="1" hangingPunct="1">
              <a:lnSpc>
                <a:spcPct val="90000"/>
              </a:lnSpc>
              <a:spcBef>
                <a:spcPts val="1200"/>
              </a:spcBef>
            </a:pPr>
            <a:r>
              <a:rPr lang="en-US" sz="2300" dirty="0"/>
              <a:t>Syntactic interoperability (communication): the ability of heterogeneous health information systems to exchange data.</a:t>
            </a:r>
          </a:p>
          <a:p>
            <a:pPr lvl="1" eaLnBrk="1" hangingPunct="1">
              <a:lnSpc>
                <a:spcPct val="90000"/>
              </a:lnSpc>
              <a:spcBef>
                <a:spcPts val="1200"/>
              </a:spcBef>
            </a:pPr>
            <a:r>
              <a:rPr lang="en-US" sz="2000" dirty="0"/>
              <a:t>Wiring, application protocol, standard messaging protocol</a:t>
            </a:r>
          </a:p>
          <a:p>
            <a:pPr lvl="1" eaLnBrk="1" hangingPunct="1">
              <a:lnSpc>
                <a:spcPct val="90000"/>
              </a:lnSpc>
              <a:spcBef>
                <a:spcPts val="1200"/>
              </a:spcBef>
            </a:pPr>
            <a:r>
              <a:rPr lang="en-US" sz="2000" dirty="0"/>
              <a:t>Most easily solved</a:t>
            </a:r>
            <a:endParaRPr lang="en-US" sz="1200" dirty="0"/>
          </a:p>
          <a:p>
            <a:pPr eaLnBrk="1" hangingPunct="1">
              <a:lnSpc>
                <a:spcPct val="90000"/>
              </a:lnSpc>
              <a:spcBef>
                <a:spcPts val="1200"/>
              </a:spcBef>
            </a:pPr>
            <a:r>
              <a:rPr lang="en-US" sz="2300" dirty="0"/>
              <a:t>Semantic interoperability (content):  implies that the systems understand the data that has been exchanged at the level of defined domain concepts.</a:t>
            </a:r>
          </a:p>
          <a:p>
            <a:pPr lvl="1" eaLnBrk="1" hangingPunct="1">
              <a:lnSpc>
                <a:spcPct val="90000"/>
              </a:lnSpc>
              <a:spcBef>
                <a:spcPts val="1200"/>
              </a:spcBef>
            </a:pPr>
            <a:r>
              <a:rPr lang="en-US" sz="2000" dirty="0"/>
              <a:t>Depends on standard vocabulary and shared data elements</a:t>
            </a:r>
          </a:p>
          <a:p>
            <a:pPr lvl="1" eaLnBrk="1" hangingPunct="1">
              <a:lnSpc>
                <a:spcPct val="90000"/>
              </a:lnSpc>
              <a:spcBef>
                <a:spcPts val="1200"/>
              </a:spcBef>
            </a:pPr>
            <a:r>
              <a:rPr lang="en-US" sz="2000" dirty="0"/>
              <a:t>More difficult to solve; efforts include CDASH, ASTM Continuity of Care Record (CCR), HL7 Continuity of Care Document</a:t>
            </a:r>
            <a:endParaRPr lang="en-US" sz="1200" dirty="0"/>
          </a:p>
          <a:p>
            <a:pPr eaLnBrk="1" hangingPunct="1">
              <a:lnSpc>
                <a:spcPct val="90000"/>
              </a:lnSpc>
              <a:spcBef>
                <a:spcPts val="1200"/>
              </a:spcBef>
            </a:pPr>
            <a:r>
              <a:rPr lang="en-US" sz="2300" dirty="0"/>
              <a:t>Other issues: managing patient identifiers and authenticating users across multiple applications.</a:t>
            </a:r>
          </a:p>
        </p:txBody>
      </p:sp>
      <p:sp>
        <p:nvSpPr>
          <p:cNvPr id="33795" name="Title 2"/>
          <p:cNvSpPr>
            <a:spLocks noGrp="1"/>
          </p:cNvSpPr>
          <p:nvPr>
            <p:ph type="title"/>
          </p:nvPr>
        </p:nvSpPr>
        <p:spPr/>
        <p:txBody>
          <a:bodyPr/>
          <a:lstStyle/>
          <a:p>
            <a:pPr eaLnBrk="1" hangingPunct="1"/>
            <a:r>
              <a:rPr lang="en-US" sz="3600" dirty="0"/>
              <a:t>Interoperability Challenges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Content Placeholder 1" descr="This slide depicts Figure 3 from the User’s Guide.  The figure uses a series of boxes and an arrow to depict the building block approach to developing a technical interface between an EHR and a data collection system.  The six blocks are arranged in order of increasing specificity.  An arrow is used to indicate increasing specificity.  The lowest block (with the least specificity) is the physical network connection.  The second block is web services: http(s), web browsers.  The third block is the integration profile (e.g., RFD).  The fourth block is the content profile (e.g., CRD).  The fifth block is data standards (e.g., HL7 and CDISC).  The sixth and highest block is signing, privacy, encryption."/>
          <p:cNvSpPr>
            <a:spLocks noGrp="1"/>
          </p:cNvSpPr>
          <p:nvPr>
            <p:ph idx="1"/>
          </p:nvPr>
        </p:nvSpPr>
        <p:spPr>
          <a:xfrm>
            <a:off x="457200" y="1219200"/>
            <a:ext cx="8229600" cy="4495800"/>
          </a:xfrm>
        </p:spPr>
        <p:txBody>
          <a:bodyPr/>
          <a:lstStyle/>
          <a:p>
            <a:pPr eaLnBrk="1" hangingPunct="1">
              <a:lnSpc>
                <a:spcPct val="90000"/>
              </a:lnSpc>
            </a:pPr>
            <a:r>
              <a:rPr lang="en-US" sz="2700" dirty="0"/>
              <a:t>We lack a single, complete interoperability model, </a:t>
            </a:r>
            <a:r>
              <a:rPr lang="en-US" sz="2700" b="1" dirty="0"/>
              <a:t>but</a:t>
            </a:r>
            <a:r>
              <a:rPr lang="en-US" sz="2700" dirty="0"/>
              <a:t>, several </a:t>
            </a:r>
            <a:r>
              <a:rPr lang="en-US" sz="2700" b="1" dirty="0"/>
              <a:t>open standard components </a:t>
            </a:r>
            <a:r>
              <a:rPr lang="en-US" sz="2700" dirty="0"/>
              <a:t>provide a reasonably good start which can be improved with further development, testing, and adoption of additional open standard building blocks.</a:t>
            </a:r>
          </a:p>
          <a:p>
            <a:pPr eaLnBrk="1" hangingPunct="1"/>
            <a:endParaRPr lang="en-US" sz="1500" dirty="0"/>
          </a:p>
        </p:txBody>
      </p:sp>
      <p:sp>
        <p:nvSpPr>
          <p:cNvPr id="3" name="Title 2"/>
          <p:cNvSpPr>
            <a:spLocks noGrp="1"/>
          </p:cNvSpPr>
          <p:nvPr>
            <p:ph type="title"/>
          </p:nvPr>
        </p:nvSpPr>
        <p:spPr/>
        <p:txBody>
          <a:bodyPr rtlCol="0">
            <a:normAutofit fontScale="90000"/>
          </a:bodyPr>
          <a:lstStyle/>
          <a:p>
            <a:pPr eaLnBrk="1" fontAlgn="auto" hangingPunct="1">
              <a:spcAft>
                <a:spcPts val="0"/>
              </a:spcAft>
              <a:defRPr/>
            </a:pPr>
            <a:r>
              <a:rPr lang="en-US" dirty="0" smtClean="0"/>
              <a:t>Partial and Potential Solutions</a:t>
            </a:r>
            <a:endParaRPr lang="en-US" dirty="0"/>
          </a:p>
        </p:txBody>
      </p:sp>
      <p:graphicFrame>
        <p:nvGraphicFramePr>
          <p:cNvPr id="5" name="Content Placeholder 4"/>
          <p:cNvGraphicFramePr>
            <a:graphicFrameLocks/>
          </p:cNvGraphicFramePr>
          <p:nvPr/>
        </p:nvGraphicFramePr>
        <p:xfrm>
          <a:off x="2667000" y="3276600"/>
          <a:ext cx="3733800" cy="28956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5842" name="Picture 2" descr="This slide depicts Figure 4 from the User’s Guide.  The figure depicts the process of RFD.  The figure uses boxes and arrows to show the retrieval of the form from the “Form Manager,” the display of the form within the “Form Filler” to allow for its completion, and the return of the form to the “Form Receiver.&quot;"/>
          <p:cNvPicPr>
            <a:picLocks noChangeAspect="1" noChangeArrowheads="1"/>
          </p:cNvPicPr>
          <p:nvPr/>
        </p:nvPicPr>
        <p:blipFill>
          <a:blip r:embed="rId3"/>
          <a:srcRect/>
          <a:stretch>
            <a:fillRect/>
          </a:stretch>
        </p:blipFill>
        <p:spPr bwMode="auto">
          <a:xfrm>
            <a:off x="203200" y="1143000"/>
            <a:ext cx="8737600" cy="5029200"/>
          </a:xfrm>
          <a:prstGeom prst="rect">
            <a:avLst/>
          </a:prstGeom>
          <a:noFill/>
          <a:ln w="9525">
            <a:noFill/>
            <a:miter lim="800000"/>
            <a:headEnd/>
            <a:tailEnd/>
          </a:ln>
        </p:spPr>
      </p:pic>
      <p:sp>
        <p:nvSpPr>
          <p:cNvPr id="9" name="Title 2"/>
          <p:cNvSpPr>
            <a:spLocks noGrp="1"/>
          </p:cNvSpPr>
          <p:nvPr>
            <p:ph type="title"/>
          </p:nvPr>
        </p:nvSpPr>
        <p:spPr>
          <a:xfrm>
            <a:off x="457200" y="152400"/>
            <a:ext cx="8229600" cy="639763"/>
          </a:xfrm>
        </p:spPr>
        <p:txBody>
          <a:bodyPr rtlCol="0">
            <a:normAutofit fontScale="90000"/>
          </a:bodyPr>
          <a:lstStyle/>
          <a:p>
            <a:pPr eaLnBrk="1" fontAlgn="auto" hangingPunct="1">
              <a:spcAft>
                <a:spcPts val="0"/>
              </a:spcAft>
              <a:defRPr/>
            </a:pPr>
            <a:r>
              <a:rPr lang="en-US" sz="2800" dirty="0" smtClean="0"/>
              <a:t>Building-Block Approach: Retrieve Form for Data Capture/HITSP-TP50</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Content Placeholder 1"/>
          <p:cNvSpPr>
            <a:spLocks noGrp="1"/>
          </p:cNvSpPr>
          <p:nvPr>
            <p:ph idx="1"/>
          </p:nvPr>
        </p:nvSpPr>
        <p:spPr>
          <a:xfrm>
            <a:off x="457200" y="1219200"/>
            <a:ext cx="8229600" cy="4648200"/>
          </a:xfrm>
        </p:spPr>
        <p:txBody>
          <a:bodyPr/>
          <a:lstStyle/>
          <a:p>
            <a:pPr eaLnBrk="1" hangingPunct="1">
              <a:lnSpc>
                <a:spcPct val="90000"/>
              </a:lnSpc>
              <a:spcBef>
                <a:spcPts val="1200"/>
              </a:spcBef>
            </a:pPr>
            <a:r>
              <a:rPr lang="en-US" sz="2800" dirty="0"/>
              <a:t>EHR–registry interoperability will be increasingly important as adoption of </a:t>
            </a:r>
            <a:r>
              <a:rPr lang="en-US" sz="2800" dirty="0" err="1"/>
              <a:t>EHRs</a:t>
            </a:r>
            <a:r>
              <a:rPr lang="en-US" sz="2800" dirty="0"/>
              <a:t> and patient registries increases significantly.</a:t>
            </a:r>
          </a:p>
          <a:p>
            <a:pPr eaLnBrk="1" hangingPunct="1">
              <a:lnSpc>
                <a:spcPct val="90000"/>
              </a:lnSpc>
              <a:spcBef>
                <a:spcPts val="1200"/>
              </a:spcBef>
            </a:pPr>
            <a:r>
              <a:rPr lang="en-US" sz="2800" dirty="0"/>
              <a:t>Interoperability requires accurate and consistent data exchange and use of the information that has been exchanged.  </a:t>
            </a:r>
          </a:p>
          <a:p>
            <a:pPr eaLnBrk="1" hangingPunct="1">
              <a:lnSpc>
                <a:spcPct val="90000"/>
              </a:lnSpc>
              <a:spcBef>
                <a:spcPts val="1200"/>
              </a:spcBef>
            </a:pPr>
            <a:r>
              <a:rPr lang="en-US" sz="2800" dirty="0"/>
              <a:t>While a complete interoperability solution does not yet exist, enough open standard building blocks do exist today to enable ‘functional interoperability’ which while imperfect, significantly improves workflow and reduces duplication of effort</a:t>
            </a:r>
            <a:r>
              <a:rPr lang="en-US" sz="2400" dirty="0"/>
              <a:t>.</a:t>
            </a:r>
          </a:p>
        </p:txBody>
      </p:sp>
      <p:sp>
        <p:nvSpPr>
          <p:cNvPr id="7" name="Title 6"/>
          <p:cNvSpPr>
            <a:spLocks noGrp="1"/>
          </p:cNvSpPr>
          <p:nvPr>
            <p:ph type="title"/>
          </p:nvPr>
        </p:nvSpPr>
        <p:spPr/>
        <p:txBody>
          <a:bodyPr rtlCol="0">
            <a:normAutofit fontScale="90000"/>
          </a:bodyPr>
          <a:lstStyle/>
          <a:p>
            <a:pPr eaLnBrk="1" fontAlgn="auto" hangingPunct="1">
              <a:spcAft>
                <a:spcPts val="0"/>
              </a:spcAft>
              <a:defRPr/>
            </a:pPr>
            <a:r>
              <a:rPr lang="en-US" dirty="0" smtClean="0"/>
              <a:t>Summary</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eaLnBrk="1" hangingPunct="1">
              <a:lnSpc>
                <a:spcPct val="80000"/>
              </a:lnSpc>
              <a:spcBef>
                <a:spcPts val="1800"/>
              </a:spcBef>
            </a:pPr>
            <a:r>
              <a:rPr lang="en-US" sz="2700" dirty="0"/>
              <a:t>A registry focused on effectiveness in pain management was made interoperable with a commercial EHR using RFD communication.</a:t>
            </a:r>
            <a:endParaRPr lang="en-US" sz="1300" dirty="0"/>
          </a:p>
          <a:p>
            <a:pPr eaLnBrk="1" hangingPunct="1">
              <a:lnSpc>
                <a:spcPct val="80000"/>
              </a:lnSpc>
              <a:spcBef>
                <a:spcPts val="1800"/>
              </a:spcBef>
            </a:pPr>
            <a:r>
              <a:rPr lang="en-US" sz="2700" dirty="0"/>
              <a:t>ASTER project: interoperability was achieved for the purpose of reporting adverse event information to the FDA.</a:t>
            </a:r>
            <a:endParaRPr lang="en-US" sz="1300" dirty="0"/>
          </a:p>
          <a:p>
            <a:pPr eaLnBrk="1" hangingPunct="1">
              <a:lnSpc>
                <a:spcPct val="80000"/>
              </a:lnSpc>
              <a:spcBef>
                <a:spcPts val="1800"/>
              </a:spcBef>
            </a:pPr>
            <a:r>
              <a:rPr lang="en-US" sz="2700" dirty="0"/>
              <a:t>A commercial EHR was made interoperable with a quality reporting initiative for the American College of Rheumatology and with a Physician Quality Reporting Initiative Registry for reporting data to the Centers for Medicare and Medicaid Services. </a:t>
            </a:r>
          </a:p>
        </p:txBody>
      </p:sp>
      <p:sp>
        <p:nvSpPr>
          <p:cNvPr id="37891" name="Title 3"/>
          <p:cNvSpPr>
            <a:spLocks noGrp="1"/>
          </p:cNvSpPr>
          <p:nvPr>
            <p:ph type="title"/>
          </p:nvPr>
        </p:nvSpPr>
        <p:spPr/>
        <p:txBody>
          <a:bodyPr/>
          <a:lstStyle/>
          <a:p>
            <a:r>
              <a:rPr lang="en-US" sz="3200" dirty="0">
                <a:solidFill>
                  <a:srgbClr val="FFFFFF"/>
                </a:solidFill>
              </a:rPr>
              <a:t>Interfacing Registries &amp; </a:t>
            </a:r>
            <a:r>
              <a:rPr lang="en-US" sz="3200" dirty="0" err="1">
                <a:solidFill>
                  <a:srgbClr val="FFFFFF"/>
                </a:solidFill>
              </a:rPr>
              <a:t>EHRs</a:t>
            </a:r>
            <a:r>
              <a:rPr lang="en-US" sz="3200" dirty="0">
                <a:solidFill>
                  <a:srgbClr val="FFFFFF"/>
                </a:solidFill>
              </a:rPr>
              <a:t>: Case Examples</a:t>
            </a:r>
            <a:endParaRPr lang="en-US" sz="3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Content Placeholder 2"/>
          <p:cNvSpPr>
            <a:spLocks noGrp="1"/>
          </p:cNvSpPr>
          <p:nvPr>
            <p:ph idx="1"/>
          </p:nvPr>
        </p:nvSpPr>
        <p:spPr/>
        <p:txBody>
          <a:bodyPr/>
          <a:lstStyle/>
          <a:p>
            <a:pPr eaLnBrk="1" hangingPunct="1">
              <a:spcBef>
                <a:spcPts val="1800"/>
              </a:spcBef>
            </a:pPr>
            <a:r>
              <a:rPr lang="en-US" dirty="0"/>
              <a:t>Review of “Planning for the End of a Registry.”</a:t>
            </a:r>
          </a:p>
          <a:p>
            <a:pPr eaLnBrk="1" hangingPunct="1">
              <a:spcBef>
                <a:spcPts val="1800"/>
              </a:spcBef>
            </a:pPr>
            <a:r>
              <a:rPr lang="en-US" dirty="0"/>
              <a:t>Review of “Use of Registries for Product Safety Assessment.”</a:t>
            </a:r>
          </a:p>
          <a:p>
            <a:pPr eaLnBrk="1" hangingPunct="1">
              <a:spcBef>
                <a:spcPts val="1800"/>
              </a:spcBef>
            </a:pPr>
            <a:r>
              <a:rPr lang="en-US" dirty="0"/>
              <a:t>Highlighted Case Examples.</a:t>
            </a:r>
          </a:p>
          <a:p>
            <a:pPr eaLnBrk="1" hangingPunct="1">
              <a:spcBef>
                <a:spcPts val="1800"/>
              </a:spcBef>
            </a:pPr>
            <a:r>
              <a:rPr lang="en-US" dirty="0"/>
              <a:t>Changes to Section III, Evaluating Registries.</a:t>
            </a:r>
            <a:endParaRPr lang="en-US" sz="4000" dirty="0"/>
          </a:p>
        </p:txBody>
      </p:sp>
      <p:sp>
        <p:nvSpPr>
          <p:cNvPr id="6" name="Title 2"/>
          <p:cNvSpPr>
            <a:spLocks noGrp="1"/>
          </p:cNvSpPr>
          <p:nvPr>
            <p:ph type="title"/>
          </p:nvPr>
        </p:nvSpPr>
        <p:spPr>
          <a:xfrm>
            <a:off x="457200" y="274638"/>
            <a:ext cx="8458200" cy="715962"/>
          </a:xfrm>
        </p:spPr>
        <p:txBody>
          <a:bodyPr rtlCol="0">
            <a:normAutofit fontScale="90000"/>
          </a:bodyPr>
          <a:lstStyle/>
          <a:p>
            <a:pPr eaLnBrk="1" fontAlgn="auto" hangingPunct="1">
              <a:spcAft>
                <a:spcPts val="0"/>
              </a:spcAft>
              <a:defRPr/>
            </a:pPr>
            <a:r>
              <a:rPr lang="en-US" dirty="0" smtClean="0"/>
              <a:t>Review of Major Changes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Content Placeholder 1"/>
          <p:cNvSpPr>
            <a:spLocks noGrp="1"/>
          </p:cNvSpPr>
          <p:nvPr>
            <p:ph idx="1"/>
          </p:nvPr>
        </p:nvSpPr>
        <p:spPr/>
        <p:txBody>
          <a:bodyPr>
            <a:normAutofit/>
          </a:bodyPr>
          <a:lstStyle/>
          <a:p>
            <a:pPr marL="3175" indent="-3175" eaLnBrk="1" hangingPunct="1">
              <a:lnSpc>
                <a:spcPct val="90000"/>
              </a:lnSpc>
              <a:spcBef>
                <a:spcPts val="1800"/>
              </a:spcBef>
              <a:spcAft>
                <a:spcPts val="600"/>
              </a:spcAft>
              <a:buFont typeface="Arial" charset="0"/>
              <a:buNone/>
            </a:pPr>
            <a:r>
              <a:rPr lang="en-US" b="1" dirty="0">
                <a:solidFill>
                  <a:srgbClr val="AA5107"/>
                </a:solidFill>
              </a:rPr>
              <a:t>Rationale:  </a:t>
            </a:r>
            <a:r>
              <a:rPr lang="en-US" dirty="0"/>
              <a:t>Registries may be developed without specific endpoints, making it difficult to determine when to end data collection.  A more clear explanation of recommendations for stopping a particular registry is useful from several perspectives, including costs. </a:t>
            </a:r>
          </a:p>
          <a:p>
            <a:pPr marL="3175" indent="-3175" eaLnBrk="1" hangingPunct="1">
              <a:lnSpc>
                <a:spcPct val="90000"/>
              </a:lnSpc>
              <a:spcBef>
                <a:spcPts val="1800"/>
              </a:spcBef>
              <a:spcAft>
                <a:spcPts val="600"/>
              </a:spcAft>
              <a:buFont typeface="Arial" charset="0"/>
              <a:buNone/>
            </a:pPr>
            <a:r>
              <a:rPr lang="en-US" dirty="0"/>
              <a:t>This section addresses how to determine when a registry has met its objectives and should be closed.</a:t>
            </a:r>
          </a:p>
        </p:txBody>
      </p:sp>
      <p:sp>
        <p:nvSpPr>
          <p:cNvPr id="6" name="Title 5"/>
          <p:cNvSpPr>
            <a:spLocks noGrp="1"/>
          </p:cNvSpPr>
          <p:nvPr>
            <p:ph type="title"/>
          </p:nvPr>
        </p:nvSpPr>
        <p:spPr/>
        <p:txBody>
          <a:bodyPr rtlCol="0">
            <a:normAutofit fontScale="90000"/>
          </a:bodyPr>
          <a:lstStyle/>
          <a:p>
            <a:pPr eaLnBrk="1" fontAlgn="auto" hangingPunct="1">
              <a:spcAft>
                <a:spcPts val="0"/>
              </a:spcAft>
              <a:defRPr/>
            </a:pPr>
            <a:r>
              <a:rPr lang="en-US" dirty="0" smtClean="0"/>
              <a:t>New Section: When to End a Registry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3266" name="Rectangle 2"/>
          <p:cNvSpPr>
            <a:spLocks noGrp="1" noChangeArrowheads="1"/>
          </p:cNvSpPr>
          <p:nvPr>
            <p:ph type="title"/>
          </p:nvPr>
        </p:nvSpPr>
        <p:spPr>
          <a:xfrm>
            <a:off x="1627188" y="419100"/>
            <a:ext cx="5891212" cy="876300"/>
          </a:xfrm>
        </p:spPr>
        <p:txBody>
          <a:bodyPr/>
          <a:lstStyle/>
          <a:p>
            <a:pPr>
              <a:defRPr/>
            </a:pPr>
            <a:r>
              <a:rPr lang="en-US" dirty="0" smtClean="0"/>
              <a:t>Background</a:t>
            </a:r>
          </a:p>
        </p:txBody>
      </p:sp>
      <p:sp>
        <p:nvSpPr>
          <p:cNvPr id="523267" name="Rectangle 3"/>
          <p:cNvSpPr>
            <a:spLocks noGrp="1" noChangeArrowheads="1"/>
          </p:cNvSpPr>
          <p:nvPr>
            <p:ph type="body" idx="1"/>
          </p:nvPr>
        </p:nvSpPr>
        <p:spPr>
          <a:xfrm>
            <a:off x="609600" y="1676400"/>
            <a:ext cx="8077200" cy="4572000"/>
          </a:xfrm>
        </p:spPr>
        <p:txBody>
          <a:bodyPr/>
          <a:lstStyle/>
          <a:p>
            <a:pPr>
              <a:lnSpc>
                <a:spcPct val="100000"/>
              </a:lnSpc>
              <a:spcBef>
                <a:spcPts val="1800"/>
              </a:spcBef>
            </a:pPr>
            <a:r>
              <a:rPr lang="en-US" sz="2800" dirty="0"/>
              <a:t>First edition, published in 2007, has been widely used as a reference for designing, operating, and evaluating patient registries.</a:t>
            </a:r>
          </a:p>
          <a:p>
            <a:pPr lvl="1">
              <a:lnSpc>
                <a:spcPct val="100000"/>
              </a:lnSpc>
              <a:spcBef>
                <a:spcPts val="1800"/>
              </a:spcBef>
            </a:pPr>
            <a:r>
              <a:rPr lang="en-US" sz="2400" dirty="0"/>
              <a:t>Numerous citations (&gt;60) in literature and in significant government publications (e.g., Federal Register, FCC Report to the President, etc.)</a:t>
            </a:r>
          </a:p>
          <a:p>
            <a:pPr>
              <a:lnSpc>
                <a:spcPct val="100000"/>
              </a:lnSpc>
              <a:spcBef>
                <a:spcPts val="1800"/>
              </a:spcBef>
            </a:pPr>
            <a:r>
              <a:rPr lang="en-US" sz="2800" dirty="0"/>
              <a:t>As registries continue to evolve, many new methodological and practical issues have arisen.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Content Placeholder 1"/>
          <p:cNvSpPr>
            <a:spLocks noGrp="1"/>
          </p:cNvSpPr>
          <p:nvPr>
            <p:ph idx="1"/>
          </p:nvPr>
        </p:nvSpPr>
        <p:spPr>
          <a:xfrm>
            <a:off x="457200" y="1295400"/>
            <a:ext cx="8229600" cy="5257800"/>
          </a:xfrm>
        </p:spPr>
        <p:txBody>
          <a:bodyPr/>
          <a:lstStyle/>
          <a:p>
            <a:pPr eaLnBrk="1" hangingPunct="1">
              <a:spcBef>
                <a:spcPts val="600"/>
              </a:spcBef>
            </a:pPr>
            <a:r>
              <a:rPr lang="en-US" sz="2400" dirty="0"/>
              <a:t>Registry protocol should include specific and measurable endpoints against which to judge whether the project should continue or stop.</a:t>
            </a:r>
          </a:p>
          <a:p>
            <a:pPr eaLnBrk="1" hangingPunct="1">
              <a:spcBef>
                <a:spcPts val="600"/>
              </a:spcBef>
            </a:pPr>
            <a:r>
              <a:rPr lang="en-US" sz="2400" dirty="0"/>
              <a:t>Measurable goals for endpoints will make it possible to determine whether the registry has achieved a core purpose and may lead to a reasonable stopping point.  </a:t>
            </a:r>
          </a:p>
          <a:p>
            <a:pPr eaLnBrk="1" hangingPunct="1">
              <a:spcBef>
                <a:spcPts val="600"/>
              </a:spcBef>
            </a:pPr>
            <a:r>
              <a:rPr lang="en-US" sz="2400" dirty="0"/>
              <a:t>Conversely, a registry that fails to meet measurable goals and appears to be unable to meet them in a reasonable time is also a candidate to be stopped.  </a:t>
            </a:r>
          </a:p>
          <a:p>
            <a:pPr eaLnBrk="1" hangingPunct="1">
              <a:spcBef>
                <a:spcPts val="600"/>
              </a:spcBef>
            </a:pPr>
            <a:r>
              <a:rPr lang="en-US" sz="2400" dirty="0"/>
              <a:t>Other reasons for stopping:</a:t>
            </a:r>
          </a:p>
          <a:p>
            <a:pPr lvl="1" eaLnBrk="1" hangingPunct="1">
              <a:spcBef>
                <a:spcPts val="600"/>
              </a:spcBef>
            </a:pPr>
            <a:r>
              <a:rPr lang="en-US" sz="2000" dirty="0"/>
              <a:t>Incomplete or poor quality data.</a:t>
            </a:r>
          </a:p>
          <a:p>
            <a:pPr lvl="1" eaLnBrk="1" hangingPunct="1">
              <a:spcBef>
                <a:spcPts val="600"/>
              </a:spcBef>
            </a:pPr>
            <a:r>
              <a:rPr lang="en-US" sz="2000" dirty="0"/>
              <a:t>Registry has outlived the question it was created to answer.</a:t>
            </a:r>
          </a:p>
          <a:p>
            <a:pPr lvl="1" eaLnBrk="1" hangingPunct="1">
              <a:spcBef>
                <a:spcPts val="600"/>
              </a:spcBef>
            </a:pPr>
            <a:r>
              <a:rPr lang="en-US" sz="2000" dirty="0"/>
              <a:t>Funding and/or staffing is no longer available.</a:t>
            </a:r>
          </a:p>
        </p:txBody>
      </p:sp>
      <p:sp>
        <p:nvSpPr>
          <p:cNvPr id="40963" name="Title 2"/>
          <p:cNvSpPr>
            <a:spLocks noGrp="1"/>
          </p:cNvSpPr>
          <p:nvPr>
            <p:ph type="title"/>
          </p:nvPr>
        </p:nvSpPr>
        <p:spPr/>
        <p:txBody>
          <a:bodyPr/>
          <a:lstStyle/>
          <a:p>
            <a:pPr eaLnBrk="1" hangingPunct="1"/>
            <a:r>
              <a:rPr lang="en-US" sz="3600" dirty="0"/>
              <a:t>Stopping Decisions and Registry Goals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Content Placeholder 1"/>
          <p:cNvSpPr>
            <a:spLocks noGrp="1"/>
          </p:cNvSpPr>
          <p:nvPr>
            <p:ph idx="1"/>
          </p:nvPr>
        </p:nvSpPr>
        <p:spPr/>
        <p:txBody>
          <a:bodyPr/>
          <a:lstStyle/>
          <a:p>
            <a:pPr eaLnBrk="1" hangingPunct="1">
              <a:spcBef>
                <a:spcPts val="1800"/>
              </a:spcBef>
            </a:pPr>
            <a:r>
              <a:rPr lang="en-US" sz="2800" dirty="0"/>
              <a:t>Stopping a registry could mean:</a:t>
            </a:r>
          </a:p>
          <a:p>
            <a:pPr lvl="1" eaLnBrk="1" hangingPunct="1">
              <a:spcBef>
                <a:spcPts val="1800"/>
              </a:spcBef>
            </a:pPr>
            <a:r>
              <a:rPr lang="en-US" sz="2400" dirty="0"/>
              <a:t>ceasing all data collection and issuing a final report.</a:t>
            </a:r>
          </a:p>
          <a:p>
            <a:pPr lvl="1" eaLnBrk="1" hangingPunct="1">
              <a:spcBef>
                <a:spcPts val="1800"/>
              </a:spcBef>
            </a:pPr>
            <a:r>
              <a:rPr lang="en-US" sz="2400" dirty="0"/>
              <a:t>ceasing to accrue new patients while continuing to collect data on existing patients.</a:t>
            </a:r>
          </a:p>
          <a:p>
            <a:pPr eaLnBrk="1" hangingPunct="1">
              <a:spcBef>
                <a:spcPts val="1800"/>
              </a:spcBef>
            </a:pPr>
            <a:r>
              <a:rPr lang="en-US" sz="2800" dirty="0"/>
              <a:t>Regardless, archiving rules should be checked and followed.</a:t>
            </a:r>
          </a:p>
          <a:p>
            <a:pPr eaLnBrk="1" hangingPunct="1">
              <a:spcBef>
                <a:spcPts val="1800"/>
              </a:spcBef>
            </a:pPr>
            <a:r>
              <a:rPr lang="en-US" sz="2800" dirty="0"/>
              <a:t>No clear ethical obligation to participants to continue a registry that has outlived its scientific usefulness.</a:t>
            </a:r>
            <a:endParaRPr lang="en-US" sz="2400" dirty="0"/>
          </a:p>
        </p:txBody>
      </p:sp>
      <p:sp>
        <p:nvSpPr>
          <p:cNvPr id="41987" name="Title 2"/>
          <p:cNvSpPr>
            <a:spLocks noGrp="1"/>
          </p:cNvSpPr>
          <p:nvPr>
            <p:ph type="title"/>
          </p:nvPr>
        </p:nvSpPr>
        <p:spPr/>
        <p:txBody>
          <a:bodyPr/>
          <a:lstStyle/>
          <a:p>
            <a:pPr eaLnBrk="1" hangingPunct="1"/>
            <a:r>
              <a:rPr lang="en-US" sz="3200" dirty="0"/>
              <a:t>What Happens When a Registry Stops?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Content Placeholder 1"/>
          <p:cNvSpPr>
            <a:spLocks noGrp="1"/>
          </p:cNvSpPr>
          <p:nvPr>
            <p:ph idx="1"/>
          </p:nvPr>
        </p:nvSpPr>
        <p:spPr>
          <a:xfrm>
            <a:off x="457200" y="1371600"/>
            <a:ext cx="8229600" cy="4800600"/>
          </a:xfrm>
        </p:spPr>
        <p:txBody>
          <a:bodyPr>
            <a:normAutofit/>
          </a:bodyPr>
          <a:lstStyle/>
          <a:p>
            <a:pPr eaLnBrk="1" hangingPunct="1">
              <a:lnSpc>
                <a:spcPct val="90000"/>
              </a:lnSpc>
              <a:spcBef>
                <a:spcPts val="1800"/>
              </a:spcBef>
            </a:pPr>
            <a:r>
              <a:rPr lang="en-US" sz="2200" dirty="0"/>
              <a:t>Registries with one sponsor who has decided to stop the registry should be encouraged to engage other stakeholders in discussions of potential transitioning of the registry to other owners.  </a:t>
            </a:r>
          </a:p>
          <a:p>
            <a:pPr lvl="1" eaLnBrk="1" hangingPunct="1">
              <a:lnSpc>
                <a:spcPct val="90000"/>
              </a:lnSpc>
              <a:spcBef>
                <a:spcPts val="1800"/>
              </a:spcBef>
            </a:pPr>
            <a:r>
              <a:rPr lang="en-US" sz="1900" dirty="0"/>
              <a:t>Issues of data ownership, property, confidentiality, and patient privacy would need to be satisfactorily addressed to make such transitions possible.</a:t>
            </a:r>
          </a:p>
          <a:p>
            <a:pPr eaLnBrk="1" hangingPunct="1">
              <a:lnSpc>
                <a:spcPct val="90000"/>
              </a:lnSpc>
              <a:spcBef>
                <a:spcPts val="1800"/>
              </a:spcBef>
            </a:pPr>
            <a:r>
              <a:rPr lang="en-US" sz="2200" dirty="0"/>
              <a:t>Reasons to consider preserving registry data:</a:t>
            </a:r>
          </a:p>
          <a:p>
            <a:pPr lvl="1" eaLnBrk="1" hangingPunct="1">
              <a:lnSpc>
                <a:spcPct val="90000"/>
              </a:lnSpc>
              <a:spcBef>
                <a:spcPts val="1800"/>
              </a:spcBef>
            </a:pPr>
            <a:r>
              <a:rPr lang="en-US" sz="1900" dirty="0"/>
              <a:t>If data may be capable of producing a recognized public health benefit that will continue if the registry does.</a:t>
            </a:r>
          </a:p>
          <a:p>
            <a:pPr lvl="1" eaLnBrk="1" hangingPunct="1">
              <a:lnSpc>
                <a:spcPct val="90000"/>
              </a:lnSpc>
              <a:spcBef>
                <a:spcPts val="1800"/>
              </a:spcBef>
            </a:pPr>
            <a:r>
              <a:rPr lang="en-US" sz="1900" dirty="0"/>
              <a:t>If registry has historical importance, such as a registry that tracks the outbreak of a novel infectious disease that may provide insight into the transmission of the disease if not now, then sometime in the future.</a:t>
            </a:r>
          </a:p>
          <a:p>
            <a:pPr lvl="1" eaLnBrk="1" hangingPunct="1">
              <a:lnSpc>
                <a:spcPct val="90000"/>
              </a:lnSpc>
              <a:spcBef>
                <a:spcPts val="1800"/>
              </a:spcBef>
            </a:pPr>
            <a:r>
              <a:rPr lang="en-US" sz="1900" dirty="0"/>
              <a:t>If longitudinal data may be useful for hypothesis generation.</a:t>
            </a:r>
          </a:p>
        </p:txBody>
      </p:sp>
      <p:sp>
        <p:nvSpPr>
          <p:cNvPr id="43011" name="Title 2"/>
          <p:cNvSpPr>
            <a:spLocks noGrp="1"/>
          </p:cNvSpPr>
          <p:nvPr>
            <p:ph type="title"/>
          </p:nvPr>
        </p:nvSpPr>
        <p:spPr/>
        <p:txBody>
          <a:bodyPr/>
          <a:lstStyle/>
          <a:p>
            <a:pPr eaLnBrk="1" hangingPunct="1"/>
            <a:r>
              <a:rPr lang="en-US" sz="3200" dirty="0"/>
              <a:t>What Happens When a Registry Stops?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5" name="Title 2"/>
          <p:cNvSpPr>
            <a:spLocks noGrp="1"/>
          </p:cNvSpPr>
          <p:nvPr>
            <p:ph type="title"/>
          </p:nvPr>
        </p:nvSpPr>
        <p:spPr/>
        <p:txBody>
          <a:bodyPr rtlCol="0">
            <a:normAutofit fontScale="90000"/>
          </a:bodyPr>
          <a:lstStyle/>
          <a:p>
            <a:pPr eaLnBrk="1" fontAlgn="auto" hangingPunct="1">
              <a:spcAft>
                <a:spcPts val="0"/>
              </a:spcAft>
              <a:defRPr/>
            </a:pPr>
            <a:r>
              <a:rPr lang="en-US" dirty="0" smtClean="0"/>
              <a:t>Ending a Registry: Case Example</a:t>
            </a:r>
          </a:p>
        </p:txBody>
      </p:sp>
      <p:sp>
        <p:nvSpPr>
          <p:cNvPr id="4" name="Content Placeholder 3"/>
          <p:cNvSpPr>
            <a:spLocks noGrp="1"/>
          </p:cNvSpPr>
          <p:nvPr>
            <p:ph idx="1"/>
          </p:nvPr>
        </p:nvSpPr>
        <p:spPr/>
        <p:txBody>
          <a:bodyPr>
            <a:normAutofit/>
          </a:bodyPr>
          <a:lstStyle/>
          <a:p>
            <a:pPr eaLnBrk="1" hangingPunct="1">
              <a:lnSpc>
                <a:spcPct val="90000"/>
              </a:lnSpc>
              <a:spcBef>
                <a:spcPts val="1800"/>
              </a:spcBef>
            </a:pPr>
            <a:r>
              <a:rPr lang="en-US" sz="2700" dirty="0" err="1"/>
              <a:t>Bupropion</a:t>
            </a:r>
            <a:r>
              <a:rPr lang="en-US" sz="2700" dirty="0"/>
              <a:t> Pregnancy Registry:</a:t>
            </a:r>
          </a:p>
          <a:p>
            <a:pPr lvl="1" eaLnBrk="1" hangingPunct="1">
              <a:lnSpc>
                <a:spcPct val="90000"/>
              </a:lnSpc>
              <a:spcBef>
                <a:spcPts val="1800"/>
              </a:spcBef>
            </a:pPr>
            <a:r>
              <a:rPr lang="en-US" sz="2400" dirty="0"/>
              <a:t>Open-ended, observational exposure-registration and </a:t>
            </a:r>
            <a:r>
              <a:rPr lang="en-US" sz="2400" dirty="0" err="1"/>
              <a:t>followup</a:t>
            </a:r>
            <a:r>
              <a:rPr lang="en-US" sz="2400" dirty="0"/>
              <a:t> study to monitor prenatal exposure to </a:t>
            </a:r>
            <a:r>
              <a:rPr lang="en-US" sz="2400" dirty="0" err="1"/>
              <a:t>bupropion</a:t>
            </a:r>
            <a:r>
              <a:rPr lang="en-US" sz="2400" dirty="0"/>
              <a:t> and detect any major </a:t>
            </a:r>
            <a:r>
              <a:rPr lang="en-US" sz="2400" dirty="0" err="1"/>
              <a:t>teratogenic</a:t>
            </a:r>
            <a:r>
              <a:rPr lang="en-US" sz="2400" dirty="0"/>
              <a:t> effect.</a:t>
            </a:r>
          </a:p>
          <a:p>
            <a:pPr eaLnBrk="1" hangingPunct="1">
              <a:lnSpc>
                <a:spcPct val="90000"/>
              </a:lnSpc>
              <a:spcBef>
                <a:spcPts val="1800"/>
              </a:spcBef>
            </a:pPr>
            <a:r>
              <a:rPr lang="en-US" sz="2700" dirty="0"/>
              <a:t>Registry collected data on over 1,500 exposed pregnant women over 10 years.</a:t>
            </a:r>
          </a:p>
          <a:p>
            <a:pPr eaLnBrk="1" hangingPunct="1">
              <a:lnSpc>
                <a:spcPct val="90000"/>
              </a:lnSpc>
              <a:spcBef>
                <a:spcPts val="1800"/>
              </a:spcBef>
            </a:pPr>
            <a:r>
              <a:rPr lang="en-US" sz="2700" dirty="0"/>
              <a:t>In 2007, advisory committee recommended discontinuation of the registry, based on its conclusion that sufficient information had accumulated to meet the scientific objective of the registry.</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1588" eaLnBrk="1" hangingPunct="1">
              <a:lnSpc>
                <a:spcPct val="90000"/>
              </a:lnSpc>
              <a:spcBef>
                <a:spcPts val="1800"/>
              </a:spcBef>
              <a:buFont typeface="Wingdings" charset="2"/>
              <a:buNone/>
            </a:pPr>
            <a:r>
              <a:rPr lang="en-US" sz="3000" b="1" dirty="0">
                <a:solidFill>
                  <a:srgbClr val="AA5107"/>
                </a:solidFill>
              </a:rPr>
              <a:t>Rationale:  </a:t>
            </a:r>
            <a:r>
              <a:rPr lang="en-US" sz="3000" dirty="0"/>
              <a:t>Registry populations often include patients that are significantly different from patients studied in clinical trials (age, </a:t>
            </a:r>
            <a:r>
              <a:rPr lang="en-US" sz="3000" dirty="0" err="1"/>
              <a:t>comorbidities</a:t>
            </a:r>
            <a:r>
              <a:rPr lang="en-US" sz="3000" dirty="0"/>
              <a:t>, etc.) and therefore are of particular interest in post-approval safety monitoring.</a:t>
            </a:r>
          </a:p>
          <a:p>
            <a:pPr lvl="1" eaLnBrk="1" hangingPunct="1">
              <a:lnSpc>
                <a:spcPct val="90000"/>
              </a:lnSpc>
              <a:spcBef>
                <a:spcPts val="1800"/>
              </a:spcBef>
            </a:pPr>
            <a:r>
              <a:rPr lang="en-US" sz="2000" dirty="0"/>
              <a:t>How should data be monitored for adverse events?</a:t>
            </a:r>
          </a:p>
          <a:p>
            <a:pPr lvl="1" eaLnBrk="1" hangingPunct="1">
              <a:lnSpc>
                <a:spcPct val="90000"/>
              </a:lnSpc>
              <a:spcBef>
                <a:spcPts val="1800"/>
              </a:spcBef>
            </a:pPr>
            <a:r>
              <a:rPr lang="en-US" sz="2000" dirty="0"/>
              <a:t>How is the “expected” rate calculated?</a:t>
            </a:r>
          </a:p>
          <a:p>
            <a:pPr lvl="1" eaLnBrk="1" hangingPunct="1">
              <a:lnSpc>
                <a:spcPct val="90000"/>
              </a:lnSpc>
              <a:spcBef>
                <a:spcPts val="1800"/>
              </a:spcBef>
            </a:pPr>
            <a:r>
              <a:rPr lang="en-US" sz="2000" dirty="0"/>
              <a:t>How often should the data be analyzed?</a:t>
            </a:r>
          </a:p>
          <a:p>
            <a:pPr lvl="1" eaLnBrk="1" hangingPunct="1">
              <a:lnSpc>
                <a:spcPct val="90000"/>
              </a:lnSpc>
              <a:spcBef>
                <a:spcPts val="1800"/>
              </a:spcBef>
            </a:pPr>
            <a:r>
              <a:rPr lang="en-US" sz="2000" dirty="0"/>
              <a:t>What is the legal and ethical responsibility of the registry for reporting, informing physicians and institutions of potential problems?</a:t>
            </a:r>
            <a:endParaRPr lang="en-US" sz="2000" dirty="0" smtClean="0"/>
          </a:p>
        </p:txBody>
      </p:sp>
      <p:sp>
        <p:nvSpPr>
          <p:cNvPr id="45059" name="Title 2"/>
          <p:cNvSpPr>
            <a:spLocks noGrp="1"/>
          </p:cNvSpPr>
          <p:nvPr>
            <p:ph type="title"/>
          </p:nvPr>
        </p:nvSpPr>
        <p:spPr>
          <a:xfrm>
            <a:off x="457200" y="122238"/>
            <a:ext cx="8229600" cy="715962"/>
          </a:xfrm>
        </p:spPr>
        <p:txBody>
          <a:bodyPr/>
          <a:lstStyle/>
          <a:p>
            <a:pPr eaLnBrk="1" hangingPunct="1"/>
            <a:r>
              <a:rPr lang="en-US" sz="2400" dirty="0"/>
              <a:t>New Chapter:  </a:t>
            </a:r>
            <a:br>
              <a:rPr lang="en-US" sz="2400" dirty="0"/>
            </a:br>
            <a:r>
              <a:rPr lang="en-US" sz="2400" dirty="0"/>
              <a:t>Use of Registries for Product Safety Assessments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Title 2"/>
          <p:cNvSpPr>
            <a:spLocks noGrp="1"/>
          </p:cNvSpPr>
          <p:nvPr>
            <p:ph type="title"/>
          </p:nvPr>
        </p:nvSpPr>
        <p:spPr>
          <a:xfrm>
            <a:off x="457200" y="152400"/>
            <a:ext cx="8229600" cy="715963"/>
          </a:xfrm>
        </p:spPr>
        <p:txBody>
          <a:bodyPr/>
          <a:lstStyle/>
          <a:p>
            <a:pPr eaLnBrk="1" hangingPunct="1"/>
            <a:r>
              <a:rPr lang="en-US" sz="2800" dirty="0"/>
              <a:t>Use of Registries for Product Safety Assessments:  Overview</a:t>
            </a:r>
          </a:p>
        </p:txBody>
      </p:sp>
      <p:sp>
        <p:nvSpPr>
          <p:cNvPr id="46083" name="Content Placeholder 3"/>
          <p:cNvSpPr>
            <a:spLocks noGrp="1"/>
          </p:cNvSpPr>
          <p:nvPr>
            <p:ph idx="1"/>
          </p:nvPr>
        </p:nvSpPr>
        <p:spPr/>
        <p:txBody>
          <a:bodyPr/>
          <a:lstStyle/>
          <a:p>
            <a:pPr eaLnBrk="1" hangingPunct="1">
              <a:spcBef>
                <a:spcPts val="1800"/>
              </a:spcBef>
            </a:pPr>
            <a:r>
              <a:rPr lang="en-US" dirty="0"/>
              <a:t>Chapter divided into 4 sections:</a:t>
            </a:r>
          </a:p>
          <a:p>
            <a:pPr lvl="1" eaLnBrk="1" hangingPunct="1">
              <a:spcBef>
                <a:spcPts val="1800"/>
              </a:spcBef>
            </a:pPr>
            <a:r>
              <a:rPr lang="en-US" dirty="0"/>
              <a:t>Registries specifically designed for safety assessment.</a:t>
            </a:r>
          </a:p>
          <a:p>
            <a:pPr lvl="1" eaLnBrk="1" hangingPunct="1">
              <a:spcBef>
                <a:spcPts val="1800"/>
              </a:spcBef>
            </a:pPr>
            <a:r>
              <a:rPr lang="en-US" dirty="0"/>
              <a:t>Registries designed for purposes other than safety.</a:t>
            </a:r>
          </a:p>
          <a:p>
            <a:pPr lvl="1" eaLnBrk="1" hangingPunct="1">
              <a:spcBef>
                <a:spcPts val="1800"/>
              </a:spcBef>
            </a:pPr>
            <a:r>
              <a:rPr lang="en-US" dirty="0"/>
              <a:t>Signal detection in registries.</a:t>
            </a:r>
          </a:p>
          <a:p>
            <a:pPr lvl="1" eaLnBrk="1" hangingPunct="1">
              <a:spcBef>
                <a:spcPts val="1800"/>
              </a:spcBef>
            </a:pPr>
            <a:r>
              <a:rPr lang="en-US" dirty="0"/>
              <a:t>Potential obligations for registry developers in reporting safety issues.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Content Placeholder 1"/>
          <p:cNvSpPr>
            <a:spLocks noGrp="1"/>
          </p:cNvSpPr>
          <p:nvPr>
            <p:ph idx="1"/>
          </p:nvPr>
        </p:nvSpPr>
        <p:spPr/>
        <p:txBody>
          <a:bodyPr/>
          <a:lstStyle/>
          <a:p>
            <a:pPr eaLnBrk="1" hangingPunct="1">
              <a:spcBef>
                <a:spcPts val="1800"/>
              </a:spcBef>
            </a:pPr>
            <a:r>
              <a:rPr lang="en-US" sz="2000" dirty="0"/>
              <a:t>Registries are well suited to identify effects that can only be observed in a large and diverse population over an extended period of time (drug-drug interactions, genetic differences in drug metabolism, etc.).</a:t>
            </a:r>
            <a:r>
              <a:rPr lang="en-US" sz="2000" dirty="0" smtClean="0"/>
              <a:t> </a:t>
            </a:r>
          </a:p>
          <a:p>
            <a:pPr eaLnBrk="1" hangingPunct="1">
              <a:spcBef>
                <a:spcPts val="1800"/>
              </a:spcBef>
            </a:pPr>
            <a:r>
              <a:rPr lang="en-US" sz="2000" dirty="0" smtClean="0"/>
              <a:t>When designing a registry for the purposes of safety, the size of the registry, the enrolled population, and duration of follow-up are all critical to ensure validity of the inferences made based on the data collected. </a:t>
            </a:r>
          </a:p>
          <a:p>
            <a:pPr eaLnBrk="1" hangingPunct="1">
              <a:spcBef>
                <a:spcPts val="1200"/>
              </a:spcBef>
            </a:pPr>
            <a:r>
              <a:rPr lang="en-US" sz="2000" dirty="0" smtClean="0"/>
              <a:t>Some other challenges:</a:t>
            </a:r>
          </a:p>
          <a:p>
            <a:pPr lvl="1" eaLnBrk="1" hangingPunct="1">
              <a:spcBef>
                <a:spcPts val="1200"/>
              </a:spcBef>
            </a:pPr>
            <a:r>
              <a:rPr lang="en-US" sz="2000" dirty="0" smtClean="0"/>
              <a:t>Recruiting a meaningful patient population.</a:t>
            </a:r>
          </a:p>
          <a:p>
            <a:pPr lvl="1" eaLnBrk="1" hangingPunct="1">
              <a:spcBef>
                <a:spcPts val="1200"/>
              </a:spcBef>
            </a:pPr>
            <a:r>
              <a:rPr lang="en-US" sz="2000" dirty="0" smtClean="0"/>
              <a:t>Evaluating the utility of a registry when the entire population-at-risk has not been included (a common scenario.)</a:t>
            </a:r>
          </a:p>
          <a:p>
            <a:pPr lvl="1" eaLnBrk="1" hangingPunct="1">
              <a:spcBef>
                <a:spcPts val="1200"/>
              </a:spcBef>
            </a:pPr>
            <a:r>
              <a:rPr lang="en-US" sz="2000" dirty="0" smtClean="0"/>
              <a:t>Understanding timing of treatments, switching of treatments, multiple therapies, dose effects, delayed effects, and patient compliance.</a:t>
            </a:r>
            <a:endParaRPr lang="en-US" sz="1800" dirty="0"/>
          </a:p>
        </p:txBody>
      </p:sp>
      <p:sp>
        <p:nvSpPr>
          <p:cNvPr id="47107" name="Title 6"/>
          <p:cNvSpPr>
            <a:spLocks noGrp="1"/>
          </p:cNvSpPr>
          <p:nvPr>
            <p:ph type="title"/>
          </p:nvPr>
        </p:nvSpPr>
        <p:spPr/>
        <p:txBody>
          <a:bodyPr/>
          <a:lstStyle/>
          <a:p>
            <a:pPr eaLnBrk="1" hangingPunct="1"/>
            <a:r>
              <a:rPr lang="en-US" sz="3600" dirty="0"/>
              <a:t>Registries Designed for Safety Assessments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Content Placeholder 1"/>
          <p:cNvSpPr>
            <a:spLocks noGrp="1"/>
          </p:cNvSpPr>
          <p:nvPr>
            <p:ph idx="1"/>
          </p:nvPr>
        </p:nvSpPr>
        <p:spPr/>
        <p:txBody>
          <a:bodyPr/>
          <a:lstStyle/>
          <a:p>
            <a:pPr eaLnBrk="1" hangingPunct="1">
              <a:spcBef>
                <a:spcPts val="1800"/>
              </a:spcBef>
            </a:pPr>
            <a:r>
              <a:rPr lang="en-US" dirty="0"/>
              <a:t>Registries examining comparative effectiveness, the natural history of a disease, evidence in support of national coverage decisions, or quality improvement efforts may gather and report AE data, but may not be able to reliably detect all events.</a:t>
            </a:r>
          </a:p>
          <a:p>
            <a:pPr lvl="1" eaLnBrk="1" hangingPunct="1">
              <a:spcBef>
                <a:spcPts val="1800"/>
              </a:spcBef>
            </a:pPr>
            <a:r>
              <a:rPr lang="en-US" dirty="0"/>
              <a:t>Facilitate safety reporting rather than evaluate it.</a:t>
            </a:r>
          </a:p>
        </p:txBody>
      </p:sp>
      <p:sp>
        <p:nvSpPr>
          <p:cNvPr id="48131" name="Title 6"/>
          <p:cNvSpPr>
            <a:spLocks noGrp="1"/>
          </p:cNvSpPr>
          <p:nvPr>
            <p:ph type="title"/>
          </p:nvPr>
        </p:nvSpPr>
        <p:spPr>
          <a:xfrm>
            <a:off x="457200" y="274638"/>
            <a:ext cx="8686800" cy="715962"/>
          </a:xfrm>
        </p:spPr>
        <p:txBody>
          <a:bodyPr/>
          <a:lstStyle/>
          <a:p>
            <a:pPr eaLnBrk="1" hangingPunct="1"/>
            <a:r>
              <a:rPr lang="en-US" sz="3200" dirty="0"/>
              <a:t>Registries Designed for Purposes Other than Safety</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122238"/>
            <a:ext cx="8229600" cy="715962"/>
          </a:xfrm>
        </p:spPr>
        <p:txBody>
          <a:bodyPr/>
          <a:lstStyle/>
          <a:p>
            <a:pPr eaLnBrk="1" hangingPunct="1"/>
            <a:r>
              <a:rPr lang="en-US" sz="2400" dirty="0"/>
              <a:t>Use of Registries for Product Safety Assessment:  Case Example</a:t>
            </a:r>
          </a:p>
        </p:txBody>
      </p:sp>
      <p:sp>
        <p:nvSpPr>
          <p:cNvPr id="3" name="Content Placeholder 2"/>
          <p:cNvSpPr>
            <a:spLocks noGrp="1"/>
          </p:cNvSpPr>
          <p:nvPr>
            <p:ph idx="1"/>
          </p:nvPr>
        </p:nvSpPr>
        <p:spPr/>
        <p:txBody>
          <a:bodyPr>
            <a:normAutofit/>
          </a:bodyPr>
          <a:lstStyle/>
          <a:p>
            <a:pPr eaLnBrk="1" hangingPunct="1">
              <a:lnSpc>
                <a:spcPct val="80000"/>
              </a:lnSpc>
              <a:spcBef>
                <a:spcPts val="1800"/>
              </a:spcBef>
            </a:pPr>
            <a:r>
              <a:rPr lang="en-US" sz="2500"/>
              <a:t>British Society for Rheumatology Biologics Register (BSRBR): </a:t>
            </a:r>
          </a:p>
          <a:p>
            <a:pPr lvl="1" eaLnBrk="1" hangingPunct="1">
              <a:lnSpc>
                <a:spcPct val="80000"/>
              </a:lnSpc>
              <a:spcBef>
                <a:spcPts val="1800"/>
              </a:spcBef>
            </a:pPr>
            <a:r>
              <a:rPr lang="en-US" sz="2200"/>
              <a:t>Prospective observational study to monitor the routine clinical use and long-term safety of biologics in patients with severe rheumatoid arthritis and other rheumatic conditions. </a:t>
            </a:r>
          </a:p>
          <a:p>
            <a:pPr eaLnBrk="1" hangingPunct="1">
              <a:lnSpc>
                <a:spcPct val="80000"/>
              </a:lnSpc>
              <a:spcBef>
                <a:spcPts val="1800"/>
              </a:spcBef>
            </a:pPr>
            <a:r>
              <a:rPr lang="en-US" sz="2500"/>
              <a:t>Registry enrolls patients on anti-TNF agents and a control cohort of patients on DMARDs.</a:t>
            </a:r>
          </a:p>
          <a:p>
            <a:pPr eaLnBrk="1" hangingPunct="1">
              <a:lnSpc>
                <a:spcPct val="80000"/>
              </a:lnSpc>
              <a:spcBef>
                <a:spcPts val="1800"/>
              </a:spcBef>
            </a:pPr>
            <a:r>
              <a:rPr lang="en-US" sz="2500"/>
              <a:t>Data from registry have been used to determine whether an increased risk of tuberculosis existed in patients treated with anti-TNF therapy.  Analysis found a differential risk among the three anti-TNF agents </a:t>
            </a:r>
            <a:r>
              <a:rPr lang="en-US" sz="2500" i="1"/>
              <a:t>(Dixon et al., Annal Rheum Dis 2010).</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Evaluating Registries</a:t>
            </a:r>
            <a:endParaRPr lang="en-US" dirty="0"/>
          </a:p>
        </p:txBody>
      </p:sp>
      <p:sp>
        <p:nvSpPr>
          <p:cNvPr id="3" name="Content Placeholder 2"/>
          <p:cNvSpPr>
            <a:spLocks noGrp="1"/>
          </p:cNvSpPr>
          <p:nvPr>
            <p:ph idx="1"/>
          </p:nvPr>
        </p:nvSpPr>
        <p:spPr/>
        <p:txBody>
          <a:bodyPr>
            <a:normAutofit/>
          </a:bodyPr>
          <a:lstStyle/>
          <a:p>
            <a:pPr eaLnBrk="1" hangingPunct="1">
              <a:lnSpc>
                <a:spcPct val="80000"/>
              </a:lnSpc>
              <a:spcBef>
                <a:spcPts val="1800"/>
              </a:spcBef>
            </a:pPr>
            <a:r>
              <a:rPr lang="en-US" sz="3000"/>
              <a:t>Tables in this chapter were re-organized to group the good practices by concept.</a:t>
            </a:r>
          </a:p>
          <a:p>
            <a:pPr lvl="1" eaLnBrk="1" hangingPunct="1">
              <a:lnSpc>
                <a:spcPct val="80000"/>
              </a:lnSpc>
              <a:spcBef>
                <a:spcPts val="1800"/>
              </a:spcBef>
            </a:pPr>
            <a:r>
              <a:rPr lang="en-US" sz="2600"/>
              <a:t>Research Quality:  Basic Elements and Potential Enhancements of Good Practice for Establishing and Operating Registries</a:t>
            </a:r>
          </a:p>
          <a:p>
            <a:pPr lvl="1" eaLnBrk="1" hangingPunct="1">
              <a:lnSpc>
                <a:spcPct val="80000"/>
              </a:lnSpc>
              <a:spcBef>
                <a:spcPts val="1800"/>
              </a:spcBef>
            </a:pPr>
            <a:r>
              <a:rPr lang="en-US" sz="2600"/>
              <a:t>Evidence Quality:  Indicators of Good Evidence Quality and Indicators of Enhanced Good Evidence Quality for Registries</a:t>
            </a:r>
          </a:p>
          <a:p>
            <a:pPr eaLnBrk="1" hangingPunct="1">
              <a:lnSpc>
                <a:spcPct val="80000"/>
              </a:lnSpc>
              <a:spcBef>
                <a:spcPts val="1800"/>
              </a:spcBef>
            </a:pPr>
            <a:r>
              <a:rPr lang="en-US" sz="3000"/>
              <a:t>Chapter was updated to include good practices related to the new handbook sections.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4290" name="Rectangle 2"/>
          <p:cNvSpPr>
            <a:spLocks noGrp="1" noChangeArrowheads="1"/>
          </p:cNvSpPr>
          <p:nvPr>
            <p:ph type="title"/>
          </p:nvPr>
        </p:nvSpPr>
        <p:spPr>
          <a:xfrm>
            <a:off x="1576388" y="434975"/>
            <a:ext cx="6881812" cy="876300"/>
          </a:xfrm>
        </p:spPr>
        <p:txBody>
          <a:bodyPr/>
          <a:lstStyle/>
          <a:p>
            <a:pPr algn="l">
              <a:defRPr/>
            </a:pPr>
            <a:r>
              <a:rPr lang="en-US" sz="3600" dirty="0" smtClean="0"/>
              <a:t>Purpose of the Second Edition</a:t>
            </a:r>
          </a:p>
        </p:txBody>
      </p:sp>
      <p:sp>
        <p:nvSpPr>
          <p:cNvPr id="524291" name="Rectangle 3"/>
          <p:cNvSpPr>
            <a:spLocks noGrp="1" noChangeArrowheads="1"/>
          </p:cNvSpPr>
          <p:nvPr>
            <p:ph type="body" idx="1"/>
          </p:nvPr>
        </p:nvSpPr>
        <p:spPr>
          <a:xfrm>
            <a:off x="609600" y="1676400"/>
            <a:ext cx="8077200" cy="4648200"/>
          </a:xfrm>
        </p:spPr>
        <p:txBody>
          <a:bodyPr>
            <a:normAutofit/>
          </a:bodyPr>
          <a:lstStyle/>
          <a:p>
            <a:pPr eaLnBrk="1" hangingPunct="1">
              <a:spcBef>
                <a:spcPts val="1800"/>
              </a:spcBef>
            </a:pPr>
            <a:r>
              <a:rPr lang="en-US" dirty="0"/>
              <a:t>Update and expand the first edition of the User’s Guide with new information gathered from recent publications and reported experiences encountered by researchers and other professionals who utilize registries for research.</a:t>
            </a:r>
          </a:p>
          <a:p>
            <a:pPr eaLnBrk="1" hangingPunct="1">
              <a:spcBef>
                <a:spcPts val="1800"/>
              </a:spcBef>
            </a:pPr>
            <a:r>
              <a:rPr lang="en-US" dirty="0"/>
              <a:t>Expound on selected topics in the original guide and add new topics that deserve further in-depth discussion.</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1202" name="Picture 2" descr="This slide depicts Table 20 from the User’s Guide.  Each row in the table contains a basic element of good practice.  The section shown here is Research Design.  The rows are:&#10;• Develop objectives (main and supporting, as needed).&#10;• Identify the target population, eligibility, and inclusion and exclusion criteria. For registries where practice characteristics may influence outcome, seek to include diverse clinical practices. Where possible, a broad range of patients (few exclusion criteria) is desirable.&#10;• Identify important personal identifiers, exposures, risk factors, and mitigating (or protective) factors, and seek those that are reasonably feasible to collect. Use the literature to inform the choice of data elements.&#10;• Choose outcomes that are clinically meaningful and relevant to patients and to the medical community for decisionmaking. Define patient outcomes clearly, especially for complex conditions or outcomes that may not have uniformly established criteria (e.g., define “injection site reaction” in operational terms).&#10;Consider the most efficient and reliable means to collect data of sufficient quality to meet the registry’s purpose and whether existing data can be used to supplement or minimize active data collection.&#10;• Use validated scales and tests when such tools exist for the purpose needed.&#10;• Understand the followup time required to detect events of interest and whether or not the objective is feasible to achieve. Ensure that the followup time planned is adequate to address the main objective. Consider the size required to detect an effect should one exist, or to achieve a desired level of precision. Consider whether or not the sample size requirement can be achieved within the available time and budget constraints. &#10;• Plan to report safety events according to regulatory requirements.&#10;• Plan the data analysis, including what comparative information, if any, will be used to support study hypotheses or objectives."/>
          <p:cNvPicPr>
            <a:picLocks noChangeAspect="1" noChangeArrowheads="1"/>
          </p:cNvPicPr>
          <p:nvPr/>
        </p:nvPicPr>
        <p:blipFill>
          <a:blip r:embed="rId3"/>
          <a:srcRect/>
          <a:stretch>
            <a:fillRect/>
          </a:stretch>
        </p:blipFill>
        <p:spPr bwMode="auto">
          <a:xfrm>
            <a:off x="0" y="0"/>
            <a:ext cx="9144000" cy="6284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2226" name="Picture 2" descr="This slide depicts Table 21 from the User’s Guide.  Each row in the table contains a potential enhancement to good practice.  The section shown here is Research Design.  The rows are:&#10;• Formalize the study plan as a research protocol.&#10;• Consider using concurrent comparators, since they may offer an advantage over historical or external comparison groups, especially in situations where treatments are evolving rapidly. The comparator cohort should be as similar as possible to the exposed cohort, aside from the exposure under study.  &#10;• Use formal statistical calculations to specify the number of patients or patient-years of observation needed to measure an effect with a certain level of precision or to meet a specified statistical power to detect an effect should one exist, although the desired size may not be achievable within the practical study constraints. Temper considerations about precision and power with budgetary and feasibility constraints, while also giving heed to the importance of conducting research in areas where little exists.&#10;• Consider collecting enough information to permit linkage with external databases such as the National Death Index, electronic health records, or claims datasets, as appropriate. The desire for long-term followup should be balanced by considerations relating to collecting or re-identifying individually identifiable data, especially with regard to institutional review policies and privacy laws."/>
          <p:cNvPicPr>
            <a:picLocks noChangeAspect="1" noChangeArrowheads="1"/>
          </p:cNvPicPr>
          <p:nvPr/>
        </p:nvPicPr>
        <p:blipFill>
          <a:blip r:embed="rId2"/>
          <a:srcRect/>
          <a:stretch>
            <a:fillRect/>
          </a:stretch>
        </p:blipFill>
        <p:spPr bwMode="auto">
          <a:xfrm>
            <a:off x="0" y="0"/>
            <a:ext cx="9145588"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3250" name="Picture 2" descr="This slide depicts Table 22 from the User’s Guide.  Each row in the table contains an indicator of good evidence quality.  The sections shown here are External Validity and Internal Validity.  The rows for External Validity are:&#10;• Registry participants were similar to the target population and, to the extent feasible, efforts were devoted to minimizing selection bias (e.g., rules for sequential enrollment were developed and codified in a manner that worked for all sites).&#10;• Completeness of information on eligible patients was evaluated and described. The external validity was described (e.g., registry subjects were shown to be typical of the target population).&#10;The rows for Internal Validity are:&#10;• For safety studies, a clear and specific approach was used (e.g., solicited vs. unsolicited) to ask about complaints or adverse events.&#10;• Necessary information was collected for relevant key exposures, risk factors, and mitigating or protective factors.&#10;• Exposure data used to support the main research questions were as specific as possible. For example, a specific product, including manufacturer, was identified to the extent feasible.&#10;• Followup period was reasonably sufficient to capture the main outcomes of interest.&#10;• A sample of data was compared with patient records.&#10;• Reasonable efforts were devoted to minimizing losses to followup, and to ensuring that followup was reasonably complete for the registry purpose.&#10;• Data checks were employed using range and consistency checks."/>
          <p:cNvPicPr>
            <a:picLocks noChangeAspect="1" noChangeArrowheads="1"/>
          </p:cNvPicPr>
          <p:nvPr/>
        </p:nvPicPr>
        <p:blipFill>
          <a:blip r:embed="rId2"/>
          <a:srcRect/>
          <a:stretch>
            <a:fillRect/>
          </a:stretch>
        </p:blipFill>
        <p:spPr bwMode="auto">
          <a:xfrm>
            <a:off x="0" y="0"/>
            <a:ext cx="9144000" cy="5603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Slide Number Placeholder 3"/>
          <p:cNvSpPr>
            <a:spLocks noGrp="1"/>
          </p:cNvSpPr>
          <p:nvPr>
            <p:ph type="sldNum" sz="quarter" idx="10"/>
          </p:nvPr>
        </p:nvSpPr>
        <p:spPr bwMode="auto">
          <a:noFill/>
          <a:ln>
            <a:miter lim="800000"/>
            <a:headEnd/>
            <a:tailEnd/>
          </a:ln>
        </p:spPr>
        <p:txBody>
          <a:bodyPr/>
          <a:lstStyle/>
          <a:p>
            <a:fld id="{D251A758-432A-064D-8E4F-B66F45A1A017}" type="slidenum">
              <a:rPr lang="en-US"/>
              <a:pPr/>
              <a:t>43</a:t>
            </a:fld>
            <a:endParaRPr lang="en-US"/>
          </a:p>
        </p:txBody>
      </p:sp>
      <p:pic>
        <p:nvPicPr>
          <p:cNvPr id="54275" name="Picture 2" descr="This slide depicts Table 23 from the User’s Guide.  Each row in the table contains an indicator of enhanced good evidence quality.  The sections shown here are External Validity, Internal Validity, and Analysis and Reporting.  The rows for External Validity are:&#10;• Eligibility (inclusion and exclusion criteria) was confirmed on enrollment.&#10;• Selection bias was evaluated by describing the representativeness of the actual population in terms of how it was selected, how well the characteristics of the actual population match those of the target population, and to whom the results apply.&#10;The rows for Internal Validity are:&#10;• Results that can be confirmed by an unbiased observer—such as death, test results, and scores from validated measures for patient-reported results or clinical rating scales—were used to enhance accuracy and reliability.&#10;• Potential sources of errors relating to accuracy and falsification were rigorously evaluated and quantified to the extent feasible (e.g., through database and site reviews).&#10;• Reproducibility of coding was evaluated.&#10;The rows for Analysis and Reporting are:&#10;• For safety studies, the risks and/or benefits of products, devices, or processes under study were quantitatively evaluated beyond simply evaluating statistical significance (e.g., rates, proportions, and/or relative risks, as well as confidence intervals, were reported).&#10;• For studies of comparative effectiveness and safety, contemporaneous data were collected for a comparison group, to the extent ethical and feasible, when other reasonably accurate and relevant comparative data were not available.&#10;• Validated analytic tools were used for the main analysis. For example, commercially available analytic packages were used. The data elements used in any models were described.&#10;• Sensitivity analyses were used to examine and quantify the effect on the association between the a priori exposure of interest and the outcome(s) by, for example:&#10;o Varying the definitions of exposure and outcome. &#10;o  Varying the definitions of potential confounders and outcomes.&#10;• The consistency of results was compared and contrasted with other relevant research"/>
          <p:cNvPicPr>
            <a:picLocks noChangeAspect="1" noChangeArrowheads="1"/>
          </p:cNvPicPr>
          <p:nvPr/>
        </p:nvPicPr>
        <p:blipFill>
          <a:blip r:embed="rId2"/>
          <a:srcRect/>
          <a:stretch>
            <a:fillRect/>
          </a:stretch>
        </p:blipFill>
        <p:spPr bwMode="auto">
          <a:xfrm>
            <a:off x="538163" y="0"/>
            <a:ext cx="8067675"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0434" name="Rectangle 2"/>
          <p:cNvSpPr>
            <a:spLocks noGrp="1" noChangeArrowheads="1"/>
          </p:cNvSpPr>
          <p:nvPr>
            <p:ph type="title"/>
          </p:nvPr>
        </p:nvSpPr>
        <p:spPr>
          <a:xfrm>
            <a:off x="1608138" y="422275"/>
            <a:ext cx="6392862" cy="876300"/>
          </a:xfrm>
        </p:spPr>
        <p:txBody>
          <a:bodyPr/>
          <a:lstStyle/>
          <a:p>
            <a:pPr algn="l">
              <a:defRPr/>
            </a:pPr>
            <a:r>
              <a:rPr lang="en-US" dirty="0" smtClean="0"/>
              <a:t>Plan for the Third Edition</a:t>
            </a:r>
          </a:p>
        </p:txBody>
      </p:sp>
      <p:sp>
        <p:nvSpPr>
          <p:cNvPr id="530435" name="Rectangle 3"/>
          <p:cNvSpPr>
            <a:spLocks noGrp="1" noChangeArrowheads="1"/>
          </p:cNvSpPr>
          <p:nvPr>
            <p:ph type="body" idx="1"/>
          </p:nvPr>
        </p:nvSpPr>
        <p:spPr>
          <a:xfrm>
            <a:off x="609600" y="1676400"/>
            <a:ext cx="8153400" cy="3962400"/>
          </a:xfrm>
        </p:spPr>
        <p:txBody>
          <a:bodyPr/>
          <a:lstStyle/>
          <a:p>
            <a:pPr>
              <a:spcBef>
                <a:spcPts val="1800"/>
              </a:spcBef>
            </a:pPr>
            <a:r>
              <a:rPr lang="en-US"/>
              <a:t>Development begins in Fall 2010.</a:t>
            </a:r>
          </a:p>
          <a:p>
            <a:pPr>
              <a:spcBef>
                <a:spcPts val="1800"/>
              </a:spcBef>
            </a:pPr>
            <a:r>
              <a:rPr lang="en-US"/>
              <a:t>Plan is to include 11 new chapters, plus case examples.</a:t>
            </a:r>
          </a:p>
          <a:p>
            <a:pPr>
              <a:spcBef>
                <a:spcPts val="1800"/>
              </a:spcBef>
            </a:pPr>
            <a:r>
              <a:rPr lang="en-US"/>
              <a:t>7 topics identified through public comments on second edition.</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1458" name="Rectangle 2"/>
          <p:cNvSpPr>
            <a:spLocks noGrp="1" noChangeArrowheads="1"/>
          </p:cNvSpPr>
          <p:nvPr>
            <p:ph type="title"/>
          </p:nvPr>
        </p:nvSpPr>
        <p:spPr>
          <a:xfrm>
            <a:off x="1447800" y="422275"/>
            <a:ext cx="6248400" cy="876300"/>
          </a:xfrm>
        </p:spPr>
        <p:txBody>
          <a:bodyPr/>
          <a:lstStyle/>
          <a:p>
            <a:pPr>
              <a:defRPr/>
            </a:pPr>
            <a:r>
              <a:rPr lang="en-US" sz="3600" dirty="0" smtClean="0"/>
              <a:t>Topics for the Third Edition</a:t>
            </a:r>
          </a:p>
        </p:txBody>
      </p:sp>
      <p:sp>
        <p:nvSpPr>
          <p:cNvPr id="531459" name="Rectangle 3"/>
          <p:cNvSpPr>
            <a:spLocks noGrp="1" noChangeArrowheads="1"/>
          </p:cNvSpPr>
          <p:nvPr>
            <p:ph type="body" idx="1"/>
          </p:nvPr>
        </p:nvSpPr>
        <p:spPr>
          <a:xfrm>
            <a:off x="609600" y="1676400"/>
            <a:ext cx="8001000" cy="4495800"/>
          </a:xfrm>
        </p:spPr>
        <p:txBody>
          <a:bodyPr>
            <a:noAutofit/>
          </a:bodyPr>
          <a:lstStyle/>
          <a:p>
            <a:pPr marL="609600" indent="-609600">
              <a:lnSpc>
                <a:spcPct val="100000"/>
              </a:lnSpc>
              <a:spcBef>
                <a:spcPts val="1200"/>
              </a:spcBef>
              <a:buFont typeface="Arial" charset="0"/>
              <a:buAutoNum type="arabicPeriod"/>
            </a:pPr>
            <a:r>
              <a:rPr lang="en-US" sz="2800" dirty="0"/>
              <a:t>Patient identity management</a:t>
            </a:r>
          </a:p>
          <a:p>
            <a:pPr marL="609600" indent="-609600">
              <a:lnSpc>
                <a:spcPct val="100000"/>
              </a:lnSpc>
              <a:spcBef>
                <a:spcPts val="1200"/>
              </a:spcBef>
              <a:buFont typeface="Arial" charset="0"/>
              <a:buAutoNum type="arabicPeriod"/>
            </a:pPr>
            <a:r>
              <a:rPr lang="en-US" sz="2800" dirty="0"/>
              <a:t>Protection of data from litigation</a:t>
            </a:r>
          </a:p>
          <a:p>
            <a:pPr marL="609600" indent="-609600">
              <a:lnSpc>
                <a:spcPct val="100000"/>
              </a:lnSpc>
              <a:spcBef>
                <a:spcPts val="1200"/>
              </a:spcBef>
              <a:buFont typeface="Arial" charset="0"/>
              <a:buAutoNum type="arabicPeriod"/>
            </a:pPr>
            <a:r>
              <a:rPr lang="en-US" sz="2800" dirty="0"/>
              <a:t>Data protection concerns</a:t>
            </a:r>
          </a:p>
          <a:p>
            <a:pPr marL="609600" indent="-609600">
              <a:lnSpc>
                <a:spcPct val="100000"/>
              </a:lnSpc>
              <a:spcBef>
                <a:spcPts val="1200"/>
              </a:spcBef>
              <a:buFont typeface="Arial" charset="0"/>
              <a:buAutoNum type="arabicPeriod"/>
            </a:pPr>
            <a:r>
              <a:rPr lang="en-US" sz="2800" dirty="0"/>
              <a:t>Public-private partnerships</a:t>
            </a:r>
          </a:p>
          <a:p>
            <a:pPr marL="609600" indent="-609600">
              <a:lnSpc>
                <a:spcPct val="100000"/>
              </a:lnSpc>
              <a:spcBef>
                <a:spcPts val="1200"/>
              </a:spcBef>
              <a:buFont typeface="Arial" charset="0"/>
              <a:buAutoNum type="arabicPeriod"/>
            </a:pPr>
            <a:r>
              <a:rPr lang="en-US" sz="2800" dirty="0"/>
              <a:t>Statistical techniques for analyzing combined data</a:t>
            </a:r>
          </a:p>
          <a:p>
            <a:pPr marL="609600" indent="-609600">
              <a:lnSpc>
                <a:spcPct val="100000"/>
              </a:lnSpc>
              <a:spcBef>
                <a:spcPts val="1200"/>
              </a:spcBef>
              <a:buFont typeface="Arial" charset="0"/>
              <a:buAutoNum type="arabicPeriod"/>
            </a:pPr>
            <a:r>
              <a:rPr lang="en-US" sz="2800" dirty="0"/>
              <a:t>Pregnancy registries</a:t>
            </a:r>
          </a:p>
          <a:p>
            <a:pPr marL="609600" indent="-609600">
              <a:lnSpc>
                <a:spcPct val="100000"/>
              </a:lnSpc>
              <a:spcBef>
                <a:spcPts val="1200"/>
              </a:spcBef>
              <a:buFont typeface="Arial" charset="0"/>
              <a:buAutoNum type="arabicPeriod"/>
            </a:pPr>
            <a:r>
              <a:rPr lang="en-US" sz="2800" dirty="0"/>
              <a:t>Registry transitions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82" name="Rectangle 2"/>
          <p:cNvSpPr>
            <a:spLocks noGrp="1" noChangeArrowheads="1"/>
          </p:cNvSpPr>
          <p:nvPr>
            <p:ph type="title"/>
          </p:nvPr>
        </p:nvSpPr>
        <p:spPr>
          <a:xfrm>
            <a:off x="1549400" y="422275"/>
            <a:ext cx="6019800" cy="876300"/>
          </a:xfrm>
        </p:spPr>
        <p:txBody>
          <a:bodyPr/>
          <a:lstStyle/>
          <a:p>
            <a:pPr>
              <a:defRPr/>
            </a:pPr>
            <a:r>
              <a:rPr lang="en-US" dirty="0" smtClean="0"/>
              <a:t>Additional Topics</a:t>
            </a:r>
          </a:p>
        </p:txBody>
      </p:sp>
      <p:sp>
        <p:nvSpPr>
          <p:cNvPr id="532483" name="Rectangle 3"/>
          <p:cNvSpPr>
            <a:spLocks noGrp="1" noChangeArrowheads="1"/>
          </p:cNvSpPr>
          <p:nvPr>
            <p:ph type="body" idx="1"/>
          </p:nvPr>
        </p:nvSpPr>
        <p:spPr>
          <a:xfrm>
            <a:off x="609600" y="1676400"/>
            <a:ext cx="8001000" cy="4267200"/>
          </a:xfrm>
        </p:spPr>
        <p:txBody>
          <a:bodyPr/>
          <a:lstStyle/>
          <a:p>
            <a:pPr algn="ctr">
              <a:lnSpc>
                <a:spcPct val="100000"/>
              </a:lnSpc>
              <a:spcBef>
                <a:spcPts val="1800"/>
              </a:spcBef>
              <a:buFont typeface="Wingdings" charset="2"/>
              <a:buNone/>
            </a:pPr>
            <a:r>
              <a:rPr lang="en-US"/>
              <a:t>For discussion: What other topics should be addressed in the third edition?</a:t>
            </a:r>
            <a:endParaRPr lang="en-US" sz="280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6466" name="Rectangle 2"/>
          <p:cNvSpPr>
            <a:spLocks noGrp="1" noChangeArrowheads="1"/>
          </p:cNvSpPr>
          <p:nvPr>
            <p:ph type="title"/>
          </p:nvPr>
        </p:nvSpPr>
        <p:spPr>
          <a:xfrm>
            <a:off x="1447800" y="419100"/>
            <a:ext cx="6248400" cy="876300"/>
          </a:xfrm>
        </p:spPr>
        <p:txBody>
          <a:bodyPr/>
          <a:lstStyle/>
          <a:p>
            <a:pPr>
              <a:defRPr/>
            </a:pPr>
            <a:r>
              <a:rPr lang="en-US" dirty="0" smtClean="0"/>
              <a:t>Contact</a:t>
            </a:r>
          </a:p>
        </p:txBody>
      </p:sp>
      <p:sp>
        <p:nvSpPr>
          <p:cNvPr id="446467" name="Rectangle 3"/>
          <p:cNvSpPr>
            <a:spLocks noGrp="1" noChangeArrowheads="1"/>
          </p:cNvSpPr>
          <p:nvPr>
            <p:ph type="body" idx="1"/>
          </p:nvPr>
        </p:nvSpPr>
        <p:spPr/>
        <p:txBody>
          <a:bodyPr/>
          <a:lstStyle/>
          <a:p>
            <a:pPr algn="ctr">
              <a:buFont typeface="Wingdings" pitchFamily="2" charset="2"/>
              <a:buNone/>
              <a:defRPr/>
            </a:pPr>
            <a:endParaRPr lang="en-US" sz="4000" dirty="0" smtClean="0"/>
          </a:p>
          <a:p>
            <a:pPr algn="ctr">
              <a:buFont typeface="Wingdings" pitchFamily="2" charset="2"/>
              <a:buNone/>
              <a:defRPr/>
            </a:pPr>
            <a:r>
              <a:rPr lang="en-US" sz="4000" dirty="0" smtClean="0"/>
              <a:t>Elise Berliner</a:t>
            </a:r>
          </a:p>
          <a:p>
            <a:pPr algn="ctr">
              <a:buFont typeface="Wingdings" pitchFamily="2" charset="2"/>
              <a:buNone/>
              <a:defRPr/>
            </a:pPr>
            <a:r>
              <a:rPr lang="en-US" sz="4000" dirty="0" smtClean="0">
                <a:hlinkClick r:id="rId2"/>
              </a:rPr>
              <a:t>elise.berliner@ahrq.hhs.gov</a:t>
            </a:r>
            <a:endParaRPr lang="en-US" sz="4000" dirty="0" smtClean="0"/>
          </a:p>
          <a:p>
            <a:pPr algn="ctr">
              <a:buFont typeface="Wingdings" pitchFamily="2" charset="2"/>
              <a:buNone/>
              <a:defRPr/>
            </a:pPr>
            <a:r>
              <a:rPr lang="en-US" sz="4000" dirty="0" smtClean="0"/>
              <a:t>301-427-1612</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5314" name="Rectangle 2"/>
          <p:cNvSpPr>
            <a:spLocks noGrp="1" noChangeArrowheads="1"/>
          </p:cNvSpPr>
          <p:nvPr>
            <p:ph type="title"/>
          </p:nvPr>
        </p:nvSpPr>
        <p:spPr>
          <a:xfrm>
            <a:off x="1563688" y="422275"/>
            <a:ext cx="7086600" cy="876300"/>
          </a:xfrm>
        </p:spPr>
        <p:txBody>
          <a:bodyPr/>
          <a:lstStyle/>
          <a:p>
            <a:pPr algn="l">
              <a:defRPr/>
            </a:pPr>
            <a:r>
              <a:rPr lang="en-US" sz="3600" dirty="0" smtClean="0"/>
              <a:t>Process for Creating the Guide</a:t>
            </a:r>
          </a:p>
        </p:txBody>
      </p:sp>
      <p:sp>
        <p:nvSpPr>
          <p:cNvPr id="525315" name="Rectangle 3"/>
          <p:cNvSpPr>
            <a:spLocks noGrp="1" noChangeArrowheads="1"/>
          </p:cNvSpPr>
          <p:nvPr>
            <p:ph type="body" idx="1"/>
          </p:nvPr>
        </p:nvSpPr>
        <p:spPr>
          <a:xfrm>
            <a:off x="609600" y="1676400"/>
            <a:ext cx="8077200" cy="4724400"/>
          </a:xfrm>
        </p:spPr>
        <p:txBody>
          <a:bodyPr>
            <a:noAutofit/>
          </a:bodyPr>
          <a:lstStyle/>
          <a:p>
            <a:pPr>
              <a:lnSpc>
                <a:spcPct val="100000"/>
              </a:lnSpc>
              <a:buFont typeface="Wingdings" pitchFamily="2" charset="2"/>
              <a:buChar char="n"/>
              <a:defRPr/>
            </a:pPr>
            <a:r>
              <a:rPr lang="en-US" sz="2400" dirty="0" smtClean="0"/>
              <a:t>Topics identified based on public comments received for the first edition.</a:t>
            </a:r>
          </a:p>
          <a:p>
            <a:pPr>
              <a:lnSpc>
                <a:spcPct val="100000"/>
              </a:lnSpc>
              <a:buFont typeface="Wingdings" pitchFamily="2" charset="2"/>
              <a:buChar char="n"/>
              <a:defRPr/>
            </a:pPr>
            <a:r>
              <a:rPr lang="en-US" sz="2400" dirty="0" smtClean="0"/>
              <a:t>New sections: </a:t>
            </a:r>
          </a:p>
          <a:p>
            <a:pPr lvl="1">
              <a:lnSpc>
                <a:spcPct val="100000"/>
              </a:lnSpc>
              <a:defRPr/>
            </a:pPr>
            <a:r>
              <a:rPr lang="en-US" sz="2000" dirty="0" smtClean="0"/>
              <a:t>Author and reviewer teams assembled with similar balance to first edition.</a:t>
            </a:r>
          </a:p>
          <a:p>
            <a:pPr lvl="1">
              <a:lnSpc>
                <a:spcPct val="100000"/>
              </a:lnSpc>
              <a:defRPr/>
            </a:pPr>
            <a:r>
              <a:rPr lang="en-US" sz="2000" dirty="0" smtClean="0"/>
              <a:t>Posted for public comment and revision.</a:t>
            </a:r>
          </a:p>
          <a:p>
            <a:pPr>
              <a:lnSpc>
                <a:spcPct val="100000"/>
              </a:lnSpc>
              <a:buFont typeface="Wingdings" pitchFamily="2" charset="2"/>
              <a:buChar char="n"/>
              <a:defRPr/>
            </a:pPr>
            <a:r>
              <a:rPr lang="en-US" sz="2400" dirty="0" smtClean="0"/>
              <a:t>Original chapters:</a:t>
            </a:r>
          </a:p>
          <a:p>
            <a:pPr lvl="1">
              <a:lnSpc>
                <a:spcPct val="100000"/>
              </a:lnSpc>
              <a:defRPr/>
            </a:pPr>
            <a:r>
              <a:rPr lang="en-US" sz="2000" dirty="0" smtClean="0"/>
              <a:t>Original authors and reviewers were invited to participate.  Additions made for new topic areas when necessary.</a:t>
            </a:r>
          </a:p>
          <a:p>
            <a:pPr lvl="1">
              <a:lnSpc>
                <a:spcPct val="100000"/>
              </a:lnSpc>
              <a:defRPr/>
            </a:pPr>
            <a:r>
              <a:rPr lang="en-US" sz="2000" dirty="0" smtClean="0"/>
              <a:t>Full, revised handbook posted for public comment.</a:t>
            </a:r>
          </a:p>
          <a:p>
            <a:pPr>
              <a:lnSpc>
                <a:spcPct val="100000"/>
              </a:lnSpc>
              <a:buFont typeface="Wingdings" pitchFamily="2" charset="2"/>
              <a:buChar char="n"/>
              <a:defRPr/>
            </a:pPr>
            <a:r>
              <a:rPr lang="en-US" sz="2400" dirty="0" smtClean="0"/>
              <a:t>Open call for case examples.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6338" name="Rectangle 2"/>
          <p:cNvSpPr>
            <a:spLocks noGrp="1" noChangeArrowheads="1"/>
          </p:cNvSpPr>
          <p:nvPr>
            <p:ph type="title"/>
          </p:nvPr>
        </p:nvSpPr>
        <p:spPr>
          <a:xfrm>
            <a:off x="1601788" y="422275"/>
            <a:ext cx="6697662" cy="876300"/>
          </a:xfrm>
        </p:spPr>
        <p:txBody>
          <a:bodyPr/>
          <a:lstStyle/>
          <a:p>
            <a:pPr algn="l">
              <a:defRPr/>
            </a:pPr>
            <a:r>
              <a:rPr lang="en-US" sz="3600" dirty="0" smtClean="0"/>
              <a:t>Second Edition Collaborators</a:t>
            </a:r>
          </a:p>
        </p:txBody>
      </p:sp>
      <p:sp>
        <p:nvSpPr>
          <p:cNvPr id="526339" name="Rectangle 3"/>
          <p:cNvSpPr>
            <a:spLocks noGrp="1" noChangeArrowheads="1"/>
          </p:cNvSpPr>
          <p:nvPr>
            <p:ph type="body" idx="1"/>
          </p:nvPr>
        </p:nvSpPr>
        <p:spPr>
          <a:xfrm>
            <a:off x="609600" y="1676400"/>
            <a:ext cx="8001000" cy="4800600"/>
          </a:xfrm>
        </p:spPr>
        <p:txBody>
          <a:bodyPr>
            <a:normAutofit/>
          </a:bodyPr>
          <a:lstStyle/>
          <a:p>
            <a:pPr>
              <a:spcBef>
                <a:spcPts val="1200"/>
              </a:spcBef>
            </a:pPr>
            <a:r>
              <a:rPr lang="en-US" sz="2800" b="1" dirty="0"/>
              <a:t>55 </a:t>
            </a:r>
            <a:r>
              <a:rPr lang="en-US" sz="2800" dirty="0"/>
              <a:t>contributors from industry, academia, health plans, physician societies, and government.</a:t>
            </a:r>
          </a:p>
          <a:p>
            <a:pPr>
              <a:spcBef>
                <a:spcPts val="1200"/>
              </a:spcBef>
            </a:pPr>
            <a:r>
              <a:rPr lang="en-US" sz="2800" b="1" dirty="0"/>
              <a:t>49 </a:t>
            </a:r>
            <a:r>
              <a:rPr lang="en-US" sz="2800" dirty="0"/>
              <a:t>invited peer reviewers, plus public comment.</a:t>
            </a:r>
          </a:p>
          <a:p>
            <a:pPr>
              <a:spcBef>
                <a:spcPts val="1200"/>
              </a:spcBef>
            </a:pPr>
            <a:r>
              <a:rPr lang="en-US" sz="2800" b="1" dirty="0"/>
              <a:t>38 </a:t>
            </a:r>
            <a:r>
              <a:rPr lang="en-US" sz="2800" dirty="0"/>
              <a:t>case studies illustrate challenges and solutions (including 20 new examples).</a:t>
            </a:r>
          </a:p>
          <a:p>
            <a:pPr>
              <a:spcBef>
                <a:spcPts val="1200"/>
              </a:spcBef>
            </a:pPr>
            <a:r>
              <a:rPr lang="en-US" sz="2800" dirty="0"/>
              <a:t>Senior Editors: R. </a:t>
            </a:r>
            <a:r>
              <a:rPr lang="en-US" sz="2800" dirty="0" err="1"/>
              <a:t>Gliklich</a:t>
            </a:r>
            <a:r>
              <a:rPr lang="en-US" sz="2800" dirty="0"/>
              <a:t>; N. Dreyer.  Managing Editor, M. </a:t>
            </a:r>
            <a:r>
              <a:rPr lang="en-US" sz="2800" dirty="0" err="1"/>
              <a:t>Leavy</a:t>
            </a:r>
            <a:r>
              <a:rPr lang="en-US" sz="2800" dirty="0"/>
              <a:t>.  Outcome </a:t>
            </a:r>
            <a:r>
              <a:rPr lang="en-US" sz="2800" dirty="0" err="1"/>
              <a:t>DEcIDE</a:t>
            </a:r>
            <a:r>
              <a:rPr lang="en-US" sz="2800" dirty="0"/>
              <a:t> Center.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7362" name="Rectangle 2"/>
          <p:cNvSpPr>
            <a:spLocks noGrp="1" noChangeArrowheads="1"/>
          </p:cNvSpPr>
          <p:nvPr>
            <p:ph type="title"/>
          </p:nvPr>
        </p:nvSpPr>
        <p:spPr>
          <a:xfrm>
            <a:off x="1576388" y="430213"/>
            <a:ext cx="6958012" cy="876300"/>
          </a:xfrm>
        </p:spPr>
        <p:txBody>
          <a:bodyPr/>
          <a:lstStyle/>
          <a:p>
            <a:pPr algn="l">
              <a:defRPr/>
            </a:pPr>
            <a:r>
              <a:rPr lang="en-US" sz="3200" dirty="0" smtClean="0"/>
              <a:t>Second Edition: Table of Contents</a:t>
            </a:r>
          </a:p>
        </p:txBody>
      </p:sp>
      <p:sp>
        <p:nvSpPr>
          <p:cNvPr id="527364" name="Rectangle 4"/>
          <p:cNvSpPr>
            <a:spLocks noGrp="1" noChangeArrowheads="1"/>
          </p:cNvSpPr>
          <p:nvPr>
            <p:ph type="body" sz="half" idx="1"/>
          </p:nvPr>
        </p:nvSpPr>
        <p:spPr>
          <a:xfrm>
            <a:off x="381000" y="1589088"/>
            <a:ext cx="3962400" cy="4887912"/>
          </a:xfrm>
        </p:spPr>
        <p:txBody>
          <a:bodyPr>
            <a:normAutofit/>
          </a:bodyPr>
          <a:lstStyle/>
          <a:p>
            <a:pPr eaLnBrk="1" hangingPunct="1">
              <a:lnSpc>
                <a:spcPct val="100000"/>
              </a:lnSpc>
              <a:spcBef>
                <a:spcPts val="600"/>
              </a:spcBef>
              <a:buClrTx/>
              <a:buSzTx/>
              <a:buFontTx/>
              <a:buNone/>
            </a:pPr>
            <a:r>
              <a:rPr lang="en-US" sz="2000" dirty="0"/>
              <a:t>1.	Patient Registries (Overview)</a:t>
            </a:r>
          </a:p>
          <a:p>
            <a:pPr eaLnBrk="1" hangingPunct="1">
              <a:lnSpc>
                <a:spcPct val="100000"/>
              </a:lnSpc>
              <a:spcBef>
                <a:spcPts val="600"/>
              </a:spcBef>
              <a:buClrTx/>
              <a:buSzTx/>
              <a:buFontTx/>
              <a:buNone/>
            </a:pPr>
            <a:r>
              <a:rPr lang="en-US" sz="2000" dirty="0"/>
              <a:t>2.	Planning a Registry</a:t>
            </a:r>
          </a:p>
          <a:p>
            <a:pPr eaLnBrk="1" hangingPunct="1">
              <a:lnSpc>
                <a:spcPct val="100000"/>
              </a:lnSpc>
              <a:spcBef>
                <a:spcPts val="600"/>
              </a:spcBef>
              <a:buClrTx/>
              <a:buSzTx/>
              <a:buFontTx/>
              <a:buNone/>
            </a:pPr>
            <a:r>
              <a:rPr lang="en-US" sz="2000" dirty="0"/>
              <a:t>3.	Registry Design (includes </a:t>
            </a:r>
            <a:r>
              <a:rPr lang="en-US" sz="2000" b="1" dirty="0">
                <a:solidFill>
                  <a:srgbClr val="FFC000"/>
                </a:solidFill>
              </a:rPr>
              <a:t>Planning for the End of a Patient Registry</a:t>
            </a:r>
            <a:r>
              <a:rPr lang="en-US" sz="2000" dirty="0"/>
              <a:t>)</a:t>
            </a:r>
          </a:p>
          <a:p>
            <a:pPr eaLnBrk="1" hangingPunct="1">
              <a:lnSpc>
                <a:spcPct val="100000"/>
              </a:lnSpc>
              <a:spcBef>
                <a:spcPts val="600"/>
              </a:spcBef>
              <a:buClrTx/>
              <a:buSzTx/>
              <a:buFontTx/>
              <a:buNone/>
            </a:pPr>
            <a:r>
              <a:rPr lang="en-US" sz="2000" dirty="0"/>
              <a:t>4.	</a:t>
            </a:r>
            <a:r>
              <a:rPr lang="en-US" sz="2000" b="1" dirty="0">
                <a:solidFill>
                  <a:srgbClr val="FFC000"/>
                </a:solidFill>
              </a:rPr>
              <a:t>Use of Registries in Product Safety Assessment</a:t>
            </a:r>
          </a:p>
          <a:p>
            <a:pPr eaLnBrk="1" hangingPunct="1">
              <a:lnSpc>
                <a:spcPct val="100000"/>
              </a:lnSpc>
              <a:spcBef>
                <a:spcPts val="600"/>
              </a:spcBef>
              <a:buClrTx/>
              <a:buSzTx/>
              <a:buFontTx/>
              <a:buNone/>
            </a:pPr>
            <a:r>
              <a:rPr lang="en-US" sz="2000" dirty="0"/>
              <a:t>5.	Data Elements for Registries</a:t>
            </a:r>
          </a:p>
          <a:p>
            <a:pPr eaLnBrk="1" hangingPunct="1">
              <a:lnSpc>
                <a:spcPct val="100000"/>
              </a:lnSpc>
              <a:spcBef>
                <a:spcPts val="600"/>
              </a:spcBef>
              <a:buClrTx/>
              <a:buSzTx/>
              <a:buFontTx/>
              <a:buNone/>
            </a:pPr>
            <a:r>
              <a:rPr lang="en-US" sz="2000" dirty="0"/>
              <a:t>6.	Data Sources for Registries</a:t>
            </a:r>
          </a:p>
          <a:p>
            <a:pPr eaLnBrk="1" hangingPunct="1">
              <a:lnSpc>
                <a:spcPct val="100000"/>
              </a:lnSpc>
              <a:spcBef>
                <a:spcPts val="600"/>
              </a:spcBef>
              <a:buClrTx/>
              <a:buSzTx/>
              <a:buFontTx/>
              <a:buNone/>
            </a:pPr>
            <a:r>
              <a:rPr lang="en-US" sz="2000" dirty="0"/>
              <a:t>7.	</a:t>
            </a:r>
            <a:r>
              <a:rPr lang="en-US" sz="2000" b="1" dirty="0">
                <a:solidFill>
                  <a:srgbClr val="FFC000"/>
                </a:solidFill>
              </a:rPr>
              <a:t>Linking Registry Data: Technical and Legal Considerations</a:t>
            </a:r>
          </a:p>
        </p:txBody>
      </p:sp>
      <p:sp>
        <p:nvSpPr>
          <p:cNvPr id="527365" name="Rectangle 5"/>
          <p:cNvSpPr>
            <a:spLocks noGrp="1" noChangeArrowheads="1"/>
          </p:cNvSpPr>
          <p:nvPr>
            <p:ph type="body" sz="half" idx="2"/>
          </p:nvPr>
        </p:nvSpPr>
        <p:spPr>
          <a:xfrm>
            <a:off x="4572000" y="1585913"/>
            <a:ext cx="4267200" cy="5043487"/>
          </a:xfrm>
        </p:spPr>
        <p:txBody>
          <a:bodyPr/>
          <a:lstStyle/>
          <a:p>
            <a:pPr eaLnBrk="1" hangingPunct="1">
              <a:lnSpc>
                <a:spcPct val="100000"/>
              </a:lnSpc>
              <a:spcBef>
                <a:spcPts val="600"/>
              </a:spcBef>
              <a:buClrTx/>
              <a:buSzTx/>
              <a:buFontTx/>
              <a:buNone/>
            </a:pPr>
            <a:r>
              <a:rPr lang="en-US" sz="2000" dirty="0"/>
              <a:t>8.	Principles of Registry Ethics, Data Ownership, and Privacy</a:t>
            </a:r>
          </a:p>
          <a:p>
            <a:pPr eaLnBrk="1" hangingPunct="1">
              <a:lnSpc>
                <a:spcPct val="100000"/>
              </a:lnSpc>
              <a:spcBef>
                <a:spcPts val="600"/>
              </a:spcBef>
              <a:buClrTx/>
              <a:buSzTx/>
              <a:buFontTx/>
              <a:buNone/>
            </a:pPr>
            <a:r>
              <a:rPr lang="en-US" sz="2000" dirty="0"/>
              <a:t>9.	Recruiting and Retaining Participants in the Registry</a:t>
            </a:r>
          </a:p>
          <a:p>
            <a:pPr eaLnBrk="1" hangingPunct="1">
              <a:lnSpc>
                <a:spcPct val="100000"/>
              </a:lnSpc>
              <a:spcBef>
                <a:spcPts val="600"/>
              </a:spcBef>
              <a:buClrTx/>
              <a:buSzTx/>
              <a:buFontTx/>
              <a:buNone/>
            </a:pPr>
            <a:r>
              <a:rPr lang="en-US" sz="2000" dirty="0"/>
              <a:t>10.	Data Collection and Quality Assurance</a:t>
            </a:r>
          </a:p>
          <a:p>
            <a:pPr eaLnBrk="1" hangingPunct="1">
              <a:lnSpc>
                <a:spcPct val="100000"/>
              </a:lnSpc>
              <a:spcBef>
                <a:spcPts val="600"/>
              </a:spcBef>
              <a:buClrTx/>
              <a:buSzTx/>
              <a:buFontTx/>
              <a:buNone/>
            </a:pPr>
            <a:r>
              <a:rPr lang="en-US" sz="2000" dirty="0"/>
              <a:t>11.	</a:t>
            </a:r>
            <a:r>
              <a:rPr lang="en-US" sz="2000" b="1" dirty="0">
                <a:solidFill>
                  <a:srgbClr val="FFC000"/>
                </a:solidFill>
              </a:rPr>
              <a:t>Interfacing Registries With Electronic Health Records</a:t>
            </a:r>
          </a:p>
          <a:p>
            <a:pPr eaLnBrk="1" hangingPunct="1">
              <a:lnSpc>
                <a:spcPct val="100000"/>
              </a:lnSpc>
              <a:spcBef>
                <a:spcPts val="600"/>
              </a:spcBef>
              <a:buClrTx/>
              <a:buSzTx/>
              <a:buFontTx/>
              <a:buNone/>
            </a:pPr>
            <a:r>
              <a:rPr lang="en-US" sz="2000" dirty="0"/>
              <a:t>12.	Adverse Event Detection, Processing, and Reporting</a:t>
            </a:r>
          </a:p>
          <a:p>
            <a:pPr eaLnBrk="1" hangingPunct="1">
              <a:lnSpc>
                <a:spcPct val="100000"/>
              </a:lnSpc>
              <a:spcBef>
                <a:spcPts val="600"/>
              </a:spcBef>
              <a:buClrTx/>
              <a:buSzTx/>
              <a:buFontTx/>
              <a:buNone/>
            </a:pPr>
            <a:r>
              <a:rPr lang="en-US" sz="2000" dirty="0"/>
              <a:t>13.	Analysis and Interpretation of Registry Data To Evaluate Outcomes</a:t>
            </a:r>
          </a:p>
          <a:p>
            <a:pPr eaLnBrk="1" hangingPunct="1">
              <a:lnSpc>
                <a:spcPct val="100000"/>
              </a:lnSpc>
              <a:spcBef>
                <a:spcPts val="600"/>
              </a:spcBef>
              <a:buClrTx/>
              <a:buSzTx/>
              <a:buFontTx/>
              <a:buNone/>
            </a:pPr>
            <a:r>
              <a:rPr lang="en-US" sz="2000" dirty="0"/>
              <a:t>14.	Assessing Quality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6" name="Rectangle 4"/>
          <p:cNvSpPr>
            <a:spLocks noGrp="1" noChangeArrowheads="1"/>
          </p:cNvSpPr>
          <p:nvPr>
            <p:ph type="ctrTitle"/>
          </p:nvPr>
        </p:nvSpPr>
        <p:spPr>
          <a:xfrm>
            <a:off x="685800" y="1431925"/>
            <a:ext cx="7772400" cy="1920875"/>
          </a:xfrm>
        </p:spPr>
        <p:txBody>
          <a:bodyPr>
            <a:normAutofit fontScale="90000"/>
          </a:bodyPr>
          <a:lstStyle/>
          <a:p>
            <a:pPr algn="ctr" eaLnBrk="1" hangingPunct="1"/>
            <a:r>
              <a:rPr lang="en-US" sz="4000" dirty="0"/>
              <a:t>Registries for Evaluating Patient Outcomes:  </a:t>
            </a:r>
            <a:br>
              <a:rPr lang="en-US" sz="4000" dirty="0"/>
            </a:br>
            <a:r>
              <a:rPr lang="en-US" sz="4000" dirty="0"/>
              <a:t>A User’s Guide</a:t>
            </a:r>
            <a:br>
              <a:rPr lang="en-US" sz="4000" dirty="0"/>
            </a:br>
            <a:r>
              <a:rPr lang="en-US" sz="4000" i="1" dirty="0"/>
              <a:t>Second Edition</a:t>
            </a:r>
          </a:p>
        </p:txBody>
      </p:sp>
      <p:sp>
        <p:nvSpPr>
          <p:cNvPr id="17411" name="Rectangle 5"/>
          <p:cNvSpPr>
            <a:spLocks noGrp="1" noChangeArrowheads="1"/>
          </p:cNvSpPr>
          <p:nvPr>
            <p:ph type="subTitle" idx="1"/>
          </p:nvPr>
        </p:nvSpPr>
        <p:spPr>
          <a:xfrm>
            <a:off x="1371600" y="4267200"/>
            <a:ext cx="6400800" cy="1752600"/>
          </a:xfrm>
        </p:spPr>
        <p:txBody>
          <a:bodyPr/>
          <a:lstStyle/>
          <a:p>
            <a:pPr lvl="1" eaLnBrk="1" hangingPunct="1"/>
            <a:endParaRPr lang="en-US" sz="2400" dirty="0">
              <a:solidFill>
                <a:schemeClr val="bg1"/>
              </a:solidFill>
            </a:endParaRPr>
          </a:p>
          <a:p>
            <a:pPr lvl="1" eaLnBrk="1" hangingPunct="1"/>
            <a:r>
              <a:rPr lang="en-US" sz="2400" dirty="0">
                <a:solidFill>
                  <a:schemeClr val="bg1"/>
                </a:solidFill>
              </a:rPr>
              <a:t>Richard </a:t>
            </a:r>
            <a:r>
              <a:rPr lang="en-US" sz="2400" dirty="0" err="1">
                <a:solidFill>
                  <a:schemeClr val="bg1"/>
                </a:solidFill>
              </a:rPr>
              <a:t>Gliklich</a:t>
            </a:r>
            <a:r>
              <a:rPr lang="en-US" sz="2400" dirty="0">
                <a:solidFill>
                  <a:schemeClr val="bg1"/>
                </a:solidFill>
              </a:rPr>
              <a:t>, M.D., Senior Editor</a:t>
            </a:r>
          </a:p>
          <a:p>
            <a:pPr lvl="1" eaLnBrk="1" hangingPunct="1"/>
            <a:r>
              <a:rPr lang="en-US" sz="2400" dirty="0">
                <a:solidFill>
                  <a:schemeClr val="bg1"/>
                </a:solidFill>
              </a:rPr>
              <a:t>Nancy Dreyer, Ph.D., M.P.H., Senior Editor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457200" y="1189038"/>
            <a:ext cx="8229600" cy="4983162"/>
          </a:xfrm>
        </p:spPr>
        <p:txBody>
          <a:bodyPr/>
          <a:lstStyle/>
          <a:p>
            <a:pPr eaLnBrk="1" hangingPunct="1">
              <a:spcBef>
                <a:spcPts val="1800"/>
              </a:spcBef>
            </a:pPr>
            <a:r>
              <a:rPr lang="en-US" dirty="0"/>
              <a:t>Changes to Sections on Creating and Operating Registries:</a:t>
            </a:r>
          </a:p>
          <a:p>
            <a:pPr lvl="1" eaLnBrk="1" hangingPunct="1">
              <a:spcBef>
                <a:spcPts val="1800"/>
              </a:spcBef>
            </a:pPr>
            <a:r>
              <a:rPr lang="en-US" dirty="0"/>
              <a:t>All chapters were updated.  Some chapters had more significant additions.</a:t>
            </a:r>
          </a:p>
          <a:p>
            <a:pPr lvl="1" eaLnBrk="1" hangingPunct="1">
              <a:spcBef>
                <a:spcPts val="1800"/>
              </a:spcBef>
            </a:pPr>
            <a:r>
              <a:rPr lang="en-US" dirty="0"/>
              <a:t>Multiple new case studies.</a:t>
            </a:r>
          </a:p>
          <a:p>
            <a:pPr eaLnBrk="1" hangingPunct="1">
              <a:spcBef>
                <a:spcPts val="1800"/>
              </a:spcBef>
            </a:pPr>
            <a:r>
              <a:rPr lang="en-US" dirty="0"/>
              <a:t>Review of “Linking Registry Data.”</a:t>
            </a:r>
          </a:p>
          <a:p>
            <a:pPr eaLnBrk="1" hangingPunct="1">
              <a:spcBef>
                <a:spcPts val="1800"/>
              </a:spcBef>
            </a:pPr>
            <a:r>
              <a:rPr lang="en-US" dirty="0"/>
              <a:t>Review of “Interfacing Registries with </a:t>
            </a:r>
            <a:r>
              <a:rPr lang="en-US" dirty="0" err="1"/>
              <a:t>EHRs</a:t>
            </a:r>
            <a:r>
              <a:rPr lang="en-US" dirty="0"/>
              <a:t>.”</a:t>
            </a:r>
          </a:p>
          <a:p>
            <a:pPr eaLnBrk="1" hangingPunct="1">
              <a:spcBef>
                <a:spcPts val="1800"/>
              </a:spcBef>
            </a:pPr>
            <a:r>
              <a:rPr lang="en-US" dirty="0"/>
              <a:t>Highlighted Case Examples.</a:t>
            </a:r>
            <a:endParaRPr lang="en-US" sz="4000" dirty="0"/>
          </a:p>
        </p:txBody>
      </p:sp>
      <p:sp>
        <p:nvSpPr>
          <p:cNvPr id="8" name="Title 7"/>
          <p:cNvSpPr>
            <a:spLocks noGrp="1"/>
          </p:cNvSpPr>
          <p:nvPr>
            <p:ph type="title"/>
          </p:nvPr>
        </p:nvSpPr>
        <p:spPr/>
        <p:txBody>
          <a:bodyPr rtlCol="0">
            <a:normAutofit fontScale="90000"/>
          </a:bodyPr>
          <a:lstStyle/>
          <a:p>
            <a:pPr eaLnBrk="1" fontAlgn="auto" hangingPunct="1">
              <a:spcAft>
                <a:spcPts val="0"/>
              </a:spcAft>
              <a:defRPr/>
            </a:pPr>
            <a:r>
              <a:rPr lang="en-US" dirty="0" smtClean="0"/>
              <a:t>Review of Major Changes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S-generalTemplate-WHT-1124008">
  <a:themeElements>
    <a:clrScheme name="Outcome General">
      <a:dk1>
        <a:srgbClr val="000000"/>
      </a:dk1>
      <a:lt1>
        <a:sysClr val="window" lastClr="FFFFFF"/>
      </a:lt1>
      <a:dk2>
        <a:srgbClr val="953734"/>
      </a:dk2>
      <a:lt2>
        <a:srgbClr val="EEECE1"/>
      </a:lt2>
      <a:accent1>
        <a:srgbClr val="C00000"/>
      </a:accent1>
      <a:accent2>
        <a:srgbClr val="E36C09"/>
      </a:accent2>
      <a:accent3>
        <a:srgbClr val="7F7F7F"/>
      </a:accent3>
      <a:accent4>
        <a:srgbClr val="FAC08F"/>
      </a:accent4>
      <a:accent5>
        <a:srgbClr val="F8A560"/>
      </a:accent5>
      <a:accent6>
        <a:srgbClr val="FFFF00"/>
      </a:accent6>
      <a:hlink>
        <a:srgbClr val="E36C09"/>
      </a:hlink>
      <a:folHlink>
        <a:srgbClr val="F8A56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5655</TotalTime>
  <Pages>1</Pages>
  <Words>3003</Words>
  <Application>Microsoft Macintosh PowerPoint</Application>
  <PresentationFormat>On-screen Show (4:3)</PresentationFormat>
  <Paragraphs>286</Paragraphs>
  <Slides>47</Slides>
  <Notes>34</Notes>
  <HiddenSlides>0</HiddenSlides>
  <MMClips>0</MMClips>
  <ScaleCrop>false</ScaleCrop>
  <HeadingPairs>
    <vt:vector size="8" baseType="variant">
      <vt:variant>
        <vt:lpstr>Fonts Used</vt:lpstr>
      </vt:variant>
      <vt:variant>
        <vt:i4>5</vt:i4>
      </vt:variant>
      <vt:variant>
        <vt:lpstr>Design Template</vt:lpstr>
      </vt:variant>
      <vt:variant>
        <vt:i4>2</vt:i4>
      </vt:variant>
      <vt:variant>
        <vt:lpstr>Embedded OLE Servers</vt:lpstr>
      </vt:variant>
      <vt:variant>
        <vt:i4>1</vt:i4>
      </vt:variant>
      <vt:variant>
        <vt:lpstr>Slide Titles</vt:lpstr>
      </vt:variant>
      <vt:variant>
        <vt:i4>47</vt:i4>
      </vt:variant>
    </vt:vector>
  </HeadingPairs>
  <TitlesOfParts>
    <vt:vector size="55" baseType="lpstr">
      <vt:lpstr>Times New Roman</vt:lpstr>
      <vt:lpstr>Arial</vt:lpstr>
      <vt:lpstr>Wingdings</vt:lpstr>
      <vt:lpstr>Monotype Sorts</vt:lpstr>
      <vt:lpstr>Calibri</vt:lpstr>
      <vt:lpstr>Default Design</vt:lpstr>
      <vt:lpstr>OS-generalTemplate-WHT-1124008</vt:lpstr>
      <vt:lpstr>Photo Editor Photo</vt:lpstr>
      <vt:lpstr>New and Improved: Registries for Evaluating Patient Outcomes and HIT </vt:lpstr>
      <vt:lpstr>Agenda</vt:lpstr>
      <vt:lpstr>Background</vt:lpstr>
      <vt:lpstr>Purpose of the Second Edition</vt:lpstr>
      <vt:lpstr>Process for Creating the Guide</vt:lpstr>
      <vt:lpstr>Second Edition Collaborators</vt:lpstr>
      <vt:lpstr>Second Edition: Table of Contents</vt:lpstr>
      <vt:lpstr>Registries for Evaluating Patient Outcomes:   A User’s Guide Second Edition</vt:lpstr>
      <vt:lpstr>Review of Major Changes</vt:lpstr>
      <vt:lpstr>Updates to 1st Edition Chapters</vt:lpstr>
      <vt:lpstr>Updates to 1st Edition Chapters</vt:lpstr>
      <vt:lpstr>Case Examples (new examples highlighted)</vt:lpstr>
      <vt:lpstr>Case Examples (new examples highlighted)</vt:lpstr>
      <vt:lpstr>Case Examples (new examples highlighted)</vt:lpstr>
      <vt:lpstr>New Chapter:  Linking Registry Data</vt:lpstr>
      <vt:lpstr>Slide 16</vt:lpstr>
      <vt:lpstr>Slide 17</vt:lpstr>
      <vt:lpstr>Slide 18</vt:lpstr>
      <vt:lpstr>Linking Registry Data:  Case Example</vt:lpstr>
      <vt:lpstr>New Chapter:  Interfacing Registries with Electronic Health Records (EHRs) </vt:lpstr>
      <vt:lpstr>Interfacing Registries &amp; EHRs:  Overview</vt:lpstr>
      <vt:lpstr>Interfacing Registries &amp; EHRs: Definitions</vt:lpstr>
      <vt:lpstr>Interoperability Challenges</vt:lpstr>
      <vt:lpstr>Partial and Potential Solutions</vt:lpstr>
      <vt:lpstr>Building-Block Approach: Retrieve Form for Data Capture/HITSP-TP50</vt:lpstr>
      <vt:lpstr>Summary</vt:lpstr>
      <vt:lpstr>Interfacing Registries &amp; EHRs: Case Examples</vt:lpstr>
      <vt:lpstr>Review of Major Changes</vt:lpstr>
      <vt:lpstr>New Section: When to End a Registry</vt:lpstr>
      <vt:lpstr>Stopping Decisions and Registry Goals</vt:lpstr>
      <vt:lpstr>What Happens When a Registry Stops?</vt:lpstr>
      <vt:lpstr>What Happens When a Registry Stops?</vt:lpstr>
      <vt:lpstr>Ending a Registry: Case Example</vt:lpstr>
      <vt:lpstr>New Chapter:   Use of Registries for Product Safety Assessments</vt:lpstr>
      <vt:lpstr>Use of Registries for Product Safety Assessments:  Overview</vt:lpstr>
      <vt:lpstr>Registries Designed for Safety Assessments</vt:lpstr>
      <vt:lpstr>Registries Designed for Purposes Other than Safety</vt:lpstr>
      <vt:lpstr>Use of Registries for Product Safety Assessment:  Case Example</vt:lpstr>
      <vt:lpstr>Evaluating Registries</vt:lpstr>
      <vt:lpstr>Slide 40</vt:lpstr>
      <vt:lpstr>Slide 41</vt:lpstr>
      <vt:lpstr>Slide 42</vt:lpstr>
      <vt:lpstr>Slide 43</vt:lpstr>
      <vt:lpstr>Plan for the Third Edition</vt:lpstr>
      <vt:lpstr>Topics for the Third Edition</vt:lpstr>
      <vt:lpstr>Additional Topics</vt:lpstr>
      <vt:lpstr>Contact</vt:lpstr>
    </vt:vector>
  </TitlesOfParts>
  <Company>OCKT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Slide Template 2004</dc:title>
  <dc:subject/>
  <dc:creator>Sandy K. Cummings</dc:creator>
  <cp:keywords/>
  <dc:description>6/24/04</dc:description>
  <cp:lastModifiedBy>Graham</cp:lastModifiedBy>
  <cp:revision>181</cp:revision>
  <cp:lastPrinted>2003-01-21T20:19:23Z</cp:lastPrinted>
  <dcterms:created xsi:type="dcterms:W3CDTF">2010-10-28T15:46:58Z</dcterms:created>
  <dcterms:modified xsi:type="dcterms:W3CDTF">2010-10-28T15:52:23Z</dcterms:modified>
  <cp:category/>
</cp:coreProperties>
</file>