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Default Extension="xls" ContentType="application/vnd.ms-exce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0" r:id="rId3"/>
    <p:sldId id="296" r:id="rId4"/>
    <p:sldId id="302" r:id="rId5"/>
    <p:sldId id="298" r:id="rId6"/>
    <p:sldId id="303" r:id="rId7"/>
    <p:sldId id="304" r:id="rId8"/>
    <p:sldId id="305" r:id="rId9"/>
    <p:sldId id="307" r:id="rId10"/>
    <p:sldId id="306" r:id="rId11"/>
    <p:sldId id="299" r:id="rId12"/>
    <p:sldId id="301" r:id="rId13"/>
    <p:sldId id="295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 varScale="1">
        <p:scale>
          <a:sx n="137" d="100"/>
          <a:sy n="137" d="100"/>
        </p:scale>
        <p:origin x="-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8" y="-96"/>
      </p:cViewPr>
      <p:guideLst>
        <p:guide orient="horz" pos="292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BD7808-D1A8-774B-AFA9-07FB496621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40978B-2891-8845-B416-4E3E3C48C3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DA3EC5-E0C3-0C47-AE1E-136CF4CBE4B7}" type="slidenum">
              <a:rPr lang="en-US"/>
              <a:pPr/>
              <a:t>1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99377-5969-0D48-841F-09F7357D1BED}" type="slidenum">
              <a:rPr lang="en-US"/>
              <a:pPr/>
              <a:t>11</a:t>
            </a:fld>
            <a:endParaRPr lang="en-U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9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D6366B-4CBA-2D4B-88E1-06A7E339A143}" type="slidenum">
              <a:rPr lang="en-US"/>
              <a:pPr/>
              <a:t>12</a:t>
            </a:fld>
            <a:endParaRPr lang="en-US"/>
          </a:p>
        </p:txBody>
      </p:sp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BFA21E-B8E0-2542-8282-42A459311382}" type="slidenum">
              <a:rPr lang="en-US"/>
              <a:pPr/>
              <a:t>13</a:t>
            </a:fld>
            <a:endParaRPr 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FAE57-2C2A-D04E-81F0-4B4B98E5512F}" type="slidenum">
              <a:rPr lang="en-US"/>
              <a:pPr/>
              <a:t>2</a:t>
            </a:fld>
            <a:endParaRPr lang="en-U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1000" dirty="0" smtClean="0"/>
          </a:p>
          <a:p>
            <a:pPr>
              <a:lnSpc>
                <a:spcPct val="80000"/>
              </a:lnSpc>
            </a:pPr>
            <a:endParaRPr lang="en-US" sz="1000" dirty="0"/>
          </a:p>
          <a:p>
            <a:pPr>
              <a:lnSpc>
                <a:spcPct val="8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FACCE-C277-D04F-80BB-165D59E60F46}" type="slidenum">
              <a:rPr lang="en-US"/>
              <a:pPr/>
              <a:t>3</a:t>
            </a:fld>
            <a:endParaRPr lang="en-US"/>
          </a:p>
        </p:txBody>
      </p:sp>
      <p:sp>
        <p:nvSpPr>
          <p:cNvPr id="8909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8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ED7BB-9869-6C48-8C3A-6FF95F7CD22F}" type="slidenum">
              <a:rPr lang="en-US"/>
              <a:pPr/>
              <a:t>4</a:t>
            </a:fld>
            <a:endParaRPr lang="en-US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26958E-12F2-4C44-A03F-B9E7FBE5D474}" type="slidenum">
              <a:rPr lang="en-US"/>
              <a:pPr/>
              <a:t>5</a:t>
            </a:fld>
            <a:endParaRPr lang="en-U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3A5175-FD37-CE4C-B8BB-635D62B2B517}" type="slidenum">
              <a:rPr lang="en-US"/>
              <a:pPr/>
              <a:t>6</a:t>
            </a:fld>
            <a:endParaRPr lang="en-US"/>
          </a:p>
        </p:txBody>
      </p:sp>
      <p:sp>
        <p:nvSpPr>
          <p:cNvPr id="1075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923789-0F99-0843-A8BA-EE1B8FDCA45C}" type="slidenum">
              <a:rPr lang="en-US"/>
              <a:pPr/>
              <a:t>7</a:t>
            </a:fld>
            <a:endParaRPr lang="en-US"/>
          </a:p>
        </p:txBody>
      </p:sp>
      <p:sp>
        <p:nvSpPr>
          <p:cNvPr id="1024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CC3492-6557-A74F-8D0E-AEC95508EB84}" type="slidenum">
              <a:rPr lang="en-US"/>
              <a:pPr/>
              <a:t>8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A93108-68FB-5748-A880-1418C4C8DCB6}" type="slidenum">
              <a:rPr lang="en-US"/>
              <a:pPr/>
              <a:t>10</a:t>
            </a:fld>
            <a:endParaRPr lang="en-US"/>
          </a:p>
        </p:txBody>
      </p:sp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B431716-04F1-BA45-993A-F6D0EDDB1DF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HHS Logo- Eagle"/>
          <p:cNvPicPr>
            <a:picLocks noChangeAspect="1" noChangeArrowheads="1"/>
          </p:cNvPicPr>
          <p:nvPr userDrawn="1"/>
        </p:nvPicPr>
        <p:blipFill>
          <a:blip r:embed="rId2">
            <a:lum bright="90000" contrast="-80000"/>
          </a:blip>
          <a:srcRect t="6720"/>
          <a:stretch>
            <a:fillRect/>
          </a:stretch>
        </p:blipFill>
        <p:spPr bwMode="auto">
          <a:xfrm>
            <a:off x="838200" y="0"/>
            <a:ext cx="5715000" cy="5330825"/>
          </a:xfrm>
          <a:prstGeom prst="rect">
            <a:avLst/>
          </a:prstGeom>
          <a:noFill/>
        </p:spPr>
      </p:pic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14300" y="3429000"/>
            <a:ext cx="8801100" cy="0"/>
          </a:xfrm>
          <a:prstGeom prst="line">
            <a:avLst/>
          </a:prstGeom>
          <a:noFill/>
          <a:ln w="38100">
            <a:solidFill>
              <a:srgbClr val="F8B20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/>
          </a:p>
        </p:txBody>
      </p:sp>
      <p:pic>
        <p:nvPicPr>
          <p:cNvPr id="3085" name="Picture 13"/>
          <p:cNvPicPr>
            <a:picLocks noChangeAspect="1" noChangeArrowheads="1"/>
          </p:cNvPicPr>
          <p:nvPr userDrawn="1"/>
        </p:nvPicPr>
        <p:blipFill>
          <a:blip r:embed="rId3"/>
          <a:srcRect l="9375" t="37500" r="17188" b="38542"/>
          <a:stretch>
            <a:fillRect/>
          </a:stretch>
        </p:blipFill>
        <p:spPr bwMode="auto">
          <a:xfrm>
            <a:off x="3581400" y="5495925"/>
            <a:ext cx="55626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2A23A82-3DAE-CF45-B4E8-76A78958B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8C55200-E5E0-294E-A9F4-F32D47F41D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5F05583-F2DF-2A4C-B33F-1127E9455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CE0CAD7-D000-F745-81BE-5EA84840E8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29AEDF-E8DD-864D-9753-C6A770D814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D37A6E5-C96A-4C44-85CC-D7F8BA4F8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90EDB65-57DF-B74B-9824-A33657928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FE831B5-B9A1-0D4C-A7EE-2E82CE2D79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1200F3D-D2DB-DC4C-ABC2-08111E53FF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AEDBB8B-E064-9E4A-A8C9-7F22818586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7C5CE5-63FD-EF4A-9663-A3DB9AB98BD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HHS Logo- Eagle"/>
          <p:cNvPicPr>
            <a:picLocks noChangeAspect="1" noChangeArrowheads="1"/>
          </p:cNvPicPr>
          <p:nvPr userDrawn="1"/>
        </p:nvPicPr>
        <p:blipFill>
          <a:blip r:embed="rId13">
            <a:lum bright="90000" contrast="-80000"/>
          </a:blip>
          <a:srcRect t="5440"/>
          <a:stretch>
            <a:fillRect/>
          </a:stretch>
        </p:blipFill>
        <p:spPr bwMode="auto">
          <a:xfrm>
            <a:off x="3124200" y="1588"/>
            <a:ext cx="5638800" cy="5332412"/>
          </a:xfrm>
          <a:prstGeom prst="rect">
            <a:avLst/>
          </a:prstGeom>
          <a:noFill/>
        </p:spPr>
      </p:pic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14300" y="1219200"/>
            <a:ext cx="8801100" cy="0"/>
          </a:xfrm>
          <a:prstGeom prst="line">
            <a:avLst/>
          </a:prstGeom>
          <a:noFill/>
          <a:ln w="38100">
            <a:solidFill>
              <a:srgbClr val="F8B20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/>
          </a:p>
        </p:txBody>
      </p:sp>
      <p:sp>
        <p:nvSpPr>
          <p:cNvPr id="1042" name="Line 18"/>
          <p:cNvSpPr>
            <a:spLocks noChangeShapeType="1"/>
          </p:cNvSpPr>
          <p:nvPr userDrawn="1"/>
        </p:nvSpPr>
        <p:spPr bwMode="auto">
          <a:xfrm>
            <a:off x="152400" y="6096000"/>
            <a:ext cx="8801100" cy="0"/>
          </a:xfrm>
          <a:prstGeom prst="line">
            <a:avLst/>
          </a:prstGeom>
          <a:noFill/>
          <a:ln w="38100">
            <a:solidFill>
              <a:srgbClr val="F8B204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/>
          </a:p>
        </p:txBody>
      </p:sp>
      <p:pic>
        <p:nvPicPr>
          <p:cNvPr id="2" name="Picture 12"/>
          <p:cNvPicPr>
            <a:picLocks noChangeAspect="1" noChangeArrowheads="1"/>
          </p:cNvPicPr>
          <p:nvPr userDrawn="1"/>
        </p:nvPicPr>
        <p:blipFill>
          <a:blip r:embed="rId14"/>
          <a:srcRect l="9375" t="37500" r="17188" b="38542"/>
          <a:stretch>
            <a:fillRect/>
          </a:stretch>
        </p:blipFill>
        <p:spPr bwMode="auto">
          <a:xfrm>
            <a:off x="4114800" y="5486400"/>
            <a:ext cx="48768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herry.Glied@hhs.gov" TargetMode="External"/><Relationship Id="rId4" Type="http://schemas.openxmlformats.org/officeDocument/2006/relationships/hyperlink" Target="http://www.aspe.hhs.go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Chart1.xls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 21st Century Data Strategy for Health and Health Care Surveys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7620000" cy="1752600"/>
          </a:xfrm>
        </p:spPr>
        <p:txBody>
          <a:bodyPr/>
          <a:lstStyle/>
          <a:p>
            <a:r>
              <a:rPr lang="en-US" sz="4000" b="1"/>
              <a:t>Sherry Glied, Ph.D.</a:t>
            </a:r>
          </a:p>
          <a:p>
            <a:pPr>
              <a:spcBef>
                <a:spcPct val="0"/>
              </a:spcBef>
            </a:pPr>
            <a:r>
              <a:rPr lang="en-US" sz="3000"/>
              <a:t>Assistant Secretary for Planning and Evaluation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Health Reform III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Policy relevant unit</a:t>
            </a:r>
          </a:p>
          <a:p>
            <a:pPr lvl="1"/>
            <a:r>
              <a:rPr lang="en-US" sz="3200" dirty="0"/>
              <a:t>State level exchanges</a:t>
            </a:r>
          </a:p>
          <a:p>
            <a:pPr lvl="1"/>
            <a:r>
              <a:rPr lang="en-US" sz="3200" dirty="0"/>
              <a:t>Sub-state level health plans</a:t>
            </a:r>
          </a:p>
          <a:p>
            <a:pPr lvl="1"/>
            <a:r>
              <a:rPr lang="en-US" sz="3200" dirty="0"/>
              <a:t>Local provider organizations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Health Reform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43100"/>
            <a:ext cx="8229600" cy="2971800"/>
          </a:xfrm>
        </p:spPr>
        <p:txBody>
          <a:bodyPr/>
          <a:lstStyle/>
          <a:p>
            <a:r>
              <a:rPr lang="en-US" sz="4000" dirty="0"/>
              <a:t>Population-based Household Surveys</a:t>
            </a:r>
          </a:p>
          <a:p>
            <a:r>
              <a:rPr lang="en-US" sz="4000" dirty="0"/>
              <a:t>Health Care Providers Surveys</a:t>
            </a:r>
          </a:p>
          <a:p>
            <a:r>
              <a:rPr lang="en-US" sz="4000" dirty="0"/>
              <a:t>Data on health plans</a:t>
            </a:r>
          </a:p>
          <a:p>
            <a:r>
              <a:rPr lang="en-US" sz="4000" dirty="0"/>
              <a:t>Employer/Employee Surveys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Health Reform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43100"/>
            <a:ext cx="8686800" cy="3467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/>
              <a:t>Federal-State Efforts</a:t>
            </a:r>
          </a:p>
          <a:p>
            <a:pPr>
              <a:lnSpc>
                <a:spcPct val="90000"/>
              </a:lnSpc>
            </a:pPr>
            <a:r>
              <a:rPr lang="en-US" sz="4000" dirty="0"/>
              <a:t>Race and Ethnicity Data </a:t>
            </a:r>
          </a:p>
          <a:p>
            <a:pPr>
              <a:lnSpc>
                <a:spcPct val="90000"/>
              </a:lnSpc>
            </a:pPr>
            <a:r>
              <a:rPr lang="en-US" sz="4000" dirty="0"/>
              <a:t>Key subpopulations</a:t>
            </a:r>
          </a:p>
          <a:p>
            <a:pPr lvl="1">
              <a:lnSpc>
                <a:spcPct val="90000"/>
              </a:lnSpc>
            </a:pPr>
            <a:r>
              <a:rPr lang="en-US" sz="3600" dirty="0"/>
              <a:t>Transitions into Medicaid/exchanges</a:t>
            </a:r>
          </a:p>
          <a:p>
            <a:pPr lvl="1">
              <a:lnSpc>
                <a:spcPct val="90000"/>
              </a:lnSpc>
            </a:pPr>
            <a:r>
              <a:rPr lang="en-US" sz="3600" dirty="0"/>
              <a:t>Personal responsibility requirements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14400" y="1371600"/>
            <a:ext cx="7315200" cy="1752600"/>
          </a:xfrm>
        </p:spPr>
        <p:txBody>
          <a:bodyPr/>
          <a:lstStyle/>
          <a:p>
            <a:r>
              <a:rPr lang="en-US" sz="3600" b="1" dirty="0"/>
              <a:t>Sherry </a:t>
            </a:r>
            <a:r>
              <a:rPr lang="en-US" sz="3600" b="1" dirty="0" err="1"/>
              <a:t>Glied</a:t>
            </a:r>
            <a:r>
              <a:rPr lang="en-US" sz="3600" b="1" dirty="0"/>
              <a:t>, Ph.D.</a:t>
            </a:r>
          </a:p>
          <a:p>
            <a:pPr>
              <a:spcBef>
                <a:spcPct val="0"/>
              </a:spcBef>
            </a:pPr>
            <a:r>
              <a:rPr lang="en-US" sz="2900" dirty="0"/>
              <a:t>Assistant Secretary for Planning and Evaluation</a:t>
            </a:r>
          </a:p>
          <a:p>
            <a:pPr>
              <a:spcBef>
                <a:spcPct val="0"/>
              </a:spcBef>
            </a:pPr>
            <a:r>
              <a:rPr lang="en-US" sz="2900" dirty="0"/>
              <a:t>U.S. Department of Health and Human </a:t>
            </a:r>
            <a:r>
              <a:rPr lang="en-US" sz="2900" dirty="0" smtClean="0"/>
              <a:t>Services</a:t>
            </a:r>
          </a:p>
          <a:p>
            <a:pPr>
              <a:spcBef>
                <a:spcPct val="0"/>
              </a:spcBef>
            </a:pPr>
            <a:endParaRPr lang="en-US" sz="2900" dirty="0" smtClean="0"/>
          </a:p>
          <a:p>
            <a:pPr>
              <a:spcBef>
                <a:spcPct val="0"/>
              </a:spcBef>
            </a:pPr>
            <a:endParaRPr lang="en-US" sz="2900" dirty="0" smtClean="0"/>
          </a:p>
          <a:p>
            <a:r>
              <a:rPr lang="en-US" sz="2400" b="1" dirty="0" err="1" smtClean="0">
                <a:solidFill>
                  <a:schemeClr val="bg2"/>
                </a:solidFill>
                <a:latin typeface="Calibri" charset="0"/>
                <a:hlinkClick r:id="rId3"/>
              </a:rPr>
              <a:t>Sherry.Glied@hhs.gov</a:t>
            </a:r>
            <a:endParaRPr lang="en-US" sz="2400" b="1" dirty="0" smtClean="0">
              <a:solidFill>
                <a:schemeClr val="bg2"/>
              </a:solidFill>
              <a:latin typeface="Calibri" charset="0"/>
            </a:endParaRPr>
          </a:p>
          <a:p>
            <a:r>
              <a:rPr lang="en-US" sz="2400" b="1" dirty="0" smtClean="0">
                <a:latin typeface="Calibri" charset="0"/>
              </a:rPr>
              <a:t>202-690-7858</a:t>
            </a:r>
          </a:p>
          <a:p>
            <a:r>
              <a:rPr lang="en-US" sz="2400" dirty="0" smtClean="0">
                <a:latin typeface="Calibri" charset="0"/>
                <a:hlinkClick r:id="rId4"/>
              </a:rPr>
              <a:t>http://www.aspe.hhs.gov</a:t>
            </a:r>
            <a:endParaRPr lang="en-US" sz="2400" dirty="0" smtClean="0">
              <a:latin typeface="Calibri" charset="0"/>
            </a:endParaRPr>
          </a:p>
          <a:p>
            <a:pPr>
              <a:spcBef>
                <a:spcPct val="0"/>
              </a:spcBef>
            </a:pP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en-US" dirty="0"/>
              <a:t>Current Portfolio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95450"/>
            <a:ext cx="8229600" cy="3467100"/>
          </a:xfrm>
        </p:spPr>
        <p:txBody>
          <a:bodyPr/>
          <a:lstStyle/>
          <a:p>
            <a:r>
              <a:rPr lang="en-US" dirty="0"/>
              <a:t>HHS currently supports 9 major surveys</a:t>
            </a:r>
          </a:p>
          <a:p>
            <a:r>
              <a:rPr lang="en-US" dirty="0"/>
              <a:t>Portfolio includes household, provider, and establishment-based surveys</a:t>
            </a:r>
          </a:p>
          <a:p>
            <a:pPr lvl="1"/>
            <a:r>
              <a:rPr lang="en-US" dirty="0"/>
              <a:t>Several household surveys are integrated</a:t>
            </a:r>
          </a:p>
          <a:p>
            <a:pPr lvl="1"/>
            <a:r>
              <a:rPr lang="en-US" dirty="0"/>
              <a:t>Certain surveys are linked to Medicare claims data</a:t>
            </a:r>
          </a:p>
          <a:p>
            <a:pPr lvl="1"/>
            <a:r>
              <a:rPr lang="en-US" dirty="0"/>
              <a:t>Some surveys provide state-level data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Surveys and Health Reform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3962400"/>
          </a:xfrm>
        </p:spPr>
        <p:txBody>
          <a:bodyPr/>
          <a:lstStyle/>
          <a:p>
            <a:r>
              <a:rPr lang="en-US" sz="3600" dirty="0"/>
              <a:t>Baseline</a:t>
            </a:r>
          </a:p>
          <a:p>
            <a:r>
              <a:rPr lang="en-US" sz="3600" dirty="0"/>
              <a:t>Transform health care financing system</a:t>
            </a:r>
          </a:p>
          <a:p>
            <a:pPr lvl="1"/>
            <a:r>
              <a:rPr lang="en-US" sz="3200" dirty="0"/>
              <a:t>Immutable characteristics</a:t>
            </a:r>
          </a:p>
          <a:p>
            <a:pPr lvl="1"/>
            <a:r>
              <a:rPr lang="en-US" sz="3200" dirty="0"/>
              <a:t>Behavioral parameters</a:t>
            </a:r>
          </a:p>
          <a:p>
            <a:r>
              <a:rPr lang="en-US" sz="3600" dirty="0"/>
              <a:t>Simulation models</a:t>
            </a:r>
          </a:p>
          <a:p>
            <a:pPr lvl="1"/>
            <a:r>
              <a:rPr lang="en-US" sz="3200" dirty="0"/>
              <a:t>CBO – SIPP + MEPS</a:t>
            </a:r>
          </a:p>
          <a:p>
            <a:pPr lvl="1"/>
            <a:r>
              <a:rPr lang="en-US" sz="3200" dirty="0"/>
              <a:t>Others – MEPS only; CPS+MEPS; CPS+NHIS 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5867400" y="2819400"/>
            <a:ext cx="2895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>
                <a:sym typeface="Symbol" charset="2"/>
              </a:rPr>
              <a:t>  </a:t>
            </a:r>
            <a:r>
              <a:rPr lang="en-US" sz="3200">
                <a:latin typeface="Calibri" charset="0"/>
                <a:sym typeface="Symbol" charset="2"/>
              </a:rPr>
              <a:t>surveys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was Missing?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Health reform models retain ESI</a:t>
            </a:r>
          </a:p>
          <a:p>
            <a:pPr lvl="1"/>
            <a:r>
              <a:rPr lang="en-US" sz="3200" dirty="0"/>
              <a:t>Nested units – employer decision making</a:t>
            </a:r>
          </a:p>
          <a:p>
            <a:pPr lvl="2"/>
            <a:r>
              <a:rPr lang="en-US" sz="2800" dirty="0"/>
              <a:t>Employer + employee</a:t>
            </a:r>
          </a:p>
          <a:p>
            <a:pPr lvl="2"/>
            <a:endParaRPr lang="en-US" sz="2800" dirty="0"/>
          </a:p>
          <a:p>
            <a:r>
              <a:rPr lang="en-US" sz="3600" dirty="0"/>
              <a:t>Simulated firms methodologies</a:t>
            </a:r>
          </a:p>
          <a:p>
            <a:pPr lvl="1"/>
            <a:r>
              <a:rPr lang="en-US" sz="3200" dirty="0"/>
              <a:t>MEPS – IC component</a:t>
            </a:r>
          </a:p>
          <a:p>
            <a:pPr lvl="1"/>
            <a:r>
              <a:rPr lang="en-US" sz="3200" dirty="0"/>
              <a:t>BLS data on compensation</a:t>
            </a:r>
          </a:p>
          <a:p>
            <a:endParaRPr lang="en-US" sz="3600" dirty="0"/>
          </a:p>
          <a:p>
            <a:pPr>
              <a:buFontTx/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ACA:  Opportunities &amp; Challenges 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3581400"/>
          </a:xfrm>
        </p:spPr>
        <p:txBody>
          <a:bodyPr/>
          <a:lstStyle/>
          <a:p>
            <a:r>
              <a:rPr lang="en-US" sz="3600" dirty="0"/>
              <a:t>Coverage reform</a:t>
            </a:r>
          </a:p>
          <a:p>
            <a:pPr lvl="1"/>
            <a:r>
              <a:rPr lang="en-US" sz="3200" dirty="0"/>
              <a:t>Layered system – Medicaid expansions, Exchanges, Large Employers, Medicare</a:t>
            </a:r>
          </a:p>
          <a:p>
            <a:r>
              <a:rPr lang="en-US" sz="3600" dirty="0"/>
              <a:t>Provider initiatives</a:t>
            </a:r>
          </a:p>
          <a:p>
            <a:pPr lvl="1"/>
            <a:r>
              <a:rPr lang="en-US" sz="3200" dirty="0"/>
              <a:t>Medicare </a:t>
            </a:r>
            <a:r>
              <a:rPr lang="en-US" sz="3200" dirty="0" err="1"/>
              <a:t>ACOs</a:t>
            </a:r>
            <a:r>
              <a:rPr lang="en-US" sz="3200" dirty="0"/>
              <a:t>, bundled payments</a:t>
            </a:r>
          </a:p>
          <a:p>
            <a:pPr lvl="1"/>
            <a:r>
              <a:rPr lang="en-US" sz="3200" dirty="0"/>
              <a:t>Private sector response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Data Availability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Claims data </a:t>
            </a:r>
          </a:p>
          <a:p>
            <a:r>
              <a:rPr lang="en-US" sz="3600" dirty="0"/>
              <a:t>Electronic health records data</a:t>
            </a:r>
          </a:p>
          <a:p>
            <a:pPr lvl="1"/>
            <a:r>
              <a:rPr lang="en-US" sz="3200" dirty="0"/>
              <a:t>HMO Networks</a:t>
            </a:r>
          </a:p>
          <a:p>
            <a:r>
              <a:rPr lang="en-US" sz="3600" dirty="0"/>
              <a:t>Coverage information via personal responsibility requirements</a:t>
            </a:r>
          </a:p>
          <a:p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Health Reform: I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Context of ACA:  Unit of analysis </a:t>
            </a:r>
          </a:p>
          <a:p>
            <a:pPr lvl="1"/>
            <a:r>
              <a:rPr lang="en-US" sz="3200" dirty="0"/>
              <a:t>Person – SES attributes</a:t>
            </a:r>
          </a:p>
          <a:p>
            <a:pPr lvl="1"/>
            <a:r>
              <a:rPr lang="en-US" sz="3200" dirty="0"/>
              <a:t>Family/Household – Coverage varies</a:t>
            </a:r>
          </a:p>
          <a:p>
            <a:pPr lvl="1"/>
            <a:r>
              <a:rPr lang="en-US" sz="3200" dirty="0"/>
              <a:t>Employer/Family/Person – decision process</a:t>
            </a:r>
          </a:p>
          <a:p>
            <a:pPr lvl="1"/>
            <a:r>
              <a:rPr lang="en-US" sz="3200" dirty="0"/>
              <a:t>Providers – characteristics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Health Reform II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/>
              <a:t>Transitions</a:t>
            </a:r>
          </a:p>
          <a:p>
            <a:pPr lvl="1"/>
            <a:r>
              <a:rPr lang="en-US" sz="3200" dirty="0"/>
              <a:t>Coverage</a:t>
            </a:r>
          </a:p>
          <a:p>
            <a:pPr lvl="2"/>
            <a:r>
              <a:rPr lang="en-US" sz="2800" dirty="0"/>
              <a:t>Newly insured</a:t>
            </a:r>
          </a:p>
          <a:p>
            <a:pPr lvl="2"/>
            <a:r>
              <a:rPr lang="en-US" sz="2800" dirty="0"/>
              <a:t>Within system</a:t>
            </a:r>
          </a:p>
          <a:p>
            <a:pPr lvl="1"/>
            <a:r>
              <a:rPr lang="en-US" sz="3200" dirty="0"/>
              <a:t>Utilization patterns</a:t>
            </a:r>
          </a:p>
          <a:p>
            <a:r>
              <a:rPr lang="en-US" sz="3600" dirty="0"/>
              <a:t>Transitions by providers</a:t>
            </a:r>
          </a:p>
          <a:p>
            <a:pPr lvl="1"/>
            <a:endParaRPr lang="en-US" sz="3200" dirty="0"/>
          </a:p>
          <a:p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Illustration</a:t>
            </a:r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>
            <p:ph idx="1"/>
          </p:nvPr>
        </p:nvGraphicFramePr>
        <p:xfrm>
          <a:off x="1295400" y="1371600"/>
          <a:ext cx="6410325" cy="4525963"/>
        </p:xfrm>
        <a:graphic>
          <a:graphicData uri="http://schemas.openxmlformats.org/presentationml/2006/ole">
            <p:oleObj spid="_x0000_s113667" name="Chart" r:id="rId3" imgW="7096049" imgH="5010302" progId="Excel.Char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325</Words>
  <Application>Microsoft Macintosh PowerPoint</Application>
  <PresentationFormat>On-screen Show (4:3)</PresentationFormat>
  <Paragraphs>89</Paragraphs>
  <Slides>13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Default Design</vt:lpstr>
      <vt:lpstr>Microsoft Office Excel Chart</vt:lpstr>
      <vt:lpstr>A 21st Century Data Strategy for Health and Health Care Surveys</vt:lpstr>
      <vt:lpstr>Current Portfolio</vt:lpstr>
      <vt:lpstr>Surveys and Health Reform</vt:lpstr>
      <vt:lpstr>What was Missing?</vt:lpstr>
      <vt:lpstr>ACA:  Opportunities &amp; Challenges  </vt:lpstr>
      <vt:lpstr>New Data Availability</vt:lpstr>
      <vt:lpstr>Monitoring Health Reform: I</vt:lpstr>
      <vt:lpstr>Monitoring Health Reform II</vt:lpstr>
      <vt:lpstr>An Illustration</vt:lpstr>
      <vt:lpstr>Monitoring Health Reform III</vt:lpstr>
      <vt:lpstr>Monitoring Health Reform </vt:lpstr>
      <vt:lpstr>Monitoring Health Reform</vt:lpstr>
      <vt:lpstr>Slide 13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DHHS</dc:creator>
  <cp:lastModifiedBy>Graham</cp:lastModifiedBy>
  <cp:revision>59</cp:revision>
  <dcterms:created xsi:type="dcterms:W3CDTF">2010-10-21T15:32:43Z</dcterms:created>
  <dcterms:modified xsi:type="dcterms:W3CDTF">2010-10-21T15:36:25Z</dcterms:modified>
</cp:coreProperties>
</file>