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Default Extension="jpeg" ContentType="image/jpeg"/>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embeddings/oleObject2.bin" ContentType="application/vnd.openxmlformats-officedocument.oleObject"/>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Lst>
  <p:notesMasterIdLst>
    <p:notesMasterId r:id="rId27"/>
  </p:notesMasterIdLst>
  <p:handoutMasterIdLst>
    <p:handoutMasterId r:id="rId28"/>
  </p:handoutMasterIdLst>
  <p:sldIdLst>
    <p:sldId id="264" r:id="rId2"/>
    <p:sldId id="310" r:id="rId3"/>
    <p:sldId id="302" r:id="rId4"/>
    <p:sldId id="324" r:id="rId5"/>
    <p:sldId id="325" r:id="rId6"/>
    <p:sldId id="303" r:id="rId7"/>
    <p:sldId id="326" r:id="rId8"/>
    <p:sldId id="304" r:id="rId9"/>
    <p:sldId id="328" r:id="rId10"/>
    <p:sldId id="327" r:id="rId11"/>
    <p:sldId id="311" r:id="rId12"/>
    <p:sldId id="305" r:id="rId13"/>
    <p:sldId id="317" r:id="rId14"/>
    <p:sldId id="312" r:id="rId15"/>
    <p:sldId id="318" r:id="rId16"/>
    <p:sldId id="314" r:id="rId17"/>
    <p:sldId id="315" r:id="rId18"/>
    <p:sldId id="321" r:id="rId19"/>
    <p:sldId id="320" r:id="rId20"/>
    <p:sldId id="322" r:id="rId21"/>
    <p:sldId id="323" r:id="rId22"/>
    <p:sldId id="306" r:id="rId23"/>
    <p:sldId id="313" r:id="rId24"/>
    <p:sldId id="316" r:id="rId25"/>
    <p:sldId id="308" r:id="rId26"/>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457200" rtl="0" eaLnBrk="1" latinLnBrk="0" hangingPunct="1">
      <a:defRPr sz="2400" kern="1200">
        <a:solidFill>
          <a:schemeClr val="tx1"/>
        </a:solidFill>
        <a:latin typeface="Times New Roman" charset="0"/>
        <a:ea typeface="+mn-ea"/>
        <a:cs typeface="+mn-cs"/>
      </a:defRPr>
    </a:lvl6pPr>
    <a:lvl7pPr marL="2743200" algn="l" defTabSz="457200" rtl="0" eaLnBrk="1" latinLnBrk="0" hangingPunct="1">
      <a:defRPr sz="2400" kern="1200">
        <a:solidFill>
          <a:schemeClr val="tx1"/>
        </a:solidFill>
        <a:latin typeface="Times New Roman" charset="0"/>
        <a:ea typeface="+mn-ea"/>
        <a:cs typeface="+mn-cs"/>
      </a:defRPr>
    </a:lvl7pPr>
    <a:lvl8pPr marL="3200400" algn="l" defTabSz="457200" rtl="0" eaLnBrk="1" latinLnBrk="0" hangingPunct="1">
      <a:defRPr sz="2400" kern="1200">
        <a:solidFill>
          <a:schemeClr val="tx1"/>
        </a:solidFill>
        <a:latin typeface="Times New Roman" charset="0"/>
        <a:ea typeface="+mn-ea"/>
        <a:cs typeface="+mn-cs"/>
      </a:defRPr>
    </a:lvl8pPr>
    <a:lvl9pPr marL="3657600" algn="l" defTabSz="457200" rtl="0" eaLnBrk="1" latinLnBrk="0" hangingPunct="1">
      <a:defRPr sz="2400" kern="1200">
        <a:solidFill>
          <a:schemeClr val="tx1"/>
        </a:solidFill>
        <a:latin typeface="Times New Roman"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Teresa.Zayas" initials="T Z" lastIdx="9"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3399FF"/>
    <a:srgbClr val="66CCFF"/>
    <a:srgbClr val="0000E4"/>
    <a:srgbClr val="0000F0"/>
    <a:srgbClr val="1B8DFF"/>
    <a:srgbClr val="0066FF"/>
    <a:srgbClr val="0000FF"/>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outlineView">
  <p:normalViewPr showOutlineIcons="0">
    <p:restoredLeft sz="34551" autoAdjust="0"/>
    <p:restoredTop sz="86456" autoAdjust="0"/>
  </p:normalViewPr>
  <p:slideViewPr>
    <p:cSldViewPr>
      <p:cViewPr>
        <p:scale>
          <a:sx n="66" d="100"/>
          <a:sy n="66" d="100"/>
        </p:scale>
        <p:origin x="-2416" y="-1328"/>
      </p:cViewPr>
      <p:guideLst>
        <p:guide orient="horz" pos="2160"/>
        <p:guide pos="2880"/>
      </p:guideLst>
    </p:cSldViewPr>
  </p:slideViewPr>
  <p:outlineViewPr>
    <p:cViewPr>
      <p:scale>
        <a:sx n="33" d="100"/>
        <a:sy n="33" d="100"/>
      </p:scale>
      <p:origin x="0" y="2505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4" d="100"/>
          <a:sy n="44" d="100"/>
        </p:scale>
        <p:origin x="-1493" y="-80"/>
      </p:cViewPr>
      <p:guideLst>
        <p:guide orient="horz" pos="2927"/>
        <p:guide pos="2208"/>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commentAuthors" Target="commentAuthors.xml"/><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543675" y="8896350"/>
            <a:ext cx="395288" cy="306388"/>
          </a:xfrm>
          <a:prstGeom prst="rect">
            <a:avLst/>
          </a:prstGeom>
          <a:noFill/>
          <a:ln w="12700">
            <a:noFill/>
            <a:miter lim="800000"/>
            <a:headEnd/>
            <a:tailEnd/>
          </a:ln>
          <a:effectLst/>
        </p:spPr>
        <p:txBody>
          <a:bodyPr wrap="none" lIns="92202" tIns="45291" rIns="92202" bIns="45291" anchor="ctr">
            <a:prstTxWarp prst="textNoShape">
              <a:avLst/>
            </a:prstTxWarp>
            <a:spAutoFit/>
          </a:bodyPr>
          <a:lstStyle/>
          <a:p>
            <a:pPr algn="r" defTabSz="931863"/>
            <a:fld id="{8F8A3281-D23C-8145-A79A-8C4197F21CCF}" type="slidenum">
              <a:rPr lang="en-US" sz="1400"/>
              <a:pPr algn="r" defTabSz="931863"/>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5038" y="4414838"/>
            <a:ext cx="5140325" cy="4183062"/>
          </a:xfrm>
          <a:prstGeom prst="rect">
            <a:avLst/>
          </a:prstGeom>
          <a:noFill/>
          <a:ln w="12700">
            <a:noFill/>
            <a:miter lim="800000"/>
            <a:headEnd/>
            <a:tailEnd/>
          </a:ln>
          <a:effectLst/>
        </p:spPr>
        <p:txBody>
          <a:bodyPr vert="horz" wrap="square" lIns="92202" tIns="45291" rIns="92202" bIns="45291"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699" name="Rectangle 3"/>
          <p:cNvSpPr>
            <a:spLocks noChangeArrowheads="1" noTextEdit="1"/>
          </p:cNvSpPr>
          <p:nvPr>
            <p:ph type="sldImg" idx="2"/>
          </p:nvPr>
        </p:nvSpPr>
        <p:spPr bwMode="auto">
          <a:xfrm>
            <a:off x="1184275" y="700088"/>
            <a:ext cx="4641850" cy="3481387"/>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6543675" y="8896350"/>
            <a:ext cx="395288" cy="306388"/>
          </a:xfrm>
          <a:prstGeom prst="rect">
            <a:avLst/>
          </a:prstGeom>
          <a:noFill/>
          <a:ln w="12700">
            <a:noFill/>
            <a:miter lim="800000"/>
            <a:headEnd/>
            <a:tailEnd/>
          </a:ln>
          <a:effectLst/>
        </p:spPr>
        <p:txBody>
          <a:bodyPr wrap="none" lIns="92202" tIns="45291" rIns="92202" bIns="45291" anchor="ctr">
            <a:prstTxWarp prst="textNoShape">
              <a:avLst/>
            </a:prstTxWarp>
            <a:spAutoFit/>
          </a:bodyPr>
          <a:lstStyle/>
          <a:p>
            <a:pPr algn="r" defTabSz="931863"/>
            <a:fld id="{A1DBE898-B7CF-2D4E-9949-47607E2294B1}" type="slidenum">
              <a:rPr lang="en-US" sz="1400"/>
              <a:pPr algn="r" defTabSz="931863"/>
              <a:t>‹#›</a:t>
            </a:fld>
            <a:endParaRPr lang="en-US" sz="140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ChangeArrowheads="1" noTextEdit="1"/>
          </p:cNvSpPr>
          <p:nvPr>
            <p:ph type="sldImg"/>
          </p:nvPr>
        </p:nvSpPr>
        <p:spPr>
          <a:xfrm>
            <a:off x="1182688" y="698500"/>
            <a:ext cx="4645025" cy="3484563"/>
          </a:xfrm>
          <a:ln/>
        </p:spPr>
      </p:sp>
      <p:sp>
        <p:nvSpPr>
          <p:cNvPr id="30723" name="Rectangle 3"/>
          <p:cNvSpPr>
            <a:spLocks noGrp="1" noChangeArrowheads="1"/>
          </p:cNvSpPr>
          <p:nvPr>
            <p:ph type="body" idx="1"/>
          </p:nvPr>
        </p:nvSpPr>
        <p:spPr>
          <a:xfrm>
            <a:off x="701675" y="4414838"/>
            <a:ext cx="5607050" cy="4183062"/>
          </a:xfrm>
          <a:noFill/>
          <a:ln w="9525"/>
        </p:spPr>
        <p:txBody>
          <a:bodyPr/>
          <a:lstStyle/>
          <a:p>
            <a:pPr eaLnBrk="1" hangingPunct="1"/>
            <a:endParaRPr lang="en-US" dirty="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Master" Target="../slideMasters/slideMaster1.xml"/><Relationship Id="rId3"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101"/>
          <p:cNvGrpSpPr>
            <a:grpSpLocks/>
          </p:cNvGrpSpPr>
          <p:nvPr userDrawn="1"/>
        </p:nvGrpSpPr>
        <p:grpSpPr bwMode="auto">
          <a:xfrm>
            <a:off x="0" y="3867150"/>
            <a:ext cx="7986713"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latin typeface="Times New Roman" pitchFamily="18" charset="0"/>
              </a:endParaRPr>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latin typeface="Times New Roman" pitchFamily="18" charset="0"/>
              </a:endParaRPr>
            </a:p>
          </p:txBody>
        </p:sp>
      </p:grpSp>
      <p:graphicFrame>
        <p:nvGraphicFramePr>
          <p:cNvPr id="7" name="Object 111"/>
          <p:cNvGraphicFramePr>
            <a:graphicFrameLocks noChangeAspect="1"/>
          </p:cNvGraphicFramePr>
          <p:nvPr/>
        </p:nvGraphicFramePr>
        <p:xfrm>
          <a:off x="990600" y="381000"/>
          <a:ext cx="7162800" cy="1695450"/>
        </p:xfrm>
        <a:graphic>
          <a:graphicData uri="http://schemas.openxmlformats.org/presentationml/2006/ole">
            <p:oleObj spid="_x0000_s53250" name="Photo Editor Photo" r:id="rId3" imgW="6400000" imgH="1514686" progId="MSPhotoEd.3">
              <p:embed/>
            </p:oleObj>
          </a:graphicData>
        </a:graphic>
      </p:graphicFrame>
      <p:sp>
        <p:nvSpPr>
          <p:cNvPr id="63490"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93"/>
          <p:cNvGrpSpPr>
            <a:grpSpLocks/>
          </p:cNvGrpSpPr>
          <p:nvPr userDrawn="1"/>
        </p:nvGrpSpPr>
        <p:grpSpPr bwMode="auto">
          <a:xfrm>
            <a:off x="0" y="1333500"/>
            <a:ext cx="7986713" cy="19050"/>
            <a:chOff x="0" y="840"/>
            <a:chExt cx="5660" cy="12"/>
          </a:xfrm>
        </p:grpSpPr>
        <p:sp>
          <p:nvSpPr>
            <p:cNvPr id="1118" name="Line 94"/>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dirty="0">
                <a:latin typeface="Times New Roman" pitchFamily="18" charset="0"/>
              </a:endParaRPr>
            </a:p>
          </p:txBody>
        </p:sp>
        <p:sp>
          <p:nvSpPr>
            <p:cNvPr id="1119" name="Line 95"/>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dirty="0">
                <a:latin typeface="Times New Roman" pitchFamily="18" charset="0"/>
              </a:endParaRPr>
            </a:p>
          </p:txBody>
        </p:sp>
      </p:grpSp>
      <p:graphicFrame>
        <p:nvGraphicFramePr>
          <p:cNvPr id="1026" name="Object 109"/>
          <p:cNvGraphicFramePr>
            <a:graphicFrameLocks noChangeAspect="1"/>
          </p:cNvGraphicFramePr>
          <p:nvPr/>
        </p:nvGraphicFramePr>
        <p:xfrm>
          <a:off x="142875" y="317500"/>
          <a:ext cx="1428750" cy="671513"/>
        </p:xfrm>
        <a:graphic>
          <a:graphicData uri="http://schemas.openxmlformats.org/presentationml/2006/ole">
            <p:oleObj spid="_x0000_s1026" name="Photo Editor Photo" r:id="rId14" imgW="3486637" imgH="1638529" progId="MSPhotoEd.3">
              <p:embed/>
            </p:oleObj>
          </a:graphicData>
        </a:graphic>
      </p:graphicFrame>
    </p:spTree>
  </p:cSld>
  <p:clrMap bg1="dk2" tx1="lt1" bg2="dk1" tx2="lt2" accent1="accent1" accent2="accent2" accent3="accent3" accent4="accent4" accent5="accent5" accent6="accent6" hlink="hlink" folHlink="folHlink"/>
  <p:sldLayoutIdLst>
    <p:sldLayoutId id="2147483719"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400">
          <a:solidFill>
            <a:srgbClr val="FFFFFF"/>
          </a:solidFill>
          <a:effectLst>
            <a:outerShdw blurRad="38100" dist="38100" dir="2700000" algn="tl">
              <a:srgbClr val="000000"/>
            </a:outerShdw>
          </a:effectLst>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www.ahrq.gov/clinic/epcix.ht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8826" name="Rectangle 10"/>
          <p:cNvSpPr>
            <a:spLocks noGrp="1" noChangeArrowheads="1"/>
          </p:cNvSpPr>
          <p:nvPr>
            <p:ph type="ctrTitle"/>
          </p:nvPr>
        </p:nvSpPr>
        <p:spPr/>
        <p:txBody>
          <a:bodyPr/>
          <a:lstStyle/>
          <a:p>
            <a:r>
              <a:rPr lang="en-US" dirty="0" smtClean="0"/>
              <a:t>The Impact of Consumer Health Informatics Applications</a:t>
            </a:r>
            <a:endParaRPr lang="en-US" dirty="0" smtClean="0"/>
          </a:p>
        </p:txBody>
      </p:sp>
      <p:sp>
        <p:nvSpPr>
          <p:cNvPr id="418827" name="Rectangle 11"/>
          <p:cNvSpPr>
            <a:spLocks noGrp="1" noChangeArrowheads="1"/>
          </p:cNvSpPr>
          <p:nvPr>
            <p:ph type="subTitle" idx="1"/>
          </p:nvPr>
        </p:nvSpPr>
        <p:spPr>
          <a:xfrm>
            <a:off x="381000" y="3962400"/>
            <a:ext cx="8305800" cy="2133600"/>
          </a:xfrm>
        </p:spPr>
        <p:txBody>
          <a:bodyPr/>
          <a:lstStyle/>
          <a:p>
            <a:r>
              <a:rPr lang="en-US" sz="3000" b="1" dirty="0" smtClean="0">
                <a:ea typeface="Times New Roman" charset="0"/>
                <a:cs typeface="Times New Roman" charset="0"/>
              </a:rPr>
              <a:t>The </a:t>
            </a:r>
            <a:r>
              <a:rPr lang="en-US" sz="3000" b="1" dirty="0" smtClean="0">
                <a:ea typeface="Times New Roman" charset="0"/>
                <a:cs typeface="Times New Roman" charset="0"/>
              </a:rPr>
              <a:t>Johns Hopkins Evidence Based Practice Center</a:t>
            </a:r>
          </a:p>
          <a:p>
            <a:endParaRPr lang="en-US" sz="1800" dirty="0" smtClean="0">
              <a:ea typeface="Times New Roman" charset="0"/>
              <a:cs typeface="Times New Roman" charset="0"/>
            </a:endParaRPr>
          </a:p>
          <a:p>
            <a:r>
              <a:rPr lang="en-US" sz="1600" dirty="0" smtClean="0">
                <a:ea typeface="Times New Roman" charset="0"/>
                <a:cs typeface="Times New Roman" charset="0"/>
              </a:rPr>
              <a:t>M. Christopher Gibbons, MD, MPH  (PI)</a:t>
            </a:r>
          </a:p>
          <a:p>
            <a:r>
              <a:rPr lang="en-US" sz="1600" dirty="0" smtClean="0">
                <a:ea typeface="Times New Roman" charset="0"/>
                <a:cs typeface="Times New Roman" charset="0"/>
              </a:rPr>
              <a:t>Renee F. Wilson, MS, </a:t>
            </a:r>
            <a:r>
              <a:rPr lang="en-US" sz="1600" dirty="0" err="1" smtClean="0">
                <a:ea typeface="Times New Roman" charset="0"/>
                <a:cs typeface="Times New Roman" charset="0"/>
              </a:rPr>
              <a:t>Lipika</a:t>
            </a:r>
            <a:r>
              <a:rPr lang="en-US" sz="1600" dirty="0" smtClean="0">
                <a:ea typeface="Times New Roman" charset="0"/>
                <a:cs typeface="Times New Roman" charset="0"/>
              </a:rPr>
              <a:t> </a:t>
            </a:r>
            <a:r>
              <a:rPr lang="en-US" sz="1600" dirty="0" err="1" smtClean="0">
                <a:ea typeface="Times New Roman" charset="0"/>
                <a:cs typeface="Times New Roman" charset="0"/>
              </a:rPr>
              <a:t>Samal</a:t>
            </a:r>
            <a:r>
              <a:rPr lang="en-US" sz="1600" dirty="0" smtClean="0">
                <a:ea typeface="Times New Roman" charset="0"/>
                <a:cs typeface="Times New Roman" charset="0"/>
              </a:rPr>
              <a:t>, MD, </a:t>
            </a:r>
            <a:r>
              <a:rPr lang="en-US" sz="1600" dirty="0" err="1" smtClean="0">
                <a:ea typeface="Times New Roman" charset="0"/>
                <a:cs typeface="Times New Roman" charset="0"/>
              </a:rPr>
              <a:t>Christoph</a:t>
            </a:r>
            <a:r>
              <a:rPr lang="en-US" sz="1600" dirty="0" smtClean="0">
                <a:ea typeface="Times New Roman" charset="0"/>
                <a:cs typeface="Times New Roman" charset="0"/>
              </a:rPr>
              <a:t> U. Lehmann, MD, Kay </a:t>
            </a:r>
            <a:r>
              <a:rPr lang="en-US" sz="1600" dirty="0" err="1" smtClean="0">
                <a:ea typeface="Times New Roman" charset="0"/>
                <a:cs typeface="Times New Roman" charset="0"/>
              </a:rPr>
              <a:t>Dickersin</a:t>
            </a:r>
            <a:r>
              <a:rPr lang="en-US" sz="1600" dirty="0" smtClean="0">
                <a:ea typeface="Times New Roman" charset="0"/>
                <a:cs typeface="Times New Roman" charset="0"/>
              </a:rPr>
              <a:t>, MA, PhD, Harold P. Lehmann, MD, PhD, </a:t>
            </a:r>
            <a:r>
              <a:rPr lang="en-US" sz="1600" dirty="0" err="1" smtClean="0">
                <a:ea typeface="Times New Roman" charset="0"/>
                <a:cs typeface="Times New Roman" charset="0"/>
              </a:rPr>
              <a:t>Hanan</a:t>
            </a:r>
            <a:r>
              <a:rPr lang="en-US" sz="1600" dirty="0" smtClean="0">
                <a:ea typeface="Times New Roman" charset="0"/>
                <a:cs typeface="Times New Roman" charset="0"/>
              </a:rPr>
              <a:t> </a:t>
            </a:r>
            <a:r>
              <a:rPr lang="en-US" sz="1600" dirty="0" err="1" smtClean="0">
                <a:ea typeface="Times New Roman" charset="0"/>
                <a:cs typeface="Times New Roman" charset="0"/>
              </a:rPr>
              <a:t>Aboumatar</a:t>
            </a:r>
            <a:r>
              <a:rPr lang="en-US" sz="1600" dirty="0" smtClean="0">
                <a:ea typeface="Times New Roman" charset="0"/>
                <a:cs typeface="Times New Roman" charset="0"/>
              </a:rPr>
              <a:t>, MD, Joe Finkelstein, MD, PhD, Erica Shelton, MD, </a:t>
            </a:r>
            <a:r>
              <a:rPr lang="en-US" sz="1600" dirty="0" err="1" smtClean="0">
                <a:ea typeface="Times New Roman" charset="0"/>
                <a:cs typeface="Times New Roman" charset="0"/>
              </a:rPr>
              <a:t>Ritu</a:t>
            </a:r>
            <a:r>
              <a:rPr lang="en-US" sz="1600" dirty="0" smtClean="0">
                <a:ea typeface="Times New Roman" charset="0"/>
                <a:cs typeface="Times New Roman" charset="0"/>
              </a:rPr>
              <a:t> Sharma, BS, Eric B. Bass, MD, MPH</a:t>
            </a:r>
          </a:p>
          <a:p>
            <a:r>
              <a:rPr lang="en-US" sz="3000" b="1" dirty="0" smtClean="0">
                <a:ea typeface="Times New Roman" charset="0"/>
                <a:cs typeface="Times New Roman" charset="0"/>
              </a:rPr>
              <a:t>October, 2009</a:t>
            </a:r>
          </a:p>
          <a:p>
            <a:endParaRPr lang="en-US" dirty="0"/>
          </a:p>
        </p:txBody>
      </p:sp>
      <p:sp>
        <p:nvSpPr>
          <p:cNvPr id="4100" name="Text Box 5"/>
          <p:cNvSpPr txBox="1">
            <a:spLocks noChangeArrowheads="1"/>
          </p:cNvSpPr>
          <p:nvPr/>
        </p:nvSpPr>
        <p:spPr bwMode="auto">
          <a:xfrm>
            <a:off x="762000" y="5486400"/>
            <a:ext cx="4343400" cy="457200"/>
          </a:xfrm>
          <a:prstGeom prst="rect">
            <a:avLst/>
          </a:prstGeom>
          <a:noFill/>
          <a:ln w="12700">
            <a:noFill/>
            <a:miter lim="800000"/>
            <a:headEnd/>
            <a:tailEnd/>
          </a:ln>
        </p:spPr>
        <p:txBody>
          <a:bodyPr>
            <a:prstTxWarp prst="textNoShape">
              <a:avLst/>
            </a:prstTxWarp>
            <a:spAutoFit/>
          </a:bodyPr>
          <a:lstStyle/>
          <a:p>
            <a:pPr>
              <a:spcBef>
                <a:spcPct val="50000"/>
              </a:spcBef>
            </a:pP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a:xfrm>
            <a:off x="846138" y="349250"/>
            <a:ext cx="7416800" cy="876300"/>
          </a:xfrm>
        </p:spPr>
        <p:txBody>
          <a:bodyPr/>
          <a:lstStyle/>
          <a:p>
            <a:pPr>
              <a:defRPr/>
            </a:pPr>
            <a:r>
              <a:rPr lang="en-US" dirty="0" smtClean="0">
                <a:latin typeface="Times New Roman" pitchFamily="18" charset="0"/>
                <a:cs typeface="Times New Roman" pitchFamily="18" charset="0"/>
              </a:rPr>
              <a:t>Methodology</a:t>
            </a:r>
          </a:p>
        </p:txBody>
      </p:sp>
      <p:sp>
        <p:nvSpPr>
          <p:cNvPr id="480259" name="Rectangle 3"/>
          <p:cNvSpPr>
            <a:spLocks noGrp="1" noChangeArrowheads="1"/>
          </p:cNvSpPr>
          <p:nvPr>
            <p:ph type="body" idx="1"/>
          </p:nvPr>
        </p:nvSpPr>
        <p:spPr>
          <a:xfrm>
            <a:off x="228600" y="1676400"/>
            <a:ext cx="8763000" cy="5181600"/>
          </a:xfrm>
        </p:spPr>
        <p:txBody>
          <a:bodyPr/>
          <a:lstStyle/>
          <a:p>
            <a:r>
              <a:rPr lang="en-US" dirty="0">
                <a:latin typeface="Times New Roman" charset="0"/>
                <a:ea typeface="Times New Roman" charset="0"/>
                <a:cs typeface="Times New Roman" charset="0"/>
              </a:rPr>
              <a:t>Search strategy </a:t>
            </a:r>
          </a:p>
          <a:p>
            <a:pPr lvl="1"/>
            <a:r>
              <a:rPr lang="en-US" dirty="0" err="1">
                <a:latin typeface="Times New Roman" charset="0"/>
                <a:ea typeface="Times New Roman" charset="0"/>
                <a:cs typeface="Times New Roman" charset="0"/>
              </a:rPr>
              <a:t>RCT’s</a:t>
            </a:r>
            <a:r>
              <a:rPr lang="en-US" dirty="0">
                <a:latin typeface="Times New Roman" charset="0"/>
                <a:ea typeface="Times New Roman" charset="0"/>
                <a:cs typeface="Times New Roman" charset="0"/>
              </a:rPr>
              <a:t> Only (Key Question #1)</a:t>
            </a:r>
          </a:p>
          <a:p>
            <a:pPr lvl="1"/>
            <a:r>
              <a:rPr lang="en-US" dirty="0">
                <a:latin typeface="Times New Roman" charset="0"/>
                <a:ea typeface="Times New Roman" charset="0"/>
                <a:cs typeface="Times New Roman" charset="0"/>
              </a:rPr>
              <a:t>All study designs (Key Questions #2, #3, #4)</a:t>
            </a:r>
          </a:p>
          <a:p>
            <a:r>
              <a:rPr lang="en-US" dirty="0">
                <a:latin typeface="Times New Roman" charset="0"/>
                <a:ea typeface="Times New Roman" charset="0"/>
                <a:cs typeface="Times New Roman" charset="0"/>
              </a:rPr>
              <a:t>Databases</a:t>
            </a:r>
          </a:p>
          <a:p>
            <a:pPr lvl="1"/>
            <a:r>
              <a:rPr lang="en-US" sz="1600" dirty="0">
                <a:latin typeface="Times New Roman" charset="0"/>
                <a:ea typeface="Times New Roman" charset="0"/>
                <a:cs typeface="Times New Roman" charset="0"/>
              </a:rPr>
              <a:t>MEDLINE</a:t>
            </a:r>
            <a:r>
              <a:rPr lang="en-US" sz="1600" baseline="30000" dirty="0">
                <a:latin typeface="Times New Roman" charset="0"/>
                <a:ea typeface="Times New Roman" charset="0"/>
                <a:cs typeface="Times New Roman" charset="0"/>
              </a:rPr>
              <a:t>®</a:t>
            </a:r>
            <a:r>
              <a:rPr lang="en-US" sz="1600" dirty="0">
                <a:latin typeface="Times New Roman" charset="0"/>
                <a:ea typeface="Times New Roman" charset="0"/>
                <a:cs typeface="Times New Roman" charset="0"/>
              </a:rPr>
              <a:t>, EMBASE</a:t>
            </a:r>
            <a:r>
              <a:rPr lang="en-US" sz="1600" baseline="30000" dirty="0">
                <a:latin typeface="Times New Roman" charset="0"/>
                <a:ea typeface="Times New Roman" charset="0"/>
                <a:cs typeface="Times New Roman" charset="0"/>
              </a:rPr>
              <a:t>®</a:t>
            </a:r>
            <a:r>
              <a:rPr lang="en-US" sz="1600" dirty="0">
                <a:latin typeface="Times New Roman" charset="0"/>
                <a:ea typeface="Times New Roman" charset="0"/>
                <a:cs typeface="Times New Roman" charset="0"/>
              </a:rPr>
              <a:t>, The Cochrane Library, Scopus, and CINAHL </a:t>
            </a:r>
          </a:p>
          <a:p>
            <a:pPr lvl="1"/>
            <a:r>
              <a:rPr lang="en-US" sz="1600" dirty="0">
                <a:latin typeface="Times New Roman" charset="0"/>
                <a:ea typeface="Times New Roman" charset="0"/>
                <a:cs typeface="Times New Roman" charset="0"/>
              </a:rPr>
              <a:t>Published reviews, Grey literature</a:t>
            </a:r>
          </a:p>
          <a:p>
            <a:pPr lvl="1"/>
            <a:r>
              <a:rPr lang="en-US" sz="1600" dirty="0">
                <a:latin typeface="Times New Roman" charset="0"/>
                <a:ea typeface="Times New Roman" charset="0"/>
                <a:cs typeface="Times New Roman" charset="0"/>
              </a:rPr>
              <a:t>Query of technical experts , advisors, and project investigators </a:t>
            </a:r>
          </a:p>
          <a:p>
            <a:r>
              <a:rPr lang="en-US" dirty="0">
                <a:latin typeface="Times New Roman" charset="0"/>
                <a:ea typeface="Times New Roman" charset="0"/>
                <a:cs typeface="Times New Roman" charset="0"/>
              </a:rPr>
              <a:t>Exclusion Criteria</a:t>
            </a:r>
          </a:p>
          <a:p>
            <a:pPr lvl="1"/>
            <a:r>
              <a:rPr lang="en-US" sz="1800" dirty="0">
                <a:latin typeface="Times New Roman" charset="0"/>
                <a:ea typeface="Times New Roman" charset="0"/>
                <a:cs typeface="Times New Roman" charset="0"/>
              </a:rPr>
              <a:t>No health informatics application, Application does not apply to the consumer, General health information application (general Web site) and is not tailored to individual consumers, “Point of care” device (defined as requiring a clinician to use or obtain and is part of the regular provision of care), or No original data provided. </a:t>
            </a:r>
            <a:endParaRPr lang="en-US" dirty="0">
              <a:latin typeface="Times New Roman"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a:xfrm>
            <a:off x="846138" y="349250"/>
            <a:ext cx="7416800" cy="876300"/>
          </a:xfrm>
        </p:spPr>
        <p:txBody>
          <a:bodyPr/>
          <a:lstStyle/>
          <a:p>
            <a:pPr>
              <a:defRPr/>
            </a:pPr>
            <a:r>
              <a:rPr lang="en-US" dirty="0" smtClean="0">
                <a:latin typeface="Times New Roman" pitchFamily="18" charset="0"/>
                <a:cs typeface="Times New Roman" pitchFamily="18" charset="0"/>
              </a:rPr>
              <a:t>Methodology</a:t>
            </a:r>
          </a:p>
        </p:txBody>
      </p:sp>
      <p:sp>
        <p:nvSpPr>
          <p:cNvPr id="480259" name="Rectangle 3"/>
          <p:cNvSpPr>
            <a:spLocks noGrp="1" noChangeArrowheads="1"/>
          </p:cNvSpPr>
          <p:nvPr>
            <p:ph type="body" idx="1"/>
          </p:nvPr>
        </p:nvSpPr>
        <p:spPr>
          <a:xfrm>
            <a:off x="228600" y="1676400"/>
            <a:ext cx="8763000" cy="5181600"/>
          </a:xfrm>
        </p:spPr>
        <p:txBody>
          <a:bodyPr/>
          <a:lstStyle/>
          <a:p>
            <a:r>
              <a:rPr lang="en-US" dirty="0">
                <a:latin typeface="Times New Roman" charset="0"/>
                <a:ea typeface="Times New Roman" charset="0"/>
                <a:cs typeface="Times New Roman" charset="0"/>
              </a:rPr>
              <a:t>Quality assessment </a:t>
            </a:r>
          </a:p>
          <a:p>
            <a:pPr lvl="1"/>
            <a:r>
              <a:rPr lang="en-US" dirty="0" err="1">
                <a:latin typeface="Times New Roman" charset="0"/>
                <a:ea typeface="Times New Roman" charset="0"/>
                <a:cs typeface="Times New Roman" charset="0"/>
              </a:rPr>
              <a:t>Jadad</a:t>
            </a:r>
            <a:r>
              <a:rPr lang="en-US" dirty="0">
                <a:latin typeface="Times New Roman" charset="0"/>
                <a:ea typeface="Times New Roman" charset="0"/>
                <a:cs typeface="Times New Roman" charset="0"/>
              </a:rPr>
              <a:t> Criteria</a:t>
            </a:r>
          </a:p>
          <a:p>
            <a:pPr lvl="1"/>
            <a:r>
              <a:rPr lang="en-US" dirty="0">
                <a:latin typeface="Times New Roman" charset="0"/>
                <a:ea typeface="Times New Roman" charset="0"/>
                <a:cs typeface="Times New Roman" charset="0"/>
              </a:rPr>
              <a:t>GRADE Working Group Criteria </a:t>
            </a:r>
          </a:p>
          <a:p>
            <a:endParaRPr lang="en-US" dirty="0">
              <a:latin typeface="Times New Roman" charset="0"/>
              <a:ea typeface="Times New Roman" charset="0"/>
              <a:cs typeface="Times New Roman" charset="0"/>
            </a:endParaRPr>
          </a:p>
          <a:p>
            <a:r>
              <a:rPr lang="en-US" dirty="0">
                <a:latin typeface="Times New Roman" charset="0"/>
                <a:ea typeface="Times New Roman" charset="0"/>
                <a:cs typeface="Times New Roman" charset="0"/>
              </a:rPr>
              <a:t>Double data review and quality assessment</a:t>
            </a:r>
          </a:p>
          <a:p>
            <a:endParaRPr lang="en-US" dirty="0">
              <a:latin typeface="Times New Roman" charset="0"/>
              <a:ea typeface="Times New Roman" charset="0"/>
              <a:cs typeface="Times New Roman" charset="0"/>
            </a:endParaRPr>
          </a:p>
          <a:p>
            <a:r>
              <a:rPr lang="en-US" dirty="0">
                <a:latin typeface="Times New Roman" charset="0"/>
                <a:ea typeface="Times New Roman" charset="0"/>
                <a:cs typeface="Times New Roman" charset="0"/>
              </a:rPr>
              <a:t>Iterative feedback and review by technical expert panel (TEP) &amp; External Advisors</a:t>
            </a:r>
          </a:p>
          <a:p>
            <a:pPr lvl="1"/>
            <a:endParaRPr lang="en-US" dirty="0">
              <a:latin typeface="Times New Roman"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779463" y="0"/>
            <a:ext cx="7416800" cy="1225550"/>
          </a:xfrm>
        </p:spPr>
        <p:txBody>
          <a:bodyPr/>
          <a:lstStyle/>
          <a:p>
            <a:pPr>
              <a:defRPr/>
            </a:pPr>
            <a:r>
              <a:rPr lang="en-US" dirty="0" smtClean="0">
                <a:latin typeface="Times New Roman" pitchFamily="18" charset="0"/>
                <a:cs typeface="Times New Roman" pitchFamily="18" charset="0"/>
              </a:rPr>
              <a:t>CHI Impact on Process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outcomes (KQ 1a)</a:t>
            </a:r>
          </a:p>
        </p:txBody>
      </p:sp>
      <p:sp>
        <p:nvSpPr>
          <p:cNvPr id="481283" name="Rectangle 3"/>
          <p:cNvSpPr>
            <a:spLocks noGrp="1" noChangeArrowheads="1"/>
          </p:cNvSpPr>
          <p:nvPr>
            <p:ph type="body" idx="1"/>
          </p:nvPr>
        </p:nvSpPr>
        <p:spPr>
          <a:xfrm>
            <a:off x="228600" y="1447800"/>
            <a:ext cx="8686800" cy="4114800"/>
          </a:xfrm>
        </p:spPr>
        <p:txBody>
          <a:bodyPr/>
          <a:lstStyle/>
          <a:p>
            <a:pPr algn="ctr">
              <a:buFont typeface="Wingdings" pitchFamily="2" charset="2"/>
              <a:buNone/>
              <a:defRPr/>
            </a:pPr>
            <a:endParaRPr lang="en-US" sz="2400" b="1" dirty="0" smtClean="0">
              <a:latin typeface="Times New Roman" pitchFamily="18" charset="0"/>
              <a:cs typeface="Times New Roman" pitchFamily="18" charset="0"/>
            </a:endParaRPr>
          </a:p>
          <a:p>
            <a:pPr algn="ctr">
              <a:buFont typeface="Wingdings" pitchFamily="2" charset="2"/>
              <a:buNone/>
              <a:defRPr/>
            </a:pPr>
            <a:r>
              <a:rPr lang="en-US" b="1" dirty="0" smtClean="0">
                <a:solidFill>
                  <a:srgbClr val="FFFF00"/>
                </a:solidFill>
                <a:latin typeface="Times New Roman" pitchFamily="18" charset="0"/>
                <a:cs typeface="Times New Roman" pitchFamily="18" charset="0"/>
              </a:rPr>
              <a:t>RESULTS</a:t>
            </a:r>
          </a:p>
          <a:p>
            <a:pPr>
              <a:buFont typeface="Wingdings" pitchFamily="2" charset="2"/>
              <a:buChar char="n"/>
              <a:defRPr/>
            </a:pPr>
            <a:endParaRPr lang="en-US" sz="2400" b="1" dirty="0" smtClean="0">
              <a:latin typeface="Times New Roman" pitchFamily="18" charset="0"/>
              <a:cs typeface="Times New Roman" pitchFamily="18" charset="0"/>
            </a:endParaRPr>
          </a:p>
          <a:p>
            <a:pPr>
              <a:buFont typeface="Wingdings" pitchFamily="2" charset="2"/>
              <a:buChar char="n"/>
              <a:defRPr/>
            </a:pPr>
            <a:r>
              <a:rPr lang="en-US" sz="2400" b="1" dirty="0" smtClean="0">
                <a:latin typeface="Times New Roman" pitchFamily="18" charset="0"/>
                <a:cs typeface="Times New Roman" pitchFamily="18" charset="0"/>
              </a:rPr>
              <a:t>Significant (+) impact of CHI in at least one outcome</a:t>
            </a:r>
          </a:p>
          <a:p>
            <a:pPr lvl="1">
              <a:defRPr/>
            </a:pPr>
            <a:r>
              <a:rPr lang="en-US" dirty="0" smtClean="0">
                <a:latin typeface="Times New Roman" pitchFamily="18" charset="0"/>
                <a:cs typeface="Times New Roman" pitchFamily="18" charset="0"/>
              </a:rPr>
              <a:t>4 of 5 asthma studies</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779463" y="0"/>
            <a:ext cx="7416800" cy="1225550"/>
          </a:xfrm>
        </p:spPr>
        <p:txBody>
          <a:bodyPr/>
          <a:lstStyle/>
          <a:p>
            <a:pPr>
              <a:defRPr/>
            </a:pPr>
            <a:r>
              <a:rPr lang="en-US" dirty="0" smtClean="0">
                <a:latin typeface="Times New Roman" pitchFamily="18" charset="0"/>
                <a:cs typeface="Times New Roman" pitchFamily="18" charset="0"/>
              </a:rPr>
              <a:t>Results for Intermediate outcomes (KQ 1b)</a:t>
            </a:r>
          </a:p>
        </p:txBody>
      </p:sp>
      <p:sp>
        <p:nvSpPr>
          <p:cNvPr id="481283" name="Rectangle 3"/>
          <p:cNvSpPr>
            <a:spLocks noGrp="1" noChangeArrowheads="1"/>
          </p:cNvSpPr>
          <p:nvPr>
            <p:ph type="body" idx="1"/>
          </p:nvPr>
        </p:nvSpPr>
        <p:spPr>
          <a:xfrm>
            <a:off x="228600" y="1447800"/>
            <a:ext cx="8686800" cy="5181600"/>
          </a:xfrm>
        </p:spPr>
        <p:txBody>
          <a:bodyPr/>
          <a:lstStyle/>
          <a:p>
            <a:pPr>
              <a:buFont typeface="Wingdings" pitchFamily="2" charset="2"/>
              <a:buChar char="n"/>
              <a:defRPr/>
            </a:pPr>
            <a:r>
              <a:rPr lang="en-US" sz="2400" b="1" dirty="0" smtClean="0">
                <a:latin typeface="Times New Roman" pitchFamily="18" charset="0"/>
                <a:cs typeface="Times New Roman" pitchFamily="18" charset="0"/>
              </a:rPr>
              <a:t>Significant (+) impact of CHI in at least one outcome</a:t>
            </a:r>
          </a:p>
          <a:p>
            <a:pPr lvl="1">
              <a:defRPr/>
            </a:pPr>
            <a:r>
              <a:rPr lang="en-US" dirty="0" smtClean="0">
                <a:latin typeface="Times New Roman" pitchFamily="18" charset="0"/>
                <a:cs typeface="Times New Roman" pitchFamily="18" charset="0"/>
              </a:rPr>
              <a:t>100% of 3 breast cancer studies, </a:t>
            </a:r>
          </a:p>
          <a:p>
            <a:pPr lvl="1">
              <a:defRPr/>
            </a:pPr>
            <a:r>
              <a:rPr lang="en-US" dirty="0" smtClean="0">
                <a:latin typeface="Times New Roman" pitchFamily="18" charset="0"/>
                <a:cs typeface="Times New Roman" pitchFamily="18" charset="0"/>
              </a:rPr>
              <a:t>89% of 32 diet/exercise/physical activity studies</a:t>
            </a:r>
          </a:p>
          <a:p>
            <a:pPr lvl="1">
              <a:defRPr/>
            </a:pPr>
            <a:r>
              <a:rPr lang="en-US" dirty="0" smtClean="0">
                <a:latin typeface="Times New Roman" pitchFamily="18" charset="0"/>
                <a:cs typeface="Times New Roman" pitchFamily="18" charset="0"/>
              </a:rPr>
              <a:t>100% of 7 alcohol abuse studies, </a:t>
            </a:r>
          </a:p>
          <a:p>
            <a:pPr lvl="1">
              <a:defRPr/>
            </a:pPr>
            <a:r>
              <a:rPr lang="en-US" dirty="0" smtClean="0">
                <a:latin typeface="Times New Roman" pitchFamily="18" charset="0"/>
                <a:cs typeface="Times New Roman" pitchFamily="18" charset="0"/>
              </a:rPr>
              <a:t>58% of 19 smoking cessation studies,  </a:t>
            </a:r>
          </a:p>
          <a:p>
            <a:pPr lvl="1">
              <a:defRPr/>
            </a:pPr>
            <a:r>
              <a:rPr lang="en-US" dirty="0" smtClean="0">
                <a:latin typeface="Times New Roman" pitchFamily="18" charset="0"/>
                <a:cs typeface="Times New Roman" pitchFamily="18" charset="0"/>
              </a:rPr>
              <a:t>64% of 11 obesity studies, </a:t>
            </a:r>
          </a:p>
          <a:p>
            <a:pPr lvl="1">
              <a:defRPr/>
            </a:pPr>
            <a:r>
              <a:rPr lang="en-US" dirty="0" smtClean="0">
                <a:latin typeface="Times New Roman" pitchFamily="18" charset="0"/>
                <a:cs typeface="Times New Roman" pitchFamily="18" charset="0"/>
              </a:rPr>
              <a:t>86% of 7 Diabetes studies, </a:t>
            </a:r>
          </a:p>
          <a:p>
            <a:pPr lvl="1">
              <a:defRPr/>
            </a:pPr>
            <a:r>
              <a:rPr lang="en-US" dirty="0" smtClean="0">
                <a:latin typeface="Times New Roman" pitchFamily="18" charset="0"/>
                <a:cs typeface="Times New Roman" pitchFamily="18" charset="0"/>
              </a:rPr>
              <a:t>88% of 8 mental health studies, </a:t>
            </a:r>
          </a:p>
          <a:p>
            <a:pPr lvl="1">
              <a:defRPr/>
            </a:pPr>
            <a:r>
              <a:rPr lang="en-US" dirty="0" smtClean="0">
                <a:latin typeface="Times New Roman" pitchFamily="18" charset="0"/>
                <a:cs typeface="Times New Roman" pitchFamily="18" charset="0"/>
              </a:rPr>
              <a:t>75% of 4 asthma/COPD studies </a:t>
            </a:r>
          </a:p>
          <a:p>
            <a:pPr lvl="1">
              <a:defRPr/>
            </a:pPr>
            <a:r>
              <a:rPr lang="en-US" dirty="0" smtClean="0">
                <a:latin typeface="Times New Roman" pitchFamily="18" charset="0"/>
                <a:cs typeface="Times New Roman" pitchFamily="18" charset="0"/>
              </a:rPr>
              <a:t>14 single studies on other conditions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1524000" y="0"/>
            <a:ext cx="7416800" cy="1104900"/>
          </a:xfrm>
        </p:spPr>
        <p:txBody>
          <a:bodyPr/>
          <a:lstStyle/>
          <a:p>
            <a:pPr>
              <a:defRPr/>
            </a:pPr>
            <a:r>
              <a:rPr lang="en-US" dirty="0" smtClean="0"/>
              <a:t>Relationship centered outcomes (KQ1c)</a:t>
            </a:r>
          </a:p>
        </p:txBody>
      </p:sp>
      <p:sp>
        <p:nvSpPr>
          <p:cNvPr id="481283" name="Rectangle 3"/>
          <p:cNvSpPr>
            <a:spLocks noGrp="1" noChangeArrowheads="1"/>
          </p:cNvSpPr>
          <p:nvPr>
            <p:ph type="body" idx="1"/>
          </p:nvPr>
        </p:nvSpPr>
        <p:spPr>
          <a:xfrm>
            <a:off x="0" y="1981200"/>
            <a:ext cx="9144000" cy="4648200"/>
          </a:xfrm>
        </p:spPr>
        <p:txBody>
          <a:bodyPr/>
          <a:lstStyle/>
          <a:p>
            <a:pPr algn="ctr">
              <a:buFont typeface="Wingdings" pitchFamily="2" charset="2"/>
              <a:buNone/>
              <a:defRPr/>
            </a:pPr>
            <a:r>
              <a:rPr lang="en-US" b="1" dirty="0" smtClean="0">
                <a:solidFill>
                  <a:srgbClr val="FFFF00"/>
                </a:solidFill>
                <a:latin typeface="Times New Roman" pitchFamily="18" charset="0"/>
                <a:cs typeface="Times New Roman" pitchFamily="18" charset="0"/>
              </a:rPr>
              <a:t>RESULTS</a:t>
            </a:r>
          </a:p>
          <a:p>
            <a:pPr>
              <a:buFont typeface="Wingdings" pitchFamily="2" charset="2"/>
              <a:buChar char="n"/>
              <a:defRPr/>
            </a:pPr>
            <a:endParaRPr lang="en-US" sz="2400" b="1" dirty="0" smtClean="0">
              <a:latin typeface="Times New Roman" pitchFamily="18" charset="0"/>
              <a:cs typeface="Times New Roman" pitchFamily="18" charset="0"/>
            </a:endParaRPr>
          </a:p>
          <a:p>
            <a:pPr>
              <a:buFont typeface="Wingdings" pitchFamily="2" charset="2"/>
              <a:buChar char="n"/>
              <a:defRPr/>
            </a:pPr>
            <a:r>
              <a:rPr lang="en-US" sz="2400" b="1" dirty="0" smtClean="0">
                <a:latin typeface="Times New Roman" pitchFamily="18" charset="0"/>
                <a:cs typeface="Times New Roman" pitchFamily="18" charset="0"/>
              </a:rPr>
              <a:t>Significant (+) impact of CHI in at least one outcome</a:t>
            </a:r>
          </a:p>
          <a:p>
            <a:pPr lvl="1">
              <a:defRPr/>
            </a:pPr>
            <a:r>
              <a:rPr lang="en-US" dirty="0" smtClean="0">
                <a:latin typeface="Times New Roman" pitchFamily="18" charset="0"/>
                <a:cs typeface="Times New Roman" pitchFamily="18" charset="0"/>
              </a:rPr>
              <a:t>5 of 8 studies</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1524000" y="228600"/>
            <a:ext cx="7416800" cy="876300"/>
          </a:xfrm>
        </p:spPr>
        <p:txBody>
          <a:bodyPr/>
          <a:lstStyle/>
          <a:p>
            <a:pPr>
              <a:defRPr/>
            </a:pPr>
            <a:r>
              <a:rPr lang="en-US" dirty="0" smtClean="0">
                <a:latin typeface="Times New Roman" pitchFamily="18" charset="0"/>
                <a:cs typeface="Times New Roman" pitchFamily="18" charset="0"/>
              </a:rPr>
              <a:t>Clinical outcomes (KQ1d)</a:t>
            </a:r>
          </a:p>
        </p:txBody>
      </p:sp>
      <p:sp>
        <p:nvSpPr>
          <p:cNvPr id="481283" name="Rectangle 3"/>
          <p:cNvSpPr>
            <a:spLocks noGrp="1" noChangeArrowheads="1"/>
          </p:cNvSpPr>
          <p:nvPr>
            <p:ph type="body" idx="1"/>
          </p:nvPr>
        </p:nvSpPr>
        <p:spPr>
          <a:xfrm>
            <a:off x="0" y="1447800"/>
            <a:ext cx="9144000" cy="6172200"/>
          </a:xfrm>
        </p:spPr>
        <p:txBody>
          <a:bodyPr/>
          <a:lstStyle/>
          <a:p>
            <a:pPr algn="ctr">
              <a:buFont typeface="Wingdings" charset="2"/>
              <a:buNone/>
            </a:pPr>
            <a:r>
              <a:rPr lang="en-US" b="1" dirty="0">
                <a:solidFill>
                  <a:srgbClr val="FFFF00"/>
                </a:solidFill>
                <a:latin typeface="Times New Roman" charset="0"/>
                <a:ea typeface="Times New Roman" charset="0"/>
                <a:cs typeface="Times New Roman" charset="0"/>
              </a:rPr>
              <a:t>RESULTS</a:t>
            </a:r>
          </a:p>
          <a:p>
            <a:endParaRPr lang="en-US" sz="2400" b="1" dirty="0">
              <a:latin typeface="Times New Roman" charset="0"/>
              <a:ea typeface="Times New Roman" charset="0"/>
              <a:cs typeface="Times New Roman" charset="0"/>
            </a:endParaRPr>
          </a:p>
          <a:p>
            <a:r>
              <a:rPr lang="en-US" sz="2400" b="1" dirty="0">
                <a:latin typeface="Times New Roman" charset="0"/>
                <a:ea typeface="Times New Roman" charset="0"/>
                <a:cs typeface="Times New Roman" charset="0"/>
              </a:rPr>
              <a:t>Significant (+) impact of CHI in at least one outcome</a:t>
            </a:r>
          </a:p>
          <a:p>
            <a:pPr lvl="1"/>
            <a:r>
              <a:rPr lang="en-US" dirty="0">
                <a:latin typeface="Times New Roman" charset="0"/>
                <a:ea typeface="Times New Roman" charset="0"/>
                <a:cs typeface="Times New Roman" charset="0"/>
              </a:rPr>
              <a:t>Clinical outcomes </a:t>
            </a:r>
          </a:p>
          <a:p>
            <a:pPr lvl="2"/>
            <a:r>
              <a:rPr lang="en-US" dirty="0">
                <a:latin typeface="Times New Roman" charset="0"/>
                <a:ea typeface="Times New Roman" charset="0"/>
                <a:cs typeface="Times New Roman" charset="0"/>
              </a:rPr>
              <a:t>1 of 3 breast cancer studies</a:t>
            </a:r>
          </a:p>
          <a:p>
            <a:pPr lvl="2"/>
            <a:r>
              <a:rPr lang="en-US" dirty="0">
                <a:latin typeface="Times New Roman" charset="0"/>
                <a:ea typeface="Times New Roman" charset="0"/>
                <a:cs typeface="Times New Roman" charset="0"/>
              </a:rPr>
              <a:t>2 of 5 diet/exercise/physical activity studies</a:t>
            </a:r>
          </a:p>
          <a:p>
            <a:pPr lvl="2"/>
            <a:r>
              <a:rPr lang="en-US" dirty="0">
                <a:latin typeface="Times New Roman" charset="0"/>
                <a:ea typeface="Times New Roman" charset="0"/>
                <a:cs typeface="Times New Roman" charset="0"/>
              </a:rPr>
              <a:t>7 of 7 mental health studies</a:t>
            </a:r>
          </a:p>
          <a:p>
            <a:pPr lvl="2"/>
            <a:r>
              <a:rPr lang="en-US" dirty="0">
                <a:latin typeface="Times New Roman" charset="0"/>
                <a:ea typeface="Times New Roman" charset="0"/>
                <a:cs typeface="Times New Roman" charset="0"/>
              </a:rPr>
              <a:t>1 of 3 Diabetes studies </a:t>
            </a:r>
          </a:p>
          <a:p>
            <a:pPr lvl="2"/>
            <a:r>
              <a:rPr lang="en-US" dirty="0">
                <a:latin typeface="Times New Roman" charset="0"/>
                <a:ea typeface="Times New Roman" charset="0"/>
                <a:cs typeface="Times New Roman" charset="0"/>
              </a:rPr>
              <a:t>11 miscellaneous single studies  </a:t>
            </a:r>
          </a:p>
          <a:p>
            <a:endParaRPr lang="en-US" sz="2400" b="1" dirty="0">
              <a:latin typeface="Times New Roman" charset="0"/>
              <a:ea typeface="Times New Roman" charset="0"/>
              <a:cs typeface="Times New Roman" charset="0"/>
            </a:endParaRPr>
          </a:p>
          <a:p>
            <a:r>
              <a:rPr lang="en-US" sz="2400" b="1" dirty="0">
                <a:latin typeface="Times New Roman" charset="0"/>
                <a:ea typeface="Times New Roman" charset="0"/>
                <a:cs typeface="Times New Roman" charset="0"/>
              </a:rPr>
              <a:t>No evidence of consumer harm attributable to CHI</a:t>
            </a:r>
            <a:endParaRPr lang="en-US" sz="2800" dirty="0">
              <a:latin typeface="Times New Roman" charset="0"/>
              <a:ea typeface="Times New Roman" charset="0"/>
              <a:cs typeface="Times New Roman"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lstStyle/>
          <a:p>
            <a:r>
              <a:rPr lang="en-US" sz="3600" dirty="0">
                <a:effectLst/>
                <a:latin typeface="Times New Roman" charset="0"/>
                <a:ea typeface="Times New Roman" charset="0"/>
                <a:cs typeface="Times New Roman" charset="0"/>
              </a:rPr>
              <a:t>Economic Outcomes (KQ1e)</a:t>
            </a:r>
          </a:p>
        </p:txBody>
      </p:sp>
      <p:sp>
        <p:nvSpPr>
          <p:cNvPr id="28675" name="Rectangle 3"/>
          <p:cNvSpPr>
            <a:spLocks noGrp="1" noChangeArrowheads="1"/>
          </p:cNvSpPr>
          <p:nvPr>
            <p:ph type="body" idx="1"/>
          </p:nvPr>
        </p:nvSpPr>
        <p:spPr>
          <a:xfrm>
            <a:off x="228600" y="1676400"/>
            <a:ext cx="8686800" cy="2895600"/>
          </a:xfrm>
          <a:ln w="9525"/>
        </p:spPr>
        <p:txBody>
          <a:bodyPr/>
          <a:lstStyle/>
          <a:p>
            <a:pPr algn="ctr">
              <a:buFont typeface="Wingdings" charset="2"/>
              <a:buNone/>
            </a:pPr>
            <a:r>
              <a:rPr lang="en-US" b="1" dirty="0">
                <a:solidFill>
                  <a:srgbClr val="FFFF00"/>
                </a:solidFill>
                <a:latin typeface="Times New Roman" charset="0"/>
                <a:ea typeface="Times New Roman" charset="0"/>
                <a:cs typeface="Times New Roman" charset="0"/>
              </a:rPr>
              <a:t>RESULTS</a:t>
            </a:r>
          </a:p>
          <a:p>
            <a:endParaRPr lang="en-US" sz="2400" b="1" dirty="0">
              <a:latin typeface="Times New Roman" charset="0"/>
              <a:ea typeface="Times New Roman" charset="0"/>
              <a:cs typeface="Times New Roman" charset="0"/>
            </a:endParaRPr>
          </a:p>
          <a:p>
            <a:r>
              <a:rPr lang="en-US" sz="2400" b="1" dirty="0">
                <a:latin typeface="Times New Roman" charset="0"/>
                <a:ea typeface="Times New Roman" charset="0"/>
                <a:cs typeface="Times New Roman" charset="0"/>
              </a:rPr>
              <a:t>Insufficient evidence to determine economic impact of CHI</a:t>
            </a:r>
          </a:p>
          <a:p>
            <a:endParaRPr lang="en-US" sz="2400" b="1" dirty="0"/>
          </a:p>
          <a:p>
            <a:endParaRPr lang="en-US" dirty="0">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447800" y="0"/>
            <a:ext cx="6697663" cy="1104900"/>
          </a:xfrm>
          <a:noFill/>
        </p:spPr>
        <p:txBody>
          <a:bodyPr/>
          <a:lstStyle/>
          <a:p>
            <a:r>
              <a:rPr lang="en-US" sz="3600" dirty="0">
                <a:effectLst/>
                <a:latin typeface="Times New Roman" charset="0"/>
                <a:ea typeface="Times New Roman" charset="0"/>
                <a:cs typeface="Times New Roman" charset="0"/>
              </a:rPr>
              <a:t>CHI utilization Barriers (KQ2)</a:t>
            </a:r>
          </a:p>
        </p:txBody>
      </p:sp>
      <p:sp>
        <p:nvSpPr>
          <p:cNvPr id="29699" name="Rectangle 3"/>
          <p:cNvSpPr>
            <a:spLocks noGrp="1" noChangeArrowheads="1"/>
          </p:cNvSpPr>
          <p:nvPr>
            <p:ph type="body" idx="1"/>
          </p:nvPr>
        </p:nvSpPr>
        <p:spPr>
          <a:xfrm>
            <a:off x="152400" y="1447800"/>
            <a:ext cx="8839200" cy="4419600"/>
          </a:xfrm>
          <a:ln w="9525"/>
        </p:spPr>
        <p:txBody>
          <a:bodyPr/>
          <a:lstStyle/>
          <a:p>
            <a:pPr algn="ctr">
              <a:buFont typeface="Wingdings" charset="2"/>
              <a:buNone/>
            </a:pPr>
            <a:r>
              <a:rPr lang="en-US" b="1" dirty="0">
                <a:solidFill>
                  <a:srgbClr val="FFFF00"/>
                </a:solidFill>
                <a:latin typeface="Times New Roman" charset="0"/>
                <a:ea typeface="Times New Roman" charset="0"/>
                <a:cs typeface="Times New Roman" charset="0"/>
              </a:rPr>
              <a:t>RESULTS</a:t>
            </a:r>
          </a:p>
          <a:p>
            <a:r>
              <a:rPr lang="en-US" sz="2400" dirty="0">
                <a:latin typeface="Times New Roman" charset="0"/>
                <a:ea typeface="Times New Roman" charset="0"/>
                <a:cs typeface="Times New Roman" charset="0"/>
              </a:rPr>
              <a:t>31 studies addressed the barriers to CHI applications</a:t>
            </a:r>
          </a:p>
          <a:p>
            <a:pPr lvl="1"/>
            <a:r>
              <a:rPr lang="en-US" sz="2000" dirty="0">
                <a:latin typeface="Times New Roman" charset="0"/>
                <a:ea typeface="Times New Roman" charset="0"/>
                <a:cs typeface="Times New Roman" charset="0"/>
              </a:rPr>
              <a:t>Cancer, HIV/AIDS (and sexually transmitted disease), mental health, physical activity/diet/obesity, smoking cessation, prostate cancer, and hypertension.</a:t>
            </a:r>
          </a:p>
          <a:p>
            <a:pPr lvl="1"/>
            <a:endParaRPr lang="en-US" sz="2000" dirty="0">
              <a:latin typeface="Times New Roman" charset="0"/>
              <a:ea typeface="Times New Roman" charset="0"/>
              <a:cs typeface="Times New Roman" charset="0"/>
            </a:endParaRPr>
          </a:p>
          <a:p>
            <a:r>
              <a:rPr lang="en-US" sz="2400" dirty="0">
                <a:latin typeface="Times New Roman" charset="0"/>
                <a:ea typeface="Times New Roman" charset="0"/>
                <a:cs typeface="Times New Roman" charset="0"/>
              </a:rPr>
              <a:t>Systems level barriers </a:t>
            </a:r>
          </a:p>
          <a:p>
            <a:pPr lvl="1"/>
            <a:r>
              <a:rPr lang="en-US" sz="2000" dirty="0">
                <a:latin typeface="Times New Roman" charset="0"/>
                <a:ea typeface="Times New Roman" charset="0"/>
                <a:cs typeface="Times New Roman" charset="0"/>
              </a:rPr>
              <a:t>Internet access at home or in the community, Computer hardware requirements, Computer device shape/design/configuration, incompatibility with current healthcare as a barrier.</a:t>
            </a:r>
          </a:p>
          <a:p>
            <a:endParaRPr lang="en-US" sz="2400" dirty="0">
              <a:latin typeface="Times New Roman" charset="0"/>
              <a:ea typeface="Times New Roman" charset="0"/>
              <a:cs typeface="Times New Roman" charset="0"/>
            </a:endParaRPr>
          </a:p>
          <a:p>
            <a:endParaRPr lang="en-US" sz="2400" b="1" dirty="0">
              <a:latin typeface="Times New Roman" charset="0"/>
              <a:ea typeface="Times New Roman" charset="0"/>
              <a:cs typeface="Times New Roman"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447800" y="0"/>
            <a:ext cx="6697663" cy="1104900"/>
          </a:xfrm>
          <a:noFill/>
        </p:spPr>
        <p:txBody>
          <a:bodyPr/>
          <a:lstStyle/>
          <a:p>
            <a:r>
              <a:rPr lang="en-US" sz="3600" dirty="0">
                <a:effectLst/>
                <a:latin typeface="Times New Roman" charset="0"/>
                <a:ea typeface="Times New Roman" charset="0"/>
                <a:cs typeface="Times New Roman" charset="0"/>
              </a:rPr>
              <a:t>CHI utilization Barriers (KQ2)</a:t>
            </a:r>
          </a:p>
        </p:txBody>
      </p:sp>
      <p:sp>
        <p:nvSpPr>
          <p:cNvPr id="29699" name="Rectangle 3"/>
          <p:cNvSpPr>
            <a:spLocks noGrp="1" noChangeArrowheads="1"/>
          </p:cNvSpPr>
          <p:nvPr>
            <p:ph type="body" idx="1"/>
          </p:nvPr>
        </p:nvSpPr>
        <p:spPr>
          <a:xfrm>
            <a:off x="152400" y="1447800"/>
            <a:ext cx="8839200" cy="5638800"/>
          </a:xfrm>
          <a:ln w="9525"/>
        </p:spPr>
        <p:txBody>
          <a:bodyPr/>
          <a:lstStyle/>
          <a:p>
            <a:pPr algn="ctr">
              <a:buFont typeface="Wingdings" charset="2"/>
              <a:buNone/>
            </a:pPr>
            <a:r>
              <a:rPr lang="en-US" b="1" dirty="0">
                <a:solidFill>
                  <a:srgbClr val="FFFF00"/>
                </a:solidFill>
                <a:latin typeface="Times New Roman" charset="0"/>
                <a:ea typeface="Times New Roman" charset="0"/>
                <a:cs typeface="Times New Roman" charset="0"/>
              </a:rPr>
              <a:t>RESULTS</a:t>
            </a:r>
          </a:p>
          <a:p>
            <a:r>
              <a:rPr lang="en-US" sz="2400" b="1" dirty="0">
                <a:effectLst/>
                <a:latin typeface="Times New Roman" charset="0"/>
                <a:ea typeface="Times New Roman" charset="0"/>
                <a:cs typeface="Times New Roman" charset="0"/>
              </a:rPr>
              <a:t>Individual level barriers </a:t>
            </a:r>
          </a:p>
          <a:p>
            <a:pPr lvl="1"/>
            <a:r>
              <a:rPr lang="en-US" sz="2000" dirty="0">
                <a:latin typeface="Times New Roman" charset="0"/>
                <a:ea typeface="Times New Roman" charset="0"/>
                <a:cs typeface="Times New Roman" charset="0"/>
              </a:rPr>
              <a:t>Clinic staff who feared increased workloads, lack of built-in social support, forgotten passwords, automated data entry, inability to allow for back entry of old data, lack of adequate user customization, substantial financial investment. </a:t>
            </a:r>
          </a:p>
          <a:p>
            <a:pPr lvl="1"/>
            <a:r>
              <a:rPr lang="en-US" sz="2000" dirty="0">
                <a:latin typeface="Times New Roman" charset="0"/>
                <a:ea typeface="Times New Roman" charset="0"/>
                <a:cs typeface="Times New Roman" charset="0"/>
              </a:rPr>
              <a:t>Application usability (19 0f 19 studies), Patient knowledge, literacy, and skills (11 of 12 studies), Application too time-consuming (5 of 6 studies), too many participant emails (1 of 1 study), Utilization fees (1 of 1 study), Privacy concerns, doubt regarding patient control of information or lack of healthcare system trust (4 of 5 studies),  cultural barriers (1 of 2 studies), Consumers expectations of application acceptability, usefulness, credibility (8 of 8 studies), Cost (1 of 1 study), Physical or cognitive impairment  (1 of 1 study), Anxiety over the use of computers, complaints about lack of personal contact with clinicians and the belief that IT would not be an improvement to current care (2 of 2 studies)</a:t>
            </a:r>
          </a:p>
          <a:p>
            <a:endParaRPr lang="en-US" sz="2400" dirty="0">
              <a:latin typeface="Times New Roman" charset="0"/>
              <a:ea typeface="Times New Roman" charset="0"/>
              <a:cs typeface="Times New Roman" charset="0"/>
            </a:endParaRPr>
          </a:p>
          <a:p>
            <a:endParaRPr lang="en-US" sz="2400" b="1" dirty="0">
              <a:latin typeface="Times New Roman" charset="0"/>
              <a:ea typeface="Times New Roman" charset="0"/>
              <a:cs typeface="Times New Roman"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447800" y="0"/>
            <a:ext cx="7543800" cy="1104900"/>
          </a:xfrm>
          <a:noFill/>
        </p:spPr>
        <p:txBody>
          <a:bodyPr/>
          <a:lstStyle/>
          <a:p>
            <a:r>
              <a:rPr lang="en-US" sz="3600" dirty="0">
                <a:effectLst/>
                <a:latin typeface="Times New Roman" charset="0"/>
                <a:ea typeface="Times New Roman" charset="0"/>
                <a:cs typeface="Times New Roman" charset="0"/>
              </a:rPr>
              <a:t>The cost benefit of CHI (KQ3)</a:t>
            </a:r>
          </a:p>
        </p:txBody>
      </p:sp>
      <p:sp>
        <p:nvSpPr>
          <p:cNvPr id="29699" name="Rectangle 3"/>
          <p:cNvSpPr>
            <a:spLocks noGrp="1" noChangeArrowheads="1"/>
          </p:cNvSpPr>
          <p:nvPr>
            <p:ph type="body" idx="1"/>
          </p:nvPr>
        </p:nvSpPr>
        <p:spPr>
          <a:xfrm>
            <a:off x="152400" y="1828800"/>
            <a:ext cx="8763000" cy="2743200"/>
          </a:xfrm>
          <a:ln w="9525"/>
        </p:spPr>
        <p:txBody>
          <a:bodyPr/>
          <a:lstStyle/>
          <a:p>
            <a:pPr marL="609600" indent="-609600" algn="ctr">
              <a:buFont typeface="Wingdings" charset="2"/>
              <a:buNone/>
            </a:pPr>
            <a:r>
              <a:rPr lang="en-US" b="1" dirty="0">
                <a:solidFill>
                  <a:srgbClr val="FFFF00"/>
                </a:solidFill>
                <a:latin typeface="Times New Roman" charset="0"/>
                <a:ea typeface="Times New Roman" charset="0"/>
                <a:cs typeface="Times New Roman" charset="0"/>
              </a:rPr>
              <a:t>RESULTS</a:t>
            </a:r>
          </a:p>
          <a:p>
            <a:pPr marL="609600" indent="-609600">
              <a:buFont typeface="Wingdings" charset="2"/>
              <a:buBlip>
                <a:blip r:embed="rId2"/>
              </a:buBlip>
            </a:pPr>
            <a:endParaRPr lang="en-US" sz="2400" b="1" dirty="0">
              <a:latin typeface="Times New Roman" charset="0"/>
              <a:ea typeface="Times New Roman" charset="0"/>
              <a:cs typeface="Times New Roman" charset="0"/>
            </a:endParaRPr>
          </a:p>
          <a:p>
            <a:pPr marL="609600" indent="-609600">
              <a:buFont typeface="Wingdings" charset="2"/>
              <a:buBlip>
                <a:blip r:embed="rId2"/>
              </a:buBlip>
            </a:pPr>
            <a:r>
              <a:rPr lang="en-US" sz="2400" b="1" dirty="0">
                <a:latin typeface="Times New Roman" charset="0"/>
                <a:ea typeface="Times New Roman" charset="0"/>
                <a:cs typeface="Times New Roman" charset="0"/>
              </a:rPr>
              <a:t>Insufficient evidence to determine the  cost benefit of CHI</a:t>
            </a:r>
            <a:endParaRPr lang="en-US" sz="2400" dirty="0">
              <a:latin typeface="Times New Roman" charset="0"/>
              <a:ea typeface="Times New Roman" charset="0"/>
              <a:cs typeface="Times New Roman"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a:xfrm>
            <a:off x="711200" y="349250"/>
            <a:ext cx="7416800" cy="876300"/>
          </a:xfrm>
        </p:spPr>
        <p:txBody>
          <a:bodyPr/>
          <a:lstStyle/>
          <a:p>
            <a:pPr>
              <a:defRPr/>
            </a:pPr>
            <a:r>
              <a:rPr lang="en-US" dirty="0" smtClean="0">
                <a:latin typeface="Times New Roman" pitchFamily="18" charset="0"/>
                <a:cs typeface="Times New Roman" pitchFamily="18" charset="0"/>
              </a:rPr>
              <a:t>Note</a:t>
            </a:r>
          </a:p>
        </p:txBody>
      </p:sp>
      <p:sp>
        <p:nvSpPr>
          <p:cNvPr id="486403" name="Rectangle 3"/>
          <p:cNvSpPr>
            <a:spLocks noGrp="1" noChangeArrowheads="1"/>
          </p:cNvSpPr>
          <p:nvPr>
            <p:ph type="body" idx="1"/>
          </p:nvPr>
        </p:nvSpPr>
        <p:spPr>
          <a:xfrm>
            <a:off x="0" y="1466850"/>
            <a:ext cx="9144000" cy="5181600"/>
          </a:xfrm>
        </p:spPr>
        <p:txBody>
          <a:bodyPr/>
          <a:lstStyle/>
          <a:p>
            <a:pPr>
              <a:lnSpc>
                <a:spcPct val="80000"/>
              </a:lnSpc>
              <a:buFont typeface="Wingdings" charset="2"/>
              <a:buNone/>
            </a:pPr>
            <a:r>
              <a:rPr lang="en-US" sz="2400" dirty="0"/>
              <a:t>	</a:t>
            </a:r>
            <a:r>
              <a:rPr lang="en-US" sz="2400" dirty="0">
                <a:latin typeface="Times New Roman" charset="0"/>
                <a:ea typeface="Times New Roman" charset="0"/>
                <a:cs typeface="Times New Roman" charset="0"/>
              </a:rPr>
              <a:t>These slides are based on research conducted by the Johns Hopkins EPC under contract to the Agency for Healthcare Research and Quality (AHRQ), Rockville, MD </a:t>
            </a:r>
            <a:r>
              <a:rPr lang="en-US" sz="2400" dirty="0">
                <a:solidFill>
                  <a:schemeClr val="tx1"/>
                </a:solidFill>
                <a:latin typeface="Times New Roman" charset="0"/>
                <a:ea typeface="Times New Roman" charset="0"/>
                <a:cs typeface="Times New Roman" charset="0"/>
              </a:rPr>
              <a:t>(Contract No. 290-2007-10061-I). </a:t>
            </a:r>
            <a:r>
              <a:rPr lang="en-US" sz="2400" dirty="0">
                <a:latin typeface="Times New Roman" charset="0"/>
                <a:ea typeface="Times New Roman" charset="0"/>
                <a:cs typeface="Times New Roman" charset="0"/>
              </a:rPr>
              <a:t>The findings and conclusions in this document are those of the authors who are responsible for its contents; the findings and conclusions do not represent the views of AHRQ. Therefore, no statement in this document should be construed as an official position of AHRQ or of the U.S. Department of Health and Human Services</a:t>
            </a:r>
          </a:p>
          <a:p>
            <a:pPr>
              <a:lnSpc>
                <a:spcPct val="80000"/>
              </a:lnSpc>
              <a:buFont typeface="Wingdings" charset="2"/>
              <a:buNone/>
            </a:pPr>
            <a:endParaRPr lang="en-US" sz="800" dirty="0">
              <a:latin typeface="Times New Roman" charset="0"/>
              <a:ea typeface="Times New Roman" charset="0"/>
              <a:cs typeface="Times New Roman" charset="0"/>
            </a:endParaRPr>
          </a:p>
          <a:p>
            <a:pPr>
              <a:lnSpc>
                <a:spcPct val="80000"/>
              </a:lnSpc>
              <a:buFont typeface="Wingdings" charset="2"/>
              <a:buNone/>
            </a:pPr>
            <a:r>
              <a:rPr lang="en-US" sz="2400" dirty="0">
                <a:latin typeface="Times New Roman" charset="0"/>
                <a:ea typeface="Times New Roman" charset="0"/>
                <a:cs typeface="Times New Roman" charset="0"/>
              </a:rPr>
              <a:t>	Financial disclosure: None of the authors have a financial interest in any of the products discussed in these slides. </a:t>
            </a:r>
          </a:p>
          <a:p>
            <a:pPr>
              <a:lnSpc>
                <a:spcPct val="80000"/>
              </a:lnSpc>
              <a:buFont typeface="Wingdings" charset="2"/>
              <a:buNone/>
            </a:pPr>
            <a:endParaRPr lang="en-US" sz="800" dirty="0">
              <a:latin typeface="Times New Roman" charset="0"/>
              <a:ea typeface="Times New Roman" charset="0"/>
              <a:cs typeface="Times New Roman" charset="0"/>
            </a:endParaRPr>
          </a:p>
          <a:p>
            <a:pPr>
              <a:lnSpc>
                <a:spcPct val="80000"/>
              </a:lnSpc>
              <a:buFont typeface="Wingdings" charset="2"/>
              <a:buNone/>
            </a:pPr>
            <a:r>
              <a:rPr lang="en-US" sz="2400" dirty="0">
                <a:latin typeface="Times New Roman" charset="0"/>
                <a:ea typeface="Times New Roman" charset="0"/>
                <a:cs typeface="Times New Roman" charset="0"/>
              </a:rPr>
              <a:t>	For more information about the Evidence-base Practice Centers Program and to view the final report from which these slides are based, please visit </a:t>
            </a:r>
            <a:r>
              <a:rPr lang="en-US" sz="2400" dirty="0">
                <a:latin typeface="Times New Roman" charset="0"/>
                <a:ea typeface="Times New Roman" charset="0"/>
                <a:cs typeface="Times New Roman" charset="0"/>
                <a:hlinkClick r:id="rId3"/>
              </a:rPr>
              <a:t>http://www.ahrq.gov/clinic/epcix.htm</a:t>
            </a:r>
            <a:r>
              <a:rPr lang="en-US" dirty="0">
                <a:latin typeface="Times New Roman" charset="0"/>
                <a:ea typeface="Times New Roman" charset="0"/>
                <a:cs typeface="Times New Roman" charset="0"/>
              </a:rPr>
              <a:t>. </a:t>
            </a:r>
            <a:endParaRPr lang="en-US" sz="1800" dirty="0">
              <a:latin typeface="Times New Roman" charset="0"/>
              <a:ea typeface="Times New Roman" charset="0"/>
              <a:cs typeface="Times New Roman" charset="0"/>
            </a:endParaRPr>
          </a:p>
          <a:p>
            <a:pPr>
              <a:lnSpc>
                <a:spcPct val="80000"/>
              </a:lnSpc>
              <a:buFont typeface="Wingdings" charset="2"/>
              <a:buNone/>
            </a:pPr>
            <a:endParaRPr lang="en-US" sz="1800"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447800" y="0"/>
            <a:ext cx="7543800" cy="1104900"/>
          </a:xfrm>
          <a:noFill/>
        </p:spPr>
        <p:txBody>
          <a:bodyPr/>
          <a:lstStyle/>
          <a:p>
            <a:r>
              <a:rPr lang="en-US" sz="3600" dirty="0">
                <a:effectLst/>
                <a:latin typeface="Times New Roman" charset="0"/>
                <a:ea typeface="Times New Roman" charset="0"/>
                <a:cs typeface="Times New Roman" charset="0"/>
              </a:rPr>
              <a:t>Knowledge/evidence </a:t>
            </a:r>
            <a:br>
              <a:rPr lang="en-US" sz="3600" dirty="0">
                <a:effectLst/>
                <a:latin typeface="Times New Roman" charset="0"/>
                <a:ea typeface="Times New Roman" charset="0"/>
                <a:cs typeface="Times New Roman" charset="0"/>
              </a:rPr>
            </a:br>
            <a:r>
              <a:rPr lang="en-US" sz="3600" dirty="0">
                <a:effectLst/>
                <a:latin typeface="Times New Roman" charset="0"/>
                <a:ea typeface="Times New Roman" charset="0"/>
                <a:cs typeface="Times New Roman" charset="0"/>
              </a:rPr>
              <a:t>Deficits regarding CHI Value (KQ4)</a:t>
            </a:r>
          </a:p>
        </p:txBody>
      </p:sp>
      <p:sp>
        <p:nvSpPr>
          <p:cNvPr id="29699" name="Rectangle 3"/>
          <p:cNvSpPr>
            <a:spLocks noGrp="1" noChangeArrowheads="1"/>
          </p:cNvSpPr>
          <p:nvPr>
            <p:ph type="body" idx="1"/>
          </p:nvPr>
        </p:nvSpPr>
        <p:spPr>
          <a:xfrm>
            <a:off x="152400" y="1828800"/>
            <a:ext cx="8991600" cy="4114800"/>
          </a:xfrm>
          <a:ln w="9525"/>
        </p:spPr>
        <p:txBody>
          <a:bodyPr/>
          <a:lstStyle/>
          <a:p>
            <a:pPr marL="609600" indent="-609600" algn="ctr">
              <a:buFont typeface="Wingdings" pitchFamily="2" charset="2"/>
              <a:buNone/>
              <a:defRPr/>
            </a:pPr>
            <a:r>
              <a:rPr lang="en-US" b="1" dirty="0" smtClean="0">
                <a:solidFill>
                  <a:srgbClr val="FFFF00"/>
                </a:solidFill>
                <a:latin typeface="Times New Roman" pitchFamily="18" charset="0"/>
                <a:cs typeface="Times New Roman" pitchFamily="18" charset="0"/>
              </a:rPr>
              <a:t>RESULTS</a:t>
            </a:r>
          </a:p>
          <a:p>
            <a:pPr marL="609600" indent="-609600">
              <a:buFont typeface="Wingdings" pitchFamily="2" charset="2"/>
              <a:buBlip>
                <a:blip r:embed="rId2"/>
              </a:buBlip>
              <a:defRPr/>
            </a:pPr>
            <a:r>
              <a:rPr lang="en-US" sz="2400" b="1" dirty="0" smtClean="0">
                <a:effectLst/>
                <a:latin typeface="Times New Roman" pitchFamily="18" charset="0"/>
                <a:cs typeface="Times New Roman" pitchFamily="18" charset="0"/>
              </a:rPr>
              <a:t>Patient factors</a:t>
            </a:r>
          </a:p>
          <a:p>
            <a:pPr marL="1120775" lvl="1" indent="-609600">
              <a:buFontTx/>
              <a:buBlip>
                <a:blip r:embed="rId2"/>
              </a:buBlip>
              <a:defRPr/>
            </a:pPr>
            <a:r>
              <a:rPr lang="en-US" sz="2000" dirty="0" smtClean="0">
                <a:latin typeface="Times New Roman" pitchFamily="18" charset="0"/>
                <a:cs typeface="Times New Roman" pitchFamily="18" charset="0"/>
              </a:rPr>
              <a:t>The impact of patient preferences, knowledge, attitudes, beliefs, on CHI utilization and outcomes</a:t>
            </a:r>
          </a:p>
          <a:p>
            <a:pPr marL="1120775" lvl="1" indent="-609600">
              <a:buFontTx/>
              <a:buBlip>
                <a:blip r:embed="rId2"/>
              </a:buBlip>
              <a:defRPr/>
            </a:pPr>
            <a:r>
              <a:rPr lang="en-US" sz="2000" dirty="0" smtClean="0">
                <a:latin typeface="Times New Roman" pitchFamily="18" charset="0"/>
                <a:cs typeface="Times New Roman" pitchFamily="18" charset="0"/>
              </a:rPr>
              <a:t>The efficacy of Using Web 2.0/Web 3.0, ubiquitous computing and social networking environments for CHI applications</a:t>
            </a:r>
          </a:p>
          <a:p>
            <a:pPr marL="1120775" lvl="1" indent="-609600">
              <a:buFontTx/>
              <a:buBlip>
                <a:blip r:embed="rId2"/>
              </a:buBlip>
              <a:defRPr/>
            </a:pPr>
            <a:r>
              <a:rPr lang="en-US" sz="2000" dirty="0" smtClean="0">
                <a:latin typeface="Times New Roman" pitchFamily="18" charset="0"/>
                <a:cs typeface="Times New Roman" pitchFamily="18" charset="0"/>
              </a:rPr>
              <a:t>Effect of sociocultural and community factors on access, usability, desirability and benefit of CHI applications</a:t>
            </a:r>
          </a:p>
          <a:p>
            <a:pPr marL="1120775" lvl="1" indent="-609600">
              <a:buFontTx/>
              <a:buBlip>
                <a:blip r:embed="rId2"/>
              </a:buBlip>
              <a:defRPr/>
            </a:pPr>
            <a:r>
              <a:rPr lang="en-US" sz="2000" dirty="0" smtClean="0">
                <a:latin typeface="Times New Roman" pitchFamily="18" charset="0"/>
                <a:cs typeface="Times New Roman" pitchFamily="18" charset="0"/>
              </a:rPr>
              <a:t>Trust, security, confidentiality  of CHI data </a:t>
            </a:r>
          </a:p>
          <a:p>
            <a:pPr marL="1120775" lvl="1" indent="-609600">
              <a:buFontTx/>
              <a:buBlip>
                <a:blip r:embed="rId2"/>
              </a:buBlip>
              <a:defRPr/>
            </a:pPr>
            <a:r>
              <a:rPr lang="en-US" sz="2000" dirty="0" smtClean="0">
                <a:latin typeface="Times New Roman" pitchFamily="18" charset="0"/>
                <a:cs typeface="Times New Roman" pitchFamily="18" charset="0"/>
              </a:rPr>
              <a:t>CHI and at risk populations (children, seniors, disabled, minorities)</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447800" y="0"/>
            <a:ext cx="7543800" cy="1104900"/>
          </a:xfrm>
          <a:noFill/>
        </p:spPr>
        <p:txBody>
          <a:bodyPr/>
          <a:lstStyle/>
          <a:p>
            <a:r>
              <a:rPr lang="en-US" sz="3600" dirty="0">
                <a:effectLst/>
                <a:latin typeface="Times New Roman" charset="0"/>
                <a:ea typeface="Times New Roman" charset="0"/>
                <a:cs typeface="Times New Roman" charset="0"/>
              </a:rPr>
              <a:t>Knowledge/evidence </a:t>
            </a:r>
            <a:br>
              <a:rPr lang="en-US" sz="3600" dirty="0">
                <a:effectLst/>
                <a:latin typeface="Times New Roman" charset="0"/>
                <a:ea typeface="Times New Roman" charset="0"/>
                <a:cs typeface="Times New Roman" charset="0"/>
              </a:rPr>
            </a:br>
            <a:r>
              <a:rPr lang="en-US" sz="3600" dirty="0">
                <a:effectLst/>
                <a:latin typeface="Times New Roman" charset="0"/>
                <a:ea typeface="Times New Roman" charset="0"/>
                <a:cs typeface="Times New Roman" charset="0"/>
              </a:rPr>
              <a:t>Deficits regarding CHI Value (KQ4)</a:t>
            </a:r>
          </a:p>
        </p:txBody>
      </p:sp>
      <p:sp>
        <p:nvSpPr>
          <p:cNvPr id="29699" name="Rectangle 3"/>
          <p:cNvSpPr>
            <a:spLocks noGrp="1" noChangeArrowheads="1"/>
          </p:cNvSpPr>
          <p:nvPr>
            <p:ph type="body" idx="1"/>
          </p:nvPr>
        </p:nvSpPr>
        <p:spPr>
          <a:xfrm>
            <a:off x="152400" y="1371600"/>
            <a:ext cx="8991600" cy="5486400"/>
          </a:xfrm>
          <a:ln w="9525"/>
        </p:spPr>
        <p:txBody>
          <a:bodyPr/>
          <a:lstStyle/>
          <a:p>
            <a:pPr marL="609600" indent="-609600" algn="ctr">
              <a:buFont typeface="Wingdings" charset="2"/>
              <a:buNone/>
            </a:pPr>
            <a:r>
              <a:rPr lang="en-US" b="1" dirty="0">
                <a:solidFill>
                  <a:srgbClr val="FFFF00"/>
                </a:solidFill>
                <a:latin typeface="Times New Roman" charset="0"/>
                <a:ea typeface="Times New Roman" charset="0"/>
                <a:cs typeface="Times New Roman" charset="0"/>
              </a:rPr>
              <a:t>RESULTS</a:t>
            </a:r>
          </a:p>
          <a:p>
            <a:pPr marL="609600" indent="-609600"/>
            <a:endParaRPr lang="en-US" sz="800" b="1" dirty="0"/>
          </a:p>
          <a:p>
            <a:pPr marL="609600" indent="-609600"/>
            <a:r>
              <a:rPr lang="en-US" sz="2400" b="1" dirty="0">
                <a:latin typeface="Times New Roman" charset="0"/>
                <a:ea typeface="Times New Roman" charset="0"/>
                <a:cs typeface="Times New Roman" charset="0"/>
              </a:rPr>
              <a:t>CHI application utilization factors</a:t>
            </a:r>
            <a:r>
              <a:rPr lang="en-US" sz="2400" dirty="0">
                <a:latin typeface="Times New Roman" charset="0"/>
                <a:ea typeface="Times New Roman" charset="0"/>
                <a:cs typeface="Times New Roman" charset="0"/>
              </a:rPr>
              <a:t> </a:t>
            </a:r>
          </a:p>
          <a:p>
            <a:pPr lvl="1"/>
            <a:r>
              <a:rPr lang="en-US" sz="2000" dirty="0">
                <a:latin typeface="Times New Roman" charset="0"/>
                <a:ea typeface="Times New Roman" charset="0"/>
                <a:cs typeface="Times New Roman" charset="0"/>
              </a:rPr>
              <a:t>The effect of differential access to broadband internet access, health literacy, or technology literacy on CHI mediated health outcomes</a:t>
            </a:r>
          </a:p>
          <a:p>
            <a:pPr marL="609600" indent="-609600"/>
            <a:r>
              <a:rPr lang="en-US" sz="2400" b="1" dirty="0">
                <a:latin typeface="Times New Roman" charset="0"/>
                <a:ea typeface="Times New Roman" charset="0"/>
                <a:cs typeface="Times New Roman" charset="0"/>
              </a:rPr>
              <a:t>Technology-related issues</a:t>
            </a:r>
            <a:endParaRPr lang="en-US" sz="2400" dirty="0">
              <a:latin typeface="Times New Roman" charset="0"/>
              <a:ea typeface="Times New Roman" charset="0"/>
              <a:cs typeface="Times New Roman" charset="0"/>
            </a:endParaRPr>
          </a:p>
          <a:p>
            <a:pPr lvl="1"/>
            <a:r>
              <a:rPr lang="en-US" sz="2000" dirty="0">
                <a:latin typeface="Times New Roman" charset="0"/>
                <a:ea typeface="Times New Roman" charset="0"/>
                <a:cs typeface="Times New Roman" charset="0"/>
              </a:rPr>
              <a:t>The relative importance of hardware vs. software design on CHI efficacy</a:t>
            </a:r>
          </a:p>
          <a:p>
            <a:pPr lvl="1"/>
            <a:r>
              <a:rPr lang="en-US" sz="2000" dirty="0">
                <a:latin typeface="Times New Roman" charset="0"/>
                <a:ea typeface="Times New Roman" charset="0"/>
                <a:cs typeface="Times New Roman" charset="0"/>
              </a:rPr>
              <a:t>The impact of Culturally Informed (hardware) Design on outcomes</a:t>
            </a:r>
          </a:p>
          <a:p>
            <a:pPr marL="609600" indent="-609600"/>
            <a:r>
              <a:rPr lang="en-US" sz="2400" b="1" dirty="0">
                <a:latin typeface="Times New Roman" charset="0"/>
                <a:ea typeface="Times New Roman" charset="0"/>
                <a:cs typeface="Times New Roman" charset="0"/>
              </a:rPr>
              <a:t>Health-related questions</a:t>
            </a:r>
            <a:endParaRPr lang="en-US" sz="2400" dirty="0">
              <a:latin typeface="Times New Roman" charset="0"/>
              <a:ea typeface="Times New Roman" charset="0"/>
              <a:cs typeface="Times New Roman" charset="0"/>
            </a:endParaRPr>
          </a:p>
          <a:p>
            <a:pPr lvl="1"/>
            <a:r>
              <a:rPr lang="en-US" sz="2000" dirty="0">
                <a:latin typeface="Times New Roman" charset="0"/>
                <a:ea typeface="Times New Roman" charset="0"/>
                <a:cs typeface="Times New Roman" charset="0"/>
              </a:rPr>
              <a:t>The role of CHI applications in addressing acute health problems </a:t>
            </a:r>
          </a:p>
          <a:p>
            <a:pPr lvl="1"/>
            <a:r>
              <a:rPr lang="en-US" sz="2000" dirty="0">
                <a:latin typeface="Times New Roman" charset="0"/>
                <a:ea typeface="Times New Roman" charset="0"/>
                <a:cs typeface="Times New Roman" charset="0"/>
              </a:rPr>
              <a:t>The role of CHI applications in primary, secondary and tertiary prevention </a:t>
            </a:r>
          </a:p>
          <a:p>
            <a:pPr lvl="1"/>
            <a:r>
              <a:rPr lang="en-US" sz="2000" dirty="0">
                <a:latin typeface="Times New Roman" charset="0"/>
                <a:ea typeface="Times New Roman" charset="0"/>
                <a:cs typeface="Times New Roman" charset="0"/>
              </a:rPr>
              <a:t>The impact of CHI applications on social factors including social isolation and social support and broader social determinants of health</a:t>
            </a:r>
          </a:p>
          <a:p>
            <a:pPr marL="609600" indent="-609600"/>
            <a:endParaRPr lang="en-US" sz="2000" dirty="0">
              <a:latin typeface="Times New Roman" charset="0"/>
              <a:ea typeface="Times New Roman" charset="0"/>
              <a:cs typeface="Times New Roman"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711200" y="349250"/>
            <a:ext cx="7416800" cy="876300"/>
          </a:xfrm>
        </p:spPr>
        <p:txBody>
          <a:bodyPr/>
          <a:lstStyle/>
          <a:p>
            <a:pPr>
              <a:defRPr/>
            </a:pPr>
            <a:r>
              <a:rPr lang="en-US" dirty="0" smtClean="0">
                <a:latin typeface="Times New Roman" pitchFamily="18" charset="0"/>
                <a:cs typeface="Times New Roman" pitchFamily="18" charset="0"/>
              </a:rPr>
              <a:t>Discussion</a:t>
            </a:r>
          </a:p>
        </p:txBody>
      </p:sp>
      <p:sp>
        <p:nvSpPr>
          <p:cNvPr id="482307" name="Rectangle 3"/>
          <p:cNvSpPr>
            <a:spLocks noGrp="1" noChangeArrowheads="1"/>
          </p:cNvSpPr>
          <p:nvPr>
            <p:ph type="body" idx="1"/>
          </p:nvPr>
        </p:nvSpPr>
        <p:spPr>
          <a:xfrm>
            <a:off x="152400" y="1676400"/>
            <a:ext cx="8839200" cy="5181600"/>
          </a:xfrm>
        </p:spPr>
        <p:txBody>
          <a:bodyPr/>
          <a:lstStyle/>
          <a:p>
            <a:r>
              <a:rPr lang="en-US" sz="2800" dirty="0">
                <a:latin typeface="Times New Roman" charset="0"/>
                <a:ea typeface="Times New Roman" charset="0"/>
                <a:cs typeface="Times New Roman" charset="0"/>
              </a:rPr>
              <a:t>Current literature is  broad (studies on many topic areas) but at times thin (limited number of studies in each topic area) </a:t>
            </a:r>
          </a:p>
          <a:p>
            <a:r>
              <a:rPr lang="en-US" sz="2800" dirty="0">
                <a:latin typeface="Times New Roman" charset="0"/>
                <a:ea typeface="Times New Roman" charset="0"/>
                <a:cs typeface="Times New Roman" charset="0"/>
              </a:rPr>
              <a:t>Emerging themes </a:t>
            </a:r>
          </a:p>
          <a:p>
            <a:pPr lvl="1"/>
            <a:r>
              <a:rPr lang="en-US" dirty="0">
                <a:latin typeface="Times New Roman" charset="0"/>
                <a:ea typeface="Times New Roman" charset="0"/>
                <a:cs typeface="Times New Roman" charset="0"/>
              </a:rPr>
              <a:t>CHI applications can significantly impact health  outcomes</a:t>
            </a:r>
          </a:p>
          <a:p>
            <a:pPr lvl="1"/>
            <a:r>
              <a:rPr lang="en-US" dirty="0">
                <a:latin typeface="Times New Roman" charset="0"/>
                <a:ea typeface="Times New Roman" charset="0"/>
                <a:cs typeface="Times New Roman" charset="0"/>
              </a:rPr>
              <a:t>CHI applications may also be effective </a:t>
            </a:r>
            <a:r>
              <a:rPr lang="en-US" dirty="0" err="1">
                <a:latin typeface="Times New Roman" charset="0"/>
                <a:ea typeface="Times New Roman" charset="0"/>
                <a:cs typeface="Times New Roman" charset="0"/>
              </a:rPr>
              <a:t>adjuvants</a:t>
            </a:r>
            <a:r>
              <a:rPr lang="en-US" dirty="0">
                <a:latin typeface="Times New Roman" charset="0"/>
                <a:ea typeface="Times New Roman" charset="0"/>
                <a:cs typeface="Times New Roman" charset="0"/>
              </a:rPr>
              <a:t> to traditional healthcare </a:t>
            </a:r>
          </a:p>
          <a:p>
            <a:pPr lvl="1"/>
            <a:r>
              <a:rPr lang="en-US" dirty="0">
                <a:latin typeface="Times New Roman" charset="0"/>
                <a:ea typeface="Times New Roman" charset="0"/>
                <a:cs typeface="Times New Roman" charset="0"/>
              </a:rPr>
              <a:t>Effective CHI applications include 1) individual tailoring, 2) personalization and 3) behavioral feedback. </a:t>
            </a:r>
            <a:endParaRPr lang="en-US" b="1" u="sng" dirty="0">
              <a:latin typeface="Times New Roman" charset="0"/>
              <a:ea typeface="Times New Roman" charset="0"/>
              <a:cs typeface="Times New Roman"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1117600" y="349250"/>
            <a:ext cx="7416800" cy="876300"/>
          </a:xfrm>
        </p:spPr>
        <p:txBody>
          <a:bodyPr/>
          <a:lstStyle/>
          <a:p>
            <a:pPr>
              <a:defRPr/>
            </a:pPr>
            <a:r>
              <a:rPr lang="en-US" sz="3600" dirty="0" smtClean="0">
                <a:latin typeface="Times New Roman" pitchFamily="18" charset="0"/>
                <a:cs typeface="Times New Roman" pitchFamily="18" charset="0"/>
              </a:rPr>
              <a:t>Knowledge Gaps Regarding </a:t>
            </a:r>
            <a:br>
              <a:rPr lang="en-US" sz="3600"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CHI Applications </a:t>
            </a:r>
          </a:p>
        </p:txBody>
      </p:sp>
      <p:sp>
        <p:nvSpPr>
          <p:cNvPr id="482307" name="Rectangle 3"/>
          <p:cNvSpPr>
            <a:spLocks noGrp="1" noChangeArrowheads="1"/>
          </p:cNvSpPr>
          <p:nvPr>
            <p:ph type="body" idx="1"/>
          </p:nvPr>
        </p:nvSpPr>
        <p:spPr>
          <a:xfrm>
            <a:off x="152400" y="1828800"/>
            <a:ext cx="8839200" cy="4724400"/>
          </a:xfrm>
        </p:spPr>
        <p:txBody>
          <a:bodyPr/>
          <a:lstStyle/>
          <a:p>
            <a:pPr>
              <a:lnSpc>
                <a:spcPct val="70000"/>
              </a:lnSpc>
            </a:pPr>
            <a:r>
              <a:rPr lang="en-US" sz="2400" dirty="0">
                <a:latin typeface="Times New Roman" charset="0"/>
                <a:ea typeface="Times New Roman" charset="0"/>
                <a:cs typeface="Times New Roman" charset="0"/>
              </a:rPr>
              <a:t>The role of CHI applications targeting children, adolescents, the elderly and caregivers.  </a:t>
            </a:r>
          </a:p>
          <a:p>
            <a:pPr>
              <a:lnSpc>
                <a:spcPct val="70000"/>
              </a:lnSpc>
            </a:pPr>
            <a:endParaRPr lang="en-US" sz="900" dirty="0">
              <a:latin typeface="Times New Roman" charset="0"/>
              <a:ea typeface="Times New Roman" charset="0"/>
              <a:cs typeface="Times New Roman" charset="0"/>
            </a:endParaRPr>
          </a:p>
          <a:p>
            <a:pPr>
              <a:lnSpc>
                <a:spcPct val="70000"/>
              </a:lnSpc>
            </a:pPr>
            <a:r>
              <a:rPr lang="en-US" sz="2400" dirty="0">
                <a:latin typeface="Times New Roman" charset="0"/>
                <a:ea typeface="Times New Roman" charset="0"/>
                <a:cs typeface="Times New Roman" charset="0"/>
              </a:rPr>
              <a:t>Consumer knowledge, attitudes, beliefs, perceptions and practices regarding technology utilization, particularly among priority populations</a:t>
            </a:r>
          </a:p>
          <a:p>
            <a:pPr>
              <a:lnSpc>
                <a:spcPct val="70000"/>
              </a:lnSpc>
            </a:pPr>
            <a:endParaRPr lang="en-US" sz="900" dirty="0">
              <a:latin typeface="Times New Roman" charset="0"/>
              <a:ea typeface="Times New Roman" charset="0"/>
              <a:cs typeface="Times New Roman" charset="0"/>
            </a:endParaRPr>
          </a:p>
          <a:p>
            <a:pPr>
              <a:lnSpc>
                <a:spcPct val="70000"/>
              </a:lnSpc>
            </a:pPr>
            <a:r>
              <a:rPr lang="en-US" sz="2400" dirty="0">
                <a:latin typeface="Times New Roman" charset="0"/>
                <a:ea typeface="Times New Roman" charset="0"/>
                <a:cs typeface="Times New Roman" charset="0"/>
              </a:rPr>
              <a:t>The effect of CHI applications on health outcomes among racial and ethnic minority populations, low literacy populations and the potential effect of these applications on healthcare disparities. </a:t>
            </a:r>
          </a:p>
          <a:p>
            <a:pPr>
              <a:lnSpc>
                <a:spcPct val="70000"/>
              </a:lnSpc>
            </a:pPr>
            <a:endParaRPr lang="en-US" sz="900" dirty="0">
              <a:latin typeface="Times New Roman" charset="0"/>
              <a:ea typeface="Times New Roman" charset="0"/>
              <a:cs typeface="Times New Roman" charset="0"/>
            </a:endParaRPr>
          </a:p>
          <a:p>
            <a:pPr>
              <a:lnSpc>
                <a:spcPct val="70000"/>
              </a:lnSpc>
            </a:pPr>
            <a:r>
              <a:rPr lang="en-US" sz="2400" dirty="0">
                <a:latin typeface="Times New Roman" charset="0"/>
                <a:ea typeface="Times New Roman" charset="0"/>
                <a:cs typeface="Times New Roman" charset="0"/>
              </a:rPr>
              <a:t>The impact of CHI content design (software) vs. platform design (hardware) on consumer utilization and outcomes</a:t>
            </a:r>
          </a:p>
          <a:p>
            <a:pPr>
              <a:lnSpc>
                <a:spcPct val="70000"/>
              </a:lnSpc>
            </a:pPr>
            <a:endParaRPr lang="en-US" sz="900" dirty="0">
              <a:latin typeface="Times New Roman" charset="0"/>
              <a:ea typeface="Times New Roman" charset="0"/>
              <a:cs typeface="Times New Roman" charset="0"/>
            </a:endParaRPr>
          </a:p>
          <a:p>
            <a:pPr>
              <a:lnSpc>
                <a:spcPct val="70000"/>
              </a:lnSpc>
            </a:pPr>
            <a:r>
              <a:rPr lang="en-US" sz="2400" dirty="0">
                <a:latin typeface="Times New Roman" charset="0"/>
                <a:ea typeface="Times New Roman" charset="0"/>
                <a:cs typeface="Times New Roman" charset="0"/>
              </a:rPr>
              <a:t>The role of Web 2.0, social networking and use of other platforms (</a:t>
            </a:r>
            <a:r>
              <a:rPr lang="en-US" sz="2400" dirty="0" err="1">
                <a:latin typeface="Times New Roman" charset="0"/>
                <a:ea typeface="Times New Roman" charset="0"/>
                <a:cs typeface="Times New Roman" charset="0"/>
              </a:rPr>
              <a:t>e.g.“On</a:t>
            </a:r>
            <a:r>
              <a:rPr lang="en-US" sz="2400" dirty="0">
                <a:latin typeface="Times New Roman" charset="0"/>
                <a:ea typeface="Times New Roman" charset="0"/>
                <a:cs typeface="Times New Roman" charset="0"/>
              </a:rPr>
              <a:t> Demand”, television and gaming platforms) in CHI applications</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600200" y="228600"/>
            <a:ext cx="7315200" cy="876300"/>
          </a:xfrm>
          <a:ln w="9525"/>
        </p:spPr>
        <p:txBody>
          <a:bodyPr/>
          <a:lstStyle/>
          <a:p>
            <a:pPr>
              <a:defRPr/>
            </a:pPr>
            <a:r>
              <a:rPr lang="en-US" sz="3600" b="0" dirty="0" smtClean="0">
                <a:latin typeface="Times New Roman" pitchFamily="18" charset="0"/>
                <a:cs typeface="Times New Roman" pitchFamily="18" charset="0"/>
              </a:rPr>
              <a:t>CHI Research Needs and Opportunities</a:t>
            </a:r>
          </a:p>
        </p:txBody>
      </p:sp>
      <p:sp>
        <p:nvSpPr>
          <p:cNvPr id="30723" name="Rectangle 3"/>
          <p:cNvSpPr>
            <a:spLocks noGrp="1" noChangeArrowheads="1"/>
          </p:cNvSpPr>
          <p:nvPr>
            <p:ph type="body" idx="1"/>
          </p:nvPr>
        </p:nvSpPr>
        <p:spPr>
          <a:xfrm>
            <a:off x="0" y="1981200"/>
            <a:ext cx="8839200" cy="2590800"/>
          </a:xfrm>
          <a:ln w="9525"/>
        </p:spPr>
        <p:txBody>
          <a:bodyPr/>
          <a:lstStyle/>
          <a:p>
            <a:r>
              <a:rPr lang="en-US" dirty="0">
                <a:latin typeface="Times New Roman" charset="0"/>
                <a:ea typeface="Times New Roman" charset="0"/>
                <a:cs typeface="Times New Roman" charset="0"/>
              </a:rPr>
              <a:t>Standardized interdisciplinary CHI nomenclature </a:t>
            </a:r>
          </a:p>
          <a:p>
            <a:endParaRPr lang="en-US" dirty="0">
              <a:latin typeface="Times New Roman" charset="0"/>
              <a:ea typeface="Times New Roman" charset="0"/>
              <a:cs typeface="Times New Roman" charset="0"/>
            </a:endParaRPr>
          </a:p>
          <a:p>
            <a:r>
              <a:rPr lang="en-US" dirty="0">
                <a:latin typeface="Times New Roman" charset="0"/>
                <a:ea typeface="Times New Roman" charset="0"/>
                <a:cs typeface="Times New Roman" charset="0"/>
              </a:rPr>
              <a:t>A CHI Design &amp; evaluation registry</a:t>
            </a:r>
          </a:p>
          <a:p>
            <a:endParaRPr lang="en-US" dirty="0">
              <a:effectLst/>
              <a:latin typeface="Times New Roman" charset="0"/>
              <a:ea typeface="Times New Roman" charset="0"/>
              <a:cs typeface="Times New Roman"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a:xfrm>
            <a:off x="779463" y="349250"/>
            <a:ext cx="7416800" cy="876300"/>
          </a:xfrm>
        </p:spPr>
        <p:txBody>
          <a:bodyPr/>
          <a:lstStyle/>
          <a:p>
            <a:pPr>
              <a:defRPr/>
            </a:pPr>
            <a:r>
              <a:rPr lang="en-US" dirty="0" smtClean="0">
                <a:latin typeface="Times New Roman" pitchFamily="18" charset="0"/>
                <a:cs typeface="Times New Roman" pitchFamily="18" charset="0"/>
              </a:rPr>
              <a:t>Project Summary</a:t>
            </a:r>
          </a:p>
        </p:txBody>
      </p:sp>
      <p:sp>
        <p:nvSpPr>
          <p:cNvPr id="484355" name="Rectangle 3"/>
          <p:cNvSpPr>
            <a:spLocks noGrp="1" noChangeArrowheads="1"/>
          </p:cNvSpPr>
          <p:nvPr>
            <p:ph type="body" idx="1"/>
          </p:nvPr>
        </p:nvSpPr>
        <p:spPr>
          <a:xfrm>
            <a:off x="0" y="1371600"/>
            <a:ext cx="9144000" cy="5486400"/>
          </a:xfrm>
        </p:spPr>
        <p:txBody>
          <a:bodyPr/>
          <a:lstStyle/>
          <a:p>
            <a:pPr>
              <a:lnSpc>
                <a:spcPct val="70000"/>
              </a:lnSpc>
              <a:buFont typeface="Wingdings" pitchFamily="2" charset="2"/>
              <a:buChar char="n"/>
              <a:defRPr/>
            </a:pPr>
            <a:r>
              <a:rPr lang="en-US" sz="2300" dirty="0" smtClean="0">
                <a:latin typeface="Times New Roman" pitchFamily="18" charset="0"/>
                <a:cs typeface="Times New Roman" pitchFamily="18" charset="0"/>
              </a:rPr>
              <a:t>Consumer Health Informatics offer the promise of enhancing patient centeredness, improving access to healthcare interventions and therapies, lowering healthcare costs, improving health outcomes and reducing health disparities.</a:t>
            </a:r>
          </a:p>
          <a:p>
            <a:pPr>
              <a:lnSpc>
                <a:spcPct val="70000"/>
              </a:lnSpc>
              <a:buFont typeface="Wingdings" pitchFamily="2" charset="2"/>
              <a:buChar char="n"/>
              <a:defRPr/>
            </a:pPr>
            <a:r>
              <a:rPr lang="en-US" sz="2300" dirty="0" smtClean="0">
                <a:latin typeface="Times New Roman" pitchFamily="18" charset="0"/>
                <a:cs typeface="Times New Roman" pitchFamily="18" charset="0"/>
              </a:rPr>
              <a:t>The impact of CHI applications has not been previously reviewed</a:t>
            </a:r>
          </a:p>
          <a:p>
            <a:pPr>
              <a:lnSpc>
                <a:spcPct val="70000"/>
              </a:lnSpc>
              <a:buFont typeface="Wingdings" pitchFamily="2" charset="2"/>
              <a:buChar char="n"/>
              <a:defRPr/>
            </a:pPr>
            <a:r>
              <a:rPr lang="en-US" sz="2300" dirty="0" smtClean="0">
                <a:latin typeface="Times New Roman" pitchFamily="18" charset="0"/>
                <a:cs typeface="Times New Roman" pitchFamily="18" charset="0"/>
              </a:rPr>
              <a:t>Despite study heterogeneity and some data paucity, this review found evidence that CHI applications can improve certain adult clinical and intermediate health outcomes </a:t>
            </a:r>
            <a:r>
              <a:rPr lang="en-US" sz="2000" dirty="0" smtClean="0">
                <a:latin typeface="Times New Roman" pitchFamily="18" charset="0"/>
                <a:cs typeface="Times New Roman" pitchFamily="18" charset="0"/>
              </a:rPr>
              <a:t>(mental health and smoking cessation)</a:t>
            </a:r>
          </a:p>
          <a:p>
            <a:pPr>
              <a:lnSpc>
                <a:spcPct val="70000"/>
              </a:lnSpc>
              <a:buFont typeface="Wingdings" pitchFamily="2" charset="2"/>
              <a:buChar char="n"/>
              <a:defRPr/>
            </a:pPr>
            <a:r>
              <a:rPr lang="en-US" sz="2300" dirty="0" smtClean="0">
                <a:latin typeface="Times New Roman" pitchFamily="18" charset="0"/>
                <a:cs typeface="Times New Roman" pitchFamily="18" charset="0"/>
              </a:rPr>
              <a:t>Effective interventions often employ tailored content, personalized messages and appropriate, ongoing behavioral feedback</a:t>
            </a:r>
          </a:p>
          <a:p>
            <a:pPr>
              <a:lnSpc>
                <a:spcPct val="70000"/>
              </a:lnSpc>
              <a:buFont typeface="Wingdings" pitchFamily="2" charset="2"/>
              <a:buChar char="n"/>
              <a:defRPr/>
            </a:pPr>
            <a:r>
              <a:rPr lang="en-US" sz="2300" dirty="0" smtClean="0">
                <a:latin typeface="Times New Roman" pitchFamily="18" charset="0"/>
                <a:cs typeface="Times New Roman" pitchFamily="18" charset="0"/>
              </a:rPr>
              <a:t>The role of CHI applications among children, priority populations, on healthcare processes or economics has not been adequately evaluated</a:t>
            </a:r>
          </a:p>
          <a:p>
            <a:pPr>
              <a:lnSpc>
                <a:spcPct val="70000"/>
              </a:lnSpc>
              <a:buFont typeface="Wingdings" pitchFamily="2" charset="2"/>
              <a:buChar char="n"/>
              <a:defRPr/>
            </a:pPr>
            <a:r>
              <a:rPr lang="en-US" sz="2300" dirty="0" smtClean="0">
                <a:latin typeface="Times New Roman" pitchFamily="18" charset="0"/>
                <a:cs typeface="Times New Roman" pitchFamily="18" charset="0"/>
              </a:rPr>
              <a:t>Many personal and systems level utilization barriers exist</a:t>
            </a:r>
          </a:p>
          <a:p>
            <a:pPr>
              <a:lnSpc>
                <a:spcPct val="70000"/>
              </a:lnSpc>
              <a:buFont typeface="Wingdings" pitchFamily="2" charset="2"/>
              <a:buChar char="n"/>
              <a:defRPr/>
            </a:pPr>
            <a:r>
              <a:rPr lang="en-US" sz="2300" dirty="0" smtClean="0">
                <a:latin typeface="Times New Roman" pitchFamily="18" charset="0"/>
                <a:cs typeface="Times New Roman" pitchFamily="18" charset="0"/>
              </a:rPr>
              <a:t>Knowledge gaps include the health impact of social networking technologies, CHI impact on Disparities, the role of CHI in acute disease management and primary, secondary or tertiary disease prevention</a:t>
            </a:r>
          </a:p>
          <a:p>
            <a:pPr>
              <a:lnSpc>
                <a:spcPct val="70000"/>
              </a:lnSpc>
              <a:buFont typeface="Wingdings" pitchFamily="2" charset="2"/>
              <a:buChar char="n"/>
              <a:defRPr/>
            </a:pPr>
            <a:r>
              <a:rPr lang="en-US" sz="2300" dirty="0" smtClean="0">
                <a:latin typeface="Times New Roman" pitchFamily="18" charset="0"/>
                <a:cs typeface="Times New Roman" pitchFamily="18" charset="0"/>
              </a:rPr>
              <a:t>Next steps should include the development of a standardized nomenclature and CHI registry to facilitate research and reporting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a:xfrm>
            <a:off x="846138" y="349250"/>
            <a:ext cx="7416800" cy="876300"/>
          </a:xfrm>
        </p:spPr>
        <p:txBody>
          <a:bodyPr/>
          <a:lstStyle/>
          <a:p>
            <a:pPr>
              <a:defRPr/>
            </a:pPr>
            <a:r>
              <a:rPr lang="en-US" dirty="0" smtClean="0">
                <a:latin typeface="Times New Roman" pitchFamily="18" charset="0"/>
                <a:cs typeface="Times New Roman" pitchFamily="18" charset="0"/>
              </a:rPr>
              <a:t>Background</a:t>
            </a:r>
          </a:p>
        </p:txBody>
      </p:sp>
      <p:sp>
        <p:nvSpPr>
          <p:cNvPr id="478211" name="Rectangle 3"/>
          <p:cNvSpPr>
            <a:spLocks noGrp="1" noChangeArrowheads="1"/>
          </p:cNvSpPr>
          <p:nvPr>
            <p:ph type="body" idx="1"/>
          </p:nvPr>
        </p:nvSpPr>
        <p:spPr>
          <a:xfrm>
            <a:off x="304800" y="1524000"/>
            <a:ext cx="8610600" cy="5181600"/>
          </a:xfrm>
        </p:spPr>
        <p:txBody>
          <a:bodyPr/>
          <a:lstStyle/>
          <a:p>
            <a:pPr algn="ctr">
              <a:buFont typeface="Wingdings" charset="2"/>
              <a:buChar char="§"/>
            </a:pPr>
            <a:r>
              <a:rPr lang="en-US" sz="3600" dirty="0">
                <a:latin typeface="Times New Roman" charset="0"/>
                <a:ea typeface="Times New Roman" charset="0"/>
                <a:cs typeface="Times New Roman" charset="0"/>
              </a:rPr>
              <a:t>HIT may enable future transformations in health care delivery, quality, </a:t>
            </a:r>
          </a:p>
          <a:p>
            <a:pPr algn="ctr">
              <a:buFont typeface="Wingdings" charset="2"/>
              <a:buNone/>
            </a:pPr>
            <a:r>
              <a:rPr lang="en-US" sz="3600" dirty="0">
                <a:latin typeface="Times New Roman" charset="0"/>
                <a:ea typeface="Times New Roman" charset="0"/>
                <a:cs typeface="Times New Roman" charset="0"/>
              </a:rPr>
              <a:t>outcomes and costs.  </a:t>
            </a:r>
          </a:p>
          <a:p>
            <a:pPr algn="ctr">
              <a:buFont typeface="Wingdings" charset="2"/>
              <a:buChar char="§"/>
            </a:pPr>
            <a:endParaRPr lang="en-US" sz="3600" dirty="0">
              <a:latin typeface="Times New Roman" charset="0"/>
              <a:ea typeface="Times New Roman" charset="0"/>
              <a:cs typeface="Times New Roman" charset="0"/>
            </a:endParaRPr>
          </a:p>
          <a:p>
            <a:pPr algn="ctr">
              <a:buFont typeface="Wingdings" charset="2"/>
              <a:buChar char="§"/>
            </a:pPr>
            <a:r>
              <a:rPr lang="en-US" sz="3600" dirty="0">
                <a:latin typeface="Times New Roman" charset="0"/>
                <a:ea typeface="Times New Roman" charset="0"/>
                <a:cs typeface="Times New Roman" charset="0"/>
              </a:rPr>
              <a:t>There is growing interest in electronic tools that are owned and operated primarily by patients and healthcare consumers.</a:t>
            </a:r>
          </a:p>
          <a:p>
            <a:pPr>
              <a:buFont typeface="Wingdings" charset="2"/>
              <a:buChar char="§"/>
            </a:pPr>
            <a:endParaRPr lang="en-US" sz="2200" dirty="0">
              <a:latin typeface="Times New Roman"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a:xfrm>
            <a:off x="846138" y="349250"/>
            <a:ext cx="7416800" cy="876300"/>
          </a:xfrm>
        </p:spPr>
        <p:txBody>
          <a:bodyPr/>
          <a:lstStyle/>
          <a:p>
            <a:pPr>
              <a:defRPr/>
            </a:pPr>
            <a:r>
              <a:rPr lang="en-US" dirty="0" smtClean="0">
                <a:latin typeface="Times New Roman" pitchFamily="18" charset="0"/>
                <a:cs typeface="Times New Roman" pitchFamily="18" charset="0"/>
              </a:rPr>
              <a:t>Background</a:t>
            </a:r>
          </a:p>
        </p:txBody>
      </p:sp>
      <p:sp>
        <p:nvSpPr>
          <p:cNvPr id="478211" name="Rectangle 3"/>
          <p:cNvSpPr>
            <a:spLocks noGrp="1" noChangeArrowheads="1"/>
          </p:cNvSpPr>
          <p:nvPr>
            <p:ph type="body" idx="1"/>
          </p:nvPr>
        </p:nvSpPr>
        <p:spPr>
          <a:xfrm>
            <a:off x="304800" y="1524000"/>
            <a:ext cx="8610600" cy="5181600"/>
          </a:xfrm>
        </p:spPr>
        <p:txBody>
          <a:bodyPr/>
          <a:lstStyle/>
          <a:p>
            <a:endParaRPr lang="en-US" sz="2200" dirty="0">
              <a:latin typeface="Times New Roman" charset="0"/>
              <a:ea typeface="Times New Roman" charset="0"/>
              <a:cs typeface="Times New Roman" charset="0"/>
            </a:endParaRPr>
          </a:p>
          <a:p>
            <a:pPr>
              <a:buFont typeface="Wingdings" charset="2"/>
              <a:buNone/>
            </a:pPr>
            <a:r>
              <a:rPr lang="en-US" sz="2800" dirty="0">
                <a:latin typeface="Times New Roman" charset="0"/>
                <a:ea typeface="Times New Roman" charset="0"/>
                <a:cs typeface="Times New Roman" charset="0"/>
              </a:rPr>
              <a:t>	Consumer health informatics (CHI) applications are defined as any electronic tool, technology or electronic application that is designed to interact directly with consumers, with or without the presence of  a healthcare professional, that provides or uses individualized (personal) information and provides the consumer with individualized assistance, to help the patient better manage their health or healthcare.</a:t>
            </a:r>
          </a:p>
          <a:p>
            <a:endParaRPr lang="en-US" sz="2200" dirty="0">
              <a:latin typeface="Times New Roman"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a:xfrm>
            <a:off x="846138" y="349250"/>
            <a:ext cx="7416800" cy="876300"/>
          </a:xfrm>
        </p:spPr>
        <p:txBody>
          <a:bodyPr/>
          <a:lstStyle/>
          <a:p>
            <a:pPr>
              <a:defRPr/>
            </a:pPr>
            <a:r>
              <a:rPr lang="en-US" dirty="0" smtClean="0">
                <a:latin typeface="Times New Roman" pitchFamily="18" charset="0"/>
                <a:cs typeface="Times New Roman" pitchFamily="18" charset="0"/>
              </a:rPr>
              <a:t>Background</a:t>
            </a:r>
          </a:p>
        </p:txBody>
      </p:sp>
      <p:sp>
        <p:nvSpPr>
          <p:cNvPr id="478211" name="Rectangle 3"/>
          <p:cNvSpPr>
            <a:spLocks noGrp="1" noChangeArrowheads="1"/>
          </p:cNvSpPr>
          <p:nvPr>
            <p:ph type="body" idx="1"/>
          </p:nvPr>
        </p:nvSpPr>
        <p:spPr>
          <a:xfrm>
            <a:off x="304800" y="1524000"/>
            <a:ext cx="8610600" cy="5181600"/>
          </a:xfrm>
        </p:spPr>
        <p:txBody>
          <a:bodyPr/>
          <a:lstStyle/>
          <a:p>
            <a:endParaRPr lang="en-US" sz="2200" dirty="0">
              <a:latin typeface="Times New Roman" charset="0"/>
              <a:ea typeface="Times New Roman" charset="0"/>
              <a:cs typeface="Times New Roman" charset="0"/>
            </a:endParaRPr>
          </a:p>
          <a:p>
            <a:pPr>
              <a:buFont typeface="Wingdings" charset="2"/>
              <a:buNone/>
            </a:pPr>
            <a:r>
              <a:rPr lang="en-US" dirty="0">
                <a:latin typeface="Times New Roman" charset="0"/>
                <a:ea typeface="Times New Roman" charset="0"/>
                <a:cs typeface="Times New Roman" charset="0"/>
              </a:rPr>
              <a:t>	The objectives of this report were to review the literature on the evidence of the </a:t>
            </a:r>
            <a:r>
              <a:rPr lang="en-US" u="sng" dirty="0">
                <a:latin typeface="Times New Roman" charset="0"/>
                <a:ea typeface="Times New Roman" charset="0"/>
                <a:cs typeface="Times New Roman" charset="0"/>
              </a:rPr>
              <a:t>health impact </a:t>
            </a:r>
            <a:r>
              <a:rPr lang="en-US" dirty="0">
                <a:latin typeface="Times New Roman" charset="0"/>
                <a:ea typeface="Times New Roman" charset="0"/>
                <a:cs typeface="Times New Roman" charset="0"/>
              </a:rPr>
              <a:t>of currently developed CHI applications, to </a:t>
            </a:r>
            <a:r>
              <a:rPr lang="en-US" u="sng" dirty="0">
                <a:latin typeface="Times New Roman" charset="0"/>
                <a:ea typeface="Times New Roman" charset="0"/>
                <a:cs typeface="Times New Roman" charset="0"/>
              </a:rPr>
              <a:t>identify the gaps </a:t>
            </a:r>
            <a:r>
              <a:rPr lang="en-US" dirty="0">
                <a:latin typeface="Times New Roman" charset="0"/>
                <a:ea typeface="Times New Roman" charset="0"/>
                <a:cs typeface="Times New Roman" charset="0"/>
              </a:rPr>
              <a:t>in the CHI literature, and to make recommendations for </a:t>
            </a:r>
            <a:r>
              <a:rPr lang="en-US" u="sng" dirty="0">
                <a:latin typeface="Times New Roman" charset="0"/>
                <a:ea typeface="Times New Roman" charset="0"/>
                <a:cs typeface="Times New Roman" charset="0"/>
              </a:rPr>
              <a:t>future CHI research</a:t>
            </a:r>
            <a:r>
              <a:rPr lang="en-US" dirty="0">
                <a:latin typeface="Times New Roman" charset="0"/>
                <a:ea typeface="Times New Roman" charset="0"/>
                <a:cs typeface="Times New Roman" charset="0"/>
              </a:rPr>
              <a:t>. </a:t>
            </a:r>
            <a:endParaRPr lang="en-US" b="1" u="sng" dirty="0">
              <a:latin typeface="Times New Roman" charset="0"/>
              <a:ea typeface="Times New Roman" charset="0"/>
              <a:cs typeface="Times New Roman"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a:xfrm>
            <a:off x="812800" y="304800"/>
            <a:ext cx="7416800" cy="876300"/>
          </a:xfrm>
        </p:spPr>
        <p:txBody>
          <a:bodyPr/>
          <a:lstStyle/>
          <a:p>
            <a:pPr>
              <a:defRPr/>
            </a:pPr>
            <a:r>
              <a:rPr lang="en-US" dirty="0" smtClean="0">
                <a:latin typeface="Times New Roman" pitchFamily="18" charset="0"/>
                <a:cs typeface="Times New Roman" pitchFamily="18" charset="0"/>
              </a:rPr>
              <a:t>Key Questions</a:t>
            </a:r>
          </a:p>
        </p:txBody>
      </p:sp>
      <p:sp>
        <p:nvSpPr>
          <p:cNvPr id="479235" name="Rectangle 3"/>
          <p:cNvSpPr>
            <a:spLocks noGrp="1" noChangeArrowheads="1"/>
          </p:cNvSpPr>
          <p:nvPr>
            <p:ph type="body" idx="1"/>
          </p:nvPr>
        </p:nvSpPr>
        <p:spPr>
          <a:xfrm>
            <a:off x="304800" y="1828800"/>
            <a:ext cx="8839200" cy="5029200"/>
          </a:xfrm>
        </p:spPr>
        <p:txBody>
          <a:bodyPr/>
          <a:lstStyle/>
          <a:p>
            <a:pPr marL="609600" indent="-609600">
              <a:buFont typeface="Wingdings" pitchFamily="2" charset="2"/>
              <a:buAutoNum type="arabicPeriod"/>
              <a:defRPr/>
            </a:pPr>
            <a:r>
              <a:rPr lang="en-US" sz="2400" dirty="0" smtClean="0">
                <a:latin typeface="Times New Roman" pitchFamily="18" charset="0"/>
                <a:cs typeface="Times New Roman" pitchFamily="18" charset="0"/>
              </a:rPr>
              <a:t>What evidence exists that CHI applications impact:</a:t>
            </a:r>
          </a:p>
          <a:p>
            <a:pPr marL="1112838" lvl="1" indent="-533400">
              <a:buFontTx/>
              <a:buAutoNum type="alphaLcParenR"/>
              <a:defRPr/>
            </a:pPr>
            <a:r>
              <a:rPr lang="en-US" sz="2400" dirty="0" smtClean="0">
                <a:latin typeface="Times New Roman" pitchFamily="18" charset="0"/>
                <a:cs typeface="Times New Roman" pitchFamily="18" charset="0"/>
              </a:rPr>
              <a:t>Health care </a:t>
            </a:r>
            <a:r>
              <a:rPr lang="en-US" sz="2400" b="1" dirty="0" smtClean="0">
                <a:latin typeface="Times New Roman" pitchFamily="18" charset="0"/>
                <a:cs typeface="Times New Roman" pitchFamily="18" charset="0"/>
              </a:rPr>
              <a:t>process outcomes </a:t>
            </a:r>
            <a:r>
              <a:rPr lang="en-US" sz="2400" dirty="0" smtClean="0">
                <a:latin typeface="Times New Roman" pitchFamily="18" charset="0"/>
                <a:cs typeface="Times New Roman" pitchFamily="18" charset="0"/>
              </a:rPr>
              <a:t>(e.g., receiving appropriate treatment) among users?</a:t>
            </a:r>
          </a:p>
          <a:p>
            <a:pPr marL="1112838" lvl="1" indent="-533400">
              <a:buFontTx/>
              <a:buAutoNum type="alphaLcParenR"/>
              <a:defRPr/>
            </a:pPr>
            <a:r>
              <a:rPr lang="en-US" sz="2400" b="1" dirty="0" smtClean="0">
                <a:latin typeface="Times New Roman" pitchFamily="18" charset="0"/>
                <a:cs typeface="Times New Roman" pitchFamily="18" charset="0"/>
              </a:rPr>
              <a:t>Intermediate health outcomes </a:t>
            </a:r>
            <a:r>
              <a:rPr lang="en-US" sz="2400" dirty="0" smtClean="0">
                <a:latin typeface="Times New Roman" pitchFamily="18" charset="0"/>
                <a:cs typeface="Times New Roman" pitchFamily="18" charset="0"/>
              </a:rPr>
              <a:t>(e.g. self management, health knowledge, and health behaviors) among users?</a:t>
            </a:r>
          </a:p>
          <a:p>
            <a:pPr marL="1112838" lvl="1" indent="-533400">
              <a:buFontTx/>
              <a:buAutoNum type="alphaLcParenR"/>
              <a:defRPr/>
            </a:pPr>
            <a:r>
              <a:rPr lang="en-US" sz="2400" b="1" dirty="0" smtClean="0">
                <a:latin typeface="Times New Roman" pitchFamily="18" charset="0"/>
                <a:cs typeface="Times New Roman" pitchFamily="18" charset="0"/>
              </a:rPr>
              <a:t>Relationship-centered outcomes</a:t>
            </a:r>
            <a:r>
              <a:rPr lang="en-US" sz="2400" dirty="0" smtClean="0">
                <a:latin typeface="Times New Roman" pitchFamily="18" charset="0"/>
                <a:cs typeface="Times New Roman" pitchFamily="18" charset="0"/>
              </a:rPr>
              <a:t> (e.g. shared decision making or clinician-patient communication) among users?</a:t>
            </a:r>
          </a:p>
          <a:p>
            <a:pPr marL="1112838" lvl="1" indent="-533400">
              <a:buFontTx/>
              <a:buAutoNum type="alphaLcParenR"/>
              <a:defRPr/>
            </a:pPr>
            <a:r>
              <a:rPr lang="en-US" sz="2400" b="1" dirty="0" smtClean="0">
                <a:latin typeface="Times New Roman" pitchFamily="18" charset="0"/>
                <a:cs typeface="Times New Roman" pitchFamily="18" charset="0"/>
              </a:rPr>
              <a:t>Clinical outcomes </a:t>
            </a:r>
            <a:r>
              <a:rPr lang="en-US" sz="2400" dirty="0" smtClean="0">
                <a:latin typeface="Times New Roman" pitchFamily="18" charset="0"/>
                <a:cs typeface="Times New Roman" pitchFamily="18" charset="0"/>
              </a:rPr>
              <a:t>(including quality of life) among users?</a:t>
            </a:r>
          </a:p>
          <a:p>
            <a:pPr marL="1112838" lvl="1" indent="-533400">
              <a:buFontTx/>
              <a:buAutoNum type="alphaLcParenR"/>
              <a:defRPr/>
            </a:pPr>
            <a:r>
              <a:rPr lang="en-US" sz="2400" b="1" dirty="0" smtClean="0">
                <a:latin typeface="Times New Roman" pitchFamily="18" charset="0"/>
                <a:cs typeface="Times New Roman" pitchFamily="18" charset="0"/>
              </a:rPr>
              <a:t>Economic outcomes </a:t>
            </a:r>
            <a:r>
              <a:rPr lang="en-US" sz="2400" dirty="0" smtClean="0">
                <a:latin typeface="Times New Roman" pitchFamily="18" charset="0"/>
                <a:cs typeface="Times New Roman" pitchFamily="18" charset="0"/>
              </a:rPr>
              <a:t>(e.g., cost and access to care) among users?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a:xfrm>
            <a:off x="812800" y="304800"/>
            <a:ext cx="7416800" cy="876300"/>
          </a:xfrm>
        </p:spPr>
        <p:txBody>
          <a:bodyPr/>
          <a:lstStyle/>
          <a:p>
            <a:pPr>
              <a:defRPr/>
            </a:pPr>
            <a:r>
              <a:rPr lang="en-US" dirty="0" smtClean="0">
                <a:latin typeface="Times New Roman" pitchFamily="18" charset="0"/>
                <a:cs typeface="Times New Roman" pitchFamily="18" charset="0"/>
              </a:rPr>
              <a:t>Key Questions</a:t>
            </a:r>
          </a:p>
        </p:txBody>
      </p:sp>
      <p:sp>
        <p:nvSpPr>
          <p:cNvPr id="479235" name="Rectangle 3"/>
          <p:cNvSpPr>
            <a:spLocks noGrp="1" noChangeArrowheads="1"/>
          </p:cNvSpPr>
          <p:nvPr>
            <p:ph type="body" idx="1"/>
          </p:nvPr>
        </p:nvSpPr>
        <p:spPr>
          <a:xfrm>
            <a:off x="304800" y="1981200"/>
            <a:ext cx="8839200" cy="4876800"/>
          </a:xfrm>
        </p:spPr>
        <p:txBody>
          <a:bodyPr/>
          <a:lstStyle/>
          <a:p>
            <a:pPr marL="609600" indent="-609600">
              <a:buFont typeface="Wingdings" pitchFamily="2" charset="2"/>
              <a:buAutoNum type="arabicPeriod"/>
              <a:defRPr/>
            </a:pPr>
            <a:r>
              <a:rPr lang="en-US" sz="2400" dirty="0" smtClean="0">
                <a:latin typeface="Times New Roman" pitchFamily="18" charset="0"/>
                <a:cs typeface="Times New Roman" pitchFamily="18" charset="0"/>
              </a:rPr>
              <a:t>What are the </a:t>
            </a:r>
            <a:r>
              <a:rPr lang="en-US" sz="2400" b="1" dirty="0" smtClean="0">
                <a:latin typeface="Times New Roman" pitchFamily="18" charset="0"/>
                <a:cs typeface="Times New Roman" pitchFamily="18" charset="0"/>
              </a:rPr>
              <a:t>barriers</a:t>
            </a:r>
            <a:r>
              <a:rPr lang="en-US" sz="2400" dirty="0" smtClean="0">
                <a:latin typeface="Times New Roman" pitchFamily="18" charset="0"/>
                <a:cs typeface="Times New Roman" pitchFamily="18" charset="0"/>
              </a:rPr>
              <a:t> that clinicians, developers, consumers and their families or caregivers encounter that limit utilization or implementation of CHI applications?</a:t>
            </a:r>
          </a:p>
          <a:p>
            <a:pPr marL="609600" indent="-609600">
              <a:buFont typeface="Wingdings" pitchFamily="2" charset="2"/>
              <a:buAutoNum type="arabicPeriod"/>
              <a:defRPr/>
            </a:pPr>
            <a:endParaRPr lang="en-US" sz="2400" dirty="0" smtClean="0">
              <a:latin typeface="Times New Roman" pitchFamily="18" charset="0"/>
              <a:cs typeface="Times New Roman" pitchFamily="18" charset="0"/>
            </a:endParaRPr>
          </a:p>
          <a:p>
            <a:pPr marL="609600" indent="-609600">
              <a:buFont typeface="Wingdings" pitchFamily="2" charset="2"/>
              <a:buAutoNum type="arabicPeriod"/>
              <a:defRPr/>
            </a:pPr>
            <a:r>
              <a:rPr lang="en-US" sz="2400" dirty="0" smtClean="0">
                <a:latin typeface="Times New Roman" pitchFamily="18" charset="0"/>
                <a:cs typeface="Times New Roman" pitchFamily="18" charset="0"/>
              </a:rPr>
              <a:t>What knowledge or evidence exists to support estimates of </a:t>
            </a:r>
            <a:r>
              <a:rPr lang="en-US" sz="2400" b="1" dirty="0" smtClean="0">
                <a:latin typeface="Times New Roman" pitchFamily="18" charset="0"/>
                <a:cs typeface="Times New Roman" pitchFamily="18" charset="0"/>
              </a:rPr>
              <a:t>cost, benefit, and net value</a:t>
            </a:r>
            <a:r>
              <a:rPr lang="en-US" sz="2400" dirty="0" smtClean="0">
                <a:latin typeface="Times New Roman" pitchFamily="18" charset="0"/>
                <a:cs typeface="Times New Roman" pitchFamily="18" charset="0"/>
              </a:rPr>
              <a:t> with regard to CHI applications? </a:t>
            </a:r>
          </a:p>
          <a:p>
            <a:pPr marL="609600" indent="-609600">
              <a:buFont typeface="Wingdings" pitchFamily="2" charset="2"/>
              <a:buAutoNum type="arabicPeriod"/>
              <a:defRPr/>
            </a:pPr>
            <a:endParaRPr lang="en-US" sz="2400" dirty="0" smtClean="0">
              <a:latin typeface="Times New Roman" pitchFamily="18" charset="0"/>
              <a:cs typeface="Times New Roman" pitchFamily="18" charset="0"/>
            </a:endParaRPr>
          </a:p>
          <a:p>
            <a:pPr marL="609600" indent="-609600">
              <a:buFont typeface="Wingdings" pitchFamily="2" charset="2"/>
              <a:buAutoNum type="arabicPeriod"/>
              <a:defRPr/>
            </a:pPr>
            <a:r>
              <a:rPr lang="en-US" sz="2400" dirty="0" smtClean="0">
                <a:latin typeface="Times New Roman" pitchFamily="18" charset="0"/>
                <a:cs typeface="Times New Roman" pitchFamily="18" charset="0"/>
              </a:rPr>
              <a:t>What critical </a:t>
            </a:r>
            <a:r>
              <a:rPr lang="en-US" sz="2400" b="1" dirty="0" smtClean="0">
                <a:latin typeface="Times New Roman" pitchFamily="18" charset="0"/>
                <a:cs typeface="Times New Roman" pitchFamily="18" charset="0"/>
              </a:rPr>
              <a:t>information</a:t>
            </a:r>
            <a:r>
              <a:rPr lang="en-US" sz="2400" dirty="0" smtClean="0">
                <a:latin typeface="Times New Roman" pitchFamily="18" charset="0"/>
                <a:cs typeface="Times New Roman" pitchFamily="18" charset="0"/>
              </a:rPr>
              <a:t> regarding the impact of CHI applications is </a:t>
            </a:r>
            <a:r>
              <a:rPr lang="en-US" sz="2400" b="1" dirty="0" smtClean="0">
                <a:latin typeface="Times New Roman" pitchFamily="18" charset="0"/>
                <a:cs typeface="Times New Roman" pitchFamily="18" charset="0"/>
              </a:rPr>
              <a:t>needed</a:t>
            </a:r>
            <a:r>
              <a:rPr lang="en-US" sz="2400" dirty="0" smtClean="0">
                <a:latin typeface="Times New Roman" pitchFamily="18" charset="0"/>
                <a:cs typeface="Times New Roman" pitchFamily="18" charset="0"/>
              </a:rPr>
              <a:t> to give consumers, their families, clinicians, and developers a clear understanding of the value proposition particular to them?</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p:txBody>
          <a:bodyPr/>
          <a:lstStyle/>
          <a:p>
            <a:r>
              <a:rPr lang="en-US" dirty="0" smtClean="0"/>
              <a:t>Methodology</a:t>
            </a:r>
            <a:endParaRPr lang="en-US" dirty="0" smtClean="0"/>
          </a:p>
        </p:txBody>
      </p:sp>
      <p:sp>
        <p:nvSpPr>
          <p:cNvPr id="6" name="Content Placeholder 5"/>
          <p:cNvSpPr>
            <a:spLocks noGrp="1"/>
          </p:cNvSpPr>
          <p:nvPr>
            <p:ph idx="1"/>
          </p:nvPr>
        </p:nvSpPr>
        <p:spPr/>
        <p:txBody>
          <a:bodyPr/>
          <a:lstStyle/>
          <a:p>
            <a:pPr>
              <a:buNone/>
            </a:pPr>
            <a:r>
              <a:rPr lang="en-US" b="1" dirty="0" smtClean="0"/>
              <a:t>Conceptual </a:t>
            </a:r>
            <a:r>
              <a:rPr lang="en-US" b="1" dirty="0" smtClean="0"/>
              <a:t>Model</a:t>
            </a:r>
            <a:endParaRPr lang="en-US" dirty="0" smtClean="0"/>
          </a:p>
          <a:p>
            <a:pPr>
              <a:buClr>
                <a:srgbClr val="FFFF00"/>
              </a:buClr>
              <a:buFont typeface="Arial" charset="0"/>
              <a:buAutoNum type="arabicPeriod"/>
            </a:pPr>
            <a:r>
              <a:rPr lang="en-US" b="1" dirty="0" smtClean="0"/>
              <a:t>What perspective?</a:t>
            </a:r>
          </a:p>
          <a:p>
            <a:pPr marL="914400" lvl="1" indent="-457200">
              <a:buClr>
                <a:srgbClr val="FFFF00"/>
              </a:buClr>
              <a:buFont typeface="Arial" charset="0"/>
              <a:buAutoNum type="arabicPeriod"/>
            </a:pPr>
            <a:r>
              <a:rPr lang="en-US" dirty="0" smtClean="0"/>
              <a:t>Outcomes/effectiveness</a:t>
            </a:r>
          </a:p>
          <a:p>
            <a:pPr marL="914400" lvl="1" indent="-457200">
              <a:buClr>
                <a:srgbClr val="FFFF00"/>
              </a:buClr>
              <a:buFont typeface="Arial" charset="0"/>
              <a:buAutoNum type="arabicPeriod"/>
            </a:pPr>
            <a:r>
              <a:rPr lang="en-US" dirty="0" smtClean="0"/>
              <a:t>Users</a:t>
            </a:r>
          </a:p>
          <a:p>
            <a:pPr marL="914400" lvl="1" indent="-457200">
              <a:buClr>
                <a:srgbClr val="FFFF00"/>
              </a:buClr>
              <a:buFont typeface="Arial" charset="0"/>
              <a:buAutoNum type="arabicPeriod"/>
            </a:pPr>
            <a:r>
              <a:rPr lang="en-US" dirty="0" smtClean="0"/>
              <a:t>Informatics tools</a:t>
            </a:r>
          </a:p>
          <a:p>
            <a:pPr marL="1371600" lvl="2" indent="-457200">
              <a:buClr>
                <a:srgbClr val="FFFF00"/>
              </a:buClr>
              <a:buFont typeface="Arial" charset="0"/>
              <a:buAutoNum type="arabicPeriod"/>
            </a:pPr>
            <a:r>
              <a:rPr lang="en-US" dirty="0" smtClean="0"/>
              <a:t>Functional</a:t>
            </a:r>
          </a:p>
          <a:p>
            <a:pPr marL="1371600" lvl="2" indent="-457200">
              <a:buClr>
                <a:srgbClr val="FFFF00"/>
              </a:buClr>
              <a:buFont typeface="Arial" charset="0"/>
              <a:buAutoNum type="arabicPeriod"/>
            </a:pPr>
            <a:r>
              <a:rPr lang="en-US" dirty="0" smtClean="0"/>
              <a:t>Architecture/Hardware</a:t>
            </a:r>
          </a:p>
          <a:p>
            <a:pPr marL="1371600" lvl="2" indent="-457200">
              <a:buClr>
                <a:srgbClr val="FFFF00"/>
              </a:buClr>
              <a:buFont typeface="Arial" charset="0"/>
              <a:buAutoNum type="arabicPeriod"/>
            </a:pPr>
            <a:r>
              <a:rPr lang="en-US" dirty="0" smtClean="0"/>
              <a:t>Message </a:t>
            </a:r>
            <a:r>
              <a:rPr lang="en-US" dirty="0" err="1" smtClean="0"/>
              <a:t>Conten</a:t>
            </a:r>
            <a:endParaRPr lang="en-US" dirty="0" smtClean="0"/>
          </a:p>
          <a:p>
            <a:pPr>
              <a:buClr>
                <a:srgbClr val="FFFF00"/>
              </a:buClr>
              <a:buFont typeface="Arial" charset="0"/>
              <a:buAutoNum type="arabicPeriod"/>
            </a:pPr>
            <a:r>
              <a:rPr lang="en-US" b="1" dirty="0" smtClean="0"/>
              <a:t>Goals?</a:t>
            </a: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a:xfrm>
            <a:off x="846138" y="349250"/>
            <a:ext cx="7416800" cy="876300"/>
          </a:xfrm>
        </p:spPr>
        <p:txBody>
          <a:bodyPr/>
          <a:lstStyle/>
          <a:p>
            <a:pPr>
              <a:defRPr/>
            </a:pPr>
            <a:r>
              <a:rPr lang="en-US" dirty="0" smtClean="0">
                <a:latin typeface="Times New Roman" pitchFamily="18" charset="0"/>
                <a:cs typeface="Times New Roman" pitchFamily="18" charset="0"/>
              </a:rPr>
              <a:t>Methodology</a:t>
            </a:r>
          </a:p>
        </p:txBody>
      </p:sp>
      <p:pic>
        <p:nvPicPr>
          <p:cNvPr id="12291" name="Picture 5" descr="CHI SER 2009[1] MODEL b.BMP"/>
          <p:cNvPicPr>
            <a:picLocks noChangeAspect="1"/>
          </p:cNvPicPr>
          <p:nvPr/>
        </p:nvPicPr>
        <p:blipFill>
          <a:blip r:embed="rId2"/>
          <a:srcRect/>
          <a:stretch>
            <a:fillRect/>
          </a:stretch>
        </p:blipFill>
        <p:spPr bwMode="auto">
          <a:xfrm>
            <a:off x="685800" y="1295400"/>
            <a:ext cx="7315200"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8503</TotalTime>
  <Pages>1</Pages>
  <Words>1826</Words>
  <Application>Microsoft Macintosh PowerPoint</Application>
  <PresentationFormat>On-screen Show (4:3)</PresentationFormat>
  <Paragraphs>168</Paragraphs>
  <Slides>25</Slides>
  <Notes>1</Notes>
  <HiddenSlides>0</HiddenSlides>
  <MMClips>0</MMClips>
  <ScaleCrop>false</ScaleCrop>
  <HeadingPairs>
    <vt:vector size="8" baseType="variant">
      <vt:variant>
        <vt:lpstr>Fonts Used</vt:lpstr>
      </vt:variant>
      <vt:variant>
        <vt:i4>4</vt:i4>
      </vt:variant>
      <vt:variant>
        <vt:lpstr>Design Template</vt:lpstr>
      </vt:variant>
      <vt:variant>
        <vt:i4>1</vt:i4>
      </vt:variant>
      <vt:variant>
        <vt:lpstr>Embedded OLE Servers</vt:lpstr>
      </vt:variant>
      <vt:variant>
        <vt:i4>1</vt:i4>
      </vt:variant>
      <vt:variant>
        <vt:lpstr>Slide Titles</vt:lpstr>
      </vt:variant>
      <vt:variant>
        <vt:i4>25</vt:i4>
      </vt:variant>
    </vt:vector>
  </HeadingPairs>
  <TitlesOfParts>
    <vt:vector size="31" baseType="lpstr">
      <vt:lpstr>Times New Roman</vt:lpstr>
      <vt:lpstr>Arial</vt:lpstr>
      <vt:lpstr>Wingdings</vt:lpstr>
      <vt:lpstr>Monotype Sorts</vt:lpstr>
      <vt:lpstr>Default Design</vt:lpstr>
      <vt:lpstr>Microsoft Photo Editor 3.0 Photo</vt:lpstr>
      <vt:lpstr>The Impact of Consumer Health Informatics Applications</vt:lpstr>
      <vt:lpstr>Note</vt:lpstr>
      <vt:lpstr>Background</vt:lpstr>
      <vt:lpstr>Background</vt:lpstr>
      <vt:lpstr>Background</vt:lpstr>
      <vt:lpstr>Key Questions</vt:lpstr>
      <vt:lpstr>Key Questions</vt:lpstr>
      <vt:lpstr>Methodology</vt:lpstr>
      <vt:lpstr>Methodology</vt:lpstr>
      <vt:lpstr>Methodology</vt:lpstr>
      <vt:lpstr>Methodology</vt:lpstr>
      <vt:lpstr>CHI Impact on Process  outcomes (KQ 1a)</vt:lpstr>
      <vt:lpstr>Results for Intermediate outcomes (KQ 1b)</vt:lpstr>
      <vt:lpstr>Relationship centered outcomes (KQ1c)</vt:lpstr>
      <vt:lpstr>Clinical outcomes (KQ1d)</vt:lpstr>
      <vt:lpstr>Economic Outcomes (KQ1e)</vt:lpstr>
      <vt:lpstr>CHI utilization Barriers (KQ2)</vt:lpstr>
      <vt:lpstr>CHI utilization Barriers (KQ2)</vt:lpstr>
      <vt:lpstr>The cost benefit of CHI (KQ3)</vt:lpstr>
      <vt:lpstr>Knowledge/evidence  Deficits regarding CHI Value (KQ4)</vt:lpstr>
      <vt:lpstr>Knowledge/evidence  Deficits regarding CHI Value (KQ4)</vt:lpstr>
      <vt:lpstr>Discussion</vt:lpstr>
      <vt:lpstr>Knowledge Gaps Regarding  CHI Applications </vt:lpstr>
      <vt:lpstr>CHI Research Needs and Opportunities</vt:lpstr>
      <vt:lpstr>Project Summary</vt:lpstr>
    </vt:vector>
  </TitlesOfParts>
  <Company>OCKT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2004</dc:title>
  <dc:subject/>
  <dc:creator>Sandy K. Cummings</dc:creator>
  <cp:keywords/>
  <dc:description>6/24/04</dc:description>
  <cp:lastModifiedBy>Graham</cp:lastModifiedBy>
  <cp:revision>170</cp:revision>
  <cp:lastPrinted>2003-01-21T20:19:23Z</cp:lastPrinted>
  <dcterms:created xsi:type="dcterms:W3CDTF">2010-10-19T18:49:37Z</dcterms:created>
  <dcterms:modified xsi:type="dcterms:W3CDTF">2010-10-19T18:52:53Z</dcterms:modified>
  <cp:category/>
</cp:coreProperties>
</file>