
<file path=[Content_Types].xml><?xml version="1.0" encoding="utf-8"?>
<Types xmlns="http://schemas.openxmlformats.org/package/2006/content-types">
  <Default Extension="gif" ContentType="image/gif"/>
  <Override PartName="/ppt/notesSlides/notesSlide24.xml" ContentType="application/vnd.openxmlformats-officedocument.presentationml.notesSlide+xml"/>
  <Override PartName="/ppt/slides/slide14.xml" ContentType="application/vnd.openxmlformats-officedocument.presentationml.slide+xml"/>
  <Default Extension="rels" ContentType="application/vnd.openxmlformats-package.relationships+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notesSlides/notesSlide22.xml" ContentType="application/vnd.openxmlformats-officedocument.presentationml.notes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slides/slide49.xml" ContentType="application/vnd.openxmlformats-officedocument.presentationml.slide+xml"/>
  <Override PartName="/ppt/notesSlides/notesSlide5.xml" ContentType="application/vnd.openxmlformats-officedocument.presentationml.notesSlide+xml"/>
  <Override PartName="/ppt/slides/slide42.xml" ContentType="application/vnd.openxmlformats-officedocument.presentationml.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Default Extension="wmf" ContentType="image/x-wmf"/>
  <Override PartName="/ppt/slides/slide48.xml" ContentType="application/vnd.openxmlformats-officedocument.presentationml.slide+xml"/>
  <Override PartName="/docProps/app.xml" ContentType="application/vnd.openxmlformats-officedocument.extended-properties+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slides/slide47.xml" ContentType="application/vnd.openxmlformats-officedocument.presentationml.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Default Extension="doc" ContentType="application/msword"/>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57"/>
  </p:notesMasterIdLst>
  <p:handoutMasterIdLst>
    <p:handoutMasterId r:id="rId58"/>
  </p:handoutMasterIdLst>
  <p:sldIdLst>
    <p:sldId id="384" r:id="rId2"/>
    <p:sldId id="260" r:id="rId3"/>
    <p:sldId id="261" r:id="rId4"/>
    <p:sldId id="385" r:id="rId5"/>
    <p:sldId id="401" r:id="rId6"/>
    <p:sldId id="400" r:id="rId7"/>
    <p:sldId id="402" r:id="rId8"/>
    <p:sldId id="445" r:id="rId9"/>
    <p:sldId id="387" r:id="rId10"/>
    <p:sldId id="389" r:id="rId11"/>
    <p:sldId id="388" r:id="rId12"/>
    <p:sldId id="390" r:id="rId13"/>
    <p:sldId id="394" r:id="rId14"/>
    <p:sldId id="446" r:id="rId15"/>
    <p:sldId id="447" r:id="rId16"/>
    <p:sldId id="448" r:id="rId17"/>
    <p:sldId id="449" r:id="rId18"/>
    <p:sldId id="391" r:id="rId19"/>
    <p:sldId id="428" r:id="rId20"/>
    <p:sldId id="393" r:id="rId21"/>
    <p:sldId id="392" r:id="rId22"/>
    <p:sldId id="399" r:id="rId23"/>
    <p:sldId id="397" r:id="rId24"/>
    <p:sldId id="408" r:id="rId25"/>
    <p:sldId id="409" r:id="rId26"/>
    <p:sldId id="410" r:id="rId27"/>
    <p:sldId id="411" r:id="rId28"/>
    <p:sldId id="412" r:id="rId29"/>
    <p:sldId id="413" r:id="rId30"/>
    <p:sldId id="414" r:id="rId31"/>
    <p:sldId id="450" r:id="rId32"/>
    <p:sldId id="415" r:id="rId33"/>
    <p:sldId id="404" r:id="rId34"/>
    <p:sldId id="452" r:id="rId35"/>
    <p:sldId id="420" r:id="rId36"/>
    <p:sldId id="424" r:id="rId37"/>
    <p:sldId id="426" r:id="rId38"/>
    <p:sldId id="453" r:id="rId39"/>
    <p:sldId id="427" r:id="rId40"/>
    <p:sldId id="442" r:id="rId41"/>
    <p:sldId id="443" r:id="rId42"/>
    <p:sldId id="421" r:id="rId43"/>
    <p:sldId id="430" r:id="rId44"/>
    <p:sldId id="451" r:id="rId45"/>
    <p:sldId id="405" r:id="rId46"/>
    <p:sldId id="432" r:id="rId47"/>
    <p:sldId id="440" r:id="rId48"/>
    <p:sldId id="434" r:id="rId49"/>
    <p:sldId id="435" r:id="rId50"/>
    <p:sldId id="436" r:id="rId51"/>
    <p:sldId id="437" r:id="rId52"/>
    <p:sldId id="455" r:id="rId53"/>
    <p:sldId id="441" r:id="rId54"/>
    <p:sldId id="374" r:id="rId55"/>
    <p:sldId id="454" r:id="rId56"/>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99"/>
    <a:srgbClr val="FFED47"/>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615" autoAdjust="0"/>
    <p:restoredTop sz="86475" autoAdjust="0"/>
  </p:normalViewPr>
  <p:slideViewPr>
    <p:cSldViewPr>
      <p:cViewPr>
        <p:scale>
          <a:sx n="60" d="100"/>
          <a:sy n="60" d="100"/>
        </p:scale>
        <p:origin x="-3520" y="-17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814"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handoutMaster" Target="handoutMasters/handout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image" Target="../media/image8.emf"/><Relationship Id="rId2"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image" Target="../media/image8.emf"/><Relationship Id="rId2"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A3946255-7F55-4D71-B8BC-FF68A432DA08}" type="datetimeFigureOut">
              <a:rPr lang="en-US"/>
              <a:pPr>
                <a:defRPr/>
              </a:pPr>
              <a:t>10/29/10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7B95C247-4C8E-47DF-BCE5-6C15BF202BD4}" type="slidenum">
              <a:rPr lang="en-US"/>
              <a:pPr>
                <a:defRPr/>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435192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defRPr>
            </a:lvl1pPr>
          </a:lstStyle>
          <a:p>
            <a:pPr>
              <a:defRPr/>
            </a:pPr>
            <a:fld id="{9B43E6D0-1456-4820-A67B-C48B184EC8FC}" type="datetimeFigureOut">
              <a:rPr lang="en-US"/>
              <a:pPr>
                <a:defRPr/>
              </a:pPr>
              <a:t>10/29/10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mn-lt"/>
              </a:defRPr>
            </a:lvl1pPr>
          </a:lstStyle>
          <a:p>
            <a:pPr>
              <a:defRPr/>
            </a:pPr>
            <a:fld id="{2E233183-53A6-45FE-8D73-2530421D30F2}" type="slidenum">
              <a:rPr lang="en-US"/>
              <a:pPr>
                <a:defRPr/>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0078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9A50A5-FF60-4AE7-B73D-BCD2BAADC78E}" type="slidenum">
              <a:rPr lang="en-US"/>
              <a:pPr fontAlgn="base">
                <a:spcBef>
                  <a:spcPct val="0"/>
                </a:spcBef>
                <a:spcAft>
                  <a:spcPct val="0"/>
                </a:spcAft>
                <a:defRPr/>
              </a:pPr>
              <a:t>25</a:t>
            </a:fld>
            <a:endParaRPr lang="en-US"/>
          </a:p>
        </p:txBody>
      </p:sp>
      <p:sp>
        <p:nvSpPr>
          <p:cNvPr id="39938"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C26DA7-EB41-433D-926D-F33E79EE809A}" type="slidenum">
              <a:rPr lang="de-DE"/>
              <a:pPr fontAlgn="base">
                <a:spcBef>
                  <a:spcPct val="0"/>
                </a:spcBef>
                <a:spcAft>
                  <a:spcPct val="0"/>
                </a:spcAft>
                <a:defRPr/>
              </a:pPr>
              <a:t>26</a:t>
            </a:fld>
            <a:endParaRPr lang="de-DE"/>
          </a:p>
        </p:txBody>
      </p:sp>
      <p:sp>
        <p:nvSpPr>
          <p:cNvPr id="56322"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2C26DA7-EB41-433D-926D-F33E79EE809A}" type="slidenum">
              <a:rPr lang="de-DE"/>
              <a:pPr fontAlgn="base">
                <a:spcBef>
                  <a:spcPct val="0"/>
                </a:spcBef>
                <a:spcAft>
                  <a:spcPct val="0"/>
                </a:spcAft>
                <a:defRPr/>
              </a:pPr>
              <a:t>30</a:t>
            </a:fld>
            <a:endParaRPr lang="de-DE"/>
          </a:p>
        </p:txBody>
      </p:sp>
      <p:sp>
        <p:nvSpPr>
          <p:cNvPr id="56322"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45A2CB-F68B-4D4C-88DF-E7E86C7D7A25}" type="slidenum">
              <a:rPr lang="de-DE"/>
              <a:pPr fontAlgn="base">
                <a:spcBef>
                  <a:spcPct val="0"/>
                </a:spcBef>
                <a:spcAft>
                  <a:spcPct val="0"/>
                </a:spcAft>
                <a:defRPr/>
              </a:pPr>
              <a:t>31</a:t>
            </a:fld>
            <a:endParaRPr lang="de-DE"/>
          </a:p>
        </p:txBody>
      </p:sp>
      <p:sp>
        <p:nvSpPr>
          <p:cNvPr id="62466"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Our original</a:t>
            </a:r>
            <a:r>
              <a:rPr lang="en-GB" baseline="0" dirty="0" smtClean="0"/>
              <a:t> definition </a:t>
            </a:r>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45A2CB-F68B-4D4C-88DF-E7E86C7D7A25}" type="slidenum">
              <a:rPr lang="de-DE"/>
              <a:pPr fontAlgn="base">
                <a:spcBef>
                  <a:spcPct val="0"/>
                </a:spcBef>
                <a:spcAft>
                  <a:spcPct val="0"/>
                </a:spcAft>
                <a:defRPr/>
              </a:pPr>
              <a:t>32</a:t>
            </a:fld>
            <a:endParaRPr lang="de-DE"/>
          </a:p>
        </p:txBody>
      </p:sp>
      <p:sp>
        <p:nvSpPr>
          <p:cNvPr id="62466" name="Rectangle 2"/>
          <p:cNvSpPr>
            <a:spLocks noGrp="1" noRot="1" noChangeAspect="1" noChangeArrowheads="1" noTextEdit="1"/>
          </p:cNvSpPr>
          <p:nvPr>
            <p:ph type="sldImg"/>
          </p:nvPr>
        </p:nvSpPr>
        <p:spPr bwMode="auto">
          <a:xfrm>
            <a:off x="1257300" y="720725"/>
            <a:ext cx="4802188" cy="3600450"/>
          </a:xfrm>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36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766230-1E7E-4421-842B-9951A5B148ED}" type="slidenum">
              <a:rPr lang="en-US"/>
              <a:pPr fontAlgn="base">
                <a:spcBef>
                  <a:spcPct val="0"/>
                </a:spcBef>
                <a:spcAft>
                  <a:spcPct val="0"/>
                </a:spcAft>
                <a:defRPr/>
              </a:pPr>
              <a:t>38</a:t>
            </a:fld>
            <a:endParaRPr lang="en-US"/>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1B52F1-8653-44C4-90C0-1301141750B7}" type="slidenum">
              <a:rPr lang="pl-PL"/>
              <a:pPr fontAlgn="base">
                <a:spcBef>
                  <a:spcPct val="0"/>
                </a:spcBef>
                <a:spcAft>
                  <a:spcPct val="0"/>
                </a:spcAft>
                <a:defRPr/>
              </a:pPr>
              <a:t>2</a:t>
            </a:fld>
            <a:endParaRPr lang="pl-PL"/>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CA"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FE1A51-45E8-4FAD-B3A7-AAEDC61A7F0E}" type="slidenum">
              <a:rPr lang="en-US"/>
              <a:pPr fontAlgn="base">
                <a:spcBef>
                  <a:spcPct val="0"/>
                </a:spcBef>
                <a:spcAft>
                  <a:spcPct val="0"/>
                </a:spcAft>
                <a:defRPr/>
              </a:pPr>
              <a:t>39</a:t>
            </a:fld>
            <a:endParaRPr lang="en-US"/>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AC296C-6C40-4FE4-9BAA-2D96E82D1793}" type="slidenum">
              <a:rPr lang="en-US"/>
              <a:pPr fontAlgn="base">
                <a:spcBef>
                  <a:spcPct val="0"/>
                </a:spcBef>
                <a:spcAft>
                  <a:spcPct val="0"/>
                </a:spcAft>
                <a:defRPr/>
              </a:pPr>
              <a:t>40</a:t>
            </a:fld>
            <a:endParaRPr lang="en-US"/>
          </a:p>
        </p:txBody>
      </p:sp>
      <p:sp>
        <p:nvSpPr>
          <p:cNvPr id="747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A88EE1-EC34-4B53-A88C-DD2A96F34EA3}" type="slidenum">
              <a:rPr lang="en-US"/>
              <a:pPr fontAlgn="base">
                <a:spcBef>
                  <a:spcPct val="0"/>
                </a:spcBef>
                <a:spcAft>
                  <a:spcPct val="0"/>
                </a:spcAft>
                <a:defRPr/>
              </a:pPr>
              <a:t>41</a:t>
            </a:fld>
            <a:endParaRPr lang="en-US"/>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54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5E92AB-1E8C-4FFF-BB35-A4D20479ABC0}" type="slidenum">
              <a:rPr lang="en-US"/>
              <a:pPr fontAlgn="base">
                <a:spcBef>
                  <a:spcPct val="0"/>
                </a:spcBef>
                <a:spcAft>
                  <a:spcPct val="0"/>
                </a:spcAft>
                <a:defRPr/>
              </a:pPr>
              <a:t>55</a:t>
            </a:fld>
            <a:endParaRPr lang="en-US"/>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9E6A0A-86B9-4DC5-995C-9EB39711B667}" type="slidenum">
              <a:rPr lang="en-US"/>
              <a:pPr fontAlgn="base">
                <a:spcBef>
                  <a:spcPct val="0"/>
                </a:spcBef>
                <a:spcAft>
                  <a:spcPct val="0"/>
                </a:spcAft>
                <a:defRPr/>
              </a:pPr>
              <a:t>3</a:t>
            </a:fld>
            <a:endParaRPr lang="en-US"/>
          </a:p>
        </p:txBody>
      </p:sp>
      <p:sp>
        <p:nvSpPr>
          <p:cNvPr id="22530" name="Rectangle 2"/>
          <p:cNvSpPr>
            <a:spLocks noGrp="1" noRot="1" noChangeAspect="1" noChangeArrowheads="1" noTextEdit="1"/>
          </p:cNvSpPr>
          <p:nvPr>
            <p:ph type="sldImg"/>
          </p:nvPr>
        </p:nvSpPr>
        <p:spPr bwMode="auto">
          <a:xfrm>
            <a:off x="1258888" y="720725"/>
            <a:ext cx="4800600" cy="3600450"/>
          </a:xfrm>
          <a:solidFill>
            <a:srgbClr val="FFFFFF"/>
          </a:solidFill>
          <a:ln>
            <a:solidFill>
              <a:srgbClr val="000000"/>
            </a:solidFill>
            <a:miter lim="800000"/>
            <a:headEnd/>
            <a:tailEnd/>
          </a:ln>
        </p:spPr>
      </p:sp>
      <p:sp>
        <p:nvSpPr>
          <p:cNvPr id="2253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0AB0E3-BB27-439D-91C4-742A6BB6A6B8}" type="slidenum">
              <a:rPr lang="en-US"/>
              <a:pPr fontAlgn="base">
                <a:spcBef>
                  <a:spcPct val="0"/>
                </a:spcBef>
                <a:spcAft>
                  <a:spcPct val="0"/>
                </a:spcAft>
              </a:pPr>
              <a:t>5</a:t>
            </a:fld>
            <a:endParaRPr lang="en-US"/>
          </a:p>
        </p:txBody>
      </p:sp>
      <p:sp>
        <p:nvSpPr>
          <p:cNvPr id="271363"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2713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DA58B5-49E7-4ECF-BAE7-EFB47B7860D4}" type="slidenum">
              <a:rPr lang="en-US"/>
              <a:pPr fontAlgn="base">
                <a:spcBef>
                  <a:spcPct val="0"/>
                </a:spcBef>
                <a:spcAft>
                  <a:spcPct val="0"/>
                </a:spcAft>
              </a:pPr>
              <a:t>6</a:t>
            </a:fld>
            <a:endParaRPr lang="en-US"/>
          </a:p>
        </p:txBody>
      </p:sp>
      <p:sp>
        <p:nvSpPr>
          <p:cNvPr id="153603" name="Rectangle 2"/>
          <p:cNvSpPr>
            <a:spLocks noGrp="1" noRot="1" noChangeAspect="1" noChangeArrowheads="1" noTextEdit="1"/>
          </p:cNvSpPr>
          <p:nvPr>
            <p:ph type="sldImg"/>
          </p:nvPr>
        </p:nvSpPr>
        <p:spPr bwMode="auto">
          <a:xfrm>
            <a:off x="1258888" y="720725"/>
            <a:ext cx="4800600" cy="3600450"/>
          </a:xfrm>
          <a:noFill/>
          <a:ln>
            <a:solidFill>
              <a:srgbClr val="000000"/>
            </a:solidFill>
            <a:miter lim="800000"/>
            <a:headEnd/>
            <a:tailEnd/>
          </a:ln>
        </p:spPr>
      </p:sp>
      <p:sp>
        <p:nvSpPr>
          <p:cNvPr id="1536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1573899"/>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E233183-53A6-45FE-8D73-2530421D30F2}" type="slidenum">
              <a:rPr lang="en-US" smtClean="0"/>
              <a:pPr>
                <a:defRPr/>
              </a:pPr>
              <a:t>14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927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le 7"/>
          <p:cNvSpPr>
            <a:spLocks noGrp="1"/>
          </p:cNvSpPr>
          <p:nvPr>
            <p:ph type="ctrTitle"/>
          </p:nvPr>
        </p:nvSpPr>
        <p:spPr>
          <a:xfrm>
            <a:off x="914400" y="8382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lang="en-US" dirty="0" smtClean="0"/>
              <a:t>Click to edit Master title style</a:t>
            </a:r>
            <a:endParaRPr lang="en-US" dirty="0"/>
          </a:p>
        </p:txBody>
      </p:sp>
      <p:sp>
        <p:nvSpPr>
          <p:cNvPr id="9" name="Subtitle 8"/>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p:txBody>
          <a:bodyPr/>
          <a:lstStyle>
            <a:lvl1pPr>
              <a:defRPr/>
            </a:lvl1pPr>
          </a:lstStyle>
          <a:p>
            <a:pPr>
              <a:defRPr/>
            </a:pPr>
            <a:fld id="{E603FD36-36B8-43CD-ACA1-A08EA39A16C2}" type="datetime1">
              <a:rPr lang="en-US" smtClean="0"/>
              <a:pPr>
                <a:defRPr/>
              </a:pPr>
              <a:t>10/29/10</a:t>
            </a:fld>
            <a:endParaRPr lang="en-US"/>
          </a:p>
        </p:txBody>
      </p:sp>
      <p:sp>
        <p:nvSpPr>
          <p:cNvPr id="6" name="Footer Placeholder 16"/>
          <p:cNvSpPr>
            <a:spLocks noGrp="1"/>
          </p:cNvSpPr>
          <p:nvPr>
            <p:ph type="ftr" sz="quarter" idx="11"/>
          </p:nvPr>
        </p:nvSpPr>
        <p:spPr/>
        <p:txBody>
          <a:bodyPr/>
          <a:lstStyle>
            <a:lvl1pPr>
              <a:defRPr/>
            </a:lvl1pPr>
          </a:lstStyle>
          <a:p>
            <a:pPr>
              <a:defRPr/>
            </a:pPr>
            <a:endParaRPr lang="en-US"/>
          </a:p>
        </p:txBody>
      </p:sp>
      <p:sp>
        <p:nvSpPr>
          <p:cNvPr id="7" name="Slide Number Placeholder 28"/>
          <p:cNvSpPr>
            <a:spLocks noGrp="1"/>
          </p:cNvSpPr>
          <p:nvPr>
            <p:ph type="sldNum" sz="quarter" idx="12"/>
          </p:nvPr>
        </p:nvSpPr>
        <p:spPr/>
        <p:txBody>
          <a:bodyPr/>
          <a:lstStyle>
            <a:lvl1pPr>
              <a:defRPr/>
            </a:lvl1pPr>
          </a:lstStyle>
          <a:p>
            <a:pPr>
              <a:defRPr/>
            </a:pPr>
            <a:fld id="{BE35C381-9850-4FAB-9C85-140BF59BCC9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4075282-4878-4FD2-97E6-A0E1279CBEEA}" type="datetime1">
              <a:rPr lang="en-US" smtClean="0"/>
              <a:pPr>
                <a:defRPr/>
              </a:pPr>
              <a:t>10/29/10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A19034F-9C69-4793-B59E-7E80016C1B6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1504D59-6910-4A49-B731-56DE11E5D94F}" type="datetime1">
              <a:rPr lang="en-US" smtClean="0"/>
              <a:pPr>
                <a:defRPr/>
              </a:pPr>
              <a:t>10/29/10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93B801B-9A4E-43FE-9D2C-2157C9C787A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p:txBody>
          <a:bodyPr/>
          <a:lstStyle>
            <a:lvl1pPr>
              <a:defRPr/>
            </a:lvl1pPr>
          </a:lstStyle>
          <a:p>
            <a:pPr>
              <a:defRPr/>
            </a:pPr>
            <a:fld id="{56896B41-69C4-4C9B-A2E1-0087FBFD2CDD}" type="datetime1">
              <a:rPr lang="en-US" smtClean="0"/>
              <a:pPr>
                <a:defRPr/>
              </a:pPr>
              <a:t>10/29/10</a:t>
            </a:fld>
            <a:endParaRPr lang="de-DE"/>
          </a:p>
        </p:txBody>
      </p:sp>
      <p:sp>
        <p:nvSpPr>
          <p:cNvPr id="4" name="Rectangle 5"/>
          <p:cNvSpPr>
            <a:spLocks noGrp="1" noChangeArrowheads="1"/>
          </p:cNvSpPr>
          <p:nvPr>
            <p:ph type="ftr" sz="quarter" idx="11"/>
          </p:nvPr>
        </p:nvSpPr>
        <p:spPr/>
        <p:txBody>
          <a:bodyPr/>
          <a:lstStyle>
            <a:lvl1pPr>
              <a:defRPr/>
            </a:lvl1pPr>
          </a:lstStyle>
          <a:p>
            <a:pPr>
              <a:defRPr/>
            </a:pPr>
            <a:endParaRPr lang="de-DE"/>
          </a:p>
        </p:txBody>
      </p:sp>
      <p:sp>
        <p:nvSpPr>
          <p:cNvPr id="5" name="Rectangle 6"/>
          <p:cNvSpPr>
            <a:spLocks noGrp="1" noChangeArrowheads="1"/>
          </p:cNvSpPr>
          <p:nvPr>
            <p:ph type="sldNum" sz="quarter" idx="12"/>
          </p:nvPr>
        </p:nvSpPr>
        <p:spPr/>
        <p:txBody>
          <a:bodyPr/>
          <a:lstStyle>
            <a:lvl1pPr>
              <a:defRPr/>
            </a:lvl1pPr>
          </a:lstStyle>
          <a:p>
            <a:pPr>
              <a:defRPr/>
            </a:pPr>
            <a:fld id="{BBEFB001-D26E-438E-8912-C342FF7D2190}" type="slidenum">
              <a:rPr lang="de-DE"/>
              <a:pPr>
                <a:defRPr/>
              </a:pPr>
              <a:t>‹#›</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EFF4E478-3F12-4B3F-8C47-A350A77429A0}" type="datetime1">
              <a:rPr lang="en-US" smtClean="0"/>
              <a:pPr>
                <a:defRPr/>
              </a:pPr>
              <a:t>10/29/10</a:t>
            </a:fld>
            <a:endParaRPr lang="de-DE"/>
          </a:p>
        </p:txBody>
      </p:sp>
      <p:sp>
        <p:nvSpPr>
          <p:cNvPr id="6" name="Rectangle 5"/>
          <p:cNvSpPr>
            <a:spLocks noGrp="1" noChangeArrowheads="1"/>
          </p:cNvSpPr>
          <p:nvPr>
            <p:ph type="ftr" sz="quarter" idx="11"/>
          </p:nvPr>
        </p:nvSpPr>
        <p:spPr/>
        <p:txBody>
          <a:bodyPr/>
          <a:lstStyle>
            <a:lvl1pPr>
              <a:defRPr/>
            </a:lvl1pPr>
          </a:lstStyle>
          <a:p>
            <a:pPr>
              <a:defRPr/>
            </a:pPr>
            <a:endParaRPr lang="de-DE"/>
          </a:p>
        </p:txBody>
      </p:sp>
      <p:sp>
        <p:nvSpPr>
          <p:cNvPr id="7" name="Rectangle 6"/>
          <p:cNvSpPr>
            <a:spLocks noGrp="1" noChangeArrowheads="1"/>
          </p:cNvSpPr>
          <p:nvPr>
            <p:ph type="sldNum" sz="quarter" idx="12"/>
          </p:nvPr>
        </p:nvSpPr>
        <p:spPr/>
        <p:txBody>
          <a:bodyPr/>
          <a:lstStyle>
            <a:lvl1pPr>
              <a:defRPr/>
            </a:lvl1pPr>
          </a:lstStyle>
          <a:p>
            <a:pPr>
              <a:defRPr/>
            </a:pPr>
            <a:fld id="{44A02494-14EE-4A93-9A3C-D412E4C52C4C}"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5AC03EE-1955-4429-874C-C5A2F2CA80B7}" type="datetime1">
              <a:rPr lang="en-US" smtClean="0"/>
              <a:pPr>
                <a:defRPr/>
              </a:pPr>
              <a:t>10/29/10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E5918C58-9ECB-4A59-8903-859B5C1A3AE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4" name="Freeform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5" name="Freeform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Freeform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7"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Freeform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7" name="Freeform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8"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9" name="Rectangle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Rectangle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Rectangle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Rectangle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Rectangle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Rectangle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 name="Text Placeholder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lang="en-US" smtClean="0"/>
              <a:t>Click to edit Master title style</a:t>
            </a:r>
            <a:endParaRPr lang="en-US"/>
          </a:p>
        </p:txBody>
      </p:sp>
      <p:sp>
        <p:nvSpPr>
          <p:cNvPr id="25" name="Date Placeholder 3"/>
          <p:cNvSpPr>
            <a:spLocks noGrp="1"/>
          </p:cNvSpPr>
          <p:nvPr>
            <p:ph type="dt" sz="half" idx="10"/>
          </p:nvPr>
        </p:nvSpPr>
        <p:spPr/>
        <p:txBody>
          <a:bodyPr/>
          <a:lstStyle>
            <a:lvl1pPr>
              <a:defRPr/>
            </a:lvl1pPr>
          </a:lstStyle>
          <a:p>
            <a:pPr>
              <a:defRPr/>
            </a:pPr>
            <a:fld id="{E7E3DDE8-2456-4FF7-AE33-87EEC4688F2B}" type="datetime1">
              <a:rPr lang="en-US" smtClean="0"/>
              <a:pPr>
                <a:defRPr/>
              </a:pPr>
              <a:t>10/29/10</a:t>
            </a:fld>
            <a:endParaRPr lang="en-US"/>
          </a:p>
        </p:txBody>
      </p:sp>
      <p:sp>
        <p:nvSpPr>
          <p:cNvPr id="26" name="Footer Placeholder 4"/>
          <p:cNvSpPr>
            <a:spLocks noGrp="1"/>
          </p:cNvSpPr>
          <p:nvPr>
            <p:ph type="ftr" sz="quarter" idx="11"/>
          </p:nvPr>
        </p:nvSpPr>
        <p:spPr/>
        <p:txBody>
          <a:bodyPr/>
          <a:lstStyle>
            <a:lvl1pPr>
              <a:defRPr/>
            </a:lvl1pPr>
          </a:lstStyle>
          <a:p>
            <a:pPr>
              <a:defRPr/>
            </a:pPr>
            <a:endParaRPr lang="en-US"/>
          </a:p>
        </p:txBody>
      </p:sp>
      <p:sp>
        <p:nvSpPr>
          <p:cNvPr id="27" name="Slide Number Placeholder 5"/>
          <p:cNvSpPr>
            <a:spLocks noGrp="1"/>
          </p:cNvSpPr>
          <p:nvPr>
            <p:ph type="sldNum" sz="quarter" idx="12"/>
          </p:nvPr>
        </p:nvSpPr>
        <p:spPr/>
        <p:txBody>
          <a:bodyPr/>
          <a:lstStyle>
            <a:lvl1pPr>
              <a:defRPr/>
            </a:lvl1pPr>
          </a:lstStyle>
          <a:p>
            <a:pPr>
              <a:defRPr/>
            </a:pPr>
            <a:fld id="{0DEC9542-9071-446D-BD56-6B01E3DD9F4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32BCB294-8A9B-41A9-8EA3-E245331E68AF}" type="datetime1">
              <a:rPr lang="en-US" smtClean="0"/>
              <a:pPr>
                <a:defRPr/>
              </a:pPr>
              <a:t>10/29/10</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279E057-394F-4F68-968B-6FD0E143350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7" name="Rectangle 24"/>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Rectangle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Rectangle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04824" y="512064"/>
            <a:ext cx="7772400" cy="914400"/>
          </a:xfrm>
        </p:spPr>
        <p:txBody>
          <a:bodyPr/>
          <a:lstStyle>
            <a:lvl1pPr>
              <a:defRPr sz="4000"/>
            </a:lvl1pPr>
          </a:lstStyle>
          <a:p>
            <a:r>
              <a:rPr lang="en-US" smtClean="0"/>
              <a:t>Click to edit Master title style</a:t>
            </a:r>
            <a:endParaRPr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6"/>
          <p:cNvSpPr>
            <a:spLocks noGrp="1"/>
          </p:cNvSpPr>
          <p:nvPr>
            <p:ph type="dt" sz="half" idx="10"/>
          </p:nvPr>
        </p:nvSpPr>
        <p:spPr/>
        <p:txBody>
          <a:bodyPr/>
          <a:lstStyle>
            <a:lvl1pPr>
              <a:defRPr/>
            </a:lvl1pPr>
          </a:lstStyle>
          <a:p>
            <a:pPr>
              <a:defRPr/>
            </a:pPr>
            <a:fld id="{68D52605-4525-472C-A28F-1F944CD1944F}" type="datetime1">
              <a:rPr lang="en-US" smtClean="0"/>
              <a:pPr>
                <a:defRPr/>
              </a:pPr>
              <a:t>10/29/10</a:t>
            </a:fld>
            <a:endParaRPr lang="en-US"/>
          </a:p>
        </p:txBody>
      </p:sp>
      <p:sp>
        <p:nvSpPr>
          <p:cNvPr id="18" name="Footer Placeholder 7"/>
          <p:cNvSpPr>
            <a:spLocks noGrp="1"/>
          </p:cNvSpPr>
          <p:nvPr>
            <p:ph type="ftr" sz="quarter" idx="11"/>
          </p:nvPr>
        </p:nvSpPr>
        <p:spPr/>
        <p:txBody>
          <a:bodyPr/>
          <a:lstStyle>
            <a:lvl1pPr>
              <a:defRPr/>
            </a:lvl1pPr>
          </a:lstStyle>
          <a:p>
            <a:pPr>
              <a:defRPr/>
            </a:pPr>
            <a:endParaRPr lang="en-US"/>
          </a:p>
        </p:txBody>
      </p:sp>
      <p:sp>
        <p:nvSpPr>
          <p:cNvPr id="19" name="Slide Number Placeholder 8"/>
          <p:cNvSpPr>
            <a:spLocks noGrp="1"/>
          </p:cNvSpPr>
          <p:nvPr>
            <p:ph type="sldNum" sz="quarter" idx="12"/>
          </p:nvPr>
        </p:nvSpPr>
        <p:spPr/>
        <p:txBody>
          <a:bodyPr/>
          <a:lstStyle>
            <a:lvl1pPr>
              <a:defRPr/>
            </a:lvl1pPr>
          </a:lstStyle>
          <a:p>
            <a:pPr>
              <a:defRPr/>
            </a:pPr>
            <a:fld id="{C8342AB9-EF6F-43D8-B479-1C9557FDB4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1098383-A164-4D6C-A7C7-60335BCB237B}" type="datetime1">
              <a:rPr lang="en-US" smtClean="0"/>
              <a:pPr>
                <a:defRPr/>
              </a:pPr>
              <a:t>10/29/10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C029870-10CF-4D4B-8E80-015BD50D05D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0A74FCD-937F-4D54-8B36-94DCCED95B1D}" type="datetime1">
              <a:rPr lang="en-US" smtClean="0"/>
              <a:pPr>
                <a:defRPr/>
              </a:pPr>
              <a:t>10/29/10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D7C29FD5-136F-4351-9441-E1E3780159A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lang="en-US" smtClean="0"/>
              <a:t>Click to edit Master title style</a:t>
            </a:r>
            <a:endParaRPr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C682030-BC8C-4C23-A269-6292292AF8FD}" type="datetime1">
              <a:rPr lang="en-US" smtClean="0"/>
              <a:pPr>
                <a:defRPr/>
              </a:pPr>
              <a:t>10/29/10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BE26F4B-95D6-43E1-B13F-BF38A4857F6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5" name="Rectangle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6" name="Straight Connector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9"/>
          <p:cNvGrpSpPr>
            <a:grpSpLocks/>
          </p:cNvGrpSpPr>
          <p:nvPr/>
        </p:nvGrpSpPr>
        <p:grpSpPr bwMode="auto">
          <a:xfrm rot="5400000">
            <a:off x="8515351" y="1219200"/>
            <a:ext cx="131762" cy="128587"/>
            <a:chOff x="6668087" y="1297746"/>
            <a:chExt cx="161840" cy="156602"/>
          </a:xfrm>
        </p:grpSpPr>
        <p:cxnSp>
          <p:nvCxnSpPr>
            <p:cNvPr id="8" name="Straight Connector 14"/>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16"/>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13"/>
          <p:cNvGrpSpPr>
            <a:grpSpLocks/>
          </p:cNvGrpSpPr>
          <p:nvPr/>
        </p:nvGrpSpPr>
        <p:grpSpPr bwMode="auto">
          <a:xfrm rot="5400000">
            <a:off x="8667751" y="1371600"/>
            <a:ext cx="131762" cy="128587"/>
            <a:chOff x="6668087" y="1297746"/>
            <a:chExt cx="161840" cy="156602"/>
          </a:xfrm>
        </p:grpSpPr>
        <p:cxnSp>
          <p:nvCxnSpPr>
            <p:cNvPr id="12" name="Straight Connector 10"/>
            <p:cNvCxnSpPr/>
            <p:nvPr/>
          </p:nvCxnSpPr>
          <p:spPr>
            <a:xfrm rot="16200000">
              <a:off x="6663593" y="1298375"/>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2"/>
            <p:cNvCxnSpPr/>
            <p:nvPr/>
          </p:nvCxnSpPr>
          <p:spPr>
            <a:xfrm rot="5400000" flipH="1">
              <a:off x="6744513" y="1297400"/>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17"/>
          <p:cNvGrpSpPr>
            <a:grpSpLocks/>
          </p:cNvGrpSpPr>
          <p:nvPr/>
        </p:nvGrpSpPr>
        <p:grpSpPr bwMode="auto">
          <a:xfrm rot="5400000">
            <a:off x="8320087" y="1474788"/>
            <a:ext cx="131763" cy="128588"/>
            <a:chOff x="6668087" y="1297746"/>
            <a:chExt cx="161840" cy="156602"/>
          </a:xfrm>
        </p:grpSpPr>
        <p:cxnSp>
          <p:nvCxnSpPr>
            <p:cNvPr id="16" name="Straight Connector 18"/>
            <p:cNvCxnSpPr/>
            <p:nvPr/>
          </p:nvCxnSpPr>
          <p:spPr>
            <a:xfrm rot="16200000">
              <a:off x="6663592" y="1298373"/>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20"/>
            <p:cNvCxnSpPr/>
            <p:nvPr/>
          </p:nvCxnSpPr>
          <p:spPr>
            <a:xfrm rot="5400000" flipH="1">
              <a:off x="6744512" y="1297398"/>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lang="en-US" smtClean="0"/>
              <a:t>Click to edit Master title style</a:t>
            </a:r>
            <a:endParaRPr lang="en-US"/>
          </a:p>
        </p:txBody>
      </p:sp>
      <p:sp>
        <p:nvSpPr>
          <p:cNvPr id="3" name="Picture Placeholder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lstStyle>
          <a:p>
            <a:pPr lvl="0"/>
            <a:r>
              <a:rPr lang="en-US" noProof="0" smtClean="0"/>
              <a:t>Click icon to add picture</a:t>
            </a:r>
            <a:endParaRPr lang="en-US" noProof="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9" name="Date Placeholder 4"/>
          <p:cNvSpPr>
            <a:spLocks noGrp="1"/>
          </p:cNvSpPr>
          <p:nvPr>
            <p:ph type="dt" sz="half" idx="10"/>
          </p:nvPr>
        </p:nvSpPr>
        <p:spPr>
          <a:xfrm>
            <a:off x="6477000" y="55563"/>
            <a:ext cx="2133600" cy="365125"/>
          </a:xfrm>
        </p:spPr>
        <p:txBody>
          <a:bodyPr/>
          <a:lstStyle>
            <a:lvl1pPr>
              <a:defRPr/>
            </a:lvl1pPr>
          </a:lstStyle>
          <a:p>
            <a:pPr>
              <a:defRPr/>
            </a:pPr>
            <a:fld id="{2BF73F44-D038-4724-9AF9-2B12A0891276}" type="datetime1">
              <a:rPr lang="en-US" smtClean="0"/>
              <a:pPr>
                <a:defRPr/>
              </a:pPr>
              <a:t>10/29/10</a:t>
            </a:fld>
            <a:endParaRPr lang="en-US"/>
          </a:p>
        </p:txBody>
      </p:sp>
      <p:sp>
        <p:nvSpPr>
          <p:cNvPr id="20" name="Footer Placeholder 5"/>
          <p:cNvSpPr>
            <a:spLocks noGrp="1"/>
          </p:cNvSpPr>
          <p:nvPr>
            <p:ph type="ftr" sz="quarter" idx="11"/>
          </p:nvPr>
        </p:nvSpPr>
        <p:spPr>
          <a:xfrm>
            <a:off x="914400" y="55563"/>
            <a:ext cx="5562600" cy="365125"/>
          </a:xfrm>
        </p:spPr>
        <p:txBody>
          <a:bodyPr/>
          <a:lstStyle>
            <a:lvl1pPr>
              <a:defRPr/>
            </a:lvl1pPr>
          </a:lstStyle>
          <a:p>
            <a:pPr>
              <a:defRPr/>
            </a:pPr>
            <a:endParaRPr lang="en-US"/>
          </a:p>
        </p:txBody>
      </p:sp>
      <p:sp>
        <p:nvSpPr>
          <p:cNvPr id="21" name="Slide Number Placeholder 6"/>
          <p:cNvSpPr>
            <a:spLocks noGrp="1"/>
          </p:cNvSpPr>
          <p:nvPr>
            <p:ph type="sldNum" sz="quarter" idx="12"/>
          </p:nvPr>
        </p:nvSpPr>
        <p:spPr>
          <a:xfrm>
            <a:off x="8610600" y="55563"/>
            <a:ext cx="457200" cy="365125"/>
          </a:xfrm>
        </p:spPr>
        <p:txBody>
          <a:bodyPr/>
          <a:lstStyle>
            <a:lvl1pPr>
              <a:defRPr/>
            </a:lvl1pPr>
          </a:lstStyle>
          <a:p>
            <a:pPr>
              <a:defRPr/>
            </a:pPr>
            <a:fld id="{D88C6621-1EFF-49A2-BCF0-7B782F06AB5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p>
            <a:r>
              <a:rPr lang="en-US" smtClean="0"/>
              <a:t>Click to edit Master title style</a:t>
            </a:r>
            <a:endParaRPr lang="en-US"/>
          </a:p>
        </p:txBody>
      </p:sp>
      <p:sp>
        <p:nvSpPr>
          <p:cNvPr id="1031"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a:solidFill>
                  <a:schemeClr val="tx2"/>
                </a:solidFill>
                <a:latin typeface="+mn-lt"/>
              </a:defRPr>
            </a:lvl1pPr>
          </a:lstStyle>
          <a:p>
            <a:pPr>
              <a:defRPr/>
            </a:pPr>
            <a:fld id="{17646719-911F-4AAC-B3DB-3E1EE7F733E8}" type="datetime1">
              <a:rPr lang="en-US" smtClean="0"/>
              <a:pPr>
                <a:defRPr/>
              </a:pPr>
              <a:t>10/29/10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a:solidFill>
                  <a:schemeClr val="tx2"/>
                </a:solidFill>
                <a:latin typeface="+mn-lt"/>
              </a:defRPr>
            </a:lvl1pPr>
          </a:lstStyle>
          <a:p>
            <a:pPr>
              <a:defRPr/>
            </a:pPr>
            <a:fld id="{EF7281D1-70BA-4782-9789-381724572EBA}"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5" r:id="rId1"/>
    <p:sldLayoutId id="2147483674" r:id="rId2"/>
    <p:sldLayoutId id="2147483676" r:id="rId3"/>
    <p:sldLayoutId id="2147483677" r:id="rId4"/>
    <p:sldLayoutId id="2147483678" r:id="rId5"/>
    <p:sldLayoutId id="2147483673" r:id="rId6"/>
    <p:sldLayoutId id="2147483679" r:id="rId7"/>
    <p:sldLayoutId id="2147483672" r:id="rId8"/>
    <p:sldLayoutId id="2147483680" r:id="rId9"/>
    <p:sldLayoutId id="2147483671" r:id="rId10"/>
    <p:sldLayoutId id="2147483670" r:id="rId11"/>
    <p:sldLayoutId id="2147483682" r:id="rId12"/>
    <p:sldLayoutId id="2147483683" r:id="rId13"/>
  </p:sldLayoutIdLst>
  <p:hf hdr="0" ftr="0" dt="0"/>
  <p:txStyles>
    <p:titleStyle>
      <a:lvl1pPr algn="l" rtl="0" eaLnBrk="0" fontAlgn="base" hangingPunct="0">
        <a:spcBef>
          <a:spcPct val="0"/>
        </a:spcBef>
        <a:spcAft>
          <a:spcPct val="0"/>
        </a:spcAft>
        <a:defRPr sz="4000" kern="1200" spc="-100">
          <a:solidFill>
            <a:srgbClr val="C1EEFF"/>
          </a:solidFill>
          <a:latin typeface="+mj-lt"/>
          <a:ea typeface="+mj-ea"/>
          <a:cs typeface="+mj-cs"/>
        </a:defRPr>
      </a:lvl1pPr>
      <a:lvl2pPr algn="l" rtl="0" eaLnBrk="0" fontAlgn="base" hangingPunct="0">
        <a:spcBef>
          <a:spcPct val="0"/>
        </a:spcBef>
        <a:spcAft>
          <a:spcPct val="0"/>
        </a:spcAft>
        <a:defRPr sz="4000">
          <a:solidFill>
            <a:srgbClr val="C1EEFF"/>
          </a:solidFill>
          <a:latin typeface="Consolas" pitchFamily="49" charset="0"/>
        </a:defRPr>
      </a:lvl2pPr>
      <a:lvl3pPr algn="l" rtl="0" eaLnBrk="0" fontAlgn="base" hangingPunct="0">
        <a:spcBef>
          <a:spcPct val="0"/>
        </a:spcBef>
        <a:spcAft>
          <a:spcPct val="0"/>
        </a:spcAft>
        <a:defRPr sz="4000">
          <a:solidFill>
            <a:srgbClr val="C1EEFF"/>
          </a:solidFill>
          <a:latin typeface="Consolas" pitchFamily="49" charset="0"/>
        </a:defRPr>
      </a:lvl3pPr>
      <a:lvl4pPr algn="l" rtl="0" eaLnBrk="0" fontAlgn="base" hangingPunct="0">
        <a:spcBef>
          <a:spcPct val="0"/>
        </a:spcBef>
        <a:spcAft>
          <a:spcPct val="0"/>
        </a:spcAft>
        <a:defRPr sz="4000">
          <a:solidFill>
            <a:srgbClr val="C1EEFF"/>
          </a:solidFill>
          <a:latin typeface="Consolas" pitchFamily="49" charset="0"/>
        </a:defRPr>
      </a:lvl4pPr>
      <a:lvl5pPr algn="l" rtl="0" eaLnBrk="0" fontAlgn="base" hangingPunct="0">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wmf"/><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Microsoft_Word_97_-_2004_Document1.doc"/><Relationship Id="rId5" Type="http://schemas.openxmlformats.org/officeDocument/2006/relationships/oleObject" Target="../embeddings/Microsoft_Word_97_-_2004_Document2.doc"/><Relationship Id="rId6" Type="http://schemas.openxmlformats.org/officeDocument/2006/relationships/oleObject" Target="../embeddings/Microsoft_Word_97_-_2004_Document3.doc"/><Relationship Id="rId7" Type="http://schemas.openxmlformats.org/officeDocument/2006/relationships/oleObject" Target="../embeddings/Microsoft_Word_97_-_2004_Document4.doc"/><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Microsoft_Word_97_-_2004_Document5.doc"/><Relationship Id="rId5" Type="http://schemas.openxmlformats.org/officeDocument/2006/relationships/oleObject" Target="../embeddings/Microsoft_Word_97_-_2004_Document6.doc"/><Relationship Id="rId6" Type="http://schemas.openxmlformats.org/officeDocument/2006/relationships/oleObject" Target="../embeddings/Microsoft_Word_97_-_2004_Document7.doc"/><Relationship Id="rId7" Type="http://schemas.openxmlformats.org/officeDocument/2006/relationships/oleObject" Target="../embeddings/Microsoft_Word_97_-_2004_Document8.doc"/><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0" Type="http://schemas.openxmlformats.org/officeDocument/2006/relationships/hyperlink" Target="http://www.asge.org/PublicationsProductsIndex.aspx?id=352" TargetMode="External"/><Relationship Id="rId21" Type="http://schemas.openxmlformats.org/officeDocument/2006/relationships/image" Target="../media/image30.gif"/><Relationship Id="rId22" Type="http://schemas.openxmlformats.org/officeDocument/2006/relationships/hyperlink" Target="http://www.easl.ch/" TargetMode="External"/><Relationship Id="rId23" Type="http://schemas.openxmlformats.org/officeDocument/2006/relationships/image" Target="../media/image31.png"/><Relationship Id="rId24" Type="http://schemas.openxmlformats.org/officeDocument/2006/relationships/hyperlink" Target="http://www.childrensnational.org/EMSC/" TargetMode="External"/><Relationship Id="rId25" Type="http://schemas.openxmlformats.org/officeDocument/2006/relationships/image" Target="../media/image32.png"/><Relationship Id="rId26" Type="http://schemas.openxmlformats.org/officeDocument/2006/relationships/hyperlink" Target="http://www.sign.ac.uk/" TargetMode="External"/><Relationship Id="rId27" Type="http://schemas.openxmlformats.org/officeDocument/2006/relationships/image" Target="../media/image33.gif"/><Relationship Id="rId28" Type="http://schemas.openxmlformats.org/officeDocument/2006/relationships/hyperlink" Target="http://www.cdc.gov/ncidod/dhqp/hicpac_pubs.html" TargetMode="External"/><Relationship Id="rId29" Type="http://schemas.openxmlformats.org/officeDocument/2006/relationships/image" Target="../media/image34.png"/><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30" Type="http://schemas.openxmlformats.org/officeDocument/2006/relationships/hyperlink" Target="http://finohta.stakes.fi/EN/index.htm" TargetMode="External"/><Relationship Id="rId31" Type="http://schemas.openxmlformats.org/officeDocument/2006/relationships/image" Target="../media/image35.gif"/><Relationship Id="rId32" Type="http://schemas.openxmlformats.org/officeDocument/2006/relationships/hyperlink" Target="http://www.nhshealthquality.org/" TargetMode="External"/><Relationship Id="rId9" Type="http://schemas.openxmlformats.org/officeDocument/2006/relationships/image" Target="../media/image19.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33" Type="http://schemas.openxmlformats.org/officeDocument/2006/relationships/image" Target="../media/image36.gif"/><Relationship Id="rId34" Type="http://schemas.openxmlformats.org/officeDocument/2006/relationships/hyperlink" Target="http://www.aasld.org/" TargetMode="External"/><Relationship Id="rId35" Type="http://schemas.openxmlformats.org/officeDocument/2006/relationships/image" Target="../media/image37.jpeg"/><Relationship Id="rId36" Type="http://schemas.openxmlformats.org/officeDocument/2006/relationships/hyperlink" Target="http://www.ccs.ca/consensus_conferences/index_e.aspx" TargetMode="External"/><Relationship Id="rId10" Type="http://schemas.openxmlformats.org/officeDocument/2006/relationships/image" Target="../media/image20.png"/><Relationship Id="rId11" Type="http://schemas.openxmlformats.org/officeDocument/2006/relationships/image" Target="../media/image21.png"/><Relationship Id="rId12" Type="http://schemas.openxmlformats.org/officeDocument/2006/relationships/image" Target="../media/image22.png"/><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image" Target="../media/image25.png"/><Relationship Id="rId16" Type="http://schemas.openxmlformats.org/officeDocument/2006/relationships/image" Target="../media/image26.png"/><Relationship Id="rId17" Type="http://schemas.openxmlformats.org/officeDocument/2006/relationships/image" Target="../media/image27.png"/><Relationship Id="rId18" Type="http://schemas.openxmlformats.org/officeDocument/2006/relationships/image" Target="../media/image28.png"/><Relationship Id="rId19" Type="http://schemas.openxmlformats.org/officeDocument/2006/relationships/image" Target="../media/image29.jpeg"/><Relationship Id="rId37" Type="http://schemas.openxmlformats.org/officeDocument/2006/relationships/image" Target="../media/image38.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wmf"/><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762000"/>
            <a:ext cx="8610600" cy="1828800"/>
          </a:xfrm>
        </p:spPr>
        <p:txBody>
          <a:bodyPr/>
          <a:lstStyle/>
          <a:p>
            <a:pPr eaLnBrk="1" fontAlgn="auto" hangingPunct="1">
              <a:spcAft>
                <a:spcPts val="0"/>
              </a:spcAft>
              <a:defRPr/>
            </a:pPr>
            <a:r>
              <a:rPr lang="en-US" sz="3200" dirty="0" smtClean="0">
                <a:solidFill>
                  <a:schemeClr val="tx2">
                    <a:satMod val="200000"/>
                  </a:schemeClr>
                </a:solidFill>
              </a:rPr>
              <a:t>Grading evidence and recommendations: </a:t>
            </a:r>
            <a:br>
              <a:rPr lang="en-US" sz="3200" dirty="0" smtClean="0">
                <a:solidFill>
                  <a:schemeClr val="tx2">
                    <a:satMod val="200000"/>
                  </a:schemeClr>
                </a:solidFill>
              </a:rPr>
            </a:br>
            <a:r>
              <a:rPr lang="en-US" sz="3200" dirty="0" smtClean="0">
                <a:solidFill>
                  <a:schemeClr val="tx2">
                    <a:satMod val="200000"/>
                  </a:schemeClr>
                </a:solidFill>
              </a:rPr>
              <a:t>Starting with </a:t>
            </a:r>
            <a:r>
              <a:rPr lang="en-US" sz="3200" dirty="0" smtClean="0">
                <a:solidFill>
                  <a:srgbClr val="FF0000"/>
                </a:solidFill>
              </a:rPr>
              <a:t>GRADE</a:t>
            </a:r>
            <a:r>
              <a:rPr lang="en-US" sz="3200" dirty="0" smtClean="0">
                <a:solidFill>
                  <a:schemeClr val="tx2">
                    <a:satMod val="200000"/>
                  </a:schemeClr>
                </a:solidFill>
              </a:rPr>
              <a:t> basics vs. utilizing the full framework</a:t>
            </a:r>
            <a:endParaRPr lang="en-US" sz="3200" dirty="0">
              <a:solidFill>
                <a:schemeClr val="tx2">
                  <a:satMod val="200000"/>
                </a:schemeClr>
              </a:solidFill>
            </a:endParaRPr>
          </a:p>
        </p:txBody>
      </p:sp>
      <p:sp>
        <p:nvSpPr>
          <p:cNvPr id="18434" name="Subtitle 2"/>
          <p:cNvSpPr>
            <a:spLocks noGrp="1"/>
          </p:cNvSpPr>
          <p:nvPr>
            <p:ph type="subTitle" idx="1"/>
          </p:nvPr>
        </p:nvSpPr>
        <p:spPr>
          <a:xfrm>
            <a:off x="642910" y="4510118"/>
            <a:ext cx="7924800" cy="2271682"/>
          </a:xfrm>
        </p:spPr>
        <p:txBody>
          <a:bodyPr/>
          <a:lstStyle/>
          <a:p>
            <a:pPr algn="r" eaLnBrk="1" hangingPunct="1">
              <a:spcBef>
                <a:spcPct val="0"/>
              </a:spcBef>
            </a:pPr>
            <a:r>
              <a:rPr lang="en-US" dirty="0" smtClean="0"/>
              <a:t>AHRQ Annual Meeting 2010:</a:t>
            </a:r>
            <a:br>
              <a:rPr lang="en-US" dirty="0" smtClean="0"/>
            </a:br>
            <a:r>
              <a:rPr lang="en-US" i="1" dirty="0" smtClean="0"/>
              <a:t>“Better Care, Better Health: Delivering on Quality for All Americans"</a:t>
            </a:r>
            <a:endParaRPr lang="en-US" b="1" dirty="0" smtClean="0"/>
          </a:p>
          <a:p>
            <a:pPr algn="r" eaLnBrk="1" hangingPunct="1">
              <a:spcBef>
                <a:spcPct val="0"/>
              </a:spcBef>
            </a:pPr>
            <a:r>
              <a:rPr lang="en-US" dirty="0" smtClean="0"/>
              <a:t> </a:t>
            </a:r>
          </a:p>
          <a:p>
            <a:pPr algn="r" eaLnBrk="1" hangingPunct="1">
              <a:spcBef>
                <a:spcPct val="0"/>
              </a:spcBef>
            </a:pPr>
            <a:r>
              <a:rPr lang="en-US" dirty="0" smtClean="0"/>
              <a:t> September 28, 2010</a:t>
            </a:r>
          </a:p>
          <a:p>
            <a:pPr algn="r" eaLnBrk="1" hangingPunct="1">
              <a:spcBef>
                <a:spcPct val="0"/>
              </a:spcBef>
            </a:pPr>
            <a:endParaRPr lang="en-US" dirty="0" smtClean="0"/>
          </a:p>
          <a:p>
            <a:pPr algn="r" eaLnBrk="1" hangingPunct="1">
              <a:spcBef>
                <a:spcPct val="0"/>
              </a:spcBef>
            </a:pPr>
            <a:r>
              <a:rPr lang="en-US" dirty="0" smtClean="0"/>
              <a:t>Yngve </a:t>
            </a:r>
            <a:r>
              <a:rPr lang="en-US" dirty="0" err="1" smtClean="0"/>
              <a:t>Falck-Ytter</a:t>
            </a:r>
            <a:r>
              <a:rPr lang="en-US" dirty="0" smtClean="0"/>
              <a:t>, M.D.</a:t>
            </a:r>
          </a:p>
          <a:p>
            <a:pPr algn="r" eaLnBrk="1" hangingPunct="1">
              <a:spcBef>
                <a:spcPct val="0"/>
              </a:spcBef>
            </a:pPr>
            <a:r>
              <a:rPr lang="en-US" dirty="0" smtClean="0">
                <a:solidFill>
                  <a:schemeClr val="bg1">
                    <a:lumMod val="50000"/>
                    <a:lumOff val="50000"/>
                  </a:schemeClr>
                </a:solidFill>
              </a:rPr>
              <a:t>Associate Professor of Medicine</a:t>
            </a:r>
          </a:p>
          <a:p>
            <a:pPr algn="r" eaLnBrk="1" hangingPunct="1">
              <a:spcBef>
                <a:spcPct val="0"/>
              </a:spcBef>
            </a:pPr>
            <a:r>
              <a:rPr lang="en-US" dirty="0" smtClean="0">
                <a:solidFill>
                  <a:schemeClr val="bg1">
                    <a:lumMod val="50000"/>
                    <a:lumOff val="50000"/>
                  </a:schemeClr>
                </a:solidFill>
              </a:rPr>
              <a:t>Case Western Reserve University, Cleveland, Ohio</a:t>
            </a:r>
          </a:p>
          <a:p>
            <a:pPr algn="r">
              <a:defRPr/>
            </a:pPr>
            <a:endParaRPr lang="en-US" dirty="0" smtClean="0"/>
          </a:p>
          <a:p>
            <a:pPr algn="r">
              <a:defRPr/>
            </a:pPr>
            <a:r>
              <a:rPr lang="en-US" dirty="0" err="1" smtClean="0"/>
              <a:t>Holger</a:t>
            </a:r>
            <a:r>
              <a:rPr lang="en-US" dirty="0" smtClean="0"/>
              <a:t> </a:t>
            </a:r>
            <a:r>
              <a:rPr lang="en-US" dirty="0" err="1" smtClean="0"/>
              <a:t>Schünemann</a:t>
            </a:r>
            <a:r>
              <a:rPr lang="en-US" dirty="0" smtClean="0"/>
              <a:t>, M.D., Ph.D. </a:t>
            </a:r>
          </a:p>
          <a:p>
            <a:pPr algn="r">
              <a:defRPr/>
            </a:pPr>
            <a:r>
              <a:rPr lang="en-US" dirty="0" smtClean="0">
                <a:solidFill>
                  <a:schemeClr val="bg1">
                    <a:lumMod val="50000"/>
                    <a:lumOff val="50000"/>
                  </a:schemeClr>
                </a:solidFill>
              </a:rPr>
              <a:t>Chair, Department of Clinical Epidemiology &amp; Biostatistics</a:t>
            </a:r>
          </a:p>
          <a:p>
            <a:pPr algn="r">
              <a:defRPr/>
            </a:pPr>
            <a:r>
              <a:rPr lang="en-US" dirty="0" smtClean="0">
                <a:solidFill>
                  <a:schemeClr val="bg1">
                    <a:lumMod val="50000"/>
                    <a:lumOff val="50000"/>
                  </a:schemeClr>
                </a:solidFill>
              </a:rPr>
              <a:t>Michael Gent Chair in Healthcare Research</a:t>
            </a:r>
          </a:p>
          <a:p>
            <a:pPr algn="r">
              <a:defRPr/>
            </a:pPr>
            <a:r>
              <a:rPr lang="en-US" dirty="0" smtClean="0">
                <a:solidFill>
                  <a:schemeClr val="bg1">
                    <a:lumMod val="50000"/>
                    <a:lumOff val="50000"/>
                  </a:schemeClr>
                </a:solidFill>
              </a:rPr>
              <a:t>McMaster University, Hamilton, Canada</a:t>
            </a:r>
          </a:p>
        </p:txBody>
      </p:sp>
      <p:sp>
        <p:nvSpPr>
          <p:cNvPr id="3" name="Slide Number Placeholder 2"/>
          <p:cNvSpPr>
            <a:spLocks noGrp="1"/>
          </p:cNvSpPr>
          <p:nvPr>
            <p:ph type="sldNum" sz="quarter" idx="12"/>
          </p:nvPr>
        </p:nvSpPr>
        <p:spPr/>
        <p:txBody>
          <a:bodyPr/>
          <a:lstStyle/>
          <a:p>
            <a:pPr>
              <a:defRPr/>
            </a:pPr>
            <a:fld id="{BE35C381-9850-4FAB-9C85-140BF59BCC99}" type="slidenum">
              <a:rPr lang="en-US" smtClean="0"/>
              <a:pPr>
                <a:defRPr/>
              </a:pPr>
              <a:t>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574643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48" y="470848"/>
            <a:ext cx="7772400" cy="914400"/>
          </a:xfrm>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457200" y="2438400"/>
            <a:ext cx="8382000" cy="3917950"/>
          </a:xfrm>
        </p:spPr>
        <p:txBody>
          <a:bodyPr/>
          <a:lstStyle/>
          <a:p>
            <a:pPr marL="582612" indent="-514350">
              <a:buFont typeface="+mj-lt"/>
              <a:buAutoNum type="alphaUcPeriod"/>
            </a:pPr>
            <a:r>
              <a:rPr lang="en-US" sz="2800" dirty="0"/>
              <a:t>What is the evidence that food allergens cause </a:t>
            </a:r>
            <a:r>
              <a:rPr lang="en-US" sz="2800" dirty="0" err="1" smtClean="0"/>
              <a:t>eosinophilic</a:t>
            </a:r>
            <a:r>
              <a:rPr lang="en-US" sz="2800" dirty="0" smtClean="0"/>
              <a:t> esophagitis? </a:t>
            </a:r>
            <a:endParaRPr lang="en-US" sz="2800" dirty="0"/>
          </a:p>
          <a:p>
            <a:pPr marL="582612" indent="-514350">
              <a:buFont typeface="+mj-lt"/>
              <a:buAutoNum type="alphaUcPeriod"/>
            </a:pPr>
            <a:r>
              <a:rPr lang="en-US" sz="2800" dirty="0" smtClean="0"/>
              <a:t>Is </a:t>
            </a:r>
            <a:r>
              <a:rPr lang="en-US" sz="2800" dirty="0"/>
              <a:t>it known what the evidence is that </a:t>
            </a:r>
            <a:r>
              <a:rPr lang="en-US" sz="2800" dirty="0" smtClean="0"/>
              <a:t>aspirin </a:t>
            </a:r>
            <a:r>
              <a:rPr lang="en-US" sz="2800" dirty="0"/>
              <a:t>can prevent progression of </a:t>
            </a:r>
            <a:r>
              <a:rPr lang="en-US" sz="2800" dirty="0" smtClean="0"/>
              <a:t>dysplasia </a:t>
            </a:r>
            <a:r>
              <a:rPr lang="en-US" sz="2800" dirty="0"/>
              <a:t>to cancer in </a:t>
            </a:r>
            <a:r>
              <a:rPr lang="en-US" sz="2800" dirty="0" smtClean="0"/>
              <a:t>Barrett’s esophagus?</a:t>
            </a:r>
          </a:p>
          <a:p>
            <a:pPr marL="582612" indent="-514350">
              <a:buFont typeface="+mj-lt"/>
              <a:buAutoNum type="alphaUcPeriod"/>
            </a:pPr>
            <a:r>
              <a:rPr lang="en-US" sz="2800" dirty="0" smtClean="0"/>
              <a:t>In patients undergoing hip replacement, does warfarin compared to aspirin reduce venous thromboembolism, pulmonary embolism and mortality?</a:t>
            </a:r>
          </a:p>
        </p:txBody>
      </p:sp>
      <p:sp>
        <p:nvSpPr>
          <p:cNvPr id="5" name="TextBox 4"/>
          <p:cNvSpPr txBox="1"/>
          <p:nvPr/>
        </p:nvSpPr>
        <p:spPr>
          <a:xfrm>
            <a:off x="1004248" y="1392072"/>
            <a:ext cx="7225352" cy="954107"/>
          </a:xfrm>
          <a:prstGeom prst="rect">
            <a:avLst/>
          </a:prstGeom>
          <a:noFill/>
        </p:spPr>
        <p:txBody>
          <a:bodyPr wrap="square" rtlCol="0">
            <a:spAutoFit/>
          </a:bodyPr>
          <a:lstStyle/>
          <a:p>
            <a:r>
              <a:rPr lang="en-US" sz="2800" dirty="0" smtClean="0">
                <a:solidFill>
                  <a:schemeClr val="accent3">
                    <a:lumMod val="40000"/>
                    <a:lumOff val="60000"/>
                  </a:schemeClr>
                </a:solidFill>
              </a:rPr>
              <a:t>Which question follows a well structured clinical PICO format: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7106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an excellent question</a:t>
            </a:r>
            <a:endParaRPr lang="en-US" dirty="0"/>
          </a:p>
        </p:txBody>
      </p:sp>
      <p:sp>
        <p:nvSpPr>
          <p:cNvPr id="3" name="Content Placeholder 2"/>
          <p:cNvSpPr>
            <a:spLocks noGrp="1"/>
          </p:cNvSpPr>
          <p:nvPr>
            <p:ph idx="1"/>
          </p:nvPr>
        </p:nvSpPr>
        <p:spPr>
          <a:xfrm>
            <a:off x="533400" y="1784350"/>
            <a:ext cx="8153400" cy="4572000"/>
          </a:xfrm>
        </p:spPr>
        <p:txBody>
          <a:bodyPr/>
          <a:lstStyle/>
          <a:p>
            <a:r>
              <a:rPr lang="en-US" dirty="0" smtClean="0"/>
              <a:t>Translating informal clinical questions into specific PICO questions = central to GRADE</a:t>
            </a:r>
          </a:p>
          <a:p>
            <a:r>
              <a:rPr lang="en-US" dirty="0" smtClean="0"/>
              <a:t>Even if an organization has limited resources, taking care of this step actually saves resources:</a:t>
            </a:r>
          </a:p>
          <a:p>
            <a:pPr lvl="1"/>
            <a:r>
              <a:rPr lang="en-US" dirty="0" smtClean="0"/>
              <a:t>Helps limiting your scope</a:t>
            </a:r>
          </a:p>
          <a:p>
            <a:pPr lvl="1"/>
            <a:r>
              <a:rPr lang="en-US" dirty="0" smtClean="0"/>
              <a:t>Specifies the search strategy more clearly</a:t>
            </a:r>
          </a:p>
          <a:p>
            <a:pPr lvl="1"/>
            <a:r>
              <a:rPr lang="en-US" dirty="0" smtClean="0"/>
              <a:t>Guides data extraction</a:t>
            </a:r>
          </a:p>
          <a:p>
            <a:pPr lvl="1"/>
            <a:r>
              <a:rPr lang="en-US" dirty="0" smtClean="0"/>
              <a:t>Helps with formulating recommendations</a:t>
            </a:r>
            <a:endParaRPr lang="en-US" dirty="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11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90604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12</a:t>
            </a:fld>
            <a:endParaRPr lang="en-US"/>
          </a:p>
        </p:txBody>
      </p:sp>
      <p:graphicFrame>
        <p:nvGraphicFramePr>
          <p:cNvPr id="6" name="Content Placeholder 5"/>
          <p:cNvGraphicFramePr>
            <a:graphicFrameLocks noGrp="1"/>
          </p:cNvGraphicFramePr>
          <p:nvPr>
            <p:ph idx="1"/>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53905361"/>
              </p:ext>
            </p:extLst>
          </p:nvPr>
        </p:nvGraphicFramePr>
        <p:xfrm>
          <a:off x="304800" y="1600200"/>
          <a:ext cx="8458200" cy="4597041"/>
        </p:xfrm>
        <a:graphic>
          <a:graphicData uri="http://schemas.openxmlformats.org/drawingml/2006/table">
            <a:tbl>
              <a:tblPr>
                <a:tableStyleId>{5C22544A-7EE6-4342-B048-85BDC9FD1C3A}</a:tableStyleId>
              </a:tblPr>
              <a:tblGrid>
                <a:gridCol w="1463920"/>
                <a:gridCol w="1057275"/>
                <a:gridCol w="1382590"/>
                <a:gridCol w="1301261"/>
                <a:gridCol w="2235038"/>
                <a:gridCol w="1018116"/>
              </a:tblGrid>
              <a:tr h="542216">
                <a:tc>
                  <a:txBody>
                    <a:bodyPr/>
                    <a:lstStyle/>
                    <a:p>
                      <a:pPr marL="0" marR="0" algn="ctr">
                        <a:lnSpc>
                          <a:spcPct val="115000"/>
                        </a:lnSpc>
                        <a:spcBef>
                          <a:spcPts val="0"/>
                        </a:spcBef>
                        <a:spcAft>
                          <a:spcPts val="0"/>
                        </a:spcAft>
                      </a:pPr>
                      <a:r>
                        <a:rPr lang="en-US" sz="1800" dirty="0">
                          <a:effectLst/>
                        </a:rPr>
                        <a:t>Informal Question</a:t>
                      </a:r>
                      <a:endParaRPr lang="en-US" sz="1800" dirty="0">
                        <a:effectLst/>
                        <a:latin typeface="Calibri"/>
                        <a:ea typeface="Calibri"/>
                        <a:cs typeface="Times New Roman"/>
                      </a:endParaRPr>
                    </a:p>
                  </a:txBody>
                  <a:tcPr marL="68580" marR="68580" marT="0" marB="0">
                    <a:solidFill>
                      <a:schemeClr val="accent1">
                        <a:lumMod val="60000"/>
                        <a:lumOff val="40000"/>
                      </a:schemeClr>
                    </a:solidFill>
                  </a:tcPr>
                </a:tc>
                <a:tc gridSpan="4">
                  <a:txBody>
                    <a:bodyPr/>
                    <a:lstStyle/>
                    <a:p>
                      <a:pPr marL="0" marR="0" algn="ctr">
                        <a:lnSpc>
                          <a:spcPct val="115000"/>
                        </a:lnSpc>
                        <a:spcBef>
                          <a:spcPts val="0"/>
                        </a:spcBef>
                        <a:spcAft>
                          <a:spcPts val="0"/>
                        </a:spcAft>
                      </a:pPr>
                      <a:r>
                        <a:rPr lang="en-US" sz="1800" dirty="0">
                          <a:effectLst/>
                        </a:rPr>
                        <a:t>PICO Question</a:t>
                      </a:r>
                      <a:endParaRPr lang="en-US" sz="1800" dirty="0">
                        <a:effectLst/>
                        <a:latin typeface="Calibri"/>
                        <a:ea typeface="Calibri"/>
                        <a:cs typeface="Times New Roman"/>
                      </a:endParaRPr>
                    </a:p>
                  </a:txBody>
                  <a:tcPr marL="68580" marR="68580" marT="0" marB="0">
                    <a:solidFill>
                      <a:schemeClr val="accent1">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0"/>
                        </a:spcAft>
                      </a:pPr>
                      <a:r>
                        <a:rPr lang="en-US" sz="1800" dirty="0" smtClean="0">
                          <a:effectLst/>
                        </a:rPr>
                        <a:t>Method</a:t>
                      </a:r>
                      <a:endParaRPr lang="en-US" sz="1800" dirty="0">
                        <a:effectLst/>
                        <a:latin typeface="Calibri"/>
                        <a:ea typeface="Calibri"/>
                        <a:cs typeface="Times New Roman"/>
                      </a:endParaRPr>
                    </a:p>
                  </a:txBody>
                  <a:tcPr marL="68580" marR="68580" marT="0" marB="0">
                    <a:solidFill>
                      <a:schemeClr val="accent1">
                        <a:lumMod val="60000"/>
                        <a:lumOff val="40000"/>
                      </a:schemeClr>
                    </a:solidFill>
                  </a:tcPr>
                </a:tc>
              </a:tr>
              <a:tr h="542216">
                <a:tc>
                  <a:txBody>
                    <a:bodyPr/>
                    <a:lstStyle/>
                    <a:p>
                      <a:pPr marL="0" marR="0">
                        <a:lnSpc>
                          <a:spcPct val="115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b="1" dirty="0" err="1" smtClean="0">
                          <a:effectLst/>
                        </a:rPr>
                        <a:t>Popu-lation</a:t>
                      </a:r>
                      <a:endParaRPr lang="en-US" sz="1800" b="1"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b="1" dirty="0" smtClean="0">
                          <a:effectLst/>
                        </a:rPr>
                        <a:t>Inter-</a:t>
                      </a:r>
                      <a:r>
                        <a:rPr lang="en-US" sz="1800" b="1" dirty="0" err="1" smtClean="0">
                          <a:effectLst/>
                        </a:rPr>
                        <a:t>vention</a:t>
                      </a:r>
                      <a:r>
                        <a:rPr lang="en-US" sz="1800" b="1" dirty="0" smtClean="0">
                          <a:effectLst/>
                        </a:rPr>
                        <a:t>(s</a:t>
                      </a:r>
                      <a:r>
                        <a:rPr lang="en-US" sz="1800" b="1" dirty="0">
                          <a:effectLst/>
                        </a:rPr>
                        <a:t>)</a:t>
                      </a:r>
                      <a:r>
                        <a:rPr lang="en-US" sz="1800" dirty="0">
                          <a:effectLst/>
                        </a:rPr>
                        <a:t> </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b="1" dirty="0" smtClean="0">
                          <a:effectLst/>
                        </a:rPr>
                        <a:t>Com-</a:t>
                      </a:r>
                      <a:r>
                        <a:rPr lang="en-US" sz="1800" b="1" dirty="0" err="1" smtClean="0">
                          <a:effectLst/>
                        </a:rPr>
                        <a:t>parator</a:t>
                      </a:r>
                      <a:r>
                        <a:rPr lang="en-US" sz="1800" b="1" dirty="0" smtClean="0">
                          <a:effectLst/>
                        </a:rPr>
                        <a:t>(s)</a:t>
                      </a:r>
                      <a:endParaRPr lang="en-US" sz="1800" b="1"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b="1" dirty="0" smtClean="0">
                          <a:effectLst/>
                        </a:rPr>
                        <a:t>Outcome(s)</a:t>
                      </a:r>
                      <a:endParaRPr lang="en-US" sz="1800" b="1"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tc>
              </a:tr>
              <a:tr h="3335169">
                <a:tc>
                  <a:txBody>
                    <a:bodyPr/>
                    <a:lstStyle/>
                    <a:p>
                      <a:pPr marL="0" marR="0">
                        <a:lnSpc>
                          <a:spcPct val="115000"/>
                        </a:lnSpc>
                        <a:spcBef>
                          <a:spcPts val="0"/>
                        </a:spcBef>
                        <a:spcAft>
                          <a:spcPts val="0"/>
                        </a:spcAft>
                      </a:pPr>
                      <a:r>
                        <a:rPr lang="en-US" sz="1800" dirty="0">
                          <a:effectLst/>
                        </a:rPr>
                        <a:t>Whether to use </a:t>
                      </a:r>
                      <a:r>
                        <a:rPr lang="en-US" sz="1800" dirty="0" err="1" smtClean="0">
                          <a:effectLst/>
                        </a:rPr>
                        <a:t>thrombo</a:t>
                      </a:r>
                      <a:r>
                        <a:rPr lang="en-US" sz="1800" dirty="0" smtClean="0">
                          <a:effectLst/>
                        </a:rPr>
                        <a:t>-prophylaxis </a:t>
                      </a:r>
                      <a:r>
                        <a:rPr lang="en-US" sz="1800" dirty="0">
                          <a:effectLst/>
                        </a:rPr>
                        <a:t>for VTE prophylaxis (drugs)</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c>
                  <a:txBody>
                    <a:bodyPr/>
                    <a:lstStyle/>
                    <a:p>
                      <a:pPr marL="0" marR="0">
                        <a:lnSpc>
                          <a:spcPct val="115000"/>
                        </a:lnSpc>
                        <a:spcBef>
                          <a:spcPts val="0"/>
                        </a:spcBef>
                        <a:spcAft>
                          <a:spcPts val="0"/>
                        </a:spcAft>
                      </a:pPr>
                      <a:r>
                        <a:rPr lang="en-US" sz="1800" dirty="0">
                          <a:effectLst/>
                        </a:rPr>
                        <a:t>Patients </a:t>
                      </a:r>
                      <a:r>
                        <a:rPr lang="en-US" sz="1800" dirty="0" smtClean="0">
                          <a:effectLst/>
                        </a:rPr>
                        <a:t>under-going </a:t>
                      </a:r>
                      <a:r>
                        <a:rPr lang="en-US" sz="1800" dirty="0">
                          <a:effectLst/>
                        </a:rPr>
                        <a:t>THR </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c>
                  <a:txBody>
                    <a:bodyPr/>
                    <a:lstStyle/>
                    <a:p>
                      <a:pPr marL="0" marR="0">
                        <a:lnSpc>
                          <a:spcPct val="115000"/>
                        </a:lnSpc>
                        <a:spcBef>
                          <a:spcPts val="0"/>
                        </a:spcBef>
                        <a:spcAft>
                          <a:spcPts val="0"/>
                        </a:spcAft>
                      </a:pPr>
                      <a:r>
                        <a:rPr lang="en-US" sz="1800" dirty="0">
                          <a:effectLst/>
                        </a:rPr>
                        <a:t>Any drug (ASA, LDUH, LMWH, </a:t>
                      </a:r>
                      <a:r>
                        <a:rPr lang="en-US" sz="1800" dirty="0" err="1" smtClean="0">
                          <a:effectLst/>
                        </a:rPr>
                        <a:t>fonda-parinux</a:t>
                      </a:r>
                      <a:r>
                        <a:rPr lang="en-US" sz="1800" dirty="0">
                          <a:effectLst/>
                        </a:rPr>
                        <a:t>, direct thrombin </a:t>
                      </a:r>
                      <a:r>
                        <a:rPr lang="en-US" sz="1800" dirty="0" smtClean="0">
                          <a:effectLst/>
                        </a:rPr>
                        <a:t>inhibitors)</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c>
                  <a:txBody>
                    <a:bodyPr/>
                    <a:lstStyle/>
                    <a:p>
                      <a:pPr marL="0" marR="0">
                        <a:lnSpc>
                          <a:spcPct val="115000"/>
                        </a:lnSpc>
                        <a:spcBef>
                          <a:spcPts val="0"/>
                        </a:spcBef>
                        <a:spcAft>
                          <a:spcPts val="0"/>
                        </a:spcAft>
                      </a:pPr>
                      <a:r>
                        <a:rPr lang="en-US" sz="1800" dirty="0">
                          <a:effectLst/>
                        </a:rPr>
                        <a:t>No </a:t>
                      </a:r>
                      <a:r>
                        <a:rPr lang="en-US" sz="1800" dirty="0" smtClean="0">
                          <a:effectLst/>
                        </a:rPr>
                        <a:t>anti-coagulation</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c>
                  <a:txBody>
                    <a:bodyPr/>
                    <a:lstStyle/>
                    <a:p>
                      <a:pPr marL="0" marR="0">
                        <a:lnSpc>
                          <a:spcPct val="115000"/>
                        </a:lnSpc>
                        <a:spcBef>
                          <a:spcPts val="0"/>
                        </a:spcBef>
                        <a:spcAft>
                          <a:spcPts val="0"/>
                        </a:spcAft>
                      </a:pPr>
                      <a:r>
                        <a:rPr lang="en-US" sz="1800" dirty="0">
                          <a:effectLst/>
                        </a:rPr>
                        <a:t>Asymptomatic DVT (surrogate for symptomatic VTE); symptomatic DVT; non-fatal PE; fatal PE; bleeding (operative site vs. non-operative site); readmission; re-operation; total mortality</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c>
                  <a:txBody>
                    <a:bodyPr/>
                    <a:lstStyle/>
                    <a:p>
                      <a:pPr marL="0" marR="0">
                        <a:lnSpc>
                          <a:spcPct val="115000"/>
                        </a:lnSpc>
                        <a:spcBef>
                          <a:spcPts val="0"/>
                        </a:spcBef>
                        <a:spcAft>
                          <a:spcPts val="0"/>
                        </a:spcAft>
                      </a:pPr>
                      <a:r>
                        <a:rPr lang="en-US" sz="1800" dirty="0" smtClean="0">
                          <a:effectLst/>
                        </a:rPr>
                        <a:t>RCT, obs.</a:t>
                      </a:r>
                      <a:r>
                        <a:rPr lang="en-US" sz="1800" baseline="0" dirty="0" smtClean="0">
                          <a:effectLst/>
                        </a:rPr>
                        <a:t> studies</a:t>
                      </a:r>
                      <a:endParaRPr lang="en-US" sz="1800" dirty="0">
                        <a:effectLst/>
                        <a:latin typeface="Calibri"/>
                        <a:ea typeface="Calibri"/>
                        <a:cs typeface="Times New Roman"/>
                      </a:endParaRPr>
                    </a:p>
                  </a:txBody>
                  <a:tcPr marL="68580" marR="68580" marT="0" marB="0">
                    <a:solidFill>
                      <a:schemeClr val="bg2">
                        <a:lumMod val="20000"/>
                        <a:lumOff val="80000"/>
                      </a:schemeClr>
                    </a:solidFill>
                  </a:tcPr>
                </a:tc>
              </a:tr>
            </a:tbl>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80242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83359"/>
            <a:ext cx="7772400" cy="914400"/>
          </a:xfrm>
        </p:spPr>
        <p:txBody>
          <a:bodyPr/>
          <a:lstStyle/>
          <a:p>
            <a:r>
              <a:rPr lang="en-US" dirty="0"/>
              <a:t>Importance of outcomes</a:t>
            </a:r>
          </a:p>
        </p:txBody>
      </p:sp>
      <p:sp>
        <p:nvSpPr>
          <p:cNvPr id="4" name="Content Placeholder 2"/>
          <p:cNvSpPr>
            <a:spLocks noGrp="1"/>
          </p:cNvSpPr>
          <p:nvPr>
            <p:ph idx="1"/>
          </p:nvPr>
        </p:nvSpPr>
        <p:spPr>
          <a:xfrm>
            <a:off x="457200" y="3124200"/>
            <a:ext cx="8382000" cy="3232150"/>
          </a:xfrm>
        </p:spPr>
        <p:txBody>
          <a:bodyPr/>
          <a:lstStyle/>
          <a:p>
            <a:pPr marL="68262" indent="0">
              <a:buNone/>
            </a:pPr>
            <a:r>
              <a:rPr lang="en-US" sz="2800" dirty="0" smtClean="0"/>
              <a:t>P: 	In patients after hip replacement…</a:t>
            </a:r>
          </a:p>
          <a:p>
            <a:pPr marL="68262" indent="0">
              <a:buNone/>
            </a:pPr>
            <a:r>
              <a:rPr lang="en-US" sz="2800" dirty="0" smtClean="0"/>
              <a:t>I :	Should warfarin rather than…</a:t>
            </a:r>
          </a:p>
          <a:p>
            <a:pPr marL="68262" indent="0">
              <a:buNone/>
            </a:pPr>
            <a:r>
              <a:rPr lang="en-US" sz="2800" dirty="0" smtClean="0"/>
              <a:t>C: 	Aspirin be given…</a:t>
            </a:r>
          </a:p>
          <a:p>
            <a:pPr marL="914400" indent="-847725">
              <a:buNone/>
            </a:pPr>
            <a:r>
              <a:rPr lang="en-US" sz="2800" dirty="0" smtClean="0"/>
              <a:t>O: 	To reduce symptomatic venous thromboembolism and mortality?</a:t>
            </a:r>
            <a:endParaRPr lang="en-US" sz="2800" dirty="0"/>
          </a:p>
        </p:txBody>
      </p:sp>
      <p:sp>
        <p:nvSpPr>
          <p:cNvPr id="5" name="TextBox 4"/>
          <p:cNvSpPr txBox="1"/>
          <p:nvPr/>
        </p:nvSpPr>
        <p:spPr>
          <a:xfrm>
            <a:off x="457200" y="1392072"/>
            <a:ext cx="8458200" cy="1384995"/>
          </a:xfrm>
          <a:prstGeom prst="rect">
            <a:avLst/>
          </a:prstGeom>
          <a:noFill/>
        </p:spPr>
        <p:txBody>
          <a:bodyPr wrap="square" rtlCol="0">
            <a:spAutoFit/>
          </a:bodyPr>
          <a:lstStyle/>
          <a:p>
            <a:r>
              <a:rPr lang="en-US" sz="2400" dirty="0" smtClean="0">
                <a:solidFill>
                  <a:schemeClr val="accent3">
                    <a:lumMod val="40000"/>
                    <a:lumOff val="60000"/>
                  </a:schemeClr>
                </a:solidFill>
              </a:rPr>
              <a:t>Deciding on the importance of outcomes on decision making</a:t>
            </a:r>
            <a:r>
              <a:rPr lang="en-US" sz="2800" dirty="0" smtClean="0">
                <a:solidFill>
                  <a:schemeClr val="accent3">
                    <a:lumMod val="40000"/>
                    <a:lumOff val="60000"/>
                  </a:schemeClr>
                </a:solidFill>
              </a:rPr>
              <a:t>:</a:t>
            </a:r>
          </a:p>
          <a:p>
            <a:r>
              <a:rPr lang="en-US" sz="2800" dirty="0" smtClean="0">
                <a:solidFill>
                  <a:schemeClr val="tx2">
                    <a:lumMod val="50000"/>
                  </a:schemeClr>
                </a:solidFill>
              </a:rPr>
              <a:t>1	2	3</a:t>
            </a:r>
            <a:r>
              <a:rPr lang="en-US" sz="2800" dirty="0" smtClean="0">
                <a:solidFill>
                  <a:schemeClr val="accent3">
                    <a:lumMod val="40000"/>
                    <a:lumOff val="60000"/>
                  </a:schemeClr>
                </a:solidFill>
              </a:rPr>
              <a:t>	</a:t>
            </a:r>
            <a:r>
              <a:rPr lang="en-US" sz="2800" dirty="0" smtClean="0">
                <a:solidFill>
                  <a:srgbClr val="FFFF00"/>
                </a:solidFill>
              </a:rPr>
              <a:t>4	5	6</a:t>
            </a:r>
            <a:r>
              <a:rPr lang="en-US" sz="2800" dirty="0" smtClean="0">
                <a:solidFill>
                  <a:schemeClr val="accent3">
                    <a:lumMod val="40000"/>
                    <a:lumOff val="60000"/>
                  </a:schemeClr>
                </a:solidFill>
              </a:rPr>
              <a:t>	</a:t>
            </a:r>
            <a:r>
              <a:rPr lang="en-US" sz="2800" dirty="0" smtClean="0">
                <a:solidFill>
                  <a:srgbClr val="FF0000"/>
                </a:solidFill>
              </a:rPr>
              <a:t>7	8	9</a:t>
            </a:r>
          </a:p>
          <a:p>
            <a:r>
              <a:rPr lang="en-US" sz="2800" dirty="0" smtClean="0"/>
              <a:t>Less important	    Important     Critically important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951013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48" y="470848"/>
            <a:ext cx="7772400" cy="914400"/>
          </a:xfrm>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457200" y="3124200"/>
            <a:ext cx="8534400" cy="1143000"/>
          </a:xfrm>
        </p:spPr>
        <p:txBody>
          <a:bodyPr/>
          <a:lstStyle/>
          <a:p>
            <a:pPr marL="68262" indent="0">
              <a:buNone/>
            </a:pPr>
            <a:r>
              <a:rPr lang="en-US" sz="2800" dirty="0" smtClean="0"/>
              <a:t>Please rate outcome: </a:t>
            </a:r>
            <a:r>
              <a:rPr lang="en-US" sz="2800" dirty="0" smtClean="0">
                <a:solidFill>
                  <a:schemeClr val="tx2">
                    <a:lumMod val="75000"/>
                  </a:schemeClr>
                </a:solidFill>
              </a:rPr>
              <a:t>Dying from pulmonary embolism</a:t>
            </a:r>
          </a:p>
        </p:txBody>
      </p:sp>
      <p:sp>
        <p:nvSpPr>
          <p:cNvPr id="5" name="TextBox 4"/>
          <p:cNvSpPr txBox="1"/>
          <p:nvPr/>
        </p:nvSpPr>
        <p:spPr>
          <a:xfrm>
            <a:off x="457200" y="1392072"/>
            <a:ext cx="8458200" cy="1384995"/>
          </a:xfrm>
          <a:prstGeom prst="rect">
            <a:avLst/>
          </a:prstGeom>
          <a:noFill/>
        </p:spPr>
        <p:txBody>
          <a:bodyPr wrap="square" rtlCol="0">
            <a:spAutoFit/>
          </a:bodyPr>
          <a:lstStyle/>
          <a:p>
            <a:r>
              <a:rPr lang="en-US" sz="2400" dirty="0" smtClean="0">
                <a:solidFill>
                  <a:schemeClr val="accent3">
                    <a:lumMod val="40000"/>
                    <a:lumOff val="60000"/>
                  </a:schemeClr>
                </a:solidFill>
              </a:rPr>
              <a:t>Deciding on the importance of outcomes on decision making</a:t>
            </a:r>
            <a:r>
              <a:rPr lang="en-US" sz="2800" dirty="0" smtClean="0">
                <a:solidFill>
                  <a:schemeClr val="accent3">
                    <a:lumMod val="40000"/>
                    <a:lumOff val="60000"/>
                  </a:schemeClr>
                </a:solidFill>
              </a:rPr>
              <a:t>:</a:t>
            </a:r>
          </a:p>
          <a:p>
            <a:r>
              <a:rPr lang="en-US" sz="2800" dirty="0" smtClean="0">
                <a:solidFill>
                  <a:schemeClr val="tx2">
                    <a:lumMod val="50000"/>
                  </a:schemeClr>
                </a:solidFill>
              </a:rPr>
              <a:t>1	2	3</a:t>
            </a:r>
            <a:r>
              <a:rPr lang="en-US" sz="2800" dirty="0" smtClean="0">
                <a:solidFill>
                  <a:schemeClr val="accent3">
                    <a:lumMod val="40000"/>
                    <a:lumOff val="60000"/>
                  </a:schemeClr>
                </a:solidFill>
              </a:rPr>
              <a:t>	</a:t>
            </a:r>
            <a:r>
              <a:rPr lang="en-US" sz="2800" dirty="0" smtClean="0">
                <a:solidFill>
                  <a:srgbClr val="FFFF00"/>
                </a:solidFill>
              </a:rPr>
              <a:t>4	5	6</a:t>
            </a:r>
            <a:r>
              <a:rPr lang="en-US" sz="2800" dirty="0" smtClean="0">
                <a:solidFill>
                  <a:schemeClr val="accent3">
                    <a:lumMod val="40000"/>
                    <a:lumOff val="60000"/>
                  </a:schemeClr>
                </a:solidFill>
              </a:rPr>
              <a:t>	</a:t>
            </a:r>
            <a:r>
              <a:rPr lang="en-US" sz="2800" dirty="0" smtClean="0">
                <a:solidFill>
                  <a:srgbClr val="FF0000"/>
                </a:solidFill>
              </a:rPr>
              <a:t>7	8	9</a:t>
            </a:r>
          </a:p>
          <a:p>
            <a:r>
              <a:rPr lang="en-US" sz="2800" dirty="0" smtClean="0"/>
              <a:t>Less important	    Important     Critically important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14</a:t>
            </a:fld>
            <a:endParaRPr lang="en-US"/>
          </a:p>
        </p:txBody>
      </p:sp>
      <p:sp>
        <p:nvSpPr>
          <p:cNvPr id="6" name="Content Placeholder 2"/>
          <p:cNvSpPr txBox="1">
            <a:spLocks/>
          </p:cNvSpPr>
          <p:nvPr/>
        </p:nvSpPr>
        <p:spPr bwMode="auto">
          <a:xfrm>
            <a:off x="381000" y="3962400"/>
            <a:ext cx="8305800" cy="2393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lstStyle>
          <a:p>
            <a:pPr marL="582612" indent="-514350">
              <a:buFont typeface="+mj-lt"/>
              <a:buAutoNum type="alphaUcPeriod"/>
            </a:pPr>
            <a:r>
              <a:rPr lang="en-US" sz="2800" dirty="0" smtClean="0"/>
              <a:t>(1, 2, 3): Less important </a:t>
            </a:r>
            <a:r>
              <a:rPr lang="en-US" sz="2800" dirty="0"/>
              <a:t>for decision making</a:t>
            </a:r>
            <a:endParaRPr lang="en-US" sz="2800" dirty="0" smtClean="0"/>
          </a:p>
          <a:p>
            <a:pPr marL="582612" indent="-514350">
              <a:buFont typeface="+mj-lt"/>
              <a:buAutoNum type="alphaUcPeriod"/>
            </a:pPr>
            <a:r>
              <a:rPr lang="en-US" sz="2800" dirty="0" smtClean="0"/>
              <a:t>(4, 5, 6): Important </a:t>
            </a:r>
            <a:r>
              <a:rPr lang="en-US" sz="2800" dirty="0"/>
              <a:t>for decision </a:t>
            </a:r>
            <a:r>
              <a:rPr lang="en-US" sz="2800" dirty="0" smtClean="0"/>
              <a:t>making</a:t>
            </a:r>
          </a:p>
          <a:p>
            <a:pPr marL="582612" indent="-514350">
              <a:buFont typeface="+mj-lt"/>
              <a:buAutoNum type="alphaUcPeriod"/>
            </a:pPr>
            <a:r>
              <a:rPr lang="en-US" sz="2800" dirty="0" smtClean="0"/>
              <a:t>(7, 8, 9): Critically important for decision making</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3432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48" y="470848"/>
            <a:ext cx="7772400" cy="914400"/>
          </a:xfrm>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2971800"/>
            <a:ext cx="8610600" cy="990600"/>
          </a:xfrm>
        </p:spPr>
        <p:txBody>
          <a:bodyPr/>
          <a:lstStyle/>
          <a:p>
            <a:pPr marL="68262" indent="0">
              <a:buNone/>
            </a:pPr>
            <a:r>
              <a:rPr lang="en-US" sz="2800" dirty="0" smtClean="0">
                <a:solidFill>
                  <a:schemeClr val="tx2">
                    <a:lumMod val="75000"/>
                  </a:schemeClr>
                </a:solidFill>
              </a:rPr>
              <a:t>Asymptomatic </a:t>
            </a:r>
            <a:r>
              <a:rPr lang="en-US" sz="2800" dirty="0">
                <a:solidFill>
                  <a:schemeClr val="tx2">
                    <a:lumMod val="75000"/>
                  </a:schemeClr>
                </a:solidFill>
              </a:rPr>
              <a:t>deep vein </a:t>
            </a:r>
            <a:r>
              <a:rPr lang="en-US" sz="2800" dirty="0" smtClean="0">
                <a:solidFill>
                  <a:schemeClr val="tx2">
                    <a:lumMod val="75000"/>
                  </a:schemeClr>
                </a:solidFill>
              </a:rPr>
              <a:t>thrombosis in the calf (e.g., as seen on mandatory venography at end of study)</a:t>
            </a:r>
          </a:p>
        </p:txBody>
      </p:sp>
      <p:sp>
        <p:nvSpPr>
          <p:cNvPr id="5" name="TextBox 4"/>
          <p:cNvSpPr txBox="1"/>
          <p:nvPr/>
        </p:nvSpPr>
        <p:spPr>
          <a:xfrm>
            <a:off x="457200" y="1392072"/>
            <a:ext cx="8458200" cy="1384995"/>
          </a:xfrm>
          <a:prstGeom prst="rect">
            <a:avLst/>
          </a:prstGeom>
          <a:noFill/>
        </p:spPr>
        <p:txBody>
          <a:bodyPr wrap="square" rtlCol="0">
            <a:spAutoFit/>
          </a:bodyPr>
          <a:lstStyle/>
          <a:p>
            <a:r>
              <a:rPr lang="en-US" sz="2400" dirty="0" smtClean="0">
                <a:solidFill>
                  <a:schemeClr val="accent3">
                    <a:lumMod val="40000"/>
                    <a:lumOff val="60000"/>
                  </a:schemeClr>
                </a:solidFill>
              </a:rPr>
              <a:t>Deciding on the importance of outcomes on decision making</a:t>
            </a:r>
            <a:r>
              <a:rPr lang="en-US" sz="2800" dirty="0" smtClean="0">
                <a:solidFill>
                  <a:schemeClr val="accent3">
                    <a:lumMod val="40000"/>
                    <a:lumOff val="60000"/>
                  </a:schemeClr>
                </a:solidFill>
              </a:rPr>
              <a:t>:</a:t>
            </a:r>
          </a:p>
          <a:p>
            <a:r>
              <a:rPr lang="en-US" sz="2800" dirty="0" smtClean="0">
                <a:solidFill>
                  <a:schemeClr val="tx2">
                    <a:lumMod val="50000"/>
                  </a:schemeClr>
                </a:solidFill>
              </a:rPr>
              <a:t>1	2	3</a:t>
            </a:r>
            <a:r>
              <a:rPr lang="en-US" sz="2800" dirty="0" smtClean="0">
                <a:solidFill>
                  <a:schemeClr val="accent3">
                    <a:lumMod val="40000"/>
                    <a:lumOff val="60000"/>
                  </a:schemeClr>
                </a:solidFill>
              </a:rPr>
              <a:t>	</a:t>
            </a:r>
            <a:r>
              <a:rPr lang="en-US" sz="2800" dirty="0" smtClean="0">
                <a:solidFill>
                  <a:srgbClr val="FFFF00"/>
                </a:solidFill>
              </a:rPr>
              <a:t>4	5	6</a:t>
            </a:r>
            <a:r>
              <a:rPr lang="en-US" sz="2800" dirty="0" smtClean="0">
                <a:solidFill>
                  <a:schemeClr val="accent3">
                    <a:lumMod val="40000"/>
                    <a:lumOff val="60000"/>
                  </a:schemeClr>
                </a:solidFill>
              </a:rPr>
              <a:t>	</a:t>
            </a:r>
            <a:r>
              <a:rPr lang="en-US" sz="2800" dirty="0" smtClean="0">
                <a:solidFill>
                  <a:srgbClr val="FF0000"/>
                </a:solidFill>
              </a:rPr>
              <a:t>7	8	9</a:t>
            </a:r>
          </a:p>
          <a:p>
            <a:r>
              <a:rPr lang="en-US" sz="2800" dirty="0" smtClean="0"/>
              <a:t>Less important	    Important     Critically important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15</a:t>
            </a:fld>
            <a:endParaRPr lang="en-US"/>
          </a:p>
        </p:txBody>
      </p:sp>
      <p:sp>
        <p:nvSpPr>
          <p:cNvPr id="6" name="Content Placeholder 2"/>
          <p:cNvSpPr txBox="1">
            <a:spLocks/>
          </p:cNvSpPr>
          <p:nvPr/>
        </p:nvSpPr>
        <p:spPr bwMode="auto">
          <a:xfrm>
            <a:off x="381000" y="4114800"/>
            <a:ext cx="8305800" cy="2241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lstStyle>
          <a:p>
            <a:pPr marL="582612" indent="-514350">
              <a:buFont typeface="+mj-lt"/>
              <a:buAutoNum type="alphaUcPeriod"/>
            </a:pPr>
            <a:r>
              <a:rPr lang="en-US" sz="2800" dirty="0" smtClean="0"/>
              <a:t>(1, 2, 3): Less important </a:t>
            </a:r>
            <a:r>
              <a:rPr lang="en-US" sz="2800" dirty="0"/>
              <a:t>for decision making</a:t>
            </a:r>
            <a:endParaRPr lang="en-US" sz="2800" dirty="0" smtClean="0"/>
          </a:p>
          <a:p>
            <a:pPr marL="582612" indent="-514350">
              <a:buFont typeface="+mj-lt"/>
              <a:buAutoNum type="alphaUcPeriod"/>
            </a:pPr>
            <a:r>
              <a:rPr lang="en-US" sz="2800" dirty="0" smtClean="0"/>
              <a:t>(4, 5, 6): Important </a:t>
            </a:r>
            <a:r>
              <a:rPr lang="en-US" sz="2800" dirty="0"/>
              <a:t>for decision </a:t>
            </a:r>
            <a:r>
              <a:rPr lang="en-US" sz="2800" dirty="0" smtClean="0"/>
              <a:t>making</a:t>
            </a:r>
          </a:p>
          <a:p>
            <a:pPr marL="582612" indent="-514350">
              <a:buFont typeface="+mj-lt"/>
              <a:buAutoNum type="alphaUcPeriod"/>
            </a:pPr>
            <a:r>
              <a:rPr lang="en-US" sz="2800" dirty="0" smtClean="0"/>
              <a:t>(7, 8, 9): Critically important for decision making</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616241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48" y="470848"/>
            <a:ext cx="7772400" cy="914400"/>
          </a:xfrm>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3124200"/>
            <a:ext cx="8610600" cy="838200"/>
          </a:xfrm>
        </p:spPr>
        <p:txBody>
          <a:bodyPr/>
          <a:lstStyle/>
          <a:p>
            <a:pPr marL="68262" indent="0">
              <a:buNone/>
            </a:pPr>
            <a:r>
              <a:rPr lang="en-US" sz="2800" dirty="0">
                <a:solidFill>
                  <a:schemeClr val="tx2">
                    <a:lumMod val="75000"/>
                  </a:schemeClr>
                </a:solidFill>
              </a:rPr>
              <a:t>Stomach ulcer bleeding requiring endoscopy</a:t>
            </a:r>
            <a:endParaRPr lang="en-US" sz="2800" dirty="0" smtClean="0">
              <a:solidFill>
                <a:schemeClr val="tx2">
                  <a:lumMod val="75000"/>
                </a:schemeClr>
              </a:solidFill>
            </a:endParaRPr>
          </a:p>
        </p:txBody>
      </p:sp>
      <p:sp>
        <p:nvSpPr>
          <p:cNvPr id="5" name="TextBox 4"/>
          <p:cNvSpPr txBox="1"/>
          <p:nvPr/>
        </p:nvSpPr>
        <p:spPr>
          <a:xfrm>
            <a:off x="457200" y="1392072"/>
            <a:ext cx="8458200" cy="1384995"/>
          </a:xfrm>
          <a:prstGeom prst="rect">
            <a:avLst/>
          </a:prstGeom>
          <a:noFill/>
        </p:spPr>
        <p:txBody>
          <a:bodyPr wrap="square" rtlCol="0">
            <a:spAutoFit/>
          </a:bodyPr>
          <a:lstStyle/>
          <a:p>
            <a:r>
              <a:rPr lang="en-US" sz="2400" dirty="0" smtClean="0">
                <a:solidFill>
                  <a:schemeClr val="accent3">
                    <a:lumMod val="40000"/>
                    <a:lumOff val="60000"/>
                  </a:schemeClr>
                </a:solidFill>
              </a:rPr>
              <a:t>Deciding on the importance of outcomes on decision making</a:t>
            </a:r>
            <a:r>
              <a:rPr lang="en-US" sz="2800" dirty="0" smtClean="0">
                <a:solidFill>
                  <a:schemeClr val="accent3">
                    <a:lumMod val="40000"/>
                    <a:lumOff val="60000"/>
                  </a:schemeClr>
                </a:solidFill>
              </a:rPr>
              <a:t>:</a:t>
            </a:r>
          </a:p>
          <a:p>
            <a:r>
              <a:rPr lang="en-US" sz="2800" dirty="0" smtClean="0">
                <a:solidFill>
                  <a:schemeClr val="tx2">
                    <a:lumMod val="50000"/>
                  </a:schemeClr>
                </a:solidFill>
              </a:rPr>
              <a:t>1	2	3</a:t>
            </a:r>
            <a:r>
              <a:rPr lang="en-US" sz="2800" dirty="0" smtClean="0">
                <a:solidFill>
                  <a:schemeClr val="accent3">
                    <a:lumMod val="40000"/>
                    <a:lumOff val="60000"/>
                  </a:schemeClr>
                </a:solidFill>
              </a:rPr>
              <a:t>	</a:t>
            </a:r>
            <a:r>
              <a:rPr lang="en-US" sz="2800" dirty="0" smtClean="0">
                <a:solidFill>
                  <a:srgbClr val="FFFF00"/>
                </a:solidFill>
              </a:rPr>
              <a:t>4	5	6</a:t>
            </a:r>
            <a:r>
              <a:rPr lang="en-US" sz="2800" dirty="0" smtClean="0">
                <a:solidFill>
                  <a:schemeClr val="accent3">
                    <a:lumMod val="40000"/>
                    <a:lumOff val="60000"/>
                  </a:schemeClr>
                </a:solidFill>
              </a:rPr>
              <a:t>	</a:t>
            </a:r>
            <a:r>
              <a:rPr lang="en-US" sz="2800" dirty="0" smtClean="0">
                <a:solidFill>
                  <a:srgbClr val="FF0000"/>
                </a:solidFill>
              </a:rPr>
              <a:t>7	8	9</a:t>
            </a:r>
          </a:p>
          <a:p>
            <a:r>
              <a:rPr lang="en-US" sz="2800" dirty="0" smtClean="0"/>
              <a:t>Less important	    Important     Critically important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16</a:t>
            </a:fld>
            <a:endParaRPr lang="en-US"/>
          </a:p>
        </p:txBody>
      </p:sp>
      <p:sp>
        <p:nvSpPr>
          <p:cNvPr id="6" name="Content Placeholder 2"/>
          <p:cNvSpPr txBox="1">
            <a:spLocks/>
          </p:cNvSpPr>
          <p:nvPr/>
        </p:nvSpPr>
        <p:spPr bwMode="auto">
          <a:xfrm>
            <a:off x="381000" y="3962400"/>
            <a:ext cx="8305800" cy="2393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lstStyle>
          <a:p>
            <a:pPr marL="582612" indent="-514350">
              <a:buFont typeface="+mj-lt"/>
              <a:buAutoNum type="alphaUcPeriod"/>
            </a:pPr>
            <a:r>
              <a:rPr lang="en-US" sz="2800" dirty="0" smtClean="0"/>
              <a:t>(1, 2, 3): Less important </a:t>
            </a:r>
            <a:r>
              <a:rPr lang="en-US" sz="2800" dirty="0"/>
              <a:t>for decision making</a:t>
            </a:r>
            <a:endParaRPr lang="en-US" sz="2800" dirty="0" smtClean="0"/>
          </a:p>
          <a:p>
            <a:pPr marL="582612" indent="-514350">
              <a:buFont typeface="+mj-lt"/>
              <a:buAutoNum type="alphaUcPeriod"/>
            </a:pPr>
            <a:r>
              <a:rPr lang="en-US" sz="2800" dirty="0" smtClean="0"/>
              <a:t>(4, 5, 6): Important </a:t>
            </a:r>
            <a:r>
              <a:rPr lang="en-US" sz="2800" dirty="0"/>
              <a:t>for decision </a:t>
            </a:r>
            <a:r>
              <a:rPr lang="en-US" sz="2800" dirty="0" smtClean="0"/>
              <a:t>making</a:t>
            </a:r>
          </a:p>
          <a:p>
            <a:pPr marL="582612" indent="-514350">
              <a:buFont typeface="+mj-lt"/>
              <a:buAutoNum type="alphaUcPeriod"/>
            </a:pPr>
            <a:r>
              <a:rPr lang="en-US" sz="2800" dirty="0" smtClean="0"/>
              <a:t>(7, 8, 9): Critically important for decision making</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563932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04248" y="470848"/>
            <a:ext cx="7772400" cy="914400"/>
          </a:xfrm>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3124200"/>
            <a:ext cx="8610600" cy="838200"/>
          </a:xfrm>
        </p:spPr>
        <p:txBody>
          <a:bodyPr/>
          <a:lstStyle/>
          <a:p>
            <a:pPr marL="68262" indent="0">
              <a:buNone/>
            </a:pPr>
            <a:r>
              <a:rPr lang="en-US" sz="2800" dirty="0">
                <a:solidFill>
                  <a:schemeClr val="tx2">
                    <a:lumMod val="75000"/>
                  </a:schemeClr>
                </a:solidFill>
              </a:rPr>
              <a:t>Regular blood work and dose adjustments</a:t>
            </a:r>
            <a:endParaRPr lang="en-US" sz="2800" dirty="0" smtClean="0">
              <a:solidFill>
                <a:schemeClr val="tx2">
                  <a:lumMod val="75000"/>
                </a:schemeClr>
              </a:solidFill>
            </a:endParaRPr>
          </a:p>
        </p:txBody>
      </p:sp>
      <p:sp>
        <p:nvSpPr>
          <p:cNvPr id="5" name="TextBox 4"/>
          <p:cNvSpPr txBox="1"/>
          <p:nvPr/>
        </p:nvSpPr>
        <p:spPr>
          <a:xfrm>
            <a:off x="457200" y="1392072"/>
            <a:ext cx="8458200" cy="1384995"/>
          </a:xfrm>
          <a:prstGeom prst="rect">
            <a:avLst/>
          </a:prstGeom>
          <a:noFill/>
        </p:spPr>
        <p:txBody>
          <a:bodyPr wrap="square" rtlCol="0">
            <a:spAutoFit/>
          </a:bodyPr>
          <a:lstStyle/>
          <a:p>
            <a:r>
              <a:rPr lang="en-US" sz="2400" dirty="0" smtClean="0">
                <a:solidFill>
                  <a:schemeClr val="accent3">
                    <a:lumMod val="40000"/>
                    <a:lumOff val="60000"/>
                  </a:schemeClr>
                </a:solidFill>
              </a:rPr>
              <a:t>Deciding on the importance of outcomes on decision making</a:t>
            </a:r>
            <a:r>
              <a:rPr lang="en-US" sz="2800" dirty="0" smtClean="0">
                <a:solidFill>
                  <a:schemeClr val="accent3">
                    <a:lumMod val="40000"/>
                    <a:lumOff val="60000"/>
                  </a:schemeClr>
                </a:solidFill>
              </a:rPr>
              <a:t>:</a:t>
            </a:r>
          </a:p>
          <a:p>
            <a:r>
              <a:rPr lang="en-US" sz="2800" dirty="0" smtClean="0">
                <a:solidFill>
                  <a:schemeClr val="tx2">
                    <a:lumMod val="50000"/>
                  </a:schemeClr>
                </a:solidFill>
              </a:rPr>
              <a:t>1	2	3</a:t>
            </a:r>
            <a:r>
              <a:rPr lang="en-US" sz="2800" dirty="0" smtClean="0">
                <a:solidFill>
                  <a:schemeClr val="accent3">
                    <a:lumMod val="40000"/>
                    <a:lumOff val="60000"/>
                  </a:schemeClr>
                </a:solidFill>
              </a:rPr>
              <a:t>	</a:t>
            </a:r>
            <a:r>
              <a:rPr lang="en-US" sz="2800" dirty="0" smtClean="0">
                <a:solidFill>
                  <a:srgbClr val="FFFF00"/>
                </a:solidFill>
              </a:rPr>
              <a:t>4	5	6</a:t>
            </a:r>
            <a:r>
              <a:rPr lang="en-US" sz="2800" dirty="0" smtClean="0">
                <a:solidFill>
                  <a:schemeClr val="accent3">
                    <a:lumMod val="40000"/>
                    <a:lumOff val="60000"/>
                  </a:schemeClr>
                </a:solidFill>
              </a:rPr>
              <a:t>	</a:t>
            </a:r>
            <a:r>
              <a:rPr lang="en-US" sz="2800" dirty="0" smtClean="0">
                <a:solidFill>
                  <a:srgbClr val="FF0000"/>
                </a:solidFill>
              </a:rPr>
              <a:t>7	8	9</a:t>
            </a:r>
          </a:p>
          <a:p>
            <a:r>
              <a:rPr lang="en-US" sz="2800" dirty="0" smtClean="0"/>
              <a:t>Less important	    Important     Critically important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17</a:t>
            </a:fld>
            <a:endParaRPr lang="en-US"/>
          </a:p>
        </p:txBody>
      </p:sp>
      <p:sp>
        <p:nvSpPr>
          <p:cNvPr id="6" name="Content Placeholder 2"/>
          <p:cNvSpPr txBox="1">
            <a:spLocks/>
          </p:cNvSpPr>
          <p:nvPr/>
        </p:nvSpPr>
        <p:spPr bwMode="auto">
          <a:xfrm>
            <a:off x="381000" y="3962400"/>
            <a:ext cx="8305800" cy="2393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lstStyle>
          <a:p>
            <a:pPr marL="582612" indent="-514350">
              <a:buFont typeface="+mj-lt"/>
              <a:buAutoNum type="alphaUcPeriod"/>
            </a:pPr>
            <a:r>
              <a:rPr lang="en-US" sz="2800" dirty="0" smtClean="0"/>
              <a:t>(1, 2, 3): Less important </a:t>
            </a:r>
            <a:r>
              <a:rPr lang="en-US" sz="2800" dirty="0"/>
              <a:t>for decision making</a:t>
            </a:r>
            <a:endParaRPr lang="en-US" sz="2800" dirty="0" smtClean="0"/>
          </a:p>
          <a:p>
            <a:pPr marL="582612" indent="-514350">
              <a:buFont typeface="+mj-lt"/>
              <a:buAutoNum type="alphaUcPeriod"/>
            </a:pPr>
            <a:r>
              <a:rPr lang="en-US" sz="2800" dirty="0" smtClean="0"/>
              <a:t>(4, 5, 6): Important </a:t>
            </a:r>
            <a:r>
              <a:rPr lang="en-US" sz="2800" dirty="0"/>
              <a:t>for decision </a:t>
            </a:r>
            <a:r>
              <a:rPr lang="en-US" sz="2800" dirty="0" smtClean="0"/>
              <a:t>making</a:t>
            </a:r>
          </a:p>
          <a:p>
            <a:pPr marL="582612" indent="-514350">
              <a:buFont typeface="+mj-lt"/>
              <a:buAutoNum type="alphaUcPeriod"/>
            </a:pPr>
            <a:r>
              <a:rPr lang="en-US" sz="2800" dirty="0" smtClean="0"/>
              <a:t>(7, 8, 9): Critically important for decision making</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311542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Rating the importance of outcomes</a:t>
            </a:r>
            <a:endParaRPr lang="en-US" dirty="0"/>
          </a:p>
        </p:txBody>
      </p:sp>
      <p:sp>
        <p:nvSpPr>
          <p:cNvPr id="3" name="Content Placeholder 2"/>
          <p:cNvSpPr>
            <a:spLocks noGrp="1"/>
          </p:cNvSpPr>
          <p:nvPr>
            <p:ph idx="1"/>
          </p:nvPr>
        </p:nvSpPr>
        <p:spPr>
          <a:xfrm>
            <a:off x="609600" y="1905000"/>
            <a:ext cx="8077200" cy="4451350"/>
          </a:xfrm>
        </p:spPr>
        <p:txBody>
          <a:bodyPr/>
          <a:lstStyle/>
          <a:p>
            <a:r>
              <a:rPr lang="en-US" dirty="0" smtClean="0"/>
              <a:t>Train the content expert to understand that outcomes that are critical for decision making are identified</a:t>
            </a:r>
          </a:p>
          <a:p>
            <a:r>
              <a:rPr lang="en-US" dirty="0" smtClean="0"/>
              <a:t>Rating is done before, during and after the evidence review</a:t>
            </a:r>
          </a:p>
          <a:p>
            <a:r>
              <a:rPr lang="en-US" dirty="0" smtClean="0"/>
              <a:t>The rating may change in light of new information</a:t>
            </a:r>
            <a:endParaRPr lang="en-US" dirty="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18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27688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06" name="Group 105"/>
          <p:cNvGrpSpPr/>
          <p:nvPr/>
        </p:nvGrpSpPr>
        <p:grpSpPr>
          <a:xfrm>
            <a:off x="0" y="0"/>
            <a:ext cx="9144000" cy="6858000"/>
            <a:chOff x="0" y="0"/>
            <a:chExt cx="9144000" cy="6858000"/>
          </a:xfrm>
        </p:grpSpPr>
        <p:grpSp>
          <p:nvGrpSpPr>
            <p:cNvPr id="2" name="Group 101"/>
            <p:cNvGrpSpPr>
              <a:grpSpLocks/>
            </p:cNvGrpSpPr>
            <p:nvPr/>
          </p:nvGrpSpPr>
          <p:grpSpPr bwMode="auto">
            <a:xfrm>
              <a:off x="0" y="0"/>
              <a:ext cx="9144000" cy="3657600"/>
              <a:chOff x="0" y="1752600"/>
              <a:chExt cx="9144000" cy="3657600"/>
            </a:xfrm>
          </p:grpSpPr>
          <p:sp>
            <p:nvSpPr>
              <p:cNvPr id="92" name="Rectangle 91"/>
              <p:cNvSpPr/>
              <p:nvPr/>
            </p:nvSpPr>
            <p:spPr>
              <a:xfrm>
                <a:off x="0" y="1752600"/>
                <a:ext cx="9144000" cy="3657600"/>
              </a:xfrm>
              <a:prstGeom prst="rect">
                <a:avLst/>
              </a:prstGeom>
              <a:solidFill>
                <a:schemeClr val="accent1">
                  <a:alpha val="20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65" name="TextBox 92"/>
              <p:cNvSpPr txBox="1">
                <a:spLocks noChangeArrowheads="1"/>
              </p:cNvSpPr>
              <p:nvPr/>
            </p:nvSpPr>
            <p:spPr bwMode="auto">
              <a:xfrm>
                <a:off x="0" y="5029200"/>
                <a:ext cx="2209800" cy="307777"/>
              </a:xfrm>
              <a:prstGeom prst="rect">
                <a:avLst/>
              </a:prstGeom>
              <a:noFill/>
              <a:ln w="9525">
                <a:noFill/>
                <a:miter lim="800000"/>
                <a:headEnd/>
                <a:tailEnd/>
              </a:ln>
            </p:spPr>
            <p:txBody>
              <a:bodyPr>
                <a:spAutoFit/>
              </a:bodyPr>
              <a:lstStyle/>
              <a:p>
                <a:r>
                  <a:rPr lang="en-US" sz="1400" b="1" i="1" dirty="0">
                    <a:solidFill>
                      <a:srgbClr val="00B050"/>
                    </a:solidFill>
                    <a:latin typeface="Corbel" pitchFamily="34" charset="0"/>
                  </a:rPr>
                  <a:t>Systematic review</a:t>
                </a:r>
              </a:p>
            </p:txBody>
          </p:sp>
        </p:grpSp>
        <p:grpSp>
          <p:nvGrpSpPr>
            <p:cNvPr id="3" name="Group 124"/>
            <p:cNvGrpSpPr>
              <a:grpSpLocks/>
            </p:cNvGrpSpPr>
            <p:nvPr/>
          </p:nvGrpSpPr>
          <p:grpSpPr bwMode="auto">
            <a:xfrm>
              <a:off x="0" y="3733800"/>
              <a:ext cx="9144000" cy="3124200"/>
              <a:chOff x="0" y="2352"/>
              <a:chExt cx="5760" cy="1968"/>
            </a:xfrm>
          </p:grpSpPr>
          <p:sp>
            <p:nvSpPr>
              <p:cNvPr id="94" name="Rectangle 93"/>
              <p:cNvSpPr/>
              <p:nvPr/>
            </p:nvSpPr>
            <p:spPr>
              <a:xfrm>
                <a:off x="0" y="2352"/>
                <a:ext cx="5760" cy="1968"/>
              </a:xfrm>
              <a:prstGeom prst="rect">
                <a:avLst/>
              </a:prstGeom>
              <a:solidFill>
                <a:schemeClr val="accent2">
                  <a:alpha val="20000"/>
                </a:schemeClr>
              </a:solidFill>
              <a:ln>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67" name="TextBox 94"/>
              <p:cNvSpPr txBox="1">
                <a:spLocks noChangeArrowheads="1"/>
              </p:cNvSpPr>
              <p:nvPr/>
            </p:nvSpPr>
            <p:spPr bwMode="auto">
              <a:xfrm>
                <a:off x="0" y="2400"/>
                <a:ext cx="1392" cy="192"/>
              </a:xfrm>
              <a:prstGeom prst="rect">
                <a:avLst/>
              </a:prstGeom>
              <a:noFill/>
              <a:ln w="9525">
                <a:noFill/>
                <a:miter lim="800000"/>
                <a:headEnd/>
                <a:tailEnd/>
              </a:ln>
            </p:spPr>
            <p:txBody>
              <a:bodyPr>
                <a:spAutoFit/>
              </a:bodyPr>
              <a:lstStyle/>
              <a:p>
                <a:r>
                  <a:rPr lang="en-US" sz="1400" b="1" i="1">
                    <a:solidFill>
                      <a:schemeClr val="accent2"/>
                    </a:solidFill>
                    <a:latin typeface="Corbel" pitchFamily="34" charset="0"/>
                  </a:rPr>
                  <a:t>Guideline development</a:t>
                </a:r>
              </a:p>
            </p:txBody>
          </p:sp>
        </p:grpSp>
        <p:sp>
          <p:nvSpPr>
            <p:cNvPr id="7" name="TextBox 6"/>
            <p:cNvSpPr txBox="1">
              <a:spLocks noChangeArrowheads="1"/>
            </p:cNvSpPr>
            <p:nvPr/>
          </p:nvSpPr>
          <p:spPr bwMode="auto">
            <a:xfrm>
              <a:off x="304800" y="1371600"/>
              <a:ext cx="381000" cy="1200150"/>
            </a:xfrm>
            <a:prstGeom prst="rect">
              <a:avLst/>
            </a:prstGeom>
            <a:noFill/>
            <a:ln w="9525">
              <a:solidFill>
                <a:schemeClr val="accent1"/>
              </a:solidFill>
              <a:miter lim="800000"/>
              <a:headEnd/>
              <a:tailEnd/>
            </a:ln>
          </p:spPr>
          <p:txBody>
            <a:bodyPr>
              <a:spAutoFit/>
            </a:bodyPr>
            <a:lstStyle/>
            <a:p>
              <a:pPr algn="ctr"/>
              <a:r>
                <a:rPr lang="en-US">
                  <a:latin typeface="Corbel" pitchFamily="34" charset="0"/>
                </a:rPr>
                <a:t>P</a:t>
              </a:r>
            </a:p>
            <a:p>
              <a:pPr algn="ctr"/>
              <a:r>
                <a:rPr lang="en-US">
                  <a:latin typeface="Corbel" pitchFamily="34" charset="0"/>
                </a:rPr>
                <a:t>I</a:t>
              </a:r>
            </a:p>
            <a:p>
              <a:pPr algn="ctr"/>
              <a:r>
                <a:rPr lang="en-US">
                  <a:latin typeface="Corbel" pitchFamily="34" charset="0"/>
                </a:rPr>
                <a:t>C</a:t>
              </a:r>
            </a:p>
            <a:p>
              <a:pPr algn="ctr"/>
              <a:r>
                <a:rPr lang="en-US">
                  <a:latin typeface="Corbel" pitchFamily="34" charset="0"/>
                </a:rPr>
                <a:t>O</a:t>
              </a:r>
            </a:p>
          </p:txBody>
        </p:sp>
        <p:sp>
          <p:nvSpPr>
            <p:cNvPr id="8" name="TextBox 7"/>
            <p:cNvSpPr txBox="1">
              <a:spLocks noChangeArrowheads="1"/>
            </p:cNvSpPr>
            <p:nvPr/>
          </p:nvSpPr>
          <p:spPr bwMode="auto">
            <a:xfrm>
              <a:off x="762000" y="13716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9" name="TextBox 8"/>
            <p:cNvSpPr txBox="1">
              <a:spLocks noChangeArrowheads="1"/>
            </p:cNvSpPr>
            <p:nvPr/>
          </p:nvSpPr>
          <p:spPr bwMode="auto">
            <a:xfrm>
              <a:off x="762000" y="16764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0" name="TextBox 9"/>
            <p:cNvSpPr txBox="1">
              <a:spLocks noChangeArrowheads="1"/>
            </p:cNvSpPr>
            <p:nvPr/>
          </p:nvSpPr>
          <p:spPr bwMode="auto">
            <a:xfrm>
              <a:off x="762000" y="19812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1" name="TextBox 10"/>
            <p:cNvSpPr txBox="1">
              <a:spLocks noChangeArrowheads="1"/>
            </p:cNvSpPr>
            <p:nvPr/>
          </p:nvSpPr>
          <p:spPr bwMode="auto">
            <a:xfrm>
              <a:off x="762000" y="22860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5" name="TextBox 14"/>
            <p:cNvSpPr txBox="1">
              <a:spLocks noChangeArrowheads="1"/>
            </p:cNvSpPr>
            <p:nvPr/>
          </p:nvSpPr>
          <p:spPr bwMode="auto">
            <a:xfrm rot="-1800000">
              <a:off x="112228" y="568868"/>
              <a:ext cx="1748342" cy="307777"/>
            </a:xfrm>
            <a:prstGeom prst="rect">
              <a:avLst/>
            </a:prstGeom>
            <a:noFill/>
            <a:ln w="9525">
              <a:noFill/>
              <a:miter lim="800000"/>
              <a:headEnd/>
              <a:tailEnd/>
            </a:ln>
          </p:spPr>
          <p:txBody>
            <a:bodyPr wrap="square">
              <a:spAutoFit/>
            </a:bodyPr>
            <a:lstStyle/>
            <a:p>
              <a:r>
                <a:rPr lang="en-US" sz="1400" dirty="0" smtClean="0">
                  <a:latin typeface="Corbel" pitchFamily="34" charset="0"/>
                </a:rPr>
                <a:t>Formulate  question</a:t>
              </a:r>
              <a:endParaRPr lang="en-US" sz="1400" dirty="0">
                <a:latin typeface="Corbel" pitchFamily="34" charset="0"/>
              </a:endParaRPr>
            </a:p>
          </p:txBody>
        </p:sp>
        <p:grpSp>
          <p:nvGrpSpPr>
            <p:cNvPr id="4" name="Group 160"/>
            <p:cNvGrpSpPr>
              <a:grpSpLocks/>
            </p:cNvGrpSpPr>
            <p:nvPr/>
          </p:nvGrpSpPr>
          <p:grpSpPr bwMode="auto">
            <a:xfrm>
              <a:off x="2633663" y="1117600"/>
              <a:ext cx="2200275" cy="1549400"/>
              <a:chOff x="2633524" y="1117453"/>
              <a:chExt cx="2200909" cy="1549547"/>
            </a:xfrm>
          </p:grpSpPr>
          <p:pic>
            <p:nvPicPr>
              <p:cNvPr id="59" name="Picture 2"/>
              <p:cNvPicPr>
                <a:picLocks noChangeAspect="1" noChangeArrowheads="1"/>
              </p:cNvPicPr>
              <p:nvPr/>
            </p:nvPicPr>
            <p:blipFill>
              <a:blip r:embed="rId2" cstate="print"/>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5" name="Picture 2"/>
              <p:cNvPicPr>
                <a:picLocks noChangeAspect="1" noChangeArrowheads="1"/>
              </p:cNvPicPr>
              <p:nvPr/>
            </p:nvPicPr>
            <p:blipFill>
              <a:blip r:embed="rId2" cstate="print"/>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0" name="Picture 2"/>
              <p:cNvPicPr>
                <a:picLocks noChangeAspect="1" noChangeArrowheads="1"/>
              </p:cNvPicPr>
              <p:nvPr/>
            </p:nvPicPr>
            <p:blipFill>
              <a:blip r:embed="rId2" cstate="print"/>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4" name="Picture 2"/>
              <p:cNvPicPr>
                <a:picLocks noChangeAspect="1" noChangeArrowheads="1"/>
              </p:cNvPicPr>
              <p:nvPr/>
            </p:nvPicPr>
            <p:blipFill>
              <a:blip r:embed="rId2" cstate="print"/>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sp>
          <p:nvSpPr>
            <p:cNvPr id="22" name="TextBox 21"/>
            <p:cNvSpPr txBox="1">
              <a:spLocks noChangeArrowheads="1"/>
            </p:cNvSpPr>
            <p:nvPr/>
          </p:nvSpPr>
          <p:spPr bwMode="auto">
            <a:xfrm rot="-1800000">
              <a:off x="1653325" y="657629"/>
              <a:ext cx="1493838" cy="307975"/>
            </a:xfrm>
            <a:prstGeom prst="rect">
              <a:avLst/>
            </a:prstGeom>
            <a:noFill/>
            <a:ln w="9525">
              <a:noFill/>
              <a:miter lim="800000"/>
              <a:headEnd/>
              <a:tailEnd/>
            </a:ln>
          </p:spPr>
          <p:txBody>
            <a:bodyPr>
              <a:spAutoFit/>
            </a:bodyPr>
            <a:lstStyle/>
            <a:p>
              <a:r>
                <a:rPr lang="en-US" sz="1400" dirty="0">
                  <a:latin typeface="Corbel" pitchFamily="34" charset="0"/>
                </a:rPr>
                <a:t>Rate </a:t>
              </a:r>
              <a:r>
                <a:rPr lang="en-US" sz="1400" dirty="0" smtClean="0">
                  <a:latin typeface="Corbel" pitchFamily="34" charset="0"/>
                </a:rPr>
                <a:t> importance</a:t>
              </a:r>
              <a:endParaRPr lang="en-US" sz="1400" dirty="0">
                <a:latin typeface="Corbel" pitchFamily="34" charset="0"/>
              </a:endParaRPr>
            </a:p>
          </p:txBody>
        </p:sp>
        <p:sp>
          <p:nvSpPr>
            <p:cNvPr id="23" name="TextBox 22"/>
            <p:cNvSpPr txBox="1">
              <a:spLocks noChangeArrowheads="1"/>
            </p:cNvSpPr>
            <p:nvPr/>
          </p:nvSpPr>
          <p:spPr bwMode="auto">
            <a:xfrm>
              <a:off x="1676400" y="1371600"/>
              <a:ext cx="762000" cy="307975"/>
            </a:xfrm>
            <a:prstGeom prst="rect">
              <a:avLst/>
            </a:prstGeom>
            <a:noFill/>
            <a:ln w="9525">
              <a:noFill/>
              <a:miter lim="800000"/>
              <a:headEnd/>
              <a:tailEnd/>
            </a:ln>
          </p:spPr>
          <p:txBody>
            <a:bodyPr>
              <a:spAutoFit/>
            </a:bodyPr>
            <a:lstStyle/>
            <a:p>
              <a:r>
                <a:rPr lang="en-US" sz="1400">
                  <a:latin typeface="Corbel" pitchFamily="34" charset="0"/>
                </a:rPr>
                <a:t>Critical</a:t>
              </a:r>
            </a:p>
          </p:txBody>
        </p:sp>
        <p:sp>
          <p:nvSpPr>
            <p:cNvPr id="24" name="TextBox 23"/>
            <p:cNvSpPr txBox="1">
              <a:spLocks noChangeArrowheads="1"/>
            </p:cNvSpPr>
            <p:nvPr/>
          </p:nvSpPr>
          <p:spPr bwMode="auto">
            <a:xfrm>
              <a:off x="1676400" y="1981200"/>
              <a:ext cx="1066800" cy="307975"/>
            </a:xfrm>
            <a:prstGeom prst="rect">
              <a:avLst/>
            </a:prstGeom>
            <a:noFill/>
            <a:ln w="9525">
              <a:noFill/>
              <a:miter lim="800000"/>
              <a:headEnd/>
              <a:tailEnd/>
            </a:ln>
          </p:spPr>
          <p:txBody>
            <a:bodyPr>
              <a:spAutoFit/>
            </a:bodyPr>
            <a:lstStyle/>
            <a:p>
              <a:r>
                <a:rPr lang="en-US" sz="1400">
                  <a:latin typeface="Corbel" pitchFamily="34" charset="0"/>
                </a:rPr>
                <a:t>Important</a:t>
              </a:r>
            </a:p>
          </p:txBody>
        </p:sp>
        <p:sp>
          <p:nvSpPr>
            <p:cNvPr id="26" name="TextBox 25"/>
            <p:cNvSpPr txBox="1">
              <a:spLocks noChangeArrowheads="1"/>
            </p:cNvSpPr>
            <p:nvPr/>
          </p:nvSpPr>
          <p:spPr bwMode="auto">
            <a:xfrm>
              <a:off x="1676400" y="1676400"/>
              <a:ext cx="762000" cy="307975"/>
            </a:xfrm>
            <a:prstGeom prst="rect">
              <a:avLst/>
            </a:prstGeom>
            <a:noFill/>
            <a:ln w="9525">
              <a:noFill/>
              <a:miter lim="800000"/>
              <a:headEnd/>
              <a:tailEnd/>
            </a:ln>
          </p:spPr>
          <p:txBody>
            <a:bodyPr>
              <a:spAutoFit/>
            </a:bodyPr>
            <a:lstStyle/>
            <a:p>
              <a:r>
                <a:rPr lang="en-US" sz="1400">
                  <a:latin typeface="Corbel" pitchFamily="34" charset="0"/>
                </a:rPr>
                <a:t>Critical</a:t>
              </a:r>
            </a:p>
          </p:txBody>
        </p:sp>
        <p:grpSp>
          <p:nvGrpSpPr>
            <p:cNvPr id="5" name="Group 100"/>
            <p:cNvGrpSpPr>
              <a:grpSpLocks/>
            </p:cNvGrpSpPr>
            <p:nvPr/>
          </p:nvGrpSpPr>
          <p:grpSpPr bwMode="auto">
            <a:xfrm>
              <a:off x="1676400" y="2286000"/>
              <a:ext cx="1376363" cy="554038"/>
              <a:chOff x="1676400" y="2286000"/>
              <a:chExt cx="1377083" cy="553859"/>
            </a:xfrm>
          </p:grpSpPr>
          <p:sp>
            <p:nvSpPr>
              <p:cNvPr id="78958" name="TextBox 20"/>
              <p:cNvSpPr txBox="1">
                <a:spLocks noChangeArrowheads="1"/>
              </p:cNvSpPr>
              <p:nvPr/>
            </p:nvSpPr>
            <p:spPr bwMode="auto">
              <a:xfrm>
                <a:off x="1676400" y="2286000"/>
                <a:ext cx="685800" cy="307777"/>
              </a:xfrm>
              <a:prstGeom prst="rect">
                <a:avLst/>
              </a:prstGeom>
              <a:noFill/>
              <a:ln w="9525">
                <a:noFill/>
                <a:miter lim="800000"/>
                <a:headEnd/>
                <a:tailEnd/>
              </a:ln>
            </p:spPr>
            <p:txBody>
              <a:bodyPr>
                <a:spAutoFit/>
              </a:bodyPr>
              <a:lstStyle/>
              <a:p>
                <a:r>
                  <a:rPr lang="en-US" sz="1400" dirty="0" smtClean="0">
                    <a:latin typeface="Corbel" pitchFamily="34" charset="0"/>
                  </a:rPr>
                  <a:t>Less</a:t>
                </a:r>
                <a:endParaRPr lang="en-US" sz="1400" dirty="0">
                  <a:latin typeface="Corbel" pitchFamily="34" charset="0"/>
                </a:endParaRPr>
              </a:p>
            </p:txBody>
          </p:sp>
          <p:sp>
            <p:nvSpPr>
              <p:cNvPr id="78959" name="TextBox 26"/>
              <p:cNvSpPr txBox="1">
                <a:spLocks noChangeArrowheads="1"/>
              </p:cNvSpPr>
              <p:nvPr/>
            </p:nvSpPr>
            <p:spPr bwMode="auto">
              <a:xfrm rot="1800000">
                <a:off x="1986683" y="2532082"/>
                <a:ext cx="1066800" cy="307777"/>
              </a:xfrm>
              <a:prstGeom prst="rect">
                <a:avLst/>
              </a:prstGeom>
              <a:noFill/>
              <a:ln w="9525">
                <a:noFill/>
                <a:miter lim="800000"/>
                <a:headEnd/>
                <a:tailEnd/>
              </a:ln>
            </p:spPr>
            <p:txBody>
              <a:bodyPr>
                <a:spAutoFit/>
              </a:bodyPr>
              <a:lstStyle/>
              <a:p>
                <a:r>
                  <a:rPr lang="en-US" sz="1400">
                    <a:latin typeface="Corbel" pitchFamily="34" charset="0"/>
                  </a:rPr>
                  <a:t>important</a:t>
                </a:r>
              </a:p>
            </p:txBody>
          </p:sp>
        </p:grpSp>
        <p:grpSp>
          <p:nvGrpSpPr>
            <p:cNvPr id="6" name="Group 122"/>
            <p:cNvGrpSpPr>
              <a:grpSpLocks/>
            </p:cNvGrpSpPr>
            <p:nvPr/>
          </p:nvGrpSpPr>
          <p:grpSpPr bwMode="auto">
            <a:xfrm>
              <a:off x="4602163" y="230188"/>
              <a:ext cx="1874837" cy="3014662"/>
              <a:chOff x="2899" y="145"/>
              <a:chExt cx="1181" cy="1899"/>
            </a:xfrm>
          </p:grpSpPr>
          <p:pic>
            <p:nvPicPr>
              <p:cNvPr id="78969" name="Picture 121"/>
              <p:cNvPicPr>
                <a:picLocks noChangeAspect="1" noChangeArrowheads="1"/>
              </p:cNvPicPr>
              <p:nvPr/>
            </p:nvPicPr>
            <p:blipFill>
              <a:blip r:embed="rId3" cstate="print"/>
              <a:srcRect/>
              <a:stretch>
                <a:fillRect/>
              </a:stretch>
            </p:blipFill>
            <p:spPr bwMode="auto">
              <a:xfrm>
                <a:off x="2976" y="864"/>
                <a:ext cx="1104" cy="663"/>
              </a:xfrm>
              <a:prstGeom prst="rect">
                <a:avLst/>
              </a:prstGeom>
              <a:noFill/>
            </p:spPr>
          </p:pic>
          <p:sp>
            <p:nvSpPr>
              <p:cNvPr id="78955" name="TextBox 17"/>
              <p:cNvSpPr txBox="1">
                <a:spLocks noChangeArrowheads="1"/>
              </p:cNvSpPr>
              <p:nvPr/>
            </p:nvSpPr>
            <p:spPr bwMode="auto">
              <a:xfrm rot="-1800000">
                <a:off x="2899" y="145"/>
                <a:ext cx="940" cy="460"/>
              </a:xfrm>
              <a:prstGeom prst="rect">
                <a:avLst/>
              </a:prstGeom>
              <a:noFill/>
              <a:ln w="9525">
                <a:noFill/>
                <a:miter lim="800000"/>
                <a:headEnd/>
                <a:tailEnd/>
              </a:ln>
            </p:spPr>
            <p:txBody>
              <a:bodyPr>
                <a:spAutoFit/>
              </a:bodyPr>
              <a:lstStyle/>
              <a:p>
                <a:r>
                  <a:rPr lang="en-US" sz="1400">
                    <a:solidFill>
                      <a:srgbClr val="FFFF00"/>
                    </a:solidFill>
                    <a:latin typeface="Corbel" pitchFamily="34" charset="0"/>
                  </a:rPr>
                  <a:t>Create </a:t>
                </a:r>
              </a:p>
              <a:p>
                <a:r>
                  <a:rPr lang="en-US" sz="1400">
                    <a:solidFill>
                      <a:srgbClr val="FFFF00"/>
                    </a:solidFill>
                    <a:latin typeface="Corbel" pitchFamily="34" charset="0"/>
                  </a:rPr>
                  <a:t>evidence profile with GRADEpro</a:t>
                </a:r>
              </a:p>
            </p:txBody>
          </p:sp>
          <p:sp>
            <p:nvSpPr>
              <p:cNvPr id="78957" name="TextBox 85"/>
              <p:cNvSpPr txBox="1">
                <a:spLocks noChangeArrowheads="1"/>
              </p:cNvSpPr>
              <p:nvPr/>
            </p:nvSpPr>
            <p:spPr bwMode="auto">
              <a:xfrm>
                <a:off x="2928" y="1584"/>
                <a:ext cx="1104" cy="460"/>
              </a:xfrm>
              <a:prstGeom prst="rect">
                <a:avLst/>
              </a:prstGeom>
              <a:noFill/>
              <a:ln w="9525">
                <a:noFill/>
                <a:miter lim="800000"/>
                <a:headEnd/>
                <a:tailEnd/>
              </a:ln>
            </p:spPr>
            <p:txBody>
              <a:bodyPr>
                <a:spAutoFit/>
              </a:bodyPr>
              <a:lstStyle/>
              <a:p>
                <a:r>
                  <a:rPr lang="en-US" sz="1400">
                    <a:latin typeface="Corbel" pitchFamily="34" charset="0"/>
                  </a:rPr>
                  <a:t>Summary of findings &amp; estimate of effect for each outcome</a:t>
                </a:r>
              </a:p>
            </p:txBody>
          </p:sp>
        </p:grpSp>
        <p:grpSp>
          <p:nvGrpSpPr>
            <p:cNvPr id="12" name="Group 123"/>
            <p:cNvGrpSpPr>
              <a:grpSpLocks/>
            </p:cNvGrpSpPr>
            <p:nvPr/>
          </p:nvGrpSpPr>
          <p:grpSpPr bwMode="auto">
            <a:xfrm>
              <a:off x="6477002" y="1371600"/>
              <a:ext cx="2362200" cy="4008438"/>
              <a:chOff x="4150" y="864"/>
              <a:chExt cx="1488" cy="2525"/>
            </a:xfrm>
          </p:grpSpPr>
          <p:sp>
            <p:nvSpPr>
              <p:cNvPr id="96" name="Down Arrow 95"/>
              <p:cNvSpPr/>
              <p:nvPr/>
            </p:nvSpPr>
            <p:spPr>
              <a:xfrm>
                <a:off x="4323" y="864"/>
                <a:ext cx="308" cy="1707"/>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54" name="TextBox 98"/>
              <p:cNvSpPr txBox="1">
                <a:spLocks noChangeArrowheads="1"/>
              </p:cNvSpPr>
              <p:nvPr/>
            </p:nvSpPr>
            <p:spPr bwMode="auto">
              <a:xfrm>
                <a:off x="4150" y="2655"/>
                <a:ext cx="1488" cy="734"/>
              </a:xfrm>
              <a:prstGeom prst="rect">
                <a:avLst/>
              </a:prstGeom>
              <a:noFill/>
              <a:ln w="9525">
                <a:solidFill>
                  <a:schemeClr val="tx1"/>
                </a:solidFill>
                <a:miter lim="800000"/>
                <a:headEnd/>
                <a:tailEnd/>
              </a:ln>
            </p:spPr>
            <p:txBody>
              <a:bodyPr>
                <a:spAutoFit/>
              </a:bodyPr>
              <a:lstStyle/>
              <a:p>
                <a:pPr algn="ctr"/>
                <a:r>
                  <a:rPr lang="en-US" sz="1400">
                    <a:latin typeface="Corbel" pitchFamily="34" charset="0"/>
                  </a:rPr>
                  <a:t>Rate  </a:t>
                </a:r>
              </a:p>
              <a:p>
                <a:pPr algn="ctr"/>
                <a:r>
                  <a:rPr lang="en-US" sz="1400">
                    <a:solidFill>
                      <a:srgbClr val="FFFF00"/>
                    </a:solidFill>
                    <a:latin typeface="Corbel" pitchFamily="34" charset="0"/>
                  </a:rPr>
                  <a:t>overall  quality  of  evidence </a:t>
                </a:r>
              </a:p>
              <a:p>
                <a:pPr algn="ctr"/>
                <a:r>
                  <a:rPr lang="en-US" sz="1400">
                    <a:latin typeface="Corbel" pitchFamily="34" charset="0"/>
                  </a:rPr>
                  <a:t>across outcomes based on lowest quality </a:t>
                </a:r>
              </a:p>
              <a:p>
                <a:pPr algn="ctr"/>
                <a:r>
                  <a:rPr lang="en-US" sz="1400">
                    <a:latin typeface="Corbel" pitchFamily="34" charset="0"/>
                  </a:rPr>
                  <a:t>of </a:t>
                </a:r>
                <a:r>
                  <a:rPr lang="en-US" sz="1400" b="1" i="1">
                    <a:latin typeface="Corbel" pitchFamily="34" charset="0"/>
                  </a:rPr>
                  <a:t>critical</a:t>
                </a:r>
                <a:r>
                  <a:rPr lang="en-US" sz="1400">
                    <a:latin typeface="Corbel" pitchFamily="34" charset="0"/>
                  </a:rPr>
                  <a:t> outcomes</a:t>
                </a:r>
              </a:p>
            </p:txBody>
          </p:sp>
        </p:grpSp>
        <p:grpSp>
          <p:nvGrpSpPr>
            <p:cNvPr id="13" name="Group 138"/>
            <p:cNvGrpSpPr>
              <a:grpSpLocks/>
            </p:cNvGrpSpPr>
            <p:nvPr/>
          </p:nvGrpSpPr>
          <p:grpSpPr bwMode="auto">
            <a:xfrm>
              <a:off x="3148100" y="2895600"/>
              <a:ext cx="2317750" cy="2133600"/>
              <a:chOff x="2743200" y="3276600"/>
              <a:chExt cx="2393950" cy="2209800"/>
            </a:xfrm>
          </p:grpSpPr>
          <p:grpSp>
            <p:nvGrpSpPr>
              <p:cNvPr id="17" name="Group 136"/>
              <p:cNvGrpSpPr>
                <a:grpSpLocks/>
              </p:cNvGrpSpPr>
              <p:nvPr/>
            </p:nvGrpSpPr>
            <p:grpSpPr bwMode="auto">
              <a:xfrm>
                <a:off x="2743200" y="3276600"/>
                <a:ext cx="2393950" cy="2209800"/>
                <a:chOff x="2438400" y="3124200"/>
                <a:chExt cx="2971800" cy="2743200"/>
              </a:xfrm>
            </p:grpSpPr>
            <p:grpSp>
              <p:nvGrpSpPr>
                <p:cNvPr id="18" name="Group 111"/>
                <p:cNvGrpSpPr>
                  <a:grpSpLocks/>
                </p:cNvGrpSpPr>
                <p:nvPr/>
              </p:nvGrpSpPr>
              <p:grpSpPr bwMode="auto">
                <a:xfrm>
                  <a:off x="2438400" y="3886200"/>
                  <a:ext cx="533400" cy="711200"/>
                  <a:chOff x="1600200" y="3886200"/>
                  <a:chExt cx="685800" cy="914400"/>
                </a:xfrm>
              </p:grpSpPr>
              <p:sp>
                <p:nvSpPr>
                  <p:cNvPr id="111" name="Flowchart: Delay 110"/>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9" name="Group 112"/>
                <p:cNvGrpSpPr>
                  <a:grpSpLocks/>
                </p:cNvGrpSpPr>
                <p:nvPr/>
              </p:nvGrpSpPr>
              <p:grpSpPr bwMode="auto">
                <a:xfrm>
                  <a:off x="3048000" y="3657600"/>
                  <a:ext cx="533400" cy="711200"/>
                  <a:chOff x="1600200" y="3886200"/>
                  <a:chExt cx="685800" cy="914400"/>
                </a:xfrm>
              </p:grpSpPr>
              <p:sp>
                <p:nvSpPr>
                  <p:cNvPr id="114" name="Flowchart: Delay 113"/>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0" name="Group 115"/>
                <p:cNvGrpSpPr>
                  <a:grpSpLocks/>
                </p:cNvGrpSpPr>
                <p:nvPr/>
              </p:nvGrpSpPr>
              <p:grpSpPr bwMode="auto">
                <a:xfrm>
                  <a:off x="3657600" y="3581400"/>
                  <a:ext cx="533400" cy="711200"/>
                  <a:chOff x="1600200" y="3886200"/>
                  <a:chExt cx="685800" cy="914400"/>
                </a:xfrm>
              </p:grpSpPr>
              <p:sp>
                <p:nvSpPr>
                  <p:cNvPr id="117" name="Flowchart: Delay 116"/>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1" name="Group 118"/>
                <p:cNvGrpSpPr>
                  <a:grpSpLocks/>
                </p:cNvGrpSpPr>
                <p:nvPr/>
              </p:nvGrpSpPr>
              <p:grpSpPr bwMode="auto">
                <a:xfrm>
                  <a:off x="4267200" y="3657600"/>
                  <a:ext cx="533400" cy="711200"/>
                  <a:chOff x="1600200" y="3886200"/>
                  <a:chExt cx="685800" cy="914400"/>
                </a:xfrm>
              </p:grpSpPr>
              <p:sp>
                <p:nvSpPr>
                  <p:cNvPr id="120" name="Flowchart: Delay 119"/>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121"/>
                <p:cNvGrpSpPr>
                  <a:grpSpLocks/>
                </p:cNvGrpSpPr>
                <p:nvPr/>
              </p:nvGrpSpPr>
              <p:grpSpPr bwMode="auto">
                <a:xfrm>
                  <a:off x="4876800" y="3810000"/>
                  <a:ext cx="533400" cy="711200"/>
                  <a:chOff x="1600200" y="3886200"/>
                  <a:chExt cx="685800" cy="914400"/>
                </a:xfrm>
              </p:grpSpPr>
              <p:sp>
                <p:nvSpPr>
                  <p:cNvPr id="123" name="Flowchart: Delay 122"/>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5" name="Oval 104"/>
                <p:cNvSpPr/>
                <p:nvPr/>
              </p:nvSpPr>
              <p:spPr>
                <a:xfrm>
                  <a:off x="2590800" y="3124200"/>
                  <a:ext cx="2743200" cy="2743200"/>
                </a:xfrm>
                <a:prstGeom prst="ellipse">
                  <a:avLst/>
                </a:prstGeom>
                <a:solidFill>
                  <a:schemeClr val="accent4">
                    <a:lumMod val="20000"/>
                    <a:lumOff val="80000"/>
                  </a:schemeClr>
                </a:solidFill>
                <a:ln>
                  <a:solidFill>
                    <a:schemeClr val="accent4">
                      <a:lumMod val="20000"/>
                      <a:lumOff val="80000"/>
                    </a:schemeClr>
                  </a:solidFill>
                </a:ln>
                <a:scene3d>
                  <a:camera prst="orthographicFront">
                    <a:rot lat="17099997" lon="0" rev="0"/>
                  </a:camera>
                  <a:lightRig rig="freezing" dir="t"/>
                </a:scene3d>
                <a:sp3d>
                  <a:bevelT w="10160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8" name="Group 124"/>
                <p:cNvGrpSpPr>
                  <a:grpSpLocks/>
                </p:cNvGrpSpPr>
                <p:nvPr/>
              </p:nvGrpSpPr>
              <p:grpSpPr bwMode="auto">
                <a:xfrm>
                  <a:off x="2819400" y="4343400"/>
                  <a:ext cx="533400" cy="711200"/>
                  <a:chOff x="1600200" y="3886200"/>
                  <a:chExt cx="685800" cy="914400"/>
                </a:xfrm>
              </p:grpSpPr>
              <p:sp>
                <p:nvSpPr>
                  <p:cNvPr id="126" name="Flowchart: Delay 125"/>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127"/>
                <p:cNvGrpSpPr>
                  <a:grpSpLocks/>
                </p:cNvGrpSpPr>
                <p:nvPr/>
              </p:nvGrpSpPr>
              <p:grpSpPr bwMode="auto">
                <a:xfrm>
                  <a:off x="4724400" y="4343400"/>
                  <a:ext cx="533400" cy="711200"/>
                  <a:chOff x="1600200" y="3886200"/>
                  <a:chExt cx="685800" cy="914400"/>
                </a:xfrm>
              </p:grpSpPr>
              <p:sp>
                <p:nvSpPr>
                  <p:cNvPr id="129" name="Flowchart: Delay 128"/>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130"/>
                <p:cNvGrpSpPr>
                  <a:grpSpLocks/>
                </p:cNvGrpSpPr>
                <p:nvPr/>
              </p:nvGrpSpPr>
              <p:grpSpPr bwMode="auto">
                <a:xfrm>
                  <a:off x="3429000" y="4495800"/>
                  <a:ext cx="533400" cy="711200"/>
                  <a:chOff x="1600200" y="3886200"/>
                  <a:chExt cx="685800" cy="914400"/>
                </a:xfrm>
              </p:grpSpPr>
              <p:sp>
                <p:nvSpPr>
                  <p:cNvPr id="132" name="Flowchart: Delay 131"/>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Oval 132"/>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8880" name="Group 133"/>
                <p:cNvGrpSpPr>
                  <a:grpSpLocks/>
                </p:cNvGrpSpPr>
                <p:nvPr/>
              </p:nvGrpSpPr>
              <p:grpSpPr bwMode="auto">
                <a:xfrm>
                  <a:off x="4114800" y="4495800"/>
                  <a:ext cx="533400" cy="711200"/>
                  <a:chOff x="1600200" y="3886200"/>
                  <a:chExt cx="685800" cy="914400"/>
                </a:xfrm>
              </p:grpSpPr>
              <p:sp>
                <p:nvSpPr>
                  <p:cNvPr id="135" name="Flowchart: Delay 134"/>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Oval 135"/>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138" name="TextBox 137"/>
              <p:cNvSpPr txBox="1"/>
              <p:nvPr/>
            </p:nvSpPr>
            <p:spPr>
              <a:xfrm rot="582617">
                <a:off x="3361319" y="4057906"/>
                <a:ext cx="1219200" cy="584775"/>
              </a:xfrm>
              <a:prstGeom prst="rect">
                <a:avLst/>
              </a:prstGeom>
              <a:noFill/>
              <a:scene3d>
                <a:camera prst="isometricOffAxis1Top"/>
                <a:lightRig rig="threePt" dir="t"/>
              </a:scene3d>
            </p:spPr>
            <p:txBody>
              <a:bodyPr>
                <a:spAutoFit/>
              </a:bodyPr>
              <a:lstStyle/>
              <a:p>
                <a:pPr fontAlgn="auto">
                  <a:spcBef>
                    <a:spcPts val="0"/>
                  </a:spcBef>
                  <a:spcAft>
                    <a:spcPts val="0"/>
                  </a:spcAft>
                  <a:defRPr/>
                </a:pPr>
                <a:r>
                  <a:rPr lang="en-US" sz="3200" b="1" dirty="0">
                    <a:latin typeface="+mn-lt"/>
                  </a:rPr>
                  <a:t>Panel</a:t>
                </a:r>
              </a:p>
            </p:txBody>
          </p:sp>
        </p:grpSp>
        <p:sp>
          <p:nvSpPr>
            <p:cNvPr id="144" name="TextBox 143"/>
            <p:cNvSpPr txBox="1">
              <a:spLocks noChangeArrowheads="1"/>
            </p:cNvSpPr>
            <p:nvPr/>
          </p:nvSpPr>
          <p:spPr bwMode="auto">
            <a:xfrm>
              <a:off x="7391400" y="685800"/>
              <a:ext cx="1600200" cy="523875"/>
            </a:xfrm>
            <a:prstGeom prst="rect">
              <a:avLst/>
            </a:prstGeom>
            <a:noFill/>
            <a:ln w="9525">
              <a:noFill/>
              <a:miter lim="800000"/>
              <a:headEnd/>
              <a:tailEnd/>
            </a:ln>
          </p:spPr>
          <p:txBody>
            <a:bodyPr>
              <a:spAutoFit/>
            </a:bodyPr>
            <a:lstStyle/>
            <a:p>
              <a:pPr algn="r"/>
              <a:r>
                <a:rPr lang="en-US" sz="1400" dirty="0">
                  <a:solidFill>
                    <a:schemeClr val="tx2">
                      <a:lumMod val="90000"/>
                    </a:schemeClr>
                  </a:solidFill>
                  <a:latin typeface="Corbel" pitchFamily="34" charset="0"/>
                </a:rPr>
                <a:t>RCT start high, </a:t>
              </a:r>
            </a:p>
            <a:p>
              <a:pPr algn="r"/>
              <a:r>
                <a:rPr lang="en-US" sz="1400" dirty="0">
                  <a:solidFill>
                    <a:schemeClr val="tx2">
                      <a:lumMod val="90000"/>
                    </a:schemeClr>
                  </a:solidFill>
                  <a:latin typeface="Corbel" pitchFamily="34" charset="0"/>
                </a:rPr>
                <a:t>obs. data start low</a:t>
              </a:r>
            </a:p>
          </p:txBody>
        </p:sp>
        <p:sp>
          <p:nvSpPr>
            <p:cNvPr id="145" name="TextBox 144"/>
            <p:cNvSpPr txBox="1">
              <a:spLocks noChangeArrowheads="1"/>
            </p:cNvSpPr>
            <p:nvPr/>
          </p:nvSpPr>
          <p:spPr bwMode="auto">
            <a:xfrm>
              <a:off x="7696200" y="1219200"/>
              <a:ext cx="1447800" cy="1384300"/>
            </a:xfrm>
            <a:prstGeom prst="rect">
              <a:avLst/>
            </a:prstGeom>
            <a:noFill/>
            <a:ln w="9525">
              <a:noFill/>
              <a:miter lim="800000"/>
              <a:headEnd/>
              <a:tailEnd/>
            </a:ln>
          </p:spPr>
          <p:txBody>
            <a:bodyPr>
              <a:spAutoFit/>
            </a:bodyPr>
            <a:lstStyle/>
            <a:p>
              <a:pPr marL="225425" indent="-225425">
                <a:buFont typeface="Consolas" pitchFamily="49" charset="0"/>
                <a:buAutoNum type="arabicPeriod"/>
              </a:pPr>
              <a:r>
                <a:rPr lang="en-US" sz="1400" dirty="0">
                  <a:solidFill>
                    <a:schemeClr val="tx2">
                      <a:lumMod val="90000"/>
                    </a:schemeClr>
                  </a:solidFill>
                  <a:latin typeface="Corbel" pitchFamily="34" charset="0"/>
                </a:rPr>
                <a:t>Risk of bias</a:t>
              </a:r>
            </a:p>
            <a:p>
              <a:pPr marL="225425" indent="-225425">
                <a:buFont typeface="Consolas" pitchFamily="49" charset="0"/>
                <a:buAutoNum type="arabicPeriod"/>
              </a:pPr>
              <a:r>
                <a:rPr lang="en-US" sz="1400" dirty="0">
                  <a:solidFill>
                    <a:schemeClr val="tx2">
                      <a:lumMod val="90000"/>
                    </a:schemeClr>
                  </a:solidFill>
                  <a:latin typeface="Corbel" pitchFamily="34" charset="0"/>
                </a:rPr>
                <a:t>Inconsistency</a:t>
              </a:r>
            </a:p>
            <a:p>
              <a:pPr marL="225425" indent="-225425">
                <a:buFont typeface="Consolas" pitchFamily="49" charset="0"/>
                <a:buAutoNum type="arabicPeriod"/>
              </a:pPr>
              <a:r>
                <a:rPr lang="en-US" sz="1400" dirty="0">
                  <a:solidFill>
                    <a:schemeClr val="tx2">
                      <a:lumMod val="90000"/>
                    </a:schemeClr>
                  </a:solidFill>
                  <a:latin typeface="Corbel" pitchFamily="34" charset="0"/>
                </a:rPr>
                <a:t>Indirectness</a:t>
              </a:r>
            </a:p>
            <a:p>
              <a:pPr marL="225425" indent="-225425">
                <a:buFont typeface="Consolas" pitchFamily="49" charset="0"/>
                <a:buAutoNum type="arabicPeriod"/>
              </a:pPr>
              <a:r>
                <a:rPr lang="en-US" sz="1400" dirty="0">
                  <a:solidFill>
                    <a:schemeClr val="tx2">
                      <a:lumMod val="90000"/>
                    </a:schemeClr>
                  </a:solidFill>
                  <a:latin typeface="Corbel" pitchFamily="34" charset="0"/>
                </a:rPr>
                <a:t>Imprecision</a:t>
              </a:r>
            </a:p>
            <a:p>
              <a:pPr marL="225425" indent="-225425">
                <a:buFont typeface="Consolas" pitchFamily="49" charset="0"/>
                <a:buAutoNum type="arabicPeriod"/>
              </a:pPr>
              <a:r>
                <a:rPr lang="en-US" sz="1400" dirty="0">
                  <a:solidFill>
                    <a:schemeClr val="tx2">
                      <a:lumMod val="90000"/>
                    </a:schemeClr>
                  </a:solidFill>
                  <a:latin typeface="Corbel" pitchFamily="34" charset="0"/>
                </a:rPr>
                <a:t>Publication bias</a:t>
              </a:r>
            </a:p>
          </p:txBody>
        </p:sp>
        <p:sp>
          <p:nvSpPr>
            <p:cNvPr id="146" name="TextBox 145"/>
            <p:cNvSpPr txBox="1"/>
            <p:nvPr/>
          </p:nvSpPr>
          <p:spPr>
            <a:xfrm rot="16200000">
              <a:off x="6973888" y="1712912"/>
              <a:ext cx="1143000" cy="307975"/>
            </a:xfrm>
            <a:prstGeom prst="rect">
              <a:avLst/>
            </a:prstGeom>
            <a:noFill/>
            <a:ln>
              <a:solidFill>
                <a:schemeClr val="accent1">
                  <a:lumMod val="75000"/>
                </a:schemeClr>
              </a:solidFill>
            </a:ln>
          </p:spPr>
          <p:txBody>
            <a:bodyPr>
              <a:spAutoFit/>
            </a:bodyPr>
            <a:lstStyle/>
            <a:p>
              <a:pPr algn="ctr" fontAlgn="auto">
                <a:spcBef>
                  <a:spcPts val="0"/>
                </a:spcBef>
                <a:spcAft>
                  <a:spcPts val="0"/>
                </a:spcAft>
                <a:defRPr/>
              </a:pPr>
              <a:r>
                <a:rPr lang="en-US" sz="1400" dirty="0">
                  <a:solidFill>
                    <a:schemeClr val="tx2">
                      <a:lumMod val="90000"/>
                    </a:schemeClr>
                  </a:solidFill>
                  <a:latin typeface="+mn-lt"/>
                </a:rPr>
                <a:t>Grade  down</a:t>
              </a:r>
            </a:p>
          </p:txBody>
        </p:sp>
        <p:sp>
          <p:nvSpPr>
            <p:cNvPr id="148" name="TextBox 147"/>
            <p:cNvSpPr txBox="1"/>
            <p:nvPr/>
          </p:nvSpPr>
          <p:spPr>
            <a:xfrm rot="16200000">
              <a:off x="7088189" y="2894012"/>
              <a:ext cx="914400" cy="307975"/>
            </a:xfrm>
            <a:prstGeom prst="rect">
              <a:avLst/>
            </a:prstGeom>
            <a:noFill/>
            <a:ln>
              <a:solidFill>
                <a:schemeClr val="accent1">
                  <a:lumMod val="75000"/>
                </a:schemeClr>
              </a:solidFill>
            </a:ln>
          </p:spPr>
          <p:txBody>
            <a:bodyPr wrap="square">
              <a:spAutoFit/>
            </a:bodyPr>
            <a:lstStyle/>
            <a:p>
              <a:pPr algn="ctr" fontAlgn="auto">
                <a:spcBef>
                  <a:spcPts val="0"/>
                </a:spcBef>
                <a:spcAft>
                  <a:spcPts val="0"/>
                </a:spcAft>
                <a:defRPr/>
              </a:pPr>
              <a:r>
                <a:rPr lang="en-US" sz="1400" dirty="0">
                  <a:solidFill>
                    <a:schemeClr val="tx2">
                      <a:lumMod val="90000"/>
                    </a:schemeClr>
                  </a:solidFill>
                  <a:latin typeface="+mn-lt"/>
                </a:rPr>
                <a:t>Grade  up</a:t>
              </a:r>
            </a:p>
          </p:txBody>
        </p:sp>
        <p:sp>
          <p:nvSpPr>
            <p:cNvPr id="149" name="TextBox 148"/>
            <p:cNvSpPr txBox="1">
              <a:spLocks noChangeArrowheads="1"/>
            </p:cNvSpPr>
            <p:nvPr/>
          </p:nvSpPr>
          <p:spPr bwMode="auto">
            <a:xfrm>
              <a:off x="7696200" y="2590800"/>
              <a:ext cx="1447800" cy="954088"/>
            </a:xfrm>
            <a:prstGeom prst="rect">
              <a:avLst/>
            </a:prstGeom>
            <a:noFill/>
            <a:ln w="9525">
              <a:noFill/>
              <a:miter lim="800000"/>
              <a:headEnd/>
              <a:tailEnd/>
            </a:ln>
          </p:spPr>
          <p:txBody>
            <a:bodyPr>
              <a:spAutoFit/>
            </a:bodyPr>
            <a:lstStyle/>
            <a:p>
              <a:pPr marL="225425" indent="-225425">
                <a:buFont typeface="Consolas" pitchFamily="49" charset="0"/>
                <a:buAutoNum type="arabicPeriod"/>
              </a:pPr>
              <a:r>
                <a:rPr lang="en-US" sz="1400" dirty="0">
                  <a:solidFill>
                    <a:schemeClr val="tx2">
                      <a:lumMod val="90000"/>
                    </a:schemeClr>
                  </a:solidFill>
                  <a:latin typeface="Corbel" pitchFamily="34" charset="0"/>
                </a:rPr>
                <a:t>Large effect</a:t>
              </a:r>
            </a:p>
            <a:p>
              <a:pPr marL="225425" indent="-225425">
                <a:buFont typeface="Consolas" pitchFamily="49" charset="0"/>
                <a:buAutoNum type="arabicPeriod"/>
              </a:pPr>
              <a:r>
                <a:rPr lang="en-US" sz="1400" dirty="0">
                  <a:solidFill>
                    <a:schemeClr val="tx2">
                      <a:lumMod val="90000"/>
                    </a:schemeClr>
                  </a:solidFill>
                  <a:latin typeface="Corbel" pitchFamily="34" charset="0"/>
                </a:rPr>
                <a:t>Dose  response</a:t>
              </a:r>
            </a:p>
            <a:p>
              <a:pPr marL="225425" indent="-225425">
                <a:buFont typeface="Consolas" pitchFamily="49" charset="0"/>
                <a:buAutoNum type="arabicPeriod"/>
              </a:pPr>
              <a:r>
                <a:rPr lang="en-US" sz="1400" dirty="0">
                  <a:solidFill>
                    <a:schemeClr val="tx2">
                      <a:lumMod val="90000"/>
                    </a:schemeClr>
                  </a:solidFill>
                  <a:latin typeface="Corbel" pitchFamily="34" charset="0"/>
                </a:rPr>
                <a:t>Confounders</a:t>
              </a:r>
            </a:p>
          </p:txBody>
        </p:sp>
        <p:grpSp>
          <p:nvGrpSpPr>
            <p:cNvPr id="78881" name="Group 161"/>
            <p:cNvGrpSpPr>
              <a:grpSpLocks/>
            </p:cNvGrpSpPr>
            <p:nvPr/>
          </p:nvGrpSpPr>
          <p:grpSpPr bwMode="auto">
            <a:xfrm>
              <a:off x="914400" y="1676400"/>
              <a:ext cx="3971925" cy="1295400"/>
              <a:chOff x="914400" y="1676400"/>
              <a:chExt cx="3971336" cy="1295400"/>
            </a:xfrm>
          </p:grpSpPr>
          <p:cxnSp>
            <p:nvCxnSpPr>
              <p:cNvPr id="35" name="Straight Connector 34"/>
              <p:cNvCxnSpPr/>
              <p:nvPr/>
            </p:nvCxnSpPr>
            <p:spPr>
              <a:xfrm>
                <a:off x="914400" y="2590800"/>
                <a:ext cx="1142831" cy="1588"/>
              </a:xfrm>
              <a:prstGeom prst="line">
                <a:avLst/>
              </a:prstGeom>
              <a:ln w="38100">
                <a:solidFill>
                  <a:srgbClr val="FFFF9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057231" y="2590800"/>
                <a:ext cx="685698" cy="381000"/>
              </a:xfrm>
              <a:prstGeom prst="line">
                <a:avLst/>
              </a:prstGeom>
              <a:ln w="38100">
                <a:solidFill>
                  <a:srgbClr val="FFFF99"/>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4400" y="2286000"/>
                <a:ext cx="2304708"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14400" y="1981200"/>
                <a:ext cx="2303121" cy="31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14400" y="1676400"/>
                <a:ext cx="230312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81007" y="1679575"/>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819094" y="16764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158769" y="169386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474658"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814333"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155594" y="197961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474658" y="2282825"/>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819094"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158769"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00031" y="1681163"/>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503206" y="1982788"/>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504792" y="2286000"/>
                <a:ext cx="380944" cy="1588"/>
              </a:xfrm>
              <a:prstGeom prst="line">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87" name="TextBox 86"/>
            <p:cNvSpPr txBox="1">
              <a:spLocks noChangeArrowheads="1"/>
            </p:cNvSpPr>
            <p:nvPr/>
          </p:nvSpPr>
          <p:spPr bwMode="auto">
            <a:xfrm rot="-1800000">
              <a:off x="6194425" y="274638"/>
              <a:ext cx="1295400" cy="738187"/>
            </a:xfrm>
            <a:prstGeom prst="rect">
              <a:avLst/>
            </a:prstGeom>
            <a:noFill/>
            <a:ln w="9525">
              <a:noFill/>
              <a:miter lim="800000"/>
              <a:headEnd/>
              <a:tailEnd/>
            </a:ln>
          </p:spPr>
          <p:txBody>
            <a:bodyPr>
              <a:spAutoFit/>
            </a:bodyPr>
            <a:lstStyle/>
            <a:p>
              <a:r>
                <a:rPr lang="en-US" sz="1400">
                  <a:latin typeface="Corbel" pitchFamily="34" charset="0"/>
                </a:rPr>
                <a:t>Rate quality of evidence for each outcome</a:t>
              </a:r>
            </a:p>
          </p:txBody>
        </p:sp>
        <p:sp>
          <p:nvSpPr>
            <p:cNvPr id="151" name="TextBox 150"/>
            <p:cNvSpPr txBox="1">
              <a:spLocks noChangeArrowheads="1"/>
            </p:cNvSpPr>
            <p:nvPr/>
          </p:nvSpPr>
          <p:spPr bwMode="auto">
            <a:xfrm rot="-1800000">
              <a:off x="888484" y="666863"/>
              <a:ext cx="1530350" cy="306388"/>
            </a:xfrm>
            <a:prstGeom prst="rect">
              <a:avLst/>
            </a:prstGeom>
            <a:noFill/>
            <a:ln w="9525">
              <a:noFill/>
              <a:miter lim="800000"/>
              <a:headEnd/>
              <a:tailEnd/>
            </a:ln>
          </p:spPr>
          <p:txBody>
            <a:bodyPr>
              <a:spAutoFit/>
            </a:bodyPr>
            <a:lstStyle/>
            <a:p>
              <a:r>
                <a:rPr lang="en-US" sz="1400" dirty="0">
                  <a:latin typeface="Corbel" pitchFamily="34" charset="0"/>
                </a:rPr>
                <a:t>Select </a:t>
              </a:r>
              <a:r>
                <a:rPr lang="en-US" sz="1400" dirty="0" smtClean="0">
                  <a:latin typeface="Corbel" pitchFamily="34" charset="0"/>
                </a:rPr>
                <a:t> outcomes</a:t>
              </a:r>
              <a:endParaRPr lang="en-US" sz="1400" dirty="0">
                <a:latin typeface="Corbel" pitchFamily="34" charset="0"/>
              </a:endParaRPr>
            </a:p>
          </p:txBody>
        </p:sp>
        <p:sp>
          <p:nvSpPr>
            <p:cNvPr id="91" name="TextBox 90"/>
            <p:cNvSpPr txBox="1">
              <a:spLocks noChangeArrowheads="1"/>
            </p:cNvSpPr>
            <p:nvPr/>
          </p:nvSpPr>
          <p:spPr bwMode="auto">
            <a:xfrm>
              <a:off x="6477000" y="2133600"/>
              <a:ext cx="914400" cy="307975"/>
            </a:xfrm>
            <a:prstGeom prst="rect">
              <a:avLst/>
            </a:prstGeom>
            <a:noFill/>
            <a:ln w="9525">
              <a:noFill/>
              <a:miter lim="800000"/>
              <a:headEnd/>
              <a:tailEnd/>
            </a:ln>
          </p:spPr>
          <p:txBody>
            <a:bodyPr>
              <a:spAutoFit/>
            </a:bodyPr>
            <a:lstStyle/>
            <a:p>
              <a:r>
                <a:rPr lang="en-US" sz="1400">
                  <a:latin typeface="Corbel" pitchFamily="34" charset="0"/>
                </a:rPr>
                <a:t>Very low</a:t>
              </a:r>
            </a:p>
          </p:txBody>
        </p:sp>
        <p:sp>
          <p:nvSpPr>
            <p:cNvPr id="90" name="TextBox 89"/>
            <p:cNvSpPr txBox="1">
              <a:spLocks noChangeArrowheads="1"/>
            </p:cNvSpPr>
            <p:nvPr/>
          </p:nvSpPr>
          <p:spPr bwMode="auto">
            <a:xfrm>
              <a:off x="6477000" y="1905000"/>
              <a:ext cx="762000" cy="307975"/>
            </a:xfrm>
            <a:prstGeom prst="rect">
              <a:avLst/>
            </a:prstGeom>
            <a:noFill/>
            <a:ln w="9525">
              <a:noFill/>
              <a:miter lim="800000"/>
              <a:headEnd/>
              <a:tailEnd/>
            </a:ln>
          </p:spPr>
          <p:txBody>
            <a:bodyPr>
              <a:spAutoFit/>
            </a:bodyPr>
            <a:lstStyle/>
            <a:p>
              <a:r>
                <a:rPr lang="en-US" sz="1400">
                  <a:latin typeface="Corbel" pitchFamily="34" charset="0"/>
                </a:rPr>
                <a:t>Low</a:t>
              </a:r>
            </a:p>
          </p:txBody>
        </p:sp>
        <p:sp>
          <p:nvSpPr>
            <p:cNvPr id="89" name="TextBox 88"/>
            <p:cNvSpPr txBox="1">
              <a:spLocks noChangeArrowheads="1"/>
            </p:cNvSpPr>
            <p:nvPr/>
          </p:nvSpPr>
          <p:spPr bwMode="auto">
            <a:xfrm>
              <a:off x="6477000" y="1676400"/>
              <a:ext cx="914400" cy="307975"/>
            </a:xfrm>
            <a:prstGeom prst="rect">
              <a:avLst/>
            </a:prstGeom>
            <a:noFill/>
            <a:ln w="9525">
              <a:noFill/>
              <a:miter lim="800000"/>
              <a:headEnd/>
              <a:tailEnd/>
            </a:ln>
          </p:spPr>
          <p:txBody>
            <a:bodyPr>
              <a:spAutoFit/>
            </a:bodyPr>
            <a:lstStyle/>
            <a:p>
              <a:r>
                <a:rPr lang="en-US" sz="1400">
                  <a:latin typeface="Corbel" pitchFamily="34" charset="0"/>
                </a:rPr>
                <a:t>Moderate</a:t>
              </a:r>
            </a:p>
          </p:txBody>
        </p:sp>
        <p:sp>
          <p:nvSpPr>
            <p:cNvPr id="88" name="TextBox 87"/>
            <p:cNvSpPr txBox="1">
              <a:spLocks noChangeArrowheads="1"/>
            </p:cNvSpPr>
            <p:nvPr/>
          </p:nvSpPr>
          <p:spPr bwMode="auto">
            <a:xfrm>
              <a:off x="6477000" y="1447800"/>
              <a:ext cx="762000" cy="307975"/>
            </a:xfrm>
            <a:prstGeom prst="rect">
              <a:avLst/>
            </a:prstGeom>
            <a:noFill/>
            <a:ln w="9525">
              <a:noFill/>
              <a:miter lim="800000"/>
              <a:headEnd/>
              <a:tailEnd/>
            </a:ln>
          </p:spPr>
          <p:txBody>
            <a:bodyPr>
              <a:spAutoFit/>
            </a:bodyPr>
            <a:lstStyle/>
            <a:p>
              <a:r>
                <a:rPr lang="en-US" sz="1400">
                  <a:latin typeface="Corbel" pitchFamily="34" charset="0"/>
                </a:rPr>
                <a:t>High</a:t>
              </a:r>
            </a:p>
          </p:txBody>
        </p:sp>
        <p:sp>
          <p:nvSpPr>
            <p:cNvPr id="152" name="Down Arrow 151"/>
            <p:cNvSpPr>
              <a:spLocks noChangeArrowheads="1"/>
            </p:cNvSpPr>
            <p:nvPr/>
          </p:nvSpPr>
          <p:spPr bwMode="auto">
            <a:xfrm rot="6349258">
              <a:off x="5663545" y="4146595"/>
              <a:ext cx="457200" cy="462616"/>
            </a:xfrm>
            <a:prstGeom prst="downArrow">
              <a:avLst>
                <a:gd name="adj1" fmla="val 50000"/>
                <a:gd name="adj2" fmla="val 40910"/>
              </a:avLst>
            </a:prstGeom>
            <a:solidFill>
              <a:srgbClr val="CAF7F1">
                <a:alpha val="30000"/>
              </a:srgbClr>
            </a:solidFill>
            <a:ln w="1905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endParaRPr>
            </a:p>
          </p:txBody>
        </p:sp>
        <p:sp>
          <p:nvSpPr>
            <p:cNvPr id="153" name="TextBox 152"/>
            <p:cNvSpPr txBox="1"/>
            <p:nvPr/>
          </p:nvSpPr>
          <p:spPr>
            <a:xfrm>
              <a:off x="228600" y="4343400"/>
              <a:ext cx="2819400" cy="2216150"/>
            </a:xfrm>
            <a:prstGeom prst="rect">
              <a:avLst/>
            </a:prstGeom>
            <a:noFill/>
          </p:spPr>
          <p:txBody>
            <a:bodyPr>
              <a:spAutoFit/>
            </a:bodyPr>
            <a:lstStyle/>
            <a:p>
              <a:pPr fontAlgn="auto">
                <a:spcBef>
                  <a:spcPts val="0"/>
                </a:spcBef>
                <a:spcAft>
                  <a:spcPts val="0"/>
                </a:spcAft>
                <a:defRPr/>
              </a:pPr>
              <a:r>
                <a:rPr lang="en-US" sz="1400" b="1" dirty="0">
                  <a:solidFill>
                    <a:schemeClr val="accent2">
                      <a:lumMod val="20000"/>
                      <a:lumOff val="80000"/>
                    </a:schemeClr>
                  </a:solidFill>
                  <a:latin typeface="+mn-lt"/>
                </a:rPr>
                <a:t>Formulate  recommendations</a:t>
              </a:r>
              <a:r>
                <a:rPr lang="en-US" sz="1400" dirty="0">
                  <a:latin typeface="+mn-lt"/>
                </a:rPr>
                <a:t>:</a:t>
              </a:r>
            </a:p>
            <a:p>
              <a:pPr marL="225425" indent="-112713" fontAlgn="auto">
                <a:spcBef>
                  <a:spcPts val="0"/>
                </a:spcBef>
                <a:spcAft>
                  <a:spcPts val="0"/>
                </a:spcAft>
                <a:buFont typeface="Arial" pitchFamily="34" charset="0"/>
                <a:buChar char="•"/>
                <a:defRPr/>
              </a:pPr>
              <a:r>
                <a:rPr lang="en-US" sz="1400" dirty="0">
                  <a:latin typeface="+mn-lt"/>
                </a:rPr>
                <a:t>For or against (direction)</a:t>
              </a:r>
            </a:p>
            <a:p>
              <a:pPr marL="225425" indent="-112713" fontAlgn="auto">
                <a:spcBef>
                  <a:spcPts val="0"/>
                </a:spcBef>
                <a:spcAft>
                  <a:spcPts val="0"/>
                </a:spcAft>
                <a:buFont typeface="Arial" pitchFamily="34" charset="0"/>
                <a:buChar char="•"/>
                <a:defRPr/>
              </a:pPr>
              <a:r>
                <a:rPr lang="en-US" sz="1400" dirty="0">
                  <a:latin typeface="+mn-lt"/>
                </a:rPr>
                <a:t>Strong or weak (strength)</a:t>
              </a:r>
            </a:p>
            <a:p>
              <a:pPr marL="569913" lvl="1" indent="-112713" fontAlgn="auto">
                <a:spcBef>
                  <a:spcPts val="0"/>
                </a:spcBef>
                <a:spcAft>
                  <a:spcPts val="0"/>
                </a:spcAft>
                <a:defRPr/>
              </a:pPr>
              <a:endParaRPr lang="en-US" sz="600" i="1" dirty="0">
                <a:latin typeface="+mn-lt"/>
              </a:endParaRPr>
            </a:p>
            <a:p>
              <a:pPr marL="569913" lvl="1" indent="-112713" fontAlgn="auto">
                <a:spcBef>
                  <a:spcPts val="0"/>
                </a:spcBef>
                <a:spcAft>
                  <a:spcPts val="0"/>
                </a:spcAft>
                <a:defRPr/>
              </a:pPr>
              <a:r>
                <a:rPr lang="en-US" sz="1400" i="1" dirty="0">
                  <a:latin typeface="+mn-lt"/>
                </a:rPr>
                <a:t>By considering:</a:t>
              </a:r>
            </a:p>
            <a:p>
              <a:pPr marL="801688" lvl="1" indent="-220663" fontAlgn="auto">
                <a:spcBef>
                  <a:spcPts val="0"/>
                </a:spcBef>
                <a:spcAft>
                  <a:spcPts val="0"/>
                </a:spcAft>
                <a:buFont typeface="Wingdings" pitchFamily="2" charset="2"/>
                <a:buChar char="q"/>
                <a:defRPr/>
              </a:pPr>
              <a:r>
                <a:rPr lang="en-US" sz="1400" dirty="0">
                  <a:latin typeface="+mn-lt"/>
                </a:rPr>
                <a:t>Quality of evidence</a:t>
              </a:r>
            </a:p>
            <a:p>
              <a:pPr marL="801688" lvl="1" indent="-220663" fontAlgn="auto">
                <a:spcBef>
                  <a:spcPts val="0"/>
                </a:spcBef>
                <a:spcAft>
                  <a:spcPts val="0"/>
                </a:spcAft>
                <a:buFont typeface="Wingdings" pitchFamily="2" charset="2"/>
                <a:buChar char="q"/>
                <a:defRPr/>
              </a:pPr>
              <a:r>
                <a:rPr lang="en-US" sz="1400" dirty="0">
                  <a:latin typeface="+mn-lt"/>
                </a:rPr>
                <a:t>Balance benefits/harms</a:t>
              </a:r>
            </a:p>
            <a:p>
              <a:pPr marL="801688" lvl="1" indent="-220663" fontAlgn="auto">
                <a:spcBef>
                  <a:spcPts val="0"/>
                </a:spcBef>
                <a:spcAft>
                  <a:spcPts val="0"/>
                </a:spcAft>
                <a:buFont typeface="Wingdings" pitchFamily="2" charset="2"/>
                <a:buChar char="q"/>
                <a:defRPr/>
              </a:pPr>
              <a:r>
                <a:rPr lang="en-US" sz="1400" dirty="0">
                  <a:latin typeface="+mn-lt"/>
                </a:rPr>
                <a:t>Values and preferences</a:t>
              </a:r>
            </a:p>
            <a:p>
              <a:pPr marL="112713" indent="-112713" fontAlgn="auto">
                <a:spcBef>
                  <a:spcPts val="0"/>
                </a:spcBef>
                <a:spcAft>
                  <a:spcPts val="0"/>
                </a:spcAft>
                <a:defRPr/>
              </a:pPr>
              <a:endParaRPr lang="en-US" sz="600" dirty="0">
                <a:latin typeface="+mn-lt"/>
              </a:endParaRPr>
            </a:p>
            <a:p>
              <a:pPr marL="112713" indent="-112713" fontAlgn="auto">
                <a:spcBef>
                  <a:spcPts val="0"/>
                </a:spcBef>
                <a:spcAft>
                  <a:spcPts val="0"/>
                </a:spcAft>
                <a:defRPr/>
              </a:pPr>
              <a:r>
                <a:rPr lang="en-US" sz="1400" dirty="0">
                  <a:latin typeface="+mn-lt"/>
                </a:rPr>
                <a:t>Revise if necessary by considering:</a:t>
              </a:r>
            </a:p>
            <a:p>
              <a:pPr marL="801688" indent="-225425" fontAlgn="auto">
                <a:spcBef>
                  <a:spcPts val="0"/>
                </a:spcBef>
                <a:spcAft>
                  <a:spcPts val="0"/>
                </a:spcAft>
                <a:buFont typeface="Wingdings" pitchFamily="2" charset="2"/>
                <a:buChar char="q"/>
                <a:defRPr/>
              </a:pPr>
              <a:r>
                <a:rPr lang="en-US" sz="1400" dirty="0">
                  <a:latin typeface="+mn-lt"/>
                </a:rPr>
                <a:t>Resource use (cost)</a:t>
              </a:r>
            </a:p>
          </p:txBody>
        </p:sp>
        <p:grpSp>
          <p:nvGrpSpPr>
            <p:cNvPr id="78882" name="Group 106"/>
            <p:cNvGrpSpPr>
              <a:grpSpLocks/>
            </p:cNvGrpSpPr>
            <p:nvPr/>
          </p:nvGrpSpPr>
          <p:grpSpPr bwMode="auto">
            <a:xfrm>
              <a:off x="152400" y="4345675"/>
              <a:ext cx="3044630" cy="1597925"/>
              <a:chOff x="152400" y="4345675"/>
              <a:chExt cx="3044630" cy="1597925"/>
            </a:xfrm>
          </p:grpSpPr>
          <p:sp>
            <p:nvSpPr>
              <p:cNvPr id="154" name="Down Arrow 153"/>
              <p:cNvSpPr/>
              <p:nvPr/>
            </p:nvSpPr>
            <p:spPr>
              <a:xfrm rot="3620489">
                <a:off x="2739830" y="4345675"/>
                <a:ext cx="457200" cy="457200"/>
              </a:xfrm>
              <a:prstGeom prst="downArrow">
                <a:avLst/>
              </a:prstGeom>
              <a:solidFill>
                <a:srgbClr val="CAF7F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8887" name="Picture 4" descr="j0300840"/>
              <p:cNvPicPr>
                <a:picLocks noChangeAspect="1" noChangeArrowheads="1"/>
              </p:cNvPicPr>
              <p:nvPr/>
            </p:nvPicPr>
            <p:blipFill>
              <a:blip r:embed="rId4" cstate="print"/>
              <a:srcRect/>
              <a:stretch>
                <a:fillRect/>
              </a:stretch>
            </p:blipFill>
            <p:spPr bwMode="auto">
              <a:xfrm>
                <a:off x="152400" y="5486400"/>
                <a:ext cx="610075" cy="457200"/>
              </a:xfrm>
              <a:prstGeom prst="rect">
                <a:avLst/>
              </a:prstGeom>
              <a:noFill/>
              <a:ln w="9525">
                <a:noFill/>
                <a:miter lim="800000"/>
                <a:headEnd/>
                <a:tailEnd/>
              </a:ln>
            </p:spPr>
          </p:pic>
        </p:grpSp>
        <p:grpSp>
          <p:nvGrpSpPr>
            <p:cNvPr id="78883" name="Group 105"/>
            <p:cNvGrpSpPr>
              <a:grpSpLocks/>
            </p:cNvGrpSpPr>
            <p:nvPr/>
          </p:nvGrpSpPr>
          <p:grpSpPr bwMode="auto">
            <a:xfrm>
              <a:off x="3033106" y="5124449"/>
              <a:ext cx="1754189" cy="1333105"/>
              <a:chOff x="3200400" y="5486399"/>
              <a:chExt cx="1754250" cy="1332677"/>
            </a:xfrm>
          </p:grpSpPr>
          <p:sp>
            <p:nvSpPr>
              <p:cNvPr id="155" name="Down Arrow 154"/>
              <p:cNvSpPr/>
              <p:nvPr/>
            </p:nvSpPr>
            <p:spPr>
              <a:xfrm rot="16200000">
                <a:off x="3200481" y="5714845"/>
                <a:ext cx="457053" cy="457216"/>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8885" name="Picture 4"/>
              <p:cNvPicPr>
                <a:picLocks noChangeAspect="1" noChangeArrowheads="1"/>
              </p:cNvPicPr>
              <p:nvPr/>
            </p:nvPicPr>
            <p:blipFill>
              <a:blip r:embed="rId5" cstate="print"/>
              <a:srcRect/>
              <a:stretch>
                <a:fillRect/>
              </a:stretch>
            </p:blipFill>
            <p:spPr bwMode="auto">
              <a:xfrm>
                <a:off x="3920708" y="5486399"/>
                <a:ext cx="1033942" cy="1332677"/>
              </a:xfrm>
              <a:prstGeom prst="rect">
                <a:avLst/>
              </a:prstGeom>
              <a:noFill/>
              <a:ln w="9525">
                <a:noFill/>
                <a:miter lim="800000"/>
                <a:headEnd/>
                <a:tailEnd/>
              </a:ln>
            </p:spPr>
          </p:pic>
        </p:grpSp>
        <p:sp>
          <p:nvSpPr>
            <p:cNvPr id="157" name="TextBox 156"/>
            <p:cNvSpPr txBox="1">
              <a:spLocks noChangeArrowheads="1"/>
            </p:cNvSpPr>
            <p:nvPr/>
          </p:nvSpPr>
          <p:spPr bwMode="auto">
            <a:xfrm>
              <a:off x="4944191" y="5605462"/>
              <a:ext cx="3581400" cy="954088"/>
            </a:xfrm>
            <a:prstGeom prst="rect">
              <a:avLst/>
            </a:prstGeom>
            <a:noFill/>
            <a:ln w="9525">
              <a:noFill/>
              <a:miter lim="800000"/>
              <a:headEnd/>
              <a:tailEnd/>
            </a:ln>
          </p:spPr>
          <p:txBody>
            <a:bodyPr>
              <a:spAutoFit/>
            </a:bodyPr>
            <a:lstStyle/>
            <a:p>
              <a:pPr marL="225425" indent="-225425">
                <a:buFont typeface="Arial" charset="0"/>
                <a:buChar char="•"/>
              </a:pPr>
              <a:r>
                <a:rPr lang="en-US" sz="1400" dirty="0">
                  <a:latin typeface="Corbel" pitchFamily="34" charset="0"/>
                </a:rPr>
                <a:t>“We recommend using…”</a:t>
              </a:r>
            </a:p>
            <a:p>
              <a:pPr marL="225425" indent="-225425">
                <a:buFont typeface="Arial" charset="0"/>
                <a:buChar char="•"/>
              </a:pPr>
              <a:r>
                <a:rPr lang="en-US" sz="1400" dirty="0">
                  <a:latin typeface="Corbel" pitchFamily="34" charset="0"/>
                </a:rPr>
                <a:t>“We suggest using…”</a:t>
              </a:r>
            </a:p>
            <a:p>
              <a:pPr marL="225425" indent="-225425">
                <a:buFont typeface="Arial" charset="0"/>
                <a:buChar char="•"/>
              </a:pPr>
              <a:r>
                <a:rPr lang="en-US" sz="1400" dirty="0">
                  <a:latin typeface="Corbel" pitchFamily="34" charset="0"/>
                </a:rPr>
                <a:t>“We recommend against using…”</a:t>
              </a:r>
            </a:p>
            <a:p>
              <a:pPr marL="225425" indent="-225425">
                <a:buFont typeface="Arial" charset="0"/>
                <a:buChar char="•"/>
              </a:pPr>
              <a:r>
                <a:rPr lang="en-US" sz="1400" dirty="0">
                  <a:latin typeface="Corbel" pitchFamily="34" charset="0"/>
                </a:rPr>
                <a:t>“We suggest against using…”</a:t>
              </a:r>
            </a:p>
          </p:txBody>
        </p:sp>
        <p:sp>
          <p:nvSpPr>
            <p:cNvPr id="16" name="TextBox 15"/>
            <p:cNvSpPr txBox="1">
              <a:spLocks noChangeArrowheads="1"/>
            </p:cNvSpPr>
            <p:nvPr/>
          </p:nvSpPr>
          <p:spPr bwMode="auto">
            <a:xfrm rot="-1800000">
              <a:off x="3168393" y="288757"/>
              <a:ext cx="1295400" cy="523875"/>
            </a:xfrm>
            <a:prstGeom prst="rect">
              <a:avLst/>
            </a:prstGeom>
            <a:noFill/>
            <a:ln w="9525">
              <a:noFill/>
              <a:miter lim="800000"/>
              <a:headEnd/>
              <a:tailEnd/>
            </a:ln>
          </p:spPr>
          <p:txBody>
            <a:bodyPr>
              <a:spAutoFit/>
            </a:bodyPr>
            <a:lstStyle/>
            <a:p>
              <a:r>
                <a:rPr lang="en-US" sz="1400" dirty="0">
                  <a:latin typeface="Corbel" pitchFamily="34" charset="0"/>
                </a:rPr>
                <a:t>Outcomes across studies</a:t>
              </a:r>
            </a:p>
          </p:txBody>
        </p:sp>
        <p:cxnSp>
          <p:nvCxnSpPr>
            <p:cNvPr id="78886" name="Straight Arrow Connector 78885"/>
            <p:cNvCxnSpPr/>
            <p:nvPr/>
          </p:nvCxnSpPr>
          <p:spPr>
            <a:xfrm>
              <a:off x="2656660" y="2514600"/>
              <a:ext cx="903429" cy="571375"/>
            </a:xfrm>
            <a:prstGeom prst="straightConnector1">
              <a:avLst/>
            </a:prstGeom>
            <a:ln>
              <a:solidFill>
                <a:schemeClr val="accent3">
                  <a:lumMod val="40000"/>
                  <a:lumOff val="60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78884" name="Slide Number Placeholder 78883"/>
          <p:cNvSpPr>
            <a:spLocks noGrp="1"/>
          </p:cNvSpPr>
          <p:nvPr>
            <p:ph type="sldNum" sz="quarter" idx="12"/>
          </p:nvPr>
        </p:nvSpPr>
        <p:spPr/>
        <p:txBody>
          <a:bodyPr/>
          <a:lstStyle/>
          <a:p>
            <a:pPr>
              <a:defRPr/>
            </a:pPr>
            <a:fld id="{E5918C58-9ECB-4A59-8903-859B5C1A3AE5}" type="slidenum">
              <a:rPr lang="en-US" smtClean="0"/>
              <a:pPr>
                <a:defRPr/>
              </a:pPr>
              <a:t>19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1472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1042" name="Rectangle 2"/>
          <p:cNvSpPr>
            <a:spLocks noGrp="1" noChangeArrowheads="1"/>
          </p:cNvSpPr>
          <p:nvPr>
            <p:ph type="title"/>
          </p:nvPr>
        </p:nvSpPr>
        <p:spPr/>
        <p:txBody>
          <a:bodyPr/>
          <a:lstStyle/>
          <a:p>
            <a:pPr eaLnBrk="1" fontAlgn="auto" hangingPunct="1">
              <a:spcAft>
                <a:spcPts val="0"/>
              </a:spcAft>
              <a:defRPr/>
            </a:pPr>
            <a:r>
              <a:rPr lang="en-CA" dirty="0" smtClean="0">
                <a:solidFill>
                  <a:schemeClr val="tx2">
                    <a:satMod val="200000"/>
                  </a:schemeClr>
                </a:solidFill>
              </a:rPr>
              <a:t>Disclosures</a:t>
            </a:r>
            <a:endParaRPr lang="en-CA" i="1" dirty="0">
              <a:solidFill>
                <a:schemeClr val="tx2">
                  <a:satMod val="200000"/>
                </a:schemeClr>
              </a:solidFill>
            </a:endParaRPr>
          </a:p>
        </p:txBody>
      </p:sp>
      <p:sp>
        <p:nvSpPr>
          <p:cNvPr id="19458" name="Rectangle 3"/>
          <p:cNvSpPr>
            <a:spLocks noGrp="1" noChangeArrowheads="1"/>
          </p:cNvSpPr>
          <p:nvPr>
            <p:ph type="body" idx="1"/>
          </p:nvPr>
        </p:nvSpPr>
        <p:spPr>
          <a:xfrm>
            <a:off x="533400" y="1371600"/>
            <a:ext cx="8153400" cy="4953000"/>
          </a:xfrm>
        </p:spPr>
        <p:txBody>
          <a:bodyPr/>
          <a:lstStyle/>
          <a:p>
            <a:pPr marL="55563" indent="12700" eaLnBrk="1" hangingPunct="1">
              <a:buFont typeface="Wingdings" pitchFamily="2" charset="2"/>
              <a:buNone/>
            </a:pPr>
            <a:r>
              <a:rPr lang="en-US" sz="2800" dirty="0" smtClean="0"/>
              <a:t>In the past 5 years, Dr. Falck-Ytter received no personal payments for services from industry.  His research group received research grants from Three Rivers, Valeant and Roche that were deposited into non-profit research accounts. He is a member of the GRADE working group which has received funding from various governmental entities in the US and Europe, such as the AHRQ. Some of the GRADE work he has done is supported in part by </a:t>
            </a:r>
            <a:r>
              <a:rPr lang="en-US" sz="2800" dirty="0" smtClean="0">
                <a:solidFill>
                  <a:srgbClr val="FFC000"/>
                </a:solidFill>
              </a:rPr>
              <a:t>grant # 1 R13 HS016880-01 from the Agency for Healthcare Research and Quality (AHRQ).</a:t>
            </a:r>
            <a:endParaRPr lang="en-CA" sz="2800" dirty="0" smtClean="0">
              <a:solidFill>
                <a:srgbClr val="FFC000"/>
              </a:solidFill>
            </a:endParaRPr>
          </a:p>
        </p:txBody>
      </p:sp>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p:txBody>
          <a:bodyPr/>
          <a:lstStyle/>
          <a:p>
            <a:r>
              <a:rPr lang="en-US" dirty="0" smtClean="0"/>
              <a:t>Early involvement of consumers in the guideline development process</a:t>
            </a:r>
          </a:p>
          <a:p>
            <a:r>
              <a:rPr lang="en-US" dirty="0" smtClean="0"/>
              <a:t>Selecting systematic reviews that are known to make an effort to include consumer views (e.g., Cochrane etc.)</a:t>
            </a:r>
          </a:p>
          <a:p>
            <a:r>
              <a:rPr lang="en-US" dirty="0" smtClean="0"/>
              <a:t>Can be used to identify research gaps </a:t>
            </a: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789134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48067" y="206991"/>
            <a:ext cx="7772400" cy="914400"/>
          </a:xfrm>
        </p:spPr>
        <p:txBody>
          <a:bodyPr/>
          <a:lstStyle/>
          <a:p>
            <a:pPr algn="ctr"/>
            <a:r>
              <a:rPr lang="en-US" dirty="0" smtClean="0"/>
              <a:t>Evidence review stage</a:t>
            </a:r>
            <a:endParaRPr lang="en-US" dirty="0"/>
          </a:p>
        </p:txBody>
      </p:sp>
      <p:sp>
        <p:nvSpPr>
          <p:cNvPr id="87" name="Slide Number Placeholder 86"/>
          <p:cNvSpPr>
            <a:spLocks noGrp="1"/>
          </p:cNvSpPr>
          <p:nvPr>
            <p:ph type="sldNum" sz="quarter" idx="12"/>
          </p:nvPr>
        </p:nvSpPr>
        <p:spPr/>
        <p:txBody>
          <a:bodyPr/>
          <a:lstStyle/>
          <a:p>
            <a:pPr>
              <a:defRPr/>
            </a:pPr>
            <a:fld id="{E5918C58-9ECB-4A59-8903-859B5C1A3AE5}" type="slidenum">
              <a:rPr lang="en-US" smtClean="0"/>
              <a:pPr>
                <a:defRPr/>
              </a:pPr>
              <a:t>21</a:t>
            </a:fld>
            <a:endParaRPr lang="en-US"/>
          </a:p>
        </p:txBody>
      </p:sp>
      <p:grpSp>
        <p:nvGrpSpPr>
          <p:cNvPr id="48" name="Group 47"/>
          <p:cNvGrpSpPr/>
          <p:nvPr/>
        </p:nvGrpSpPr>
        <p:grpSpPr>
          <a:xfrm>
            <a:off x="185948" y="1121391"/>
            <a:ext cx="8723197" cy="5598909"/>
            <a:chOff x="185948" y="1121391"/>
            <a:chExt cx="8723197" cy="5598909"/>
          </a:xfrm>
        </p:grpSpPr>
        <p:sp>
          <p:nvSpPr>
            <p:cNvPr id="4" name="TextBox 3"/>
            <p:cNvSpPr txBox="1"/>
            <p:nvPr/>
          </p:nvSpPr>
          <p:spPr>
            <a:xfrm>
              <a:off x="2095500" y="1121391"/>
              <a:ext cx="4648200" cy="369332"/>
            </a:xfrm>
            <a:prstGeom prst="rect">
              <a:avLst/>
            </a:prstGeom>
            <a:noFill/>
            <a:ln>
              <a:solidFill>
                <a:schemeClr val="tx2">
                  <a:lumMod val="90000"/>
                </a:schemeClr>
              </a:solidFill>
            </a:ln>
          </p:spPr>
          <p:txBody>
            <a:bodyPr wrap="square" rtlCol="0">
              <a:spAutoFit/>
            </a:bodyPr>
            <a:lstStyle/>
            <a:p>
              <a:pPr algn="ctr"/>
              <a:r>
                <a:rPr lang="en-US" dirty="0" smtClean="0"/>
                <a:t>What format of evidence do you use?</a:t>
              </a:r>
              <a:endParaRPr lang="en-US" dirty="0"/>
            </a:p>
          </p:txBody>
        </p:sp>
        <p:sp>
          <p:nvSpPr>
            <p:cNvPr id="5" name="TextBox 4"/>
            <p:cNvSpPr txBox="1"/>
            <p:nvPr/>
          </p:nvSpPr>
          <p:spPr>
            <a:xfrm>
              <a:off x="421941" y="1999732"/>
              <a:ext cx="4261513" cy="369332"/>
            </a:xfrm>
            <a:prstGeom prst="rect">
              <a:avLst/>
            </a:prstGeom>
            <a:noFill/>
            <a:ln>
              <a:solidFill>
                <a:schemeClr val="tx2">
                  <a:lumMod val="90000"/>
                </a:schemeClr>
              </a:solidFill>
            </a:ln>
          </p:spPr>
          <p:txBody>
            <a:bodyPr wrap="square" rtlCol="0">
              <a:spAutoFit/>
            </a:bodyPr>
            <a:lstStyle/>
            <a:p>
              <a:pPr algn="ctr"/>
              <a:r>
                <a:rPr lang="en-US" dirty="0" smtClean="0"/>
                <a:t>Using mainly systematic reviews (SR)</a:t>
              </a:r>
              <a:endParaRPr lang="en-US" dirty="0"/>
            </a:p>
          </p:txBody>
        </p:sp>
        <p:sp>
          <p:nvSpPr>
            <p:cNvPr id="6" name="TextBox 5"/>
            <p:cNvSpPr txBox="1"/>
            <p:nvPr/>
          </p:nvSpPr>
          <p:spPr>
            <a:xfrm>
              <a:off x="5638800" y="2014981"/>
              <a:ext cx="3270343" cy="369332"/>
            </a:xfrm>
            <a:prstGeom prst="rect">
              <a:avLst/>
            </a:prstGeom>
            <a:noFill/>
            <a:ln>
              <a:solidFill>
                <a:schemeClr val="tx2">
                  <a:lumMod val="90000"/>
                </a:schemeClr>
              </a:solidFill>
            </a:ln>
          </p:spPr>
          <p:txBody>
            <a:bodyPr wrap="square" rtlCol="0">
              <a:spAutoFit/>
            </a:bodyPr>
            <a:lstStyle/>
            <a:p>
              <a:pPr algn="ctr"/>
              <a:r>
                <a:rPr lang="en-US" dirty="0" smtClean="0"/>
                <a:t>Mainly using single study data</a:t>
              </a:r>
              <a:endParaRPr lang="en-US" dirty="0"/>
            </a:p>
          </p:txBody>
        </p:sp>
        <p:cxnSp>
          <p:nvCxnSpPr>
            <p:cNvPr id="19" name="Elbow Connector 18"/>
            <p:cNvCxnSpPr>
              <a:stCxn id="4" idx="2"/>
              <a:endCxn id="6" idx="0"/>
            </p:cNvCxnSpPr>
            <p:nvPr/>
          </p:nvCxnSpPr>
          <p:spPr>
            <a:xfrm rot="16200000" flipH="1">
              <a:off x="5584657" y="325666"/>
              <a:ext cx="524258" cy="2854372"/>
            </a:xfrm>
            <a:prstGeom prst="bentConnector3">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4" idx="2"/>
              <a:endCxn id="5" idx="0"/>
            </p:cNvCxnSpPr>
            <p:nvPr/>
          </p:nvCxnSpPr>
          <p:spPr>
            <a:xfrm rot="5400000">
              <a:off x="3231645" y="811776"/>
              <a:ext cx="509009" cy="186690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2552698" y="2369064"/>
              <a:ext cx="2286002" cy="1401467"/>
              <a:chOff x="2552698" y="2369064"/>
              <a:chExt cx="2286002" cy="1401467"/>
            </a:xfrm>
          </p:grpSpPr>
          <p:sp>
            <p:nvSpPr>
              <p:cNvPr id="10" name="TextBox 9"/>
              <p:cNvSpPr txBox="1"/>
              <p:nvPr/>
            </p:nvSpPr>
            <p:spPr>
              <a:xfrm>
                <a:off x="3007056" y="3124200"/>
                <a:ext cx="1831644" cy="646331"/>
              </a:xfrm>
              <a:prstGeom prst="rect">
                <a:avLst/>
              </a:prstGeom>
              <a:noFill/>
              <a:ln>
                <a:solidFill>
                  <a:schemeClr val="tx2">
                    <a:lumMod val="90000"/>
                  </a:schemeClr>
                </a:solidFill>
              </a:ln>
            </p:spPr>
            <p:txBody>
              <a:bodyPr wrap="square" rtlCol="0">
                <a:spAutoFit/>
              </a:bodyPr>
              <a:lstStyle/>
              <a:p>
                <a:pPr algn="ctr"/>
                <a:r>
                  <a:rPr lang="en-US" dirty="0" smtClean="0"/>
                  <a:t>Don’t have the resources</a:t>
                </a:r>
                <a:endParaRPr lang="en-US" dirty="0"/>
              </a:p>
            </p:txBody>
          </p:sp>
          <p:cxnSp>
            <p:nvCxnSpPr>
              <p:cNvPr id="27" name="Elbow Connector 26"/>
              <p:cNvCxnSpPr>
                <a:stCxn id="5" idx="2"/>
                <a:endCxn id="10" idx="0"/>
              </p:cNvCxnSpPr>
              <p:nvPr/>
            </p:nvCxnSpPr>
            <p:spPr>
              <a:xfrm rot="16200000" flipH="1">
                <a:off x="2860220" y="2061542"/>
                <a:ext cx="755136" cy="137018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3007056" y="3770531"/>
              <a:ext cx="1831644" cy="953867"/>
              <a:chOff x="3007055" y="3770531"/>
              <a:chExt cx="1831644" cy="953867"/>
            </a:xfrm>
          </p:grpSpPr>
          <p:sp>
            <p:nvSpPr>
              <p:cNvPr id="12" name="TextBox 11"/>
              <p:cNvSpPr txBox="1"/>
              <p:nvPr/>
            </p:nvSpPr>
            <p:spPr>
              <a:xfrm>
                <a:off x="3007055" y="4355066"/>
                <a:ext cx="1831644" cy="369332"/>
              </a:xfrm>
              <a:prstGeom prst="rect">
                <a:avLst/>
              </a:prstGeom>
              <a:noFill/>
              <a:ln>
                <a:solidFill>
                  <a:schemeClr val="tx2">
                    <a:lumMod val="90000"/>
                  </a:schemeClr>
                </a:solidFill>
              </a:ln>
            </p:spPr>
            <p:txBody>
              <a:bodyPr wrap="square" rtlCol="0">
                <a:spAutoFit/>
              </a:bodyPr>
              <a:lstStyle/>
              <a:p>
                <a:pPr algn="ctr"/>
                <a:r>
                  <a:rPr lang="en-US" dirty="0" smtClean="0"/>
                  <a:t>Search for SR</a:t>
                </a:r>
                <a:endParaRPr lang="en-US" dirty="0"/>
              </a:p>
            </p:txBody>
          </p:sp>
          <p:cxnSp>
            <p:nvCxnSpPr>
              <p:cNvPr id="44" name="Straight Arrow Connector 43"/>
              <p:cNvCxnSpPr>
                <a:stCxn id="10" idx="2"/>
                <a:endCxn id="12" idx="0"/>
              </p:cNvCxnSpPr>
              <p:nvPr/>
            </p:nvCxnSpPr>
            <p:spPr>
              <a:xfrm>
                <a:off x="3922877" y="3770531"/>
                <a:ext cx="0" cy="5845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4683454" y="2184398"/>
              <a:ext cx="2590519" cy="1720379"/>
              <a:chOff x="4683454" y="2184398"/>
              <a:chExt cx="2590519" cy="1720379"/>
            </a:xfrm>
          </p:grpSpPr>
          <p:sp>
            <p:nvSpPr>
              <p:cNvPr id="15" name="TextBox 14"/>
              <p:cNvSpPr txBox="1"/>
              <p:nvPr/>
            </p:nvSpPr>
            <p:spPr>
              <a:xfrm>
                <a:off x="5638800" y="3258446"/>
                <a:ext cx="1600200" cy="646331"/>
              </a:xfrm>
              <a:prstGeom prst="rect">
                <a:avLst/>
              </a:prstGeom>
              <a:noFill/>
              <a:ln>
                <a:solidFill>
                  <a:schemeClr val="tx2">
                    <a:lumMod val="90000"/>
                  </a:schemeClr>
                </a:solidFill>
              </a:ln>
            </p:spPr>
            <p:txBody>
              <a:bodyPr wrap="square" rtlCol="0">
                <a:spAutoFit/>
              </a:bodyPr>
              <a:lstStyle/>
              <a:p>
                <a:pPr algn="ctr"/>
                <a:r>
                  <a:rPr lang="en-US" dirty="0" smtClean="0"/>
                  <a:t>Ready to use SR</a:t>
                </a:r>
                <a:endParaRPr lang="en-US" dirty="0"/>
              </a:p>
            </p:txBody>
          </p:sp>
          <p:cxnSp>
            <p:nvCxnSpPr>
              <p:cNvPr id="50" name="Elbow Connector 49"/>
              <p:cNvCxnSpPr>
                <a:stCxn id="15" idx="1"/>
                <a:endCxn id="5" idx="3"/>
              </p:cNvCxnSpPr>
              <p:nvPr/>
            </p:nvCxnSpPr>
            <p:spPr>
              <a:xfrm rot="10800000">
                <a:off x="4683454" y="2184398"/>
                <a:ext cx="955346" cy="1397214"/>
              </a:xfrm>
              <a:prstGeom prst="bentConnector3">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62" name="Elbow Connector 61"/>
              <p:cNvCxnSpPr>
                <a:stCxn id="6" idx="2"/>
                <a:endCxn id="15" idx="0"/>
              </p:cNvCxnSpPr>
              <p:nvPr/>
            </p:nvCxnSpPr>
            <p:spPr>
              <a:xfrm rot="5400000">
                <a:off x="6419370" y="2403843"/>
                <a:ext cx="874133" cy="835072"/>
              </a:xfrm>
              <a:prstGeom prst="bentConnector3">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7273972" y="2384312"/>
              <a:ext cx="1635173" cy="3450189"/>
              <a:chOff x="7273972" y="2384312"/>
              <a:chExt cx="1635173" cy="3450189"/>
            </a:xfrm>
          </p:grpSpPr>
          <p:sp>
            <p:nvSpPr>
              <p:cNvPr id="16" name="TextBox 15"/>
              <p:cNvSpPr txBox="1"/>
              <p:nvPr/>
            </p:nvSpPr>
            <p:spPr>
              <a:xfrm>
                <a:off x="7385145" y="3262490"/>
                <a:ext cx="1524000" cy="646331"/>
              </a:xfrm>
              <a:prstGeom prst="rect">
                <a:avLst/>
              </a:prstGeom>
              <a:noFill/>
              <a:ln>
                <a:solidFill>
                  <a:schemeClr val="tx2">
                    <a:lumMod val="90000"/>
                  </a:schemeClr>
                </a:solidFill>
              </a:ln>
            </p:spPr>
            <p:txBody>
              <a:bodyPr wrap="square" rtlCol="0">
                <a:spAutoFit/>
              </a:bodyPr>
              <a:lstStyle/>
              <a:p>
                <a:pPr algn="ctr"/>
                <a:r>
                  <a:rPr lang="en-US" dirty="0" smtClean="0"/>
                  <a:t>Not ready to use SR</a:t>
                </a:r>
                <a:endParaRPr lang="en-US" dirty="0"/>
              </a:p>
            </p:txBody>
          </p:sp>
          <p:cxnSp>
            <p:nvCxnSpPr>
              <p:cNvPr id="64" name="Elbow Connector 63"/>
              <p:cNvCxnSpPr>
                <a:stCxn id="6" idx="2"/>
                <a:endCxn id="16" idx="0"/>
              </p:cNvCxnSpPr>
              <p:nvPr/>
            </p:nvCxnSpPr>
            <p:spPr>
              <a:xfrm rot="16200000" flipH="1">
                <a:off x="7271470" y="2386814"/>
                <a:ext cx="878177" cy="873173"/>
              </a:xfrm>
              <a:prstGeom prst="bentConnector3">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385146" y="4357173"/>
                <a:ext cx="1523998" cy="1477328"/>
              </a:xfrm>
              <a:prstGeom prst="rect">
                <a:avLst/>
              </a:prstGeom>
              <a:noFill/>
              <a:ln>
                <a:solidFill>
                  <a:schemeClr val="tx2">
                    <a:lumMod val="90000"/>
                  </a:schemeClr>
                </a:solidFill>
              </a:ln>
            </p:spPr>
            <p:txBody>
              <a:bodyPr wrap="square" rtlCol="0">
                <a:spAutoFit/>
              </a:bodyPr>
              <a:lstStyle/>
              <a:p>
                <a:pPr algn="ctr"/>
                <a:r>
                  <a:rPr lang="en-US" dirty="0" smtClean="0"/>
                  <a:t>Use </a:t>
                </a:r>
                <a:br>
                  <a:rPr lang="en-US" dirty="0" smtClean="0"/>
                </a:br>
                <a:r>
                  <a:rPr lang="en-US" b="1" dirty="0">
                    <a:solidFill>
                      <a:srgbClr val="FF0000"/>
                    </a:solidFill>
                  </a:rPr>
                  <a:t>GRADE</a:t>
                </a:r>
                <a:r>
                  <a:rPr lang="en-US" dirty="0"/>
                  <a:t> without evidence </a:t>
                </a:r>
                <a:r>
                  <a:rPr lang="en-US" dirty="0" smtClean="0"/>
                  <a:t>profiles</a:t>
                </a:r>
                <a:endParaRPr lang="en-US" dirty="0"/>
              </a:p>
            </p:txBody>
          </p:sp>
          <p:cxnSp>
            <p:nvCxnSpPr>
              <p:cNvPr id="66" name="Straight Arrow Connector 65"/>
              <p:cNvCxnSpPr>
                <a:stCxn id="16" idx="2"/>
                <a:endCxn id="17" idx="0"/>
              </p:cNvCxnSpPr>
              <p:nvPr/>
            </p:nvCxnSpPr>
            <p:spPr>
              <a:xfrm>
                <a:off x="8147145" y="3908821"/>
                <a:ext cx="0" cy="448352"/>
              </a:xfrm>
              <a:prstGeom prst="straightConnector1">
                <a:avLst/>
              </a:prstGeom>
              <a:ln>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85948" y="2369064"/>
              <a:ext cx="5757652" cy="4172468"/>
              <a:chOff x="185948" y="2369064"/>
              <a:chExt cx="5757652" cy="4172468"/>
            </a:xfrm>
          </p:grpSpPr>
          <p:sp>
            <p:nvSpPr>
              <p:cNvPr id="7" name="TextBox 6"/>
              <p:cNvSpPr txBox="1"/>
              <p:nvPr/>
            </p:nvSpPr>
            <p:spPr>
              <a:xfrm>
                <a:off x="421942" y="3124200"/>
                <a:ext cx="1676400" cy="646331"/>
              </a:xfrm>
              <a:prstGeom prst="rect">
                <a:avLst/>
              </a:prstGeom>
              <a:noFill/>
              <a:ln>
                <a:solidFill>
                  <a:schemeClr val="tx2">
                    <a:lumMod val="90000"/>
                  </a:schemeClr>
                </a:solidFill>
              </a:ln>
            </p:spPr>
            <p:txBody>
              <a:bodyPr wrap="square" rtlCol="0">
                <a:spAutoFit/>
              </a:bodyPr>
              <a:lstStyle/>
              <a:p>
                <a:pPr algn="ctr"/>
                <a:r>
                  <a:rPr lang="en-US" dirty="0" smtClean="0"/>
                  <a:t>Have the resources</a:t>
                </a:r>
                <a:endParaRPr lang="en-US" dirty="0"/>
              </a:p>
            </p:txBody>
          </p:sp>
          <p:sp>
            <p:nvSpPr>
              <p:cNvPr id="8" name="TextBox 7"/>
              <p:cNvSpPr txBox="1"/>
              <p:nvPr/>
            </p:nvSpPr>
            <p:spPr>
              <a:xfrm>
                <a:off x="185948" y="4355066"/>
                <a:ext cx="1074193" cy="646331"/>
              </a:xfrm>
              <a:prstGeom prst="rect">
                <a:avLst/>
              </a:prstGeom>
              <a:noFill/>
              <a:ln>
                <a:solidFill>
                  <a:schemeClr val="tx2">
                    <a:lumMod val="90000"/>
                  </a:schemeClr>
                </a:solidFill>
              </a:ln>
            </p:spPr>
            <p:txBody>
              <a:bodyPr wrap="square" rtlCol="0">
                <a:spAutoFit/>
              </a:bodyPr>
              <a:lstStyle/>
              <a:p>
                <a:pPr algn="ctr"/>
                <a:r>
                  <a:rPr lang="en-US" dirty="0" smtClean="0"/>
                  <a:t>Do it in-house</a:t>
                </a:r>
                <a:endParaRPr lang="en-US" dirty="0"/>
              </a:p>
            </p:txBody>
          </p:sp>
          <p:cxnSp>
            <p:nvCxnSpPr>
              <p:cNvPr id="25" name="Elbow Connector 24"/>
              <p:cNvCxnSpPr>
                <a:stCxn id="5" idx="2"/>
                <a:endCxn id="7" idx="0"/>
              </p:cNvCxnSpPr>
              <p:nvPr/>
            </p:nvCxnSpPr>
            <p:spPr>
              <a:xfrm rot="5400000">
                <a:off x="1528852" y="2100354"/>
                <a:ext cx="755136" cy="129255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7" idx="2"/>
                <a:endCxn id="8" idx="0"/>
              </p:cNvCxnSpPr>
              <p:nvPr/>
            </p:nvCxnSpPr>
            <p:spPr>
              <a:xfrm rot="5400000">
                <a:off x="699327" y="3794250"/>
                <a:ext cx="584535" cy="537097"/>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85948" y="6172200"/>
                <a:ext cx="5757652" cy="369332"/>
              </a:xfrm>
              <a:prstGeom prst="rect">
                <a:avLst/>
              </a:prstGeom>
              <a:noFill/>
              <a:ln>
                <a:solidFill>
                  <a:schemeClr val="tx2">
                    <a:lumMod val="90000"/>
                  </a:schemeClr>
                </a:solidFill>
              </a:ln>
            </p:spPr>
            <p:txBody>
              <a:bodyPr wrap="square" rtlCol="0">
                <a:spAutoFit/>
              </a:bodyPr>
              <a:lstStyle/>
              <a:p>
                <a:pPr algn="ctr"/>
                <a:r>
                  <a:rPr lang="en-US" dirty="0" smtClean="0"/>
                  <a:t>Utilize the full </a:t>
                </a:r>
                <a:r>
                  <a:rPr lang="en-US" b="1" dirty="0" smtClean="0">
                    <a:solidFill>
                      <a:srgbClr val="FF0000"/>
                    </a:solidFill>
                  </a:rPr>
                  <a:t>GRADE</a:t>
                </a:r>
                <a:r>
                  <a:rPr lang="en-US" dirty="0" smtClean="0"/>
                  <a:t> framework (± evidence Profiles)</a:t>
                </a:r>
                <a:endParaRPr lang="en-US" dirty="0"/>
              </a:p>
            </p:txBody>
          </p:sp>
          <p:cxnSp>
            <p:nvCxnSpPr>
              <p:cNvPr id="74" name="Straight Arrow Connector 73"/>
              <p:cNvCxnSpPr>
                <a:stCxn id="8" idx="2"/>
              </p:cNvCxnSpPr>
              <p:nvPr/>
            </p:nvCxnSpPr>
            <p:spPr>
              <a:xfrm flipH="1">
                <a:off x="723044" y="5001397"/>
                <a:ext cx="1" cy="9422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1260141" y="3770531"/>
              <a:ext cx="1025859" cy="2173069"/>
              <a:chOff x="1260141" y="3770531"/>
              <a:chExt cx="1025859" cy="2173069"/>
            </a:xfrm>
          </p:grpSpPr>
          <p:sp>
            <p:nvSpPr>
              <p:cNvPr id="9" name="TextBox 8"/>
              <p:cNvSpPr txBox="1"/>
              <p:nvPr/>
            </p:nvSpPr>
            <p:spPr>
              <a:xfrm>
                <a:off x="1390933" y="4355065"/>
                <a:ext cx="895067" cy="646331"/>
              </a:xfrm>
              <a:prstGeom prst="rect">
                <a:avLst/>
              </a:prstGeom>
              <a:noFill/>
              <a:ln>
                <a:solidFill>
                  <a:schemeClr val="tx2">
                    <a:lumMod val="90000"/>
                  </a:schemeClr>
                </a:solidFill>
              </a:ln>
            </p:spPr>
            <p:txBody>
              <a:bodyPr wrap="square" rtlCol="0">
                <a:spAutoFit/>
              </a:bodyPr>
              <a:lstStyle/>
              <a:p>
                <a:pPr algn="ctr"/>
                <a:r>
                  <a:rPr lang="en-US" dirty="0" smtClean="0"/>
                  <a:t>Out-source</a:t>
                </a:r>
                <a:endParaRPr lang="en-US" dirty="0"/>
              </a:p>
            </p:txBody>
          </p:sp>
          <p:cxnSp>
            <p:nvCxnSpPr>
              <p:cNvPr id="31" name="Elbow Connector 30"/>
              <p:cNvCxnSpPr>
                <a:stCxn id="7" idx="2"/>
                <a:endCxn id="9" idx="0"/>
              </p:cNvCxnSpPr>
              <p:nvPr/>
            </p:nvCxnSpPr>
            <p:spPr>
              <a:xfrm rot="16200000" flipH="1">
                <a:off x="1257037" y="3773635"/>
                <a:ext cx="584534" cy="57832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stCxn id="9" idx="2"/>
              </p:cNvCxnSpPr>
              <p:nvPr/>
            </p:nvCxnSpPr>
            <p:spPr>
              <a:xfrm flipH="1">
                <a:off x="1838466" y="5001396"/>
                <a:ext cx="1" cy="9422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2291969" y="4724398"/>
              <a:ext cx="1630909" cy="1219202"/>
              <a:chOff x="2291969" y="4724398"/>
              <a:chExt cx="1630909" cy="1219202"/>
            </a:xfrm>
          </p:grpSpPr>
          <p:sp>
            <p:nvSpPr>
              <p:cNvPr id="13" name="TextBox 12"/>
              <p:cNvSpPr txBox="1"/>
              <p:nvPr/>
            </p:nvSpPr>
            <p:spPr>
              <a:xfrm>
                <a:off x="2291969" y="5188170"/>
                <a:ext cx="1553286" cy="369332"/>
              </a:xfrm>
              <a:prstGeom prst="rect">
                <a:avLst/>
              </a:prstGeom>
              <a:noFill/>
              <a:ln>
                <a:solidFill>
                  <a:schemeClr val="tx2">
                    <a:lumMod val="90000"/>
                  </a:schemeClr>
                </a:solidFill>
              </a:ln>
            </p:spPr>
            <p:txBody>
              <a:bodyPr wrap="square" rtlCol="0">
                <a:spAutoFit/>
              </a:bodyPr>
              <a:lstStyle/>
              <a:p>
                <a:pPr algn="ctr"/>
                <a:r>
                  <a:rPr lang="en-US" dirty="0" smtClean="0"/>
                  <a:t>Update SR</a:t>
                </a:r>
                <a:endParaRPr lang="en-US" dirty="0"/>
              </a:p>
            </p:txBody>
          </p:sp>
          <p:cxnSp>
            <p:nvCxnSpPr>
              <p:cNvPr id="78" name="Elbow Connector 77"/>
              <p:cNvCxnSpPr>
                <a:stCxn id="12" idx="2"/>
                <a:endCxn id="13" idx="0"/>
              </p:cNvCxnSpPr>
              <p:nvPr/>
            </p:nvCxnSpPr>
            <p:spPr>
              <a:xfrm rot="5400000">
                <a:off x="3263859" y="4529151"/>
                <a:ext cx="463772" cy="85426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13" idx="2"/>
              </p:cNvCxnSpPr>
              <p:nvPr/>
            </p:nvCxnSpPr>
            <p:spPr>
              <a:xfrm>
                <a:off x="3068612" y="5557502"/>
                <a:ext cx="0" cy="386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3922878" y="4724398"/>
              <a:ext cx="2020722" cy="1219202"/>
              <a:chOff x="3922878" y="4724398"/>
              <a:chExt cx="2020722" cy="1219202"/>
            </a:xfrm>
          </p:grpSpPr>
          <p:sp>
            <p:nvSpPr>
              <p:cNvPr id="14" name="TextBox 13"/>
              <p:cNvSpPr txBox="1"/>
              <p:nvPr/>
            </p:nvSpPr>
            <p:spPr>
              <a:xfrm>
                <a:off x="4038600" y="5188170"/>
                <a:ext cx="1905000" cy="369332"/>
              </a:xfrm>
              <a:prstGeom prst="rect">
                <a:avLst/>
              </a:prstGeom>
              <a:noFill/>
              <a:ln>
                <a:solidFill>
                  <a:schemeClr val="tx2">
                    <a:lumMod val="90000"/>
                  </a:schemeClr>
                </a:solidFill>
              </a:ln>
            </p:spPr>
            <p:txBody>
              <a:bodyPr wrap="square" rtlCol="0">
                <a:spAutoFit/>
              </a:bodyPr>
              <a:lstStyle/>
              <a:p>
                <a:pPr algn="ctr"/>
                <a:r>
                  <a:rPr lang="en-US" dirty="0" smtClean="0"/>
                  <a:t>Ad hoc reviews</a:t>
                </a:r>
                <a:endParaRPr lang="en-US" dirty="0"/>
              </a:p>
            </p:txBody>
          </p:sp>
          <p:cxnSp>
            <p:nvCxnSpPr>
              <p:cNvPr id="80" name="Elbow Connector 79"/>
              <p:cNvCxnSpPr>
                <a:stCxn id="12" idx="2"/>
                <a:endCxn id="14" idx="0"/>
              </p:cNvCxnSpPr>
              <p:nvPr/>
            </p:nvCxnSpPr>
            <p:spPr>
              <a:xfrm rot="16200000" flipH="1">
                <a:off x="4225103" y="4422173"/>
                <a:ext cx="463772" cy="106822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14" idx="2"/>
              </p:cNvCxnSpPr>
              <p:nvPr/>
            </p:nvCxnSpPr>
            <p:spPr>
              <a:xfrm>
                <a:off x="4991100" y="5557502"/>
                <a:ext cx="0" cy="3860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a:off x="185948" y="1136780"/>
              <a:ext cx="4652752" cy="1454021"/>
              <a:chOff x="185948" y="1136780"/>
              <a:chExt cx="4652752" cy="1454021"/>
            </a:xfrm>
          </p:grpSpPr>
          <p:sp>
            <p:nvSpPr>
              <p:cNvPr id="34" name="Oval 33"/>
              <p:cNvSpPr/>
              <p:nvPr/>
            </p:nvSpPr>
            <p:spPr>
              <a:xfrm>
                <a:off x="185948" y="1745227"/>
                <a:ext cx="4652752" cy="845574"/>
              </a:xfrm>
              <a:prstGeom prst="ellipse">
                <a:avLst/>
              </a:prstGeom>
              <a:noFill/>
              <a:ln w="85725">
                <a:solidFill>
                  <a:schemeClr val="accent2">
                    <a:alpha val="9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278638" y="1136780"/>
                <a:ext cx="1112295" cy="707886"/>
              </a:xfrm>
              <a:prstGeom prst="rect">
                <a:avLst/>
              </a:prstGeom>
              <a:noFill/>
            </p:spPr>
            <p:txBody>
              <a:bodyPr wrap="square" rtlCol="0">
                <a:spAutoFit/>
              </a:bodyPr>
              <a:lstStyle/>
              <a:p>
                <a:r>
                  <a:rPr lang="en-US" sz="4000" dirty="0" smtClean="0">
                    <a:solidFill>
                      <a:schemeClr val="accent2">
                        <a:lumMod val="75000"/>
                      </a:schemeClr>
                    </a:solidFill>
                  </a:rPr>
                  <a:t>$$$</a:t>
                </a:r>
                <a:endParaRPr lang="en-US" sz="4000" dirty="0">
                  <a:solidFill>
                    <a:schemeClr val="accent2">
                      <a:lumMod val="75000"/>
                    </a:schemeClr>
                  </a:solidFill>
                </a:endParaRPr>
              </a:p>
            </p:txBody>
          </p:sp>
        </p:grpSp>
        <p:sp>
          <p:nvSpPr>
            <p:cNvPr id="37" name="TextBox 36"/>
            <p:cNvSpPr txBox="1"/>
            <p:nvPr/>
          </p:nvSpPr>
          <p:spPr>
            <a:xfrm>
              <a:off x="6524756" y="5519971"/>
              <a:ext cx="1431317" cy="1200329"/>
            </a:xfrm>
            <a:prstGeom prst="rect">
              <a:avLst/>
            </a:prstGeom>
            <a:noFill/>
          </p:spPr>
          <p:txBody>
            <a:bodyPr wrap="square" rtlCol="0">
              <a:spAutoFit/>
            </a:bodyPr>
            <a:lstStyle/>
            <a:p>
              <a:r>
                <a:rPr lang="en-US" sz="7200" dirty="0" smtClean="0">
                  <a:solidFill>
                    <a:schemeClr val="accent1">
                      <a:lumMod val="75000"/>
                    </a:schemeClr>
                  </a:solidFill>
                </a:rPr>
                <a:t>$</a:t>
              </a:r>
              <a:endParaRPr lang="en-US" sz="7200" dirty="0">
                <a:solidFill>
                  <a:schemeClr val="accent1">
                    <a:lumMod val="75000"/>
                  </a:schemeClr>
                </a:solidFill>
              </a:endParaRPr>
            </a:p>
          </p:txBody>
        </p:sp>
        <p:sp>
          <p:nvSpPr>
            <p:cNvPr id="38" name="&quot;No&quot; Symbol 37"/>
            <p:cNvSpPr/>
            <p:nvPr/>
          </p:nvSpPr>
          <p:spPr>
            <a:xfrm>
              <a:off x="6304262" y="5639390"/>
              <a:ext cx="1120120" cy="1015664"/>
            </a:xfrm>
            <a:prstGeom prst="noSmoking">
              <a:avLst>
                <a:gd name="adj" fmla="val 675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041049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2514600"/>
            <a:ext cx="8305800" cy="3841750"/>
          </a:xfrm>
        </p:spPr>
        <p:txBody>
          <a:bodyPr/>
          <a:lstStyle/>
          <a:p>
            <a:pPr marL="582612" indent="-514350">
              <a:buFont typeface="+mj-lt"/>
              <a:buAutoNum type="alphaUcPeriod"/>
            </a:pPr>
            <a:r>
              <a:rPr lang="en-US" sz="2800" dirty="0" smtClean="0"/>
              <a:t>AHRQ</a:t>
            </a:r>
          </a:p>
          <a:p>
            <a:pPr marL="582612" indent="-514350">
              <a:buFont typeface="+mj-lt"/>
              <a:buAutoNum type="alphaUcPeriod"/>
            </a:pPr>
            <a:r>
              <a:rPr lang="en-US" sz="2800" dirty="0" smtClean="0"/>
              <a:t>The Cochrane Library</a:t>
            </a:r>
          </a:p>
          <a:p>
            <a:pPr marL="582612" indent="-514350">
              <a:buFont typeface="+mj-lt"/>
              <a:buAutoNum type="alphaUcPeriod"/>
            </a:pPr>
            <a:r>
              <a:rPr lang="en-US" sz="2800" dirty="0" smtClean="0"/>
              <a:t>Canadian Agency for Drugs and Technologies in Health (CADTH)</a:t>
            </a:r>
          </a:p>
          <a:p>
            <a:pPr marL="582612" indent="-514350">
              <a:buFont typeface="+mj-lt"/>
              <a:buAutoNum type="alphaUcPeriod"/>
            </a:pPr>
            <a:r>
              <a:rPr lang="en-US" sz="2800" dirty="0" smtClean="0"/>
              <a:t>National Institute for Clinical Excellence (NICE), UK</a:t>
            </a:r>
          </a:p>
          <a:p>
            <a:pPr marL="582612" indent="-514350">
              <a:buFont typeface="+mj-lt"/>
              <a:buAutoNum type="alphaUcPeriod"/>
            </a:pPr>
            <a:r>
              <a:rPr lang="en-US" sz="2800" dirty="0"/>
              <a:t>All of the </a:t>
            </a:r>
            <a:r>
              <a:rPr lang="en-US" sz="2800" dirty="0" smtClean="0"/>
              <a:t>above</a:t>
            </a:r>
            <a:endParaRPr lang="en-US" sz="2800" dirty="0"/>
          </a:p>
        </p:txBody>
      </p:sp>
      <p:sp>
        <p:nvSpPr>
          <p:cNvPr id="5" name="TextBox 4"/>
          <p:cNvSpPr txBox="1"/>
          <p:nvPr/>
        </p:nvSpPr>
        <p:spPr>
          <a:xfrm>
            <a:off x="1004248" y="1392072"/>
            <a:ext cx="6844352" cy="954107"/>
          </a:xfrm>
          <a:prstGeom prst="rect">
            <a:avLst/>
          </a:prstGeom>
          <a:noFill/>
        </p:spPr>
        <p:txBody>
          <a:bodyPr wrap="square" rtlCol="0">
            <a:spAutoFit/>
          </a:bodyPr>
          <a:lstStyle/>
          <a:p>
            <a:r>
              <a:rPr lang="en-US" sz="2800" dirty="0" smtClean="0">
                <a:solidFill>
                  <a:schemeClr val="accent3">
                    <a:lumMod val="40000"/>
                    <a:lumOff val="60000"/>
                  </a:schemeClr>
                </a:solidFill>
              </a:rPr>
              <a:t>Select </a:t>
            </a:r>
            <a:r>
              <a:rPr lang="en-US" sz="2800" dirty="0">
                <a:solidFill>
                  <a:schemeClr val="accent3">
                    <a:lumMod val="40000"/>
                    <a:lumOff val="60000"/>
                  </a:schemeClr>
                </a:solidFill>
              </a:rPr>
              <a:t>the best </a:t>
            </a:r>
            <a:r>
              <a:rPr lang="en-US" sz="2800" dirty="0" smtClean="0">
                <a:solidFill>
                  <a:schemeClr val="accent3">
                    <a:lumMod val="40000"/>
                    <a:lumOff val="60000"/>
                  </a:schemeClr>
                </a:solidFill>
              </a:rPr>
              <a:t>answer: You can find high quality systematic reviews for “free” here:</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29735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p:txBody>
          <a:bodyPr/>
          <a:lstStyle/>
          <a:p>
            <a:r>
              <a:rPr lang="en-US" dirty="0" smtClean="0"/>
              <a:t>What to look for when selecting evidence review centers</a:t>
            </a:r>
          </a:p>
          <a:p>
            <a:r>
              <a:rPr lang="en-US" dirty="0" smtClean="0"/>
              <a:t>Commissioning systematic reviews: Making sure the center understands GRADE requirements</a:t>
            </a:r>
          </a:p>
          <a:p>
            <a:pPr lvl="1"/>
            <a:r>
              <a:rPr lang="en-US" dirty="0" smtClean="0"/>
              <a:t>What SR methodology they use</a:t>
            </a:r>
          </a:p>
          <a:p>
            <a:pPr lvl="1"/>
            <a:r>
              <a:rPr lang="en-US" dirty="0" smtClean="0"/>
              <a:t>What databases they can search</a:t>
            </a:r>
          </a:p>
          <a:p>
            <a:pPr lvl="1"/>
            <a:r>
              <a:rPr lang="en-US" dirty="0" smtClean="0"/>
              <a:t>What software they use</a:t>
            </a:r>
          </a:p>
          <a:p>
            <a:pPr lvl="1"/>
            <a:r>
              <a:rPr lang="en-US" dirty="0" smtClean="0"/>
              <a:t>How they document their work</a:t>
            </a: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23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49301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2514600"/>
            <a:ext cx="8305800" cy="3841750"/>
          </a:xfrm>
        </p:spPr>
        <p:txBody>
          <a:bodyPr/>
          <a:lstStyle/>
          <a:p>
            <a:pPr marL="582612" indent="-514350">
              <a:buFont typeface="+mj-lt"/>
              <a:buAutoNum type="alphaUcPeriod"/>
            </a:pPr>
            <a:r>
              <a:rPr lang="en-US" sz="2800" dirty="0" smtClean="0"/>
              <a:t>The outcome is reduction of elevated pressure in the eye (IOP) instead of loss of vision</a:t>
            </a:r>
          </a:p>
          <a:p>
            <a:pPr marL="582612" indent="-514350">
              <a:buFont typeface="+mj-lt"/>
              <a:buAutoNum type="alphaUcPeriod"/>
            </a:pPr>
            <a:r>
              <a:rPr lang="en-US" sz="2800" dirty="0" smtClean="0"/>
              <a:t>There are large losses to follow-up</a:t>
            </a:r>
          </a:p>
          <a:p>
            <a:pPr marL="582612" indent="-514350">
              <a:buFont typeface="+mj-lt"/>
              <a:buAutoNum type="alphaUcPeriod"/>
            </a:pPr>
            <a:r>
              <a:rPr lang="en-US" sz="2800" dirty="0" smtClean="0"/>
              <a:t>Some trials showing benefits, others reporting harms</a:t>
            </a:r>
          </a:p>
          <a:p>
            <a:pPr marL="582612" indent="-514350">
              <a:buFont typeface="+mj-lt"/>
              <a:buAutoNum type="alphaUcPeriod"/>
            </a:pPr>
            <a:r>
              <a:rPr lang="en-US" sz="2800" dirty="0" smtClean="0"/>
              <a:t>The confidence interval is wide and there are few events</a:t>
            </a:r>
          </a:p>
          <a:p>
            <a:pPr marL="582612" indent="-514350">
              <a:buFont typeface="+mj-lt"/>
              <a:buAutoNum type="alphaUcPeriod"/>
            </a:pPr>
            <a:r>
              <a:rPr lang="en-US" sz="2800" dirty="0" smtClean="0"/>
              <a:t>All </a:t>
            </a:r>
            <a:r>
              <a:rPr lang="en-US" sz="2800" dirty="0"/>
              <a:t>of the </a:t>
            </a:r>
            <a:r>
              <a:rPr lang="en-US" sz="2800" dirty="0" smtClean="0"/>
              <a:t>above</a:t>
            </a:r>
            <a:endParaRPr lang="en-US" sz="2800" dirty="0"/>
          </a:p>
        </p:txBody>
      </p:sp>
      <p:sp>
        <p:nvSpPr>
          <p:cNvPr id="5" name="TextBox 4"/>
          <p:cNvSpPr txBox="1"/>
          <p:nvPr/>
        </p:nvSpPr>
        <p:spPr>
          <a:xfrm>
            <a:off x="1004248" y="1392072"/>
            <a:ext cx="6844352" cy="954107"/>
          </a:xfrm>
          <a:prstGeom prst="rect">
            <a:avLst/>
          </a:prstGeom>
          <a:noFill/>
        </p:spPr>
        <p:txBody>
          <a:bodyPr wrap="square" rtlCol="0">
            <a:spAutoFit/>
          </a:bodyPr>
          <a:lstStyle/>
          <a:p>
            <a:r>
              <a:rPr lang="en-US" sz="2800" dirty="0" smtClean="0">
                <a:solidFill>
                  <a:schemeClr val="accent3">
                    <a:lumMod val="40000"/>
                    <a:lumOff val="60000"/>
                  </a:schemeClr>
                </a:solidFill>
              </a:rPr>
              <a:t>GRADE rating evidence: The quality of evidenc</a:t>
            </a:r>
            <a:r>
              <a:rPr lang="en-US" sz="2800" dirty="0">
                <a:solidFill>
                  <a:schemeClr val="accent3">
                    <a:lumMod val="40000"/>
                    <a:lumOff val="60000"/>
                  </a:schemeClr>
                </a:solidFill>
              </a:rPr>
              <a:t>e</a:t>
            </a:r>
            <a:r>
              <a:rPr lang="en-US" sz="2800" dirty="0" smtClean="0">
                <a:solidFill>
                  <a:schemeClr val="accent3">
                    <a:lumMod val="40000"/>
                    <a:lumOff val="60000"/>
                  </a:schemeClr>
                </a:solidFill>
              </a:rPr>
              <a:t> may need downgrading if:</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269630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 y="304800"/>
            <a:ext cx="8931748" cy="914400"/>
          </a:xfrm>
        </p:spPr>
        <p:txBody>
          <a:bodyPr/>
          <a:lstStyle/>
          <a:p>
            <a:pPr algn="ctr" eaLnBrk="1" fontAlgn="auto" hangingPunct="1">
              <a:spcAft>
                <a:spcPts val="0"/>
              </a:spcAft>
              <a:defRPr/>
            </a:pPr>
            <a:r>
              <a:rPr lang="en-US" sz="3200" dirty="0" smtClean="0">
                <a:solidFill>
                  <a:schemeClr val="tx2">
                    <a:satMod val="200000"/>
                  </a:schemeClr>
                </a:solidFill>
              </a:rPr>
              <a:t>Quality of evidence: beyond risk of bias</a:t>
            </a:r>
          </a:p>
        </p:txBody>
      </p:sp>
      <p:sp>
        <p:nvSpPr>
          <p:cNvPr id="532483" name="Rectangle 3"/>
          <p:cNvSpPr>
            <a:spLocks noGrp="1" noChangeArrowheads="1"/>
          </p:cNvSpPr>
          <p:nvPr>
            <p:ph type="body" idx="1"/>
          </p:nvPr>
        </p:nvSpPr>
        <p:spPr>
          <a:xfrm>
            <a:off x="75062" y="1066800"/>
            <a:ext cx="8992738" cy="914400"/>
          </a:xfrm>
        </p:spPr>
        <p:txBody>
          <a:bodyPr/>
          <a:lstStyle/>
          <a:p>
            <a:pPr marL="53975" indent="0" eaLnBrk="1" hangingPunct="1">
              <a:buNone/>
            </a:pPr>
            <a:r>
              <a:rPr lang="en-GB" sz="2400" dirty="0" smtClean="0"/>
              <a:t>Definition: The </a:t>
            </a:r>
            <a:r>
              <a:rPr lang="en-US" sz="2400" dirty="0"/>
              <a:t>extent to which our confidence in an estimate of the treatment effect is adequate to support a </a:t>
            </a:r>
            <a:r>
              <a:rPr lang="en-US" sz="2400" dirty="0" smtClean="0"/>
              <a:t>particular recommendation</a:t>
            </a:r>
          </a:p>
        </p:txBody>
      </p:sp>
      <p:grpSp>
        <p:nvGrpSpPr>
          <p:cNvPr id="16" name="Group 15"/>
          <p:cNvGrpSpPr/>
          <p:nvPr/>
        </p:nvGrpSpPr>
        <p:grpSpPr>
          <a:xfrm>
            <a:off x="156949" y="2049462"/>
            <a:ext cx="8774800" cy="4495568"/>
            <a:chOff x="156949" y="2049462"/>
            <a:chExt cx="8774800" cy="4495568"/>
          </a:xfrm>
        </p:grpSpPr>
        <p:sp>
          <p:nvSpPr>
            <p:cNvPr id="5" name="TextBox 4"/>
            <p:cNvSpPr txBox="1"/>
            <p:nvPr/>
          </p:nvSpPr>
          <p:spPr>
            <a:xfrm>
              <a:off x="218364" y="2049462"/>
              <a:ext cx="1752600" cy="646331"/>
            </a:xfrm>
            <a:prstGeom prst="rect">
              <a:avLst/>
            </a:prstGeom>
            <a:noFill/>
            <a:ln>
              <a:solidFill>
                <a:schemeClr val="accent1">
                  <a:lumMod val="60000"/>
                  <a:lumOff val="40000"/>
                </a:schemeClr>
              </a:solidFill>
            </a:ln>
          </p:spPr>
          <p:txBody>
            <a:bodyPr wrap="square" rtlCol="0">
              <a:spAutoFit/>
            </a:bodyPr>
            <a:lstStyle/>
            <a:p>
              <a:pPr algn="ctr"/>
              <a:r>
                <a:rPr lang="en-US" dirty="0" smtClean="0"/>
                <a:t>Methodological limitations</a:t>
              </a:r>
              <a:endParaRPr lang="en-US" dirty="0"/>
            </a:p>
          </p:txBody>
        </p:sp>
        <p:sp>
          <p:nvSpPr>
            <p:cNvPr id="6" name="TextBox 5"/>
            <p:cNvSpPr txBox="1"/>
            <p:nvPr/>
          </p:nvSpPr>
          <p:spPr>
            <a:xfrm>
              <a:off x="2047164" y="2049462"/>
              <a:ext cx="1676400" cy="646331"/>
            </a:xfrm>
            <a:prstGeom prst="rect">
              <a:avLst/>
            </a:prstGeom>
            <a:noFill/>
            <a:ln>
              <a:solidFill>
                <a:schemeClr val="accent1">
                  <a:lumMod val="60000"/>
                  <a:lumOff val="40000"/>
                </a:schemeClr>
              </a:solidFill>
            </a:ln>
          </p:spPr>
          <p:txBody>
            <a:bodyPr wrap="square" rtlCol="0">
              <a:spAutoFit/>
            </a:bodyPr>
            <a:lstStyle/>
            <a:p>
              <a:pPr algn="ctr"/>
              <a:r>
                <a:rPr lang="en-US" dirty="0" smtClean="0"/>
                <a:t>Inconsistency  of results</a:t>
              </a:r>
              <a:endParaRPr lang="en-US" dirty="0"/>
            </a:p>
          </p:txBody>
        </p:sp>
        <p:sp>
          <p:nvSpPr>
            <p:cNvPr id="7" name="TextBox 6"/>
            <p:cNvSpPr txBox="1"/>
            <p:nvPr/>
          </p:nvSpPr>
          <p:spPr>
            <a:xfrm>
              <a:off x="3799764" y="2049462"/>
              <a:ext cx="1600200" cy="646331"/>
            </a:xfrm>
            <a:prstGeom prst="rect">
              <a:avLst/>
            </a:prstGeom>
            <a:noFill/>
            <a:ln>
              <a:solidFill>
                <a:schemeClr val="accent1">
                  <a:lumMod val="60000"/>
                  <a:lumOff val="40000"/>
                </a:schemeClr>
              </a:solidFill>
            </a:ln>
          </p:spPr>
          <p:txBody>
            <a:bodyPr wrap="square" rtlCol="0">
              <a:spAutoFit/>
            </a:bodyPr>
            <a:lstStyle/>
            <a:p>
              <a:pPr algn="ctr"/>
              <a:r>
                <a:rPr lang="en-US" dirty="0" smtClean="0"/>
                <a:t>Indirectness </a:t>
              </a:r>
              <a:br>
                <a:rPr lang="en-US" dirty="0" smtClean="0"/>
              </a:br>
              <a:r>
                <a:rPr lang="en-US" dirty="0" smtClean="0"/>
                <a:t>of evidence</a:t>
              </a:r>
              <a:endParaRPr lang="en-US" dirty="0"/>
            </a:p>
          </p:txBody>
        </p:sp>
        <p:sp>
          <p:nvSpPr>
            <p:cNvPr id="8" name="TextBox 7"/>
            <p:cNvSpPr txBox="1"/>
            <p:nvPr/>
          </p:nvSpPr>
          <p:spPr>
            <a:xfrm>
              <a:off x="5476164" y="2049462"/>
              <a:ext cx="1600200" cy="646331"/>
            </a:xfrm>
            <a:prstGeom prst="rect">
              <a:avLst/>
            </a:prstGeom>
            <a:noFill/>
            <a:ln>
              <a:solidFill>
                <a:schemeClr val="accent1">
                  <a:lumMod val="60000"/>
                  <a:lumOff val="40000"/>
                </a:schemeClr>
              </a:solidFill>
            </a:ln>
          </p:spPr>
          <p:txBody>
            <a:bodyPr wrap="square" rtlCol="0">
              <a:spAutoFit/>
            </a:bodyPr>
            <a:lstStyle/>
            <a:p>
              <a:pPr algn="ctr"/>
              <a:r>
                <a:rPr lang="en-US" dirty="0" smtClean="0"/>
                <a:t>Imprecision </a:t>
              </a:r>
              <a:br>
                <a:rPr lang="en-US" dirty="0" smtClean="0"/>
              </a:br>
              <a:r>
                <a:rPr lang="en-US" dirty="0" smtClean="0"/>
                <a:t>of results</a:t>
              </a:r>
              <a:endParaRPr lang="en-US" dirty="0"/>
            </a:p>
          </p:txBody>
        </p:sp>
        <p:sp>
          <p:nvSpPr>
            <p:cNvPr id="9" name="TextBox 8"/>
            <p:cNvSpPr txBox="1"/>
            <p:nvPr/>
          </p:nvSpPr>
          <p:spPr>
            <a:xfrm>
              <a:off x="7152564" y="2049462"/>
              <a:ext cx="1600200" cy="646331"/>
            </a:xfrm>
            <a:prstGeom prst="rect">
              <a:avLst/>
            </a:prstGeom>
            <a:noFill/>
            <a:ln>
              <a:solidFill>
                <a:schemeClr val="accent1">
                  <a:lumMod val="60000"/>
                  <a:lumOff val="40000"/>
                </a:schemeClr>
              </a:solidFill>
            </a:ln>
          </p:spPr>
          <p:txBody>
            <a:bodyPr wrap="square" rtlCol="0">
              <a:spAutoFit/>
            </a:bodyPr>
            <a:lstStyle/>
            <a:p>
              <a:pPr algn="ctr"/>
              <a:r>
                <a:rPr lang="en-US" dirty="0" smtClean="0"/>
                <a:t>Publication bias</a:t>
              </a:r>
              <a:endParaRPr lang="en-US" dirty="0"/>
            </a:p>
          </p:txBody>
        </p:sp>
        <p:sp>
          <p:nvSpPr>
            <p:cNvPr id="2" name="TextBox 1"/>
            <p:cNvSpPr txBox="1"/>
            <p:nvPr/>
          </p:nvSpPr>
          <p:spPr>
            <a:xfrm>
              <a:off x="156949" y="3352800"/>
              <a:ext cx="1903863" cy="2308324"/>
            </a:xfrm>
            <a:prstGeom prst="rect">
              <a:avLst/>
            </a:prstGeom>
            <a:noFill/>
          </p:spPr>
          <p:txBody>
            <a:bodyPr wrap="square" rtlCol="0">
              <a:spAutoFit/>
            </a:bodyPr>
            <a:lstStyle/>
            <a:p>
              <a:pPr marL="231775" indent="-231775"/>
              <a:r>
                <a:rPr lang="en-US" u="sng" dirty="0" smtClean="0"/>
                <a:t>Risk of bias:</a:t>
              </a:r>
            </a:p>
            <a:p>
              <a:pPr marL="231775" indent="-231775"/>
              <a:endParaRPr lang="en-US" dirty="0" smtClean="0"/>
            </a:p>
            <a:p>
              <a:pPr marL="231775" indent="-231775"/>
              <a:r>
                <a:rPr lang="en-US" dirty="0" smtClean="0"/>
                <a:t>Allocation concealment</a:t>
              </a:r>
            </a:p>
            <a:p>
              <a:r>
                <a:rPr lang="en-US" dirty="0" smtClean="0"/>
                <a:t>Blinding</a:t>
              </a:r>
            </a:p>
            <a:p>
              <a:r>
                <a:rPr lang="en-US" dirty="0" smtClean="0"/>
                <a:t>Intention-to-treat</a:t>
              </a:r>
            </a:p>
            <a:p>
              <a:r>
                <a:rPr lang="en-US" dirty="0" smtClean="0"/>
                <a:t>Follow-up</a:t>
              </a:r>
            </a:p>
            <a:p>
              <a:r>
                <a:rPr lang="en-US" dirty="0" smtClean="0"/>
                <a:t>Stopped early</a:t>
              </a:r>
              <a:endParaRPr lang="en-US" dirty="0"/>
            </a:p>
          </p:txBody>
        </p:sp>
        <p:pic>
          <p:nvPicPr>
            <p:cNvPr id="281603" name="Picture 3"/>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2004301" y="2773130"/>
              <a:ext cx="1762125" cy="3771900"/>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12" name="TextBox 11"/>
            <p:cNvSpPr txBox="1"/>
            <p:nvPr/>
          </p:nvSpPr>
          <p:spPr>
            <a:xfrm>
              <a:off x="3750860" y="3330054"/>
              <a:ext cx="1750752" cy="2585323"/>
            </a:xfrm>
            <a:prstGeom prst="rect">
              <a:avLst/>
            </a:prstGeom>
            <a:noFill/>
          </p:spPr>
          <p:txBody>
            <a:bodyPr wrap="square" rtlCol="0">
              <a:spAutoFit/>
            </a:bodyPr>
            <a:lstStyle/>
            <a:p>
              <a:pPr marL="231775" indent="-231775"/>
              <a:r>
                <a:rPr lang="en-US" u="sng" dirty="0" smtClean="0"/>
                <a:t>Sources of indirectness</a:t>
              </a:r>
              <a:r>
                <a:rPr lang="en-US" dirty="0" smtClean="0"/>
                <a:t>: </a:t>
              </a:r>
            </a:p>
            <a:p>
              <a:pPr marL="231775" indent="-231775"/>
              <a:endParaRPr lang="en-US" dirty="0" smtClean="0"/>
            </a:p>
            <a:p>
              <a:pPr marL="231775" indent="-231775"/>
              <a:r>
                <a:rPr lang="en-US" dirty="0" smtClean="0"/>
                <a:t>Indirect comparisons</a:t>
              </a:r>
            </a:p>
            <a:p>
              <a:pPr marL="231775" indent="-231775"/>
              <a:r>
                <a:rPr lang="en-US" dirty="0" smtClean="0"/>
                <a:t>Patients</a:t>
              </a:r>
            </a:p>
            <a:p>
              <a:pPr marL="231775" indent="-231775"/>
              <a:r>
                <a:rPr lang="en-US" dirty="0" smtClean="0"/>
                <a:t>Interventions</a:t>
              </a:r>
            </a:p>
            <a:p>
              <a:pPr marL="231775" indent="-231775"/>
              <a:r>
                <a:rPr lang="en-US" dirty="0" smtClean="0"/>
                <a:t>Comparators</a:t>
              </a:r>
            </a:p>
            <a:p>
              <a:pPr marL="231775" indent="-231775"/>
              <a:r>
                <a:rPr lang="en-US" dirty="0" smtClean="0"/>
                <a:t>Outcomes</a:t>
              </a:r>
            </a:p>
          </p:txBody>
        </p:sp>
        <p:pic>
          <p:nvPicPr>
            <p:cNvPr id="281605" name="Picture 5"/>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283924" y="2971800"/>
              <a:ext cx="1647825" cy="2457450"/>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pic>
          <p:nvPicPr>
            <p:cNvPr id="15" name="Picture 3"/>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476164" y="2773130"/>
              <a:ext cx="1762125" cy="3771900"/>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gr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2407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n-US" dirty="0" smtClean="0">
                <a:latin typeface="Consolas" pitchFamily="49" charset="0"/>
                <a:cs typeface="Times New Roman" pitchFamily="18" charset="0"/>
              </a:rPr>
              <a:t>Quality assessment criteria</a:t>
            </a:r>
            <a:r>
              <a:rPr lang="en-US" dirty="0" smtClean="0">
                <a:latin typeface="Consolas" pitchFamily="49" charset="0"/>
                <a:cs typeface="Arial" charset="0"/>
              </a:rPr>
              <a:t> </a:t>
            </a:r>
            <a:br>
              <a:rPr lang="en-US" dirty="0" smtClean="0">
                <a:latin typeface="Consolas" pitchFamily="49" charset="0"/>
                <a:cs typeface="Arial" charset="0"/>
              </a:rPr>
            </a:br>
            <a:endParaRPr lang="en-US" dirty="0"/>
          </a:p>
        </p:txBody>
      </p:sp>
      <p:sp>
        <p:nvSpPr>
          <p:cNvPr id="55297" name="Slide Number Placeholder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lgn="r" fontAlgn="base">
              <a:spcBef>
                <a:spcPct val="0"/>
              </a:spcBef>
              <a:spcAft>
                <a:spcPct val="0"/>
              </a:spcAft>
              <a:defRPr/>
            </a:pPr>
            <a:fld id="{5C161333-B69B-4684-9EF0-A882B291F134}" type="slidenum">
              <a:rPr lang="de-DE" smtClean="0"/>
              <a:pPr algn="r" fontAlgn="base">
                <a:spcBef>
                  <a:spcPct val="0"/>
                </a:spcBef>
                <a:spcAft>
                  <a:spcPct val="0"/>
                </a:spcAft>
                <a:defRPr/>
              </a:pPr>
              <a:t>26</a:t>
            </a:fld>
            <a:endParaRPr lang="de-DE" smtClean="0"/>
          </a:p>
        </p:txBody>
      </p:sp>
      <p:grpSp>
        <p:nvGrpSpPr>
          <p:cNvPr id="26" name="Group 25"/>
          <p:cNvGrpSpPr/>
          <p:nvPr/>
        </p:nvGrpSpPr>
        <p:grpSpPr>
          <a:xfrm>
            <a:off x="343024" y="1402777"/>
            <a:ext cx="8229476" cy="3947098"/>
            <a:chOff x="343024" y="1402777"/>
            <a:chExt cx="8229476" cy="3947098"/>
          </a:xfrm>
        </p:grpSpPr>
        <p:sp>
          <p:nvSpPr>
            <p:cNvPr id="8" name="TextBox 7"/>
            <p:cNvSpPr txBox="1">
              <a:spLocks noChangeArrowheads="1"/>
            </p:cNvSpPr>
            <p:nvPr/>
          </p:nvSpPr>
          <p:spPr bwMode="auto">
            <a:xfrm>
              <a:off x="3224213" y="1404938"/>
              <a:ext cx="2451100" cy="711200"/>
            </a:xfrm>
            <a:prstGeom prst="rect">
              <a:avLst/>
            </a:prstGeom>
            <a:noFill/>
            <a:ln w="9525">
              <a:solidFill>
                <a:schemeClr val="tx1"/>
              </a:solidFill>
              <a:miter lim="800000"/>
              <a:headEnd/>
              <a:tailEnd/>
            </a:ln>
          </p:spPr>
          <p:txBody>
            <a:bodyPr>
              <a:spAutoFit/>
            </a:bodyPr>
            <a:lstStyle/>
            <a:p>
              <a:r>
                <a:rPr lang="en-US" sz="2000" b="1">
                  <a:latin typeface="Arial Narrow" pitchFamily="34" charset="0"/>
                </a:rPr>
                <a:t>Lower if…</a:t>
              </a:r>
            </a:p>
            <a:p>
              <a:endParaRPr lang="en-US" sz="2000" b="1">
                <a:latin typeface="Arial Narrow" pitchFamily="34" charset="0"/>
              </a:endParaRPr>
            </a:p>
          </p:txBody>
        </p:sp>
        <p:grpSp>
          <p:nvGrpSpPr>
            <p:cNvPr id="2" name="Group 35"/>
            <p:cNvGrpSpPr>
              <a:grpSpLocks/>
            </p:cNvGrpSpPr>
            <p:nvPr/>
          </p:nvGrpSpPr>
          <p:grpSpPr bwMode="auto">
            <a:xfrm>
              <a:off x="1828798" y="1414806"/>
              <a:ext cx="1285875" cy="3298825"/>
              <a:chOff x="420877" y="1405264"/>
              <a:chExt cx="1285884" cy="3297971"/>
            </a:xfrm>
          </p:grpSpPr>
          <p:sp>
            <p:nvSpPr>
              <p:cNvPr id="55316" name="TextBox 5"/>
              <p:cNvSpPr txBox="1">
                <a:spLocks noChangeArrowheads="1"/>
              </p:cNvSpPr>
              <p:nvPr/>
            </p:nvSpPr>
            <p:spPr bwMode="auto">
              <a:xfrm>
                <a:off x="420877" y="1405264"/>
                <a:ext cx="1285884" cy="711016"/>
              </a:xfrm>
              <a:prstGeom prst="rect">
                <a:avLst/>
              </a:prstGeom>
              <a:noFill/>
              <a:ln w="9525">
                <a:solidFill>
                  <a:schemeClr val="tx1"/>
                </a:solidFill>
                <a:miter lim="800000"/>
                <a:headEnd/>
                <a:tailEnd/>
              </a:ln>
            </p:spPr>
            <p:txBody>
              <a:bodyPr>
                <a:spAutoFit/>
              </a:bodyPr>
              <a:lstStyle/>
              <a:p>
                <a:r>
                  <a:rPr lang="en-US" sz="2000" b="1">
                    <a:latin typeface="Arial Narrow" pitchFamily="34" charset="0"/>
                  </a:rPr>
                  <a:t>Quality of evidence</a:t>
                </a:r>
              </a:p>
            </p:txBody>
          </p:sp>
          <p:sp>
            <p:nvSpPr>
              <p:cNvPr id="55317" name="TextBox 9"/>
              <p:cNvSpPr txBox="1">
                <a:spLocks noChangeArrowheads="1"/>
              </p:cNvSpPr>
              <p:nvPr/>
            </p:nvSpPr>
            <p:spPr bwMode="auto">
              <a:xfrm>
                <a:off x="420877" y="2113106"/>
                <a:ext cx="1285884" cy="650706"/>
              </a:xfrm>
              <a:prstGeom prst="rect">
                <a:avLst/>
              </a:prstGeom>
              <a:noFill/>
              <a:ln w="9525">
                <a:solidFill>
                  <a:schemeClr val="tx1"/>
                </a:solidFill>
                <a:miter lim="800000"/>
                <a:headEnd/>
                <a:tailEnd/>
              </a:ln>
            </p:spPr>
            <p:txBody>
              <a:bodyPr>
                <a:spAutoFit/>
              </a:bodyPr>
              <a:lstStyle/>
              <a:p>
                <a:r>
                  <a:rPr lang="en-US" dirty="0">
                    <a:latin typeface="Arial Narrow" pitchFamily="34" charset="0"/>
                  </a:rPr>
                  <a:t>High </a:t>
                </a:r>
              </a:p>
              <a:p>
                <a:endParaRPr lang="en-US" dirty="0">
                  <a:latin typeface="Arial Narrow" pitchFamily="34" charset="0"/>
                </a:endParaRPr>
              </a:p>
            </p:txBody>
          </p:sp>
          <p:sp>
            <p:nvSpPr>
              <p:cNvPr id="55318" name="TextBox 10"/>
              <p:cNvSpPr txBox="1">
                <a:spLocks noChangeArrowheads="1"/>
              </p:cNvSpPr>
              <p:nvPr/>
            </p:nvSpPr>
            <p:spPr bwMode="auto">
              <a:xfrm>
                <a:off x="420877" y="2759051"/>
                <a:ext cx="1285884" cy="650707"/>
              </a:xfrm>
              <a:prstGeom prst="rect">
                <a:avLst/>
              </a:prstGeom>
              <a:noFill/>
              <a:ln w="9525">
                <a:solidFill>
                  <a:schemeClr val="tx1"/>
                </a:solidFill>
                <a:miter lim="800000"/>
                <a:headEnd/>
                <a:tailEnd/>
              </a:ln>
            </p:spPr>
            <p:txBody>
              <a:bodyPr>
                <a:spAutoFit/>
              </a:bodyPr>
              <a:lstStyle/>
              <a:p>
                <a:r>
                  <a:rPr lang="en-US" dirty="0">
                    <a:latin typeface="Arial Narrow" pitchFamily="34" charset="0"/>
                  </a:rPr>
                  <a:t>Moderate </a:t>
                </a:r>
              </a:p>
              <a:p>
                <a:endParaRPr lang="en-US" dirty="0">
                  <a:latin typeface="Arial Narrow" pitchFamily="34" charset="0"/>
                </a:endParaRPr>
              </a:p>
            </p:txBody>
          </p:sp>
          <p:sp>
            <p:nvSpPr>
              <p:cNvPr id="55319" name="TextBox 11"/>
              <p:cNvSpPr txBox="1">
                <a:spLocks noChangeArrowheads="1"/>
              </p:cNvSpPr>
              <p:nvPr/>
            </p:nvSpPr>
            <p:spPr bwMode="auto">
              <a:xfrm>
                <a:off x="420877" y="3406583"/>
                <a:ext cx="1285884" cy="650707"/>
              </a:xfrm>
              <a:prstGeom prst="rect">
                <a:avLst/>
              </a:prstGeom>
              <a:noFill/>
              <a:ln w="9525">
                <a:solidFill>
                  <a:schemeClr val="tx1"/>
                </a:solidFill>
                <a:miter lim="800000"/>
                <a:headEnd/>
                <a:tailEnd/>
              </a:ln>
            </p:spPr>
            <p:txBody>
              <a:bodyPr>
                <a:spAutoFit/>
              </a:bodyPr>
              <a:lstStyle/>
              <a:p>
                <a:r>
                  <a:rPr lang="en-US" dirty="0">
                    <a:latin typeface="Arial Narrow" pitchFamily="34" charset="0"/>
                  </a:rPr>
                  <a:t>Low </a:t>
                </a:r>
              </a:p>
              <a:p>
                <a:endParaRPr lang="en-US" dirty="0">
                  <a:latin typeface="Arial Narrow" pitchFamily="34" charset="0"/>
                </a:endParaRPr>
              </a:p>
            </p:txBody>
          </p:sp>
          <p:sp>
            <p:nvSpPr>
              <p:cNvPr id="55320" name="TextBox 13"/>
              <p:cNvSpPr txBox="1">
                <a:spLocks noChangeArrowheads="1"/>
              </p:cNvSpPr>
              <p:nvPr/>
            </p:nvSpPr>
            <p:spPr bwMode="auto">
              <a:xfrm>
                <a:off x="420877" y="4052529"/>
                <a:ext cx="1285884" cy="650706"/>
              </a:xfrm>
              <a:prstGeom prst="rect">
                <a:avLst/>
              </a:prstGeom>
              <a:noFill/>
              <a:ln w="9525">
                <a:solidFill>
                  <a:schemeClr val="tx1"/>
                </a:solidFill>
                <a:miter lim="800000"/>
                <a:headEnd/>
                <a:tailEnd/>
              </a:ln>
            </p:spPr>
            <p:txBody>
              <a:bodyPr>
                <a:spAutoFit/>
              </a:bodyPr>
              <a:lstStyle/>
              <a:p>
                <a:r>
                  <a:rPr lang="en-US" dirty="0">
                    <a:latin typeface="Arial Narrow" pitchFamily="34" charset="0"/>
                  </a:rPr>
                  <a:t>Very low </a:t>
                </a:r>
              </a:p>
              <a:p>
                <a:endParaRPr lang="en-US" dirty="0">
                  <a:latin typeface="Arial Narrow" pitchFamily="34" charset="0"/>
                </a:endParaRPr>
              </a:p>
            </p:txBody>
          </p:sp>
        </p:grpSp>
        <p:sp>
          <p:nvSpPr>
            <p:cNvPr id="19" name="TextBox 18"/>
            <p:cNvSpPr txBox="1">
              <a:spLocks noChangeArrowheads="1"/>
            </p:cNvSpPr>
            <p:nvPr/>
          </p:nvSpPr>
          <p:spPr bwMode="auto">
            <a:xfrm>
              <a:off x="3224213" y="2112963"/>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Study limitations</a:t>
              </a:r>
            </a:p>
            <a:p>
              <a:r>
                <a:rPr lang="en-US">
                  <a:latin typeface="Arial Narrow" pitchFamily="34" charset="0"/>
                </a:rPr>
                <a:t>(design and execution)</a:t>
              </a:r>
            </a:p>
          </p:txBody>
        </p:sp>
        <p:sp>
          <p:nvSpPr>
            <p:cNvPr id="20" name="TextBox 19"/>
            <p:cNvSpPr txBox="1">
              <a:spLocks noChangeArrowheads="1"/>
            </p:cNvSpPr>
            <p:nvPr/>
          </p:nvSpPr>
          <p:spPr bwMode="auto">
            <a:xfrm>
              <a:off x="3224213" y="2759075"/>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Inconsistency</a:t>
              </a:r>
            </a:p>
            <a:p>
              <a:endParaRPr lang="en-US">
                <a:latin typeface="Arial Narrow" pitchFamily="34" charset="0"/>
              </a:endParaRPr>
            </a:p>
          </p:txBody>
        </p:sp>
        <p:sp>
          <p:nvSpPr>
            <p:cNvPr id="22" name="TextBox 21"/>
            <p:cNvSpPr txBox="1">
              <a:spLocks noChangeArrowheads="1"/>
            </p:cNvSpPr>
            <p:nvPr/>
          </p:nvSpPr>
          <p:spPr bwMode="auto">
            <a:xfrm>
              <a:off x="3224213" y="3406775"/>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Indirectness</a:t>
              </a:r>
            </a:p>
            <a:p>
              <a:endParaRPr lang="en-US">
                <a:latin typeface="Arial Narrow" pitchFamily="34" charset="0"/>
              </a:endParaRPr>
            </a:p>
          </p:txBody>
        </p:sp>
        <p:sp>
          <p:nvSpPr>
            <p:cNvPr id="23" name="TextBox 22"/>
            <p:cNvSpPr txBox="1">
              <a:spLocks noChangeArrowheads="1"/>
            </p:cNvSpPr>
            <p:nvPr/>
          </p:nvSpPr>
          <p:spPr bwMode="auto">
            <a:xfrm>
              <a:off x="3224213" y="4052888"/>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Imprecision</a:t>
              </a:r>
            </a:p>
            <a:p>
              <a:endParaRPr lang="en-US">
                <a:latin typeface="Arial Narrow" pitchFamily="34" charset="0"/>
              </a:endParaRPr>
            </a:p>
          </p:txBody>
        </p:sp>
        <p:sp>
          <p:nvSpPr>
            <p:cNvPr id="24" name="TextBox 23"/>
            <p:cNvSpPr txBox="1">
              <a:spLocks noChangeArrowheads="1"/>
            </p:cNvSpPr>
            <p:nvPr/>
          </p:nvSpPr>
          <p:spPr bwMode="auto">
            <a:xfrm>
              <a:off x="3224213" y="4699000"/>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Publication bias</a:t>
              </a:r>
            </a:p>
            <a:p>
              <a:endParaRPr lang="en-US">
                <a:latin typeface="Arial Narrow" pitchFamily="34" charset="0"/>
              </a:endParaRPr>
            </a:p>
          </p:txBody>
        </p:sp>
        <p:grpSp>
          <p:nvGrpSpPr>
            <p:cNvPr id="3" name="Group 24"/>
            <p:cNvGrpSpPr>
              <a:grpSpLocks/>
            </p:cNvGrpSpPr>
            <p:nvPr/>
          </p:nvGrpSpPr>
          <p:grpSpPr bwMode="auto">
            <a:xfrm>
              <a:off x="343024" y="1402777"/>
              <a:ext cx="1368425" cy="3298825"/>
              <a:chOff x="1706563" y="1404938"/>
              <a:chExt cx="1368425" cy="3298824"/>
            </a:xfrm>
          </p:grpSpPr>
          <p:grpSp>
            <p:nvGrpSpPr>
              <p:cNvPr id="55309" name="Group 26"/>
              <p:cNvGrpSpPr>
                <a:grpSpLocks/>
              </p:cNvGrpSpPr>
              <p:nvPr/>
            </p:nvGrpSpPr>
            <p:grpSpPr bwMode="auto">
              <a:xfrm>
                <a:off x="1706563" y="3405188"/>
                <a:ext cx="1368425" cy="1298574"/>
                <a:chOff x="1706563" y="3405188"/>
                <a:chExt cx="1368425" cy="1298574"/>
              </a:xfrm>
            </p:grpSpPr>
            <p:sp>
              <p:nvSpPr>
                <p:cNvPr id="55314" name="TextBox 16"/>
                <p:cNvSpPr txBox="1">
                  <a:spLocks noChangeArrowheads="1"/>
                </p:cNvSpPr>
                <p:nvPr/>
              </p:nvSpPr>
              <p:spPr bwMode="auto">
                <a:xfrm>
                  <a:off x="1706563" y="3405188"/>
                  <a:ext cx="1368425" cy="650875"/>
                </a:xfrm>
                <a:prstGeom prst="rect">
                  <a:avLst/>
                </a:prstGeom>
                <a:noFill/>
                <a:ln w="9525">
                  <a:solidFill>
                    <a:schemeClr val="tx1"/>
                  </a:solidFill>
                  <a:miter lim="800000"/>
                  <a:headEnd/>
                  <a:tailEnd/>
                </a:ln>
              </p:spPr>
              <p:txBody>
                <a:bodyPr>
                  <a:spAutoFit/>
                </a:bodyPr>
                <a:lstStyle/>
                <a:p>
                  <a:r>
                    <a:rPr lang="en-US" dirty="0">
                      <a:latin typeface="Arial Narrow" pitchFamily="34" charset="0"/>
                    </a:rPr>
                    <a:t>Observational </a:t>
                  </a:r>
                  <a:r>
                    <a:rPr lang="en-US" dirty="0" smtClean="0">
                      <a:latin typeface="Arial Narrow" pitchFamily="34" charset="0"/>
                    </a:rPr>
                    <a:t>studies</a:t>
                  </a:r>
                  <a:endParaRPr lang="en-US" dirty="0">
                    <a:latin typeface="Arial Narrow" pitchFamily="34" charset="0"/>
                  </a:endParaRPr>
                </a:p>
              </p:txBody>
            </p:sp>
            <p:sp>
              <p:nvSpPr>
                <p:cNvPr id="55315" name="TextBox 17"/>
                <p:cNvSpPr txBox="1">
                  <a:spLocks noChangeArrowheads="1"/>
                </p:cNvSpPr>
                <p:nvPr/>
              </p:nvSpPr>
              <p:spPr bwMode="auto">
                <a:xfrm>
                  <a:off x="1706563" y="4052888"/>
                  <a:ext cx="1368425" cy="650874"/>
                </a:xfrm>
                <a:prstGeom prst="rect">
                  <a:avLst/>
                </a:prstGeom>
                <a:noFill/>
                <a:ln w="9525">
                  <a:solidFill>
                    <a:schemeClr val="tx1"/>
                  </a:solidFill>
                  <a:miter lim="800000"/>
                  <a:headEnd/>
                  <a:tailEnd/>
                </a:ln>
              </p:spPr>
              <p:txBody>
                <a:bodyPr>
                  <a:spAutoFit/>
                </a:bodyPr>
                <a:lstStyle/>
                <a:p>
                  <a:endParaRPr lang="en-US">
                    <a:latin typeface="Arial Narrow" pitchFamily="34" charset="0"/>
                  </a:endParaRPr>
                </a:p>
                <a:p>
                  <a:endParaRPr lang="en-US">
                    <a:latin typeface="Arial Narrow" pitchFamily="34" charset="0"/>
                  </a:endParaRPr>
                </a:p>
              </p:txBody>
            </p:sp>
          </p:grpSp>
          <p:grpSp>
            <p:nvGrpSpPr>
              <p:cNvPr id="55310" name="Group 24"/>
              <p:cNvGrpSpPr>
                <a:grpSpLocks/>
              </p:cNvGrpSpPr>
              <p:nvPr/>
            </p:nvGrpSpPr>
            <p:grpSpPr bwMode="auto">
              <a:xfrm>
                <a:off x="1706563" y="1404938"/>
                <a:ext cx="1368425" cy="2005012"/>
                <a:chOff x="1706563" y="1404938"/>
                <a:chExt cx="1368425" cy="2005012"/>
              </a:xfrm>
            </p:grpSpPr>
            <p:sp>
              <p:nvSpPr>
                <p:cNvPr id="55311" name="TextBox 6"/>
                <p:cNvSpPr txBox="1">
                  <a:spLocks noChangeArrowheads="1"/>
                </p:cNvSpPr>
                <p:nvPr/>
              </p:nvSpPr>
              <p:spPr bwMode="auto">
                <a:xfrm>
                  <a:off x="1706563" y="1404938"/>
                  <a:ext cx="1368425" cy="711200"/>
                </a:xfrm>
                <a:prstGeom prst="rect">
                  <a:avLst/>
                </a:prstGeom>
                <a:noFill/>
                <a:ln w="9525">
                  <a:solidFill>
                    <a:schemeClr val="tx1"/>
                  </a:solidFill>
                  <a:miter lim="800000"/>
                  <a:headEnd/>
                  <a:tailEnd/>
                </a:ln>
              </p:spPr>
              <p:txBody>
                <a:bodyPr>
                  <a:spAutoFit/>
                </a:bodyPr>
                <a:lstStyle/>
                <a:p>
                  <a:r>
                    <a:rPr lang="en-US" sz="2000" b="1" dirty="0">
                      <a:latin typeface="Arial Narrow" pitchFamily="34" charset="0"/>
                    </a:rPr>
                    <a:t>Study design</a:t>
                  </a:r>
                </a:p>
              </p:txBody>
            </p:sp>
            <p:sp>
              <p:nvSpPr>
                <p:cNvPr id="55312" name="TextBox 14"/>
                <p:cNvSpPr txBox="1">
                  <a:spLocks noChangeArrowheads="1"/>
                </p:cNvSpPr>
                <p:nvPr/>
              </p:nvSpPr>
              <p:spPr bwMode="auto">
                <a:xfrm>
                  <a:off x="1706563" y="2112963"/>
                  <a:ext cx="1368425" cy="650875"/>
                </a:xfrm>
                <a:prstGeom prst="rect">
                  <a:avLst/>
                </a:prstGeom>
                <a:noFill/>
                <a:ln w="9525">
                  <a:solidFill>
                    <a:schemeClr val="tx1"/>
                  </a:solidFill>
                  <a:miter lim="800000"/>
                  <a:headEnd/>
                  <a:tailEnd/>
                </a:ln>
              </p:spPr>
              <p:txBody>
                <a:bodyPr>
                  <a:spAutoFit/>
                </a:bodyPr>
                <a:lstStyle/>
                <a:p>
                  <a:r>
                    <a:rPr lang="en-US" dirty="0">
                      <a:latin typeface="Arial Narrow" pitchFamily="34" charset="0"/>
                    </a:rPr>
                    <a:t>Randomized </a:t>
                  </a:r>
                  <a:r>
                    <a:rPr lang="en-US" dirty="0" smtClean="0">
                      <a:latin typeface="Arial Narrow" pitchFamily="34" charset="0"/>
                    </a:rPr>
                    <a:t>trials</a:t>
                  </a:r>
                  <a:endParaRPr lang="en-US" dirty="0">
                    <a:latin typeface="Arial Narrow" pitchFamily="34" charset="0"/>
                  </a:endParaRPr>
                </a:p>
              </p:txBody>
            </p:sp>
            <p:sp>
              <p:nvSpPr>
                <p:cNvPr id="55313" name="TextBox 25"/>
                <p:cNvSpPr txBox="1">
                  <a:spLocks noChangeArrowheads="1"/>
                </p:cNvSpPr>
                <p:nvPr/>
              </p:nvSpPr>
              <p:spPr bwMode="auto">
                <a:xfrm>
                  <a:off x="1706563" y="2759075"/>
                  <a:ext cx="1368425" cy="650875"/>
                </a:xfrm>
                <a:prstGeom prst="rect">
                  <a:avLst/>
                </a:prstGeom>
                <a:noFill/>
                <a:ln w="9525">
                  <a:solidFill>
                    <a:schemeClr val="tx1"/>
                  </a:solidFill>
                  <a:miter lim="800000"/>
                  <a:headEnd/>
                  <a:tailEnd/>
                </a:ln>
              </p:spPr>
              <p:txBody>
                <a:bodyPr>
                  <a:spAutoFit/>
                </a:bodyPr>
                <a:lstStyle/>
                <a:p>
                  <a:endParaRPr lang="en-US">
                    <a:latin typeface="Arial Narrow" pitchFamily="34" charset="0"/>
                  </a:endParaRPr>
                </a:p>
                <a:p>
                  <a:endParaRPr lang="en-US">
                    <a:latin typeface="Arial Narrow" pitchFamily="34" charset="0"/>
                  </a:endParaRPr>
                </a:p>
              </p:txBody>
            </p:sp>
          </p:grpSp>
        </p:grpSp>
        <p:sp>
          <p:nvSpPr>
            <p:cNvPr id="28" name="TextBox 27"/>
            <p:cNvSpPr txBox="1">
              <a:spLocks noChangeArrowheads="1"/>
            </p:cNvSpPr>
            <p:nvPr/>
          </p:nvSpPr>
          <p:spPr bwMode="auto">
            <a:xfrm>
              <a:off x="5789613" y="1404938"/>
              <a:ext cx="2782887" cy="711200"/>
            </a:xfrm>
            <a:prstGeom prst="rect">
              <a:avLst/>
            </a:prstGeom>
            <a:noFill/>
            <a:ln w="9525">
              <a:solidFill>
                <a:schemeClr val="tx1"/>
              </a:solidFill>
              <a:miter lim="800000"/>
              <a:headEnd/>
              <a:tailEnd/>
            </a:ln>
          </p:spPr>
          <p:txBody>
            <a:bodyPr>
              <a:spAutoFit/>
            </a:bodyPr>
            <a:lstStyle/>
            <a:p>
              <a:r>
                <a:rPr lang="en-US" sz="2000" b="1">
                  <a:latin typeface="Arial Narrow" pitchFamily="34" charset="0"/>
                </a:rPr>
                <a:t>Higher if…</a:t>
              </a:r>
            </a:p>
            <a:p>
              <a:endParaRPr lang="en-US" sz="2000" b="1">
                <a:latin typeface="Arial Narrow" pitchFamily="34" charset="0"/>
              </a:endParaRPr>
            </a:p>
          </p:txBody>
        </p:sp>
        <p:sp>
          <p:nvSpPr>
            <p:cNvPr id="29" name="TextBox 28"/>
            <p:cNvSpPr txBox="1">
              <a:spLocks noChangeArrowheads="1"/>
            </p:cNvSpPr>
            <p:nvPr/>
          </p:nvSpPr>
          <p:spPr bwMode="auto">
            <a:xfrm>
              <a:off x="6500813" y="2759075"/>
              <a:ext cx="1905000" cy="1800225"/>
            </a:xfrm>
            <a:prstGeom prst="rect">
              <a:avLst/>
            </a:prstGeom>
            <a:noFill/>
            <a:ln w="9525">
              <a:noFill/>
              <a:miter lim="800000"/>
              <a:headEnd/>
              <a:tailEnd/>
            </a:ln>
          </p:spPr>
          <p:txBody>
            <a:bodyPr>
              <a:spAutoFit/>
            </a:bodyPr>
            <a:lstStyle/>
            <a:p>
              <a:r>
                <a:rPr lang="en-US" sz="2800">
                  <a:latin typeface="Arial Narrow" pitchFamily="34" charset="0"/>
                </a:rPr>
                <a:t>What can raise the quality of evidence?</a:t>
              </a:r>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811976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4069728"/>
            <a:ext cx="8305800" cy="2331072"/>
          </a:xfrm>
        </p:spPr>
        <p:txBody>
          <a:bodyPr/>
          <a:lstStyle/>
          <a:p>
            <a:pPr marL="582612" indent="-514350">
              <a:buFont typeface="+mj-lt"/>
              <a:buAutoNum type="alphaUcPeriod"/>
            </a:pPr>
            <a:r>
              <a:rPr lang="en-US" sz="2800" dirty="0" smtClean="0"/>
              <a:t>High </a:t>
            </a:r>
          </a:p>
          <a:p>
            <a:pPr marL="582612" indent="-514350">
              <a:buFont typeface="+mj-lt"/>
              <a:buAutoNum type="alphaUcPeriod"/>
            </a:pPr>
            <a:r>
              <a:rPr lang="en-US" sz="2800" dirty="0" smtClean="0"/>
              <a:t>Moderate </a:t>
            </a:r>
          </a:p>
          <a:p>
            <a:pPr marL="582612" indent="-514350">
              <a:buFont typeface="+mj-lt"/>
              <a:buAutoNum type="alphaUcPeriod"/>
            </a:pPr>
            <a:r>
              <a:rPr lang="en-US" sz="2800" dirty="0" smtClean="0"/>
              <a:t>Low</a:t>
            </a:r>
          </a:p>
          <a:p>
            <a:pPr marL="582612" indent="-514350">
              <a:buFont typeface="+mj-lt"/>
              <a:buAutoNum type="alphaUcPeriod"/>
            </a:pPr>
            <a:r>
              <a:rPr lang="en-US" sz="2800" dirty="0" smtClean="0"/>
              <a:t>Very low</a:t>
            </a:r>
            <a:endParaRPr lang="en-US" sz="2800" dirty="0"/>
          </a:p>
        </p:txBody>
      </p:sp>
      <p:sp>
        <p:nvSpPr>
          <p:cNvPr id="5" name="TextBox 4"/>
          <p:cNvSpPr txBox="1"/>
          <p:nvPr/>
        </p:nvSpPr>
        <p:spPr>
          <a:xfrm>
            <a:off x="914400" y="1392072"/>
            <a:ext cx="7543800" cy="2677656"/>
          </a:xfrm>
          <a:prstGeom prst="rect">
            <a:avLst/>
          </a:prstGeom>
          <a:noFill/>
        </p:spPr>
        <p:txBody>
          <a:bodyPr wrap="square" rtlCol="0">
            <a:spAutoFit/>
          </a:bodyPr>
          <a:lstStyle/>
          <a:p>
            <a:r>
              <a:rPr lang="en-US" sz="2800" dirty="0" smtClean="0">
                <a:solidFill>
                  <a:schemeClr val="accent3">
                    <a:lumMod val="40000"/>
                    <a:lumOff val="60000"/>
                  </a:schemeClr>
                </a:solidFill>
              </a:rPr>
              <a:t>A systematic </a:t>
            </a:r>
            <a:r>
              <a:rPr lang="en-US" sz="2800" dirty="0">
                <a:solidFill>
                  <a:schemeClr val="accent3">
                    <a:lumMod val="40000"/>
                    <a:lumOff val="60000"/>
                  </a:schemeClr>
                </a:solidFill>
              </a:rPr>
              <a:t>review of observational studies </a:t>
            </a:r>
            <a:r>
              <a:rPr lang="en-US" sz="2800" dirty="0" smtClean="0">
                <a:solidFill>
                  <a:schemeClr val="accent3">
                    <a:lumMod val="40000"/>
                    <a:lumOff val="60000"/>
                  </a:schemeClr>
                </a:solidFill>
              </a:rPr>
              <a:t>showed a  </a:t>
            </a:r>
            <a:r>
              <a:rPr lang="en-US" sz="2800" dirty="0">
                <a:solidFill>
                  <a:schemeClr val="accent3">
                    <a:lumMod val="40000"/>
                    <a:lumOff val="60000"/>
                  </a:schemeClr>
                </a:solidFill>
              </a:rPr>
              <a:t>relationship between </a:t>
            </a:r>
            <a:r>
              <a:rPr lang="en-US" sz="2800" dirty="0" smtClean="0">
                <a:solidFill>
                  <a:schemeClr val="accent3">
                    <a:lumMod val="40000"/>
                    <a:lumOff val="60000"/>
                  </a:schemeClr>
                </a:solidFill>
              </a:rPr>
              <a:t>front sleeping position (versus back position) and  </a:t>
            </a:r>
            <a:r>
              <a:rPr lang="en-US" sz="2800" dirty="0">
                <a:solidFill>
                  <a:schemeClr val="accent3">
                    <a:lumMod val="40000"/>
                    <a:lumOff val="60000"/>
                  </a:schemeClr>
                </a:solidFill>
              </a:rPr>
              <a:t>sudden infant death syndrome (SIDS</a:t>
            </a:r>
            <a:r>
              <a:rPr lang="en-US" sz="2800" dirty="0" smtClean="0">
                <a:solidFill>
                  <a:schemeClr val="accent3">
                    <a:lumMod val="40000"/>
                    <a:lumOff val="60000"/>
                  </a:schemeClr>
                </a:solidFill>
              </a:rPr>
              <a:t>): OR 2.93 (1.15</a:t>
            </a:r>
            <a:r>
              <a:rPr lang="en-US" sz="2800" dirty="0">
                <a:solidFill>
                  <a:schemeClr val="accent3">
                    <a:lumMod val="40000"/>
                    <a:lumOff val="60000"/>
                  </a:schemeClr>
                </a:solidFill>
              </a:rPr>
              <a:t>, 7.47</a:t>
            </a:r>
            <a:r>
              <a:rPr lang="en-US" sz="2800" dirty="0" smtClean="0">
                <a:solidFill>
                  <a:schemeClr val="accent3">
                    <a:lumMod val="40000"/>
                    <a:lumOff val="60000"/>
                  </a:schemeClr>
                </a:solidFill>
              </a:rPr>
              <a:t>). </a:t>
            </a:r>
            <a:r>
              <a:rPr lang="en-US" sz="2800" dirty="0">
                <a:solidFill>
                  <a:schemeClr val="accent3">
                    <a:lumMod val="40000"/>
                    <a:lumOff val="60000"/>
                  </a:schemeClr>
                </a:solidFill>
              </a:rPr>
              <a:t>Rate the quality of </a:t>
            </a:r>
            <a:r>
              <a:rPr lang="en-US" sz="2800" dirty="0" smtClean="0">
                <a:solidFill>
                  <a:schemeClr val="accent3">
                    <a:lumMod val="40000"/>
                    <a:lumOff val="60000"/>
                  </a:schemeClr>
                </a:solidFill>
              </a:rPr>
              <a:t>evidence for the outcome SIDS: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778935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4419600"/>
            <a:ext cx="8305800" cy="1981200"/>
          </a:xfrm>
        </p:spPr>
        <p:txBody>
          <a:bodyPr/>
          <a:lstStyle/>
          <a:p>
            <a:pPr marL="582612" indent="-514350">
              <a:buFont typeface="+mj-lt"/>
              <a:buAutoNum type="alphaUcPeriod"/>
            </a:pPr>
            <a:r>
              <a:rPr lang="en-US" sz="2800" dirty="0" smtClean="0"/>
              <a:t>High </a:t>
            </a:r>
          </a:p>
          <a:p>
            <a:pPr marL="582612" indent="-514350">
              <a:buFont typeface="+mj-lt"/>
              <a:buAutoNum type="alphaUcPeriod"/>
            </a:pPr>
            <a:r>
              <a:rPr lang="en-US" sz="2800" dirty="0" smtClean="0"/>
              <a:t>Moderate </a:t>
            </a:r>
          </a:p>
          <a:p>
            <a:pPr marL="582612" indent="-514350">
              <a:buFont typeface="+mj-lt"/>
              <a:buAutoNum type="alphaUcPeriod"/>
            </a:pPr>
            <a:r>
              <a:rPr lang="en-US" sz="2800" dirty="0" smtClean="0"/>
              <a:t>Low</a:t>
            </a:r>
          </a:p>
          <a:p>
            <a:pPr marL="582612" indent="-514350">
              <a:buFont typeface="+mj-lt"/>
              <a:buAutoNum type="alphaUcPeriod"/>
            </a:pPr>
            <a:r>
              <a:rPr lang="en-US" sz="2800" dirty="0" smtClean="0"/>
              <a:t>Very low</a:t>
            </a:r>
            <a:endParaRPr lang="en-US" sz="2800" dirty="0"/>
          </a:p>
        </p:txBody>
      </p:sp>
      <p:sp>
        <p:nvSpPr>
          <p:cNvPr id="5" name="TextBox 4"/>
          <p:cNvSpPr txBox="1"/>
          <p:nvPr/>
        </p:nvSpPr>
        <p:spPr>
          <a:xfrm>
            <a:off x="990600" y="1392072"/>
            <a:ext cx="7924800" cy="3108543"/>
          </a:xfrm>
          <a:prstGeom prst="rect">
            <a:avLst/>
          </a:prstGeom>
          <a:noFill/>
        </p:spPr>
        <p:txBody>
          <a:bodyPr wrap="square" rtlCol="0">
            <a:spAutoFit/>
          </a:bodyPr>
          <a:lstStyle/>
          <a:p>
            <a:r>
              <a:rPr lang="en-US" sz="2800" dirty="0" smtClean="0">
                <a:solidFill>
                  <a:schemeClr val="accent3">
                    <a:lumMod val="40000"/>
                    <a:lumOff val="60000"/>
                  </a:schemeClr>
                </a:solidFill>
              </a:rPr>
              <a:t>You review all colonoscopies for average risk screening in your health system and document a percentage of patient who developed a perforation after the procedure (evidence of free air on imaging). No comparison group without colonoscopy available.</a:t>
            </a:r>
            <a:r>
              <a:rPr lang="en-US" sz="2800" dirty="0">
                <a:solidFill>
                  <a:schemeClr val="accent3">
                    <a:lumMod val="40000"/>
                    <a:lumOff val="60000"/>
                  </a:schemeClr>
                </a:solidFill>
              </a:rPr>
              <a:t> Rate the quality of </a:t>
            </a:r>
            <a:r>
              <a:rPr lang="en-US" sz="2800" dirty="0" smtClean="0">
                <a:solidFill>
                  <a:schemeClr val="accent3">
                    <a:lumMod val="40000"/>
                    <a:lumOff val="60000"/>
                  </a:schemeClr>
                </a:solidFill>
              </a:rPr>
              <a:t>evidence</a:t>
            </a:r>
            <a:r>
              <a:rPr lang="en-US" sz="2800" dirty="0">
                <a:solidFill>
                  <a:schemeClr val="accent3">
                    <a:lumMod val="40000"/>
                    <a:lumOff val="60000"/>
                  </a:schemeClr>
                </a:solidFill>
              </a:rPr>
              <a:t> </a:t>
            </a:r>
            <a:r>
              <a:rPr lang="en-US" sz="2800" dirty="0" smtClean="0">
                <a:solidFill>
                  <a:schemeClr val="accent3">
                    <a:lumMod val="40000"/>
                    <a:lumOff val="60000"/>
                  </a:schemeClr>
                </a:solidFill>
              </a:rPr>
              <a:t>for the outcome perforation: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575831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4069728"/>
            <a:ext cx="8305800" cy="2331072"/>
          </a:xfrm>
        </p:spPr>
        <p:txBody>
          <a:bodyPr/>
          <a:lstStyle/>
          <a:p>
            <a:pPr marL="582612" indent="-514350">
              <a:buFont typeface="+mj-lt"/>
              <a:buAutoNum type="alphaUcPeriod"/>
            </a:pPr>
            <a:r>
              <a:rPr lang="en-US" sz="2800" dirty="0" smtClean="0"/>
              <a:t>High </a:t>
            </a:r>
          </a:p>
          <a:p>
            <a:pPr marL="582612" indent="-514350">
              <a:buFont typeface="+mj-lt"/>
              <a:buAutoNum type="alphaUcPeriod"/>
            </a:pPr>
            <a:r>
              <a:rPr lang="en-US" sz="2800" dirty="0" smtClean="0"/>
              <a:t>Moderate </a:t>
            </a:r>
          </a:p>
          <a:p>
            <a:pPr marL="582612" indent="-514350">
              <a:buFont typeface="+mj-lt"/>
              <a:buAutoNum type="alphaUcPeriod"/>
            </a:pPr>
            <a:r>
              <a:rPr lang="en-US" sz="2800" dirty="0" smtClean="0"/>
              <a:t>Low</a:t>
            </a:r>
          </a:p>
          <a:p>
            <a:pPr marL="582612" indent="-514350">
              <a:buFont typeface="+mj-lt"/>
              <a:buAutoNum type="alphaUcPeriod"/>
            </a:pPr>
            <a:r>
              <a:rPr lang="en-US" sz="2800" dirty="0" smtClean="0"/>
              <a:t>Very low</a:t>
            </a:r>
            <a:endParaRPr lang="en-US" sz="2800" dirty="0"/>
          </a:p>
        </p:txBody>
      </p:sp>
      <p:sp>
        <p:nvSpPr>
          <p:cNvPr id="5" name="TextBox 4"/>
          <p:cNvSpPr txBox="1"/>
          <p:nvPr/>
        </p:nvSpPr>
        <p:spPr>
          <a:xfrm>
            <a:off x="914400" y="1392072"/>
            <a:ext cx="8153400" cy="2677656"/>
          </a:xfrm>
          <a:prstGeom prst="rect">
            <a:avLst/>
          </a:prstGeom>
          <a:noFill/>
        </p:spPr>
        <p:txBody>
          <a:bodyPr wrap="square" rtlCol="0">
            <a:spAutoFit/>
          </a:bodyPr>
          <a:lstStyle/>
          <a:p>
            <a:r>
              <a:rPr lang="en-US" sz="2800" dirty="0">
                <a:solidFill>
                  <a:schemeClr val="accent3">
                    <a:lumMod val="40000"/>
                    <a:lumOff val="60000"/>
                  </a:schemeClr>
                </a:solidFill>
              </a:rPr>
              <a:t>S</a:t>
            </a:r>
            <a:r>
              <a:rPr lang="en-US" sz="2800" dirty="0" smtClean="0">
                <a:solidFill>
                  <a:schemeClr val="accent3">
                    <a:lumMod val="40000"/>
                    <a:lumOff val="60000"/>
                  </a:schemeClr>
                </a:solidFill>
              </a:rPr>
              <a:t>everal RCTs have shown the effectiveness of </a:t>
            </a:r>
            <a:r>
              <a:rPr lang="en-US" sz="2800" dirty="0" err="1" smtClean="0">
                <a:solidFill>
                  <a:schemeClr val="accent3">
                    <a:lumMod val="40000"/>
                    <a:lumOff val="60000"/>
                  </a:schemeClr>
                </a:solidFill>
              </a:rPr>
              <a:t>natalizumab</a:t>
            </a:r>
            <a:r>
              <a:rPr lang="en-US" sz="2800" dirty="0" smtClean="0">
                <a:solidFill>
                  <a:schemeClr val="accent3">
                    <a:lumMod val="40000"/>
                    <a:lumOff val="60000"/>
                  </a:schemeClr>
                </a:solidFill>
              </a:rPr>
              <a:t> to induce remission in </a:t>
            </a:r>
            <a:r>
              <a:rPr lang="en-US" sz="2800" dirty="0" err="1" smtClean="0">
                <a:solidFill>
                  <a:schemeClr val="accent3">
                    <a:lumMod val="40000"/>
                    <a:lumOff val="60000"/>
                  </a:schemeClr>
                </a:solidFill>
              </a:rPr>
              <a:t>Crohn’s</a:t>
            </a:r>
            <a:r>
              <a:rPr lang="en-US" sz="2800" dirty="0" smtClean="0">
                <a:solidFill>
                  <a:schemeClr val="accent3">
                    <a:lumMod val="40000"/>
                    <a:lumOff val="60000"/>
                  </a:schemeClr>
                </a:solidFill>
              </a:rPr>
              <a:t> disease. Study/post-marketing data showed </a:t>
            </a:r>
            <a:r>
              <a:rPr lang="en-US" sz="2800" dirty="0">
                <a:solidFill>
                  <a:schemeClr val="accent3">
                    <a:lumMod val="40000"/>
                    <a:lumOff val="60000"/>
                  </a:schemeClr>
                </a:solidFill>
              </a:rPr>
              <a:t>31 cases of </a:t>
            </a:r>
            <a:r>
              <a:rPr lang="en-US" sz="2800" dirty="0" smtClean="0">
                <a:solidFill>
                  <a:schemeClr val="accent3">
                    <a:lumMod val="40000"/>
                    <a:lumOff val="60000"/>
                  </a:schemeClr>
                </a:solidFill>
              </a:rPr>
              <a:t>potentially lethal progressive </a:t>
            </a:r>
            <a:r>
              <a:rPr lang="en-US" sz="2800" dirty="0">
                <a:solidFill>
                  <a:schemeClr val="accent3">
                    <a:lumMod val="40000"/>
                    <a:lumOff val="60000"/>
                  </a:schemeClr>
                </a:solidFill>
              </a:rPr>
              <a:t>multifocal </a:t>
            </a:r>
            <a:r>
              <a:rPr lang="en-US" sz="2800" dirty="0" err="1">
                <a:solidFill>
                  <a:schemeClr val="accent3">
                    <a:lumMod val="40000"/>
                    <a:lumOff val="60000"/>
                  </a:schemeClr>
                </a:solidFill>
              </a:rPr>
              <a:t>leukoencephalopathy</a:t>
            </a:r>
            <a:r>
              <a:rPr lang="en-US" sz="2800" dirty="0">
                <a:solidFill>
                  <a:schemeClr val="accent3">
                    <a:lumMod val="40000"/>
                    <a:lumOff val="60000"/>
                  </a:schemeClr>
                </a:solidFill>
              </a:rPr>
              <a:t> (</a:t>
            </a:r>
            <a:r>
              <a:rPr lang="en-US" sz="2800" dirty="0" smtClean="0">
                <a:solidFill>
                  <a:schemeClr val="accent3">
                    <a:lumMod val="40000"/>
                    <a:lumOff val="60000"/>
                  </a:schemeClr>
                </a:solidFill>
              </a:rPr>
              <a:t>PML, JC virus related).  </a:t>
            </a:r>
            <a:r>
              <a:rPr lang="en-US" sz="2800" dirty="0">
                <a:solidFill>
                  <a:schemeClr val="accent3">
                    <a:lumMod val="40000"/>
                    <a:lumOff val="60000"/>
                  </a:schemeClr>
                </a:solidFill>
              </a:rPr>
              <a:t>Rate the quality of </a:t>
            </a:r>
            <a:r>
              <a:rPr lang="en-US" sz="2800" dirty="0" smtClean="0">
                <a:solidFill>
                  <a:schemeClr val="accent3">
                    <a:lumMod val="40000"/>
                    <a:lumOff val="60000"/>
                  </a:schemeClr>
                </a:solidFill>
              </a:rPr>
              <a:t>evidence for PML: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29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3493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3400" y="342900"/>
            <a:ext cx="8128000" cy="1109663"/>
          </a:xfrm>
        </p:spPr>
        <p:txBody>
          <a:bodyPr lIns="82296" tIns="41148" rIns="82296" bIns="41148"/>
          <a:lstStyle/>
          <a:p>
            <a:pPr eaLnBrk="1" fontAlgn="auto" hangingPunct="1">
              <a:spcAft>
                <a:spcPts val="0"/>
              </a:spcAft>
              <a:defRPr/>
            </a:pPr>
            <a:r>
              <a:rPr lang="en-US" dirty="0" smtClean="0">
                <a:solidFill>
                  <a:schemeClr val="tx2">
                    <a:satMod val="200000"/>
                  </a:schemeClr>
                </a:solidFill>
              </a:rPr>
              <a:t>Content</a:t>
            </a:r>
          </a:p>
        </p:txBody>
      </p:sp>
      <p:sp>
        <p:nvSpPr>
          <p:cNvPr id="375811" name="Rectangle 3"/>
          <p:cNvSpPr>
            <a:spLocks noGrp="1" noChangeArrowheads="1"/>
          </p:cNvSpPr>
          <p:nvPr>
            <p:ph type="body" idx="1"/>
          </p:nvPr>
        </p:nvSpPr>
        <p:spPr>
          <a:xfrm>
            <a:off x="685800" y="1295400"/>
            <a:ext cx="8077200" cy="5181600"/>
          </a:xfrm>
        </p:spPr>
        <p:txBody>
          <a:bodyPr lIns="82296" tIns="41148" rIns="82296" bIns="41148"/>
          <a:lstStyle/>
          <a:p>
            <a:pPr marL="582613" indent="-514350" eaLnBrk="1" hangingPunct="1">
              <a:lnSpc>
                <a:spcPct val="90000"/>
              </a:lnSpc>
              <a:buNone/>
              <a:defRPr/>
            </a:pPr>
            <a:r>
              <a:rPr lang="en-US" altLang="ja-JP" dirty="0" smtClean="0">
                <a:solidFill>
                  <a:srgbClr val="FFC000"/>
                </a:solidFill>
                <a:ea typeface="ＭＳ Ｐゴシック"/>
                <a:cs typeface="ＭＳ Ｐゴシック"/>
              </a:rPr>
              <a:t>Part 1</a:t>
            </a:r>
          </a:p>
          <a:p>
            <a:pPr eaLnBrk="1" hangingPunct="1">
              <a:lnSpc>
                <a:spcPct val="90000"/>
              </a:lnSpc>
              <a:defRPr/>
            </a:pPr>
            <a:r>
              <a:rPr lang="en-US" altLang="ja-JP" dirty="0" smtClean="0">
                <a:ea typeface="ＭＳ Ｐゴシック"/>
                <a:cs typeface="ＭＳ Ｐゴシック"/>
              </a:rPr>
              <a:t>A 7 minute version of GRADE</a:t>
            </a:r>
          </a:p>
          <a:p>
            <a:pPr marL="582613" indent="-514350" eaLnBrk="1" hangingPunct="1">
              <a:lnSpc>
                <a:spcPct val="90000"/>
              </a:lnSpc>
              <a:buNone/>
              <a:defRPr/>
            </a:pPr>
            <a:r>
              <a:rPr lang="en-US" altLang="ja-JP" dirty="0" smtClean="0">
                <a:solidFill>
                  <a:srgbClr val="FFC000"/>
                </a:solidFill>
                <a:ea typeface="ＭＳ Ｐゴシック"/>
                <a:cs typeface="ＭＳ Ｐゴシック"/>
              </a:rPr>
              <a:t>Part 2</a:t>
            </a:r>
          </a:p>
          <a:p>
            <a:pPr eaLnBrk="1" hangingPunct="1">
              <a:lnSpc>
                <a:spcPct val="90000"/>
              </a:lnSpc>
              <a:defRPr/>
            </a:pPr>
            <a:r>
              <a:rPr lang="en-US" altLang="ja-JP" dirty="0" smtClean="0">
                <a:ea typeface="ＭＳ Ｐゴシック"/>
                <a:cs typeface="ＭＳ Ｐゴシック"/>
              </a:rPr>
              <a:t>Rapid interactive exchange contrasting GRADE basic vs. the full GRADE approach</a:t>
            </a:r>
          </a:p>
          <a:p>
            <a:pPr lvl="1">
              <a:lnSpc>
                <a:spcPct val="90000"/>
              </a:lnSpc>
            </a:pPr>
            <a:r>
              <a:rPr lang="en-US" altLang="ja-JP" dirty="0" smtClean="0">
                <a:ea typeface="ＭＳ Ｐゴシック" pitchFamily="48" charset="-128"/>
              </a:rPr>
              <a:t>Advantages of a structured approach</a:t>
            </a:r>
          </a:p>
          <a:p>
            <a:pPr lvl="1">
              <a:lnSpc>
                <a:spcPct val="90000"/>
              </a:lnSpc>
            </a:pPr>
            <a:r>
              <a:rPr lang="en-US" altLang="ja-JP" dirty="0" smtClean="0">
                <a:ea typeface="ＭＳ Ｐゴシック" pitchFamily="48" charset="-128"/>
              </a:rPr>
              <a:t>Asking good clinical questions</a:t>
            </a:r>
          </a:p>
          <a:p>
            <a:pPr lvl="1">
              <a:lnSpc>
                <a:spcPct val="90000"/>
              </a:lnSpc>
            </a:pPr>
            <a:r>
              <a:rPr lang="en-US" altLang="ja-JP" dirty="0" smtClean="0">
                <a:ea typeface="ＭＳ Ｐゴシック" pitchFamily="48" charset="-128"/>
              </a:rPr>
              <a:t>Systematic review vs. ad hoc approaches</a:t>
            </a:r>
          </a:p>
          <a:p>
            <a:pPr lvl="1">
              <a:lnSpc>
                <a:spcPct val="90000"/>
              </a:lnSpc>
            </a:pPr>
            <a:r>
              <a:rPr lang="en-US" altLang="ja-JP" dirty="0" smtClean="0">
                <a:ea typeface="ＭＳ Ｐゴシック" pitchFamily="48" charset="-128"/>
              </a:rPr>
              <a:t>Grading the quality of evidence</a:t>
            </a:r>
          </a:p>
          <a:p>
            <a:pPr lvl="1">
              <a:lnSpc>
                <a:spcPct val="90000"/>
              </a:lnSpc>
            </a:pPr>
            <a:r>
              <a:rPr lang="en-US" altLang="ja-JP" dirty="0" smtClean="0">
                <a:ea typeface="ＭＳ Ｐゴシック" pitchFamily="48" charset="-128"/>
              </a:rPr>
              <a:t>How to determine the strength of recommendations</a:t>
            </a:r>
          </a:p>
        </p:txBody>
      </p:sp>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 name="Title 30"/>
          <p:cNvSpPr>
            <a:spLocks noGrp="1"/>
          </p:cNvSpPr>
          <p:nvPr>
            <p:ph type="title"/>
          </p:nvPr>
        </p:nvSpPr>
        <p:spPr/>
        <p:txBody>
          <a:bodyPr/>
          <a:lstStyle/>
          <a:p>
            <a:r>
              <a:rPr lang="en-US" dirty="0" smtClean="0">
                <a:latin typeface="Consolas" pitchFamily="49" charset="0"/>
                <a:cs typeface="Times New Roman" pitchFamily="18" charset="0"/>
              </a:rPr>
              <a:t>Quality assessment criteria</a:t>
            </a:r>
            <a:r>
              <a:rPr lang="en-US" dirty="0" smtClean="0">
                <a:latin typeface="Consolas" pitchFamily="49" charset="0"/>
                <a:cs typeface="Arial" charset="0"/>
              </a:rPr>
              <a:t> </a:t>
            </a:r>
            <a:br>
              <a:rPr lang="en-US" dirty="0" smtClean="0">
                <a:latin typeface="Consolas" pitchFamily="49" charset="0"/>
                <a:cs typeface="Arial" charset="0"/>
              </a:rPr>
            </a:br>
            <a:endParaRPr lang="en-US" dirty="0"/>
          </a:p>
        </p:txBody>
      </p:sp>
      <p:sp>
        <p:nvSpPr>
          <p:cNvPr id="55297" name="Slide Number Placeholder 4"/>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algn="r" fontAlgn="base">
              <a:spcBef>
                <a:spcPct val="0"/>
              </a:spcBef>
              <a:spcAft>
                <a:spcPct val="0"/>
              </a:spcAft>
              <a:defRPr/>
            </a:pPr>
            <a:fld id="{5C161333-B69B-4684-9EF0-A882B291F134}" type="slidenum">
              <a:rPr lang="de-DE" smtClean="0"/>
              <a:pPr algn="r" fontAlgn="base">
                <a:spcBef>
                  <a:spcPct val="0"/>
                </a:spcBef>
                <a:spcAft>
                  <a:spcPct val="0"/>
                </a:spcAft>
                <a:defRPr/>
              </a:pPr>
              <a:t>30</a:t>
            </a:fld>
            <a:endParaRPr lang="de-DE" smtClean="0"/>
          </a:p>
        </p:txBody>
      </p:sp>
      <p:grpSp>
        <p:nvGrpSpPr>
          <p:cNvPr id="29" name="Group 28"/>
          <p:cNvGrpSpPr/>
          <p:nvPr/>
        </p:nvGrpSpPr>
        <p:grpSpPr>
          <a:xfrm>
            <a:off x="343024" y="1402777"/>
            <a:ext cx="8229476" cy="3947098"/>
            <a:chOff x="343024" y="1402777"/>
            <a:chExt cx="8229476" cy="3947098"/>
          </a:xfrm>
        </p:grpSpPr>
        <p:sp>
          <p:nvSpPr>
            <p:cNvPr id="8" name="TextBox 7"/>
            <p:cNvSpPr txBox="1">
              <a:spLocks noChangeArrowheads="1"/>
            </p:cNvSpPr>
            <p:nvPr/>
          </p:nvSpPr>
          <p:spPr bwMode="auto">
            <a:xfrm>
              <a:off x="3224213" y="1404938"/>
              <a:ext cx="2451100" cy="711200"/>
            </a:xfrm>
            <a:prstGeom prst="rect">
              <a:avLst/>
            </a:prstGeom>
            <a:noFill/>
            <a:ln w="9525">
              <a:solidFill>
                <a:schemeClr val="tx1"/>
              </a:solidFill>
              <a:miter lim="800000"/>
              <a:headEnd/>
              <a:tailEnd/>
            </a:ln>
          </p:spPr>
          <p:txBody>
            <a:bodyPr>
              <a:spAutoFit/>
            </a:bodyPr>
            <a:lstStyle/>
            <a:p>
              <a:r>
                <a:rPr lang="en-US" sz="2000" b="1">
                  <a:latin typeface="Arial Narrow" pitchFamily="34" charset="0"/>
                </a:rPr>
                <a:t>Lower if…</a:t>
              </a:r>
            </a:p>
            <a:p>
              <a:endParaRPr lang="en-US" sz="2000" b="1">
                <a:latin typeface="Arial Narrow" pitchFamily="34" charset="0"/>
              </a:endParaRPr>
            </a:p>
          </p:txBody>
        </p:sp>
        <p:grpSp>
          <p:nvGrpSpPr>
            <p:cNvPr id="2" name="Group 35"/>
            <p:cNvGrpSpPr>
              <a:grpSpLocks/>
            </p:cNvGrpSpPr>
            <p:nvPr/>
          </p:nvGrpSpPr>
          <p:grpSpPr bwMode="auto">
            <a:xfrm>
              <a:off x="1828798" y="1414806"/>
              <a:ext cx="1285875" cy="3298825"/>
              <a:chOff x="420877" y="1405264"/>
              <a:chExt cx="1285884" cy="3297971"/>
            </a:xfrm>
          </p:grpSpPr>
          <p:sp>
            <p:nvSpPr>
              <p:cNvPr id="55316" name="TextBox 5"/>
              <p:cNvSpPr txBox="1">
                <a:spLocks noChangeArrowheads="1"/>
              </p:cNvSpPr>
              <p:nvPr/>
            </p:nvSpPr>
            <p:spPr bwMode="auto">
              <a:xfrm>
                <a:off x="420877" y="1405264"/>
                <a:ext cx="1285884" cy="711016"/>
              </a:xfrm>
              <a:prstGeom prst="rect">
                <a:avLst/>
              </a:prstGeom>
              <a:noFill/>
              <a:ln w="9525">
                <a:solidFill>
                  <a:schemeClr val="tx1"/>
                </a:solidFill>
                <a:miter lim="800000"/>
                <a:headEnd/>
                <a:tailEnd/>
              </a:ln>
            </p:spPr>
            <p:txBody>
              <a:bodyPr>
                <a:spAutoFit/>
              </a:bodyPr>
              <a:lstStyle/>
              <a:p>
                <a:r>
                  <a:rPr lang="en-US" sz="2000" b="1">
                    <a:latin typeface="Arial Narrow" pitchFamily="34" charset="0"/>
                  </a:rPr>
                  <a:t>Quality of evidence</a:t>
                </a:r>
              </a:p>
            </p:txBody>
          </p:sp>
          <p:sp>
            <p:nvSpPr>
              <p:cNvPr id="55317" name="TextBox 9"/>
              <p:cNvSpPr txBox="1">
                <a:spLocks noChangeArrowheads="1"/>
              </p:cNvSpPr>
              <p:nvPr/>
            </p:nvSpPr>
            <p:spPr bwMode="auto">
              <a:xfrm>
                <a:off x="420877" y="2113106"/>
                <a:ext cx="1285884" cy="650706"/>
              </a:xfrm>
              <a:prstGeom prst="rect">
                <a:avLst/>
              </a:prstGeom>
              <a:noFill/>
              <a:ln w="9525">
                <a:solidFill>
                  <a:schemeClr val="tx1"/>
                </a:solidFill>
                <a:miter lim="800000"/>
                <a:headEnd/>
                <a:tailEnd/>
              </a:ln>
            </p:spPr>
            <p:txBody>
              <a:bodyPr>
                <a:spAutoFit/>
              </a:bodyPr>
              <a:lstStyle/>
              <a:p>
                <a:r>
                  <a:rPr lang="en-US" dirty="0">
                    <a:latin typeface="Arial Narrow" pitchFamily="34" charset="0"/>
                  </a:rPr>
                  <a:t>High </a:t>
                </a:r>
              </a:p>
              <a:p>
                <a:endParaRPr lang="en-US" dirty="0">
                  <a:latin typeface="Arial Narrow" pitchFamily="34" charset="0"/>
                </a:endParaRPr>
              </a:p>
            </p:txBody>
          </p:sp>
          <p:sp>
            <p:nvSpPr>
              <p:cNvPr id="55318" name="TextBox 10"/>
              <p:cNvSpPr txBox="1">
                <a:spLocks noChangeArrowheads="1"/>
              </p:cNvSpPr>
              <p:nvPr/>
            </p:nvSpPr>
            <p:spPr bwMode="auto">
              <a:xfrm>
                <a:off x="420877" y="2759051"/>
                <a:ext cx="1285884" cy="650707"/>
              </a:xfrm>
              <a:prstGeom prst="rect">
                <a:avLst/>
              </a:prstGeom>
              <a:noFill/>
              <a:ln w="9525">
                <a:solidFill>
                  <a:schemeClr val="tx1"/>
                </a:solidFill>
                <a:miter lim="800000"/>
                <a:headEnd/>
                <a:tailEnd/>
              </a:ln>
            </p:spPr>
            <p:txBody>
              <a:bodyPr>
                <a:spAutoFit/>
              </a:bodyPr>
              <a:lstStyle/>
              <a:p>
                <a:r>
                  <a:rPr lang="en-US" dirty="0">
                    <a:latin typeface="Arial Narrow" pitchFamily="34" charset="0"/>
                  </a:rPr>
                  <a:t>Moderate </a:t>
                </a:r>
              </a:p>
              <a:p>
                <a:endParaRPr lang="en-US" dirty="0">
                  <a:latin typeface="Arial Narrow" pitchFamily="34" charset="0"/>
                </a:endParaRPr>
              </a:p>
            </p:txBody>
          </p:sp>
          <p:sp>
            <p:nvSpPr>
              <p:cNvPr id="55319" name="TextBox 11"/>
              <p:cNvSpPr txBox="1">
                <a:spLocks noChangeArrowheads="1"/>
              </p:cNvSpPr>
              <p:nvPr/>
            </p:nvSpPr>
            <p:spPr bwMode="auto">
              <a:xfrm>
                <a:off x="420877" y="3406583"/>
                <a:ext cx="1285884" cy="650707"/>
              </a:xfrm>
              <a:prstGeom prst="rect">
                <a:avLst/>
              </a:prstGeom>
              <a:noFill/>
              <a:ln w="9525">
                <a:solidFill>
                  <a:schemeClr val="tx1"/>
                </a:solidFill>
                <a:miter lim="800000"/>
                <a:headEnd/>
                <a:tailEnd/>
              </a:ln>
            </p:spPr>
            <p:txBody>
              <a:bodyPr>
                <a:spAutoFit/>
              </a:bodyPr>
              <a:lstStyle/>
              <a:p>
                <a:r>
                  <a:rPr lang="en-US" dirty="0">
                    <a:latin typeface="Arial Narrow" pitchFamily="34" charset="0"/>
                  </a:rPr>
                  <a:t>Low </a:t>
                </a:r>
              </a:p>
              <a:p>
                <a:endParaRPr lang="en-US" dirty="0">
                  <a:latin typeface="Arial Narrow" pitchFamily="34" charset="0"/>
                </a:endParaRPr>
              </a:p>
            </p:txBody>
          </p:sp>
          <p:sp>
            <p:nvSpPr>
              <p:cNvPr id="55320" name="TextBox 13"/>
              <p:cNvSpPr txBox="1">
                <a:spLocks noChangeArrowheads="1"/>
              </p:cNvSpPr>
              <p:nvPr/>
            </p:nvSpPr>
            <p:spPr bwMode="auto">
              <a:xfrm>
                <a:off x="420877" y="4052529"/>
                <a:ext cx="1285884" cy="650706"/>
              </a:xfrm>
              <a:prstGeom prst="rect">
                <a:avLst/>
              </a:prstGeom>
              <a:noFill/>
              <a:ln w="9525">
                <a:solidFill>
                  <a:schemeClr val="tx1"/>
                </a:solidFill>
                <a:miter lim="800000"/>
                <a:headEnd/>
                <a:tailEnd/>
              </a:ln>
            </p:spPr>
            <p:txBody>
              <a:bodyPr>
                <a:spAutoFit/>
              </a:bodyPr>
              <a:lstStyle/>
              <a:p>
                <a:r>
                  <a:rPr lang="en-US" dirty="0">
                    <a:latin typeface="Arial Narrow" pitchFamily="34" charset="0"/>
                  </a:rPr>
                  <a:t>Very low </a:t>
                </a:r>
              </a:p>
              <a:p>
                <a:endParaRPr lang="en-US" dirty="0">
                  <a:latin typeface="Arial Narrow" pitchFamily="34" charset="0"/>
                </a:endParaRPr>
              </a:p>
            </p:txBody>
          </p:sp>
        </p:grpSp>
        <p:sp>
          <p:nvSpPr>
            <p:cNvPr id="19" name="TextBox 18"/>
            <p:cNvSpPr txBox="1">
              <a:spLocks noChangeArrowheads="1"/>
            </p:cNvSpPr>
            <p:nvPr/>
          </p:nvSpPr>
          <p:spPr bwMode="auto">
            <a:xfrm>
              <a:off x="3224213" y="2112963"/>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Study limitations</a:t>
              </a:r>
            </a:p>
            <a:p>
              <a:r>
                <a:rPr lang="en-US">
                  <a:latin typeface="Arial Narrow" pitchFamily="34" charset="0"/>
                </a:rPr>
                <a:t>(design and execution)</a:t>
              </a:r>
            </a:p>
          </p:txBody>
        </p:sp>
        <p:sp>
          <p:nvSpPr>
            <p:cNvPr id="20" name="TextBox 19"/>
            <p:cNvSpPr txBox="1">
              <a:spLocks noChangeArrowheads="1"/>
            </p:cNvSpPr>
            <p:nvPr/>
          </p:nvSpPr>
          <p:spPr bwMode="auto">
            <a:xfrm>
              <a:off x="3224213" y="2759075"/>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Inconsistency</a:t>
              </a:r>
            </a:p>
            <a:p>
              <a:endParaRPr lang="en-US">
                <a:latin typeface="Arial Narrow" pitchFamily="34" charset="0"/>
              </a:endParaRPr>
            </a:p>
          </p:txBody>
        </p:sp>
        <p:sp>
          <p:nvSpPr>
            <p:cNvPr id="22" name="TextBox 21"/>
            <p:cNvSpPr txBox="1">
              <a:spLocks noChangeArrowheads="1"/>
            </p:cNvSpPr>
            <p:nvPr/>
          </p:nvSpPr>
          <p:spPr bwMode="auto">
            <a:xfrm>
              <a:off x="3224213" y="3406775"/>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Indirectness</a:t>
              </a:r>
            </a:p>
            <a:p>
              <a:endParaRPr lang="en-US">
                <a:latin typeface="Arial Narrow" pitchFamily="34" charset="0"/>
              </a:endParaRPr>
            </a:p>
          </p:txBody>
        </p:sp>
        <p:sp>
          <p:nvSpPr>
            <p:cNvPr id="23" name="TextBox 22"/>
            <p:cNvSpPr txBox="1">
              <a:spLocks noChangeArrowheads="1"/>
            </p:cNvSpPr>
            <p:nvPr/>
          </p:nvSpPr>
          <p:spPr bwMode="auto">
            <a:xfrm>
              <a:off x="3224213" y="4052888"/>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Imprecision</a:t>
              </a:r>
            </a:p>
            <a:p>
              <a:endParaRPr lang="en-US">
                <a:latin typeface="Arial Narrow" pitchFamily="34" charset="0"/>
              </a:endParaRPr>
            </a:p>
          </p:txBody>
        </p:sp>
        <p:sp>
          <p:nvSpPr>
            <p:cNvPr id="24" name="TextBox 23"/>
            <p:cNvSpPr txBox="1">
              <a:spLocks noChangeArrowheads="1"/>
            </p:cNvSpPr>
            <p:nvPr/>
          </p:nvSpPr>
          <p:spPr bwMode="auto">
            <a:xfrm>
              <a:off x="3224213" y="4699000"/>
              <a:ext cx="2451100" cy="650875"/>
            </a:xfrm>
            <a:prstGeom prst="rect">
              <a:avLst/>
            </a:prstGeom>
            <a:noFill/>
            <a:ln w="9525">
              <a:solidFill>
                <a:schemeClr val="tx1"/>
              </a:solidFill>
              <a:miter lim="800000"/>
              <a:headEnd/>
              <a:tailEnd/>
            </a:ln>
          </p:spPr>
          <p:txBody>
            <a:bodyPr>
              <a:spAutoFit/>
            </a:bodyPr>
            <a:lstStyle/>
            <a:p>
              <a:r>
                <a:rPr lang="en-US">
                  <a:latin typeface="Arial Narrow" pitchFamily="34" charset="0"/>
                </a:rPr>
                <a:t>Publication bias</a:t>
              </a:r>
            </a:p>
            <a:p>
              <a:endParaRPr lang="en-US">
                <a:latin typeface="Arial Narrow" pitchFamily="34" charset="0"/>
              </a:endParaRPr>
            </a:p>
          </p:txBody>
        </p:sp>
        <p:grpSp>
          <p:nvGrpSpPr>
            <p:cNvPr id="3" name="Group 24"/>
            <p:cNvGrpSpPr>
              <a:grpSpLocks/>
            </p:cNvGrpSpPr>
            <p:nvPr/>
          </p:nvGrpSpPr>
          <p:grpSpPr bwMode="auto">
            <a:xfrm>
              <a:off x="343024" y="1402777"/>
              <a:ext cx="1368425" cy="3298825"/>
              <a:chOff x="1706563" y="1404938"/>
              <a:chExt cx="1368425" cy="3298824"/>
            </a:xfrm>
          </p:grpSpPr>
          <p:grpSp>
            <p:nvGrpSpPr>
              <p:cNvPr id="55309" name="Group 26"/>
              <p:cNvGrpSpPr>
                <a:grpSpLocks/>
              </p:cNvGrpSpPr>
              <p:nvPr/>
            </p:nvGrpSpPr>
            <p:grpSpPr bwMode="auto">
              <a:xfrm>
                <a:off x="1706563" y="3405188"/>
                <a:ext cx="1368425" cy="1298574"/>
                <a:chOff x="1706563" y="3405188"/>
                <a:chExt cx="1368425" cy="1298574"/>
              </a:xfrm>
            </p:grpSpPr>
            <p:sp>
              <p:nvSpPr>
                <p:cNvPr id="55314" name="TextBox 16"/>
                <p:cNvSpPr txBox="1">
                  <a:spLocks noChangeArrowheads="1"/>
                </p:cNvSpPr>
                <p:nvPr/>
              </p:nvSpPr>
              <p:spPr bwMode="auto">
                <a:xfrm>
                  <a:off x="1706563" y="3405188"/>
                  <a:ext cx="1368425" cy="650875"/>
                </a:xfrm>
                <a:prstGeom prst="rect">
                  <a:avLst/>
                </a:prstGeom>
                <a:noFill/>
                <a:ln w="9525">
                  <a:solidFill>
                    <a:schemeClr val="tx1"/>
                  </a:solidFill>
                  <a:miter lim="800000"/>
                  <a:headEnd/>
                  <a:tailEnd/>
                </a:ln>
              </p:spPr>
              <p:txBody>
                <a:bodyPr>
                  <a:spAutoFit/>
                </a:bodyPr>
                <a:lstStyle/>
                <a:p>
                  <a:r>
                    <a:rPr lang="en-US" dirty="0">
                      <a:latin typeface="Arial Narrow" pitchFamily="34" charset="0"/>
                    </a:rPr>
                    <a:t>Observational </a:t>
                  </a:r>
                  <a:r>
                    <a:rPr lang="en-US" dirty="0" smtClean="0">
                      <a:latin typeface="Arial Narrow" pitchFamily="34" charset="0"/>
                    </a:rPr>
                    <a:t>studies</a:t>
                  </a:r>
                  <a:endParaRPr lang="en-US" dirty="0">
                    <a:latin typeface="Arial Narrow" pitchFamily="34" charset="0"/>
                  </a:endParaRPr>
                </a:p>
              </p:txBody>
            </p:sp>
            <p:sp>
              <p:nvSpPr>
                <p:cNvPr id="55315" name="TextBox 17"/>
                <p:cNvSpPr txBox="1">
                  <a:spLocks noChangeArrowheads="1"/>
                </p:cNvSpPr>
                <p:nvPr/>
              </p:nvSpPr>
              <p:spPr bwMode="auto">
                <a:xfrm>
                  <a:off x="1706563" y="4052888"/>
                  <a:ext cx="1368425" cy="650874"/>
                </a:xfrm>
                <a:prstGeom prst="rect">
                  <a:avLst/>
                </a:prstGeom>
                <a:noFill/>
                <a:ln w="9525">
                  <a:solidFill>
                    <a:schemeClr val="tx1"/>
                  </a:solidFill>
                  <a:miter lim="800000"/>
                  <a:headEnd/>
                  <a:tailEnd/>
                </a:ln>
              </p:spPr>
              <p:txBody>
                <a:bodyPr>
                  <a:spAutoFit/>
                </a:bodyPr>
                <a:lstStyle/>
                <a:p>
                  <a:endParaRPr lang="en-US">
                    <a:latin typeface="Arial Narrow" pitchFamily="34" charset="0"/>
                  </a:endParaRPr>
                </a:p>
                <a:p>
                  <a:endParaRPr lang="en-US">
                    <a:latin typeface="Arial Narrow" pitchFamily="34" charset="0"/>
                  </a:endParaRPr>
                </a:p>
              </p:txBody>
            </p:sp>
          </p:grpSp>
          <p:grpSp>
            <p:nvGrpSpPr>
              <p:cNvPr id="55310" name="Group 24"/>
              <p:cNvGrpSpPr>
                <a:grpSpLocks/>
              </p:cNvGrpSpPr>
              <p:nvPr/>
            </p:nvGrpSpPr>
            <p:grpSpPr bwMode="auto">
              <a:xfrm>
                <a:off x="1706563" y="1404938"/>
                <a:ext cx="1368425" cy="2005012"/>
                <a:chOff x="1706563" y="1404938"/>
                <a:chExt cx="1368425" cy="2005012"/>
              </a:xfrm>
            </p:grpSpPr>
            <p:sp>
              <p:nvSpPr>
                <p:cNvPr id="55311" name="TextBox 6"/>
                <p:cNvSpPr txBox="1">
                  <a:spLocks noChangeArrowheads="1"/>
                </p:cNvSpPr>
                <p:nvPr/>
              </p:nvSpPr>
              <p:spPr bwMode="auto">
                <a:xfrm>
                  <a:off x="1706563" y="1404938"/>
                  <a:ext cx="1368425" cy="711200"/>
                </a:xfrm>
                <a:prstGeom prst="rect">
                  <a:avLst/>
                </a:prstGeom>
                <a:noFill/>
                <a:ln w="9525">
                  <a:solidFill>
                    <a:schemeClr val="tx1"/>
                  </a:solidFill>
                  <a:miter lim="800000"/>
                  <a:headEnd/>
                  <a:tailEnd/>
                </a:ln>
              </p:spPr>
              <p:txBody>
                <a:bodyPr>
                  <a:spAutoFit/>
                </a:bodyPr>
                <a:lstStyle/>
                <a:p>
                  <a:r>
                    <a:rPr lang="en-US" sz="2000" b="1" dirty="0">
                      <a:latin typeface="Arial Narrow" pitchFamily="34" charset="0"/>
                    </a:rPr>
                    <a:t>Study design</a:t>
                  </a:r>
                </a:p>
              </p:txBody>
            </p:sp>
            <p:sp>
              <p:nvSpPr>
                <p:cNvPr id="55312" name="TextBox 14"/>
                <p:cNvSpPr txBox="1">
                  <a:spLocks noChangeArrowheads="1"/>
                </p:cNvSpPr>
                <p:nvPr/>
              </p:nvSpPr>
              <p:spPr bwMode="auto">
                <a:xfrm>
                  <a:off x="1706563" y="2112963"/>
                  <a:ext cx="1368425" cy="650875"/>
                </a:xfrm>
                <a:prstGeom prst="rect">
                  <a:avLst/>
                </a:prstGeom>
                <a:noFill/>
                <a:ln w="9525">
                  <a:solidFill>
                    <a:schemeClr val="tx1"/>
                  </a:solidFill>
                  <a:miter lim="800000"/>
                  <a:headEnd/>
                  <a:tailEnd/>
                </a:ln>
              </p:spPr>
              <p:txBody>
                <a:bodyPr>
                  <a:spAutoFit/>
                </a:bodyPr>
                <a:lstStyle/>
                <a:p>
                  <a:r>
                    <a:rPr lang="en-US" dirty="0">
                      <a:latin typeface="Arial Narrow" pitchFamily="34" charset="0"/>
                    </a:rPr>
                    <a:t>Randomized </a:t>
                  </a:r>
                  <a:r>
                    <a:rPr lang="en-US" dirty="0" smtClean="0">
                      <a:latin typeface="Arial Narrow" pitchFamily="34" charset="0"/>
                    </a:rPr>
                    <a:t>trials</a:t>
                  </a:r>
                  <a:endParaRPr lang="en-US" dirty="0">
                    <a:latin typeface="Arial Narrow" pitchFamily="34" charset="0"/>
                  </a:endParaRPr>
                </a:p>
              </p:txBody>
            </p:sp>
            <p:sp>
              <p:nvSpPr>
                <p:cNvPr id="55313" name="TextBox 25"/>
                <p:cNvSpPr txBox="1">
                  <a:spLocks noChangeArrowheads="1"/>
                </p:cNvSpPr>
                <p:nvPr/>
              </p:nvSpPr>
              <p:spPr bwMode="auto">
                <a:xfrm>
                  <a:off x="1706563" y="2759075"/>
                  <a:ext cx="1368425" cy="650875"/>
                </a:xfrm>
                <a:prstGeom prst="rect">
                  <a:avLst/>
                </a:prstGeom>
                <a:noFill/>
                <a:ln w="9525">
                  <a:solidFill>
                    <a:schemeClr val="tx1"/>
                  </a:solidFill>
                  <a:miter lim="800000"/>
                  <a:headEnd/>
                  <a:tailEnd/>
                </a:ln>
              </p:spPr>
              <p:txBody>
                <a:bodyPr>
                  <a:spAutoFit/>
                </a:bodyPr>
                <a:lstStyle/>
                <a:p>
                  <a:endParaRPr lang="en-US">
                    <a:latin typeface="Arial Narrow" pitchFamily="34" charset="0"/>
                  </a:endParaRPr>
                </a:p>
                <a:p>
                  <a:endParaRPr lang="en-US">
                    <a:latin typeface="Arial Narrow" pitchFamily="34" charset="0"/>
                  </a:endParaRPr>
                </a:p>
              </p:txBody>
            </p:sp>
          </p:grpSp>
        </p:grpSp>
        <p:sp>
          <p:nvSpPr>
            <p:cNvPr id="28" name="TextBox 27"/>
            <p:cNvSpPr txBox="1">
              <a:spLocks noChangeArrowheads="1"/>
            </p:cNvSpPr>
            <p:nvPr/>
          </p:nvSpPr>
          <p:spPr bwMode="auto">
            <a:xfrm>
              <a:off x="5789613" y="1404938"/>
              <a:ext cx="2782887" cy="711200"/>
            </a:xfrm>
            <a:prstGeom prst="rect">
              <a:avLst/>
            </a:prstGeom>
            <a:noFill/>
            <a:ln w="9525">
              <a:solidFill>
                <a:schemeClr val="tx1"/>
              </a:solidFill>
              <a:miter lim="800000"/>
              <a:headEnd/>
              <a:tailEnd/>
            </a:ln>
          </p:spPr>
          <p:txBody>
            <a:bodyPr>
              <a:spAutoFit/>
            </a:bodyPr>
            <a:lstStyle/>
            <a:p>
              <a:r>
                <a:rPr lang="en-US" sz="2000" b="1">
                  <a:latin typeface="Arial Narrow" pitchFamily="34" charset="0"/>
                </a:rPr>
                <a:t>Higher if…</a:t>
              </a:r>
            </a:p>
            <a:p>
              <a:endParaRPr lang="en-US" sz="2000" b="1">
                <a:latin typeface="Arial Narrow" pitchFamily="34" charset="0"/>
              </a:endParaRPr>
            </a:p>
          </p:txBody>
        </p:sp>
        <p:sp>
          <p:nvSpPr>
            <p:cNvPr id="26" name="TextBox 25"/>
            <p:cNvSpPr txBox="1">
              <a:spLocks noChangeArrowheads="1"/>
            </p:cNvSpPr>
            <p:nvPr/>
          </p:nvSpPr>
          <p:spPr bwMode="auto">
            <a:xfrm>
              <a:off x="5789613" y="2112963"/>
              <a:ext cx="2782887" cy="650875"/>
            </a:xfrm>
            <a:prstGeom prst="rect">
              <a:avLst/>
            </a:prstGeom>
            <a:noFill/>
            <a:ln w="9525">
              <a:solidFill>
                <a:schemeClr val="tx1"/>
              </a:solidFill>
              <a:miter lim="800000"/>
              <a:headEnd/>
              <a:tailEnd/>
            </a:ln>
          </p:spPr>
          <p:txBody>
            <a:bodyPr>
              <a:spAutoFit/>
            </a:bodyPr>
            <a:lstStyle/>
            <a:p>
              <a:pPr marL="288925" indent="-288925"/>
              <a:r>
                <a:rPr lang="en-US">
                  <a:latin typeface="Arial Narrow" pitchFamily="34" charset="0"/>
                </a:rPr>
                <a:t>Large effect (e.g., RR 0.5)</a:t>
              </a:r>
            </a:p>
            <a:p>
              <a:pPr marL="288925" indent="-288925"/>
              <a:r>
                <a:rPr lang="en-US">
                  <a:latin typeface="Arial Narrow" pitchFamily="34" charset="0"/>
                </a:rPr>
                <a:t>Very large effect (e.g., RR 0.2)</a:t>
              </a:r>
            </a:p>
          </p:txBody>
        </p:sp>
        <p:sp>
          <p:nvSpPr>
            <p:cNvPr id="27" name="TextBox 26"/>
            <p:cNvSpPr txBox="1">
              <a:spLocks noChangeArrowheads="1"/>
            </p:cNvSpPr>
            <p:nvPr/>
          </p:nvSpPr>
          <p:spPr bwMode="auto">
            <a:xfrm>
              <a:off x="5789613" y="2759075"/>
              <a:ext cx="2782887" cy="650875"/>
            </a:xfrm>
            <a:prstGeom prst="rect">
              <a:avLst/>
            </a:prstGeom>
            <a:noFill/>
            <a:ln w="9525">
              <a:solidFill>
                <a:schemeClr val="tx1"/>
              </a:solidFill>
              <a:miter lim="800000"/>
              <a:headEnd/>
              <a:tailEnd/>
            </a:ln>
          </p:spPr>
          <p:txBody>
            <a:bodyPr>
              <a:spAutoFit/>
            </a:bodyPr>
            <a:lstStyle/>
            <a:p>
              <a:pPr marL="288925" indent="-288925"/>
              <a:r>
                <a:rPr lang="en-US" dirty="0">
                  <a:latin typeface="Arial Narrow" pitchFamily="34" charset="0"/>
                </a:rPr>
                <a:t>Evidence of dose-response gradient</a:t>
              </a:r>
            </a:p>
          </p:txBody>
        </p:sp>
        <p:sp>
          <p:nvSpPr>
            <p:cNvPr id="30" name="TextBox 29"/>
            <p:cNvSpPr txBox="1">
              <a:spLocks noChangeArrowheads="1"/>
            </p:cNvSpPr>
            <p:nvPr/>
          </p:nvSpPr>
          <p:spPr bwMode="auto">
            <a:xfrm>
              <a:off x="5789613" y="3406775"/>
              <a:ext cx="2782887" cy="925513"/>
            </a:xfrm>
            <a:prstGeom prst="rect">
              <a:avLst/>
            </a:prstGeom>
            <a:noFill/>
            <a:ln w="9525">
              <a:solidFill>
                <a:schemeClr val="tx1"/>
              </a:solidFill>
              <a:miter lim="800000"/>
              <a:headEnd/>
              <a:tailEnd/>
            </a:ln>
          </p:spPr>
          <p:txBody>
            <a:bodyPr>
              <a:spAutoFit/>
            </a:bodyPr>
            <a:lstStyle/>
            <a:p>
              <a:pPr marL="288925" indent="-288925"/>
              <a:r>
                <a:rPr lang="en-US">
                  <a:latin typeface="Arial Narrow" pitchFamily="34" charset="0"/>
                </a:rPr>
                <a:t>All plausible confounding would reduce a demonstrated effect</a:t>
              </a:r>
            </a:p>
          </p:txBody>
        </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853508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8" name="Slide Number Placeholder 6"/>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08E65F7F-5BEF-4738-AB13-5847206AC812}" type="slidenum">
              <a:rPr lang="de-DE" smtClean="0"/>
              <a:pPr fontAlgn="base">
                <a:spcBef>
                  <a:spcPct val="0"/>
                </a:spcBef>
                <a:spcAft>
                  <a:spcPct val="0"/>
                </a:spcAft>
                <a:defRPr/>
              </a:pPr>
              <a:t>31</a:t>
            </a:fld>
            <a:endParaRPr lang="de-DE" smtClean="0"/>
          </a:p>
        </p:txBody>
      </p:sp>
      <p:sp>
        <p:nvSpPr>
          <p:cNvPr id="1031" name="Rectangle 6"/>
          <p:cNvSpPr>
            <a:spLocks noGrp="1" noChangeArrowheads="1"/>
          </p:cNvSpPr>
          <p:nvPr>
            <p:ph type="title"/>
          </p:nvPr>
        </p:nvSpPr>
        <p:spPr>
          <a:xfrm>
            <a:off x="762000" y="381000"/>
            <a:ext cx="7543800" cy="857250"/>
          </a:xfrm>
        </p:spPr>
        <p:txBody>
          <a:bodyPr/>
          <a:lstStyle/>
          <a:p>
            <a:pPr eaLnBrk="1" fontAlgn="auto" hangingPunct="1">
              <a:spcAft>
                <a:spcPts val="0"/>
              </a:spcAft>
              <a:defRPr/>
            </a:pPr>
            <a:r>
              <a:rPr lang="en-US" dirty="0" smtClean="0">
                <a:solidFill>
                  <a:schemeClr val="tx2">
                    <a:satMod val="200000"/>
                  </a:schemeClr>
                </a:solidFill>
              </a:rPr>
              <a:t>“Categories” of quality (1)</a:t>
            </a:r>
          </a:p>
        </p:txBody>
      </p:sp>
      <p:grpSp>
        <p:nvGrpSpPr>
          <p:cNvPr id="25" name="Group 24"/>
          <p:cNvGrpSpPr/>
          <p:nvPr/>
        </p:nvGrpSpPr>
        <p:grpSpPr>
          <a:xfrm>
            <a:off x="420688" y="1571625"/>
            <a:ext cx="8413750" cy="4270375"/>
            <a:chOff x="420688" y="1571625"/>
            <a:chExt cx="8413750" cy="4270375"/>
          </a:xfrm>
        </p:grpSpPr>
        <p:grpSp>
          <p:nvGrpSpPr>
            <p:cNvPr id="2" name="Group 26"/>
            <p:cNvGrpSpPr>
              <a:grpSpLocks/>
            </p:cNvGrpSpPr>
            <p:nvPr/>
          </p:nvGrpSpPr>
          <p:grpSpPr bwMode="auto">
            <a:xfrm>
              <a:off x="423863" y="1571625"/>
              <a:ext cx="8386762" cy="923925"/>
              <a:chOff x="423860" y="1571612"/>
              <a:chExt cx="8386765" cy="923330"/>
            </a:xfrm>
          </p:grpSpPr>
          <p:graphicFrame>
            <p:nvGraphicFramePr>
              <p:cNvPr id="3076" name="Object 4"/>
              <p:cNvGraphicFramePr>
                <a:graphicFrameLocks noChangeAspect="1"/>
              </p:cNvGraphicFramePr>
              <p:nvPr/>
            </p:nvGraphicFramePr>
            <p:xfrm>
              <a:off x="6588125" y="1600200"/>
              <a:ext cx="2222500" cy="654050"/>
            </p:xfrm>
            <a:graphic>
              <a:graphicData uri="http://schemas.openxmlformats.org/presentationml/2006/ole">
                <p:oleObj spid="_x0000_s284918" name="Document" r:id="rId4" imgW="660400" imgH="1549400" progId="Word.Document.8">
                  <p:embed/>
                </p:oleObj>
              </a:graphicData>
            </a:graphic>
          </p:graphicFrame>
          <p:grpSp>
            <p:nvGrpSpPr>
              <p:cNvPr id="3" name="Group 22"/>
              <p:cNvGrpSpPr>
                <a:grpSpLocks/>
              </p:cNvGrpSpPr>
              <p:nvPr/>
            </p:nvGrpSpPr>
            <p:grpSpPr bwMode="auto">
              <a:xfrm>
                <a:off x="423860" y="1571612"/>
                <a:ext cx="6164266" cy="923330"/>
                <a:chOff x="423860" y="1571612"/>
                <a:chExt cx="6164266" cy="923330"/>
              </a:xfrm>
            </p:grpSpPr>
            <p:sp>
              <p:nvSpPr>
                <p:cNvPr id="3091" name="TextBox 14"/>
                <p:cNvSpPr txBox="1">
                  <a:spLocks noChangeArrowheads="1"/>
                </p:cNvSpPr>
                <p:nvPr/>
              </p:nvSpPr>
              <p:spPr bwMode="auto">
                <a:xfrm>
                  <a:off x="1709743" y="1571612"/>
                  <a:ext cx="4878383" cy="923330"/>
                </a:xfrm>
                <a:prstGeom prst="rect">
                  <a:avLst/>
                </a:prstGeom>
                <a:noFill/>
                <a:ln w="9525">
                  <a:solidFill>
                    <a:schemeClr val="tx1"/>
                  </a:solidFill>
                  <a:miter lim="800000"/>
                  <a:headEnd/>
                  <a:tailEnd/>
                </a:ln>
              </p:spPr>
              <p:txBody>
                <a:bodyPr anchor="ctr"/>
                <a:lstStyle/>
                <a:p>
                  <a:r>
                    <a:rPr lang="en-US" dirty="0">
                      <a:latin typeface="Arial Narrow" pitchFamily="34" charset="0"/>
                      <a:cs typeface="Times New Roman" pitchFamily="18" charset="0"/>
                    </a:rPr>
                    <a:t>Further research is very unlikely to change our confidence in the estimate of effect</a:t>
                  </a:r>
                </a:p>
              </p:txBody>
            </p:sp>
            <p:sp>
              <p:nvSpPr>
                <p:cNvPr id="3092" name="TextBox 17"/>
                <p:cNvSpPr txBox="1">
                  <a:spLocks noChangeArrowheads="1"/>
                </p:cNvSpPr>
                <p:nvPr/>
              </p:nvSpPr>
              <p:spPr bwMode="auto">
                <a:xfrm>
                  <a:off x="423860" y="1571612"/>
                  <a:ext cx="1285883" cy="923330"/>
                </a:xfrm>
                <a:prstGeom prst="rect">
                  <a:avLst/>
                </a:prstGeom>
                <a:noFill/>
                <a:ln w="9525">
                  <a:solidFill>
                    <a:schemeClr val="tx1"/>
                  </a:solidFill>
                  <a:miter lim="800000"/>
                  <a:headEnd/>
                  <a:tailEnd/>
                </a:ln>
              </p:spPr>
              <p:txBody>
                <a:bodyPr anchor="ctr"/>
                <a:lstStyle/>
                <a:p>
                  <a:r>
                    <a:rPr lang="en-US">
                      <a:latin typeface="Arial Narrow" pitchFamily="34" charset="0"/>
                    </a:rPr>
                    <a:t>High</a:t>
                  </a:r>
                </a:p>
              </p:txBody>
            </p:sp>
          </p:grpSp>
        </p:grpSp>
        <p:grpSp>
          <p:nvGrpSpPr>
            <p:cNvPr id="4" name="Group 23"/>
            <p:cNvGrpSpPr/>
            <p:nvPr/>
          </p:nvGrpSpPr>
          <p:grpSpPr>
            <a:xfrm>
              <a:off x="423863" y="2711450"/>
              <a:ext cx="8410575" cy="1998663"/>
              <a:chOff x="423863" y="2711450"/>
              <a:chExt cx="8410575" cy="1998663"/>
            </a:xfrm>
          </p:grpSpPr>
          <p:grpSp>
            <p:nvGrpSpPr>
              <p:cNvPr id="5" name="Group 28"/>
              <p:cNvGrpSpPr>
                <a:grpSpLocks/>
              </p:cNvGrpSpPr>
              <p:nvPr/>
            </p:nvGrpSpPr>
            <p:grpSpPr bwMode="auto">
              <a:xfrm>
                <a:off x="423863" y="3786188"/>
                <a:ext cx="8386762" cy="923925"/>
                <a:chOff x="423858" y="3786190"/>
                <a:chExt cx="8386768" cy="923331"/>
              </a:xfrm>
            </p:grpSpPr>
            <p:graphicFrame>
              <p:nvGraphicFramePr>
                <p:cNvPr id="3077" name="Object 3"/>
                <p:cNvGraphicFramePr>
                  <a:graphicFrameLocks noChangeAspect="1"/>
                </p:cNvGraphicFramePr>
                <p:nvPr/>
              </p:nvGraphicFramePr>
              <p:xfrm>
                <a:off x="6588126" y="3933825"/>
                <a:ext cx="2222500" cy="719138"/>
              </p:xfrm>
              <a:graphic>
                <a:graphicData uri="http://schemas.openxmlformats.org/presentationml/2006/ole">
                  <p:oleObj spid="_x0000_s284919" name="Document" r:id="rId5" imgW="660400" imgH="1536700" progId="Word.Document.8">
                    <p:embed/>
                  </p:oleObj>
                </a:graphicData>
              </a:graphic>
            </p:graphicFrame>
            <p:grpSp>
              <p:nvGrpSpPr>
                <p:cNvPr id="6" name="Group 24"/>
                <p:cNvGrpSpPr>
                  <a:grpSpLocks/>
                </p:cNvGrpSpPr>
                <p:nvPr/>
              </p:nvGrpSpPr>
              <p:grpSpPr bwMode="auto">
                <a:xfrm>
                  <a:off x="423858" y="3786190"/>
                  <a:ext cx="6164268" cy="923331"/>
                  <a:chOff x="423858" y="3786190"/>
                  <a:chExt cx="6164268" cy="923331"/>
                </a:xfrm>
              </p:grpSpPr>
              <p:sp>
                <p:nvSpPr>
                  <p:cNvPr id="3094" name="TextBox 12"/>
                  <p:cNvSpPr txBox="1">
                    <a:spLocks noChangeArrowheads="1"/>
                  </p:cNvSpPr>
                  <p:nvPr/>
                </p:nvSpPr>
                <p:spPr bwMode="auto">
                  <a:xfrm>
                    <a:off x="423858" y="3786191"/>
                    <a:ext cx="1285884" cy="923330"/>
                  </a:xfrm>
                  <a:prstGeom prst="rect">
                    <a:avLst/>
                  </a:prstGeom>
                  <a:noFill/>
                  <a:ln w="9525">
                    <a:solidFill>
                      <a:schemeClr val="tx1"/>
                    </a:solidFill>
                    <a:miter lim="800000"/>
                    <a:headEnd/>
                    <a:tailEnd/>
                  </a:ln>
                </p:spPr>
                <p:txBody>
                  <a:bodyPr anchor="ctr"/>
                  <a:lstStyle/>
                  <a:p>
                    <a:r>
                      <a:rPr lang="en-US">
                        <a:latin typeface="Arial Narrow" pitchFamily="34" charset="0"/>
                      </a:rPr>
                      <a:t>Low</a:t>
                    </a:r>
                  </a:p>
                </p:txBody>
              </p:sp>
              <p:sp>
                <p:nvSpPr>
                  <p:cNvPr id="3095" name="TextBox 16"/>
                  <p:cNvSpPr txBox="1">
                    <a:spLocks noChangeArrowheads="1"/>
                  </p:cNvSpPr>
                  <p:nvPr/>
                </p:nvSpPr>
                <p:spPr bwMode="auto">
                  <a:xfrm>
                    <a:off x="1709743" y="3786190"/>
                    <a:ext cx="4878383" cy="923330"/>
                  </a:xfrm>
                  <a:prstGeom prst="rect">
                    <a:avLst/>
                  </a:prstGeom>
                  <a:noFill/>
                  <a:ln w="9525">
                    <a:solidFill>
                      <a:schemeClr val="tx1"/>
                    </a:solidFill>
                    <a:miter lim="800000"/>
                    <a:headEnd/>
                    <a:tailEnd/>
                  </a:ln>
                </p:spPr>
                <p:txBody>
                  <a:bodyPr anchor="ctr"/>
                  <a:lstStyle/>
                  <a:p>
                    <a:r>
                      <a:rPr lang="en-US" dirty="0">
                        <a:latin typeface="Arial Narrow" pitchFamily="34" charset="0"/>
                      </a:rPr>
                      <a:t>Further research is </a:t>
                    </a:r>
                    <a:r>
                      <a:rPr lang="en-US" dirty="0">
                        <a:solidFill>
                          <a:srgbClr val="FFFF00"/>
                        </a:solidFill>
                        <a:latin typeface="Arial Narrow" pitchFamily="34" charset="0"/>
                      </a:rPr>
                      <a:t>very likely </a:t>
                    </a:r>
                    <a:r>
                      <a:rPr lang="en-US" dirty="0">
                        <a:latin typeface="Arial Narrow" pitchFamily="34" charset="0"/>
                      </a:rPr>
                      <a:t>to have an important impact on our confidence in the estimate of effect and </a:t>
                    </a:r>
                    <a:r>
                      <a:rPr lang="en-US" dirty="0">
                        <a:solidFill>
                          <a:srgbClr val="FFFF00"/>
                        </a:solidFill>
                        <a:latin typeface="Arial Narrow" pitchFamily="34" charset="0"/>
                      </a:rPr>
                      <a:t>is likely </a:t>
                    </a:r>
                    <a:r>
                      <a:rPr lang="en-US" dirty="0">
                        <a:latin typeface="Arial Narrow" pitchFamily="34" charset="0"/>
                      </a:rPr>
                      <a:t>to change the estimate</a:t>
                    </a:r>
                  </a:p>
                </p:txBody>
              </p:sp>
            </p:grpSp>
          </p:grpSp>
          <p:grpSp>
            <p:nvGrpSpPr>
              <p:cNvPr id="7" name="Group 27"/>
              <p:cNvGrpSpPr>
                <a:grpSpLocks/>
              </p:cNvGrpSpPr>
              <p:nvPr/>
            </p:nvGrpSpPr>
            <p:grpSpPr bwMode="auto">
              <a:xfrm>
                <a:off x="423863" y="2711450"/>
                <a:ext cx="8410575" cy="922338"/>
                <a:chOff x="423860" y="2711232"/>
                <a:chExt cx="8411261" cy="923331"/>
              </a:xfrm>
            </p:grpSpPr>
            <p:graphicFrame>
              <p:nvGraphicFramePr>
                <p:cNvPr id="3075" name="Object 5"/>
                <p:cNvGraphicFramePr>
                  <a:graphicFrameLocks noChangeAspect="1"/>
                </p:cNvGraphicFramePr>
                <p:nvPr/>
              </p:nvGraphicFramePr>
              <p:xfrm>
                <a:off x="6612621" y="2869497"/>
                <a:ext cx="2222500" cy="720725"/>
              </p:xfrm>
              <a:graphic>
                <a:graphicData uri="http://schemas.openxmlformats.org/presentationml/2006/ole">
                  <p:oleObj spid="_x0000_s284920" name="Document" r:id="rId6" imgW="660400" imgH="1536700" progId="Word.Document.8">
                    <p:embed/>
                  </p:oleObj>
                </a:graphicData>
              </a:graphic>
            </p:graphicFrame>
            <p:grpSp>
              <p:nvGrpSpPr>
                <p:cNvPr id="8" name="Group 23"/>
                <p:cNvGrpSpPr>
                  <a:grpSpLocks/>
                </p:cNvGrpSpPr>
                <p:nvPr/>
              </p:nvGrpSpPr>
              <p:grpSpPr bwMode="auto">
                <a:xfrm>
                  <a:off x="423860" y="2711232"/>
                  <a:ext cx="6164265" cy="923331"/>
                  <a:chOff x="423860" y="2711232"/>
                  <a:chExt cx="6164265" cy="923331"/>
                </a:xfrm>
              </p:grpSpPr>
              <p:sp>
                <p:nvSpPr>
                  <p:cNvPr id="3088" name="TextBox 11"/>
                  <p:cNvSpPr txBox="1">
                    <a:spLocks noChangeArrowheads="1"/>
                  </p:cNvSpPr>
                  <p:nvPr/>
                </p:nvSpPr>
                <p:spPr bwMode="auto">
                  <a:xfrm>
                    <a:off x="423860" y="2711232"/>
                    <a:ext cx="1285882" cy="923330"/>
                  </a:xfrm>
                  <a:prstGeom prst="rect">
                    <a:avLst/>
                  </a:prstGeom>
                  <a:noFill/>
                  <a:ln w="9525">
                    <a:solidFill>
                      <a:schemeClr val="tx1"/>
                    </a:solidFill>
                    <a:miter lim="800000"/>
                    <a:headEnd/>
                    <a:tailEnd/>
                  </a:ln>
                </p:spPr>
                <p:txBody>
                  <a:bodyPr anchor="ctr"/>
                  <a:lstStyle/>
                  <a:p>
                    <a:r>
                      <a:rPr lang="en-US">
                        <a:latin typeface="Arial Narrow" pitchFamily="34" charset="0"/>
                      </a:rPr>
                      <a:t>Moderate</a:t>
                    </a:r>
                  </a:p>
                </p:txBody>
              </p:sp>
              <p:sp>
                <p:nvSpPr>
                  <p:cNvPr id="3089" name="TextBox 18"/>
                  <p:cNvSpPr txBox="1">
                    <a:spLocks noChangeArrowheads="1"/>
                  </p:cNvSpPr>
                  <p:nvPr/>
                </p:nvSpPr>
                <p:spPr bwMode="auto">
                  <a:xfrm>
                    <a:off x="1706759" y="2711233"/>
                    <a:ext cx="4881366" cy="923330"/>
                  </a:xfrm>
                  <a:prstGeom prst="rect">
                    <a:avLst/>
                  </a:prstGeom>
                  <a:noFill/>
                  <a:ln w="9525">
                    <a:solidFill>
                      <a:schemeClr val="tx1"/>
                    </a:solidFill>
                    <a:miter lim="800000"/>
                    <a:headEnd/>
                    <a:tailEnd/>
                  </a:ln>
                </p:spPr>
                <p:txBody>
                  <a:bodyPr anchor="ctr"/>
                  <a:lstStyle/>
                  <a:p>
                    <a:r>
                      <a:rPr lang="en-US" dirty="0">
                        <a:latin typeface="Arial Narrow" pitchFamily="34" charset="0"/>
                      </a:rPr>
                      <a:t>Further research is </a:t>
                    </a:r>
                    <a:r>
                      <a:rPr lang="en-US" dirty="0">
                        <a:solidFill>
                          <a:srgbClr val="FFFF00"/>
                        </a:solidFill>
                        <a:latin typeface="Arial Narrow" pitchFamily="34" charset="0"/>
                      </a:rPr>
                      <a:t>likely</a:t>
                    </a:r>
                    <a:r>
                      <a:rPr lang="en-US" dirty="0">
                        <a:latin typeface="Arial Narrow" pitchFamily="34" charset="0"/>
                      </a:rPr>
                      <a:t> to have an important impact on our confidence in the estimate of effect and </a:t>
                    </a:r>
                    <a:r>
                      <a:rPr lang="en-US" dirty="0">
                        <a:solidFill>
                          <a:srgbClr val="FFFF00"/>
                        </a:solidFill>
                        <a:latin typeface="Arial Narrow" pitchFamily="34" charset="0"/>
                      </a:rPr>
                      <a:t>may</a:t>
                    </a:r>
                    <a:r>
                      <a:rPr lang="en-US" dirty="0">
                        <a:latin typeface="Arial Narrow" pitchFamily="34" charset="0"/>
                      </a:rPr>
                      <a:t> change the estimate</a:t>
                    </a:r>
                  </a:p>
                </p:txBody>
              </p:sp>
            </p:grpSp>
          </p:grpSp>
        </p:grpSp>
        <p:grpSp>
          <p:nvGrpSpPr>
            <p:cNvPr id="9" name="Group 29"/>
            <p:cNvGrpSpPr>
              <a:grpSpLocks/>
            </p:cNvGrpSpPr>
            <p:nvPr/>
          </p:nvGrpSpPr>
          <p:grpSpPr bwMode="auto">
            <a:xfrm>
              <a:off x="420688" y="4918075"/>
              <a:ext cx="8389937" cy="923925"/>
              <a:chOff x="420875" y="4918759"/>
              <a:chExt cx="8389751" cy="923330"/>
            </a:xfrm>
          </p:grpSpPr>
          <p:graphicFrame>
            <p:nvGraphicFramePr>
              <p:cNvPr id="3074" name="Object 2"/>
              <p:cNvGraphicFramePr>
                <a:graphicFrameLocks noChangeAspect="1"/>
              </p:cNvGraphicFramePr>
              <p:nvPr/>
            </p:nvGraphicFramePr>
            <p:xfrm>
              <a:off x="6588126" y="4918759"/>
              <a:ext cx="2222500" cy="836613"/>
            </p:xfrm>
            <a:graphic>
              <a:graphicData uri="http://schemas.openxmlformats.org/presentationml/2006/ole">
                <p:oleObj spid="_x0000_s284921" name="Document" r:id="rId7" imgW="660400" imgH="1549400" progId="Word.Document.8">
                  <p:embed/>
                </p:oleObj>
              </a:graphicData>
            </a:graphic>
          </p:graphicFrame>
          <p:grpSp>
            <p:nvGrpSpPr>
              <p:cNvPr id="10" name="Group 25"/>
              <p:cNvGrpSpPr>
                <a:grpSpLocks/>
              </p:cNvGrpSpPr>
              <p:nvPr/>
            </p:nvGrpSpPr>
            <p:grpSpPr bwMode="auto">
              <a:xfrm>
                <a:off x="420875" y="4918759"/>
                <a:ext cx="6132324" cy="923330"/>
                <a:chOff x="420875" y="4918759"/>
                <a:chExt cx="6132324" cy="923330"/>
              </a:xfrm>
            </p:grpSpPr>
            <p:sp>
              <p:nvSpPr>
                <p:cNvPr id="3085" name="TextBox 13"/>
                <p:cNvSpPr txBox="1">
                  <a:spLocks noChangeArrowheads="1"/>
                </p:cNvSpPr>
                <p:nvPr/>
              </p:nvSpPr>
              <p:spPr bwMode="auto">
                <a:xfrm>
                  <a:off x="420875" y="4918759"/>
                  <a:ext cx="1285884" cy="923330"/>
                </a:xfrm>
                <a:prstGeom prst="rect">
                  <a:avLst/>
                </a:prstGeom>
                <a:noFill/>
                <a:ln w="9525">
                  <a:solidFill>
                    <a:schemeClr val="tx1"/>
                  </a:solidFill>
                  <a:miter lim="800000"/>
                  <a:headEnd/>
                  <a:tailEnd/>
                </a:ln>
              </p:spPr>
              <p:txBody>
                <a:bodyPr anchor="ctr"/>
                <a:lstStyle/>
                <a:p>
                  <a:r>
                    <a:rPr lang="en-US">
                      <a:latin typeface="Arial Narrow" pitchFamily="34" charset="0"/>
                    </a:rPr>
                    <a:t>Very low</a:t>
                  </a:r>
                </a:p>
              </p:txBody>
            </p:sp>
            <p:sp>
              <p:nvSpPr>
                <p:cNvPr id="3086" name="TextBox 21"/>
                <p:cNvSpPr txBox="1">
                  <a:spLocks noChangeArrowheads="1"/>
                </p:cNvSpPr>
                <p:nvPr/>
              </p:nvSpPr>
              <p:spPr bwMode="auto">
                <a:xfrm>
                  <a:off x="1709742" y="4918759"/>
                  <a:ext cx="4843457" cy="923330"/>
                </a:xfrm>
                <a:prstGeom prst="rect">
                  <a:avLst/>
                </a:prstGeom>
                <a:noFill/>
                <a:ln w="9525">
                  <a:solidFill>
                    <a:schemeClr val="tx1"/>
                  </a:solidFill>
                  <a:miter lim="800000"/>
                  <a:headEnd/>
                  <a:tailEnd/>
                </a:ln>
              </p:spPr>
              <p:txBody>
                <a:bodyPr anchor="ctr"/>
                <a:lstStyle/>
                <a:p>
                  <a:r>
                    <a:rPr lang="en-US">
                      <a:latin typeface="Arial Narrow" pitchFamily="34" charset="0"/>
                    </a:rPr>
                    <a:t>Any estimate of effect is very uncertain</a:t>
                  </a:r>
                </a:p>
              </p:txBody>
            </p:sp>
          </p:grpSp>
        </p:gr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5884353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8" name="Slide Number Placeholder 6"/>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08E65F7F-5BEF-4738-AB13-5847206AC812}" type="slidenum">
              <a:rPr lang="de-DE" smtClean="0"/>
              <a:pPr fontAlgn="base">
                <a:spcBef>
                  <a:spcPct val="0"/>
                </a:spcBef>
                <a:spcAft>
                  <a:spcPct val="0"/>
                </a:spcAft>
                <a:defRPr/>
              </a:pPr>
              <a:t>32</a:t>
            </a:fld>
            <a:endParaRPr lang="de-DE" smtClean="0"/>
          </a:p>
        </p:txBody>
      </p:sp>
      <p:sp>
        <p:nvSpPr>
          <p:cNvPr id="1031" name="Rectangle 6"/>
          <p:cNvSpPr>
            <a:spLocks noGrp="1" noChangeArrowheads="1"/>
          </p:cNvSpPr>
          <p:nvPr>
            <p:ph type="title"/>
          </p:nvPr>
        </p:nvSpPr>
        <p:spPr>
          <a:xfrm>
            <a:off x="838200" y="304800"/>
            <a:ext cx="7772400" cy="857250"/>
          </a:xfrm>
        </p:spPr>
        <p:txBody>
          <a:bodyPr/>
          <a:lstStyle/>
          <a:p>
            <a:pPr eaLnBrk="1" fontAlgn="auto" hangingPunct="1">
              <a:spcAft>
                <a:spcPts val="0"/>
              </a:spcAft>
              <a:defRPr/>
            </a:pPr>
            <a:r>
              <a:rPr lang="en-US" dirty="0" smtClean="0">
                <a:solidFill>
                  <a:schemeClr val="tx2">
                    <a:satMod val="200000"/>
                  </a:schemeClr>
                </a:solidFill>
              </a:rPr>
              <a:t>Conceptualizing quality (2)</a:t>
            </a:r>
          </a:p>
        </p:txBody>
      </p:sp>
      <p:grpSp>
        <p:nvGrpSpPr>
          <p:cNvPr id="25" name="Group 24"/>
          <p:cNvGrpSpPr/>
          <p:nvPr/>
        </p:nvGrpSpPr>
        <p:grpSpPr>
          <a:xfrm>
            <a:off x="420688" y="1571625"/>
            <a:ext cx="8413750" cy="4270375"/>
            <a:chOff x="420688" y="1571625"/>
            <a:chExt cx="8413750" cy="4270375"/>
          </a:xfrm>
        </p:grpSpPr>
        <p:grpSp>
          <p:nvGrpSpPr>
            <p:cNvPr id="2" name="Group 26"/>
            <p:cNvGrpSpPr>
              <a:grpSpLocks/>
            </p:cNvGrpSpPr>
            <p:nvPr/>
          </p:nvGrpSpPr>
          <p:grpSpPr bwMode="auto">
            <a:xfrm>
              <a:off x="423863" y="1571625"/>
              <a:ext cx="8386762" cy="923925"/>
              <a:chOff x="423860" y="1571612"/>
              <a:chExt cx="8386765" cy="923330"/>
            </a:xfrm>
          </p:grpSpPr>
          <p:graphicFrame>
            <p:nvGraphicFramePr>
              <p:cNvPr id="3076" name="Object 4"/>
              <p:cNvGraphicFramePr>
                <a:graphicFrameLocks noChangeAspect="1"/>
              </p:cNvGraphicFramePr>
              <p:nvPr/>
            </p:nvGraphicFramePr>
            <p:xfrm>
              <a:off x="6588125" y="1600200"/>
              <a:ext cx="2222500" cy="654050"/>
            </p:xfrm>
            <a:graphic>
              <a:graphicData uri="http://schemas.openxmlformats.org/presentationml/2006/ole">
                <p:oleObj spid="_x0000_s283222" name="Document" r:id="rId4" imgW="660400" imgH="1549400" progId="Word.Document.8">
                  <p:embed/>
                </p:oleObj>
              </a:graphicData>
            </a:graphic>
          </p:graphicFrame>
          <p:grpSp>
            <p:nvGrpSpPr>
              <p:cNvPr id="3" name="Group 22"/>
              <p:cNvGrpSpPr>
                <a:grpSpLocks/>
              </p:cNvGrpSpPr>
              <p:nvPr/>
            </p:nvGrpSpPr>
            <p:grpSpPr bwMode="auto">
              <a:xfrm>
                <a:off x="423860" y="1571612"/>
                <a:ext cx="6164266" cy="923330"/>
                <a:chOff x="423860" y="1571612"/>
                <a:chExt cx="6164266" cy="923330"/>
              </a:xfrm>
            </p:grpSpPr>
            <p:sp>
              <p:nvSpPr>
                <p:cNvPr id="3091" name="TextBox 14"/>
                <p:cNvSpPr txBox="1">
                  <a:spLocks noChangeArrowheads="1"/>
                </p:cNvSpPr>
                <p:nvPr/>
              </p:nvSpPr>
              <p:spPr bwMode="auto">
                <a:xfrm>
                  <a:off x="1709743" y="1571612"/>
                  <a:ext cx="4878383" cy="923330"/>
                </a:xfrm>
                <a:prstGeom prst="rect">
                  <a:avLst/>
                </a:prstGeom>
                <a:noFill/>
                <a:ln w="9525">
                  <a:solidFill>
                    <a:schemeClr val="tx1"/>
                  </a:solidFill>
                  <a:miter lim="800000"/>
                  <a:headEnd/>
                  <a:tailEnd/>
                </a:ln>
              </p:spPr>
              <p:txBody>
                <a:bodyPr anchor="ctr"/>
                <a:lstStyle/>
                <a:p>
                  <a:r>
                    <a:rPr lang="en-US" dirty="0" smtClean="0">
                      <a:latin typeface="Arial Narrow" pitchFamily="34" charset="0"/>
                      <a:cs typeface="Times New Roman" pitchFamily="18" charset="0"/>
                    </a:rPr>
                    <a:t>We are </a:t>
                  </a:r>
                  <a:r>
                    <a:rPr lang="en-US" dirty="0" smtClean="0">
                      <a:solidFill>
                        <a:srgbClr val="FFFF00"/>
                      </a:solidFill>
                      <a:latin typeface="Arial Narrow" pitchFamily="34" charset="0"/>
                      <a:cs typeface="Times New Roman" pitchFamily="18" charset="0"/>
                    </a:rPr>
                    <a:t>very confident </a:t>
                  </a:r>
                  <a:r>
                    <a:rPr lang="en-US" dirty="0" smtClean="0">
                      <a:latin typeface="Arial Narrow" pitchFamily="34" charset="0"/>
                      <a:cs typeface="Times New Roman" pitchFamily="18" charset="0"/>
                    </a:rPr>
                    <a:t>that the true effect lies close to that of the estimate of the effect.</a:t>
                  </a:r>
                  <a:endParaRPr lang="en-US" dirty="0">
                    <a:latin typeface="Arial Narrow" pitchFamily="34" charset="0"/>
                    <a:cs typeface="Times New Roman" pitchFamily="18" charset="0"/>
                  </a:endParaRPr>
                </a:p>
              </p:txBody>
            </p:sp>
            <p:sp>
              <p:nvSpPr>
                <p:cNvPr id="3092" name="TextBox 17"/>
                <p:cNvSpPr txBox="1">
                  <a:spLocks noChangeArrowheads="1"/>
                </p:cNvSpPr>
                <p:nvPr/>
              </p:nvSpPr>
              <p:spPr bwMode="auto">
                <a:xfrm>
                  <a:off x="423860" y="1571612"/>
                  <a:ext cx="1285883" cy="923330"/>
                </a:xfrm>
                <a:prstGeom prst="rect">
                  <a:avLst/>
                </a:prstGeom>
                <a:noFill/>
                <a:ln w="9525">
                  <a:solidFill>
                    <a:schemeClr val="tx1"/>
                  </a:solidFill>
                  <a:miter lim="800000"/>
                  <a:headEnd/>
                  <a:tailEnd/>
                </a:ln>
              </p:spPr>
              <p:txBody>
                <a:bodyPr anchor="ctr"/>
                <a:lstStyle/>
                <a:p>
                  <a:r>
                    <a:rPr lang="en-US">
                      <a:latin typeface="Arial Narrow" pitchFamily="34" charset="0"/>
                    </a:rPr>
                    <a:t>High</a:t>
                  </a:r>
                </a:p>
              </p:txBody>
            </p:sp>
          </p:grpSp>
        </p:grpSp>
        <p:grpSp>
          <p:nvGrpSpPr>
            <p:cNvPr id="4" name="Group 23"/>
            <p:cNvGrpSpPr/>
            <p:nvPr/>
          </p:nvGrpSpPr>
          <p:grpSpPr>
            <a:xfrm>
              <a:off x="423863" y="2711450"/>
              <a:ext cx="8410575" cy="1998663"/>
              <a:chOff x="423863" y="2711450"/>
              <a:chExt cx="8410575" cy="1998663"/>
            </a:xfrm>
          </p:grpSpPr>
          <p:grpSp>
            <p:nvGrpSpPr>
              <p:cNvPr id="5" name="Group 28"/>
              <p:cNvGrpSpPr>
                <a:grpSpLocks/>
              </p:cNvGrpSpPr>
              <p:nvPr/>
            </p:nvGrpSpPr>
            <p:grpSpPr bwMode="auto">
              <a:xfrm>
                <a:off x="423863" y="3786188"/>
                <a:ext cx="8386762" cy="923925"/>
                <a:chOff x="423858" y="3786190"/>
                <a:chExt cx="8386768" cy="923331"/>
              </a:xfrm>
            </p:grpSpPr>
            <p:graphicFrame>
              <p:nvGraphicFramePr>
                <p:cNvPr id="3077" name="Object 3"/>
                <p:cNvGraphicFramePr>
                  <a:graphicFrameLocks noChangeAspect="1"/>
                </p:cNvGraphicFramePr>
                <p:nvPr/>
              </p:nvGraphicFramePr>
              <p:xfrm>
                <a:off x="6588126" y="3933825"/>
                <a:ext cx="2222500" cy="719138"/>
              </p:xfrm>
              <a:graphic>
                <a:graphicData uri="http://schemas.openxmlformats.org/presentationml/2006/ole">
                  <p:oleObj spid="_x0000_s283223" name="Document" r:id="rId5" imgW="660400" imgH="1536700" progId="Word.Document.8">
                    <p:embed/>
                  </p:oleObj>
                </a:graphicData>
              </a:graphic>
            </p:graphicFrame>
            <p:grpSp>
              <p:nvGrpSpPr>
                <p:cNvPr id="6" name="Group 24"/>
                <p:cNvGrpSpPr>
                  <a:grpSpLocks/>
                </p:cNvGrpSpPr>
                <p:nvPr/>
              </p:nvGrpSpPr>
              <p:grpSpPr bwMode="auto">
                <a:xfrm>
                  <a:off x="423858" y="3786190"/>
                  <a:ext cx="6164268" cy="923331"/>
                  <a:chOff x="423858" y="3786190"/>
                  <a:chExt cx="6164268" cy="923331"/>
                </a:xfrm>
              </p:grpSpPr>
              <p:sp>
                <p:nvSpPr>
                  <p:cNvPr id="3094" name="TextBox 12"/>
                  <p:cNvSpPr txBox="1">
                    <a:spLocks noChangeArrowheads="1"/>
                  </p:cNvSpPr>
                  <p:nvPr/>
                </p:nvSpPr>
                <p:spPr bwMode="auto">
                  <a:xfrm>
                    <a:off x="423858" y="3786191"/>
                    <a:ext cx="1285884" cy="923330"/>
                  </a:xfrm>
                  <a:prstGeom prst="rect">
                    <a:avLst/>
                  </a:prstGeom>
                  <a:noFill/>
                  <a:ln w="9525">
                    <a:solidFill>
                      <a:schemeClr val="tx1"/>
                    </a:solidFill>
                    <a:miter lim="800000"/>
                    <a:headEnd/>
                    <a:tailEnd/>
                  </a:ln>
                </p:spPr>
                <p:txBody>
                  <a:bodyPr anchor="ctr"/>
                  <a:lstStyle/>
                  <a:p>
                    <a:r>
                      <a:rPr lang="en-US">
                        <a:latin typeface="Arial Narrow" pitchFamily="34" charset="0"/>
                      </a:rPr>
                      <a:t>Low</a:t>
                    </a:r>
                  </a:p>
                </p:txBody>
              </p:sp>
              <p:sp>
                <p:nvSpPr>
                  <p:cNvPr id="3095" name="TextBox 16"/>
                  <p:cNvSpPr txBox="1">
                    <a:spLocks noChangeArrowheads="1"/>
                  </p:cNvSpPr>
                  <p:nvPr/>
                </p:nvSpPr>
                <p:spPr bwMode="auto">
                  <a:xfrm>
                    <a:off x="1709743" y="3786190"/>
                    <a:ext cx="4878383" cy="923330"/>
                  </a:xfrm>
                  <a:prstGeom prst="rect">
                    <a:avLst/>
                  </a:prstGeom>
                  <a:noFill/>
                  <a:ln w="9525">
                    <a:solidFill>
                      <a:schemeClr val="tx1"/>
                    </a:solidFill>
                    <a:miter lim="800000"/>
                    <a:headEnd/>
                    <a:tailEnd/>
                  </a:ln>
                </p:spPr>
                <p:txBody>
                  <a:bodyPr anchor="ctr"/>
                  <a:lstStyle/>
                  <a:p>
                    <a:r>
                      <a:rPr lang="en-US" dirty="0" smtClean="0">
                        <a:latin typeface="Arial Narrow" pitchFamily="34" charset="0"/>
                      </a:rPr>
                      <a:t>Our </a:t>
                    </a:r>
                    <a:r>
                      <a:rPr lang="en-US" dirty="0" smtClean="0">
                        <a:solidFill>
                          <a:srgbClr val="FFFF00"/>
                        </a:solidFill>
                        <a:latin typeface="Arial Narrow" pitchFamily="34" charset="0"/>
                      </a:rPr>
                      <a:t>confidence</a:t>
                    </a:r>
                    <a:r>
                      <a:rPr lang="en-US" dirty="0" smtClean="0">
                        <a:latin typeface="Arial Narrow" pitchFamily="34" charset="0"/>
                      </a:rPr>
                      <a:t> in the effect </a:t>
                    </a:r>
                    <a:r>
                      <a:rPr lang="en-US" dirty="0" smtClean="0">
                        <a:solidFill>
                          <a:srgbClr val="FFFF00"/>
                        </a:solidFill>
                        <a:latin typeface="Arial Narrow" pitchFamily="34" charset="0"/>
                      </a:rPr>
                      <a:t>is limited</a:t>
                    </a:r>
                    <a:r>
                      <a:rPr lang="en-US" dirty="0" smtClean="0">
                        <a:latin typeface="Arial Narrow" pitchFamily="34" charset="0"/>
                      </a:rPr>
                      <a:t>: The true effect may be substantially different from the estimate of the effect.</a:t>
                    </a:r>
                    <a:endParaRPr lang="en-US" dirty="0">
                      <a:latin typeface="Arial Narrow" pitchFamily="34" charset="0"/>
                    </a:endParaRPr>
                  </a:p>
                </p:txBody>
              </p:sp>
            </p:grpSp>
          </p:grpSp>
          <p:grpSp>
            <p:nvGrpSpPr>
              <p:cNvPr id="7" name="Group 27"/>
              <p:cNvGrpSpPr>
                <a:grpSpLocks/>
              </p:cNvGrpSpPr>
              <p:nvPr/>
            </p:nvGrpSpPr>
            <p:grpSpPr bwMode="auto">
              <a:xfrm>
                <a:off x="423863" y="2711450"/>
                <a:ext cx="8410575" cy="922338"/>
                <a:chOff x="423860" y="2711232"/>
                <a:chExt cx="8411261" cy="923331"/>
              </a:xfrm>
            </p:grpSpPr>
            <p:graphicFrame>
              <p:nvGraphicFramePr>
                <p:cNvPr id="3075" name="Object 5"/>
                <p:cNvGraphicFramePr>
                  <a:graphicFrameLocks noChangeAspect="1"/>
                </p:cNvGraphicFramePr>
                <p:nvPr/>
              </p:nvGraphicFramePr>
              <p:xfrm>
                <a:off x="6612621" y="2869497"/>
                <a:ext cx="2222500" cy="720725"/>
              </p:xfrm>
              <a:graphic>
                <a:graphicData uri="http://schemas.openxmlformats.org/presentationml/2006/ole">
                  <p:oleObj spid="_x0000_s283224" name="Document" r:id="rId6" imgW="660400" imgH="1536700" progId="Word.Document.8">
                    <p:embed/>
                  </p:oleObj>
                </a:graphicData>
              </a:graphic>
            </p:graphicFrame>
            <p:grpSp>
              <p:nvGrpSpPr>
                <p:cNvPr id="8" name="Group 23"/>
                <p:cNvGrpSpPr>
                  <a:grpSpLocks/>
                </p:cNvGrpSpPr>
                <p:nvPr/>
              </p:nvGrpSpPr>
              <p:grpSpPr bwMode="auto">
                <a:xfrm>
                  <a:off x="423860" y="2711232"/>
                  <a:ext cx="6164265" cy="923331"/>
                  <a:chOff x="423860" y="2711232"/>
                  <a:chExt cx="6164265" cy="923331"/>
                </a:xfrm>
              </p:grpSpPr>
              <p:sp>
                <p:nvSpPr>
                  <p:cNvPr id="3088" name="TextBox 11"/>
                  <p:cNvSpPr txBox="1">
                    <a:spLocks noChangeArrowheads="1"/>
                  </p:cNvSpPr>
                  <p:nvPr/>
                </p:nvSpPr>
                <p:spPr bwMode="auto">
                  <a:xfrm>
                    <a:off x="423860" y="2711232"/>
                    <a:ext cx="1285882" cy="923330"/>
                  </a:xfrm>
                  <a:prstGeom prst="rect">
                    <a:avLst/>
                  </a:prstGeom>
                  <a:noFill/>
                  <a:ln w="9525">
                    <a:solidFill>
                      <a:schemeClr val="tx1"/>
                    </a:solidFill>
                    <a:miter lim="800000"/>
                    <a:headEnd/>
                    <a:tailEnd/>
                  </a:ln>
                </p:spPr>
                <p:txBody>
                  <a:bodyPr anchor="ctr"/>
                  <a:lstStyle/>
                  <a:p>
                    <a:r>
                      <a:rPr lang="en-US">
                        <a:latin typeface="Arial Narrow" pitchFamily="34" charset="0"/>
                      </a:rPr>
                      <a:t>Moderate</a:t>
                    </a:r>
                  </a:p>
                </p:txBody>
              </p:sp>
              <p:sp>
                <p:nvSpPr>
                  <p:cNvPr id="3089" name="TextBox 18"/>
                  <p:cNvSpPr txBox="1">
                    <a:spLocks noChangeArrowheads="1"/>
                  </p:cNvSpPr>
                  <p:nvPr/>
                </p:nvSpPr>
                <p:spPr bwMode="auto">
                  <a:xfrm>
                    <a:off x="1706759" y="2711233"/>
                    <a:ext cx="4881366" cy="923330"/>
                  </a:xfrm>
                  <a:prstGeom prst="rect">
                    <a:avLst/>
                  </a:prstGeom>
                  <a:noFill/>
                  <a:ln w="9525">
                    <a:solidFill>
                      <a:schemeClr val="tx1"/>
                    </a:solidFill>
                    <a:miter lim="800000"/>
                    <a:headEnd/>
                    <a:tailEnd/>
                  </a:ln>
                </p:spPr>
                <p:txBody>
                  <a:bodyPr anchor="ctr"/>
                  <a:lstStyle/>
                  <a:p>
                    <a:r>
                      <a:rPr lang="en-US" dirty="0" smtClean="0">
                        <a:latin typeface="Arial Narrow" pitchFamily="34" charset="0"/>
                      </a:rPr>
                      <a:t>We are </a:t>
                    </a:r>
                    <a:r>
                      <a:rPr lang="en-US" dirty="0" smtClean="0">
                        <a:solidFill>
                          <a:srgbClr val="FFFF00"/>
                        </a:solidFill>
                        <a:latin typeface="Arial Narrow" pitchFamily="34" charset="0"/>
                      </a:rPr>
                      <a:t>moderately confident </a:t>
                    </a:r>
                    <a:r>
                      <a:rPr lang="en-US" dirty="0" smtClean="0">
                        <a:latin typeface="Arial Narrow" pitchFamily="34" charset="0"/>
                      </a:rPr>
                      <a:t>in the estimate of effect: The true effect is likely to be close to the estimate of effect , but possibility to be substantially different.</a:t>
                    </a:r>
                    <a:endParaRPr lang="en-US" dirty="0">
                      <a:latin typeface="Arial Narrow" pitchFamily="34" charset="0"/>
                    </a:endParaRPr>
                  </a:p>
                </p:txBody>
              </p:sp>
            </p:grpSp>
          </p:grpSp>
        </p:grpSp>
        <p:grpSp>
          <p:nvGrpSpPr>
            <p:cNvPr id="9" name="Group 29"/>
            <p:cNvGrpSpPr>
              <a:grpSpLocks/>
            </p:cNvGrpSpPr>
            <p:nvPr/>
          </p:nvGrpSpPr>
          <p:grpSpPr bwMode="auto">
            <a:xfrm>
              <a:off x="420688" y="4918075"/>
              <a:ext cx="8389937" cy="923925"/>
              <a:chOff x="420875" y="4918759"/>
              <a:chExt cx="8389751" cy="923330"/>
            </a:xfrm>
          </p:grpSpPr>
          <p:graphicFrame>
            <p:nvGraphicFramePr>
              <p:cNvPr id="3074" name="Object 2"/>
              <p:cNvGraphicFramePr>
                <a:graphicFrameLocks noChangeAspect="1"/>
              </p:cNvGraphicFramePr>
              <p:nvPr/>
            </p:nvGraphicFramePr>
            <p:xfrm>
              <a:off x="6588126" y="4918759"/>
              <a:ext cx="2222500" cy="836613"/>
            </p:xfrm>
            <a:graphic>
              <a:graphicData uri="http://schemas.openxmlformats.org/presentationml/2006/ole">
                <p:oleObj spid="_x0000_s283225" name="Document" r:id="rId7" imgW="660400" imgH="1549400" progId="Word.Document.8">
                  <p:embed/>
                </p:oleObj>
              </a:graphicData>
            </a:graphic>
          </p:graphicFrame>
          <p:grpSp>
            <p:nvGrpSpPr>
              <p:cNvPr id="10" name="Group 25"/>
              <p:cNvGrpSpPr>
                <a:grpSpLocks/>
              </p:cNvGrpSpPr>
              <p:nvPr/>
            </p:nvGrpSpPr>
            <p:grpSpPr bwMode="auto">
              <a:xfrm>
                <a:off x="420875" y="4918759"/>
                <a:ext cx="6132324" cy="923330"/>
                <a:chOff x="420875" y="4918759"/>
                <a:chExt cx="6132324" cy="923330"/>
              </a:xfrm>
            </p:grpSpPr>
            <p:sp>
              <p:nvSpPr>
                <p:cNvPr id="3085" name="TextBox 13"/>
                <p:cNvSpPr txBox="1">
                  <a:spLocks noChangeArrowheads="1"/>
                </p:cNvSpPr>
                <p:nvPr/>
              </p:nvSpPr>
              <p:spPr bwMode="auto">
                <a:xfrm>
                  <a:off x="420875" y="4918759"/>
                  <a:ext cx="1285884" cy="923330"/>
                </a:xfrm>
                <a:prstGeom prst="rect">
                  <a:avLst/>
                </a:prstGeom>
                <a:noFill/>
                <a:ln w="9525">
                  <a:solidFill>
                    <a:schemeClr val="tx1"/>
                  </a:solidFill>
                  <a:miter lim="800000"/>
                  <a:headEnd/>
                  <a:tailEnd/>
                </a:ln>
              </p:spPr>
              <p:txBody>
                <a:bodyPr anchor="ctr"/>
                <a:lstStyle/>
                <a:p>
                  <a:r>
                    <a:rPr lang="en-US">
                      <a:latin typeface="Arial Narrow" pitchFamily="34" charset="0"/>
                    </a:rPr>
                    <a:t>Very low</a:t>
                  </a:r>
                </a:p>
              </p:txBody>
            </p:sp>
            <p:sp>
              <p:nvSpPr>
                <p:cNvPr id="3086" name="TextBox 21"/>
                <p:cNvSpPr txBox="1">
                  <a:spLocks noChangeArrowheads="1"/>
                </p:cNvSpPr>
                <p:nvPr/>
              </p:nvSpPr>
              <p:spPr bwMode="auto">
                <a:xfrm>
                  <a:off x="1709742" y="4918759"/>
                  <a:ext cx="4843457" cy="923330"/>
                </a:xfrm>
                <a:prstGeom prst="rect">
                  <a:avLst/>
                </a:prstGeom>
                <a:noFill/>
                <a:ln w="9525">
                  <a:solidFill>
                    <a:schemeClr val="tx1"/>
                  </a:solidFill>
                  <a:miter lim="800000"/>
                  <a:headEnd/>
                  <a:tailEnd/>
                </a:ln>
              </p:spPr>
              <p:txBody>
                <a:bodyPr anchor="ctr"/>
                <a:lstStyle/>
                <a:p>
                  <a:r>
                    <a:rPr lang="en-US" dirty="0" smtClean="0">
                      <a:latin typeface="Arial Narrow" pitchFamily="34" charset="0"/>
                    </a:rPr>
                    <a:t>We have </a:t>
                  </a:r>
                  <a:r>
                    <a:rPr lang="en-US" dirty="0" smtClean="0">
                      <a:solidFill>
                        <a:srgbClr val="FFFF00"/>
                      </a:solidFill>
                      <a:latin typeface="Arial Narrow" pitchFamily="34" charset="0"/>
                    </a:rPr>
                    <a:t>very little confidence </a:t>
                  </a:r>
                  <a:r>
                    <a:rPr lang="en-US" dirty="0" smtClean="0">
                      <a:latin typeface="Arial Narrow" pitchFamily="34" charset="0"/>
                    </a:rPr>
                    <a:t>in the effect estimate: The true effect is likely to be substantially different from the estimate of effect.</a:t>
                  </a:r>
                  <a:endParaRPr lang="en-US" dirty="0">
                    <a:latin typeface="Arial Narrow" pitchFamily="34" charset="0"/>
                  </a:endParaRPr>
                </a:p>
              </p:txBody>
            </p:sp>
          </p:grpSp>
        </p:gr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9268873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a:xfrm>
            <a:off x="914400" y="1447800"/>
            <a:ext cx="7772400" cy="2406650"/>
          </a:xfrm>
        </p:spPr>
        <p:txBody>
          <a:bodyPr/>
          <a:lstStyle/>
          <a:p>
            <a:r>
              <a:rPr lang="en-US" dirty="0" smtClean="0"/>
              <a:t>Advantages of systematically assessing quality of evidence</a:t>
            </a:r>
          </a:p>
          <a:p>
            <a:r>
              <a:rPr lang="en-US" dirty="0" smtClean="0"/>
              <a:t>Downgrading and upgrading “on-the-fly” can introduce errors </a:t>
            </a:r>
            <a:endParaRPr lang="en-US" dirty="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33</a:t>
            </a:fld>
            <a:endParaRPr lang="en-US"/>
          </a:p>
        </p:txBody>
      </p:sp>
      <p:graphicFrame>
        <p:nvGraphicFramePr>
          <p:cNvPr id="5" name="Table 4"/>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99039609"/>
              </p:ext>
            </p:extLst>
          </p:nvPr>
        </p:nvGraphicFramePr>
        <p:xfrm>
          <a:off x="228600" y="3505200"/>
          <a:ext cx="8610599" cy="2819400"/>
        </p:xfrm>
        <a:graphic>
          <a:graphicData uri="http://schemas.openxmlformats.org/drawingml/2006/table">
            <a:tbl>
              <a:tblPr firstRow="1" firstCol="1" bandRow="1">
                <a:tableStyleId>{5C22544A-7EE6-4342-B048-85BDC9FD1C3A}</a:tableStyleId>
              </a:tblPr>
              <a:tblGrid>
                <a:gridCol w="983329"/>
                <a:gridCol w="1302671"/>
                <a:gridCol w="914400"/>
                <a:gridCol w="1524000"/>
                <a:gridCol w="1136040"/>
                <a:gridCol w="980454"/>
                <a:gridCol w="1769705"/>
              </a:tblGrid>
              <a:tr h="1025236">
                <a:tc>
                  <a:txBody>
                    <a:bodyPr/>
                    <a:lstStyle/>
                    <a:p>
                      <a:pPr marL="0" marR="0">
                        <a:lnSpc>
                          <a:spcPct val="100000"/>
                        </a:lnSpc>
                        <a:spcBef>
                          <a:spcPts val="0"/>
                        </a:spcBef>
                        <a:spcAft>
                          <a:spcPts val="0"/>
                        </a:spcAft>
                      </a:pPr>
                      <a:r>
                        <a:rPr lang="en-US" sz="1600" dirty="0">
                          <a:effectLst/>
                        </a:rPr>
                        <a:t>Study / year</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smtClean="0">
                          <a:effectLst/>
                        </a:rPr>
                        <a:t>Treatment</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err="1" smtClean="0">
                          <a:effectLst/>
                        </a:rPr>
                        <a:t>Allo-cation</a:t>
                      </a:r>
                      <a:r>
                        <a:rPr lang="en-US" sz="1600" dirty="0" smtClean="0">
                          <a:effectLst/>
                        </a:rPr>
                        <a:t> conceal-</a:t>
                      </a:r>
                      <a:r>
                        <a:rPr lang="en-US" sz="1600" dirty="0" err="1" smtClean="0">
                          <a:effectLst/>
                        </a:rPr>
                        <a:t>ment</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a:effectLst/>
                        </a:rPr>
                        <a:t>Blinding </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a:effectLst/>
                        </a:rPr>
                        <a:t>No outcome (%)</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a:effectLst/>
                        </a:rPr>
                        <a:t>Analysis</a:t>
                      </a:r>
                      <a:endParaRPr lang="en-US" sz="1600" dirty="0">
                        <a:effectLst/>
                        <a:latin typeface="Calibri"/>
                        <a:ea typeface="Calibri"/>
                        <a:cs typeface="Times New Roman"/>
                      </a:endParaRPr>
                    </a:p>
                  </a:txBody>
                  <a:tcPr marL="68580" marR="68580" marT="0" marB="0">
                    <a:solidFill>
                      <a:schemeClr val="accent1">
                        <a:lumMod val="75000"/>
                      </a:schemeClr>
                    </a:solidFill>
                  </a:tcPr>
                </a:tc>
                <a:tc>
                  <a:txBody>
                    <a:bodyPr/>
                    <a:lstStyle/>
                    <a:p>
                      <a:pPr marL="0" marR="0">
                        <a:lnSpc>
                          <a:spcPct val="100000"/>
                        </a:lnSpc>
                        <a:spcBef>
                          <a:spcPts val="0"/>
                        </a:spcBef>
                        <a:spcAft>
                          <a:spcPts val="0"/>
                        </a:spcAft>
                      </a:pPr>
                      <a:r>
                        <a:rPr lang="en-US" sz="1600" dirty="0">
                          <a:effectLst/>
                        </a:rPr>
                        <a:t>Comments</a:t>
                      </a:r>
                      <a:endParaRPr lang="en-US" sz="1600" dirty="0">
                        <a:effectLst/>
                        <a:latin typeface="Calibri"/>
                        <a:ea typeface="Calibri"/>
                        <a:cs typeface="Times New Roman"/>
                      </a:endParaRPr>
                    </a:p>
                  </a:txBody>
                  <a:tcPr marL="68580" marR="68580" marT="0" marB="0">
                    <a:solidFill>
                      <a:schemeClr val="accent1">
                        <a:lumMod val="75000"/>
                      </a:schemeClr>
                    </a:solidFill>
                  </a:tcPr>
                </a:tc>
              </a:tr>
              <a:tr h="1794164">
                <a:tc>
                  <a:txBody>
                    <a:bodyPr/>
                    <a:lstStyle/>
                    <a:p>
                      <a:pPr marL="0" marR="0">
                        <a:lnSpc>
                          <a:spcPct val="115000"/>
                        </a:lnSpc>
                        <a:spcBef>
                          <a:spcPts val="0"/>
                        </a:spcBef>
                        <a:spcAft>
                          <a:spcPts val="0"/>
                        </a:spcAft>
                      </a:pPr>
                      <a:r>
                        <a:rPr lang="en-US" sz="1600" b="0" dirty="0" smtClean="0">
                          <a:solidFill>
                            <a:schemeClr val="bg1"/>
                          </a:solidFill>
                          <a:effectLst/>
                        </a:rPr>
                        <a:t>RE-MOBI-LIZE </a:t>
                      </a:r>
                      <a:br>
                        <a:rPr lang="en-US" sz="1600" b="0" dirty="0" smtClean="0">
                          <a:solidFill>
                            <a:schemeClr val="bg1"/>
                          </a:solidFill>
                          <a:effectLst/>
                        </a:rPr>
                      </a:br>
                      <a:r>
                        <a:rPr lang="en-US" sz="1600" b="0" dirty="0" smtClean="0">
                          <a:solidFill>
                            <a:schemeClr val="bg1"/>
                          </a:solidFill>
                          <a:effectLst/>
                        </a:rPr>
                        <a:t>2009 </a:t>
                      </a:r>
                      <a:endParaRPr lang="en-US" sz="1600" b="0" dirty="0">
                        <a:solidFill>
                          <a:schemeClr val="bg1"/>
                        </a:solidFill>
                        <a:effectLst/>
                        <a:latin typeface="Calibri"/>
                        <a:ea typeface="Calibri"/>
                        <a:cs typeface="Times New Roman"/>
                      </a:endParaRPr>
                    </a:p>
                  </a:txBody>
                  <a:tcPr marL="68580" marR="68580" marT="0" marB="0">
                    <a:solidFill>
                      <a:schemeClr val="accent6">
                        <a:lumMod val="20000"/>
                        <a:lumOff val="80000"/>
                      </a:schemeClr>
                    </a:solidFill>
                  </a:tcPr>
                </a:tc>
                <a:tc>
                  <a:txBody>
                    <a:bodyPr/>
                    <a:lstStyle/>
                    <a:p>
                      <a:pPr marL="0" marR="0">
                        <a:lnSpc>
                          <a:spcPct val="115000"/>
                        </a:lnSpc>
                        <a:spcBef>
                          <a:spcPts val="0"/>
                        </a:spcBef>
                        <a:spcAft>
                          <a:spcPts val="0"/>
                        </a:spcAft>
                      </a:pPr>
                      <a:r>
                        <a:rPr lang="en-US" sz="1600" dirty="0" err="1">
                          <a:effectLst/>
                        </a:rPr>
                        <a:t>dabigatran</a:t>
                      </a:r>
                      <a:r>
                        <a:rPr lang="en-US" sz="1600" dirty="0">
                          <a:effectLst/>
                        </a:rPr>
                        <a:t> 220 </a:t>
                      </a:r>
                      <a:r>
                        <a:rPr lang="en-US" sz="1600" dirty="0" smtClean="0">
                          <a:effectLst/>
                        </a:rPr>
                        <a:t>mg QD</a:t>
                      </a:r>
                      <a:endParaRPr lang="en-US" sz="1600" dirty="0">
                        <a:effectLst/>
                      </a:endParaRPr>
                    </a:p>
                    <a:p>
                      <a:pPr marL="0" marR="0">
                        <a:lnSpc>
                          <a:spcPct val="115000"/>
                        </a:lnSpc>
                        <a:spcBef>
                          <a:spcPts val="0"/>
                        </a:spcBef>
                        <a:spcAft>
                          <a:spcPts val="0"/>
                        </a:spcAft>
                      </a:pPr>
                      <a:r>
                        <a:rPr lang="en-US" sz="1600" dirty="0" err="1">
                          <a:effectLst/>
                        </a:rPr>
                        <a:t>dabigatran</a:t>
                      </a:r>
                      <a:r>
                        <a:rPr lang="en-US" sz="1600" dirty="0">
                          <a:effectLst/>
                        </a:rPr>
                        <a:t> 150 </a:t>
                      </a:r>
                      <a:r>
                        <a:rPr lang="en-US" sz="1600" dirty="0" smtClean="0">
                          <a:effectLst/>
                        </a:rPr>
                        <a:t>mg QD</a:t>
                      </a:r>
                      <a:endParaRPr lang="en-US" sz="1600" dirty="0">
                        <a:effectLst/>
                      </a:endParaRPr>
                    </a:p>
                    <a:p>
                      <a:pPr marL="0" marR="0">
                        <a:lnSpc>
                          <a:spcPct val="115000"/>
                        </a:lnSpc>
                        <a:spcBef>
                          <a:spcPts val="0"/>
                        </a:spcBef>
                        <a:spcAft>
                          <a:spcPts val="0"/>
                        </a:spcAft>
                      </a:pPr>
                      <a:r>
                        <a:rPr lang="en-US" sz="1600" dirty="0">
                          <a:effectLst/>
                        </a:rPr>
                        <a:t>enoxaparin </a:t>
                      </a:r>
                      <a:r>
                        <a:rPr lang="en-US" sz="1600" dirty="0" smtClean="0">
                          <a:effectLst/>
                        </a:rPr>
                        <a:t>30 mg BID</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a:effectLst/>
                        </a:rPr>
                        <a:t>Yes (IVRS) (blocks of 6)</a:t>
                      </a:r>
                      <a:endParaRPr lang="en-US" sz="16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Patients: Y</a:t>
                      </a:r>
                    </a:p>
                    <a:p>
                      <a:pPr marL="0" marR="0">
                        <a:lnSpc>
                          <a:spcPct val="115000"/>
                        </a:lnSpc>
                        <a:spcBef>
                          <a:spcPts val="0"/>
                        </a:spcBef>
                        <a:spcAft>
                          <a:spcPts val="0"/>
                        </a:spcAft>
                      </a:pPr>
                      <a:r>
                        <a:rPr lang="en-US" sz="1600" dirty="0">
                          <a:effectLst/>
                        </a:rPr>
                        <a:t>Caregivers: Y</a:t>
                      </a:r>
                    </a:p>
                    <a:p>
                      <a:pPr marL="0" marR="0">
                        <a:lnSpc>
                          <a:spcPct val="115000"/>
                        </a:lnSpc>
                        <a:spcBef>
                          <a:spcPts val="0"/>
                        </a:spcBef>
                        <a:spcAft>
                          <a:spcPts val="0"/>
                        </a:spcAft>
                      </a:pPr>
                      <a:r>
                        <a:rPr lang="en-US" sz="1600" dirty="0">
                          <a:effectLst/>
                        </a:rPr>
                        <a:t>Data </a:t>
                      </a:r>
                      <a:r>
                        <a:rPr lang="en-US" sz="1600" dirty="0" err="1" smtClean="0">
                          <a:effectLst/>
                        </a:rPr>
                        <a:t>coll</a:t>
                      </a:r>
                      <a:r>
                        <a:rPr lang="en-US" sz="1600" dirty="0" smtClean="0">
                          <a:effectLst/>
                        </a:rPr>
                        <a:t>: </a:t>
                      </a:r>
                      <a:r>
                        <a:rPr lang="en-US" sz="1600" dirty="0">
                          <a:effectLst/>
                        </a:rPr>
                        <a:t>PY</a:t>
                      </a:r>
                    </a:p>
                    <a:p>
                      <a:pPr marL="0" marR="0">
                        <a:lnSpc>
                          <a:spcPct val="115000"/>
                        </a:lnSpc>
                        <a:spcBef>
                          <a:spcPts val="0"/>
                        </a:spcBef>
                        <a:spcAft>
                          <a:spcPts val="0"/>
                        </a:spcAft>
                      </a:pPr>
                      <a:r>
                        <a:rPr lang="en-US" sz="1600" dirty="0" err="1" smtClean="0">
                          <a:effectLst/>
                        </a:rPr>
                        <a:t>Adjudic</a:t>
                      </a:r>
                      <a:r>
                        <a:rPr lang="en-US" sz="1600" dirty="0" smtClean="0">
                          <a:effectLst/>
                        </a:rPr>
                        <a:t>: </a:t>
                      </a:r>
                      <a:r>
                        <a:rPr lang="en-US" sz="1600" dirty="0">
                          <a:effectLst/>
                        </a:rPr>
                        <a:t>Y</a:t>
                      </a:r>
                    </a:p>
                    <a:p>
                      <a:pPr marL="0" marR="0">
                        <a:lnSpc>
                          <a:spcPct val="115000"/>
                        </a:lnSpc>
                        <a:spcBef>
                          <a:spcPts val="0"/>
                        </a:spcBef>
                        <a:spcAft>
                          <a:spcPts val="0"/>
                        </a:spcAft>
                      </a:pPr>
                      <a:r>
                        <a:rPr lang="en-US" sz="1600" dirty="0">
                          <a:effectLst/>
                        </a:rPr>
                        <a:t>Data analysts: ?</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269/862 (31.2%)</a:t>
                      </a:r>
                    </a:p>
                    <a:p>
                      <a:pPr marL="0" marR="0">
                        <a:lnSpc>
                          <a:spcPct val="115000"/>
                        </a:lnSpc>
                        <a:spcBef>
                          <a:spcPts val="0"/>
                        </a:spcBef>
                        <a:spcAft>
                          <a:spcPts val="0"/>
                        </a:spcAft>
                      </a:pPr>
                      <a:r>
                        <a:rPr lang="en-US" sz="1600" dirty="0">
                          <a:effectLst/>
                        </a:rPr>
                        <a:t>232/877 (26.5%)</a:t>
                      </a:r>
                    </a:p>
                    <a:p>
                      <a:pPr marL="0" marR="0">
                        <a:lnSpc>
                          <a:spcPct val="115000"/>
                        </a:lnSpc>
                        <a:spcBef>
                          <a:spcPts val="0"/>
                        </a:spcBef>
                        <a:spcAft>
                          <a:spcPts val="0"/>
                        </a:spcAft>
                      </a:pPr>
                      <a:r>
                        <a:rPr lang="en-US" sz="1600" dirty="0">
                          <a:effectLst/>
                        </a:rPr>
                        <a:t>239/876 (27.3</a:t>
                      </a:r>
                      <a:r>
                        <a:rPr lang="en-US" sz="1600" dirty="0" smtClean="0">
                          <a:effectLst/>
                        </a:rPr>
                        <a:t>%)</a:t>
                      </a:r>
                      <a:endParaRPr lang="en-US" sz="1600" dirty="0">
                        <a:effectLst/>
                      </a:endParaRPr>
                    </a:p>
                  </a:txBody>
                  <a:tcPr marL="68580" marR="68580" marT="0" marB="0"/>
                </a:tc>
                <a:tc>
                  <a:txBody>
                    <a:bodyPr/>
                    <a:lstStyle/>
                    <a:p>
                      <a:pPr marL="0" marR="0">
                        <a:lnSpc>
                          <a:spcPct val="115000"/>
                        </a:lnSpc>
                        <a:spcBef>
                          <a:spcPts val="0"/>
                        </a:spcBef>
                        <a:spcAft>
                          <a:spcPts val="0"/>
                        </a:spcAft>
                      </a:pPr>
                      <a:r>
                        <a:rPr lang="en-US" sz="1600" dirty="0">
                          <a:effectLst/>
                        </a:rPr>
                        <a:t>ITT: no</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rPr>
                        <a:t>Low dose ASA and stocking allowed, but not pneumatic devices</a:t>
                      </a:r>
                      <a:endParaRPr lang="en-US" sz="1600" dirty="0">
                        <a:effectLst/>
                        <a:latin typeface="Calibri"/>
                        <a:ea typeface="Calibri"/>
                        <a:cs typeface="Times New Roman"/>
                      </a:endParaRPr>
                    </a:p>
                  </a:txBody>
                  <a:tcPr marL="68580" marR="68580" marT="0" marB="0"/>
                </a:tc>
              </a:tr>
            </a:tbl>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990202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Rectangle 2"/>
          <p:cNvSpPr>
            <a:spLocks noGrp="1"/>
          </p:cNvSpPr>
          <p:nvPr>
            <p:ph type="title"/>
          </p:nvPr>
        </p:nvSpPr>
        <p:spPr bwMode="auto">
          <a:xfrm>
            <a:off x="838200" y="31845"/>
            <a:ext cx="7772400" cy="914400"/>
          </a:xfrm>
          <a:noFill/>
        </p:spPr>
        <p:txBody>
          <a:bodyPr wrap="square" lIns="91440" tIns="45720" rIns="91440" bIns="45720" numCol="1" anchorCtr="0" compatLnSpc="1">
            <a:prstTxWarp prst="textNoShape">
              <a:avLst/>
            </a:prstTxWarp>
          </a:bodyPr>
          <a:lstStyle/>
          <a:p>
            <a:r>
              <a:rPr lang="en-US" dirty="0" smtClean="0">
                <a:solidFill>
                  <a:srgbClr val="FFFF99"/>
                </a:solidFill>
              </a:rPr>
              <a:t>GRADE evidence profile</a:t>
            </a:r>
          </a:p>
        </p:txBody>
      </p:sp>
      <p:sp>
        <p:nvSpPr>
          <p:cNvPr id="91139" name="Rectangle 3"/>
          <p:cNvSpPr>
            <a:spLocks noGrp="1"/>
          </p:cNvSpPr>
          <p:nvPr>
            <p:ph type="body" idx="1"/>
          </p:nvPr>
        </p:nvSpPr>
        <p:spPr/>
        <p:txBody>
          <a:bodyPr/>
          <a:lstStyle/>
          <a:p>
            <a:endParaRPr lang="en-US" smtClean="0"/>
          </a:p>
        </p:txBody>
      </p:sp>
      <p:pic>
        <p:nvPicPr>
          <p:cNvPr id="284674" name="Picture 2"/>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2510" y="717588"/>
            <a:ext cx="9131490" cy="6140412"/>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34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78937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4069728"/>
            <a:ext cx="8305800" cy="2331072"/>
          </a:xfrm>
        </p:spPr>
        <p:txBody>
          <a:bodyPr/>
          <a:lstStyle/>
          <a:p>
            <a:pPr marL="582612" indent="-514350">
              <a:buFont typeface="+mj-lt"/>
              <a:buAutoNum type="alphaUcPeriod"/>
            </a:pPr>
            <a:r>
              <a:rPr lang="en-US" sz="2800" dirty="0" smtClean="0"/>
              <a:t>High </a:t>
            </a:r>
          </a:p>
          <a:p>
            <a:pPr marL="582612" indent="-514350">
              <a:buFont typeface="+mj-lt"/>
              <a:buAutoNum type="alphaUcPeriod"/>
            </a:pPr>
            <a:r>
              <a:rPr lang="en-US" sz="2800" dirty="0" smtClean="0"/>
              <a:t>Moderate </a:t>
            </a:r>
          </a:p>
          <a:p>
            <a:pPr marL="582612" indent="-514350">
              <a:buFont typeface="+mj-lt"/>
              <a:buAutoNum type="alphaUcPeriod"/>
            </a:pPr>
            <a:r>
              <a:rPr lang="en-US" sz="2800" dirty="0" smtClean="0"/>
              <a:t>Low</a:t>
            </a:r>
          </a:p>
          <a:p>
            <a:pPr marL="582612" indent="-514350">
              <a:buFont typeface="+mj-lt"/>
              <a:buAutoNum type="alphaUcPeriod"/>
            </a:pPr>
            <a:r>
              <a:rPr lang="en-US" sz="2800" dirty="0" smtClean="0"/>
              <a:t>Very low</a:t>
            </a:r>
            <a:endParaRPr lang="en-US" sz="2800" dirty="0"/>
          </a:p>
        </p:txBody>
      </p:sp>
      <p:sp>
        <p:nvSpPr>
          <p:cNvPr id="5" name="TextBox 4"/>
          <p:cNvSpPr txBox="1"/>
          <p:nvPr/>
        </p:nvSpPr>
        <p:spPr>
          <a:xfrm>
            <a:off x="914400" y="1392072"/>
            <a:ext cx="7924800" cy="2246769"/>
          </a:xfrm>
          <a:prstGeom prst="rect">
            <a:avLst/>
          </a:prstGeom>
          <a:noFill/>
        </p:spPr>
        <p:txBody>
          <a:bodyPr wrap="square" rtlCol="0">
            <a:spAutoFit/>
          </a:bodyPr>
          <a:lstStyle/>
          <a:p>
            <a:r>
              <a:rPr lang="en-US" sz="2800" dirty="0" smtClean="0">
                <a:solidFill>
                  <a:schemeClr val="accent3">
                    <a:lumMod val="40000"/>
                    <a:lumOff val="60000"/>
                  </a:schemeClr>
                </a:solidFill>
              </a:rPr>
              <a:t>PICO: Should children with otitis media be treated with antibiotics? </a:t>
            </a:r>
          </a:p>
          <a:p>
            <a:r>
              <a:rPr lang="en-US" sz="2800" dirty="0" smtClean="0">
                <a:solidFill>
                  <a:schemeClr val="accent3">
                    <a:lumMod val="40000"/>
                    <a:lumOff val="60000"/>
                  </a:schemeClr>
                </a:solidFill>
              </a:rPr>
              <a:t>Rate the overall </a:t>
            </a:r>
            <a:r>
              <a:rPr lang="en-US" sz="2800" dirty="0">
                <a:solidFill>
                  <a:schemeClr val="accent3">
                    <a:lumMod val="40000"/>
                    <a:lumOff val="60000"/>
                  </a:schemeClr>
                </a:solidFill>
              </a:rPr>
              <a:t>quality of </a:t>
            </a:r>
            <a:r>
              <a:rPr lang="en-US" sz="2800" dirty="0" smtClean="0">
                <a:solidFill>
                  <a:schemeClr val="accent3">
                    <a:lumMod val="40000"/>
                    <a:lumOff val="60000"/>
                  </a:schemeClr>
                </a:solidFill>
              </a:rPr>
              <a:t>evidence for this clinical question by evaluating all critical outcomes (use the evidence profile):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35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921347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 name="Slide Number Placeholder 29"/>
          <p:cNvSpPr>
            <a:spLocks noGrp="1"/>
          </p:cNvSpPr>
          <p:nvPr>
            <p:ph type="sldNum" sz="quarter" idx="12"/>
          </p:nvPr>
        </p:nvSpPr>
        <p:spPr/>
        <p:txBody>
          <a:bodyPr/>
          <a:lstStyle/>
          <a:p>
            <a:pPr>
              <a:defRPr/>
            </a:pPr>
            <a:fld id="{E5918C58-9ECB-4A59-8903-859B5C1A3AE5}" type="slidenum">
              <a:rPr lang="en-US" smtClean="0"/>
              <a:pPr>
                <a:defRPr/>
              </a:pPr>
              <a:t>36</a:t>
            </a:fld>
            <a:endParaRPr lang="en-US"/>
          </a:p>
        </p:txBody>
      </p:sp>
      <p:grpSp>
        <p:nvGrpSpPr>
          <p:cNvPr id="109" name="Group 108"/>
          <p:cNvGrpSpPr/>
          <p:nvPr/>
        </p:nvGrpSpPr>
        <p:grpSpPr>
          <a:xfrm>
            <a:off x="112228" y="274369"/>
            <a:ext cx="8041172" cy="6393131"/>
            <a:chOff x="112228" y="274369"/>
            <a:chExt cx="8041172" cy="6393131"/>
          </a:xfrm>
        </p:grpSpPr>
        <p:grpSp>
          <p:nvGrpSpPr>
            <p:cNvPr id="94" name="Group 93"/>
            <p:cNvGrpSpPr/>
            <p:nvPr/>
          </p:nvGrpSpPr>
          <p:grpSpPr>
            <a:xfrm>
              <a:off x="112228" y="568868"/>
              <a:ext cx="1748342" cy="2557058"/>
              <a:chOff x="112228" y="568868"/>
              <a:chExt cx="1748342" cy="2557058"/>
            </a:xfrm>
          </p:grpSpPr>
          <p:sp>
            <p:nvSpPr>
              <p:cNvPr id="7" name="TextBox 6"/>
              <p:cNvSpPr txBox="1">
                <a:spLocks noChangeArrowheads="1"/>
              </p:cNvSpPr>
              <p:nvPr/>
            </p:nvSpPr>
            <p:spPr bwMode="auto">
              <a:xfrm>
                <a:off x="304800" y="1371600"/>
                <a:ext cx="381000" cy="1754326"/>
              </a:xfrm>
              <a:prstGeom prst="rect">
                <a:avLst/>
              </a:prstGeom>
              <a:noFill/>
              <a:ln w="9525">
                <a:solidFill>
                  <a:schemeClr val="accent1"/>
                </a:solidFill>
                <a:miter lim="800000"/>
                <a:headEnd/>
                <a:tailEnd/>
              </a:ln>
            </p:spPr>
            <p:txBody>
              <a:bodyPr wrap="square">
                <a:spAutoFit/>
              </a:bodyPr>
              <a:lstStyle/>
              <a:p>
                <a:pPr algn="ctr"/>
                <a:endParaRPr lang="en-US" dirty="0" smtClean="0">
                  <a:latin typeface="Corbel" pitchFamily="34" charset="0"/>
                </a:endParaRPr>
              </a:p>
              <a:p>
                <a:pPr algn="ctr"/>
                <a:r>
                  <a:rPr lang="en-US" dirty="0" smtClean="0">
                    <a:latin typeface="Corbel" pitchFamily="34" charset="0"/>
                  </a:rPr>
                  <a:t>P</a:t>
                </a:r>
                <a:endParaRPr lang="en-US" dirty="0">
                  <a:latin typeface="Corbel" pitchFamily="34" charset="0"/>
                </a:endParaRPr>
              </a:p>
              <a:p>
                <a:pPr algn="ctr"/>
                <a:r>
                  <a:rPr lang="en-US" dirty="0">
                    <a:latin typeface="Corbel" pitchFamily="34" charset="0"/>
                  </a:rPr>
                  <a:t>I</a:t>
                </a:r>
              </a:p>
              <a:p>
                <a:pPr algn="ctr"/>
                <a:r>
                  <a:rPr lang="en-US" dirty="0">
                    <a:latin typeface="Corbel" pitchFamily="34" charset="0"/>
                  </a:rPr>
                  <a:t>C</a:t>
                </a:r>
              </a:p>
              <a:p>
                <a:pPr algn="ctr"/>
                <a:r>
                  <a:rPr lang="en-US" dirty="0" smtClean="0">
                    <a:latin typeface="Corbel" pitchFamily="34" charset="0"/>
                  </a:rPr>
                  <a:t>O</a:t>
                </a:r>
              </a:p>
              <a:p>
                <a:pPr algn="ctr"/>
                <a:endParaRPr lang="en-US" dirty="0">
                  <a:latin typeface="Corbel" pitchFamily="34" charset="0"/>
                </a:endParaRPr>
              </a:p>
            </p:txBody>
          </p:sp>
          <p:sp>
            <p:nvSpPr>
              <p:cNvPr id="15" name="TextBox 14"/>
              <p:cNvSpPr txBox="1">
                <a:spLocks noChangeArrowheads="1"/>
              </p:cNvSpPr>
              <p:nvPr/>
            </p:nvSpPr>
            <p:spPr bwMode="auto">
              <a:xfrm rot="-1800000">
                <a:off x="112228" y="568868"/>
                <a:ext cx="1748342" cy="307777"/>
              </a:xfrm>
              <a:prstGeom prst="rect">
                <a:avLst/>
              </a:prstGeom>
              <a:noFill/>
              <a:ln w="9525">
                <a:noFill/>
                <a:miter lim="800000"/>
                <a:headEnd/>
                <a:tailEnd/>
              </a:ln>
            </p:spPr>
            <p:txBody>
              <a:bodyPr wrap="square">
                <a:spAutoFit/>
              </a:bodyPr>
              <a:lstStyle/>
              <a:p>
                <a:r>
                  <a:rPr lang="en-US" sz="1400" dirty="0" smtClean="0">
                    <a:latin typeface="Corbel" pitchFamily="34" charset="0"/>
                  </a:rPr>
                  <a:t>Clinical question</a:t>
                </a:r>
                <a:endParaRPr lang="en-US" sz="1400" dirty="0">
                  <a:latin typeface="Corbel" pitchFamily="34" charset="0"/>
                </a:endParaRPr>
              </a:p>
            </p:txBody>
          </p:sp>
        </p:grpSp>
        <p:sp>
          <p:nvSpPr>
            <p:cNvPr id="22" name="TextBox 21"/>
            <p:cNvSpPr txBox="1">
              <a:spLocks noChangeArrowheads="1"/>
            </p:cNvSpPr>
            <p:nvPr/>
          </p:nvSpPr>
          <p:spPr bwMode="auto">
            <a:xfrm rot="-1800000">
              <a:off x="1653325" y="657629"/>
              <a:ext cx="1493838" cy="307975"/>
            </a:xfrm>
            <a:prstGeom prst="rect">
              <a:avLst/>
            </a:prstGeom>
            <a:noFill/>
            <a:ln w="9525">
              <a:noFill/>
              <a:miter lim="800000"/>
              <a:headEnd/>
              <a:tailEnd/>
            </a:ln>
          </p:spPr>
          <p:txBody>
            <a:bodyPr>
              <a:spAutoFit/>
            </a:bodyPr>
            <a:lstStyle/>
            <a:p>
              <a:r>
                <a:rPr lang="en-US" sz="1400" dirty="0">
                  <a:latin typeface="Corbel" pitchFamily="34" charset="0"/>
                </a:rPr>
                <a:t>Rate </a:t>
              </a:r>
              <a:r>
                <a:rPr lang="en-US" sz="1400" dirty="0" smtClean="0">
                  <a:latin typeface="Corbel" pitchFamily="34" charset="0"/>
                </a:rPr>
                <a:t> importance</a:t>
              </a:r>
              <a:endParaRPr lang="en-US" sz="1400" dirty="0">
                <a:latin typeface="Corbel" pitchFamily="34" charset="0"/>
              </a:endParaRPr>
            </a:p>
          </p:txBody>
        </p:sp>
        <p:grpSp>
          <p:nvGrpSpPr>
            <p:cNvPr id="4" name="Group 138"/>
            <p:cNvGrpSpPr>
              <a:grpSpLocks/>
            </p:cNvGrpSpPr>
            <p:nvPr/>
          </p:nvGrpSpPr>
          <p:grpSpPr bwMode="auto">
            <a:xfrm>
              <a:off x="5562600" y="3733800"/>
              <a:ext cx="2317750" cy="2133600"/>
              <a:chOff x="2743200" y="3276600"/>
              <a:chExt cx="2393950" cy="2209800"/>
            </a:xfrm>
          </p:grpSpPr>
          <p:grpSp>
            <p:nvGrpSpPr>
              <p:cNvPr id="5" name="Group 136"/>
              <p:cNvGrpSpPr>
                <a:grpSpLocks/>
              </p:cNvGrpSpPr>
              <p:nvPr/>
            </p:nvGrpSpPr>
            <p:grpSpPr bwMode="auto">
              <a:xfrm>
                <a:off x="2743200" y="3276600"/>
                <a:ext cx="2393950" cy="2209800"/>
                <a:chOff x="2438400" y="3124200"/>
                <a:chExt cx="2971800" cy="2743200"/>
              </a:xfrm>
            </p:grpSpPr>
            <p:grpSp>
              <p:nvGrpSpPr>
                <p:cNvPr id="6" name="Group 111"/>
                <p:cNvGrpSpPr>
                  <a:grpSpLocks/>
                </p:cNvGrpSpPr>
                <p:nvPr/>
              </p:nvGrpSpPr>
              <p:grpSpPr bwMode="auto">
                <a:xfrm>
                  <a:off x="2438400" y="3886200"/>
                  <a:ext cx="533400" cy="711200"/>
                  <a:chOff x="1600200" y="3886200"/>
                  <a:chExt cx="685800" cy="914400"/>
                </a:xfrm>
              </p:grpSpPr>
              <p:sp>
                <p:nvSpPr>
                  <p:cNvPr id="111" name="Flowchart: Delay 110"/>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2" name="Group 112"/>
                <p:cNvGrpSpPr>
                  <a:grpSpLocks/>
                </p:cNvGrpSpPr>
                <p:nvPr/>
              </p:nvGrpSpPr>
              <p:grpSpPr bwMode="auto">
                <a:xfrm>
                  <a:off x="3048000" y="3657600"/>
                  <a:ext cx="533400" cy="711200"/>
                  <a:chOff x="1600200" y="3886200"/>
                  <a:chExt cx="685800" cy="914400"/>
                </a:xfrm>
              </p:grpSpPr>
              <p:sp>
                <p:nvSpPr>
                  <p:cNvPr id="114" name="Flowchart: Delay 113"/>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3" name="Group 115"/>
                <p:cNvGrpSpPr>
                  <a:grpSpLocks/>
                </p:cNvGrpSpPr>
                <p:nvPr/>
              </p:nvGrpSpPr>
              <p:grpSpPr bwMode="auto">
                <a:xfrm>
                  <a:off x="3657600" y="3581400"/>
                  <a:ext cx="533400" cy="711200"/>
                  <a:chOff x="1600200" y="3886200"/>
                  <a:chExt cx="685800" cy="914400"/>
                </a:xfrm>
              </p:grpSpPr>
              <p:sp>
                <p:nvSpPr>
                  <p:cNvPr id="117" name="Flowchart: Delay 116"/>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7" name="Group 118"/>
                <p:cNvGrpSpPr>
                  <a:grpSpLocks/>
                </p:cNvGrpSpPr>
                <p:nvPr/>
              </p:nvGrpSpPr>
              <p:grpSpPr bwMode="auto">
                <a:xfrm>
                  <a:off x="4267200" y="3657600"/>
                  <a:ext cx="533400" cy="711200"/>
                  <a:chOff x="1600200" y="3886200"/>
                  <a:chExt cx="685800" cy="914400"/>
                </a:xfrm>
              </p:grpSpPr>
              <p:sp>
                <p:nvSpPr>
                  <p:cNvPr id="120" name="Flowchart: Delay 119"/>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8" name="Group 121"/>
                <p:cNvGrpSpPr>
                  <a:grpSpLocks/>
                </p:cNvGrpSpPr>
                <p:nvPr/>
              </p:nvGrpSpPr>
              <p:grpSpPr bwMode="auto">
                <a:xfrm>
                  <a:off x="4876800" y="3810000"/>
                  <a:ext cx="533400" cy="711200"/>
                  <a:chOff x="1600200" y="3886200"/>
                  <a:chExt cx="685800" cy="914400"/>
                </a:xfrm>
              </p:grpSpPr>
              <p:sp>
                <p:nvSpPr>
                  <p:cNvPr id="123" name="Flowchart: Delay 122"/>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5" name="Oval 104"/>
                <p:cNvSpPr/>
                <p:nvPr/>
              </p:nvSpPr>
              <p:spPr>
                <a:xfrm>
                  <a:off x="2590800" y="3124200"/>
                  <a:ext cx="2743200" cy="2743200"/>
                </a:xfrm>
                <a:prstGeom prst="ellipse">
                  <a:avLst/>
                </a:prstGeom>
                <a:solidFill>
                  <a:schemeClr val="accent4">
                    <a:lumMod val="20000"/>
                    <a:lumOff val="80000"/>
                  </a:schemeClr>
                </a:solidFill>
                <a:ln>
                  <a:solidFill>
                    <a:schemeClr val="accent4">
                      <a:lumMod val="20000"/>
                      <a:lumOff val="80000"/>
                    </a:schemeClr>
                  </a:solidFill>
                </a:ln>
                <a:scene3d>
                  <a:camera prst="orthographicFront">
                    <a:rot lat="17099997" lon="0" rev="0"/>
                  </a:camera>
                  <a:lightRig rig="freezing" dir="t"/>
                </a:scene3d>
                <a:sp3d>
                  <a:bevelT w="10160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9" name="Group 124"/>
                <p:cNvGrpSpPr>
                  <a:grpSpLocks/>
                </p:cNvGrpSpPr>
                <p:nvPr/>
              </p:nvGrpSpPr>
              <p:grpSpPr bwMode="auto">
                <a:xfrm>
                  <a:off x="2819400" y="4343400"/>
                  <a:ext cx="533400" cy="711200"/>
                  <a:chOff x="1600200" y="3886200"/>
                  <a:chExt cx="685800" cy="914400"/>
                </a:xfrm>
              </p:grpSpPr>
              <p:sp>
                <p:nvSpPr>
                  <p:cNvPr id="126" name="Flowchart: Delay 125"/>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0" name="Group 127"/>
                <p:cNvGrpSpPr>
                  <a:grpSpLocks/>
                </p:cNvGrpSpPr>
                <p:nvPr/>
              </p:nvGrpSpPr>
              <p:grpSpPr bwMode="auto">
                <a:xfrm>
                  <a:off x="4724400" y="4343400"/>
                  <a:ext cx="533400" cy="711200"/>
                  <a:chOff x="1600200" y="3886200"/>
                  <a:chExt cx="685800" cy="914400"/>
                </a:xfrm>
              </p:grpSpPr>
              <p:sp>
                <p:nvSpPr>
                  <p:cNvPr id="129" name="Flowchart: Delay 128"/>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1" name="Group 130"/>
                <p:cNvGrpSpPr>
                  <a:grpSpLocks/>
                </p:cNvGrpSpPr>
                <p:nvPr/>
              </p:nvGrpSpPr>
              <p:grpSpPr bwMode="auto">
                <a:xfrm>
                  <a:off x="3429000" y="4495800"/>
                  <a:ext cx="533400" cy="711200"/>
                  <a:chOff x="1600200" y="3886200"/>
                  <a:chExt cx="685800" cy="914400"/>
                </a:xfrm>
              </p:grpSpPr>
              <p:sp>
                <p:nvSpPr>
                  <p:cNvPr id="132" name="Flowchart: Delay 131"/>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Oval 132"/>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133"/>
                <p:cNvGrpSpPr>
                  <a:grpSpLocks/>
                </p:cNvGrpSpPr>
                <p:nvPr/>
              </p:nvGrpSpPr>
              <p:grpSpPr bwMode="auto">
                <a:xfrm>
                  <a:off x="4114800" y="4495800"/>
                  <a:ext cx="533400" cy="711200"/>
                  <a:chOff x="1600200" y="3886200"/>
                  <a:chExt cx="685800" cy="914400"/>
                </a:xfrm>
              </p:grpSpPr>
              <p:sp>
                <p:nvSpPr>
                  <p:cNvPr id="135" name="Flowchart: Delay 134"/>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Oval 135"/>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138" name="TextBox 137"/>
              <p:cNvSpPr txBox="1"/>
              <p:nvPr/>
            </p:nvSpPr>
            <p:spPr>
              <a:xfrm rot="582617">
                <a:off x="3361319" y="4057906"/>
                <a:ext cx="1219200" cy="584775"/>
              </a:xfrm>
              <a:prstGeom prst="rect">
                <a:avLst/>
              </a:prstGeom>
              <a:noFill/>
              <a:scene3d>
                <a:camera prst="isometricOffAxis1Top"/>
                <a:lightRig rig="threePt" dir="t"/>
              </a:scene3d>
            </p:spPr>
            <p:txBody>
              <a:bodyPr>
                <a:spAutoFit/>
              </a:bodyPr>
              <a:lstStyle/>
              <a:p>
                <a:pPr fontAlgn="auto">
                  <a:spcBef>
                    <a:spcPts val="0"/>
                  </a:spcBef>
                  <a:spcAft>
                    <a:spcPts val="0"/>
                  </a:spcAft>
                  <a:defRPr/>
                </a:pPr>
                <a:r>
                  <a:rPr lang="en-US" sz="3200" b="1" dirty="0">
                    <a:latin typeface="+mn-lt"/>
                  </a:rPr>
                  <a:t>Panel</a:t>
                </a:r>
              </a:p>
            </p:txBody>
          </p:sp>
        </p:grpSp>
        <p:sp>
          <p:nvSpPr>
            <p:cNvPr id="151" name="TextBox 150"/>
            <p:cNvSpPr txBox="1">
              <a:spLocks noChangeArrowheads="1"/>
            </p:cNvSpPr>
            <p:nvPr/>
          </p:nvSpPr>
          <p:spPr bwMode="auto">
            <a:xfrm rot="-1800000">
              <a:off x="888484" y="666863"/>
              <a:ext cx="1530350" cy="306388"/>
            </a:xfrm>
            <a:prstGeom prst="rect">
              <a:avLst/>
            </a:prstGeom>
            <a:noFill/>
            <a:ln w="9525">
              <a:noFill/>
              <a:miter lim="800000"/>
              <a:headEnd/>
              <a:tailEnd/>
            </a:ln>
          </p:spPr>
          <p:txBody>
            <a:bodyPr>
              <a:spAutoFit/>
            </a:bodyPr>
            <a:lstStyle/>
            <a:p>
              <a:r>
                <a:rPr lang="en-US" sz="1400" dirty="0">
                  <a:latin typeface="Corbel" pitchFamily="34" charset="0"/>
                </a:rPr>
                <a:t>Select </a:t>
              </a:r>
              <a:r>
                <a:rPr lang="en-US" sz="1400" dirty="0" smtClean="0">
                  <a:latin typeface="Corbel" pitchFamily="34" charset="0"/>
                </a:rPr>
                <a:t> outcomes</a:t>
              </a:r>
              <a:endParaRPr lang="en-US" sz="1400" dirty="0">
                <a:latin typeface="Corbel" pitchFamily="34" charset="0"/>
              </a:endParaRPr>
            </a:p>
          </p:txBody>
        </p:sp>
        <p:grpSp>
          <p:nvGrpSpPr>
            <p:cNvPr id="98" name="Group 97"/>
            <p:cNvGrpSpPr/>
            <p:nvPr/>
          </p:nvGrpSpPr>
          <p:grpSpPr>
            <a:xfrm>
              <a:off x="6272736" y="1135151"/>
              <a:ext cx="966264" cy="1924406"/>
              <a:chOff x="6272736" y="1135151"/>
              <a:chExt cx="966264" cy="1924406"/>
            </a:xfrm>
          </p:grpSpPr>
          <p:sp>
            <p:nvSpPr>
              <p:cNvPr id="91" name="TextBox 90"/>
              <p:cNvSpPr txBox="1">
                <a:spLocks noChangeArrowheads="1"/>
              </p:cNvSpPr>
              <p:nvPr/>
            </p:nvSpPr>
            <p:spPr bwMode="auto">
              <a:xfrm rot="931468">
                <a:off x="6272736" y="2751582"/>
                <a:ext cx="914400" cy="307975"/>
              </a:xfrm>
              <a:prstGeom prst="rect">
                <a:avLst/>
              </a:prstGeom>
              <a:noFill/>
              <a:ln w="9525">
                <a:noFill/>
                <a:miter lim="800000"/>
                <a:headEnd/>
                <a:tailEnd/>
              </a:ln>
            </p:spPr>
            <p:txBody>
              <a:bodyPr>
                <a:spAutoFit/>
              </a:bodyPr>
              <a:lstStyle/>
              <a:p>
                <a:r>
                  <a:rPr lang="en-US" sz="1400" dirty="0">
                    <a:latin typeface="Corbel" pitchFamily="34" charset="0"/>
                  </a:rPr>
                  <a:t>Very low</a:t>
                </a:r>
              </a:p>
            </p:txBody>
          </p:sp>
          <p:sp>
            <p:nvSpPr>
              <p:cNvPr id="90" name="TextBox 89"/>
              <p:cNvSpPr txBox="1">
                <a:spLocks noChangeArrowheads="1"/>
              </p:cNvSpPr>
              <p:nvPr/>
            </p:nvSpPr>
            <p:spPr bwMode="auto">
              <a:xfrm rot="660947">
                <a:off x="6347004" y="2279764"/>
                <a:ext cx="762000" cy="307975"/>
              </a:xfrm>
              <a:prstGeom prst="rect">
                <a:avLst/>
              </a:prstGeom>
              <a:noFill/>
              <a:ln w="9525">
                <a:noFill/>
                <a:miter lim="800000"/>
                <a:headEnd/>
                <a:tailEnd/>
              </a:ln>
            </p:spPr>
            <p:txBody>
              <a:bodyPr>
                <a:spAutoFit/>
              </a:bodyPr>
              <a:lstStyle/>
              <a:p>
                <a:r>
                  <a:rPr lang="en-US" sz="1400" dirty="0">
                    <a:latin typeface="Corbel" pitchFamily="34" charset="0"/>
                  </a:rPr>
                  <a:t>Low</a:t>
                </a:r>
              </a:p>
            </p:txBody>
          </p:sp>
          <p:sp>
            <p:nvSpPr>
              <p:cNvPr id="89" name="TextBox 88"/>
              <p:cNvSpPr txBox="1">
                <a:spLocks noChangeArrowheads="1"/>
              </p:cNvSpPr>
              <p:nvPr/>
            </p:nvSpPr>
            <p:spPr bwMode="auto">
              <a:xfrm rot="20773154">
                <a:off x="6324600" y="1600200"/>
                <a:ext cx="914400" cy="307975"/>
              </a:xfrm>
              <a:prstGeom prst="rect">
                <a:avLst/>
              </a:prstGeom>
              <a:noFill/>
              <a:ln w="9525">
                <a:noFill/>
                <a:miter lim="800000"/>
                <a:headEnd/>
                <a:tailEnd/>
              </a:ln>
            </p:spPr>
            <p:txBody>
              <a:bodyPr>
                <a:spAutoFit/>
              </a:bodyPr>
              <a:lstStyle/>
              <a:p>
                <a:r>
                  <a:rPr lang="en-US" sz="1400" dirty="0">
                    <a:latin typeface="Corbel" pitchFamily="34" charset="0"/>
                  </a:rPr>
                  <a:t>Moderate</a:t>
                </a:r>
              </a:p>
            </p:txBody>
          </p:sp>
          <p:sp>
            <p:nvSpPr>
              <p:cNvPr id="88" name="TextBox 87"/>
              <p:cNvSpPr txBox="1">
                <a:spLocks noChangeArrowheads="1"/>
              </p:cNvSpPr>
              <p:nvPr/>
            </p:nvSpPr>
            <p:spPr bwMode="auto">
              <a:xfrm rot="20439668">
                <a:off x="6277926" y="1135151"/>
                <a:ext cx="762000" cy="307975"/>
              </a:xfrm>
              <a:prstGeom prst="rect">
                <a:avLst/>
              </a:prstGeom>
              <a:noFill/>
              <a:ln w="9525">
                <a:noFill/>
                <a:miter lim="800000"/>
                <a:headEnd/>
                <a:tailEnd/>
              </a:ln>
            </p:spPr>
            <p:txBody>
              <a:bodyPr>
                <a:spAutoFit/>
              </a:bodyPr>
              <a:lstStyle/>
              <a:p>
                <a:r>
                  <a:rPr lang="en-US" sz="1400" dirty="0">
                    <a:latin typeface="Corbel" pitchFamily="34" charset="0"/>
                  </a:rPr>
                  <a:t>High</a:t>
                </a:r>
              </a:p>
            </p:txBody>
          </p:sp>
        </p:grpSp>
        <p:grpSp>
          <p:nvGrpSpPr>
            <p:cNvPr id="95" name="Group 94"/>
            <p:cNvGrpSpPr/>
            <p:nvPr/>
          </p:nvGrpSpPr>
          <p:grpSpPr>
            <a:xfrm>
              <a:off x="228600" y="4343400"/>
              <a:ext cx="4876800" cy="2324100"/>
              <a:chOff x="228600" y="4343400"/>
              <a:chExt cx="4876800" cy="2324100"/>
            </a:xfrm>
          </p:grpSpPr>
          <p:sp>
            <p:nvSpPr>
              <p:cNvPr id="153" name="TextBox 152"/>
              <p:cNvSpPr txBox="1"/>
              <p:nvPr/>
            </p:nvSpPr>
            <p:spPr>
              <a:xfrm>
                <a:off x="228600" y="4343400"/>
                <a:ext cx="2819400" cy="2216150"/>
              </a:xfrm>
              <a:prstGeom prst="rect">
                <a:avLst/>
              </a:prstGeom>
              <a:noFill/>
            </p:spPr>
            <p:txBody>
              <a:bodyPr>
                <a:spAutoFit/>
              </a:bodyPr>
              <a:lstStyle/>
              <a:p>
                <a:pPr fontAlgn="auto">
                  <a:spcBef>
                    <a:spcPts val="0"/>
                  </a:spcBef>
                  <a:spcAft>
                    <a:spcPts val="0"/>
                  </a:spcAft>
                  <a:defRPr/>
                </a:pPr>
                <a:r>
                  <a:rPr lang="en-US" sz="1400" b="1" dirty="0">
                    <a:solidFill>
                      <a:schemeClr val="accent2">
                        <a:lumMod val="20000"/>
                        <a:lumOff val="80000"/>
                      </a:schemeClr>
                    </a:solidFill>
                    <a:latin typeface="+mn-lt"/>
                  </a:rPr>
                  <a:t>Formulate  recommendations</a:t>
                </a:r>
                <a:r>
                  <a:rPr lang="en-US" sz="1400" dirty="0">
                    <a:latin typeface="+mn-lt"/>
                  </a:rPr>
                  <a:t>:</a:t>
                </a:r>
              </a:p>
              <a:p>
                <a:pPr marL="225425" indent="-112713" fontAlgn="auto">
                  <a:spcBef>
                    <a:spcPts val="0"/>
                  </a:spcBef>
                  <a:spcAft>
                    <a:spcPts val="0"/>
                  </a:spcAft>
                  <a:buFont typeface="Arial" pitchFamily="34" charset="0"/>
                  <a:buChar char="•"/>
                  <a:defRPr/>
                </a:pPr>
                <a:r>
                  <a:rPr lang="en-US" sz="1400" dirty="0">
                    <a:latin typeface="+mn-lt"/>
                  </a:rPr>
                  <a:t>For or against (direction)</a:t>
                </a:r>
              </a:p>
              <a:p>
                <a:pPr marL="225425" indent="-112713" fontAlgn="auto">
                  <a:spcBef>
                    <a:spcPts val="0"/>
                  </a:spcBef>
                  <a:spcAft>
                    <a:spcPts val="0"/>
                  </a:spcAft>
                  <a:buFont typeface="Arial" pitchFamily="34" charset="0"/>
                  <a:buChar char="•"/>
                  <a:defRPr/>
                </a:pPr>
                <a:r>
                  <a:rPr lang="en-US" sz="1400" dirty="0">
                    <a:latin typeface="+mn-lt"/>
                  </a:rPr>
                  <a:t>Strong or weak (strength)</a:t>
                </a:r>
              </a:p>
              <a:p>
                <a:pPr marL="569913" lvl="1" indent="-112713" fontAlgn="auto">
                  <a:spcBef>
                    <a:spcPts val="0"/>
                  </a:spcBef>
                  <a:spcAft>
                    <a:spcPts val="0"/>
                  </a:spcAft>
                  <a:defRPr/>
                </a:pPr>
                <a:endParaRPr lang="en-US" sz="600" i="1" dirty="0">
                  <a:latin typeface="+mn-lt"/>
                </a:endParaRPr>
              </a:p>
              <a:p>
                <a:pPr marL="569913" lvl="1" indent="-112713" fontAlgn="auto">
                  <a:spcBef>
                    <a:spcPts val="0"/>
                  </a:spcBef>
                  <a:spcAft>
                    <a:spcPts val="0"/>
                  </a:spcAft>
                  <a:defRPr/>
                </a:pPr>
                <a:r>
                  <a:rPr lang="en-US" sz="1400" i="1" dirty="0">
                    <a:latin typeface="+mn-lt"/>
                  </a:rPr>
                  <a:t>By considering:</a:t>
                </a:r>
              </a:p>
              <a:p>
                <a:pPr marL="801688" lvl="1" indent="-220663" fontAlgn="auto">
                  <a:spcBef>
                    <a:spcPts val="0"/>
                  </a:spcBef>
                  <a:spcAft>
                    <a:spcPts val="0"/>
                  </a:spcAft>
                  <a:buFont typeface="Wingdings" pitchFamily="2" charset="2"/>
                  <a:buChar char="q"/>
                  <a:defRPr/>
                </a:pPr>
                <a:r>
                  <a:rPr lang="en-US" sz="1400" dirty="0">
                    <a:solidFill>
                      <a:srgbClr val="FFC000"/>
                    </a:solidFill>
                    <a:latin typeface="+mn-lt"/>
                  </a:rPr>
                  <a:t>Quality of evidence</a:t>
                </a:r>
              </a:p>
              <a:p>
                <a:pPr marL="801688" lvl="1" indent="-220663" fontAlgn="auto">
                  <a:spcBef>
                    <a:spcPts val="0"/>
                  </a:spcBef>
                  <a:spcAft>
                    <a:spcPts val="0"/>
                  </a:spcAft>
                  <a:buFont typeface="Wingdings" pitchFamily="2" charset="2"/>
                  <a:buChar char="q"/>
                  <a:defRPr/>
                </a:pPr>
                <a:r>
                  <a:rPr lang="en-US" sz="1400" dirty="0">
                    <a:solidFill>
                      <a:schemeClr val="bg1">
                        <a:lumMod val="50000"/>
                        <a:lumOff val="50000"/>
                      </a:schemeClr>
                    </a:solidFill>
                    <a:latin typeface="+mn-lt"/>
                  </a:rPr>
                  <a:t>Balance benefits/harms</a:t>
                </a:r>
              </a:p>
              <a:p>
                <a:pPr marL="801688" lvl="1" indent="-220663" fontAlgn="auto">
                  <a:spcBef>
                    <a:spcPts val="0"/>
                  </a:spcBef>
                  <a:spcAft>
                    <a:spcPts val="0"/>
                  </a:spcAft>
                  <a:buFont typeface="Wingdings" pitchFamily="2" charset="2"/>
                  <a:buChar char="q"/>
                  <a:defRPr/>
                </a:pPr>
                <a:r>
                  <a:rPr lang="en-US" sz="1400" dirty="0">
                    <a:solidFill>
                      <a:schemeClr val="bg1">
                        <a:lumMod val="50000"/>
                        <a:lumOff val="50000"/>
                      </a:schemeClr>
                    </a:solidFill>
                    <a:latin typeface="+mn-lt"/>
                  </a:rPr>
                  <a:t>Values and preferences</a:t>
                </a:r>
              </a:p>
              <a:p>
                <a:pPr marL="112713" indent="-112713" fontAlgn="auto">
                  <a:spcBef>
                    <a:spcPts val="0"/>
                  </a:spcBef>
                  <a:spcAft>
                    <a:spcPts val="0"/>
                  </a:spcAft>
                  <a:defRPr/>
                </a:pPr>
                <a:endParaRPr lang="en-US" sz="600" dirty="0">
                  <a:latin typeface="+mn-lt"/>
                </a:endParaRPr>
              </a:p>
              <a:p>
                <a:pPr marL="112713" indent="-112713" fontAlgn="auto">
                  <a:spcBef>
                    <a:spcPts val="0"/>
                  </a:spcBef>
                  <a:spcAft>
                    <a:spcPts val="0"/>
                  </a:spcAft>
                  <a:defRPr/>
                </a:pPr>
                <a:r>
                  <a:rPr lang="en-US" sz="1400" dirty="0">
                    <a:latin typeface="+mn-lt"/>
                  </a:rPr>
                  <a:t>Revise if necessary by considering:</a:t>
                </a:r>
              </a:p>
              <a:p>
                <a:pPr marL="801688" indent="-225425" fontAlgn="auto">
                  <a:spcBef>
                    <a:spcPts val="0"/>
                  </a:spcBef>
                  <a:spcAft>
                    <a:spcPts val="0"/>
                  </a:spcAft>
                  <a:buFont typeface="Wingdings" pitchFamily="2" charset="2"/>
                  <a:buChar char="q"/>
                  <a:defRPr/>
                </a:pPr>
                <a:r>
                  <a:rPr lang="en-US" sz="1400" dirty="0">
                    <a:solidFill>
                      <a:schemeClr val="bg1">
                        <a:lumMod val="50000"/>
                        <a:lumOff val="50000"/>
                      </a:schemeClr>
                    </a:solidFill>
                    <a:latin typeface="+mn-lt"/>
                  </a:rPr>
                  <a:t>Resource use (cost)</a:t>
                </a:r>
              </a:p>
            </p:txBody>
          </p:sp>
          <p:sp>
            <p:nvSpPr>
              <p:cNvPr id="154" name="Down Arrow 153"/>
              <p:cNvSpPr/>
              <p:nvPr/>
            </p:nvSpPr>
            <p:spPr bwMode="auto">
              <a:xfrm rot="5400000">
                <a:off x="3733800" y="3581400"/>
                <a:ext cx="457200" cy="2286000"/>
              </a:xfrm>
              <a:prstGeom prst="downArrow">
                <a:avLst/>
              </a:prstGeom>
              <a:solidFill>
                <a:srgbClr val="CAF7F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9" name="Group 105"/>
              <p:cNvGrpSpPr>
                <a:grpSpLocks/>
              </p:cNvGrpSpPr>
              <p:nvPr/>
            </p:nvGrpSpPr>
            <p:grpSpPr bwMode="auto">
              <a:xfrm>
                <a:off x="3200400" y="5486400"/>
                <a:ext cx="1754188" cy="1181100"/>
                <a:chOff x="3200400" y="5486400"/>
                <a:chExt cx="1754249" cy="1180721"/>
              </a:xfrm>
            </p:grpSpPr>
            <p:sp>
              <p:nvSpPr>
                <p:cNvPr id="155" name="Down Arrow 154"/>
                <p:cNvSpPr/>
                <p:nvPr/>
              </p:nvSpPr>
              <p:spPr>
                <a:xfrm rot="16200000">
                  <a:off x="3314785" y="5600541"/>
                  <a:ext cx="457053" cy="685824"/>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8885" name="Picture 4"/>
                <p:cNvPicPr>
                  <a:picLocks noChangeAspect="1" noChangeArrowheads="1"/>
                </p:cNvPicPr>
                <p:nvPr/>
              </p:nvPicPr>
              <p:blipFill>
                <a:blip r:embed="rId3" cstate="print"/>
                <a:srcRect/>
                <a:stretch>
                  <a:fillRect/>
                </a:stretch>
              </p:blipFill>
              <p:spPr bwMode="auto">
                <a:xfrm>
                  <a:off x="4038600" y="5486400"/>
                  <a:ext cx="916049" cy="1180721"/>
                </a:xfrm>
                <a:prstGeom prst="rect">
                  <a:avLst/>
                </a:prstGeom>
                <a:noFill/>
                <a:ln w="9525">
                  <a:noFill/>
                  <a:miter lim="800000"/>
                  <a:headEnd/>
                  <a:tailEnd/>
                </a:ln>
              </p:spPr>
            </p:pic>
          </p:grpSp>
        </p:grpSp>
        <p:sp>
          <p:nvSpPr>
            <p:cNvPr id="16" name="TextBox 15"/>
            <p:cNvSpPr txBox="1">
              <a:spLocks noChangeArrowheads="1"/>
            </p:cNvSpPr>
            <p:nvPr/>
          </p:nvSpPr>
          <p:spPr bwMode="auto">
            <a:xfrm rot="-1800000">
              <a:off x="3450691" y="274369"/>
              <a:ext cx="1295400" cy="738664"/>
            </a:xfrm>
            <a:prstGeom prst="rect">
              <a:avLst/>
            </a:prstGeom>
            <a:noFill/>
            <a:ln w="9525">
              <a:noFill/>
              <a:miter lim="800000"/>
              <a:headEnd/>
              <a:tailEnd/>
            </a:ln>
          </p:spPr>
          <p:txBody>
            <a:bodyPr>
              <a:spAutoFit/>
            </a:bodyPr>
            <a:lstStyle/>
            <a:p>
              <a:r>
                <a:rPr lang="en-US" sz="1400" dirty="0" smtClean="0">
                  <a:latin typeface="Corbel" pitchFamily="34" charset="0"/>
                </a:rPr>
                <a:t>Quality rating outcomes </a:t>
              </a:r>
              <a:r>
                <a:rPr lang="en-US" sz="1400" dirty="0">
                  <a:latin typeface="Corbel" pitchFamily="34" charset="0"/>
                </a:rPr>
                <a:t>across studies</a:t>
              </a:r>
            </a:p>
          </p:txBody>
        </p:sp>
        <p:grpSp>
          <p:nvGrpSpPr>
            <p:cNvPr id="100" name="Group 99"/>
            <p:cNvGrpSpPr/>
            <p:nvPr/>
          </p:nvGrpSpPr>
          <p:grpSpPr>
            <a:xfrm>
              <a:off x="762000" y="1143000"/>
              <a:ext cx="5257801" cy="2127662"/>
              <a:chOff x="762000" y="1143000"/>
              <a:chExt cx="5257801" cy="2127662"/>
            </a:xfrm>
          </p:grpSpPr>
          <p:sp>
            <p:nvSpPr>
              <p:cNvPr id="8" name="TextBox 7"/>
              <p:cNvSpPr txBox="1">
                <a:spLocks noChangeArrowheads="1"/>
              </p:cNvSpPr>
              <p:nvPr/>
            </p:nvSpPr>
            <p:spPr bwMode="auto">
              <a:xfrm>
                <a:off x="762000" y="1371600"/>
                <a:ext cx="990600" cy="307975"/>
              </a:xfrm>
              <a:prstGeom prst="rect">
                <a:avLst/>
              </a:prstGeom>
              <a:noFill/>
              <a:ln w="9525">
                <a:noFill/>
                <a:miter lim="800000"/>
                <a:headEnd/>
                <a:tailEnd/>
              </a:ln>
            </p:spPr>
            <p:txBody>
              <a:bodyPr>
                <a:spAutoFit/>
              </a:bodyPr>
              <a:lstStyle/>
              <a:p>
                <a:r>
                  <a:rPr lang="en-US" sz="1400" dirty="0">
                    <a:latin typeface="Corbel" pitchFamily="34" charset="0"/>
                  </a:rPr>
                  <a:t>Outcome</a:t>
                </a:r>
              </a:p>
            </p:txBody>
          </p:sp>
          <p:sp>
            <p:nvSpPr>
              <p:cNvPr id="9" name="TextBox 8"/>
              <p:cNvSpPr txBox="1">
                <a:spLocks noChangeArrowheads="1"/>
              </p:cNvSpPr>
              <p:nvPr/>
            </p:nvSpPr>
            <p:spPr bwMode="auto">
              <a:xfrm>
                <a:off x="762000" y="16764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0" name="TextBox 9"/>
              <p:cNvSpPr txBox="1">
                <a:spLocks noChangeArrowheads="1"/>
              </p:cNvSpPr>
              <p:nvPr/>
            </p:nvSpPr>
            <p:spPr bwMode="auto">
              <a:xfrm>
                <a:off x="762000" y="1981200"/>
                <a:ext cx="990600" cy="307975"/>
              </a:xfrm>
              <a:prstGeom prst="rect">
                <a:avLst/>
              </a:prstGeom>
              <a:noFill/>
              <a:ln w="9525">
                <a:noFill/>
                <a:miter lim="800000"/>
                <a:headEnd/>
                <a:tailEnd/>
              </a:ln>
            </p:spPr>
            <p:txBody>
              <a:bodyPr>
                <a:spAutoFit/>
              </a:bodyPr>
              <a:lstStyle/>
              <a:p>
                <a:r>
                  <a:rPr lang="en-US" sz="1400" dirty="0">
                    <a:latin typeface="Corbel" pitchFamily="34" charset="0"/>
                  </a:rPr>
                  <a:t>Outcome</a:t>
                </a:r>
              </a:p>
            </p:txBody>
          </p:sp>
          <p:sp>
            <p:nvSpPr>
              <p:cNvPr id="11" name="TextBox 10"/>
              <p:cNvSpPr txBox="1">
                <a:spLocks noChangeArrowheads="1"/>
              </p:cNvSpPr>
              <p:nvPr/>
            </p:nvSpPr>
            <p:spPr bwMode="auto">
              <a:xfrm>
                <a:off x="762000" y="2590800"/>
                <a:ext cx="990600" cy="307975"/>
              </a:xfrm>
              <a:prstGeom prst="rect">
                <a:avLst/>
              </a:prstGeom>
              <a:noFill/>
              <a:ln w="9525">
                <a:noFill/>
                <a:miter lim="800000"/>
                <a:headEnd/>
                <a:tailEnd/>
              </a:ln>
            </p:spPr>
            <p:txBody>
              <a:bodyPr>
                <a:spAutoFit/>
              </a:bodyPr>
              <a:lstStyle/>
              <a:p>
                <a:r>
                  <a:rPr lang="en-US" sz="1400" dirty="0">
                    <a:latin typeface="Corbel" pitchFamily="34" charset="0"/>
                  </a:rPr>
                  <a:t>Outcome</a:t>
                </a:r>
              </a:p>
            </p:txBody>
          </p:sp>
          <p:sp>
            <p:nvSpPr>
              <p:cNvPr id="23" name="TextBox 22"/>
              <p:cNvSpPr txBox="1">
                <a:spLocks noChangeArrowheads="1"/>
              </p:cNvSpPr>
              <p:nvPr/>
            </p:nvSpPr>
            <p:spPr bwMode="auto">
              <a:xfrm>
                <a:off x="1676400" y="1371600"/>
                <a:ext cx="762000" cy="307975"/>
              </a:xfrm>
              <a:prstGeom prst="rect">
                <a:avLst/>
              </a:prstGeom>
              <a:noFill/>
              <a:ln w="9525">
                <a:noFill/>
                <a:miter lim="800000"/>
                <a:headEnd/>
                <a:tailEnd/>
              </a:ln>
            </p:spPr>
            <p:txBody>
              <a:bodyPr>
                <a:spAutoFit/>
              </a:bodyPr>
              <a:lstStyle/>
              <a:p>
                <a:r>
                  <a:rPr lang="en-US" sz="1400" dirty="0">
                    <a:latin typeface="Corbel" pitchFamily="34" charset="0"/>
                  </a:rPr>
                  <a:t>Critical</a:t>
                </a:r>
              </a:p>
            </p:txBody>
          </p:sp>
          <p:sp>
            <p:nvSpPr>
              <p:cNvPr id="24" name="TextBox 23"/>
              <p:cNvSpPr txBox="1">
                <a:spLocks noChangeArrowheads="1"/>
              </p:cNvSpPr>
              <p:nvPr/>
            </p:nvSpPr>
            <p:spPr bwMode="auto">
              <a:xfrm>
                <a:off x="1676400" y="1981200"/>
                <a:ext cx="1066800" cy="307975"/>
              </a:xfrm>
              <a:prstGeom prst="rect">
                <a:avLst/>
              </a:prstGeom>
              <a:noFill/>
              <a:ln w="9525">
                <a:noFill/>
                <a:miter lim="800000"/>
                <a:headEnd/>
                <a:tailEnd/>
              </a:ln>
            </p:spPr>
            <p:txBody>
              <a:bodyPr>
                <a:spAutoFit/>
              </a:bodyPr>
              <a:lstStyle/>
              <a:p>
                <a:r>
                  <a:rPr lang="en-US" sz="1400" dirty="0">
                    <a:latin typeface="Corbel" pitchFamily="34" charset="0"/>
                  </a:rPr>
                  <a:t>Important</a:t>
                </a:r>
              </a:p>
            </p:txBody>
          </p:sp>
          <p:sp>
            <p:nvSpPr>
              <p:cNvPr id="26" name="TextBox 25"/>
              <p:cNvSpPr txBox="1">
                <a:spLocks noChangeArrowheads="1"/>
              </p:cNvSpPr>
              <p:nvPr/>
            </p:nvSpPr>
            <p:spPr bwMode="auto">
              <a:xfrm>
                <a:off x="1676400" y="1676400"/>
                <a:ext cx="762000" cy="307975"/>
              </a:xfrm>
              <a:prstGeom prst="rect">
                <a:avLst/>
              </a:prstGeom>
              <a:noFill/>
              <a:ln w="9525">
                <a:noFill/>
                <a:miter lim="800000"/>
                <a:headEnd/>
                <a:tailEnd/>
              </a:ln>
            </p:spPr>
            <p:txBody>
              <a:bodyPr>
                <a:spAutoFit/>
              </a:bodyPr>
              <a:lstStyle/>
              <a:p>
                <a:r>
                  <a:rPr lang="en-US" sz="1400" dirty="0">
                    <a:latin typeface="Corbel" pitchFamily="34" charset="0"/>
                  </a:rPr>
                  <a:t>Critical</a:t>
                </a:r>
              </a:p>
            </p:txBody>
          </p:sp>
          <p:grpSp>
            <p:nvGrpSpPr>
              <p:cNvPr id="3" name="Group 100"/>
              <p:cNvGrpSpPr>
                <a:grpSpLocks/>
              </p:cNvGrpSpPr>
              <p:nvPr/>
            </p:nvGrpSpPr>
            <p:grpSpPr bwMode="auto">
              <a:xfrm>
                <a:off x="1676400" y="2590799"/>
                <a:ext cx="1442892" cy="541936"/>
                <a:chOff x="1676400" y="2590703"/>
                <a:chExt cx="1443647" cy="541761"/>
              </a:xfrm>
            </p:grpSpPr>
            <p:sp>
              <p:nvSpPr>
                <p:cNvPr id="78958" name="TextBox 20"/>
                <p:cNvSpPr txBox="1">
                  <a:spLocks noChangeArrowheads="1"/>
                </p:cNvSpPr>
                <p:nvPr/>
              </p:nvSpPr>
              <p:spPr bwMode="auto">
                <a:xfrm>
                  <a:off x="1676400" y="2590703"/>
                  <a:ext cx="685800" cy="307776"/>
                </a:xfrm>
                <a:prstGeom prst="rect">
                  <a:avLst/>
                </a:prstGeom>
                <a:noFill/>
                <a:ln w="9525">
                  <a:noFill/>
                  <a:miter lim="800000"/>
                  <a:headEnd/>
                  <a:tailEnd/>
                </a:ln>
              </p:spPr>
              <p:txBody>
                <a:bodyPr>
                  <a:spAutoFit/>
                </a:bodyPr>
                <a:lstStyle/>
                <a:p>
                  <a:r>
                    <a:rPr lang="en-US" sz="1400" dirty="0" smtClean="0">
                      <a:latin typeface="Corbel" pitchFamily="34" charset="0"/>
                    </a:rPr>
                    <a:t>Less</a:t>
                  </a:r>
                  <a:endParaRPr lang="en-US" sz="1400" dirty="0">
                    <a:latin typeface="Corbel" pitchFamily="34" charset="0"/>
                  </a:endParaRPr>
                </a:p>
              </p:txBody>
            </p:sp>
            <p:sp>
              <p:nvSpPr>
                <p:cNvPr id="78959" name="TextBox 26"/>
                <p:cNvSpPr txBox="1">
                  <a:spLocks noChangeArrowheads="1"/>
                </p:cNvSpPr>
                <p:nvPr/>
              </p:nvSpPr>
              <p:spPr bwMode="auto">
                <a:xfrm rot="1800000">
                  <a:off x="2053247" y="2824688"/>
                  <a:ext cx="1066800" cy="307776"/>
                </a:xfrm>
                <a:prstGeom prst="rect">
                  <a:avLst/>
                </a:prstGeom>
                <a:noFill/>
                <a:ln w="9525">
                  <a:noFill/>
                  <a:miter lim="800000"/>
                  <a:headEnd/>
                  <a:tailEnd/>
                </a:ln>
              </p:spPr>
              <p:txBody>
                <a:bodyPr>
                  <a:spAutoFit/>
                </a:bodyPr>
                <a:lstStyle/>
                <a:p>
                  <a:r>
                    <a:rPr lang="en-US" sz="1400" dirty="0">
                      <a:latin typeface="Corbel" pitchFamily="34" charset="0"/>
                    </a:rPr>
                    <a:t>important</a:t>
                  </a:r>
                </a:p>
              </p:txBody>
            </p:sp>
          </p:grpSp>
          <p:grpSp>
            <p:nvGrpSpPr>
              <p:cNvPr id="97" name="Group 96"/>
              <p:cNvGrpSpPr/>
              <p:nvPr/>
            </p:nvGrpSpPr>
            <p:grpSpPr>
              <a:xfrm>
                <a:off x="914400" y="1143000"/>
                <a:ext cx="5105401" cy="2127662"/>
                <a:chOff x="914400" y="1143000"/>
                <a:chExt cx="5105401" cy="2127662"/>
              </a:xfrm>
            </p:grpSpPr>
            <p:grpSp>
              <p:nvGrpSpPr>
                <p:cNvPr id="2" name="Group 160"/>
                <p:cNvGrpSpPr>
                  <a:grpSpLocks/>
                </p:cNvGrpSpPr>
                <p:nvPr/>
              </p:nvGrpSpPr>
              <p:grpSpPr bwMode="auto">
                <a:xfrm>
                  <a:off x="2626426" y="1263733"/>
                  <a:ext cx="2200275" cy="1549400"/>
                  <a:chOff x="2633524" y="1117453"/>
                  <a:chExt cx="2200909" cy="1549547"/>
                </a:xfrm>
              </p:grpSpPr>
              <p:pic>
                <p:nvPicPr>
                  <p:cNvPr id="59" name="Picture 2"/>
                  <p:cNvPicPr>
                    <a:picLocks noChangeAspect="1" noChangeArrowheads="1"/>
                  </p:cNvPicPr>
                  <p:nvPr/>
                </p:nvPicPr>
                <p:blipFill>
                  <a:blip r:embed="rId4" cstate="print"/>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5" name="Picture 2"/>
                  <p:cNvPicPr>
                    <a:picLocks noChangeAspect="1" noChangeArrowheads="1"/>
                  </p:cNvPicPr>
                  <p:nvPr/>
                </p:nvPicPr>
                <p:blipFill>
                  <a:blip r:embed="rId4" cstate="print"/>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0" name="Picture 2"/>
                  <p:cNvPicPr>
                    <a:picLocks noChangeAspect="1" noChangeArrowheads="1"/>
                  </p:cNvPicPr>
                  <p:nvPr/>
                </p:nvPicPr>
                <p:blipFill>
                  <a:blip r:embed="rId4" cstate="print"/>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4" name="Picture 2"/>
                  <p:cNvPicPr>
                    <a:picLocks noChangeAspect="1" noChangeArrowheads="1"/>
                  </p:cNvPicPr>
                  <p:nvPr/>
                </p:nvPicPr>
                <p:blipFill>
                  <a:blip r:embed="rId4" cstate="print"/>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sp>
              <p:nvSpPr>
                <p:cNvPr id="146" name="TextBox 145"/>
                <p:cNvSpPr txBox="1"/>
                <p:nvPr/>
              </p:nvSpPr>
              <p:spPr>
                <a:xfrm rot="16200000">
                  <a:off x="4343400" y="1828800"/>
                  <a:ext cx="1676400" cy="304800"/>
                </a:xfrm>
                <a:prstGeom prst="rect">
                  <a:avLst/>
                </a:prstGeom>
                <a:noFill/>
                <a:ln>
                  <a:solidFill>
                    <a:schemeClr val="accent1">
                      <a:lumMod val="75000"/>
                    </a:schemeClr>
                  </a:solidFill>
                </a:ln>
              </p:spPr>
              <p:txBody>
                <a:bodyPr wrap="square">
                  <a:spAutoFit/>
                </a:bodyPr>
                <a:lstStyle/>
                <a:p>
                  <a:pPr algn="ctr" fontAlgn="auto">
                    <a:spcBef>
                      <a:spcPts val="0"/>
                    </a:spcBef>
                    <a:spcAft>
                      <a:spcPts val="0"/>
                    </a:spcAft>
                    <a:defRPr/>
                  </a:pPr>
                  <a:r>
                    <a:rPr lang="en-US" sz="1400" dirty="0" smtClean="0">
                      <a:solidFill>
                        <a:schemeClr val="tx2">
                          <a:lumMod val="90000"/>
                        </a:schemeClr>
                      </a:solidFill>
                      <a:latin typeface="+mn-lt"/>
                    </a:rPr>
                    <a:t>Grade  down </a:t>
                  </a:r>
                  <a:r>
                    <a:rPr lang="en-US" sz="1400" dirty="0" smtClean="0">
                      <a:solidFill>
                        <a:srgbClr val="FFC000"/>
                      </a:solidFill>
                      <a:latin typeface="+mn-lt"/>
                    </a:rPr>
                    <a:t>or</a:t>
                  </a:r>
                  <a:r>
                    <a:rPr lang="en-US" sz="1400" dirty="0" smtClean="0">
                      <a:solidFill>
                        <a:schemeClr val="tx2">
                          <a:lumMod val="90000"/>
                        </a:schemeClr>
                      </a:solidFill>
                      <a:latin typeface="+mn-lt"/>
                    </a:rPr>
                    <a:t> up</a:t>
                  </a:r>
                  <a:endParaRPr lang="en-US" sz="1400" dirty="0">
                    <a:solidFill>
                      <a:schemeClr val="tx2">
                        <a:lumMod val="90000"/>
                      </a:schemeClr>
                    </a:solidFill>
                    <a:latin typeface="+mn-lt"/>
                  </a:endParaRPr>
                </a:p>
              </p:txBody>
            </p:sp>
            <p:grpSp>
              <p:nvGrpSpPr>
                <p:cNvPr id="28" name="Group 161"/>
                <p:cNvGrpSpPr>
                  <a:grpSpLocks/>
                </p:cNvGrpSpPr>
                <p:nvPr/>
              </p:nvGrpSpPr>
              <p:grpSpPr bwMode="auto">
                <a:xfrm>
                  <a:off x="914400" y="1524000"/>
                  <a:ext cx="5105401" cy="1746662"/>
                  <a:chOff x="914400" y="1524000"/>
                  <a:chExt cx="5104643" cy="1746662"/>
                </a:xfrm>
              </p:grpSpPr>
              <p:cxnSp>
                <p:nvCxnSpPr>
                  <p:cNvPr id="35" name="Straight Connector 34"/>
                  <p:cNvCxnSpPr/>
                  <p:nvPr/>
                </p:nvCxnSpPr>
                <p:spPr>
                  <a:xfrm>
                    <a:off x="914400" y="2895600"/>
                    <a:ext cx="1142831" cy="1588"/>
                  </a:xfrm>
                  <a:prstGeom prst="line">
                    <a:avLst/>
                  </a:prstGeom>
                  <a:ln w="38100">
                    <a:solidFill>
                      <a:srgbClr val="FFFF9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033484" y="2889662"/>
                    <a:ext cx="685698" cy="381000"/>
                  </a:xfrm>
                  <a:prstGeom prst="line">
                    <a:avLst/>
                  </a:prstGeom>
                  <a:ln w="38100">
                    <a:solidFill>
                      <a:srgbClr val="FFFF99"/>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4400" y="2286000"/>
                    <a:ext cx="2304708"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14400" y="1981200"/>
                    <a:ext cx="2303121" cy="31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14400" y="1676400"/>
                    <a:ext cx="230312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81007" y="1679575"/>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819094" y="16764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158769" y="169386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474658"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814333"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155594" y="197961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474658" y="2282825"/>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819094"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158769"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00031" y="1681163"/>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503206" y="1982788"/>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504792" y="2286000"/>
                    <a:ext cx="380944" cy="1588"/>
                  </a:xfrm>
                  <a:prstGeom prst="line">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5485722" y="1524000"/>
                    <a:ext cx="533321" cy="152400"/>
                  </a:xfrm>
                  <a:prstGeom prst="line">
                    <a:avLst/>
                  </a:prstGeom>
                  <a:ln w="38100">
                    <a:solidFill>
                      <a:schemeClr val="accent6">
                        <a:lumMod val="20000"/>
                        <a:lumOff val="8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5485722" y="1905000"/>
                    <a:ext cx="533321" cy="76200"/>
                  </a:xfrm>
                  <a:prstGeom prst="line">
                    <a:avLst/>
                  </a:prstGeom>
                  <a:ln w="38100">
                    <a:solidFill>
                      <a:schemeClr val="accent6">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5485722" y="2286000"/>
                    <a:ext cx="533321" cy="76200"/>
                  </a:xfrm>
                  <a:prstGeom prst="line">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485721" y="2590800"/>
                    <a:ext cx="533321" cy="152400"/>
                  </a:xfrm>
                  <a:prstGeom prst="line">
                    <a:avLst/>
                  </a:prstGeom>
                  <a:ln w="381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914400" y="2590800"/>
                    <a:ext cx="2304708"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3820455" y="2598716"/>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3475132" y="2584862"/>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4143020" y="25908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4495269" y="2590800"/>
                    <a:ext cx="380944" cy="1588"/>
                  </a:xfrm>
                  <a:prstGeom prst="line">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28" name="TextBox 127"/>
              <p:cNvSpPr txBox="1">
                <a:spLocks noChangeArrowheads="1"/>
              </p:cNvSpPr>
              <p:nvPr/>
            </p:nvSpPr>
            <p:spPr bwMode="auto">
              <a:xfrm>
                <a:off x="762000" y="2286000"/>
                <a:ext cx="990600" cy="307975"/>
              </a:xfrm>
              <a:prstGeom prst="rect">
                <a:avLst/>
              </a:prstGeom>
              <a:noFill/>
              <a:ln w="9525">
                <a:noFill/>
                <a:miter lim="800000"/>
                <a:headEnd/>
                <a:tailEnd/>
              </a:ln>
            </p:spPr>
            <p:txBody>
              <a:bodyPr>
                <a:spAutoFit/>
              </a:bodyPr>
              <a:lstStyle/>
              <a:p>
                <a:r>
                  <a:rPr lang="en-US" sz="1400" dirty="0">
                    <a:latin typeface="Corbel" pitchFamily="34" charset="0"/>
                  </a:rPr>
                  <a:t>Outcome</a:t>
                </a:r>
              </a:p>
            </p:txBody>
          </p:sp>
          <p:sp>
            <p:nvSpPr>
              <p:cNvPr id="131" name="TextBox 130"/>
              <p:cNvSpPr txBox="1">
                <a:spLocks noChangeArrowheads="1"/>
              </p:cNvSpPr>
              <p:nvPr/>
            </p:nvSpPr>
            <p:spPr bwMode="auto">
              <a:xfrm>
                <a:off x="1676400" y="2286000"/>
                <a:ext cx="1066800" cy="307975"/>
              </a:xfrm>
              <a:prstGeom prst="rect">
                <a:avLst/>
              </a:prstGeom>
              <a:noFill/>
              <a:ln w="9525">
                <a:noFill/>
                <a:miter lim="800000"/>
                <a:headEnd/>
                <a:tailEnd/>
              </a:ln>
            </p:spPr>
            <p:txBody>
              <a:bodyPr>
                <a:spAutoFit/>
              </a:bodyPr>
              <a:lstStyle/>
              <a:p>
                <a:r>
                  <a:rPr lang="en-US" sz="1400" dirty="0">
                    <a:latin typeface="Corbel" pitchFamily="34" charset="0"/>
                  </a:rPr>
                  <a:t>Important</a:t>
                </a:r>
              </a:p>
            </p:txBody>
          </p:sp>
        </p:grpSp>
        <p:grpSp>
          <p:nvGrpSpPr>
            <p:cNvPr id="99" name="Group 98"/>
            <p:cNvGrpSpPr/>
            <p:nvPr/>
          </p:nvGrpSpPr>
          <p:grpSpPr>
            <a:xfrm>
              <a:off x="5638800" y="1066800"/>
              <a:ext cx="2514600" cy="3006725"/>
              <a:chOff x="5638800" y="1066800"/>
              <a:chExt cx="2514600" cy="3006725"/>
            </a:xfrm>
          </p:grpSpPr>
          <p:sp>
            <p:nvSpPr>
              <p:cNvPr id="96" name="Down Arrow 95"/>
              <p:cNvSpPr/>
              <p:nvPr/>
            </p:nvSpPr>
            <p:spPr bwMode="auto">
              <a:xfrm>
                <a:off x="5638800" y="1143000"/>
                <a:ext cx="2514600" cy="2930525"/>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6" name="TextBox 155"/>
              <p:cNvSpPr txBox="1"/>
              <p:nvPr/>
            </p:nvSpPr>
            <p:spPr>
              <a:xfrm rot="16200000">
                <a:off x="6173689" y="2132111"/>
                <a:ext cx="2438400" cy="307777"/>
              </a:xfrm>
              <a:prstGeom prst="rect">
                <a:avLst/>
              </a:prstGeom>
              <a:noFill/>
              <a:ln>
                <a:noFill/>
              </a:ln>
            </p:spPr>
            <p:txBody>
              <a:bodyPr wrap="square">
                <a:spAutoFit/>
              </a:bodyPr>
              <a:lstStyle/>
              <a:p>
                <a:pPr algn="ctr" fontAlgn="auto">
                  <a:spcBef>
                    <a:spcPts val="0"/>
                  </a:spcBef>
                  <a:spcAft>
                    <a:spcPts val="0"/>
                  </a:spcAft>
                  <a:defRPr/>
                </a:pPr>
                <a:r>
                  <a:rPr lang="en-US" sz="1400" dirty="0" smtClean="0">
                    <a:solidFill>
                      <a:srgbClr val="FFFF00"/>
                    </a:solidFill>
                    <a:latin typeface="+mn-lt"/>
                  </a:rPr>
                  <a:t>Overall quality of evidence</a:t>
                </a:r>
                <a:endParaRPr lang="en-US" sz="1400" dirty="0">
                  <a:solidFill>
                    <a:srgbClr val="FFFF00"/>
                  </a:solidFill>
                  <a:latin typeface="+mn-lt"/>
                </a:endParaRPr>
              </a:p>
            </p:txBody>
          </p:sp>
        </p:grpSp>
        <p:pic>
          <p:nvPicPr>
            <p:cNvPr id="102" name="Picture 121"/>
            <p:cNvPicPr>
              <a:picLocks noChangeAspect="1" noChangeArrowheads="1"/>
            </p:cNvPicPr>
            <p:nvPr/>
          </p:nvPicPr>
          <p:blipFill>
            <a:blip r:embed="rId5" cstate="print"/>
            <a:srcRect/>
            <a:stretch>
              <a:fillRect/>
            </a:stretch>
          </p:blipFill>
          <p:spPr bwMode="auto">
            <a:xfrm>
              <a:off x="6121884" y="5614988"/>
              <a:ext cx="1752600" cy="1052512"/>
            </a:xfrm>
            <a:prstGeom prst="rect">
              <a:avLst/>
            </a:prstGeom>
            <a:noFill/>
          </p:spPr>
        </p:pic>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523747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04800" y="3429000"/>
            <a:ext cx="8534400" cy="2819400"/>
          </a:xfrm>
        </p:spPr>
        <p:txBody>
          <a:bodyPr/>
          <a:lstStyle/>
          <a:p>
            <a:pPr marL="582612" indent="-514350">
              <a:buFont typeface="+mj-lt"/>
              <a:buAutoNum type="alphaUcPeriod"/>
            </a:pPr>
            <a:r>
              <a:rPr lang="en-US" sz="2800" dirty="0" smtClean="0"/>
              <a:t>“We recommend early antibiotics in children with acute otitis media”</a:t>
            </a:r>
          </a:p>
          <a:p>
            <a:pPr marL="582612" indent="-514350">
              <a:buFont typeface="+mj-lt"/>
              <a:buAutoNum type="alphaUcPeriod"/>
            </a:pPr>
            <a:r>
              <a:rPr lang="en-US" sz="2800" dirty="0" smtClean="0"/>
              <a:t>“We suggest early antibiotics…”</a:t>
            </a:r>
          </a:p>
          <a:p>
            <a:pPr marL="582612" indent="-514350">
              <a:buFont typeface="+mj-lt"/>
              <a:buAutoNum type="alphaUcPeriod"/>
            </a:pPr>
            <a:r>
              <a:rPr lang="en-US" sz="2800" dirty="0" smtClean="0"/>
              <a:t>“We suggest against using antibiotics initially…”</a:t>
            </a:r>
          </a:p>
          <a:p>
            <a:pPr marL="582612" indent="-514350">
              <a:buFont typeface="+mj-lt"/>
              <a:buAutoNum type="alphaUcPeriod"/>
            </a:pPr>
            <a:r>
              <a:rPr lang="en-US" sz="2800" dirty="0" smtClean="0"/>
              <a:t>“We recommend against using antibiotics initially…”</a:t>
            </a:r>
            <a:endParaRPr lang="en-US" sz="2800" dirty="0"/>
          </a:p>
        </p:txBody>
      </p:sp>
      <p:sp>
        <p:nvSpPr>
          <p:cNvPr id="5" name="TextBox 4"/>
          <p:cNvSpPr txBox="1"/>
          <p:nvPr/>
        </p:nvSpPr>
        <p:spPr>
          <a:xfrm>
            <a:off x="914400" y="1392072"/>
            <a:ext cx="7924800" cy="1815882"/>
          </a:xfrm>
          <a:prstGeom prst="rect">
            <a:avLst/>
          </a:prstGeom>
          <a:noFill/>
        </p:spPr>
        <p:txBody>
          <a:bodyPr wrap="square" rtlCol="0">
            <a:spAutoFit/>
          </a:bodyPr>
          <a:lstStyle/>
          <a:p>
            <a:r>
              <a:rPr lang="en-US" sz="2800" dirty="0" smtClean="0">
                <a:solidFill>
                  <a:schemeClr val="accent3">
                    <a:lumMod val="40000"/>
                    <a:lumOff val="60000"/>
                  </a:schemeClr>
                </a:solidFill>
              </a:rPr>
              <a:t>PICO: Should children with otitis media be treated with antibiotics? </a:t>
            </a:r>
            <a:br>
              <a:rPr lang="en-US" sz="2800" dirty="0" smtClean="0">
                <a:solidFill>
                  <a:schemeClr val="accent3">
                    <a:lumMod val="40000"/>
                    <a:lumOff val="60000"/>
                  </a:schemeClr>
                </a:solidFill>
              </a:rPr>
            </a:br>
            <a:endParaRPr lang="en-US" sz="2800" dirty="0" smtClean="0">
              <a:solidFill>
                <a:schemeClr val="accent3">
                  <a:lumMod val="40000"/>
                  <a:lumOff val="60000"/>
                </a:schemeClr>
              </a:solidFill>
            </a:endParaRPr>
          </a:p>
          <a:p>
            <a:r>
              <a:rPr lang="en-US" sz="2800" dirty="0" smtClean="0">
                <a:solidFill>
                  <a:schemeClr val="accent3">
                    <a:lumMod val="40000"/>
                    <a:lumOff val="60000"/>
                  </a:schemeClr>
                </a:solidFill>
              </a:rPr>
              <a:t>Rate the overall strength or recommendations: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37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489350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3400" y="342900"/>
            <a:ext cx="8128000" cy="1109663"/>
          </a:xfrm>
        </p:spPr>
        <p:txBody>
          <a:bodyPr lIns="82296" tIns="41148" rIns="82296" bIns="41148"/>
          <a:lstStyle/>
          <a:p>
            <a:pPr eaLnBrk="1" fontAlgn="auto" hangingPunct="1">
              <a:spcAft>
                <a:spcPts val="0"/>
              </a:spcAft>
              <a:defRPr/>
            </a:pPr>
            <a:r>
              <a:rPr lang="en-US" dirty="0" smtClean="0">
                <a:solidFill>
                  <a:schemeClr val="tx2">
                    <a:satMod val="200000"/>
                  </a:schemeClr>
                </a:solidFill>
              </a:rPr>
              <a:t>Strength of recommendation</a:t>
            </a:r>
          </a:p>
        </p:txBody>
      </p:sp>
      <p:sp>
        <p:nvSpPr>
          <p:cNvPr id="51203" name="Rectangle 3"/>
          <p:cNvSpPr>
            <a:spLocks noGrp="1" noChangeArrowheads="1"/>
          </p:cNvSpPr>
          <p:nvPr>
            <p:ph type="body" idx="1"/>
          </p:nvPr>
        </p:nvSpPr>
        <p:spPr>
          <a:xfrm>
            <a:off x="685800" y="1600200"/>
            <a:ext cx="8077200" cy="4348163"/>
          </a:xfrm>
        </p:spPr>
        <p:txBody>
          <a:bodyPr lIns="82296" tIns="41148" rIns="82296" bIns="41148"/>
          <a:lstStyle/>
          <a:p>
            <a:pPr marL="0" indent="0" defTabSz="822325" eaLnBrk="1" hangingPunct="1">
              <a:buFont typeface="Wingdings" pitchFamily="2" charset="2"/>
              <a:buNone/>
            </a:pPr>
            <a:r>
              <a:rPr lang="en-US" sz="2800" dirty="0" smtClean="0"/>
              <a:t>“The strength of a recommendation reflects the extent to which we can, </a:t>
            </a:r>
          </a:p>
          <a:p>
            <a:pPr marL="0" indent="0" defTabSz="822325" eaLnBrk="1" hangingPunct="1">
              <a:buFont typeface="Wingdings" pitchFamily="2" charset="2"/>
              <a:buNone/>
            </a:pPr>
            <a:r>
              <a:rPr lang="en-US" sz="2800" dirty="0" smtClean="0"/>
              <a:t/>
            </a:r>
            <a:br>
              <a:rPr lang="en-US" sz="2800" dirty="0" smtClean="0"/>
            </a:br>
            <a:r>
              <a:rPr lang="en-US" sz="2800" dirty="0" smtClean="0">
                <a:solidFill>
                  <a:schemeClr val="bg1">
                    <a:lumMod val="50000"/>
                    <a:lumOff val="50000"/>
                  </a:schemeClr>
                </a:solidFill>
              </a:rPr>
              <a:t>across the range of patients for whom the recommendations are intended</a:t>
            </a:r>
            <a:r>
              <a:rPr lang="en-US" sz="2800" dirty="0" smtClean="0"/>
              <a:t>, </a:t>
            </a:r>
          </a:p>
          <a:p>
            <a:pPr marL="0" indent="0" defTabSz="822325" eaLnBrk="1" hangingPunct="1">
              <a:buFont typeface="Wingdings" pitchFamily="2" charset="2"/>
              <a:buNone/>
            </a:pPr>
            <a:r>
              <a:rPr lang="en-US" sz="2800" dirty="0" smtClean="0"/>
              <a:t/>
            </a:r>
            <a:br>
              <a:rPr lang="en-US" sz="2800" dirty="0" smtClean="0"/>
            </a:br>
            <a:r>
              <a:rPr lang="en-US" sz="2800" dirty="0" smtClean="0"/>
              <a:t>be confident that desirable effects of a management strategy outweigh undesirable effects.”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984552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914400" y="0"/>
            <a:ext cx="7772400" cy="1143000"/>
          </a:xfrm>
        </p:spPr>
        <p:txBody>
          <a:bodyPr lIns="82296" tIns="41148" rIns="82296" bIns="41148"/>
          <a:lstStyle/>
          <a:p>
            <a:pPr eaLnBrk="1" fontAlgn="auto" hangingPunct="1">
              <a:spcAft>
                <a:spcPts val="0"/>
              </a:spcAft>
              <a:defRPr/>
            </a:pPr>
            <a:r>
              <a:rPr lang="en-US" sz="3700" dirty="0" smtClean="0">
                <a:solidFill>
                  <a:schemeClr val="tx2">
                    <a:satMod val="200000"/>
                  </a:schemeClr>
                </a:solidFill>
              </a:rPr>
              <a:t>4 determinants of the strength of recommendation</a:t>
            </a:r>
          </a:p>
        </p:txBody>
      </p:sp>
      <p:grpSp>
        <p:nvGrpSpPr>
          <p:cNvPr id="19" name="Group 18"/>
          <p:cNvGrpSpPr/>
          <p:nvPr/>
        </p:nvGrpSpPr>
        <p:grpSpPr>
          <a:xfrm>
            <a:off x="457200" y="1371600"/>
            <a:ext cx="8458200" cy="5334000"/>
            <a:chOff x="457200" y="1371600"/>
            <a:chExt cx="8458200" cy="5334000"/>
          </a:xfrm>
        </p:grpSpPr>
        <p:grpSp>
          <p:nvGrpSpPr>
            <p:cNvPr id="2" name="Group 16"/>
            <p:cNvGrpSpPr/>
            <p:nvPr/>
          </p:nvGrpSpPr>
          <p:grpSpPr>
            <a:xfrm>
              <a:off x="457200" y="1371600"/>
              <a:ext cx="8458200" cy="685800"/>
              <a:chOff x="457200" y="1371600"/>
              <a:chExt cx="8458200" cy="685800"/>
            </a:xfrm>
          </p:grpSpPr>
          <p:sp>
            <p:nvSpPr>
              <p:cNvPr id="6" name="TextBox 5"/>
              <p:cNvSpPr txBox="1"/>
              <p:nvPr/>
            </p:nvSpPr>
            <p:spPr>
              <a:xfrm>
                <a:off x="457200" y="1371600"/>
                <a:ext cx="3276600" cy="685800"/>
              </a:xfrm>
              <a:prstGeom prst="rect">
                <a:avLst/>
              </a:prstGeom>
              <a:solidFill>
                <a:schemeClr val="accent5">
                  <a:lumMod val="75000"/>
                </a:schemeClr>
              </a:solidFill>
              <a:ln>
                <a:solidFill>
                  <a:schemeClr val="accent1">
                    <a:shade val="50000"/>
                  </a:schemeClr>
                </a:solidFill>
              </a:ln>
            </p:spPr>
            <p:txBody>
              <a:bodyPr wrap="square" rtlCol="0">
                <a:noAutofit/>
              </a:bodyPr>
              <a:lstStyle/>
              <a:p>
                <a:pPr algn="ctr"/>
                <a:r>
                  <a:rPr lang="en-US" dirty="0" smtClean="0"/>
                  <a:t>Factors that can weaken the strength of a recommendation</a:t>
                </a:r>
              </a:p>
            </p:txBody>
          </p:sp>
          <p:sp>
            <p:nvSpPr>
              <p:cNvPr id="7" name="TextBox 6"/>
              <p:cNvSpPr txBox="1"/>
              <p:nvPr/>
            </p:nvSpPr>
            <p:spPr>
              <a:xfrm>
                <a:off x="3810000" y="1371600"/>
                <a:ext cx="5105400" cy="685800"/>
              </a:xfrm>
              <a:prstGeom prst="rect">
                <a:avLst/>
              </a:prstGeom>
              <a:solidFill>
                <a:schemeClr val="accent5">
                  <a:lumMod val="75000"/>
                </a:schemeClr>
              </a:solidFill>
              <a:ln>
                <a:solidFill>
                  <a:schemeClr val="accent1">
                    <a:shade val="50000"/>
                  </a:schemeClr>
                </a:solidFill>
              </a:ln>
            </p:spPr>
            <p:txBody>
              <a:bodyPr wrap="square" rtlCol="0">
                <a:noAutofit/>
              </a:bodyPr>
              <a:lstStyle/>
              <a:p>
                <a:pPr algn="ctr"/>
                <a:r>
                  <a:rPr lang="en-US" dirty="0" smtClean="0"/>
                  <a:t>Explanation</a:t>
                </a:r>
              </a:p>
              <a:p>
                <a:pPr algn="ctr"/>
                <a:endParaRPr lang="en-US" sz="1600" dirty="0" smtClean="0"/>
              </a:p>
            </p:txBody>
          </p:sp>
        </p:grpSp>
        <p:grpSp>
          <p:nvGrpSpPr>
            <p:cNvPr id="3" name="Group 17"/>
            <p:cNvGrpSpPr/>
            <p:nvPr/>
          </p:nvGrpSpPr>
          <p:grpSpPr>
            <a:xfrm>
              <a:off x="457200" y="2057400"/>
              <a:ext cx="8458200" cy="646331"/>
              <a:chOff x="457200" y="2057400"/>
              <a:chExt cx="8458200" cy="646331"/>
            </a:xfrm>
          </p:grpSpPr>
          <p:sp>
            <p:nvSpPr>
              <p:cNvPr id="4" name="TextBox 3"/>
              <p:cNvSpPr txBox="1"/>
              <p:nvPr/>
            </p:nvSpPr>
            <p:spPr>
              <a:xfrm>
                <a:off x="457200" y="2057400"/>
                <a:ext cx="3276600" cy="646331"/>
              </a:xfrm>
              <a:prstGeom prst="rect">
                <a:avLst/>
              </a:prstGeom>
              <a:noFill/>
              <a:ln>
                <a:solidFill>
                  <a:schemeClr val="accent1">
                    <a:shade val="50000"/>
                  </a:schemeClr>
                </a:solidFill>
              </a:ln>
            </p:spPr>
            <p:txBody>
              <a:bodyPr wrap="square" rtlCol="0">
                <a:spAutoFit/>
              </a:bodyPr>
              <a:lstStyle/>
              <a:p>
                <a:pPr marL="347663" indent="-347663">
                  <a:buFont typeface="Wingdings" pitchFamily="2" charset="2"/>
                  <a:buChar char="q"/>
                </a:pPr>
                <a:r>
                  <a:rPr lang="en-US" dirty="0" smtClean="0"/>
                  <a:t> Lower quality evidence</a:t>
                </a:r>
              </a:p>
              <a:p>
                <a:endParaRPr lang="en-US" dirty="0"/>
              </a:p>
            </p:txBody>
          </p:sp>
          <p:sp>
            <p:nvSpPr>
              <p:cNvPr id="9" name="TextBox 8"/>
              <p:cNvSpPr txBox="1"/>
              <p:nvPr/>
            </p:nvSpPr>
            <p:spPr>
              <a:xfrm>
                <a:off x="3810000" y="2057400"/>
                <a:ext cx="5105400" cy="646331"/>
              </a:xfrm>
              <a:prstGeom prst="rect">
                <a:avLst/>
              </a:prstGeom>
              <a:noFill/>
              <a:ln>
                <a:solidFill>
                  <a:schemeClr val="accent1">
                    <a:shade val="50000"/>
                  </a:schemeClr>
                </a:solidFill>
              </a:ln>
            </p:spPr>
            <p:txBody>
              <a:bodyPr wrap="square" rtlCol="0">
                <a:noAutofit/>
              </a:bodyPr>
              <a:lstStyle/>
              <a:p>
                <a:r>
                  <a:rPr lang="en-US" dirty="0" smtClean="0"/>
                  <a:t>The higher the quality of evidence, the more likely is a strong recommendation.</a:t>
                </a:r>
                <a:endParaRPr lang="en-US" dirty="0" smtClean="0">
                  <a:latin typeface="Times New Roman"/>
                </a:endParaRPr>
              </a:p>
            </p:txBody>
          </p:sp>
        </p:grpSp>
        <p:grpSp>
          <p:nvGrpSpPr>
            <p:cNvPr id="5" name="Group 18"/>
            <p:cNvGrpSpPr/>
            <p:nvPr/>
          </p:nvGrpSpPr>
          <p:grpSpPr>
            <a:xfrm>
              <a:off x="457200" y="2743200"/>
              <a:ext cx="8458200" cy="1754326"/>
              <a:chOff x="457200" y="2743200"/>
              <a:chExt cx="8458200" cy="1754326"/>
            </a:xfrm>
          </p:grpSpPr>
          <p:sp>
            <p:nvSpPr>
              <p:cNvPr id="8" name="TextBox 7"/>
              <p:cNvSpPr txBox="1"/>
              <p:nvPr/>
            </p:nvSpPr>
            <p:spPr>
              <a:xfrm>
                <a:off x="457200" y="2743200"/>
                <a:ext cx="3276600" cy="1752600"/>
              </a:xfrm>
              <a:prstGeom prst="rect">
                <a:avLst/>
              </a:prstGeom>
              <a:noFill/>
              <a:ln>
                <a:solidFill>
                  <a:schemeClr val="accent1">
                    <a:shade val="50000"/>
                  </a:schemeClr>
                </a:solidFill>
              </a:ln>
            </p:spPr>
            <p:txBody>
              <a:bodyPr wrap="square" rtlCol="0">
                <a:noAutofit/>
              </a:bodyPr>
              <a:lstStyle/>
              <a:p>
                <a:pPr marL="347663" indent="-347663">
                  <a:buFont typeface="Wingdings" pitchFamily="2" charset="2"/>
                  <a:buChar char="q"/>
                </a:pPr>
                <a:r>
                  <a:rPr lang="en-US" dirty="0" smtClean="0"/>
                  <a:t>Uncertainty about the balance of benefits versus harms and burdens</a:t>
                </a:r>
                <a:endParaRPr lang="en-US" sz="800" dirty="0" smtClean="0"/>
              </a:p>
              <a:p>
                <a:pPr marL="347663" indent="-347663">
                  <a:buFont typeface="Wingdings" pitchFamily="2" charset="2"/>
                  <a:buChar char="q"/>
                </a:pPr>
                <a:endParaRPr lang="en-US" sz="800" dirty="0" smtClean="0"/>
              </a:p>
              <a:p>
                <a:pPr marL="347663" indent="-347663">
                  <a:buFont typeface="Wingdings" pitchFamily="2" charset="2"/>
                  <a:buChar char="q"/>
                </a:pPr>
                <a:endParaRPr lang="en-US" dirty="0" smtClean="0"/>
              </a:p>
            </p:txBody>
          </p:sp>
          <p:sp>
            <p:nvSpPr>
              <p:cNvPr id="12" name="TextBox 11"/>
              <p:cNvSpPr txBox="1"/>
              <p:nvPr/>
            </p:nvSpPr>
            <p:spPr>
              <a:xfrm>
                <a:off x="3810000" y="2743200"/>
                <a:ext cx="5105400" cy="1754326"/>
              </a:xfrm>
              <a:prstGeom prst="rect">
                <a:avLst/>
              </a:prstGeom>
              <a:noFill/>
              <a:ln>
                <a:solidFill>
                  <a:schemeClr val="accent1">
                    <a:shade val="50000"/>
                  </a:schemeClr>
                </a:solidFill>
              </a:ln>
            </p:spPr>
            <p:txBody>
              <a:bodyPr wrap="square" rtlCol="0">
                <a:spAutoFit/>
              </a:bodyPr>
              <a:lstStyle/>
              <a:p>
                <a:r>
                  <a:rPr lang="en-US" dirty="0" smtClean="0"/>
                  <a:t>The larger the difference between the desirable and undesirable consequences, the more likely a strong recommendation warranted. The smaller the net benefit and the lower certainty for that benefit, the more likely is a weak recommendation warranted.</a:t>
                </a:r>
                <a:endParaRPr lang="en-US" dirty="0" smtClean="0">
                  <a:latin typeface="Times New Roman"/>
                </a:endParaRPr>
              </a:p>
            </p:txBody>
          </p:sp>
        </p:grpSp>
        <p:grpSp>
          <p:nvGrpSpPr>
            <p:cNvPr id="14" name="Group 19"/>
            <p:cNvGrpSpPr/>
            <p:nvPr/>
          </p:nvGrpSpPr>
          <p:grpSpPr>
            <a:xfrm>
              <a:off x="457200" y="4572000"/>
              <a:ext cx="8458200" cy="1143000"/>
              <a:chOff x="457200" y="4572000"/>
              <a:chExt cx="8458200" cy="1143000"/>
            </a:xfrm>
          </p:grpSpPr>
          <p:sp>
            <p:nvSpPr>
              <p:cNvPr id="10" name="TextBox 9"/>
              <p:cNvSpPr txBox="1"/>
              <p:nvPr/>
            </p:nvSpPr>
            <p:spPr>
              <a:xfrm>
                <a:off x="457200" y="4572000"/>
                <a:ext cx="3276600" cy="1143000"/>
              </a:xfrm>
              <a:prstGeom prst="rect">
                <a:avLst/>
              </a:prstGeom>
              <a:noFill/>
              <a:ln>
                <a:solidFill>
                  <a:schemeClr val="accent1">
                    <a:shade val="50000"/>
                  </a:schemeClr>
                </a:solidFill>
              </a:ln>
            </p:spPr>
            <p:txBody>
              <a:bodyPr wrap="square" rtlCol="0">
                <a:noAutofit/>
              </a:bodyPr>
              <a:lstStyle/>
              <a:p>
                <a:pPr marL="338138" marR="0" indent="-338138">
                  <a:spcBef>
                    <a:spcPts val="0"/>
                  </a:spcBef>
                  <a:spcAft>
                    <a:spcPts val="0"/>
                  </a:spcAft>
                  <a:buFont typeface="Wingdings" pitchFamily="2" charset="2"/>
                  <a:buChar char="q"/>
                </a:pPr>
                <a:r>
                  <a:rPr lang="en-US" dirty="0" smtClean="0"/>
                  <a:t>Uncertainty or differences in patients’ values </a:t>
                </a:r>
              </a:p>
            </p:txBody>
          </p:sp>
          <p:sp>
            <p:nvSpPr>
              <p:cNvPr id="13" name="TextBox 12"/>
              <p:cNvSpPr txBox="1"/>
              <p:nvPr/>
            </p:nvSpPr>
            <p:spPr>
              <a:xfrm>
                <a:off x="3810000" y="4572000"/>
                <a:ext cx="5105400" cy="1143000"/>
              </a:xfrm>
              <a:prstGeom prst="rect">
                <a:avLst/>
              </a:prstGeom>
              <a:noFill/>
              <a:ln>
                <a:solidFill>
                  <a:schemeClr val="accent1">
                    <a:shade val="50000"/>
                  </a:schemeClr>
                </a:solidFill>
              </a:ln>
            </p:spPr>
            <p:txBody>
              <a:bodyPr wrap="square" rtlCol="0">
                <a:noAutofit/>
              </a:bodyPr>
              <a:lstStyle/>
              <a:p>
                <a:r>
                  <a:rPr lang="en-US" dirty="0" smtClean="0"/>
                  <a:t>The greater the variability in values and preferences, or uncertainty in values and preferences, the more likely weak recommendation warranted.</a:t>
                </a:r>
                <a:endParaRPr lang="en-US" dirty="0">
                  <a:latin typeface="Times New Roman"/>
                </a:endParaRPr>
              </a:p>
            </p:txBody>
          </p:sp>
        </p:grpSp>
        <p:grpSp>
          <p:nvGrpSpPr>
            <p:cNvPr id="16" name="Group 20"/>
            <p:cNvGrpSpPr/>
            <p:nvPr/>
          </p:nvGrpSpPr>
          <p:grpSpPr>
            <a:xfrm>
              <a:off x="457200" y="5782270"/>
              <a:ext cx="8458200" cy="923330"/>
              <a:chOff x="457200" y="5782270"/>
              <a:chExt cx="8458200" cy="923330"/>
            </a:xfrm>
          </p:grpSpPr>
          <p:sp>
            <p:nvSpPr>
              <p:cNvPr id="11" name="TextBox 10"/>
              <p:cNvSpPr txBox="1"/>
              <p:nvPr/>
            </p:nvSpPr>
            <p:spPr>
              <a:xfrm>
                <a:off x="457200" y="5782270"/>
                <a:ext cx="3276600" cy="923330"/>
              </a:xfrm>
              <a:prstGeom prst="rect">
                <a:avLst/>
              </a:prstGeom>
              <a:noFill/>
              <a:ln>
                <a:solidFill>
                  <a:schemeClr val="accent1">
                    <a:shade val="50000"/>
                  </a:schemeClr>
                </a:solidFill>
              </a:ln>
            </p:spPr>
            <p:txBody>
              <a:bodyPr wrap="square" rtlCol="0">
                <a:spAutoFit/>
              </a:bodyPr>
              <a:lstStyle/>
              <a:p>
                <a:pPr marL="338138" marR="0" indent="-338138">
                  <a:spcBef>
                    <a:spcPts val="0"/>
                  </a:spcBef>
                  <a:spcAft>
                    <a:spcPts val="0"/>
                  </a:spcAft>
                  <a:buFont typeface="Wingdings" pitchFamily="2" charset="2"/>
                  <a:buChar char="q"/>
                </a:pPr>
                <a:r>
                  <a:rPr lang="en-US" dirty="0" smtClean="0"/>
                  <a:t>Uncertainty about whether the net benefits are worth the costs </a:t>
                </a:r>
                <a:endParaRPr lang="en-US" dirty="0">
                  <a:latin typeface="Arial"/>
                  <a:ea typeface="Times New Roman"/>
                </a:endParaRPr>
              </a:p>
            </p:txBody>
          </p:sp>
          <p:sp>
            <p:nvSpPr>
              <p:cNvPr id="15" name="TextBox 14"/>
              <p:cNvSpPr txBox="1"/>
              <p:nvPr/>
            </p:nvSpPr>
            <p:spPr>
              <a:xfrm>
                <a:off x="3810000" y="5791200"/>
                <a:ext cx="5105400" cy="914400"/>
              </a:xfrm>
              <a:prstGeom prst="rect">
                <a:avLst/>
              </a:prstGeom>
              <a:noFill/>
              <a:ln>
                <a:solidFill>
                  <a:schemeClr val="accent1">
                    <a:shade val="50000"/>
                  </a:schemeClr>
                </a:solidFill>
              </a:ln>
            </p:spPr>
            <p:txBody>
              <a:bodyPr wrap="square" rtlCol="0">
                <a:noAutofit/>
              </a:bodyPr>
              <a:lstStyle/>
              <a:p>
                <a:r>
                  <a:rPr lang="en-US" dirty="0" smtClean="0"/>
                  <a:t>The higher the costs of an intervention – that is, the more resources consumed – the less likely is a strong recommendation warranted.</a:t>
                </a:r>
                <a:endParaRPr lang="en-US" dirty="0">
                  <a:latin typeface="Times New Roman"/>
                </a:endParaRPr>
              </a:p>
            </p:txBody>
          </p:sp>
        </p:grpSp>
      </p:grpSp>
      <p:sp>
        <p:nvSpPr>
          <p:cNvPr id="17" name="Slide Number Placeholder 16"/>
          <p:cNvSpPr>
            <a:spLocks noGrp="1"/>
          </p:cNvSpPr>
          <p:nvPr>
            <p:ph type="sldNum" sz="quarter" idx="12"/>
          </p:nvPr>
        </p:nvSpPr>
        <p:spPr/>
        <p:txBody>
          <a:bodyPr/>
          <a:lstStyle/>
          <a:p>
            <a:pPr>
              <a:defRPr/>
            </a:pPr>
            <a:fld id="{E5918C58-9ECB-4A59-8903-859B5C1A3AE5}" type="slidenum">
              <a:rPr lang="en-US" smtClean="0"/>
              <a:pPr>
                <a:defRPr/>
              </a:pPr>
              <a:t>39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2076500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2590800"/>
            <a:ext cx="8305800" cy="3765550"/>
          </a:xfrm>
        </p:spPr>
        <p:txBody>
          <a:bodyPr/>
          <a:lstStyle/>
          <a:p>
            <a:pPr marL="582612" indent="-514350">
              <a:buFont typeface="+mj-lt"/>
              <a:buAutoNum type="alphaUcPeriod"/>
            </a:pPr>
            <a:r>
              <a:rPr lang="en-US" sz="2800" dirty="0" smtClean="0"/>
              <a:t>Training, experience and knowledge of respected colleagues</a:t>
            </a:r>
          </a:p>
          <a:p>
            <a:pPr marL="582612" indent="-514350">
              <a:buFont typeface="+mj-lt"/>
              <a:buAutoNum type="alphaUcPeriod"/>
            </a:pPr>
            <a:r>
              <a:rPr lang="en-US" sz="2800" dirty="0" smtClean="0"/>
              <a:t>Patient preferences</a:t>
            </a:r>
          </a:p>
          <a:p>
            <a:pPr marL="582612" indent="-514350">
              <a:buFont typeface="+mj-lt"/>
              <a:buAutoNum type="alphaUcPeriod"/>
            </a:pPr>
            <a:r>
              <a:rPr lang="en-US" sz="2800" dirty="0" smtClean="0"/>
              <a:t>Convincing evidence (non experimental) from case reports, case series, disease mechanism</a:t>
            </a:r>
          </a:p>
          <a:p>
            <a:pPr marL="582612" indent="-514350">
              <a:buFont typeface="+mj-lt"/>
              <a:buAutoNum type="alphaUcPeriod"/>
            </a:pPr>
            <a:r>
              <a:rPr lang="en-US" sz="2800" dirty="0" smtClean="0"/>
              <a:t>RCTs, systematic reviews of RCTs and meta-analyses</a:t>
            </a:r>
          </a:p>
          <a:p>
            <a:pPr marL="582612" indent="-514350">
              <a:buFont typeface="+mj-lt"/>
              <a:buAutoNum type="alphaUcPeriod"/>
            </a:pPr>
            <a:r>
              <a:rPr lang="en-US" sz="2800" dirty="0"/>
              <a:t>All of the </a:t>
            </a:r>
            <a:r>
              <a:rPr lang="en-US" sz="2800" dirty="0" smtClean="0"/>
              <a:t>above</a:t>
            </a:r>
            <a:endParaRPr lang="en-US" sz="2800" dirty="0"/>
          </a:p>
        </p:txBody>
      </p:sp>
      <p:sp>
        <p:nvSpPr>
          <p:cNvPr id="5" name="TextBox 4"/>
          <p:cNvSpPr txBox="1"/>
          <p:nvPr/>
        </p:nvSpPr>
        <p:spPr>
          <a:xfrm>
            <a:off x="1004248" y="1392072"/>
            <a:ext cx="6019800" cy="954107"/>
          </a:xfrm>
          <a:prstGeom prst="rect">
            <a:avLst/>
          </a:prstGeom>
          <a:noFill/>
        </p:spPr>
        <p:txBody>
          <a:bodyPr wrap="square" rtlCol="0">
            <a:spAutoFit/>
          </a:bodyPr>
          <a:lstStyle/>
          <a:p>
            <a:r>
              <a:rPr lang="en-US" sz="2800" dirty="0">
                <a:solidFill>
                  <a:schemeClr val="accent3">
                    <a:lumMod val="40000"/>
                    <a:lumOff val="60000"/>
                  </a:schemeClr>
                </a:solidFill>
              </a:rPr>
              <a:t>Decisions in your medical practice are based </a:t>
            </a:r>
            <a:r>
              <a:rPr lang="en-US" sz="2800" dirty="0" smtClean="0">
                <a:solidFill>
                  <a:schemeClr val="accent3">
                    <a:lumMod val="40000"/>
                    <a:lumOff val="60000"/>
                  </a:schemeClr>
                </a:solidFill>
              </a:rPr>
              <a:t>on</a:t>
            </a:r>
            <a:r>
              <a:rPr lang="en-US" sz="2800" dirty="0" smtClean="0"/>
              <a:t>:</a:t>
            </a:r>
            <a:endParaRPr lang="en-US" sz="2800" dirty="0"/>
          </a:p>
        </p:txBody>
      </p:sp>
      <p:sp>
        <p:nvSpPr>
          <p:cNvPr id="6" name="Slide Number Placeholder 5"/>
          <p:cNvSpPr>
            <a:spLocks noGrp="1"/>
          </p:cNvSpPr>
          <p:nvPr>
            <p:ph type="sldNum" sz="quarter" idx="12"/>
          </p:nvPr>
        </p:nvSpPr>
        <p:spPr/>
        <p:txBody>
          <a:bodyPr/>
          <a:lstStyle/>
          <a:p>
            <a:pPr>
              <a:defRPr/>
            </a:pPr>
            <a:fld id="{E5918C58-9ECB-4A59-8903-859B5C1A3AE5}" type="slidenum">
              <a:rPr lang="en-US" smtClean="0"/>
              <a:pPr>
                <a:defRPr/>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668368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93725" y="365125"/>
            <a:ext cx="8612188" cy="1311275"/>
          </a:xfrm>
        </p:spPr>
        <p:txBody>
          <a:bodyPr wrap="square" lIns="82296" tIns="41148" rIns="82296" bIns="41148" numCol="1" anchorCtr="0" compatLnSpc="1">
            <a:prstTxWarp prst="textNoShape">
              <a:avLst/>
            </a:prstTxWarp>
          </a:bodyPr>
          <a:lstStyle/>
          <a:p>
            <a:pPr eaLnBrk="1" hangingPunct="1"/>
            <a:r>
              <a:rPr lang="en-US" dirty="0" smtClean="0"/>
              <a:t>Implications of a </a:t>
            </a:r>
            <a:br>
              <a:rPr lang="en-US" dirty="0" smtClean="0"/>
            </a:br>
            <a:r>
              <a:rPr lang="en-US" i="1" dirty="0" smtClean="0">
                <a:solidFill>
                  <a:srgbClr val="F273AF"/>
                </a:solidFill>
              </a:rPr>
              <a:t>strong</a:t>
            </a:r>
            <a:r>
              <a:rPr lang="en-US" dirty="0" smtClean="0"/>
              <a:t> recommendation</a:t>
            </a:r>
          </a:p>
        </p:txBody>
      </p:sp>
      <p:sp>
        <p:nvSpPr>
          <p:cNvPr id="57347" name="Rectangle 3"/>
          <p:cNvSpPr>
            <a:spLocks noGrp="1" noChangeArrowheads="1"/>
          </p:cNvSpPr>
          <p:nvPr>
            <p:ph type="body" idx="1"/>
          </p:nvPr>
        </p:nvSpPr>
        <p:spPr>
          <a:xfrm>
            <a:off x="609600" y="2057400"/>
            <a:ext cx="7848600" cy="3749675"/>
          </a:xfrm>
        </p:spPr>
        <p:txBody>
          <a:bodyPr lIns="82296" tIns="41148" rIns="82296" bIns="41148">
            <a:normAutofit/>
          </a:bodyPr>
          <a:lstStyle/>
          <a:p>
            <a:pPr marL="411480" eaLnBrk="1" fontAlgn="auto" hangingPunct="1">
              <a:spcAft>
                <a:spcPts val="0"/>
              </a:spcAft>
              <a:buFont typeface="Wingdings"/>
              <a:buChar char=""/>
              <a:defRPr/>
            </a:pPr>
            <a:r>
              <a:rPr lang="en-GB" sz="2700" dirty="0" smtClean="0">
                <a:solidFill>
                  <a:schemeClr val="accent2">
                    <a:lumMod val="75000"/>
                  </a:schemeClr>
                </a:solidFill>
              </a:rPr>
              <a:t>Patients</a:t>
            </a:r>
            <a:r>
              <a:rPr lang="en-GB" sz="2700" dirty="0" smtClean="0"/>
              <a:t>: Most people in this situation would want the recommended course of action and only a small proportion would not</a:t>
            </a:r>
          </a:p>
          <a:p>
            <a:pPr marL="411480" eaLnBrk="1" fontAlgn="auto" hangingPunct="1">
              <a:spcAft>
                <a:spcPts val="0"/>
              </a:spcAft>
              <a:buFont typeface="Wingdings"/>
              <a:buChar char=""/>
              <a:defRPr/>
            </a:pPr>
            <a:r>
              <a:rPr lang="en-GB" sz="2700" dirty="0" smtClean="0">
                <a:solidFill>
                  <a:schemeClr val="accent2">
                    <a:lumMod val="75000"/>
                  </a:schemeClr>
                </a:solidFill>
              </a:rPr>
              <a:t>Clinicians</a:t>
            </a:r>
            <a:r>
              <a:rPr lang="en-GB" sz="2700" dirty="0" smtClean="0"/>
              <a:t>: Most patients should receive the recommended course of action</a:t>
            </a:r>
          </a:p>
          <a:p>
            <a:pPr marL="411480" eaLnBrk="1" fontAlgn="auto" hangingPunct="1">
              <a:spcAft>
                <a:spcPts val="0"/>
              </a:spcAft>
              <a:buFont typeface="Wingdings"/>
              <a:buChar char=""/>
              <a:defRPr/>
            </a:pPr>
            <a:r>
              <a:rPr lang="en-GB" sz="2700" dirty="0" smtClean="0">
                <a:solidFill>
                  <a:schemeClr val="accent2">
                    <a:lumMod val="75000"/>
                  </a:schemeClr>
                </a:solidFill>
              </a:rPr>
              <a:t>Policy makers</a:t>
            </a:r>
            <a:r>
              <a:rPr lang="en-GB" sz="2700" dirty="0" smtClean="0"/>
              <a:t>: The recommendation can be adapted as a policy in most situations</a:t>
            </a:r>
          </a:p>
        </p:txBody>
      </p:sp>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40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1456797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09600" y="342900"/>
            <a:ext cx="7924800" cy="1257300"/>
          </a:xfrm>
        </p:spPr>
        <p:txBody>
          <a:bodyPr wrap="square" lIns="82296" tIns="41148" rIns="82296" bIns="41148" numCol="1" anchorCtr="0" compatLnSpc="1">
            <a:prstTxWarp prst="textNoShape">
              <a:avLst/>
            </a:prstTxWarp>
          </a:bodyPr>
          <a:lstStyle/>
          <a:p>
            <a:pPr eaLnBrk="1" hangingPunct="1"/>
            <a:r>
              <a:rPr lang="en-GB" dirty="0" smtClean="0"/>
              <a:t>Implications of a </a:t>
            </a:r>
            <a:br>
              <a:rPr lang="en-GB" dirty="0" smtClean="0"/>
            </a:br>
            <a:r>
              <a:rPr lang="en-GB" i="1" dirty="0" smtClean="0">
                <a:solidFill>
                  <a:srgbClr val="F273AF"/>
                </a:solidFill>
              </a:rPr>
              <a:t>weak</a:t>
            </a:r>
            <a:r>
              <a:rPr lang="en-GB" dirty="0" smtClean="0"/>
              <a:t> recommendation</a:t>
            </a:r>
          </a:p>
        </p:txBody>
      </p:sp>
      <p:sp>
        <p:nvSpPr>
          <p:cNvPr id="58371" name="Rectangle 3"/>
          <p:cNvSpPr>
            <a:spLocks noGrp="1" noChangeArrowheads="1"/>
          </p:cNvSpPr>
          <p:nvPr>
            <p:ph type="body" idx="1"/>
          </p:nvPr>
        </p:nvSpPr>
        <p:spPr>
          <a:xfrm>
            <a:off x="609600" y="2057401"/>
            <a:ext cx="7772400" cy="3962400"/>
          </a:xfrm>
        </p:spPr>
        <p:txBody>
          <a:bodyPr lIns="82296" tIns="41148" rIns="82296" bIns="41148">
            <a:normAutofit/>
          </a:bodyPr>
          <a:lstStyle/>
          <a:p>
            <a:pPr marL="411480" eaLnBrk="1" fontAlgn="auto" hangingPunct="1">
              <a:spcAft>
                <a:spcPts val="0"/>
              </a:spcAft>
              <a:buFont typeface="Wingdings"/>
              <a:buChar char=""/>
              <a:defRPr/>
            </a:pPr>
            <a:r>
              <a:rPr lang="en-GB" sz="2700" dirty="0" smtClean="0">
                <a:solidFill>
                  <a:schemeClr val="accent2">
                    <a:lumMod val="75000"/>
                  </a:schemeClr>
                </a:solidFill>
              </a:rPr>
              <a:t>Patients</a:t>
            </a:r>
            <a:r>
              <a:rPr lang="en-GB" sz="2700" dirty="0" smtClean="0"/>
              <a:t>: The majority of people in this situation would want the recommended course of action, but many would not </a:t>
            </a:r>
          </a:p>
          <a:p>
            <a:pPr marL="411480" eaLnBrk="1" fontAlgn="auto" hangingPunct="1">
              <a:spcAft>
                <a:spcPts val="0"/>
              </a:spcAft>
              <a:buFont typeface="Wingdings"/>
              <a:buChar char=""/>
              <a:defRPr/>
            </a:pPr>
            <a:r>
              <a:rPr lang="en-GB" sz="2700" dirty="0" smtClean="0">
                <a:solidFill>
                  <a:schemeClr val="accent2">
                    <a:lumMod val="75000"/>
                  </a:schemeClr>
                </a:solidFill>
              </a:rPr>
              <a:t>Clinicians</a:t>
            </a:r>
            <a:r>
              <a:rPr lang="en-GB" sz="2700" dirty="0" smtClean="0"/>
              <a:t>: Be prepared to help patients to make a decision that is consistent with their own values/decision aids and shared decision making</a:t>
            </a:r>
          </a:p>
          <a:p>
            <a:pPr marL="411480" eaLnBrk="1" fontAlgn="auto" hangingPunct="1">
              <a:spcAft>
                <a:spcPts val="0"/>
              </a:spcAft>
              <a:buFont typeface="Wingdings"/>
              <a:buChar char=""/>
              <a:defRPr/>
            </a:pPr>
            <a:r>
              <a:rPr lang="en-GB" sz="2700" dirty="0" smtClean="0">
                <a:solidFill>
                  <a:schemeClr val="accent2">
                    <a:lumMod val="75000"/>
                  </a:schemeClr>
                </a:solidFill>
              </a:rPr>
              <a:t>Policy makers</a:t>
            </a:r>
            <a:r>
              <a:rPr lang="en-GB" sz="2700" dirty="0" smtClean="0"/>
              <a:t>: There is a need for substantial debate and involvement of stakeholders</a:t>
            </a:r>
          </a:p>
        </p:txBody>
      </p:sp>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41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4431708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p:txBody>
          <a:bodyPr/>
          <a:lstStyle/>
          <a:p>
            <a:r>
              <a:rPr lang="en-US" dirty="0" smtClean="0"/>
              <a:t>Explicit separation of quality of evidence from making recommendations </a:t>
            </a:r>
          </a:p>
          <a:p>
            <a:r>
              <a:rPr lang="en-US" dirty="0" smtClean="0"/>
              <a:t>Correctly balancing the benefits against the undesirable effects</a:t>
            </a:r>
          </a:p>
          <a:p>
            <a:r>
              <a:rPr lang="en-US" dirty="0" smtClean="0"/>
              <a:t>Special challenges: resource use</a:t>
            </a:r>
          </a:p>
          <a:p>
            <a:r>
              <a:rPr lang="en-US" dirty="0" smtClean="0"/>
              <a:t>Increasing transparency in the process of making recommendations</a:t>
            </a: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42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980469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04800" y="3886200"/>
            <a:ext cx="8534400" cy="2362199"/>
          </a:xfrm>
        </p:spPr>
        <p:txBody>
          <a:bodyPr/>
          <a:lstStyle/>
          <a:p>
            <a:pPr marL="582612" indent="-514350">
              <a:buFont typeface="+mj-lt"/>
              <a:buAutoNum type="alphaUcPeriod"/>
            </a:pPr>
            <a:r>
              <a:rPr lang="en-US" sz="2800" dirty="0" smtClean="0"/>
              <a:t>“We recommend treatment of chronic hepatitis C”</a:t>
            </a:r>
          </a:p>
          <a:p>
            <a:pPr marL="582612" indent="-514350">
              <a:buFont typeface="+mj-lt"/>
              <a:buAutoNum type="alphaUcPeriod"/>
            </a:pPr>
            <a:r>
              <a:rPr lang="en-US" sz="2800" dirty="0" smtClean="0"/>
              <a:t>“We suggest treatment…”</a:t>
            </a:r>
          </a:p>
          <a:p>
            <a:pPr marL="582612" indent="-514350">
              <a:buFont typeface="+mj-lt"/>
              <a:buAutoNum type="alphaUcPeriod"/>
            </a:pPr>
            <a:r>
              <a:rPr lang="en-US" sz="2800" dirty="0" smtClean="0"/>
              <a:t>“We suggest against treating patients…”</a:t>
            </a:r>
          </a:p>
          <a:p>
            <a:pPr marL="582612" indent="-514350">
              <a:buFont typeface="+mj-lt"/>
              <a:buAutoNum type="alphaUcPeriod"/>
            </a:pPr>
            <a:r>
              <a:rPr lang="en-US" sz="2800" dirty="0" smtClean="0"/>
              <a:t>“We recommend against treating patients…”</a:t>
            </a:r>
            <a:endParaRPr lang="en-US" sz="2800" dirty="0"/>
          </a:p>
        </p:txBody>
      </p:sp>
      <p:sp>
        <p:nvSpPr>
          <p:cNvPr id="5" name="TextBox 4"/>
          <p:cNvSpPr txBox="1"/>
          <p:nvPr/>
        </p:nvSpPr>
        <p:spPr>
          <a:xfrm>
            <a:off x="914400" y="1392072"/>
            <a:ext cx="8077200" cy="2246769"/>
          </a:xfrm>
          <a:prstGeom prst="rect">
            <a:avLst/>
          </a:prstGeom>
          <a:noFill/>
        </p:spPr>
        <p:txBody>
          <a:bodyPr wrap="square" rtlCol="0">
            <a:spAutoFit/>
          </a:bodyPr>
          <a:lstStyle/>
          <a:p>
            <a:r>
              <a:rPr lang="en-US" sz="2800" dirty="0" smtClean="0">
                <a:solidFill>
                  <a:schemeClr val="accent3">
                    <a:lumMod val="40000"/>
                    <a:lumOff val="60000"/>
                  </a:schemeClr>
                </a:solidFill>
              </a:rPr>
              <a:t>Should patients with chronic hepatitis C be treated with interferon/ribavirin combination? There is high quality evidence for benefits and high quality evidence for harms. </a:t>
            </a:r>
          </a:p>
          <a:p>
            <a:r>
              <a:rPr lang="en-US" sz="2800" dirty="0" smtClean="0">
                <a:solidFill>
                  <a:schemeClr val="accent3">
                    <a:lumMod val="40000"/>
                    <a:lumOff val="60000"/>
                  </a:schemeClr>
                </a:solidFill>
              </a:rPr>
              <a:t>Rate the overall strength or recommendations: </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43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952858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Patient values &amp; preferences</a:t>
            </a:r>
            <a:endParaRPr lang="en-US" dirty="0"/>
          </a:p>
        </p:txBody>
      </p:sp>
      <p:sp>
        <p:nvSpPr>
          <p:cNvPr id="3" name="Content Placeholder 2"/>
          <p:cNvSpPr>
            <a:spLocks noGrp="1"/>
          </p:cNvSpPr>
          <p:nvPr>
            <p:ph idx="1"/>
          </p:nvPr>
        </p:nvSpPr>
        <p:spPr/>
        <p:txBody>
          <a:bodyPr/>
          <a:lstStyle/>
          <a:p>
            <a:r>
              <a:rPr lang="en-US" dirty="0" smtClean="0"/>
              <a:t>In the absence of evidence, guideline panels have to function as surrogates to estimate values and preferences (V&amp;P)</a:t>
            </a:r>
          </a:p>
          <a:p>
            <a:r>
              <a:rPr lang="en-US" dirty="0" smtClean="0"/>
              <a:t>Consumer involvement can help</a:t>
            </a:r>
          </a:p>
          <a:p>
            <a:r>
              <a:rPr lang="en-US" dirty="0" smtClean="0"/>
              <a:t>Attaching V&amp;P statements to guideline recommendations increases transparency</a:t>
            </a:r>
          </a:p>
          <a:p>
            <a:endParaRPr lang="en-US" dirty="0" smtClean="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44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718663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p:txBody>
          <a:bodyPr/>
          <a:lstStyle/>
          <a:p>
            <a:pPr>
              <a:lnSpc>
                <a:spcPct val="150000"/>
              </a:lnSpc>
            </a:pPr>
            <a:r>
              <a:rPr lang="en-US" dirty="0" smtClean="0"/>
              <a:t>Systematically searching the literature for studies of values and preferences</a:t>
            </a:r>
          </a:p>
          <a:p>
            <a:pPr>
              <a:lnSpc>
                <a:spcPct val="150000"/>
              </a:lnSpc>
            </a:pPr>
            <a:r>
              <a:rPr lang="en-US" dirty="0" smtClean="0"/>
              <a:t>Systematic reviews of V&amp;P</a:t>
            </a:r>
          </a:p>
          <a:p>
            <a:pPr>
              <a:lnSpc>
                <a:spcPct val="150000"/>
              </a:lnSpc>
            </a:pPr>
            <a:r>
              <a:rPr lang="en-US" dirty="0" smtClean="0"/>
              <a:t>Querying the guideline panel to rate health utilities of outcomes using case scenarios</a:t>
            </a:r>
            <a:endParaRPr lang="en-US" dirty="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45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7749855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3048000"/>
            <a:ext cx="8305800" cy="3308349"/>
          </a:xfrm>
        </p:spPr>
        <p:txBody>
          <a:bodyPr/>
          <a:lstStyle/>
          <a:p>
            <a:pPr marL="582612" indent="-514350">
              <a:buFont typeface="+mj-lt"/>
              <a:buAutoNum type="alphaUcPeriod"/>
            </a:pPr>
            <a:r>
              <a:rPr lang="en-US" sz="2800" dirty="0" smtClean="0"/>
              <a:t>Just interested in the topic</a:t>
            </a:r>
          </a:p>
          <a:p>
            <a:pPr marL="582612" indent="-514350">
              <a:buFont typeface="+mj-lt"/>
              <a:buAutoNum type="alphaUcPeriod"/>
            </a:pPr>
            <a:r>
              <a:rPr lang="en-US" sz="2800" dirty="0" smtClean="0"/>
              <a:t>Have been involved in narrative evidence reviews, but have not used any formal grading system</a:t>
            </a:r>
          </a:p>
          <a:p>
            <a:pPr marL="582612" indent="-514350">
              <a:buFont typeface="+mj-lt"/>
              <a:buAutoNum type="alphaUcPeriod"/>
            </a:pPr>
            <a:r>
              <a:rPr lang="en-US" sz="2800" dirty="0" smtClean="0"/>
              <a:t>Have used a grading system but not GRADE</a:t>
            </a:r>
          </a:p>
          <a:p>
            <a:pPr marL="582612" indent="-514350">
              <a:buFont typeface="+mj-lt"/>
              <a:buAutoNum type="alphaUcPeriod"/>
            </a:pPr>
            <a:r>
              <a:rPr lang="en-US" sz="2800" dirty="0" smtClean="0"/>
              <a:t>Using or considered using GRADE</a:t>
            </a:r>
            <a:endParaRPr lang="en-US" sz="2800" dirty="0"/>
          </a:p>
        </p:txBody>
      </p:sp>
      <p:sp>
        <p:nvSpPr>
          <p:cNvPr id="5" name="TextBox 4"/>
          <p:cNvSpPr txBox="1"/>
          <p:nvPr/>
        </p:nvSpPr>
        <p:spPr>
          <a:xfrm>
            <a:off x="1004248" y="1392072"/>
            <a:ext cx="6844352" cy="1384995"/>
          </a:xfrm>
          <a:prstGeom prst="rect">
            <a:avLst/>
          </a:prstGeom>
          <a:noFill/>
        </p:spPr>
        <p:txBody>
          <a:bodyPr wrap="square" rtlCol="0">
            <a:spAutoFit/>
          </a:bodyPr>
          <a:lstStyle/>
          <a:p>
            <a:r>
              <a:rPr lang="en-US" sz="2800" dirty="0" smtClean="0">
                <a:solidFill>
                  <a:schemeClr val="accent3">
                    <a:lumMod val="40000"/>
                    <a:lumOff val="60000"/>
                  </a:schemeClr>
                </a:solidFill>
              </a:rPr>
              <a:t>Please select the most appropriate answer. The reason you attended this session:</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46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8330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3352800"/>
            <a:ext cx="8305800" cy="3003549"/>
          </a:xfrm>
        </p:spPr>
        <p:txBody>
          <a:bodyPr/>
          <a:lstStyle/>
          <a:p>
            <a:pPr marL="582612" indent="-514350">
              <a:buFont typeface="+mj-lt"/>
              <a:buAutoNum type="alphaUcPeriod"/>
            </a:pPr>
            <a:r>
              <a:rPr lang="en-US" sz="2800" dirty="0" smtClean="0"/>
              <a:t>Appears too expensive to implement</a:t>
            </a:r>
          </a:p>
          <a:p>
            <a:pPr marL="582612" indent="-514350">
              <a:buFont typeface="+mj-lt"/>
              <a:buAutoNum type="alphaUcPeriod"/>
            </a:pPr>
            <a:r>
              <a:rPr lang="en-US" sz="2800" dirty="0" smtClean="0"/>
              <a:t>Appears valuable, but still requires substantial upfront expense</a:t>
            </a:r>
          </a:p>
          <a:p>
            <a:pPr marL="582612" indent="-514350">
              <a:buFont typeface="+mj-lt"/>
              <a:buAutoNum type="alphaUcPeriod"/>
            </a:pPr>
            <a:r>
              <a:rPr lang="en-US" sz="2800" dirty="0" smtClean="0"/>
              <a:t>Appears to have some upfront cost but long-term savings</a:t>
            </a:r>
          </a:p>
          <a:p>
            <a:pPr marL="582612" indent="-514350">
              <a:buFont typeface="+mj-lt"/>
              <a:buAutoNum type="alphaUcPeriod"/>
            </a:pPr>
            <a:r>
              <a:rPr lang="en-US" sz="2800" dirty="0" smtClean="0"/>
              <a:t>I use GRADE – it has been paying off for me</a:t>
            </a:r>
          </a:p>
        </p:txBody>
      </p:sp>
      <p:sp>
        <p:nvSpPr>
          <p:cNvPr id="5" name="TextBox 4"/>
          <p:cNvSpPr txBox="1"/>
          <p:nvPr/>
        </p:nvSpPr>
        <p:spPr>
          <a:xfrm>
            <a:off x="1004248" y="1392072"/>
            <a:ext cx="6844352" cy="1815882"/>
          </a:xfrm>
          <a:prstGeom prst="rect">
            <a:avLst/>
          </a:prstGeom>
          <a:noFill/>
        </p:spPr>
        <p:txBody>
          <a:bodyPr wrap="square" rtlCol="0">
            <a:spAutoFit/>
          </a:bodyPr>
          <a:lstStyle/>
          <a:p>
            <a:r>
              <a:rPr lang="en-US" sz="2800" dirty="0" smtClean="0">
                <a:solidFill>
                  <a:schemeClr val="accent3">
                    <a:lumMod val="40000"/>
                    <a:lumOff val="60000"/>
                  </a:schemeClr>
                </a:solidFill>
              </a:rPr>
              <a:t>Please select the most appropriate answer. Selecting a system to rate the quality of evidence and strength of recommendations, such as GRADE:</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47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683424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dimensions	</a:t>
            </a:r>
            <a:endParaRPr lang="en-US" dirty="0"/>
          </a:p>
        </p:txBody>
      </p:sp>
      <p:sp>
        <p:nvSpPr>
          <p:cNvPr id="3" name="Content Placeholder 2"/>
          <p:cNvSpPr>
            <a:spLocks noGrp="1"/>
          </p:cNvSpPr>
          <p:nvPr>
            <p:ph idx="1"/>
          </p:nvPr>
        </p:nvSpPr>
        <p:spPr/>
        <p:txBody>
          <a:bodyPr/>
          <a:lstStyle/>
          <a:p>
            <a:pPr marL="68263" indent="0">
              <a:buNone/>
            </a:pPr>
            <a:r>
              <a:rPr lang="en-US" dirty="0" smtClean="0"/>
              <a:t>Guideline work aligns along 3 basic dimensions</a:t>
            </a:r>
          </a:p>
          <a:p>
            <a:pPr lvl="1"/>
            <a:endParaRPr lang="en-US" dirty="0" smtClean="0"/>
          </a:p>
          <a:p>
            <a:pPr lvl="1"/>
            <a:r>
              <a:rPr lang="en-US" dirty="0" smtClean="0"/>
              <a:t>High quality	vs.	low quality</a:t>
            </a:r>
          </a:p>
          <a:p>
            <a:pPr lvl="1"/>
            <a:r>
              <a:rPr lang="en-US" dirty="0" smtClean="0"/>
              <a:t>Fast		vs. 	slow</a:t>
            </a:r>
          </a:p>
          <a:p>
            <a:pPr lvl="1"/>
            <a:r>
              <a:rPr lang="en-US" dirty="0" smtClean="0"/>
              <a:t>Expensive	vs.	cheap </a:t>
            </a: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48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9382961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554038"/>
          </a:xfrm>
        </p:spPr>
        <p:txBody>
          <a:bodyPr/>
          <a:lstStyle/>
          <a:p>
            <a:r>
              <a:rPr lang="en-US" altLang="ja-JP" sz="2800" dirty="0" smtClean="0">
                <a:ea typeface="ＭＳ Ｐゴシック"/>
                <a:cs typeface="ＭＳ Ｐゴシック"/>
              </a:rPr>
              <a:t>Ideal vs. practical ad hoc GRADE approaches</a:t>
            </a:r>
            <a:br>
              <a:rPr lang="en-US" altLang="ja-JP" sz="2800" dirty="0" smtClean="0">
                <a:ea typeface="ＭＳ Ｐゴシック"/>
                <a:cs typeface="ＭＳ Ｐゴシック"/>
              </a:rPr>
            </a:br>
            <a:endParaRPr lang="en-US" sz="2800" dirty="0"/>
          </a:p>
        </p:txBody>
      </p:sp>
      <p:grpSp>
        <p:nvGrpSpPr>
          <p:cNvPr id="22" name="Group 21"/>
          <p:cNvGrpSpPr/>
          <p:nvPr/>
        </p:nvGrpSpPr>
        <p:grpSpPr>
          <a:xfrm>
            <a:off x="228600" y="1143000"/>
            <a:ext cx="8686800" cy="4038600"/>
            <a:chOff x="228600" y="1143000"/>
            <a:chExt cx="8686800" cy="4038600"/>
          </a:xfrm>
        </p:grpSpPr>
        <p:sp>
          <p:nvSpPr>
            <p:cNvPr id="4" name="TextBox 3"/>
            <p:cNvSpPr txBox="1"/>
            <p:nvPr/>
          </p:nvSpPr>
          <p:spPr>
            <a:xfrm>
              <a:off x="228600" y="1143000"/>
              <a:ext cx="1066800" cy="609600"/>
            </a:xfrm>
            <a:prstGeom prst="rect">
              <a:avLst/>
            </a:prstGeom>
            <a:noFill/>
            <a:ln>
              <a:solidFill>
                <a:schemeClr val="tx2"/>
              </a:solidFill>
            </a:ln>
          </p:spPr>
          <p:txBody>
            <a:bodyPr wrap="square" rtlCol="0">
              <a:noAutofit/>
            </a:bodyPr>
            <a:lstStyle/>
            <a:p>
              <a:r>
                <a:rPr lang="en-US" dirty="0" smtClean="0">
                  <a:solidFill>
                    <a:srgbClr val="FFED47"/>
                  </a:solidFill>
                </a:rPr>
                <a:t>Stage</a:t>
              </a:r>
            </a:p>
          </p:txBody>
        </p:sp>
        <p:sp>
          <p:nvSpPr>
            <p:cNvPr id="5" name="TextBox 4"/>
            <p:cNvSpPr txBox="1"/>
            <p:nvPr/>
          </p:nvSpPr>
          <p:spPr>
            <a:xfrm>
              <a:off x="1371600" y="1143000"/>
              <a:ext cx="1905000" cy="609600"/>
            </a:xfrm>
            <a:prstGeom prst="rect">
              <a:avLst/>
            </a:prstGeom>
            <a:noFill/>
            <a:ln>
              <a:solidFill>
                <a:schemeClr val="tx2"/>
              </a:solidFill>
            </a:ln>
          </p:spPr>
          <p:txBody>
            <a:bodyPr wrap="square" rtlCol="0">
              <a:noAutofit/>
            </a:bodyPr>
            <a:lstStyle/>
            <a:p>
              <a:r>
                <a:rPr lang="en-US" dirty="0" smtClean="0">
                  <a:solidFill>
                    <a:srgbClr val="FFED47"/>
                  </a:solidFill>
                </a:rPr>
                <a:t>Elements</a:t>
              </a:r>
              <a:endParaRPr lang="en-US" dirty="0">
                <a:solidFill>
                  <a:srgbClr val="FFED47"/>
                </a:solidFill>
              </a:endParaRPr>
            </a:p>
          </p:txBody>
        </p:sp>
        <p:sp>
          <p:nvSpPr>
            <p:cNvPr id="6" name="TextBox 5"/>
            <p:cNvSpPr txBox="1"/>
            <p:nvPr/>
          </p:nvSpPr>
          <p:spPr>
            <a:xfrm>
              <a:off x="3352800" y="1143000"/>
              <a:ext cx="2590800" cy="609600"/>
            </a:xfrm>
            <a:prstGeom prst="rect">
              <a:avLst/>
            </a:prstGeom>
            <a:noFill/>
            <a:ln>
              <a:solidFill>
                <a:schemeClr val="tx2"/>
              </a:solidFill>
            </a:ln>
          </p:spPr>
          <p:txBody>
            <a:bodyPr wrap="square" rtlCol="0">
              <a:noAutofit/>
            </a:bodyPr>
            <a:lstStyle/>
            <a:p>
              <a:r>
                <a:rPr lang="en-US" dirty="0" smtClean="0">
                  <a:solidFill>
                    <a:srgbClr val="FFED47"/>
                  </a:solidFill>
                </a:rPr>
                <a:t>Advantage</a:t>
              </a:r>
              <a:endParaRPr lang="en-US" dirty="0">
                <a:solidFill>
                  <a:srgbClr val="FFED47"/>
                </a:solidFill>
              </a:endParaRPr>
            </a:p>
          </p:txBody>
        </p:sp>
        <p:sp>
          <p:nvSpPr>
            <p:cNvPr id="7" name="TextBox 6"/>
            <p:cNvSpPr txBox="1"/>
            <p:nvPr/>
          </p:nvSpPr>
          <p:spPr>
            <a:xfrm>
              <a:off x="6019800" y="1143000"/>
              <a:ext cx="2895600" cy="609600"/>
            </a:xfrm>
            <a:prstGeom prst="rect">
              <a:avLst/>
            </a:prstGeom>
            <a:noFill/>
            <a:ln>
              <a:solidFill>
                <a:schemeClr val="tx2"/>
              </a:solidFill>
            </a:ln>
          </p:spPr>
          <p:txBody>
            <a:bodyPr wrap="square" rtlCol="0">
              <a:noAutofit/>
            </a:bodyPr>
            <a:lstStyle/>
            <a:p>
              <a:r>
                <a:rPr lang="en-US" dirty="0" smtClean="0">
                  <a:solidFill>
                    <a:srgbClr val="FFED47"/>
                  </a:solidFill>
                </a:rPr>
                <a:t>Comment</a:t>
              </a:r>
              <a:endParaRPr lang="en-US" dirty="0">
                <a:solidFill>
                  <a:srgbClr val="FFED47"/>
                </a:solidFill>
              </a:endParaRPr>
            </a:p>
          </p:txBody>
        </p:sp>
        <p:sp>
          <p:nvSpPr>
            <p:cNvPr id="8" name="TextBox 7"/>
            <p:cNvSpPr txBox="1"/>
            <p:nvPr/>
          </p:nvSpPr>
          <p:spPr>
            <a:xfrm>
              <a:off x="228600" y="1828800"/>
              <a:ext cx="1066800" cy="1066800"/>
            </a:xfrm>
            <a:prstGeom prst="rect">
              <a:avLst/>
            </a:prstGeom>
            <a:noFill/>
            <a:ln>
              <a:solidFill>
                <a:schemeClr val="tx2"/>
              </a:solidFill>
            </a:ln>
          </p:spPr>
          <p:txBody>
            <a:bodyPr wrap="square" rtlCol="0">
              <a:noAutofit/>
            </a:bodyPr>
            <a:lstStyle/>
            <a:p>
              <a:r>
                <a:rPr lang="en-US" sz="1600" dirty="0" smtClean="0"/>
                <a:t>Ideal</a:t>
              </a:r>
            </a:p>
          </p:txBody>
        </p:sp>
        <p:sp>
          <p:nvSpPr>
            <p:cNvPr id="11" name="TextBox 10"/>
            <p:cNvSpPr txBox="1"/>
            <p:nvPr/>
          </p:nvSpPr>
          <p:spPr>
            <a:xfrm>
              <a:off x="1371600" y="1828800"/>
              <a:ext cx="1905000" cy="1066800"/>
            </a:xfrm>
            <a:prstGeom prst="rect">
              <a:avLst/>
            </a:prstGeom>
            <a:noFill/>
            <a:ln>
              <a:solidFill>
                <a:schemeClr val="tx2"/>
              </a:solidFill>
            </a:ln>
          </p:spPr>
          <p:txBody>
            <a:bodyPr wrap="square" rtlCol="0">
              <a:noAutofit/>
            </a:bodyPr>
            <a:lstStyle/>
            <a:p>
              <a:r>
                <a:rPr lang="en-US" sz="1600" dirty="0" smtClean="0"/>
                <a:t>Systematic review</a:t>
              </a:r>
            </a:p>
            <a:p>
              <a:r>
                <a:rPr lang="en-US" sz="1600" dirty="0" smtClean="0"/>
                <a:t>GRADE </a:t>
              </a:r>
              <a:r>
                <a:rPr lang="en-US" sz="1600" dirty="0" err="1" smtClean="0"/>
                <a:t>eTables</a:t>
              </a:r>
              <a:endParaRPr lang="en-US" sz="1600" dirty="0" smtClean="0"/>
            </a:p>
            <a:p>
              <a:r>
                <a:rPr lang="en-US" sz="1600" dirty="0" smtClean="0"/>
                <a:t>Qual. of evidence</a:t>
              </a:r>
            </a:p>
            <a:p>
              <a:r>
                <a:rPr lang="en-US" sz="1600" dirty="0" smtClean="0"/>
                <a:t>Strength of rec.</a:t>
              </a:r>
            </a:p>
          </p:txBody>
        </p:sp>
        <p:sp>
          <p:nvSpPr>
            <p:cNvPr id="12" name="TextBox 11"/>
            <p:cNvSpPr txBox="1"/>
            <p:nvPr/>
          </p:nvSpPr>
          <p:spPr>
            <a:xfrm>
              <a:off x="3352800" y="1828800"/>
              <a:ext cx="2590800" cy="1066800"/>
            </a:xfrm>
            <a:prstGeom prst="rect">
              <a:avLst/>
            </a:prstGeom>
            <a:noFill/>
            <a:ln>
              <a:solidFill>
                <a:schemeClr val="tx2"/>
              </a:solidFill>
            </a:ln>
          </p:spPr>
          <p:txBody>
            <a:bodyPr wrap="square" rtlCol="0">
              <a:noAutofit/>
            </a:bodyPr>
            <a:lstStyle/>
            <a:p>
              <a:r>
                <a:rPr lang="en-US" sz="1600" dirty="0" smtClean="0"/>
                <a:t>Follows highest standards</a:t>
              </a:r>
            </a:p>
            <a:p>
              <a:r>
                <a:rPr lang="en-US" sz="1600" dirty="0" err="1" smtClean="0"/>
                <a:t>Methodolog</a:t>
              </a:r>
              <a:r>
                <a:rPr lang="en-US" sz="1600" dirty="0" smtClean="0"/>
                <a:t>. most rigorous</a:t>
              </a:r>
            </a:p>
            <a:p>
              <a:r>
                <a:rPr lang="en-US" sz="1600" dirty="0" smtClean="0"/>
                <a:t>Easily maintainable</a:t>
              </a:r>
            </a:p>
            <a:p>
              <a:r>
                <a:rPr lang="en-US" sz="1600" dirty="0" smtClean="0"/>
                <a:t>Fully transparent process</a:t>
              </a:r>
            </a:p>
            <a:p>
              <a:endParaRPr lang="en-US" sz="1600" dirty="0" smtClean="0"/>
            </a:p>
          </p:txBody>
        </p:sp>
        <p:sp>
          <p:nvSpPr>
            <p:cNvPr id="13" name="TextBox 12"/>
            <p:cNvSpPr txBox="1"/>
            <p:nvPr/>
          </p:nvSpPr>
          <p:spPr>
            <a:xfrm>
              <a:off x="6019800" y="1828800"/>
              <a:ext cx="2895600" cy="1066800"/>
            </a:xfrm>
            <a:prstGeom prst="rect">
              <a:avLst/>
            </a:prstGeom>
            <a:noFill/>
            <a:ln>
              <a:solidFill>
                <a:schemeClr val="tx2"/>
              </a:solidFill>
            </a:ln>
          </p:spPr>
          <p:txBody>
            <a:bodyPr wrap="square" rtlCol="0">
              <a:noAutofit/>
            </a:bodyPr>
            <a:lstStyle/>
            <a:p>
              <a:r>
                <a:rPr lang="en-US" sz="1600" dirty="0" smtClean="0"/>
                <a:t>Access to methodologist</a:t>
              </a:r>
            </a:p>
            <a:p>
              <a:r>
                <a:rPr lang="en-US" sz="1600" dirty="0" smtClean="0"/>
                <a:t>Access to evidence centers</a:t>
              </a:r>
            </a:p>
            <a:p>
              <a:pPr marL="119063" indent="-119063"/>
              <a:r>
                <a:rPr lang="en-US" sz="1600" dirty="0" smtClean="0"/>
                <a:t>Initially more resource intensive, long-term savings</a:t>
              </a:r>
            </a:p>
            <a:p>
              <a:endParaRPr lang="en-US" sz="1600" dirty="0" smtClean="0"/>
            </a:p>
          </p:txBody>
        </p:sp>
        <p:grpSp>
          <p:nvGrpSpPr>
            <p:cNvPr id="3" name="Group 19"/>
            <p:cNvGrpSpPr/>
            <p:nvPr/>
          </p:nvGrpSpPr>
          <p:grpSpPr>
            <a:xfrm>
              <a:off x="228600" y="2971800"/>
              <a:ext cx="3048000" cy="1066800"/>
              <a:chOff x="228600" y="2971800"/>
              <a:chExt cx="3048000" cy="1066800"/>
            </a:xfrm>
          </p:grpSpPr>
          <p:sp>
            <p:nvSpPr>
              <p:cNvPr id="9" name="TextBox 8"/>
              <p:cNvSpPr txBox="1"/>
              <p:nvPr/>
            </p:nvSpPr>
            <p:spPr>
              <a:xfrm>
                <a:off x="228600" y="2971800"/>
                <a:ext cx="1066800" cy="1066800"/>
              </a:xfrm>
              <a:prstGeom prst="rect">
                <a:avLst/>
              </a:prstGeom>
              <a:noFill/>
              <a:ln>
                <a:solidFill>
                  <a:schemeClr val="tx2"/>
                </a:solidFill>
              </a:ln>
            </p:spPr>
            <p:txBody>
              <a:bodyPr wrap="square" rtlCol="0">
                <a:noAutofit/>
              </a:bodyPr>
              <a:lstStyle/>
              <a:p>
                <a:r>
                  <a:rPr lang="en-US" dirty="0" smtClean="0"/>
                  <a:t>Inter-</a:t>
                </a:r>
                <a:r>
                  <a:rPr lang="en-US" dirty="0" err="1" smtClean="0"/>
                  <a:t>mediary</a:t>
                </a:r>
                <a:endParaRPr lang="en-US" dirty="0" smtClean="0"/>
              </a:p>
            </p:txBody>
          </p:sp>
          <p:sp>
            <p:nvSpPr>
              <p:cNvPr id="14" name="TextBox 13"/>
              <p:cNvSpPr txBox="1"/>
              <p:nvPr/>
            </p:nvSpPr>
            <p:spPr>
              <a:xfrm>
                <a:off x="1371600" y="2971800"/>
                <a:ext cx="1905000" cy="1066800"/>
              </a:xfrm>
              <a:prstGeom prst="rect">
                <a:avLst/>
              </a:prstGeom>
              <a:noFill/>
              <a:ln>
                <a:solidFill>
                  <a:schemeClr val="tx2"/>
                </a:solidFill>
              </a:ln>
            </p:spPr>
            <p:txBody>
              <a:bodyPr wrap="square" rtlCol="0">
                <a:noAutofit/>
              </a:bodyPr>
              <a:lstStyle/>
              <a:p>
                <a:r>
                  <a:rPr lang="en-US" sz="1600" dirty="0" smtClean="0"/>
                  <a:t>Ad hoc review</a:t>
                </a:r>
              </a:p>
              <a:p>
                <a:r>
                  <a:rPr lang="en-US" sz="1600" dirty="0" smtClean="0"/>
                  <a:t>GRADE </a:t>
                </a:r>
                <a:r>
                  <a:rPr lang="en-US" sz="1600" dirty="0" err="1" smtClean="0"/>
                  <a:t>eTables</a:t>
                </a:r>
                <a:endParaRPr lang="en-US" sz="1600" dirty="0" smtClean="0"/>
              </a:p>
              <a:p>
                <a:r>
                  <a:rPr lang="en-US" sz="1600" dirty="0" smtClean="0"/>
                  <a:t>Qual. of evidence</a:t>
                </a:r>
              </a:p>
              <a:p>
                <a:r>
                  <a:rPr lang="en-US" sz="1600" dirty="0" smtClean="0"/>
                  <a:t>Strength of rec.</a:t>
                </a:r>
              </a:p>
            </p:txBody>
          </p:sp>
        </p:grpSp>
        <p:sp>
          <p:nvSpPr>
            <p:cNvPr id="15" name="TextBox 14"/>
            <p:cNvSpPr txBox="1"/>
            <p:nvPr/>
          </p:nvSpPr>
          <p:spPr>
            <a:xfrm>
              <a:off x="3352800" y="2971800"/>
              <a:ext cx="2590800" cy="1066800"/>
            </a:xfrm>
            <a:prstGeom prst="rect">
              <a:avLst/>
            </a:prstGeom>
            <a:noFill/>
            <a:ln>
              <a:solidFill>
                <a:schemeClr val="tx2"/>
              </a:solidFill>
            </a:ln>
          </p:spPr>
          <p:txBody>
            <a:bodyPr wrap="square" rtlCol="0">
              <a:noAutofit/>
            </a:bodyPr>
            <a:lstStyle/>
            <a:p>
              <a:pPr marL="225425" indent="-225425"/>
              <a:r>
                <a:rPr lang="en-US" sz="1600" dirty="0" smtClean="0"/>
                <a:t>Still retaining major advantages of the of the “ideal approach”</a:t>
              </a:r>
            </a:p>
            <a:p>
              <a:endParaRPr lang="en-US" sz="1600" dirty="0" smtClean="0"/>
            </a:p>
          </p:txBody>
        </p:sp>
        <p:sp>
          <p:nvSpPr>
            <p:cNvPr id="16" name="TextBox 15"/>
            <p:cNvSpPr txBox="1"/>
            <p:nvPr/>
          </p:nvSpPr>
          <p:spPr>
            <a:xfrm>
              <a:off x="6019800" y="2971800"/>
              <a:ext cx="2895600" cy="1066800"/>
            </a:xfrm>
            <a:prstGeom prst="rect">
              <a:avLst/>
            </a:prstGeom>
            <a:noFill/>
            <a:ln>
              <a:solidFill>
                <a:schemeClr val="tx2"/>
              </a:solidFill>
            </a:ln>
          </p:spPr>
          <p:txBody>
            <a:bodyPr wrap="square" rtlCol="0">
              <a:noAutofit/>
            </a:bodyPr>
            <a:lstStyle/>
            <a:p>
              <a:r>
                <a:rPr lang="en-US" sz="1600" dirty="0" smtClean="0"/>
                <a:t>Risk of bias higher</a:t>
              </a:r>
            </a:p>
            <a:p>
              <a:r>
                <a:rPr lang="en-US" sz="1600" dirty="0" smtClean="0"/>
                <a:t>Access methodologist rec.</a:t>
              </a:r>
            </a:p>
            <a:p>
              <a:pPr marL="119063" indent="-119063"/>
              <a:r>
                <a:rPr lang="en-US" sz="1600" dirty="0" smtClean="0"/>
                <a:t>Only minimal addl. cost</a:t>
              </a:r>
            </a:p>
            <a:p>
              <a:endParaRPr lang="en-US" sz="1600" dirty="0" smtClean="0"/>
            </a:p>
          </p:txBody>
        </p:sp>
        <p:grpSp>
          <p:nvGrpSpPr>
            <p:cNvPr id="20" name="Group 20"/>
            <p:cNvGrpSpPr/>
            <p:nvPr/>
          </p:nvGrpSpPr>
          <p:grpSpPr>
            <a:xfrm>
              <a:off x="228600" y="4114800"/>
              <a:ext cx="3048000" cy="1066800"/>
              <a:chOff x="228600" y="4114800"/>
              <a:chExt cx="3048000" cy="1066800"/>
            </a:xfrm>
          </p:grpSpPr>
          <p:sp>
            <p:nvSpPr>
              <p:cNvPr id="10" name="TextBox 9"/>
              <p:cNvSpPr txBox="1"/>
              <p:nvPr/>
            </p:nvSpPr>
            <p:spPr>
              <a:xfrm>
                <a:off x="228600" y="4114800"/>
                <a:ext cx="1066800" cy="1066800"/>
              </a:xfrm>
              <a:prstGeom prst="rect">
                <a:avLst/>
              </a:prstGeom>
              <a:noFill/>
              <a:ln>
                <a:solidFill>
                  <a:schemeClr val="tx2"/>
                </a:solidFill>
              </a:ln>
            </p:spPr>
            <p:txBody>
              <a:bodyPr wrap="square" rtlCol="0">
                <a:noAutofit/>
              </a:bodyPr>
              <a:lstStyle/>
              <a:p>
                <a:r>
                  <a:rPr lang="en-US" dirty="0" smtClean="0"/>
                  <a:t>Initiation</a:t>
                </a:r>
              </a:p>
            </p:txBody>
          </p:sp>
          <p:sp>
            <p:nvSpPr>
              <p:cNvPr id="17" name="TextBox 16"/>
              <p:cNvSpPr txBox="1"/>
              <p:nvPr/>
            </p:nvSpPr>
            <p:spPr>
              <a:xfrm>
                <a:off x="1371600" y="4114800"/>
                <a:ext cx="1905000" cy="1066800"/>
              </a:xfrm>
              <a:prstGeom prst="rect">
                <a:avLst/>
              </a:prstGeom>
              <a:noFill/>
              <a:ln>
                <a:solidFill>
                  <a:schemeClr val="tx2"/>
                </a:solidFill>
              </a:ln>
            </p:spPr>
            <p:txBody>
              <a:bodyPr wrap="square" rtlCol="0">
                <a:noAutofit/>
              </a:bodyPr>
              <a:lstStyle/>
              <a:p>
                <a:r>
                  <a:rPr lang="en-US" sz="1600" dirty="0" smtClean="0"/>
                  <a:t>Ad hoc review</a:t>
                </a:r>
              </a:p>
              <a:p>
                <a:r>
                  <a:rPr lang="en-US" sz="1600" strike="sngStrike" dirty="0" smtClean="0"/>
                  <a:t>GRADE </a:t>
                </a:r>
                <a:r>
                  <a:rPr lang="en-US" sz="1600" strike="sngStrike" dirty="0" err="1" smtClean="0"/>
                  <a:t>eTables</a:t>
                </a:r>
                <a:endParaRPr lang="en-US" sz="1600" strike="sngStrike" dirty="0" smtClean="0"/>
              </a:p>
              <a:p>
                <a:r>
                  <a:rPr lang="en-US" sz="1600" dirty="0" smtClean="0"/>
                  <a:t>Qual. of evidence</a:t>
                </a:r>
              </a:p>
              <a:p>
                <a:r>
                  <a:rPr lang="en-US" sz="1600" dirty="0" smtClean="0"/>
                  <a:t>Strength of rec.</a:t>
                </a:r>
              </a:p>
            </p:txBody>
          </p:sp>
        </p:grpSp>
        <p:sp>
          <p:nvSpPr>
            <p:cNvPr id="18" name="TextBox 17"/>
            <p:cNvSpPr txBox="1"/>
            <p:nvPr/>
          </p:nvSpPr>
          <p:spPr>
            <a:xfrm>
              <a:off x="3352800" y="4114800"/>
              <a:ext cx="2590800" cy="1066800"/>
            </a:xfrm>
            <a:prstGeom prst="rect">
              <a:avLst/>
            </a:prstGeom>
            <a:noFill/>
            <a:ln>
              <a:solidFill>
                <a:schemeClr val="tx2"/>
              </a:solidFill>
            </a:ln>
          </p:spPr>
          <p:txBody>
            <a:bodyPr wrap="square" rtlCol="0">
              <a:noAutofit/>
            </a:bodyPr>
            <a:lstStyle/>
            <a:p>
              <a:pPr marL="225425" indent="-225425"/>
              <a:r>
                <a:rPr lang="en-US" sz="1600" dirty="0" smtClean="0"/>
                <a:t>Option to fully “upgrade” to an “ideal approach”</a:t>
              </a:r>
            </a:p>
            <a:p>
              <a:pPr marL="225425" indent="-225425"/>
              <a:r>
                <a:rPr lang="en-US" sz="1600" dirty="0" smtClean="0"/>
                <a:t>Foundation of a </a:t>
              </a:r>
              <a:r>
                <a:rPr lang="en-US" sz="1600" dirty="0" err="1" smtClean="0"/>
                <a:t>methodo</a:t>
              </a:r>
              <a:r>
                <a:rPr lang="en-US" sz="1600" dirty="0" smtClean="0"/>
                <a:t>-logically sound system</a:t>
              </a:r>
            </a:p>
            <a:p>
              <a:endParaRPr lang="en-US" sz="1600" dirty="0" smtClean="0"/>
            </a:p>
          </p:txBody>
        </p:sp>
        <p:sp>
          <p:nvSpPr>
            <p:cNvPr id="19" name="TextBox 18"/>
            <p:cNvSpPr txBox="1"/>
            <p:nvPr/>
          </p:nvSpPr>
          <p:spPr>
            <a:xfrm>
              <a:off x="6019800" y="4114800"/>
              <a:ext cx="2895600" cy="1066800"/>
            </a:xfrm>
            <a:prstGeom prst="rect">
              <a:avLst/>
            </a:prstGeom>
            <a:noFill/>
            <a:ln>
              <a:solidFill>
                <a:schemeClr val="tx2"/>
              </a:solidFill>
            </a:ln>
          </p:spPr>
          <p:txBody>
            <a:bodyPr wrap="square" rtlCol="0">
              <a:noAutofit/>
            </a:bodyPr>
            <a:lstStyle/>
            <a:p>
              <a:r>
                <a:rPr lang="en-US" sz="1600" dirty="0" smtClean="0"/>
                <a:t>Risk of bias higher</a:t>
              </a:r>
            </a:p>
            <a:p>
              <a:r>
                <a:rPr lang="en-US" sz="1600" dirty="0" smtClean="0"/>
                <a:t>Access methodologist </a:t>
              </a:r>
              <a:r>
                <a:rPr lang="en-US" sz="1600" dirty="0" err="1" smtClean="0"/>
                <a:t>prn</a:t>
              </a:r>
              <a:endParaRPr lang="en-US" sz="1600" dirty="0" smtClean="0"/>
            </a:p>
            <a:p>
              <a:pPr marL="119063" indent="-119063"/>
              <a:r>
                <a:rPr lang="en-US" sz="1600" dirty="0" smtClean="0"/>
                <a:t>No additional cost</a:t>
              </a:r>
            </a:p>
            <a:p>
              <a:endParaRPr lang="en-US" sz="1600" dirty="0" smtClean="0"/>
            </a:p>
          </p:txBody>
        </p:sp>
      </p:grpSp>
      <p:sp>
        <p:nvSpPr>
          <p:cNvPr id="21" name="Slide Number Placeholder 20"/>
          <p:cNvSpPr>
            <a:spLocks noGrp="1"/>
          </p:cNvSpPr>
          <p:nvPr>
            <p:ph type="sldNum" sz="quarter" idx="12"/>
          </p:nvPr>
        </p:nvSpPr>
        <p:spPr/>
        <p:txBody>
          <a:bodyPr/>
          <a:lstStyle/>
          <a:p>
            <a:pPr>
              <a:defRPr/>
            </a:pPr>
            <a:fld id="{E5918C58-9ECB-4A59-8903-859B5C1A3AE5}" type="slidenum">
              <a:rPr lang="en-US" smtClean="0"/>
              <a:pPr>
                <a:defRPr/>
              </a:pPr>
              <a:t>49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63614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a:xfrm>
            <a:off x="533400" y="381000"/>
            <a:ext cx="8153400" cy="598488"/>
          </a:xfrm>
        </p:spPr>
        <p:txBody>
          <a:bodyPr lIns="123435" tIns="0" rIns="148123" bIns="0"/>
          <a:lstStyle/>
          <a:p>
            <a:pPr defTabSz="822960" fontAlgn="auto">
              <a:spcAft>
                <a:spcPts val="0"/>
              </a:spcAft>
              <a:defRPr/>
            </a:pPr>
            <a:r>
              <a:rPr lang="en-US" sz="3600" dirty="0" smtClean="0">
                <a:solidFill>
                  <a:schemeClr val="tx2">
                    <a:satMod val="200000"/>
                  </a:schemeClr>
                </a:solidFill>
              </a:rPr>
              <a:t>Evidence-based </a:t>
            </a:r>
            <a:r>
              <a:rPr lang="en-US" sz="3600" dirty="0">
                <a:solidFill>
                  <a:schemeClr val="tx2">
                    <a:satMod val="200000"/>
                  </a:schemeClr>
                </a:solidFill>
              </a:rPr>
              <a:t>clinical decisions</a:t>
            </a:r>
          </a:p>
        </p:txBody>
      </p:sp>
      <p:grpSp>
        <p:nvGrpSpPr>
          <p:cNvPr id="12" name="Group 11"/>
          <p:cNvGrpSpPr/>
          <p:nvPr/>
        </p:nvGrpSpPr>
        <p:grpSpPr>
          <a:xfrm>
            <a:off x="457200" y="1905000"/>
            <a:ext cx="8305800" cy="4779962"/>
            <a:chOff x="457200" y="1905000"/>
            <a:chExt cx="8305800" cy="4779962"/>
          </a:xfrm>
        </p:grpSpPr>
        <p:sp>
          <p:nvSpPr>
            <p:cNvPr id="497667" name="Oval 3"/>
            <p:cNvSpPr>
              <a:spLocks noChangeArrowheads="1"/>
            </p:cNvSpPr>
            <p:nvPr/>
          </p:nvSpPr>
          <p:spPr bwMode="auto">
            <a:xfrm>
              <a:off x="2754313" y="2354263"/>
              <a:ext cx="2125662" cy="2138362"/>
            </a:xfrm>
            <a:prstGeom prst="ellipse">
              <a:avLst/>
            </a:prstGeom>
            <a:solidFill>
              <a:schemeClr val="tx2">
                <a:lumMod val="90000"/>
                <a:alpha val="60000"/>
              </a:schemeClr>
            </a:solidFill>
            <a:ln w="25400">
              <a:noFill/>
              <a:round/>
              <a:headEnd/>
              <a:tailEnd/>
            </a:ln>
          </p:spPr>
          <p:txBody>
            <a:bodyPr lIns="82296" tIns="41148" rIns="82296" bIns="41148"/>
            <a:lstStyle/>
            <a:p>
              <a:endParaRPr lang="en-US">
                <a:latin typeface="Corbel" pitchFamily="34" charset="0"/>
              </a:endParaRPr>
            </a:p>
          </p:txBody>
        </p:sp>
        <p:sp>
          <p:nvSpPr>
            <p:cNvPr id="497668" name="Oval 4"/>
            <p:cNvSpPr>
              <a:spLocks noChangeArrowheads="1"/>
            </p:cNvSpPr>
            <p:nvPr/>
          </p:nvSpPr>
          <p:spPr bwMode="auto">
            <a:xfrm>
              <a:off x="4354513" y="2354263"/>
              <a:ext cx="2125662" cy="2138362"/>
            </a:xfrm>
            <a:prstGeom prst="ellipse">
              <a:avLst/>
            </a:prstGeom>
            <a:solidFill>
              <a:srgbClr val="C68CAA">
                <a:alpha val="49804"/>
              </a:srgbClr>
            </a:solidFill>
            <a:ln w="25400">
              <a:noFill/>
              <a:round/>
              <a:headEnd/>
              <a:tailEnd/>
            </a:ln>
          </p:spPr>
          <p:txBody>
            <a:bodyPr lIns="82296" tIns="41148" rIns="82296" bIns="41148"/>
            <a:lstStyle/>
            <a:p>
              <a:pPr fontAlgn="auto">
                <a:spcBef>
                  <a:spcPts val="0"/>
                </a:spcBef>
                <a:spcAft>
                  <a:spcPts val="0"/>
                </a:spcAft>
                <a:defRPr/>
              </a:pPr>
              <a:endParaRPr lang="en-US">
                <a:latin typeface="+mn-lt"/>
              </a:endParaRPr>
            </a:p>
          </p:txBody>
        </p:sp>
        <p:sp>
          <p:nvSpPr>
            <p:cNvPr id="497669" name="Oval 5"/>
            <p:cNvSpPr>
              <a:spLocks noChangeArrowheads="1"/>
            </p:cNvSpPr>
            <p:nvPr/>
          </p:nvSpPr>
          <p:spPr bwMode="auto">
            <a:xfrm>
              <a:off x="3508375" y="3429000"/>
              <a:ext cx="2127250" cy="2136775"/>
            </a:xfrm>
            <a:prstGeom prst="ellipse">
              <a:avLst/>
            </a:prstGeom>
            <a:solidFill>
              <a:srgbClr val="FFFF00">
                <a:alpha val="50000"/>
              </a:srgbClr>
            </a:solidFill>
            <a:ln w="25400">
              <a:noFill/>
              <a:round/>
              <a:headEnd/>
              <a:tailEnd/>
            </a:ln>
          </p:spPr>
          <p:txBody>
            <a:bodyPr lIns="82296" tIns="41148" rIns="82296" bIns="41148"/>
            <a:lstStyle/>
            <a:p>
              <a:endParaRPr lang="en-US">
                <a:latin typeface="Corbel" pitchFamily="34" charset="0"/>
              </a:endParaRPr>
            </a:p>
          </p:txBody>
        </p:sp>
        <p:sp>
          <p:nvSpPr>
            <p:cNvPr id="497670" name="Rectangle 6"/>
            <p:cNvSpPr>
              <a:spLocks noChangeArrowheads="1"/>
            </p:cNvSpPr>
            <p:nvPr/>
          </p:nvSpPr>
          <p:spPr bwMode="auto">
            <a:xfrm>
              <a:off x="3165475" y="5788025"/>
              <a:ext cx="2962275" cy="415925"/>
            </a:xfrm>
            <a:prstGeom prst="rect">
              <a:avLst/>
            </a:prstGeom>
            <a:noFill/>
            <a:ln w="9525">
              <a:noFill/>
              <a:miter lim="800000"/>
              <a:headEnd/>
              <a:tailEnd/>
            </a:ln>
          </p:spPr>
          <p:txBody>
            <a:bodyPr wrap="none" lIns="0" tIns="0" rIns="0" bIns="0" anchor="ctr">
              <a:spAutoFit/>
            </a:bodyPr>
            <a:lstStyle/>
            <a:p>
              <a:pPr fontAlgn="auto">
                <a:spcBef>
                  <a:spcPts val="0"/>
                </a:spcBef>
                <a:spcAft>
                  <a:spcPts val="0"/>
                </a:spcAft>
                <a:defRPr/>
              </a:pPr>
              <a:r>
                <a:rPr lang="en-US" sz="2700" dirty="0">
                  <a:solidFill>
                    <a:schemeClr val="tx2">
                      <a:lumMod val="50000"/>
                    </a:schemeClr>
                  </a:solidFill>
                </a:rPr>
                <a:t>Research evidence</a:t>
              </a:r>
            </a:p>
          </p:txBody>
        </p:sp>
        <p:sp>
          <p:nvSpPr>
            <p:cNvPr id="497671" name="Rectangle 7"/>
            <p:cNvSpPr>
              <a:spLocks noChangeArrowheads="1"/>
            </p:cNvSpPr>
            <p:nvPr/>
          </p:nvSpPr>
          <p:spPr bwMode="auto">
            <a:xfrm>
              <a:off x="5867400" y="1905000"/>
              <a:ext cx="2895600" cy="830997"/>
            </a:xfrm>
            <a:prstGeom prst="rect">
              <a:avLst/>
            </a:prstGeom>
            <a:noFill/>
            <a:ln w="9525">
              <a:noFill/>
              <a:miter lim="800000"/>
              <a:headEnd/>
              <a:tailEnd/>
            </a:ln>
          </p:spPr>
          <p:txBody>
            <a:bodyPr wrap="square" lIns="0" tIns="0" rIns="0" bIns="0" anchor="ctr">
              <a:spAutoFit/>
            </a:bodyPr>
            <a:lstStyle/>
            <a:p>
              <a:pPr algn="r"/>
              <a:r>
                <a:rPr lang="en-US" sz="2700" dirty="0">
                  <a:solidFill>
                    <a:schemeClr val="hlink"/>
                  </a:solidFill>
                </a:rPr>
                <a:t>Patient </a:t>
              </a:r>
              <a:r>
                <a:rPr lang="en-US" sz="2700" dirty="0" smtClean="0">
                  <a:solidFill>
                    <a:schemeClr val="hlink"/>
                  </a:solidFill>
                </a:rPr>
                <a:t>values and </a:t>
              </a:r>
              <a:r>
                <a:rPr lang="en-US" sz="2700" dirty="0">
                  <a:solidFill>
                    <a:schemeClr val="hlink"/>
                  </a:solidFill>
                </a:rPr>
                <a:t>preferences</a:t>
              </a:r>
            </a:p>
          </p:txBody>
        </p:sp>
        <p:sp>
          <p:nvSpPr>
            <p:cNvPr id="497672" name="Rectangle 8"/>
            <p:cNvSpPr>
              <a:spLocks noChangeArrowheads="1"/>
            </p:cNvSpPr>
            <p:nvPr/>
          </p:nvSpPr>
          <p:spPr bwMode="auto">
            <a:xfrm>
              <a:off x="457200" y="1905000"/>
              <a:ext cx="3200400" cy="982663"/>
            </a:xfrm>
            <a:prstGeom prst="rect">
              <a:avLst/>
            </a:prstGeom>
            <a:noFill/>
            <a:ln w="9525">
              <a:noFill/>
              <a:miter lim="800000"/>
              <a:headEnd/>
              <a:tailEnd/>
            </a:ln>
          </p:spPr>
          <p:txBody>
            <a:bodyPr lIns="0" tIns="0" rIns="0" bIns="0" anchor="ctr"/>
            <a:lstStyle/>
            <a:p>
              <a:r>
                <a:rPr lang="en-US" sz="2700" dirty="0">
                  <a:solidFill>
                    <a:schemeClr val="accent4">
                      <a:lumMod val="40000"/>
                      <a:lumOff val="60000"/>
                    </a:schemeClr>
                  </a:solidFill>
                </a:rPr>
                <a:t>Clinical </a:t>
              </a:r>
              <a:r>
                <a:rPr lang="en-US" sz="2700" dirty="0" smtClean="0">
                  <a:solidFill>
                    <a:schemeClr val="accent4">
                      <a:lumMod val="40000"/>
                      <a:lumOff val="60000"/>
                    </a:schemeClr>
                  </a:solidFill>
                </a:rPr>
                <a:t>circumstances</a:t>
              </a:r>
              <a:endParaRPr lang="en-US" sz="2700" dirty="0">
                <a:solidFill>
                  <a:schemeClr val="accent4">
                    <a:lumMod val="40000"/>
                    <a:lumOff val="60000"/>
                  </a:schemeClr>
                </a:solidFill>
              </a:endParaRPr>
            </a:p>
          </p:txBody>
        </p:sp>
        <p:sp>
          <p:nvSpPr>
            <p:cNvPr id="497673" name="Rectangle 9"/>
            <p:cNvSpPr>
              <a:spLocks noChangeArrowheads="1"/>
            </p:cNvSpPr>
            <p:nvPr/>
          </p:nvSpPr>
          <p:spPr bwMode="auto">
            <a:xfrm>
              <a:off x="3810000" y="3733800"/>
              <a:ext cx="1558925" cy="415925"/>
            </a:xfrm>
            <a:prstGeom prst="rect">
              <a:avLst/>
            </a:prstGeom>
            <a:noFill/>
            <a:ln w="9525">
              <a:noFill/>
              <a:miter lim="800000"/>
              <a:headEnd/>
              <a:tailEnd/>
            </a:ln>
          </p:spPr>
          <p:txBody>
            <a:bodyPr wrap="none" lIns="0" tIns="0" rIns="0" bIns="0" anchor="ctr">
              <a:spAutoFit/>
            </a:bodyPr>
            <a:lstStyle/>
            <a:p>
              <a:r>
                <a:rPr lang="en-US" sz="2700" b="1" dirty="0">
                  <a:solidFill>
                    <a:srgbClr val="FFFFFF"/>
                  </a:solidFill>
                </a:rPr>
                <a:t>Expertise</a:t>
              </a:r>
            </a:p>
          </p:txBody>
        </p:sp>
        <p:sp>
          <p:nvSpPr>
            <p:cNvPr id="497675" name="Text Box 11"/>
            <p:cNvSpPr txBox="1">
              <a:spLocks noChangeArrowheads="1"/>
            </p:cNvSpPr>
            <p:nvPr/>
          </p:nvSpPr>
          <p:spPr bwMode="auto">
            <a:xfrm>
              <a:off x="5257800" y="6400800"/>
              <a:ext cx="2881313" cy="284162"/>
            </a:xfrm>
            <a:prstGeom prst="rect">
              <a:avLst/>
            </a:prstGeom>
            <a:noFill/>
            <a:ln w="9525" algn="ctr">
              <a:noFill/>
              <a:miter lim="800000"/>
              <a:headEnd/>
              <a:tailEnd/>
            </a:ln>
          </p:spPr>
          <p:txBody>
            <a:bodyPr lIns="82291" tIns="41145" rIns="82291" bIns="41145">
              <a:spAutoFit/>
            </a:bodyPr>
            <a:lstStyle/>
            <a:p>
              <a:pPr algn="r">
                <a:spcBef>
                  <a:spcPct val="50000"/>
                </a:spcBef>
              </a:pPr>
              <a:r>
                <a:rPr lang="en-US" sz="1300" dirty="0">
                  <a:latin typeface="Corbel" pitchFamily="34" charset="0"/>
                </a:rPr>
                <a:t>Haynes et al. 2002</a:t>
              </a:r>
            </a:p>
          </p:txBody>
        </p:sp>
      </p:grpSp>
      <p:sp>
        <p:nvSpPr>
          <p:cNvPr id="2" name="Slide Number Placeholder 1"/>
          <p:cNvSpPr>
            <a:spLocks noGrp="1"/>
          </p:cNvSpPr>
          <p:nvPr>
            <p:ph type="sldNum" sz="quarter" idx="12"/>
          </p:nvPr>
        </p:nvSpPr>
        <p:spPr/>
        <p:txBody>
          <a:bodyPr/>
          <a:lstStyle/>
          <a:p>
            <a:pPr>
              <a:defRPr/>
            </a:pPr>
            <a:fld id="{E5918C58-9ECB-4A59-8903-859B5C1A3AE5}" type="slidenum">
              <a:rPr lang="en-US" smtClean="0"/>
              <a:pPr>
                <a:defRPr/>
              </a:pPr>
              <a:t>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57181970"/>
      </p:ext>
    </p:extLst>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of funding</a:t>
            </a:r>
            <a:endParaRPr lang="en-US" dirty="0"/>
          </a:p>
        </p:txBody>
      </p:sp>
      <p:sp>
        <p:nvSpPr>
          <p:cNvPr id="3" name="Content Placeholder 2"/>
          <p:cNvSpPr>
            <a:spLocks noGrp="1"/>
          </p:cNvSpPr>
          <p:nvPr>
            <p:ph idx="1"/>
          </p:nvPr>
        </p:nvSpPr>
        <p:spPr>
          <a:xfrm>
            <a:off x="152400" y="1447800"/>
            <a:ext cx="8763000" cy="4908550"/>
          </a:xfrm>
        </p:spPr>
        <p:txBody>
          <a:bodyPr/>
          <a:lstStyle/>
          <a:p>
            <a:r>
              <a:rPr lang="en-US" dirty="0" smtClean="0"/>
              <a:t>Funders may have an agenda</a:t>
            </a:r>
          </a:p>
          <a:p>
            <a:r>
              <a:rPr lang="en-US" dirty="0" smtClean="0"/>
              <a:t>Industry – tricky</a:t>
            </a:r>
          </a:p>
          <a:p>
            <a:r>
              <a:rPr lang="en-US" dirty="0" smtClean="0"/>
              <a:t>Foundations</a:t>
            </a:r>
          </a:p>
          <a:p>
            <a:r>
              <a:rPr lang="en-US" dirty="0" smtClean="0"/>
              <a:t>Public – AHRQ, criteria</a:t>
            </a:r>
          </a:p>
          <a:p>
            <a:pPr lvl="1"/>
            <a:r>
              <a:rPr lang="en-US" dirty="0" smtClean="0"/>
              <a:t>EHC  program fit </a:t>
            </a:r>
            <a:br>
              <a:rPr lang="en-US" dirty="0" smtClean="0"/>
            </a:br>
            <a:r>
              <a:rPr lang="en-US" dirty="0" smtClean="0"/>
              <a:t>(3: available, relevance for public payer, priority condition)</a:t>
            </a:r>
          </a:p>
          <a:p>
            <a:pPr lvl="1"/>
            <a:r>
              <a:rPr lang="en-US" dirty="0" smtClean="0"/>
              <a:t>Importance (7: e.g., public interest etc.)</a:t>
            </a:r>
          </a:p>
          <a:p>
            <a:pPr lvl="1"/>
            <a:r>
              <a:rPr lang="en-US" dirty="0" smtClean="0"/>
              <a:t>No duplication</a:t>
            </a:r>
          </a:p>
          <a:p>
            <a:pPr lvl="1"/>
            <a:r>
              <a:rPr lang="en-US" dirty="0" smtClean="0"/>
              <a:t>Feasibility</a:t>
            </a:r>
          </a:p>
          <a:p>
            <a:pPr lvl="1"/>
            <a:r>
              <a:rPr lang="en-US" dirty="0" smtClean="0"/>
              <a:t>Impact (6: e.g., addresses inequity)</a:t>
            </a:r>
          </a:p>
          <a:p>
            <a:pPr lvl="1"/>
            <a:endParaRPr lang="en-US" dirty="0" smtClean="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50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452923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99"/>
                </a:solidFill>
              </a:rPr>
              <a:t>Taking it to the next level</a:t>
            </a:r>
            <a:endParaRPr lang="en-US" dirty="0">
              <a:solidFill>
                <a:srgbClr val="FFFF99"/>
              </a:solidFill>
            </a:endParaRPr>
          </a:p>
        </p:txBody>
      </p:sp>
      <p:sp>
        <p:nvSpPr>
          <p:cNvPr id="3" name="Content Placeholder 2"/>
          <p:cNvSpPr>
            <a:spLocks noGrp="1"/>
          </p:cNvSpPr>
          <p:nvPr>
            <p:ph idx="1"/>
          </p:nvPr>
        </p:nvSpPr>
        <p:spPr/>
        <p:txBody>
          <a:bodyPr/>
          <a:lstStyle/>
          <a:p>
            <a:r>
              <a:rPr lang="en-US" dirty="0" smtClean="0"/>
              <a:t>Long term planning</a:t>
            </a:r>
          </a:p>
          <a:p>
            <a:r>
              <a:rPr lang="en-US" dirty="0" smtClean="0"/>
              <a:t>Create a high quality guideline product</a:t>
            </a:r>
          </a:p>
          <a:p>
            <a:r>
              <a:rPr lang="en-US" dirty="0" smtClean="0"/>
              <a:t>Attract high quality guideline panel</a:t>
            </a:r>
          </a:p>
          <a:p>
            <a:pPr lvl="1"/>
            <a:r>
              <a:rPr lang="en-US" dirty="0" err="1" smtClean="0"/>
              <a:t>Unconflicted</a:t>
            </a:r>
            <a:r>
              <a:rPr lang="en-US" dirty="0" smtClean="0"/>
              <a:t> methodologist (editor)</a:t>
            </a:r>
          </a:p>
          <a:p>
            <a:pPr lvl="1"/>
            <a:r>
              <a:rPr lang="en-US" dirty="0" smtClean="0"/>
              <a:t>Content expert (deputy editor)</a:t>
            </a:r>
          </a:p>
          <a:p>
            <a:pPr lvl="1"/>
            <a:r>
              <a:rPr lang="en-US" dirty="0" smtClean="0"/>
              <a:t>Content expert authors</a:t>
            </a:r>
          </a:p>
          <a:p>
            <a:pPr lvl="1"/>
            <a:r>
              <a:rPr lang="en-US" dirty="0" smtClean="0"/>
              <a:t>Health economists</a:t>
            </a:r>
            <a:endParaRPr lang="en-US" dirty="0"/>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51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140084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99"/>
                </a:solidFill>
              </a:rPr>
              <a:t>Taking it to the next level</a:t>
            </a:r>
          </a:p>
        </p:txBody>
      </p:sp>
      <p:sp>
        <p:nvSpPr>
          <p:cNvPr id="3" name="Content Placeholder 2"/>
          <p:cNvSpPr>
            <a:spLocks noGrp="1"/>
          </p:cNvSpPr>
          <p:nvPr>
            <p:ph idx="1"/>
          </p:nvPr>
        </p:nvSpPr>
        <p:spPr>
          <a:xfrm>
            <a:off x="609600" y="1600200"/>
            <a:ext cx="8077200" cy="4756150"/>
          </a:xfrm>
        </p:spPr>
        <p:txBody>
          <a:bodyPr/>
          <a:lstStyle/>
          <a:p>
            <a:r>
              <a:rPr lang="en-US" dirty="0"/>
              <a:t>GRADE evidence profiles</a:t>
            </a:r>
            <a:endParaRPr lang="en-US" dirty="0" smtClean="0"/>
          </a:p>
          <a:p>
            <a:pPr lvl="1"/>
            <a:r>
              <a:rPr lang="en-US" dirty="0" smtClean="0"/>
              <a:t>Condensed and standardized summary of evidence</a:t>
            </a:r>
          </a:p>
          <a:p>
            <a:pPr lvl="1"/>
            <a:r>
              <a:rPr lang="en-US" dirty="0" smtClean="0"/>
              <a:t>Are increasingly already created as part of a systematic review (e.g., Cochrane reviews)</a:t>
            </a:r>
          </a:p>
          <a:p>
            <a:pPr lvl="1"/>
            <a:r>
              <a:rPr lang="en-US" dirty="0" smtClean="0"/>
              <a:t>Flexible presentation (e.g., as summary of findings tables)</a:t>
            </a:r>
          </a:p>
          <a:p>
            <a:pPr lvl="1"/>
            <a:r>
              <a:rPr lang="en-US" dirty="0" smtClean="0"/>
              <a:t>Initial investment</a:t>
            </a:r>
          </a:p>
          <a:p>
            <a:pPr lvl="1"/>
            <a:r>
              <a:rPr lang="en-US" dirty="0" smtClean="0"/>
              <a:t>Long-term value</a:t>
            </a:r>
          </a:p>
          <a:p>
            <a:pPr lvl="1"/>
            <a:r>
              <a:rPr lang="en-US" dirty="0" err="1" smtClean="0"/>
              <a:t>GRADEpro</a:t>
            </a:r>
            <a:r>
              <a:rPr lang="en-US" dirty="0" smtClean="0"/>
              <a:t> software (tie-in with </a:t>
            </a:r>
            <a:r>
              <a:rPr lang="en-US" dirty="0" err="1" smtClean="0"/>
              <a:t>RevMan</a:t>
            </a:r>
            <a:r>
              <a:rPr lang="en-US" dirty="0" smtClean="0"/>
              <a:t>)</a:t>
            </a:r>
          </a:p>
          <a:p>
            <a:pPr lvl="1"/>
            <a:r>
              <a:rPr lang="en-US" dirty="0" smtClean="0"/>
              <a:t>Avoids duplication of efforts across the globe</a:t>
            </a:r>
          </a:p>
        </p:txBody>
      </p:sp>
      <p:sp>
        <p:nvSpPr>
          <p:cNvPr id="4" name="Slide Number Placeholder 3"/>
          <p:cNvSpPr>
            <a:spLocks noGrp="1"/>
          </p:cNvSpPr>
          <p:nvPr>
            <p:ph type="sldNum" sz="quarter" idx="12"/>
          </p:nvPr>
        </p:nvSpPr>
        <p:spPr/>
        <p:txBody>
          <a:bodyPr/>
          <a:lstStyle/>
          <a:p>
            <a:pPr>
              <a:defRPr/>
            </a:pPr>
            <a:fld id="{E5918C58-9ECB-4A59-8903-859B5C1A3AE5}" type="slidenum">
              <a:rPr lang="en-US" smtClean="0"/>
              <a:pPr>
                <a:defRPr/>
              </a:pPr>
              <a:t>52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82078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a:t>
            </a:r>
            <a:endParaRPr lang="en-US" dirty="0"/>
          </a:p>
        </p:txBody>
      </p:sp>
      <p:sp>
        <p:nvSpPr>
          <p:cNvPr id="3" name="Content Placeholder 2"/>
          <p:cNvSpPr>
            <a:spLocks noGrp="1"/>
          </p:cNvSpPr>
          <p:nvPr>
            <p:ph idx="1"/>
          </p:nvPr>
        </p:nvSpPr>
        <p:spPr>
          <a:xfrm>
            <a:off x="914400" y="1784350"/>
            <a:ext cx="8001000" cy="4572000"/>
          </a:xfrm>
        </p:spPr>
        <p:txBody>
          <a:bodyPr/>
          <a:lstStyle/>
          <a:p>
            <a:pPr marL="582613" indent="-514350">
              <a:buFont typeface="+mj-lt"/>
              <a:buAutoNum type="arabicPeriod"/>
            </a:pPr>
            <a:r>
              <a:rPr lang="en-US" dirty="0" smtClean="0"/>
              <a:t>Globalize the evidence, localize recommendations</a:t>
            </a:r>
          </a:p>
          <a:p>
            <a:pPr marL="582613" indent="-514350">
              <a:buFont typeface="+mj-lt"/>
              <a:buAutoNum type="arabicPeriod"/>
            </a:pPr>
            <a:r>
              <a:rPr lang="en-US" dirty="0" smtClean="0"/>
              <a:t>Focus on questions that are important to patients and clinicians </a:t>
            </a:r>
          </a:p>
          <a:p>
            <a:pPr marL="582613" indent="-514350">
              <a:buFont typeface="+mj-lt"/>
              <a:buAutoNum type="arabicPeriod"/>
            </a:pPr>
            <a:r>
              <a:rPr lang="en-US" dirty="0" smtClean="0"/>
              <a:t>Undertake collaborative evidence reviews</a:t>
            </a:r>
          </a:p>
          <a:p>
            <a:pPr marL="582613" indent="-514350">
              <a:buFont typeface="+mj-lt"/>
              <a:buAutoNum type="arabicPeriod"/>
            </a:pPr>
            <a:r>
              <a:rPr lang="en-US" dirty="0" smtClean="0"/>
              <a:t>Use a common metric to assess the quality of evidence and strength of recommendations</a:t>
            </a:r>
          </a:p>
          <a:p>
            <a:pPr marL="582613" indent="-514350">
              <a:buFont typeface="+mj-lt"/>
              <a:buAutoNum type="arabicPeriod"/>
            </a:pPr>
            <a:r>
              <a:rPr lang="en-US" dirty="0" smtClean="0"/>
              <a:t>Examined collaborative models for funding</a:t>
            </a:r>
          </a:p>
          <a:p>
            <a:pPr marL="582613" indent="-514350">
              <a:buFont typeface="+mj-lt"/>
              <a:buAutoNum type="arabicPeriod"/>
            </a:pPr>
            <a:endParaRPr lang="en-US" dirty="0"/>
          </a:p>
        </p:txBody>
      </p:sp>
      <p:sp>
        <p:nvSpPr>
          <p:cNvPr id="5" name="Slide Number Placeholder 4"/>
          <p:cNvSpPr>
            <a:spLocks noGrp="1"/>
          </p:cNvSpPr>
          <p:nvPr>
            <p:ph type="sldNum" sz="quarter" idx="12"/>
          </p:nvPr>
        </p:nvSpPr>
        <p:spPr/>
        <p:txBody>
          <a:bodyPr/>
          <a:lstStyle/>
          <a:p>
            <a:pPr>
              <a:defRPr/>
            </a:pPr>
            <a:fld id="{E5918C58-9ECB-4A59-8903-859B5C1A3AE5}" type="slidenum">
              <a:rPr lang="en-US" smtClean="0"/>
              <a:pPr>
                <a:defRPr/>
              </a:pPr>
              <a:t>53</a:t>
            </a:fld>
            <a:endParaRPr lang="en-US"/>
          </a:p>
        </p:txBody>
      </p:sp>
      <p:sp>
        <p:nvSpPr>
          <p:cNvPr id="4" name="Footer Placeholder 3"/>
          <p:cNvSpPr>
            <a:spLocks noGrp="1"/>
          </p:cNvSpPr>
          <p:nvPr>
            <p:ph type="ftr" sz="quarter" idx="11"/>
          </p:nvPr>
        </p:nvSpPr>
        <p:spPr/>
        <p:txBody>
          <a:bodyPr/>
          <a:lstStyle/>
          <a:p>
            <a:pPr>
              <a:defRPr/>
            </a:pPr>
            <a:r>
              <a:rPr lang="en-US" smtClean="0"/>
              <a:t>Schunemann 2009</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3304954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2763"/>
            <a:ext cx="8229600" cy="914400"/>
          </a:xfrm>
        </p:spPr>
        <p:txBody>
          <a:bodyPr/>
          <a:lstStyle/>
          <a:p>
            <a:pPr eaLnBrk="1" fontAlgn="auto" hangingPunct="1">
              <a:spcAft>
                <a:spcPts val="0"/>
              </a:spcAft>
              <a:defRPr/>
            </a:pPr>
            <a:r>
              <a:rPr lang="en-US" dirty="0" smtClean="0">
                <a:solidFill>
                  <a:schemeClr val="tx2">
                    <a:satMod val="200000"/>
                  </a:schemeClr>
                </a:solidFill>
              </a:rPr>
              <a:t>GRADE uptake</a:t>
            </a:r>
            <a:endParaRPr lang="en-US" dirty="0">
              <a:solidFill>
                <a:schemeClr val="tx2">
                  <a:satMod val="200000"/>
                </a:schemeClr>
              </a:solidFill>
            </a:endParaRPr>
          </a:p>
        </p:txBody>
      </p:sp>
      <p:pic>
        <p:nvPicPr>
          <p:cNvPr id="2051" name="Picture 3"/>
          <p:cNvPicPr>
            <a:picLocks noChangeAspect="1" noChangeArrowheads="1"/>
          </p:cNvPicPr>
          <p:nvPr/>
        </p:nvPicPr>
        <p:blipFill>
          <a:blip r:embed="rId3" cstate="print"/>
          <a:srcRect/>
          <a:stretch>
            <a:fillRect/>
          </a:stretch>
        </p:blipFill>
        <p:spPr bwMode="auto">
          <a:xfrm>
            <a:off x="762000" y="2514600"/>
            <a:ext cx="1123950" cy="571500"/>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914400" y="3581400"/>
            <a:ext cx="1028700" cy="485775"/>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2438400" y="1981200"/>
            <a:ext cx="1428750" cy="514350"/>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1676400" y="4800600"/>
            <a:ext cx="1381125" cy="542925"/>
          </a:xfrm>
          <a:prstGeom prst="rect">
            <a:avLst/>
          </a:prstGeom>
          <a:noFill/>
          <a:ln w="9525">
            <a:noFill/>
            <a:miter lim="800000"/>
            <a:headEnd/>
            <a:tailEnd/>
          </a:ln>
        </p:spPr>
      </p:pic>
      <p:pic>
        <p:nvPicPr>
          <p:cNvPr id="2055" name="Picture 7"/>
          <p:cNvPicPr>
            <a:picLocks noChangeAspect="1" noChangeArrowheads="1"/>
          </p:cNvPicPr>
          <p:nvPr/>
        </p:nvPicPr>
        <p:blipFill>
          <a:blip r:embed="rId7" cstate="print"/>
          <a:srcRect/>
          <a:stretch>
            <a:fillRect/>
          </a:stretch>
        </p:blipFill>
        <p:spPr bwMode="auto">
          <a:xfrm>
            <a:off x="6553200" y="2743200"/>
            <a:ext cx="676275" cy="762000"/>
          </a:xfrm>
          <a:prstGeom prst="rect">
            <a:avLst/>
          </a:prstGeom>
          <a:noFill/>
          <a:ln w="9525">
            <a:noFill/>
            <a:miter lim="800000"/>
            <a:headEnd/>
            <a:tailEnd/>
          </a:ln>
        </p:spPr>
      </p:pic>
      <p:pic>
        <p:nvPicPr>
          <p:cNvPr id="2056" name="Picture 8"/>
          <p:cNvPicPr>
            <a:picLocks noChangeAspect="1" noChangeArrowheads="1"/>
          </p:cNvPicPr>
          <p:nvPr/>
        </p:nvPicPr>
        <p:blipFill>
          <a:blip r:embed="rId8" cstate="print"/>
          <a:srcRect/>
          <a:stretch>
            <a:fillRect/>
          </a:stretch>
        </p:blipFill>
        <p:spPr bwMode="auto">
          <a:xfrm>
            <a:off x="6096000" y="4191000"/>
            <a:ext cx="819150" cy="914400"/>
          </a:xfrm>
          <a:prstGeom prst="rect">
            <a:avLst/>
          </a:prstGeom>
          <a:noFill/>
          <a:ln w="9525">
            <a:noFill/>
            <a:miter lim="800000"/>
            <a:headEnd/>
            <a:tailEnd/>
          </a:ln>
        </p:spPr>
      </p:pic>
      <p:pic>
        <p:nvPicPr>
          <p:cNvPr id="2057" name="Picture 9"/>
          <p:cNvPicPr>
            <a:picLocks noChangeAspect="1" noChangeArrowheads="1"/>
          </p:cNvPicPr>
          <p:nvPr/>
        </p:nvPicPr>
        <p:blipFill>
          <a:blip r:embed="rId9" cstate="print"/>
          <a:srcRect/>
          <a:stretch>
            <a:fillRect/>
          </a:stretch>
        </p:blipFill>
        <p:spPr bwMode="auto">
          <a:xfrm>
            <a:off x="4648200" y="4038600"/>
            <a:ext cx="962025" cy="552450"/>
          </a:xfrm>
          <a:prstGeom prst="rect">
            <a:avLst/>
          </a:prstGeom>
          <a:noFill/>
          <a:ln w="9525">
            <a:noFill/>
            <a:miter lim="800000"/>
            <a:headEnd/>
            <a:tailEnd/>
          </a:ln>
        </p:spPr>
      </p:pic>
      <p:pic>
        <p:nvPicPr>
          <p:cNvPr id="2058" name="Picture 10"/>
          <p:cNvPicPr>
            <a:picLocks noChangeAspect="1" noChangeArrowheads="1"/>
          </p:cNvPicPr>
          <p:nvPr/>
        </p:nvPicPr>
        <p:blipFill>
          <a:blip r:embed="rId10" cstate="print"/>
          <a:srcRect/>
          <a:stretch>
            <a:fillRect/>
          </a:stretch>
        </p:blipFill>
        <p:spPr bwMode="auto">
          <a:xfrm>
            <a:off x="4953000" y="1905000"/>
            <a:ext cx="1295400" cy="704850"/>
          </a:xfrm>
          <a:prstGeom prst="rect">
            <a:avLst/>
          </a:prstGeom>
          <a:noFill/>
          <a:ln w="9525">
            <a:noFill/>
            <a:miter lim="800000"/>
            <a:headEnd/>
            <a:tailEnd/>
          </a:ln>
        </p:spPr>
      </p:pic>
      <p:pic>
        <p:nvPicPr>
          <p:cNvPr id="2059" name="Picture 11"/>
          <p:cNvPicPr>
            <a:picLocks noChangeAspect="1" noChangeArrowheads="1"/>
          </p:cNvPicPr>
          <p:nvPr/>
        </p:nvPicPr>
        <p:blipFill>
          <a:blip r:embed="rId11" cstate="print"/>
          <a:srcRect/>
          <a:stretch>
            <a:fillRect/>
          </a:stretch>
        </p:blipFill>
        <p:spPr bwMode="auto">
          <a:xfrm>
            <a:off x="3505200" y="2895600"/>
            <a:ext cx="1809750" cy="638175"/>
          </a:xfrm>
          <a:prstGeom prst="rect">
            <a:avLst/>
          </a:prstGeom>
          <a:noFill/>
          <a:ln w="9525">
            <a:noFill/>
            <a:miter lim="800000"/>
            <a:headEnd/>
            <a:tailEnd/>
          </a:ln>
        </p:spPr>
      </p:pic>
      <p:pic>
        <p:nvPicPr>
          <p:cNvPr id="2060" name="Picture 12"/>
          <p:cNvPicPr>
            <a:picLocks noChangeAspect="1" noChangeArrowheads="1"/>
          </p:cNvPicPr>
          <p:nvPr/>
        </p:nvPicPr>
        <p:blipFill>
          <a:blip r:embed="rId12" cstate="print"/>
          <a:srcRect/>
          <a:stretch>
            <a:fillRect/>
          </a:stretch>
        </p:blipFill>
        <p:spPr bwMode="auto">
          <a:xfrm>
            <a:off x="990600" y="5715000"/>
            <a:ext cx="1809750" cy="628650"/>
          </a:xfrm>
          <a:prstGeom prst="rect">
            <a:avLst/>
          </a:prstGeom>
          <a:noFill/>
          <a:ln w="9525">
            <a:noFill/>
            <a:miter lim="800000"/>
            <a:headEnd/>
            <a:tailEnd/>
          </a:ln>
        </p:spPr>
      </p:pic>
      <p:pic>
        <p:nvPicPr>
          <p:cNvPr id="2061" name="Picture 13"/>
          <p:cNvPicPr>
            <a:picLocks noChangeAspect="1" noChangeArrowheads="1"/>
          </p:cNvPicPr>
          <p:nvPr/>
        </p:nvPicPr>
        <p:blipFill>
          <a:blip r:embed="rId13" cstate="print"/>
          <a:srcRect/>
          <a:stretch>
            <a:fillRect/>
          </a:stretch>
        </p:blipFill>
        <p:spPr bwMode="auto">
          <a:xfrm>
            <a:off x="6172200" y="5943600"/>
            <a:ext cx="1552575" cy="523875"/>
          </a:xfrm>
          <a:prstGeom prst="rect">
            <a:avLst/>
          </a:prstGeom>
          <a:noFill/>
          <a:ln w="9525">
            <a:noFill/>
            <a:miter lim="800000"/>
            <a:headEnd/>
            <a:tailEnd/>
          </a:ln>
        </p:spPr>
      </p:pic>
      <p:pic>
        <p:nvPicPr>
          <p:cNvPr id="2062" name="Picture 14"/>
          <p:cNvPicPr>
            <a:picLocks noChangeAspect="1" noChangeArrowheads="1"/>
          </p:cNvPicPr>
          <p:nvPr/>
        </p:nvPicPr>
        <p:blipFill>
          <a:blip r:embed="rId14" cstate="print"/>
          <a:srcRect/>
          <a:stretch>
            <a:fillRect/>
          </a:stretch>
        </p:blipFill>
        <p:spPr bwMode="auto">
          <a:xfrm>
            <a:off x="4038600" y="5334000"/>
            <a:ext cx="1771650" cy="561975"/>
          </a:xfrm>
          <a:prstGeom prst="rect">
            <a:avLst/>
          </a:prstGeom>
          <a:noFill/>
          <a:ln w="9525">
            <a:noFill/>
            <a:miter lim="800000"/>
            <a:headEnd/>
            <a:tailEnd/>
          </a:ln>
        </p:spPr>
      </p:pic>
      <p:pic>
        <p:nvPicPr>
          <p:cNvPr id="2063" name="Picture 15"/>
          <p:cNvPicPr>
            <a:picLocks noChangeAspect="1" noChangeArrowheads="1"/>
          </p:cNvPicPr>
          <p:nvPr/>
        </p:nvPicPr>
        <p:blipFill>
          <a:blip r:embed="rId15" cstate="print"/>
          <a:srcRect/>
          <a:stretch>
            <a:fillRect/>
          </a:stretch>
        </p:blipFill>
        <p:spPr bwMode="auto">
          <a:xfrm>
            <a:off x="6629400" y="1828800"/>
            <a:ext cx="1971675" cy="304800"/>
          </a:xfrm>
          <a:prstGeom prst="rect">
            <a:avLst/>
          </a:prstGeom>
          <a:noFill/>
          <a:ln w="9525">
            <a:noFill/>
            <a:miter lim="800000"/>
            <a:headEnd/>
            <a:tailEnd/>
          </a:ln>
        </p:spPr>
      </p:pic>
      <p:pic>
        <p:nvPicPr>
          <p:cNvPr id="2064" name="Picture 16"/>
          <p:cNvPicPr>
            <a:picLocks noChangeAspect="1" noChangeArrowheads="1"/>
          </p:cNvPicPr>
          <p:nvPr/>
        </p:nvPicPr>
        <p:blipFill>
          <a:blip r:embed="rId16" cstate="print"/>
          <a:srcRect/>
          <a:stretch>
            <a:fillRect/>
          </a:stretch>
        </p:blipFill>
        <p:spPr bwMode="auto">
          <a:xfrm>
            <a:off x="7239000" y="3886200"/>
            <a:ext cx="1676400" cy="876300"/>
          </a:xfrm>
          <a:prstGeom prst="rect">
            <a:avLst/>
          </a:prstGeom>
          <a:noFill/>
          <a:ln w="9525">
            <a:noFill/>
            <a:miter lim="800000"/>
            <a:headEnd/>
            <a:tailEnd/>
          </a:ln>
        </p:spPr>
      </p:pic>
      <p:pic>
        <p:nvPicPr>
          <p:cNvPr id="2065" name="Picture 17"/>
          <p:cNvPicPr>
            <a:picLocks noChangeAspect="1" noChangeArrowheads="1"/>
          </p:cNvPicPr>
          <p:nvPr/>
        </p:nvPicPr>
        <p:blipFill>
          <a:blip r:embed="rId17" cstate="print"/>
          <a:srcRect/>
          <a:stretch>
            <a:fillRect/>
          </a:stretch>
        </p:blipFill>
        <p:spPr bwMode="auto">
          <a:xfrm>
            <a:off x="2286000" y="3733800"/>
            <a:ext cx="1809750" cy="704850"/>
          </a:xfrm>
          <a:prstGeom prst="rect">
            <a:avLst/>
          </a:prstGeom>
          <a:noFill/>
          <a:ln w="9525">
            <a:noFill/>
            <a:miter lim="800000"/>
            <a:headEnd/>
            <a:tailEnd/>
          </a:ln>
        </p:spPr>
      </p:pic>
      <p:grpSp>
        <p:nvGrpSpPr>
          <p:cNvPr id="3" name="Group 19"/>
          <p:cNvGrpSpPr/>
          <p:nvPr/>
        </p:nvGrpSpPr>
        <p:grpSpPr>
          <a:xfrm>
            <a:off x="4724400" y="914400"/>
            <a:ext cx="1447800" cy="609600"/>
            <a:chOff x="4191000" y="228600"/>
            <a:chExt cx="3164065" cy="1378358"/>
          </a:xfrm>
        </p:grpSpPr>
        <p:pic>
          <p:nvPicPr>
            <p:cNvPr id="28673" name="Picture 1"/>
            <p:cNvPicPr>
              <a:picLocks noChangeAspect="1" noChangeArrowheads="1"/>
            </p:cNvPicPr>
            <p:nvPr/>
          </p:nvPicPr>
          <p:blipFill>
            <a:blip r:embed="rId18" cstate="print"/>
            <a:srcRect/>
            <a:stretch>
              <a:fillRect/>
            </a:stretch>
          </p:blipFill>
          <p:spPr bwMode="auto">
            <a:xfrm>
              <a:off x="4191000" y="228600"/>
              <a:ext cx="3164065" cy="1378358"/>
            </a:xfrm>
            <a:prstGeom prst="rect">
              <a:avLst/>
            </a:prstGeom>
            <a:noFill/>
            <a:ln w="9525">
              <a:noFill/>
              <a:miter lim="800000"/>
              <a:headEnd/>
              <a:tailEnd/>
            </a:ln>
            <a:effectLst/>
          </p:spPr>
        </p:pic>
        <p:pic>
          <p:nvPicPr>
            <p:cNvPr id="19" name="Picture 18" descr="header_acip.jpg"/>
            <p:cNvPicPr>
              <a:picLocks noChangeAspect="1"/>
            </p:cNvPicPr>
            <p:nvPr/>
          </p:nvPicPr>
          <p:blipFill>
            <a:blip r:embed="rId19" cstate="print"/>
            <a:srcRect l="84601" t="27122" r="3440" b="31902"/>
            <a:stretch>
              <a:fillRect/>
            </a:stretch>
          </p:blipFill>
          <p:spPr>
            <a:xfrm>
              <a:off x="5246754" y="1304693"/>
              <a:ext cx="553740" cy="245327"/>
            </a:xfrm>
            <a:prstGeom prst="rect">
              <a:avLst/>
            </a:prstGeom>
          </p:spPr>
        </p:pic>
      </p:grpSp>
      <p:pic>
        <p:nvPicPr>
          <p:cNvPr id="120834" name="Picture 2" descr="ASGE">
            <a:hlinkClick r:id="rId20"/>
          </p:cNvPr>
          <p:cNvPicPr>
            <a:picLocks noChangeAspect="1" noChangeArrowheads="1"/>
          </p:cNvPicPr>
          <p:nvPr/>
        </p:nvPicPr>
        <p:blipFill>
          <a:blip r:embed="rId21" cstate="print"/>
          <a:srcRect/>
          <a:stretch>
            <a:fillRect/>
          </a:stretch>
        </p:blipFill>
        <p:spPr bwMode="auto">
          <a:xfrm>
            <a:off x="1066800" y="1295400"/>
            <a:ext cx="1095375" cy="666751"/>
          </a:xfrm>
          <a:prstGeom prst="rect">
            <a:avLst/>
          </a:prstGeom>
          <a:noFill/>
        </p:spPr>
      </p:pic>
      <p:pic>
        <p:nvPicPr>
          <p:cNvPr id="120836" name="Picture 4" descr="EASL">
            <a:hlinkClick r:id="rId22"/>
          </p:cNvPr>
          <p:cNvPicPr>
            <a:picLocks noChangeAspect="1" noChangeArrowheads="1"/>
          </p:cNvPicPr>
          <p:nvPr/>
        </p:nvPicPr>
        <p:blipFill>
          <a:blip r:embed="rId23" cstate="print"/>
          <a:srcRect/>
          <a:stretch>
            <a:fillRect/>
          </a:stretch>
        </p:blipFill>
        <p:spPr bwMode="auto">
          <a:xfrm>
            <a:off x="3429000" y="6324600"/>
            <a:ext cx="2247900" cy="333376"/>
          </a:xfrm>
          <a:prstGeom prst="rect">
            <a:avLst/>
          </a:prstGeom>
          <a:noFill/>
        </p:spPr>
      </p:pic>
      <p:pic>
        <p:nvPicPr>
          <p:cNvPr id="120838" name="Picture 6" descr="EMSC">
            <a:hlinkClick r:id="rId24"/>
          </p:cNvPr>
          <p:cNvPicPr>
            <a:picLocks noChangeAspect="1" noChangeArrowheads="1"/>
          </p:cNvPicPr>
          <p:nvPr/>
        </p:nvPicPr>
        <p:blipFill>
          <a:blip r:embed="rId25" cstate="print"/>
          <a:srcRect/>
          <a:stretch>
            <a:fillRect/>
          </a:stretch>
        </p:blipFill>
        <p:spPr bwMode="auto">
          <a:xfrm>
            <a:off x="7772400" y="457200"/>
            <a:ext cx="1104900" cy="1143001"/>
          </a:xfrm>
          <a:prstGeom prst="rect">
            <a:avLst/>
          </a:prstGeom>
          <a:noFill/>
        </p:spPr>
      </p:pic>
      <p:pic>
        <p:nvPicPr>
          <p:cNvPr id="159746" name="Picture 2" descr="SIGN">
            <a:hlinkClick r:id="rId26"/>
          </p:cNvPr>
          <p:cNvPicPr>
            <a:picLocks noChangeAspect="1" noChangeArrowheads="1"/>
          </p:cNvPicPr>
          <p:nvPr/>
        </p:nvPicPr>
        <p:blipFill>
          <a:blip r:embed="rId27" cstate="print"/>
          <a:srcRect/>
          <a:stretch>
            <a:fillRect/>
          </a:stretch>
        </p:blipFill>
        <p:spPr bwMode="auto">
          <a:xfrm>
            <a:off x="3810000" y="228600"/>
            <a:ext cx="1952625" cy="476250"/>
          </a:xfrm>
          <a:prstGeom prst="rect">
            <a:avLst/>
          </a:prstGeom>
          <a:noFill/>
        </p:spPr>
      </p:pic>
      <p:pic>
        <p:nvPicPr>
          <p:cNvPr id="274434" name="Picture 2" descr="CDC">
            <a:hlinkClick r:id="rId28"/>
          </p:cNvPr>
          <p:cNvPicPr>
            <a:picLocks noChangeAspect="1" noChangeArrowheads="1"/>
          </p:cNvPicPr>
          <p:nvPr/>
        </p:nvPicPr>
        <p:blipFill>
          <a:blip r:embed="rId29" cstate="print"/>
          <a:srcRect/>
          <a:stretch>
            <a:fillRect/>
          </a:stretch>
        </p:blipFill>
        <p:spPr bwMode="auto">
          <a:xfrm>
            <a:off x="6324600" y="228600"/>
            <a:ext cx="1190625" cy="857251"/>
          </a:xfrm>
          <a:prstGeom prst="rect">
            <a:avLst/>
          </a:prstGeom>
          <a:noFill/>
        </p:spPr>
      </p:pic>
      <p:pic>
        <p:nvPicPr>
          <p:cNvPr id="274436" name="Picture 4" descr="finohta">
            <a:hlinkClick r:id="rId30"/>
          </p:cNvPr>
          <p:cNvPicPr>
            <a:picLocks noChangeAspect="1" noChangeArrowheads="1"/>
          </p:cNvPicPr>
          <p:nvPr/>
        </p:nvPicPr>
        <p:blipFill>
          <a:blip r:embed="rId31" cstate="print"/>
          <a:srcRect/>
          <a:stretch>
            <a:fillRect/>
          </a:stretch>
        </p:blipFill>
        <p:spPr bwMode="auto">
          <a:xfrm>
            <a:off x="7467600" y="2362200"/>
            <a:ext cx="1485900" cy="762000"/>
          </a:xfrm>
          <a:prstGeom prst="rect">
            <a:avLst/>
          </a:prstGeom>
          <a:noFill/>
        </p:spPr>
      </p:pic>
      <p:pic>
        <p:nvPicPr>
          <p:cNvPr id="274438" name="Picture 6" descr="NHS QI Scotland">
            <a:hlinkClick r:id="rId32"/>
          </p:cNvPr>
          <p:cNvPicPr>
            <a:picLocks noChangeAspect="1" noChangeArrowheads="1"/>
          </p:cNvPicPr>
          <p:nvPr/>
        </p:nvPicPr>
        <p:blipFill>
          <a:blip r:embed="rId33" cstate="print"/>
          <a:srcRect/>
          <a:stretch>
            <a:fillRect/>
          </a:stretch>
        </p:blipFill>
        <p:spPr bwMode="auto">
          <a:xfrm>
            <a:off x="381000" y="4419600"/>
            <a:ext cx="923925" cy="895351"/>
          </a:xfrm>
          <a:prstGeom prst="rect">
            <a:avLst/>
          </a:prstGeom>
          <a:noFill/>
        </p:spPr>
      </p:pic>
      <p:pic>
        <p:nvPicPr>
          <p:cNvPr id="274440" name="Picture 8" descr="AASLD">
            <a:hlinkClick r:id="rId34"/>
          </p:cNvPr>
          <p:cNvPicPr>
            <a:picLocks noChangeAspect="1" noChangeArrowheads="1"/>
          </p:cNvPicPr>
          <p:nvPr/>
        </p:nvPicPr>
        <p:blipFill>
          <a:blip r:embed="rId35" cstate="print"/>
          <a:srcRect/>
          <a:stretch>
            <a:fillRect/>
          </a:stretch>
        </p:blipFill>
        <p:spPr bwMode="auto">
          <a:xfrm>
            <a:off x="7467600" y="4953000"/>
            <a:ext cx="1181100" cy="885825"/>
          </a:xfrm>
          <a:prstGeom prst="rect">
            <a:avLst/>
          </a:prstGeom>
          <a:noFill/>
        </p:spPr>
      </p:pic>
      <p:pic>
        <p:nvPicPr>
          <p:cNvPr id="274442" name="Picture 10" descr="CCS">
            <a:hlinkClick r:id="rId36"/>
          </p:cNvPr>
          <p:cNvPicPr>
            <a:picLocks noChangeAspect="1" noChangeArrowheads="1"/>
          </p:cNvPicPr>
          <p:nvPr/>
        </p:nvPicPr>
        <p:blipFill>
          <a:blip r:embed="rId37" cstate="print"/>
          <a:srcRect/>
          <a:stretch>
            <a:fillRect/>
          </a:stretch>
        </p:blipFill>
        <p:spPr bwMode="auto">
          <a:xfrm>
            <a:off x="990600" y="228600"/>
            <a:ext cx="2266950" cy="314326"/>
          </a:xfrm>
          <a:prstGeom prst="rect">
            <a:avLst/>
          </a:prstGeom>
          <a:noFill/>
        </p:spPr>
      </p:pic>
      <p:sp>
        <p:nvSpPr>
          <p:cNvPr id="4" name="Slide Number Placeholder 3"/>
          <p:cNvSpPr>
            <a:spLocks noGrp="1"/>
          </p:cNvSpPr>
          <p:nvPr>
            <p:ph type="sldNum" sz="quarter" idx="12"/>
          </p:nvPr>
        </p:nvSpPr>
        <p:spPr/>
        <p:txBody>
          <a:bodyPr/>
          <a:lstStyle/>
          <a:p>
            <a:pPr>
              <a:defRPr/>
            </a:pPr>
            <a:fld id="{F279E057-394F-4F68-968B-6FD0E1433508}" type="slidenum">
              <a:rPr lang="en-US" smtClean="0"/>
              <a:pPr>
                <a:defRPr/>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457200"/>
            <a:ext cx="8229600" cy="1371600"/>
          </a:xfrm>
        </p:spPr>
        <p:txBody>
          <a:bodyPr lIns="82296" tIns="41148" rIns="82296" bIns="41148"/>
          <a:lstStyle/>
          <a:p>
            <a:pPr eaLnBrk="1" fontAlgn="auto" hangingPunct="1">
              <a:spcAft>
                <a:spcPts val="0"/>
              </a:spcAft>
              <a:defRPr/>
            </a:pPr>
            <a:r>
              <a:rPr lang="en-US" dirty="0" smtClean="0">
                <a:solidFill>
                  <a:schemeClr val="tx2">
                    <a:satMod val="200000"/>
                  </a:schemeClr>
                </a:solidFill>
              </a:rPr>
              <a:t>Conclusion</a:t>
            </a:r>
          </a:p>
        </p:txBody>
      </p:sp>
      <p:sp>
        <p:nvSpPr>
          <p:cNvPr id="79874" name="Rectangle 3"/>
          <p:cNvSpPr>
            <a:spLocks noGrp="1" noChangeArrowheads="1"/>
          </p:cNvSpPr>
          <p:nvPr>
            <p:ph type="body" idx="1"/>
          </p:nvPr>
        </p:nvSpPr>
        <p:spPr>
          <a:xfrm>
            <a:off x="685800" y="1828800"/>
            <a:ext cx="8077200" cy="4221162"/>
          </a:xfrm>
        </p:spPr>
        <p:txBody>
          <a:bodyPr lIns="82296" tIns="41148" rIns="82296" bIns="41148"/>
          <a:lstStyle/>
          <a:p>
            <a:pPr marL="582613" indent="-514350" eaLnBrk="1" hangingPunct="1">
              <a:lnSpc>
                <a:spcPct val="90000"/>
              </a:lnSpc>
              <a:buNone/>
            </a:pPr>
            <a:r>
              <a:rPr lang="en-US" sz="2800" dirty="0" smtClean="0"/>
              <a:t>Gaining acceptance as international standard because GRADE adds value:</a:t>
            </a:r>
          </a:p>
          <a:p>
            <a:pPr marL="582613" indent="-514350" eaLnBrk="1" hangingPunct="1">
              <a:lnSpc>
                <a:spcPct val="90000"/>
              </a:lnSpc>
              <a:buNone/>
            </a:pPr>
            <a:endParaRPr lang="en-US" sz="2800" dirty="0" smtClean="0"/>
          </a:p>
          <a:p>
            <a:pPr marL="582613" indent="-514350" eaLnBrk="1" hangingPunct="1">
              <a:lnSpc>
                <a:spcPct val="90000"/>
              </a:lnSpc>
              <a:buFont typeface="+mj-lt"/>
              <a:buAutoNum type="arabicPeriod"/>
            </a:pPr>
            <a:r>
              <a:rPr lang="en-US" sz="2800" dirty="0"/>
              <a:t>C</a:t>
            </a:r>
            <a:r>
              <a:rPr lang="en-US" sz="2800" dirty="0" smtClean="0"/>
              <a:t>riteria for evidence assessment across  a range of questions and outcomes</a:t>
            </a:r>
          </a:p>
          <a:p>
            <a:pPr marL="582613" indent="-514350" eaLnBrk="1" hangingPunct="1">
              <a:lnSpc>
                <a:spcPct val="80000"/>
              </a:lnSpc>
              <a:buFont typeface="+mj-lt"/>
              <a:buAutoNum type="arabicPeriod"/>
            </a:pPr>
            <a:r>
              <a:rPr lang="en-US" sz="2800" dirty="0" smtClean="0"/>
              <a:t>Sensible, systematic, fostering transparency</a:t>
            </a:r>
            <a:endParaRPr lang="en-US" sz="2800" dirty="0"/>
          </a:p>
          <a:p>
            <a:pPr marL="582613" indent="-514350" eaLnBrk="1" hangingPunct="1">
              <a:lnSpc>
                <a:spcPct val="80000"/>
              </a:lnSpc>
              <a:buFont typeface="+mj-lt"/>
              <a:buAutoNum type="arabicPeriod"/>
            </a:pPr>
            <a:r>
              <a:rPr lang="en-US" sz="2800" dirty="0" smtClean="0"/>
              <a:t>Balance between simplicity and methodological rigor</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376248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a:xfrm>
            <a:off x="609600" y="304800"/>
            <a:ext cx="7543800" cy="992187"/>
          </a:xfrm>
        </p:spPr>
        <p:txBody>
          <a:bodyPr lIns="82296" tIns="41148" rIns="82296" bIns="41148"/>
          <a:lstStyle/>
          <a:p>
            <a:pPr fontAlgn="auto">
              <a:spcAft>
                <a:spcPts val="0"/>
              </a:spcAft>
              <a:defRPr/>
            </a:pPr>
            <a:r>
              <a:rPr lang="en-GB" dirty="0" smtClean="0">
                <a:solidFill>
                  <a:schemeClr val="tx2">
                    <a:satMod val="200000"/>
                  </a:schemeClr>
                </a:solidFill>
              </a:rPr>
              <a:t>A real world example…</a:t>
            </a:r>
            <a:endParaRPr lang="en-GB" dirty="0">
              <a:solidFill>
                <a:schemeClr val="tx2">
                  <a:satMod val="200000"/>
                </a:schemeClr>
              </a:solidFill>
            </a:endParaRPr>
          </a:p>
        </p:txBody>
      </p:sp>
      <p:sp>
        <p:nvSpPr>
          <p:cNvPr id="28677" name="Rectangle 5"/>
          <p:cNvSpPr>
            <a:spLocks noChangeArrowheads="1"/>
          </p:cNvSpPr>
          <p:nvPr/>
        </p:nvSpPr>
        <p:spPr bwMode="auto">
          <a:xfrm>
            <a:off x="609600" y="1066800"/>
            <a:ext cx="7391400" cy="1729696"/>
          </a:xfrm>
          <a:prstGeom prst="rect">
            <a:avLst/>
          </a:prstGeom>
          <a:noFill/>
          <a:ln w="9525" algn="ctr">
            <a:noFill/>
            <a:miter lim="800000"/>
            <a:headEnd/>
            <a:tailEnd/>
          </a:ln>
        </p:spPr>
        <p:txBody>
          <a:bodyPr lIns="91434" tIns="45716" rIns="91434" bIns="45716">
            <a:spAutoFit/>
          </a:bodyPr>
          <a:lstStyle/>
          <a:p>
            <a:pPr eaLnBrk="0" hangingPunct="0">
              <a:lnSpc>
                <a:spcPct val="90000"/>
              </a:lnSpc>
              <a:spcBef>
                <a:spcPct val="20000"/>
              </a:spcBef>
            </a:pPr>
            <a:r>
              <a:rPr lang="en-US" sz="2800" dirty="0" smtClean="0">
                <a:solidFill>
                  <a:srgbClr val="FFED47"/>
                </a:solidFill>
                <a:latin typeface="Corbel" pitchFamily="34" charset="0"/>
                <a:cs typeface="Arial" pitchFamily="34" charset="0"/>
              </a:rPr>
              <a:t>P</a:t>
            </a:r>
            <a:r>
              <a:rPr lang="en-US" sz="2800" dirty="0" smtClean="0">
                <a:solidFill>
                  <a:srgbClr val="FFFFFF"/>
                </a:solidFill>
                <a:latin typeface="Corbel" pitchFamily="34" charset="0"/>
                <a:cs typeface="Arial" pitchFamily="34" charset="0"/>
              </a:rPr>
              <a:t>: In patients with acute hepatitis C …</a:t>
            </a:r>
            <a:br>
              <a:rPr lang="en-US" sz="2800" dirty="0" smtClean="0">
                <a:solidFill>
                  <a:srgbClr val="FFFFFF"/>
                </a:solidFill>
                <a:latin typeface="Corbel" pitchFamily="34" charset="0"/>
                <a:cs typeface="Arial" pitchFamily="34" charset="0"/>
              </a:rPr>
            </a:br>
            <a:r>
              <a:rPr lang="en-US" sz="2800" dirty="0" smtClean="0">
                <a:solidFill>
                  <a:srgbClr val="FFFFFF"/>
                </a:solidFill>
                <a:latin typeface="Corbel" pitchFamily="34" charset="0"/>
                <a:cs typeface="Arial" pitchFamily="34" charset="0"/>
              </a:rPr>
              <a:t> </a:t>
            </a:r>
            <a:r>
              <a:rPr lang="en-US" sz="2800" dirty="0" smtClean="0">
                <a:solidFill>
                  <a:srgbClr val="FFED47"/>
                </a:solidFill>
                <a:latin typeface="Corbel" pitchFamily="34" charset="0"/>
                <a:cs typeface="Arial" pitchFamily="34" charset="0"/>
              </a:rPr>
              <a:t>I</a:t>
            </a:r>
            <a:r>
              <a:rPr lang="en-US" sz="2800" dirty="0" smtClean="0">
                <a:solidFill>
                  <a:srgbClr val="FFFFFF"/>
                </a:solidFill>
                <a:latin typeface="Corbel" pitchFamily="34" charset="0"/>
                <a:cs typeface="Arial" pitchFamily="34" charset="0"/>
              </a:rPr>
              <a:t> : Should anti-viral treatment be used … </a:t>
            </a:r>
            <a:br>
              <a:rPr lang="en-US" sz="2800" dirty="0" smtClean="0">
                <a:solidFill>
                  <a:srgbClr val="FFFFFF"/>
                </a:solidFill>
                <a:latin typeface="Corbel" pitchFamily="34" charset="0"/>
                <a:cs typeface="Arial" pitchFamily="34" charset="0"/>
              </a:rPr>
            </a:br>
            <a:r>
              <a:rPr lang="en-US" sz="2800" dirty="0" smtClean="0">
                <a:solidFill>
                  <a:srgbClr val="FFED47"/>
                </a:solidFill>
                <a:latin typeface="Corbel" pitchFamily="34" charset="0"/>
                <a:cs typeface="Arial" pitchFamily="34" charset="0"/>
              </a:rPr>
              <a:t>C</a:t>
            </a:r>
            <a:r>
              <a:rPr lang="en-US" sz="2800" dirty="0" smtClean="0">
                <a:solidFill>
                  <a:srgbClr val="FFFFFF"/>
                </a:solidFill>
                <a:latin typeface="Corbel" pitchFamily="34" charset="0"/>
                <a:cs typeface="Arial" pitchFamily="34" charset="0"/>
              </a:rPr>
              <a:t>: Compared to no treatment …</a:t>
            </a:r>
          </a:p>
          <a:p>
            <a:pPr eaLnBrk="0" hangingPunct="0">
              <a:lnSpc>
                <a:spcPct val="90000"/>
              </a:lnSpc>
              <a:spcBef>
                <a:spcPct val="20000"/>
              </a:spcBef>
            </a:pPr>
            <a:r>
              <a:rPr lang="en-US" sz="2800" dirty="0" smtClean="0">
                <a:solidFill>
                  <a:srgbClr val="FFED47"/>
                </a:solidFill>
                <a:latin typeface="Corbel" pitchFamily="34" charset="0"/>
                <a:cs typeface="Arial" pitchFamily="34" charset="0"/>
              </a:rPr>
              <a:t>O</a:t>
            </a:r>
            <a:r>
              <a:rPr lang="en-US" sz="2800" dirty="0" smtClean="0">
                <a:solidFill>
                  <a:srgbClr val="FFFFFF"/>
                </a:solidFill>
                <a:latin typeface="Corbel" pitchFamily="34" charset="0"/>
                <a:cs typeface="Arial" pitchFamily="34" charset="0"/>
              </a:rPr>
              <a:t>: To achieve viral clearance?</a:t>
            </a:r>
          </a:p>
        </p:txBody>
      </p:sp>
      <p:grpSp>
        <p:nvGrpSpPr>
          <p:cNvPr id="28" name="Group 27"/>
          <p:cNvGrpSpPr/>
          <p:nvPr/>
        </p:nvGrpSpPr>
        <p:grpSpPr>
          <a:xfrm>
            <a:off x="609600" y="2971800"/>
            <a:ext cx="8001000" cy="3733800"/>
            <a:chOff x="609600" y="2971800"/>
            <a:chExt cx="8001000" cy="3733800"/>
          </a:xfrm>
        </p:grpSpPr>
        <p:grpSp>
          <p:nvGrpSpPr>
            <p:cNvPr id="2" name="Group 25"/>
            <p:cNvGrpSpPr/>
            <p:nvPr/>
          </p:nvGrpSpPr>
          <p:grpSpPr>
            <a:xfrm>
              <a:off x="609600" y="2971800"/>
              <a:ext cx="8001000" cy="1295400"/>
              <a:chOff x="609600" y="3276600"/>
              <a:chExt cx="8001000" cy="1295400"/>
            </a:xfrm>
          </p:grpSpPr>
          <p:sp>
            <p:nvSpPr>
              <p:cNvPr id="6" name="TextBox 5"/>
              <p:cNvSpPr txBox="1"/>
              <p:nvPr/>
            </p:nvSpPr>
            <p:spPr>
              <a:xfrm>
                <a:off x="609600" y="3276600"/>
                <a:ext cx="1676400" cy="685800"/>
              </a:xfrm>
              <a:prstGeom prst="rect">
                <a:avLst/>
              </a:prstGeom>
              <a:noFill/>
              <a:ln>
                <a:solidFill>
                  <a:schemeClr val="accent1"/>
                </a:solidFill>
              </a:ln>
            </p:spPr>
            <p:txBody>
              <a:bodyPr wrap="square" rtlCol="0">
                <a:noAutofit/>
              </a:bodyPr>
              <a:lstStyle/>
              <a:p>
                <a:r>
                  <a:rPr lang="en-US" sz="2800" dirty="0" smtClean="0">
                    <a:solidFill>
                      <a:srgbClr val="FFED47"/>
                    </a:solidFill>
                  </a:rPr>
                  <a:t>Evidence</a:t>
                </a:r>
                <a:endParaRPr lang="en-US" sz="2800" dirty="0">
                  <a:solidFill>
                    <a:srgbClr val="FFED47"/>
                  </a:solidFill>
                </a:endParaRPr>
              </a:p>
            </p:txBody>
          </p:sp>
          <p:sp>
            <p:nvSpPr>
              <p:cNvPr id="7" name="TextBox 6"/>
              <p:cNvSpPr txBox="1"/>
              <p:nvPr/>
            </p:nvSpPr>
            <p:spPr>
              <a:xfrm>
                <a:off x="2362200" y="3276600"/>
                <a:ext cx="3352800" cy="685800"/>
              </a:xfrm>
              <a:prstGeom prst="rect">
                <a:avLst/>
              </a:prstGeom>
              <a:noFill/>
              <a:ln>
                <a:solidFill>
                  <a:schemeClr val="accent1"/>
                </a:solidFill>
              </a:ln>
            </p:spPr>
            <p:txBody>
              <a:bodyPr wrap="square" rtlCol="0">
                <a:noAutofit/>
              </a:bodyPr>
              <a:lstStyle/>
              <a:p>
                <a:r>
                  <a:rPr lang="en-US" sz="2800" dirty="0" smtClean="0">
                    <a:solidFill>
                      <a:srgbClr val="FFED47"/>
                    </a:solidFill>
                  </a:rPr>
                  <a:t>Recommendation</a:t>
                </a:r>
                <a:endParaRPr lang="en-US" sz="2800" dirty="0">
                  <a:solidFill>
                    <a:srgbClr val="FFED47"/>
                  </a:solidFill>
                </a:endParaRPr>
              </a:p>
            </p:txBody>
          </p:sp>
          <p:sp>
            <p:nvSpPr>
              <p:cNvPr id="8" name="TextBox 7"/>
              <p:cNvSpPr txBox="1"/>
              <p:nvPr/>
            </p:nvSpPr>
            <p:spPr>
              <a:xfrm>
                <a:off x="5791200" y="3276600"/>
                <a:ext cx="2819400" cy="685800"/>
              </a:xfrm>
              <a:prstGeom prst="rect">
                <a:avLst/>
              </a:prstGeom>
              <a:noFill/>
              <a:ln>
                <a:solidFill>
                  <a:schemeClr val="accent1"/>
                </a:solidFill>
              </a:ln>
            </p:spPr>
            <p:txBody>
              <a:bodyPr wrap="square" rtlCol="0">
                <a:noAutofit/>
              </a:bodyPr>
              <a:lstStyle/>
              <a:p>
                <a:r>
                  <a:rPr lang="en-US" sz="2800" dirty="0" smtClean="0">
                    <a:solidFill>
                      <a:srgbClr val="FFED47"/>
                    </a:solidFill>
                  </a:rPr>
                  <a:t>Organization</a:t>
                </a:r>
                <a:endParaRPr lang="en-US" sz="2800" dirty="0">
                  <a:solidFill>
                    <a:srgbClr val="FFED47"/>
                  </a:solidFill>
                </a:endParaRPr>
              </a:p>
            </p:txBody>
          </p:sp>
          <p:sp>
            <p:nvSpPr>
              <p:cNvPr id="9" name="TextBox 8"/>
              <p:cNvSpPr txBox="1"/>
              <p:nvPr/>
            </p:nvSpPr>
            <p:spPr>
              <a:xfrm>
                <a:off x="609600" y="4038600"/>
                <a:ext cx="1676400" cy="533400"/>
              </a:xfrm>
              <a:prstGeom prst="rect">
                <a:avLst/>
              </a:prstGeom>
              <a:noFill/>
              <a:ln>
                <a:solidFill>
                  <a:schemeClr val="accent1"/>
                </a:solidFill>
              </a:ln>
            </p:spPr>
            <p:txBody>
              <a:bodyPr wrap="square" rtlCol="0">
                <a:noAutofit/>
              </a:bodyPr>
              <a:lstStyle/>
              <a:p>
                <a:r>
                  <a:rPr lang="en-US" sz="2800" dirty="0" smtClean="0"/>
                  <a:t>B</a:t>
                </a:r>
                <a:endParaRPr lang="en-US" sz="2800" dirty="0"/>
              </a:p>
            </p:txBody>
          </p:sp>
          <p:sp>
            <p:nvSpPr>
              <p:cNvPr id="10" name="TextBox 9"/>
              <p:cNvSpPr txBox="1"/>
              <p:nvPr/>
            </p:nvSpPr>
            <p:spPr>
              <a:xfrm>
                <a:off x="2362200" y="4038600"/>
                <a:ext cx="3352800" cy="533400"/>
              </a:xfrm>
              <a:prstGeom prst="rect">
                <a:avLst/>
              </a:prstGeom>
              <a:noFill/>
              <a:ln>
                <a:solidFill>
                  <a:schemeClr val="accent1"/>
                </a:solidFill>
              </a:ln>
            </p:spPr>
            <p:txBody>
              <a:bodyPr wrap="square" rtlCol="0">
                <a:noAutofit/>
              </a:bodyPr>
              <a:lstStyle/>
              <a:p>
                <a:r>
                  <a:rPr lang="en-US" sz="2800" dirty="0" smtClean="0"/>
                  <a:t>Class I</a:t>
                </a:r>
                <a:endParaRPr lang="en-US" sz="2800" dirty="0"/>
              </a:p>
            </p:txBody>
          </p:sp>
          <p:sp>
            <p:nvSpPr>
              <p:cNvPr id="11" name="TextBox 10"/>
              <p:cNvSpPr txBox="1"/>
              <p:nvPr/>
            </p:nvSpPr>
            <p:spPr>
              <a:xfrm>
                <a:off x="5791200" y="4038600"/>
                <a:ext cx="2819400" cy="533400"/>
              </a:xfrm>
              <a:prstGeom prst="rect">
                <a:avLst/>
              </a:prstGeom>
              <a:noFill/>
              <a:ln>
                <a:solidFill>
                  <a:schemeClr val="accent1"/>
                </a:solidFill>
              </a:ln>
            </p:spPr>
            <p:txBody>
              <a:bodyPr wrap="square" rtlCol="0">
                <a:noAutofit/>
              </a:bodyPr>
              <a:lstStyle/>
              <a:p>
                <a:r>
                  <a:rPr lang="en-US" sz="2800" dirty="0" smtClean="0"/>
                  <a:t>AASLD (2009)</a:t>
                </a:r>
                <a:endParaRPr lang="en-US" sz="2800" dirty="0"/>
              </a:p>
            </p:txBody>
          </p:sp>
        </p:grpSp>
        <p:grpSp>
          <p:nvGrpSpPr>
            <p:cNvPr id="3" name="Group 22"/>
            <p:cNvGrpSpPr/>
            <p:nvPr/>
          </p:nvGrpSpPr>
          <p:grpSpPr>
            <a:xfrm>
              <a:off x="609600" y="4343400"/>
              <a:ext cx="8001000" cy="533400"/>
              <a:chOff x="609600" y="4648200"/>
              <a:chExt cx="8001000" cy="533400"/>
            </a:xfrm>
          </p:grpSpPr>
          <p:sp>
            <p:nvSpPr>
              <p:cNvPr id="12" name="TextBox 11"/>
              <p:cNvSpPr txBox="1"/>
              <p:nvPr/>
            </p:nvSpPr>
            <p:spPr>
              <a:xfrm>
                <a:off x="5791200" y="4648200"/>
                <a:ext cx="2819400" cy="533400"/>
              </a:xfrm>
              <a:prstGeom prst="rect">
                <a:avLst/>
              </a:prstGeom>
              <a:noFill/>
              <a:ln>
                <a:solidFill>
                  <a:schemeClr val="accent1"/>
                </a:solidFill>
              </a:ln>
            </p:spPr>
            <p:txBody>
              <a:bodyPr wrap="square" rtlCol="0">
                <a:noAutofit/>
              </a:bodyPr>
              <a:lstStyle/>
              <a:p>
                <a:r>
                  <a:rPr lang="en-US" sz="2800" dirty="0" smtClean="0"/>
                  <a:t>VA (2006)</a:t>
                </a:r>
                <a:endParaRPr lang="en-US" sz="2800" dirty="0"/>
              </a:p>
            </p:txBody>
          </p:sp>
          <p:sp>
            <p:nvSpPr>
              <p:cNvPr id="16" name="TextBox 15"/>
              <p:cNvSpPr txBox="1"/>
              <p:nvPr/>
            </p:nvSpPr>
            <p:spPr>
              <a:xfrm>
                <a:off x="609600" y="4648200"/>
                <a:ext cx="1676400" cy="533400"/>
              </a:xfrm>
              <a:prstGeom prst="rect">
                <a:avLst/>
              </a:prstGeom>
              <a:noFill/>
              <a:ln>
                <a:solidFill>
                  <a:schemeClr val="accent1"/>
                </a:solidFill>
              </a:ln>
            </p:spPr>
            <p:txBody>
              <a:bodyPr wrap="square" rtlCol="0">
                <a:noAutofit/>
              </a:bodyPr>
              <a:lstStyle/>
              <a:p>
                <a:r>
                  <a:rPr lang="en-US" sz="2800" dirty="0" smtClean="0"/>
                  <a:t>II-1</a:t>
                </a:r>
                <a:endParaRPr lang="en-US" sz="2800" dirty="0"/>
              </a:p>
            </p:txBody>
          </p:sp>
          <p:sp>
            <p:nvSpPr>
              <p:cNvPr id="17" name="TextBox 16"/>
              <p:cNvSpPr txBox="1"/>
              <p:nvPr/>
            </p:nvSpPr>
            <p:spPr>
              <a:xfrm>
                <a:off x="2362200" y="4648200"/>
                <a:ext cx="3352800" cy="533400"/>
              </a:xfrm>
              <a:prstGeom prst="rect">
                <a:avLst/>
              </a:prstGeom>
              <a:noFill/>
              <a:ln>
                <a:solidFill>
                  <a:schemeClr val="accent1"/>
                </a:solidFill>
              </a:ln>
            </p:spPr>
            <p:txBody>
              <a:bodyPr wrap="square" rtlCol="0">
                <a:noAutofit/>
              </a:bodyPr>
              <a:lstStyle/>
              <a:p>
                <a:r>
                  <a:rPr lang="en-US" sz="2400" dirty="0" smtClean="0"/>
                  <a:t>“Should be initiated…”</a:t>
                </a:r>
                <a:endParaRPr lang="en-US" sz="2400" dirty="0"/>
              </a:p>
            </p:txBody>
          </p:sp>
        </p:grpSp>
        <p:grpSp>
          <p:nvGrpSpPr>
            <p:cNvPr id="4" name="Group 23"/>
            <p:cNvGrpSpPr/>
            <p:nvPr/>
          </p:nvGrpSpPr>
          <p:grpSpPr>
            <a:xfrm>
              <a:off x="609600" y="4953000"/>
              <a:ext cx="8001000" cy="533400"/>
              <a:chOff x="609600" y="5257800"/>
              <a:chExt cx="8001000" cy="533400"/>
            </a:xfrm>
          </p:grpSpPr>
          <p:sp>
            <p:nvSpPr>
              <p:cNvPr id="13" name="TextBox 12"/>
              <p:cNvSpPr txBox="1"/>
              <p:nvPr/>
            </p:nvSpPr>
            <p:spPr>
              <a:xfrm>
                <a:off x="5791200" y="5257800"/>
                <a:ext cx="2819400" cy="533400"/>
              </a:xfrm>
              <a:prstGeom prst="rect">
                <a:avLst/>
              </a:prstGeom>
              <a:noFill/>
              <a:ln>
                <a:solidFill>
                  <a:schemeClr val="accent1"/>
                </a:solidFill>
              </a:ln>
            </p:spPr>
            <p:txBody>
              <a:bodyPr wrap="square" rtlCol="0">
                <a:noAutofit/>
              </a:bodyPr>
              <a:lstStyle/>
              <a:p>
                <a:r>
                  <a:rPr lang="en-US" sz="2800" dirty="0" smtClean="0"/>
                  <a:t>SIGN (2006)</a:t>
                </a:r>
                <a:endParaRPr lang="en-US" sz="2800" dirty="0"/>
              </a:p>
            </p:txBody>
          </p:sp>
          <p:sp>
            <p:nvSpPr>
              <p:cNvPr id="18" name="TextBox 17"/>
              <p:cNvSpPr txBox="1"/>
              <p:nvPr/>
            </p:nvSpPr>
            <p:spPr>
              <a:xfrm>
                <a:off x="609600" y="5257800"/>
                <a:ext cx="1676400" cy="533400"/>
              </a:xfrm>
              <a:prstGeom prst="rect">
                <a:avLst/>
              </a:prstGeom>
              <a:noFill/>
              <a:ln>
                <a:solidFill>
                  <a:schemeClr val="accent1"/>
                </a:solidFill>
              </a:ln>
            </p:spPr>
            <p:txBody>
              <a:bodyPr wrap="square" rtlCol="0">
                <a:noAutofit/>
              </a:bodyPr>
              <a:lstStyle/>
              <a:p>
                <a:r>
                  <a:rPr lang="en-US" sz="2800" dirty="0" smtClean="0"/>
                  <a:t>1+</a:t>
                </a:r>
                <a:endParaRPr lang="en-US" sz="2800" dirty="0"/>
              </a:p>
            </p:txBody>
          </p:sp>
          <p:sp>
            <p:nvSpPr>
              <p:cNvPr id="19" name="TextBox 18"/>
              <p:cNvSpPr txBox="1"/>
              <p:nvPr/>
            </p:nvSpPr>
            <p:spPr>
              <a:xfrm>
                <a:off x="2362200" y="5257800"/>
                <a:ext cx="3352800" cy="533400"/>
              </a:xfrm>
              <a:prstGeom prst="rect">
                <a:avLst/>
              </a:prstGeom>
              <a:noFill/>
              <a:ln>
                <a:solidFill>
                  <a:schemeClr val="accent1"/>
                </a:solidFill>
              </a:ln>
            </p:spPr>
            <p:txBody>
              <a:bodyPr wrap="square" rtlCol="0">
                <a:noAutofit/>
              </a:bodyPr>
              <a:lstStyle/>
              <a:p>
                <a:r>
                  <a:rPr lang="en-US" sz="2800" dirty="0" smtClean="0"/>
                  <a:t>A</a:t>
                </a:r>
                <a:endParaRPr lang="en-US" sz="2800" dirty="0"/>
              </a:p>
            </p:txBody>
          </p:sp>
        </p:grpSp>
        <p:grpSp>
          <p:nvGrpSpPr>
            <p:cNvPr id="5" name="Group 24"/>
            <p:cNvGrpSpPr/>
            <p:nvPr/>
          </p:nvGrpSpPr>
          <p:grpSpPr>
            <a:xfrm>
              <a:off x="609600" y="5562600"/>
              <a:ext cx="8001000" cy="533400"/>
              <a:chOff x="609600" y="5867400"/>
              <a:chExt cx="8001000" cy="533400"/>
            </a:xfrm>
          </p:grpSpPr>
          <p:sp>
            <p:nvSpPr>
              <p:cNvPr id="14" name="TextBox 13"/>
              <p:cNvSpPr txBox="1"/>
              <p:nvPr/>
            </p:nvSpPr>
            <p:spPr>
              <a:xfrm>
                <a:off x="5791200" y="5867400"/>
                <a:ext cx="2819400" cy="533400"/>
              </a:xfrm>
              <a:prstGeom prst="rect">
                <a:avLst/>
              </a:prstGeom>
              <a:noFill/>
              <a:ln>
                <a:solidFill>
                  <a:schemeClr val="accent1"/>
                </a:solidFill>
              </a:ln>
            </p:spPr>
            <p:txBody>
              <a:bodyPr wrap="square" rtlCol="0">
                <a:noAutofit/>
              </a:bodyPr>
              <a:lstStyle/>
              <a:p>
                <a:r>
                  <a:rPr lang="en-US" sz="2800" dirty="0" smtClean="0"/>
                  <a:t>AGA (2006)</a:t>
                </a:r>
                <a:endParaRPr lang="en-US" sz="2800" dirty="0"/>
              </a:p>
            </p:txBody>
          </p:sp>
          <p:sp>
            <p:nvSpPr>
              <p:cNvPr id="20" name="TextBox 19"/>
              <p:cNvSpPr txBox="1"/>
              <p:nvPr/>
            </p:nvSpPr>
            <p:spPr>
              <a:xfrm>
                <a:off x="609600" y="5867400"/>
                <a:ext cx="1676400" cy="533400"/>
              </a:xfrm>
              <a:prstGeom prst="rect">
                <a:avLst/>
              </a:prstGeom>
              <a:noFill/>
              <a:ln>
                <a:solidFill>
                  <a:schemeClr val="accent1"/>
                </a:solidFill>
              </a:ln>
            </p:spPr>
            <p:txBody>
              <a:bodyPr wrap="square" rtlCol="0">
                <a:noAutofit/>
              </a:bodyPr>
              <a:lstStyle/>
              <a:p>
                <a:r>
                  <a:rPr lang="en-US" sz="2800" dirty="0" smtClean="0"/>
                  <a:t>-/-</a:t>
                </a:r>
                <a:endParaRPr lang="en-US" sz="2800" dirty="0"/>
              </a:p>
            </p:txBody>
          </p:sp>
          <p:sp>
            <p:nvSpPr>
              <p:cNvPr id="21" name="TextBox 20"/>
              <p:cNvSpPr txBox="1"/>
              <p:nvPr/>
            </p:nvSpPr>
            <p:spPr>
              <a:xfrm>
                <a:off x="2362200" y="5867400"/>
                <a:ext cx="3352800" cy="533400"/>
              </a:xfrm>
              <a:prstGeom prst="rect">
                <a:avLst/>
              </a:prstGeom>
              <a:noFill/>
              <a:ln>
                <a:solidFill>
                  <a:schemeClr val="accent1"/>
                </a:solidFill>
              </a:ln>
            </p:spPr>
            <p:txBody>
              <a:bodyPr wrap="square" rtlCol="0">
                <a:noAutofit/>
              </a:bodyPr>
              <a:lstStyle/>
              <a:p>
                <a:r>
                  <a:rPr lang="en-US" sz="2400" dirty="0" smtClean="0"/>
                  <a:t>“Most authorities…”</a:t>
                </a:r>
                <a:endParaRPr lang="en-US" sz="2400" dirty="0"/>
              </a:p>
            </p:txBody>
          </p:sp>
        </p:grpSp>
        <p:grpSp>
          <p:nvGrpSpPr>
            <p:cNvPr id="15" name="Group 24"/>
            <p:cNvGrpSpPr/>
            <p:nvPr/>
          </p:nvGrpSpPr>
          <p:grpSpPr>
            <a:xfrm>
              <a:off x="609600" y="6172200"/>
              <a:ext cx="8001000" cy="533400"/>
              <a:chOff x="609600" y="5867400"/>
              <a:chExt cx="8001000" cy="533400"/>
            </a:xfrm>
          </p:grpSpPr>
          <p:sp>
            <p:nvSpPr>
              <p:cNvPr id="24" name="TextBox 23"/>
              <p:cNvSpPr txBox="1"/>
              <p:nvPr/>
            </p:nvSpPr>
            <p:spPr>
              <a:xfrm>
                <a:off x="5791200" y="5867400"/>
                <a:ext cx="2819400" cy="533400"/>
              </a:xfrm>
              <a:prstGeom prst="rect">
                <a:avLst/>
              </a:prstGeom>
              <a:noFill/>
              <a:ln>
                <a:solidFill>
                  <a:schemeClr val="accent1"/>
                </a:solidFill>
              </a:ln>
            </p:spPr>
            <p:txBody>
              <a:bodyPr wrap="square" rtlCol="0">
                <a:noAutofit/>
              </a:bodyPr>
              <a:lstStyle/>
              <a:p>
                <a:r>
                  <a:rPr lang="en-US" sz="2800" smtClean="0"/>
                  <a:t>AWMF(2004)</a:t>
                </a:r>
                <a:endParaRPr lang="en-US" sz="2800" dirty="0"/>
              </a:p>
            </p:txBody>
          </p:sp>
          <p:sp>
            <p:nvSpPr>
              <p:cNvPr id="25" name="TextBox 24"/>
              <p:cNvSpPr txBox="1"/>
              <p:nvPr/>
            </p:nvSpPr>
            <p:spPr>
              <a:xfrm>
                <a:off x="609600" y="5867400"/>
                <a:ext cx="1676400" cy="533400"/>
              </a:xfrm>
              <a:prstGeom prst="rect">
                <a:avLst/>
              </a:prstGeom>
              <a:noFill/>
              <a:ln>
                <a:solidFill>
                  <a:schemeClr val="accent1"/>
                </a:solidFill>
              </a:ln>
            </p:spPr>
            <p:txBody>
              <a:bodyPr wrap="square" rtlCol="0">
                <a:noAutofit/>
              </a:bodyPr>
              <a:lstStyle/>
              <a:p>
                <a:r>
                  <a:rPr lang="en-US" sz="2800" dirty="0" smtClean="0"/>
                  <a:t>-/-</a:t>
                </a:r>
                <a:endParaRPr lang="en-US" sz="2800" dirty="0"/>
              </a:p>
            </p:txBody>
          </p:sp>
          <p:sp>
            <p:nvSpPr>
              <p:cNvPr id="26" name="TextBox 25"/>
              <p:cNvSpPr txBox="1"/>
              <p:nvPr/>
            </p:nvSpPr>
            <p:spPr>
              <a:xfrm>
                <a:off x="2362200" y="5867400"/>
                <a:ext cx="3352800" cy="533400"/>
              </a:xfrm>
              <a:prstGeom prst="rect">
                <a:avLst/>
              </a:prstGeom>
              <a:noFill/>
              <a:ln>
                <a:solidFill>
                  <a:schemeClr val="accent1"/>
                </a:solidFill>
              </a:ln>
            </p:spPr>
            <p:txBody>
              <a:bodyPr wrap="square" rtlCol="0">
                <a:noAutofit/>
              </a:bodyPr>
              <a:lstStyle/>
              <a:p>
                <a:r>
                  <a:rPr lang="en-US" sz="2800" dirty="0" smtClean="0"/>
                  <a:t>B </a:t>
                </a:r>
                <a:r>
                  <a:rPr lang="en-US" sz="2400" dirty="0" smtClean="0"/>
                  <a:t>“It works…”</a:t>
                </a:r>
                <a:endParaRPr lang="en-US" sz="2400" dirty="0"/>
              </a:p>
            </p:txBody>
          </p:sp>
        </p:grpSp>
      </p:grpSp>
      <p:sp>
        <p:nvSpPr>
          <p:cNvPr id="22" name="Slide Number Placeholder 21"/>
          <p:cNvSpPr>
            <a:spLocks noGrp="1"/>
          </p:cNvSpPr>
          <p:nvPr>
            <p:ph type="sldNum" sz="quarter" idx="12"/>
          </p:nvPr>
        </p:nvSpPr>
        <p:spPr/>
        <p:txBody>
          <a:bodyPr/>
          <a:lstStyle/>
          <a:p>
            <a:pPr>
              <a:defRPr/>
            </a:pPr>
            <a:fld id="{F279E057-394F-4F68-968B-6FD0E1433508}" type="slidenum">
              <a:rPr lang="en-US" smtClean="0"/>
              <a:pPr>
                <a:defRPr/>
              </a:pPr>
              <a:t>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5606877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60000"/>
                    <a:lumOff val="40000"/>
                  </a:schemeClr>
                </a:solidFill>
              </a:rPr>
              <a:t>Question to the audience</a:t>
            </a:r>
            <a:endParaRPr lang="en-US" dirty="0">
              <a:solidFill>
                <a:schemeClr val="accent2">
                  <a:lumMod val="60000"/>
                  <a:lumOff val="40000"/>
                </a:schemeClr>
              </a:solidFill>
            </a:endParaRPr>
          </a:p>
        </p:txBody>
      </p:sp>
      <p:sp>
        <p:nvSpPr>
          <p:cNvPr id="4" name="Content Placeholder 2"/>
          <p:cNvSpPr>
            <a:spLocks noGrp="1"/>
          </p:cNvSpPr>
          <p:nvPr>
            <p:ph idx="1"/>
          </p:nvPr>
        </p:nvSpPr>
        <p:spPr>
          <a:xfrm>
            <a:off x="381000" y="2133600"/>
            <a:ext cx="8305800" cy="3994150"/>
          </a:xfrm>
        </p:spPr>
        <p:txBody>
          <a:bodyPr/>
          <a:lstStyle/>
          <a:p>
            <a:pPr marL="582612" indent="-514350">
              <a:buFont typeface="+mj-lt"/>
              <a:buAutoNum type="alphaUcPeriod"/>
            </a:pPr>
            <a:r>
              <a:rPr lang="en-US" sz="2800" dirty="0" smtClean="0"/>
              <a:t>…you are thoroughly confused</a:t>
            </a:r>
          </a:p>
          <a:p>
            <a:pPr marL="582612" indent="-514350">
              <a:buFont typeface="+mj-lt"/>
              <a:buAutoNum type="alphaUcPeriod"/>
            </a:pPr>
            <a:r>
              <a:rPr lang="en-US" sz="2800" dirty="0" smtClean="0"/>
              <a:t>…you send her to a doctor because treatment is recommended</a:t>
            </a:r>
          </a:p>
          <a:p>
            <a:pPr marL="582612" indent="-514350">
              <a:buFont typeface="+mj-lt"/>
              <a:buAutoNum type="alphaUcPeriod"/>
            </a:pPr>
            <a:r>
              <a:rPr lang="en-US" sz="2800" dirty="0" smtClean="0"/>
              <a:t>…you send her to a doctor but she can expect that, </a:t>
            </a:r>
            <a:r>
              <a:rPr lang="en-US" sz="2800" dirty="0"/>
              <a:t>according to </a:t>
            </a:r>
            <a:r>
              <a:rPr lang="en-US" sz="2800" dirty="0" smtClean="0"/>
              <a:t>guidelines, she will not be treated</a:t>
            </a:r>
          </a:p>
          <a:p>
            <a:pPr marL="582612" indent="-514350">
              <a:buFont typeface="+mj-lt"/>
              <a:buAutoNum type="alphaUcPeriod"/>
            </a:pPr>
            <a:r>
              <a:rPr lang="en-US" sz="2800" dirty="0" smtClean="0"/>
              <a:t>…you look at the evidence yourself because past experience tells you that guidelines don’t help</a:t>
            </a:r>
          </a:p>
        </p:txBody>
      </p:sp>
      <p:sp>
        <p:nvSpPr>
          <p:cNvPr id="5" name="TextBox 4"/>
          <p:cNvSpPr txBox="1"/>
          <p:nvPr/>
        </p:nvSpPr>
        <p:spPr>
          <a:xfrm>
            <a:off x="1004248" y="1392072"/>
            <a:ext cx="6019800" cy="523220"/>
          </a:xfrm>
          <a:prstGeom prst="rect">
            <a:avLst/>
          </a:prstGeom>
          <a:noFill/>
        </p:spPr>
        <p:txBody>
          <a:bodyPr wrap="square" rtlCol="0">
            <a:spAutoFit/>
          </a:bodyPr>
          <a:lstStyle/>
          <a:p>
            <a:r>
              <a:rPr lang="en-US" sz="2800" dirty="0" smtClean="0">
                <a:solidFill>
                  <a:schemeClr val="accent3">
                    <a:lumMod val="40000"/>
                    <a:lumOff val="60000"/>
                  </a:schemeClr>
                </a:solidFill>
              </a:rPr>
              <a:t>By now</a:t>
            </a:r>
            <a:r>
              <a:rPr lang="en-US" sz="2800" dirty="0" smtClean="0"/>
              <a:t>…</a:t>
            </a:r>
            <a:endParaRPr lang="en-US" sz="2800" dirty="0"/>
          </a:p>
        </p:txBody>
      </p:sp>
      <p:sp>
        <p:nvSpPr>
          <p:cNvPr id="3" name="Slide Number Placeholder 2"/>
          <p:cNvSpPr>
            <a:spLocks noGrp="1"/>
          </p:cNvSpPr>
          <p:nvPr>
            <p:ph type="sldNum" sz="quarter" idx="12"/>
          </p:nvPr>
        </p:nvSpPr>
        <p:spPr/>
        <p:txBody>
          <a:bodyPr/>
          <a:lstStyle/>
          <a:p>
            <a:pPr>
              <a:defRPr/>
            </a:pPr>
            <a:fld id="{E5918C58-9ECB-4A59-8903-859B5C1A3AE5}" type="slidenum">
              <a:rPr lang="en-US" smtClean="0"/>
              <a:pPr>
                <a:defRPr/>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072563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 name="Title 130"/>
          <p:cNvSpPr>
            <a:spLocks noGrp="1"/>
          </p:cNvSpPr>
          <p:nvPr>
            <p:ph type="title"/>
          </p:nvPr>
        </p:nvSpPr>
        <p:spPr>
          <a:xfrm>
            <a:off x="609600" y="381000"/>
            <a:ext cx="7772400" cy="1143000"/>
          </a:xfrm>
        </p:spPr>
        <p:txBody>
          <a:bodyPr wrap="square" lIns="91440" tIns="45720" rIns="91440" bIns="45720" numCol="1" anchorCtr="0" compatLnSpc="1">
            <a:prstTxWarp prst="textNoShape">
              <a:avLst/>
            </a:prstTxWarp>
          </a:bodyPr>
          <a:lstStyle/>
          <a:p>
            <a:pPr eaLnBrk="1" hangingPunct="1">
              <a:defRPr/>
            </a:pPr>
            <a:r>
              <a:rPr lang="en-US" dirty="0" smtClean="0"/>
              <a:t>GRADE is outcome-centric</a:t>
            </a:r>
          </a:p>
        </p:txBody>
      </p:sp>
      <p:grpSp>
        <p:nvGrpSpPr>
          <p:cNvPr id="51" name="Group 50"/>
          <p:cNvGrpSpPr/>
          <p:nvPr/>
        </p:nvGrpSpPr>
        <p:grpSpPr>
          <a:xfrm>
            <a:off x="957263" y="2108200"/>
            <a:ext cx="8186737" cy="3214132"/>
            <a:chOff x="957263" y="2108200"/>
            <a:chExt cx="8186737" cy="3214132"/>
          </a:xfrm>
        </p:grpSpPr>
        <p:grpSp>
          <p:nvGrpSpPr>
            <p:cNvPr id="2" name="Group 160"/>
            <p:cNvGrpSpPr>
              <a:grpSpLocks/>
            </p:cNvGrpSpPr>
            <p:nvPr/>
          </p:nvGrpSpPr>
          <p:grpSpPr bwMode="auto">
            <a:xfrm>
              <a:off x="957263" y="2108200"/>
              <a:ext cx="2200275" cy="1549400"/>
              <a:chOff x="2633524" y="1117453"/>
              <a:chExt cx="2200909" cy="1549547"/>
            </a:xfrm>
          </p:grpSpPr>
          <p:pic>
            <p:nvPicPr>
              <p:cNvPr id="59" name="Picture 2"/>
              <p:cNvPicPr>
                <a:picLocks noChangeAspect="1" noChangeArrowheads="1"/>
              </p:cNvPicPr>
              <p:nvPr/>
            </p:nvPicPr>
            <p:blipFill>
              <a:blip r:embed="rId2" cstate="print"/>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5" name="Picture 2"/>
              <p:cNvPicPr>
                <a:picLocks noChangeAspect="1" noChangeArrowheads="1"/>
              </p:cNvPicPr>
              <p:nvPr/>
            </p:nvPicPr>
            <p:blipFill>
              <a:blip r:embed="rId2" cstate="print"/>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0" name="Picture 2"/>
              <p:cNvPicPr>
                <a:picLocks noChangeAspect="1" noChangeArrowheads="1"/>
              </p:cNvPicPr>
              <p:nvPr/>
            </p:nvPicPr>
            <p:blipFill>
              <a:blip r:embed="rId2" cstate="print"/>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4" name="Picture 2"/>
              <p:cNvPicPr>
                <a:picLocks noChangeAspect="1" noChangeArrowheads="1"/>
              </p:cNvPicPr>
              <p:nvPr/>
            </p:nvPicPr>
            <p:blipFill>
              <a:blip r:embed="rId2" cstate="print"/>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grpSp>
          <p:nvGrpSpPr>
            <p:cNvPr id="3" name="Group 21"/>
            <p:cNvGrpSpPr>
              <a:grpSpLocks/>
            </p:cNvGrpSpPr>
            <p:nvPr/>
          </p:nvGrpSpPr>
          <p:grpSpPr bwMode="auto">
            <a:xfrm>
              <a:off x="1447800" y="3733800"/>
              <a:ext cx="307975" cy="762000"/>
              <a:chOff x="2057399" y="3734593"/>
              <a:chExt cx="307777" cy="761210"/>
            </a:xfrm>
          </p:grpSpPr>
          <p:sp>
            <p:nvSpPr>
              <p:cNvPr id="37929" name="TextBox 20"/>
              <p:cNvSpPr txBox="1">
                <a:spLocks noChangeArrowheads="1"/>
              </p:cNvSpPr>
              <p:nvPr/>
            </p:nvSpPr>
            <p:spPr bwMode="auto">
              <a:xfrm rot="5400000">
                <a:off x="2020787" y="4151413"/>
                <a:ext cx="381002" cy="307777"/>
              </a:xfrm>
              <a:prstGeom prst="rect">
                <a:avLst/>
              </a:prstGeom>
              <a:noFill/>
              <a:ln w="9525">
                <a:noFill/>
                <a:miter lim="800000"/>
                <a:headEnd/>
                <a:tailEnd/>
              </a:ln>
            </p:spPr>
            <p:txBody>
              <a:bodyPr>
                <a:spAutoFit/>
              </a:bodyPr>
              <a:lstStyle/>
              <a:p>
                <a:r>
                  <a:rPr lang="en-US" sz="1400">
                    <a:latin typeface="Corbel" pitchFamily="34" charset="0"/>
                  </a:rPr>
                  <a:t>I B</a:t>
                </a:r>
              </a:p>
            </p:txBody>
          </p:sp>
          <p:cxnSp>
            <p:nvCxnSpPr>
              <p:cNvPr id="116" name="Straight Arrow Connector 115"/>
              <p:cNvCxnSpPr>
                <a:endCxn id="37929" idx="1"/>
              </p:cNvCxnSpPr>
              <p:nvPr/>
            </p:nvCxnSpPr>
            <p:spPr>
              <a:xfrm rot="16200000" flipH="1">
                <a:off x="2020985" y="3924896"/>
                <a:ext cx="380605"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Group 22"/>
            <p:cNvGrpSpPr>
              <a:grpSpLocks/>
            </p:cNvGrpSpPr>
            <p:nvPr/>
          </p:nvGrpSpPr>
          <p:grpSpPr bwMode="auto">
            <a:xfrm>
              <a:off x="1828800" y="3733800"/>
              <a:ext cx="307975" cy="798513"/>
              <a:chOff x="2438400" y="3733800"/>
              <a:chExt cx="307777" cy="798613"/>
            </a:xfrm>
          </p:grpSpPr>
          <p:sp>
            <p:nvSpPr>
              <p:cNvPr id="37927" name="TextBox 102"/>
              <p:cNvSpPr txBox="1">
                <a:spLocks noChangeArrowheads="1"/>
              </p:cNvSpPr>
              <p:nvPr/>
            </p:nvSpPr>
            <p:spPr bwMode="auto">
              <a:xfrm rot="5400000">
                <a:off x="2383482" y="4169718"/>
                <a:ext cx="417613" cy="307777"/>
              </a:xfrm>
              <a:prstGeom prst="rect">
                <a:avLst/>
              </a:prstGeom>
              <a:noFill/>
              <a:ln w="9525">
                <a:noFill/>
                <a:miter lim="800000"/>
                <a:headEnd/>
                <a:tailEnd/>
              </a:ln>
            </p:spPr>
            <p:txBody>
              <a:bodyPr>
                <a:spAutoFit/>
              </a:bodyPr>
              <a:lstStyle/>
              <a:p>
                <a:r>
                  <a:rPr lang="en-US" sz="1400">
                    <a:latin typeface="Corbel" pitchFamily="34" charset="0"/>
                  </a:rPr>
                  <a:t>II</a:t>
                </a:r>
              </a:p>
            </p:txBody>
          </p:sp>
          <p:cxnSp>
            <p:nvCxnSpPr>
              <p:cNvPr id="122" name="Straight Arrow Connector 121"/>
              <p:cNvCxnSpPr/>
              <p:nvPr/>
            </p:nvCxnSpPr>
            <p:spPr>
              <a:xfrm rot="16200000" flipH="1">
                <a:off x="2400971" y="3923531"/>
                <a:ext cx="379461"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5" name="Group 23"/>
            <p:cNvGrpSpPr>
              <a:grpSpLocks/>
            </p:cNvGrpSpPr>
            <p:nvPr/>
          </p:nvGrpSpPr>
          <p:grpSpPr bwMode="auto">
            <a:xfrm>
              <a:off x="2133600" y="3733800"/>
              <a:ext cx="307975" cy="798513"/>
              <a:chOff x="2743200" y="3733800"/>
              <a:chExt cx="307777" cy="798613"/>
            </a:xfrm>
          </p:grpSpPr>
          <p:sp>
            <p:nvSpPr>
              <p:cNvPr id="37925" name="TextBox 103"/>
              <p:cNvSpPr txBox="1">
                <a:spLocks noChangeArrowheads="1"/>
              </p:cNvSpPr>
              <p:nvPr/>
            </p:nvSpPr>
            <p:spPr bwMode="auto">
              <a:xfrm rot="5400000">
                <a:off x="2688282" y="4169718"/>
                <a:ext cx="417613" cy="307777"/>
              </a:xfrm>
              <a:prstGeom prst="rect">
                <a:avLst/>
              </a:prstGeom>
              <a:noFill/>
              <a:ln w="9525">
                <a:noFill/>
                <a:miter lim="800000"/>
                <a:headEnd/>
                <a:tailEnd/>
              </a:ln>
            </p:spPr>
            <p:txBody>
              <a:bodyPr>
                <a:spAutoFit/>
              </a:bodyPr>
              <a:lstStyle/>
              <a:p>
                <a:r>
                  <a:rPr lang="en-US" sz="1400">
                    <a:latin typeface="Corbel" pitchFamily="34" charset="0"/>
                  </a:rPr>
                  <a:t>V</a:t>
                </a:r>
              </a:p>
            </p:txBody>
          </p:sp>
          <p:cxnSp>
            <p:nvCxnSpPr>
              <p:cNvPr id="125" name="Straight Arrow Connector 124"/>
              <p:cNvCxnSpPr/>
              <p:nvPr/>
            </p:nvCxnSpPr>
            <p:spPr>
              <a:xfrm rot="16200000" flipH="1">
                <a:off x="2705771" y="3923531"/>
                <a:ext cx="379461"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6" name="Group 24"/>
            <p:cNvGrpSpPr>
              <a:grpSpLocks/>
            </p:cNvGrpSpPr>
            <p:nvPr/>
          </p:nvGrpSpPr>
          <p:grpSpPr bwMode="auto">
            <a:xfrm>
              <a:off x="2514600" y="3733800"/>
              <a:ext cx="307975" cy="798513"/>
              <a:chOff x="3124200" y="3733800"/>
              <a:chExt cx="307777" cy="798613"/>
            </a:xfrm>
          </p:grpSpPr>
          <p:sp>
            <p:nvSpPr>
              <p:cNvPr id="37923" name="TextBox 105"/>
              <p:cNvSpPr txBox="1">
                <a:spLocks noChangeArrowheads="1"/>
              </p:cNvSpPr>
              <p:nvPr/>
            </p:nvSpPr>
            <p:spPr bwMode="auto">
              <a:xfrm rot="5400000">
                <a:off x="3069282" y="4169718"/>
                <a:ext cx="417613" cy="307777"/>
              </a:xfrm>
              <a:prstGeom prst="rect">
                <a:avLst/>
              </a:prstGeom>
              <a:noFill/>
              <a:ln w="9525">
                <a:noFill/>
                <a:miter lim="800000"/>
                <a:headEnd/>
                <a:tailEnd/>
              </a:ln>
            </p:spPr>
            <p:txBody>
              <a:bodyPr>
                <a:spAutoFit/>
              </a:bodyPr>
              <a:lstStyle/>
              <a:p>
                <a:r>
                  <a:rPr lang="en-US" sz="1400">
                    <a:latin typeface="Corbel" pitchFamily="34" charset="0"/>
                  </a:rPr>
                  <a:t>III</a:t>
                </a:r>
              </a:p>
            </p:txBody>
          </p:sp>
          <p:cxnSp>
            <p:nvCxnSpPr>
              <p:cNvPr id="128" name="Straight Arrow Connector 127"/>
              <p:cNvCxnSpPr/>
              <p:nvPr/>
            </p:nvCxnSpPr>
            <p:spPr>
              <a:xfrm rot="16200000" flipH="1">
                <a:off x="3086771" y="3923531"/>
                <a:ext cx="379461"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Group 53"/>
            <p:cNvGrpSpPr>
              <a:grpSpLocks/>
            </p:cNvGrpSpPr>
            <p:nvPr/>
          </p:nvGrpSpPr>
          <p:grpSpPr bwMode="auto">
            <a:xfrm>
              <a:off x="7391400" y="2590800"/>
              <a:ext cx="1752600" cy="917575"/>
              <a:chOff x="7391400" y="2590800"/>
              <a:chExt cx="1752600" cy="917377"/>
            </a:xfrm>
          </p:grpSpPr>
          <p:sp>
            <p:nvSpPr>
              <p:cNvPr id="37897" name="TextBox 49"/>
              <p:cNvSpPr txBox="1">
                <a:spLocks noChangeArrowheads="1"/>
              </p:cNvSpPr>
              <p:nvPr/>
            </p:nvSpPr>
            <p:spPr bwMode="auto">
              <a:xfrm>
                <a:off x="7391400" y="2590800"/>
                <a:ext cx="1295400" cy="307777"/>
              </a:xfrm>
              <a:prstGeom prst="rect">
                <a:avLst/>
              </a:prstGeom>
              <a:noFill/>
              <a:ln w="9525">
                <a:noFill/>
                <a:miter lim="800000"/>
                <a:headEnd/>
                <a:tailEnd/>
              </a:ln>
            </p:spPr>
            <p:txBody>
              <a:bodyPr>
                <a:spAutoFit/>
              </a:bodyPr>
              <a:lstStyle/>
              <a:p>
                <a:r>
                  <a:rPr lang="en-US" sz="1400">
                    <a:latin typeface="Corbel" pitchFamily="34" charset="0"/>
                  </a:rPr>
                  <a:t>Quality: High</a:t>
                </a:r>
              </a:p>
            </p:txBody>
          </p:sp>
          <p:sp>
            <p:nvSpPr>
              <p:cNvPr id="37898" name="TextBox 50"/>
              <p:cNvSpPr txBox="1">
                <a:spLocks noChangeArrowheads="1"/>
              </p:cNvSpPr>
              <p:nvPr/>
            </p:nvSpPr>
            <p:spPr bwMode="auto">
              <a:xfrm>
                <a:off x="7391400" y="2895600"/>
                <a:ext cx="1752600" cy="307777"/>
              </a:xfrm>
              <a:prstGeom prst="rect">
                <a:avLst/>
              </a:prstGeom>
              <a:noFill/>
              <a:ln w="9525">
                <a:noFill/>
                <a:miter lim="800000"/>
                <a:headEnd/>
                <a:tailEnd/>
              </a:ln>
            </p:spPr>
            <p:txBody>
              <a:bodyPr>
                <a:spAutoFit/>
              </a:bodyPr>
              <a:lstStyle/>
              <a:p>
                <a:r>
                  <a:rPr lang="en-US" sz="1400">
                    <a:latin typeface="Corbel" pitchFamily="34" charset="0"/>
                  </a:rPr>
                  <a:t>Quality: Moderate</a:t>
                </a:r>
              </a:p>
            </p:txBody>
          </p:sp>
          <p:sp>
            <p:nvSpPr>
              <p:cNvPr id="37899" name="TextBox 51"/>
              <p:cNvSpPr txBox="1">
                <a:spLocks noChangeArrowheads="1"/>
              </p:cNvSpPr>
              <p:nvPr/>
            </p:nvSpPr>
            <p:spPr bwMode="auto">
              <a:xfrm>
                <a:off x="7391400" y="3200400"/>
                <a:ext cx="1295400" cy="307777"/>
              </a:xfrm>
              <a:prstGeom prst="rect">
                <a:avLst/>
              </a:prstGeom>
              <a:noFill/>
              <a:ln w="9525">
                <a:noFill/>
                <a:miter lim="800000"/>
                <a:headEnd/>
                <a:tailEnd/>
              </a:ln>
            </p:spPr>
            <p:txBody>
              <a:bodyPr>
                <a:spAutoFit/>
              </a:bodyPr>
              <a:lstStyle/>
              <a:p>
                <a:r>
                  <a:rPr lang="en-US" sz="1400">
                    <a:latin typeface="Corbel" pitchFamily="34" charset="0"/>
                  </a:rPr>
                  <a:t>Quality: Low</a:t>
                </a:r>
              </a:p>
            </p:txBody>
          </p:sp>
        </p:grpSp>
        <p:sp>
          <p:nvSpPr>
            <p:cNvPr id="48" name="TextBox 47"/>
            <p:cNvSpPr txBox="1"/>
            <p:nvPr/>
          </p:nvSpPr>
          <p:spPr>
            <a:xfrm>
              <a:off x="1447800" y="4953000"/>
              <a:ext cx="1524000" cy="369332"/>
            </a:xfrm>
            <a:prstGeom prst="rect">
              <a:avLst/>
            </a:prstGeom>
            <a:noFill/>
          </p:spPr>
          <p:txBody>
            <a:bodyPr wrap="square" rtlCol="0">
              <a:spAutoFit/>
            </a:bodyPr>
            <a:lstStyle/>
            <a:p>
              <a:r>
                <a:rPr lang="en-US" dirty="0" smtClean="0"/>
                <a:t>Old system</a:t>
              </a:r>
              <a:endParaRPr lang="en-US" dirty="0"/>
            </a:p>
          </p:txBody>
        </p:sp>
        <p:grpSp>
          <p:nvGrpSpPr>
            <p:cNvPr id="8" name="Group 49"/>
            <p:cNvGrpSpPr/>
            <p:nvPr/>
          </p:nvGrpSpPr>
          <p:grpSpPr>
            <a:xfrm>
              <a:off x="3429000" y="2187575"/>
              <a:ext cx="3971925" cy="3134757"/>
              <a:chOff x="3429000" y="2187575"/>
              <a:chExt cx="3971925" cy="3134757"/>
            </a:xfrm>
          </p:grpSpPr>
          <p:grpSp>
            <p:nvGrpSpPr>
              <p:cNvPr id="9" name="Group 52"/>
              <p:cNvGrpSpPr>
                <a:grpSpLocks/>
              </p:cNvGrpSpPr>
              <p:nvPr/>
            </p:nvGrpSpPr>
            <p:grpSpPr bwMode="auto">
              <a:xfrm>
                <a:off x="3429000" y="2187575"/>
                <a:ext cx="3971925" cy="1549400"/>
                <a:chOff x="3429000" y="2187153"/>
                <a:chExt cx="3971336" cy="1549547"/>
              </a:xfrm>
            </p:grpSpPr>
            <p:grpSp>
              <p:nvGrpSpPr>
                <p:cNvPr id="10" name="Group 160"/>
                <p:cNvGrpSpPr>
                  <a:grpSpLocks/>
                </p:cNvGrpSpPr>
                <p:nvPr/>
              </p:nvGrpSpPr>
              <p:grpSpPr bwMode="auto">
                <a:xfrm>
                  <a:off x="5147388" y="2187153"/>
                  <a:ext cx="2200909" cy="1549547"/>
                  <a:chOff x="2633524" y="1117453"/>
                  <a:chExt cx="2200909" cy="1549547"/>
                </a:xfrm>
              </p:grpSpPr>
              <p:pic>
                <p:nvPicPr>
                  <p:cNvPr id="17" name="Picture 2"/>
                  <p:cNvPicPr>
                    <a:picLocks noChangeAspect="1" noChangeArrowheads="1"/>
                  </p:cNvPicPr>
                  <p:nvPr/>
                </p:nvPicPr>
                <p:blipFill>
                  <a:blip r:embed="rId2" cstate="print"/>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8" name="Picture 2"/>
                  <p:cNvPicPr>
                    <a:picLocks noChangeAspect="1" noChangeArrowheads="1"/>
                  </p:cNvPicPr>
                  <p:nvPr/>
                </p:nvPicPr>
                <p:blipFill>
                  <a:blip r:embed="rId2" cstate="print"/>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9" name="Picture 2"/>
                  <p:cNvPicPr>
                    <a:picLocks noChangeAspect="1" noChangeArrowheads="1"/>
                  </p:cNvPicPr>
                  <p:nvPr/>
                </p:nvPicPr>
                <p:blipFill>
                  <a:blip r:embed="rId2" cstate="print"/>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20" name="Picture 2"/>
                  <p:cNvPicPr>
                    <a:picLocks noChangeAspect="1" noChangeArrowheads="1"/>
                  </p:cNvPicPr>
                  <p:nvPr/>
                </p:nvPicPr>
                <p:blipFill>
                  <a:blip r:embed="rId2" cstate="print"/>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cxnSp>
              <p:nvCxnSpPr>
                <p:cNvPr id="29" name="Straight Connector 28"/>
                <p:cNvCxnSpPr/>
                <p:nvPr/>
              </p:nvCxnSpPr>
              <p:spPr>
                <a:xfrm>
                  <a:off x="3429000" y="3352489"/>
                  <a:ext cx="2304708"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429000" y="3047660"/>
                  <a:ext cx="2303121" cy="31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29000" y="2742831"/>
                  <a:ext cx="2303121"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995607" y="2746006"/>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333694" y="2742831"/>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673369" y="2760295"/>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989258" y="304766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328933" y="304766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670194" y="3046072"/>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5989258" y="3349313"/>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333694" y="3352489"/>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673369" y="3352489"/>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014631" y="2747594"/>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017806" y="3049248"/>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7019392" y="3352489"/>
                  <a:ext cx="380944" cy="1588"/>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916" name="TextBox 45"/>
                <p:cNvSpPr txBox="1">
                  <a:spLocks noChangeArrowheads="1"/>
                </p:cNvSpPr>
                <p:nvPr/>
              </p:nvSpPr>
              <p:spPr bwMode="auto">
                <a:xfrm>
                  <a:off x="3581400" y="2438400"/>
                  <a:ext cx="1295400" cy="307777"/>
                </a:xfrm>
                <a:prstGeom prst="rect">
                  <a:avLst/>
                </a:prstGeom>
                <a:noFill/>
                <a:ln w="9525">
                  <a:noFill/>
                  <a:miter lim="800000"/>
                  <a:headEnd/>
                  <a:tailEnd/>
                </a:ln>
              </p:spPr>
              <p:txBody>
                <a:bodyPr>
                  <a:spAutoFit/>
                </a:bodyPr>
                <a:lstStyle/>
                <a:p>
                  <a:r>
                    <a:rPr lang="en-US" sz="1400">
                      <a:latin typeface="Corbel" pitchFamily="34" charset="0"/>
                    </a:rPr>
                    <a:t>Outcome #1</a:t>
                  </a:r>
                </a:p>
              </p:txBody>
            </p:sp>
            <p:sp>
              <p:nvSpPr>
                <p:cNvPr id="37917" name="TextBox 46"/>
                <p:cNvSpPr txBox="1">
                  <a:spLocks noChangeArrowheads="1"/>
                </p:cNvSpPr>
                <p:nvPr/>
              </p:nvSpPr>
              <p:spPr bwMode="auto">
                <a:xfrm>
                  <a:off x="3581400" y="2743200"/>
                  <a:ext cx="1219200" cy="307777"/>
                </a:xfrm>
                <a:prstGeom prst="rect">
                  <a:avLst/>
                </a:prstGeom>
                <a:noFill/>
                <a:ln w="9525">
                  <a:noFill/>
                  <a:miter lim="800000"/>
                  <a:headEnd/>
                  <a:tailEnd/>
                </a:ln>
              </p:spPr>
              <p:txBody>
                <a:bodyPr>
                  <a:spAutoFit/>
                </a:bodyPr>
                <a:lstStyle/>
                <a:p>
                  <a:r>
                    <a:rPr lang="en-US" sz="1400">
                      <a:latin typeface="Corbel" pitchFamily="34" charset="0"/>
                    </a:rPr>
                    <a:t>Outcome #2</a:t>
                  </a:r>
                </a:p>
              </p:txBody>
            </p:sp>
            <p:sp>
              <p:nvSpPr>
                <p:cNvPr id="37918" name="TextBox 47"/>
                <p:cNvSpPr txBox="1">
                  <a:spLocks noChangeArrowheads="1"/>
                </p:cNvSpPr>
                <p:nvPr/>
              </p:nvSpPr>
              <p:spPr bwMode="auto">
                <a:xfrm>
                  <a:off x="3581400" y="3048000"/>
                  <a:ext cx="1143000" cy="307777"/>
                </a:xfrm>
                <a:prstGeom prst="rect">
                  <a:avLst/>
                </a:prstGeom>
                <a:noFill/>
                <a:ln w="9525">
                  <a:noFill/>
                  <a:miter lim="800000"/>
                  <a:headEnd/>
                  <a:tailEnd/>
                </a:ln>
              </p:spPr>
              <p:txBody>
                <a:bodyPr>
                  <a:spAutoFit/>
                </a:bodyPr>
                <a:lstStyle/>
                <a:p>
                  <a:r>
                    <a:rPr lang="en-US" sz="1400">
                      <a:latin typeface="Corbel" pitchFamily="34" charset="0"/>
                    </a:rPr>
                    <a:t>Outcome #3</a:t>
                  </a:r>
                </a:p>
              </p:txBody>
            </p:sp>
          </p:grpSp>
          <p:sp>
            <p:nvSpPr>
              <p:cNvPr id="49" name="TextBox 48"/>
              <p:cNvSpPr txBox="1"/>
              <p:nvPr/>
            </p:nvSpPr>
            <p:spPr>
              <a:xfrm>
                <a:off x="5410200" y="4953000"/>
                <a:ext cx="1524000" cy="369332"/>
              </a:xfrm>
              <a:prstGeom prst="rect">
                <a:avLst/>
              </a:prstGeom>
              <a:noFill/>
            </p:spPr>
            <p:txBody>
              <a:bodyPr wrap="square" rtlCol="0">
                <a:spAutoFit/>
              </a:bodyPr>
              <a:lstStyle/>
              <a:p>
                <a:r>
                  <a:rPr lang="en-US" dirty="0" smtClean="0"/>
                  <a:t>GRADE</a:t>
                </a:r>
                <a:endParaRPr lang="en-US" dirty="0"/>
              </a:p>
            </p:txBody>
          </p:sp>
        </p:grpSp>
      </p:gr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2102749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06" name="Group 105"/>
          <p:cNvGrpSpPr/>
          <p:nvPr/>
        </p:nvGrpSpPr>
        <p:grpSpPr>
          <a:xfrm>
            <a:off x="0" y="0"/>
            <a:ext cx="9144000" cy="6858000"/>
            <a:chOff x="0" y="0"/>
            <a:chExt cx="9144000" cy="6858000"/>
          </a:xfrm>
        </p:grpSpPr>
        <p:grpSp>
          <p:nvGrpSpPr>
            <p:cNvPr id="2" name="Group 101"/>
            <p:cNvGrpSpPr>
              <a:grpSpLocks/>
            </p:cNvGrpSpPr>
            <p:nvPr/>
          </p:nvGrpSpPr>
          <p:grpSpPr bwMode="auto">
            <a:xfrm>
              <a:off x="0" y="0"/>
              <a:ext cx="9144000" cy="3657600"/>
              <a:chOff x="0" y="1752600"/>
              <a:chExt cx="9144000" cy="3657600"/>
            </a:xfrm>
          </p:grpSpPr>
          <p:sp>
            <p:nvSpPr>
              <p:cNvPr id="92" name="Rectangle 91"/>
              <p:cNvSpPr/>
              <p:nvPr/>
            </p:nvSpPr>
            <p:spPr>
              <a:xfrm>
                <a:off x="0" y="1752600"/>
                <a:ext cx="9144000" cy="3657600"/>
              </a:xfrm>
              <a:prstGeom prst="rect">
                <a:avLst/>
              </a:prstGeom>
              <a:solidFill>
                <a:schemeClr val="accent1">
                  <a:alpha val="20000"/>
                </a:schemeClr>
              </a:solidFill>
              <a:ln>
                <a:solidFill>
                  <a:schemeClr val="accent1">
                    <a:shade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65" name="TextBox 92"/>
              <p:cNvSpPr txBox="1">
                <a:spLocks noChangeArrowheads="1"/>
              </p:cNvSpPr>
              <p:nvPr/>
            </p:nvSpPr>
            <p:spPr bwMode="auto">
              <a:xfrm>
                <a:off x="0" y="5029200"/>
                <a:ext cx="2209800" cy="307777"/>
              </a:xfrm>
              <a:prstGeom prst="rect">
                <a:avLst/>
              </a:prstGeom>
              <a:noFill/>
              <a:ln w="9525">
                <a:noFill/>
                <a:miter lim="800000"/>
                <a:headEnd/>
                <a:tailEnd/>
              </a:ln>
            </p:spPr>
            <p:txBody>
              <a:bodyPr>
                <a:spAutoFit/>
              </a:bodyPr>
              <a:lstStyle/>
              <a:p>
                <a:r>
                  <a:rPr lang="en-US" sz="1400" b="1" i="1" dirty="0">
                    <a:solidFill>
                      <a:srgbClr val="00B050"/>
                    </a:solidFill>
                    <a:latin typeface="Corbel" pitchFamily="34" charset="0"/>
                  </a:rPr>
                  <a:t>Systematic review</a:t>
                </a:r>
              </a:p>
            </p:txBody>
          </p:sp>
        </p:grpSp>
        <p:grpSp>
          <p:nvGrpSpPr>
            <p:cNvPr id="3" name="Group 124"/>
            <p:cNvGrpSpPr>
              <a:grpSpLocks/>
            </p:cNvGrpSpPr>
            <p:nvPr/>
          </p:nvGrpSpPr>
          <p:grpSpPr bwMode="auto">
            <a:xfrm>
              <a:off x="0" y="3733800"/>
              <a:ext cx="9144000" cy="3124200"/>
              <a:chOff x="0" y="2352"/>
              <a:chExt cx="5760" cy="1968"/>
            </a:xfrm>
          </p:grpSpPr>
          <p:sp>
            <p:nvSpPr>
              <p:cNvPr id="94" name="Rectangle 93"/>
              <p:cNvSpPr/>
              <p:nvPr/>
            </p:nvSpPr>
            <p:spPr>
              <a:xfrm>
                <a:off x="0" y="2352"/>
                <a:ext cx="5760" cy="1968"/>
              </a:xfrm>
              <a:prstGeom prst="rect">
                <a:avLst/>
              </a:prstGeom>
              <a:solidFill>
                <a:schemeClr val="accent2">
                  <a:alpha val="20000"/>
                </a:schemeClr>
              </a:solidFill>
              <a:ln>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67" name="TextBox 94"/>
              <p:cNvSpPr txBox="1">
                <a:spLocks noChangeArrowheads="1"/>
              </p:cNvSpPr>
              <p:nvPr/>
            </p:nvSpPr>
            <p:spPr bwMode="auto">
              <a:xfrm>
                <a:off x="0" y="2400"/>
                <a:ext cx="1392" cy="192"/>
              </a:xfrm>
              <a:prstGeom prst="rect">
                <a:avLst/>
              </a:prstGeom>
              <a:noFill/>
              <a:ln w="9525">
                <a:noFill/>
                <a:miter lim="800000"/>
                <a:headEnd/>
                <a:tailEnd/>
              </a:ln>
            </p:spPr>
            <p:txBody>
              <a:bodyPr>
                <a:spAutoFit/>
              </a:bodyPr>
              <a:lstStyle/>
              <a:p>
                <a:r>
                  <a:rPr lang="en-US" sz="1400" b="1" i="1">
                    <a:solidFill>
                      <a:schemeClr val="accent2"/>
                    </a:solidFill>
                    <a:latin typeface="Corbel" pitchFamily="34" charset="0"/>
                  </a:rPr>
                  <a:t>Guideline development</a:t>
                </a:r>
              </a:p>
            </p:txBody>
          </p:sp>
        </p:grpSp>
        <p:sp>
          <p:nvSpPr>
            <p:cNvPr id="7" name="TextBox 6"/>
            <p:cNvSpPr txBox="1">
              <a:spLocks noChangeArrowheads="1"/>
            </p:cNvSpPr>
            <p:nvPr/>
          </p:nvSpPr>
          <p:spPr bwMode="auto">
            <a:xfrm>
              <a:off x="304800" y="1371600"/>
              <a:ext cx="381000" cy="1200150"/>
            </a:xfrm>
            <a:prstGeom prst="rect">
              <a:avLst/>
            </a:prstGeom>
            <a:noFill/>
            <a:ln w="9525">
              <a:solidFill>
                <a:schemeClr val="accent1"/>
              </a:solidFill>
              <a:miter lim="800000"/>
              <a:headEnd/>
              <a:tailEnd/>
            </a:ln>
          </p:spPr>
          <p:txBody>
            <a:bodyPr>
              <a:spAutoFit/>
            </a:bodyPr>
            <a:lstStyle/>
            <a:p>
              <a:pPr algn="ctr"/>
              <a:r>
                <a:rPr lang="en-US">
                  <a:latin typeface="Corbel" pitchFamily="34" charset="0"/>
                </a:rPr>
                <a:t>P</a:t>
              </a:r>
            </a:p>
            <a:p>
              <a:pPr algn="ctr"/>
              <a:r>
                <a:rPr lang="en-US">
                  <a:latin typeface="Corbel" pitchFamily="34" charset="0"/>
                </a:rPr>
                <a:t>I</a:t>
              </a:r>
            </a:p>
            <a:p>
              <a:pPr algn="ctr"/>
              <a:r>
                <a:rPr lang="en-US">
                  <a:latin typeface="Corbel" pitchFamily="34" charset="0"/>
                </a:rPr>
                <a:t>C</a:t>
              </a:r>
            </a:p>
            <a:p>
              <a:pPr algn="ctr"/>
              <a:r>
                <a:rPr lang="en-US">
                  <a:latin typeface="Corbel" pitchFamily="34" charset="0"/>
                </a:rPr>
                <a:t>O</a:t>
              </a:r>
            </a:p>
          </p:txBody>
        </p:sp>
        <p:sp>
          <p:nvSpPr>
            <p:cNvPr id="8" name="TextBox 7"/>
            <p:cNvSpPr txBox="1">
              <a:spLocks noChangeArrowheads="1"/>
            </p:cNvSpPr>
            <p:nvPr/>
          </p:nvSpPr>
          <p:spPr bwMode="auto">
            <a:xfrm>
              <a:off x="762000" y="13716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9" name="TextBox 8"/>
            <p:cNvSpPr txBox="1">
              <a:spLocks noChangeArrowheads="1"/>
            </p:cNvSpPr>
            <p:nvPr/>
          </p:nvSpPr>
          <p:spPr bwMode="auto">
            <a:xfrm>
              <a:off x="762000" y="16764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0" name="TextBox 9"/>
            <p:cNvSpPr txBox="1">
              <a:spLocks noChangeArrowheads="1"/>
            </p:cNvSpPr>
            <p:nvPr/>
          </p:nvSpPr>
          <p:spPr bwMode="auto">
            <a:xfrm>
              <a:off x="762000" y="19812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1" name="TextBox 10"/>
            <p:cNvSpPr txBox="1">
              <a:spLocks noChangeArrowheads="1"/>
            </p:cNvSpPr>
            <p:nvPr/>
          </p:nvSpPr>
          <p:spPr bwMode="auto">
            <a:xfrm>
              <a:off x="762000" y="2286000"/>
              <a:ext cx="990600" cy="307975"/>
            </a:xfrm>
            <a:prstGeom prst="rect">
              <a:avLst/>
            </a:prstGeom>
            <a:noFill/>
            <a:ln w="9525">
              <a:noFill/>
              <a:miter lim="800000"/>
              <a:headEnd/>
              <a:tailEnd/>
            </a:ln>
          </p:spPr>
          <p:txBody>
            <a:bodyPr>
              <a:spAutoFit/>
            </a:bodyPr>
            <a:lstStyle/>
            <a:p>
              <a:r>
                <a:rPr lang="en-US" sz="1400">
                  <a:latin typeface="Corbel" pitchFamily="34" charset="0"/>
                </a:rPr>
                <a:t>Outcome</a:t>
              </a:r>
            </a:p>
          </p:txBody>
        </p:sp>
        <p:sp>
          <p:nvSpPr>
            <p:cNvPr id="15" name="TextBox 14"/>
            <p:cNvSpPr txBox="1">
              <a:spLocks noChangeArrowheads="1"/>
            </p:cNvSpPr>
            <p:nvPr/>
          </p:nvSpPr>
          <p:spPr bwMode="auto">
            <a:xfrm rot="-1800000">
              <a:off x="112228" y="568868"/>
              <a:ext cx="1748342" cy="307777"/>
            </a:xfrm>
            <a:prstGeom prst="rect">
              <a:avLst/>
            </a:prstGeom>
            <a:noFill/>
            <a:ln w="9525">
              <a:noFill/>
              <a:miter lim="800000"/>
              <a:headEnd/>
              <a:tailEnd/>
            </a:ln>
          </p:spPr>
          <p:txBody>
            <a:bodyPr wrap="square">
              <a:spAutoFit/>
            </a:bodyPr>
            <a:lstStyle/>
            <a:p>
              <a:r>
                <a:rPr lang="en-US" sz="1400" dirty="0" smtClean="0">
                  <a:latin typeface="Corbel" pitchFamily="34" charset="0"/>
                </a:rPr>
                <a:t>Formulate  question</a:t>
              </a:r>
              <a:endParaRPr lang="en-US" sz="1400" dirty="0">
                <a:latin typeface="Corbel" pitchFamily="34" charset="0"/>
              </a:endParaRPr>
            </a:p>
          </p:txBody>
        </p:sp>
        <p:grpSp>
          <p:nvGrpSpPr>
            <p:cNvPr id="4" name="Group 160"/>
            <p:cNvGrpSpPr>
              <a:grpSpLocks/>
            </p:cNvGrpSpPr>
            <p:nvPr/>
          </p:nvGrpSpPr>
          <p:grpSpPr bwMode="auto">
            <a:xfrm>
              <a:off x="2633663" y="1117600"/>
              <a:ext cx="2200275" cy="1549400"/>
              <a:chOff x="2633524" y="1117453"/>
              <a:chExt cx="2200909" cy="1549547"/>
            </a:xfrm>
          </p:grpSpPr>
          <p:pic>
            <p:nvPicPr>
              <p:cNvPr id="59" name="Picture 2"/>
              <p:cNvPicPr>
                <a:picLocks noChangeAspect="1" noChangeArrowheads="1"/>
              </p:cNvPicPr>
              <p:nvPr/>
            </p:nvPicPr>
            <p:blipFill>
              <a:blip r:embed="rId2" cstate="print"/>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5" name="Picture 2"/>
              <p:cNvPicPr>
                <a:picLocks noChangeAspect="1" noChangeArrowheads="1"/>
              </p:cNvPicPr>
              <p:nvPr/>
            </p:nvPicPr>
            <p:blipFill>
              <a:blip r:embed="rId2" cstate="print"/>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0" name="Picture 2"/>
              <p:cNvPicPr>
                <a:picLocks noChangeAspect="1" noChangeArrowheads="1"/>
              </p:cNvPicPr>
              <p:nvPr/>
            </p:nvPicPr>
            <p:blipFill>
              <a:blip r:embed="rId2" cstate="print"/>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4" name="Picture 2"/>
              <p:cNvPicPr>
                <a:picLocks noChangeAspect="1" noChangeArrowheads="1"/>
              </p:cNvPicPr>
              <p:nvPr/>
            </p:nvPicPr>
            <p:blipFill>
              <a:blip r:embed="rId2" cstate="print"/>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sp>
          <p:nvSpPr>
            <p:cNvPr id="22" name="TextBox 21"/>
            <p:cNvSpPr txBox="1">
              <a:spLocks noChangeArrowheads="1"/>
            </p:cNvSpPr>
            <p:nvPr/>
          </p:nvSpPr>
          <p:spPr bwMode="auto">
            <a:xfrm rot="-1800000">
              <a:off x="1653325" y="657629"/>
              <a:ext cx="1493838" cy="307975"/>
            </a:xfrm>
            <a:prstGeom prst="rect">
              <a:avLst/>
            </a:prstGeom>
            <a:noFill/>
            <a:ln w="9525">
              <a:noFill/>
              <a:miter lim="800000"/>
              <a:headEnd/>
              <a:tailEnd/>
            </a:ln>
          </p:spPr>
          <p:txBody>
            <a:bodyPr>
              <a:spAutoFit/>
            </a:bodyPr>
            <a:lstStyle/>
            <a:p>
              <a:r>
                <a:rPr lang="en-US" sz="1400" dirty="0">
                  <a:latin typeface="Corbel" pitchFamily="34" charset="0"/>
                </a:rPr>
                <a:t>Rate </a:t>
              </a:r>
              <a:r>
                <a:rPr lang="en-US" sz="1400" dirty="0" smtClean="0">
                  <a:latin typeface="Corbel" pitchFamily="34" charset="0"/>
                </a:rPr>
                <a:t> importance</a:t>
              </a:r>
              <a:endParaRPr lang="en-US" sz="1400" dirty="0">
                <a:latin typeface="Corbel" pitchFamily="34" charset="0"/>
              </a:endParaRPr>
            </a:p>
          </p:txBody>
        </p:sp>
        <p:sp>
          <p:nvSpPr>
            <p:cNvPr id="23" name="TextBox 22"/>
            <p:cNvSpPr txBox="1">
              <a:spLocks noChangeArrowheads="1"/>
            </p:cNvSpPr>
            <p:nvPr/>
          </p:nvSpPr>
          <p:spPr bwMode="auto">
            <a:xfrm>
              <a:off x="1676400" y="1371600"/>
              <a:ext cx="762000" cy="307975"/>
            </a:xfrm>
            <a:prstGeom prst="rect">
              <a:avLst/>
            </a:prstGeom>
            <a:noFill/>
            <a:ln w="9525">
              <a:noFill/>
              <a:miter lim="800000"/>
              <a:headEnd/>
              <a:tailEnd/>
            </a:ln>
          </p:spPr>
          <p:txBody>
            <a:bodyPr>
              <a:spAutoFit/>
            </a:bodyPr>
            <a:lstStyle/>
            <a:p>
              <a:r>
                <a:rPr lang="en-US" sz="1400">
                  <a:latin typeface="Corbel" pitchFamily="34" charset="0"/>
                </a:rPr>
                <a:t>Critical</a:t>
              </a:r>
            </a:p>
          </p:txBody>
        </p:sp>
        <p:sp>
          <p:nvSpPr>
            <p:cNvPr id="24" name="TextBox 23"/>
            <p:cNvSpPr txBox="1">
              <a:spLocks noChangeArrowheads="1"/>
            </p:cNvSpPr>
            <p:nvPr/>
          </p:nvSpPr>
          <p:spPr bwMode="auto">
            <a:xfrm>
              <a:off x="1676400" y="1981200"/>
              <a:ext cx="1066800" cy="307975"/>
            </a:xfrm>
            <a:prstGeom prst="rect">
              <a:avLst/>
            </a:prstGeom>
            <a:noFill/>
            <a:ln w="9525">
              <a:noFill/>
              <a:miter lim="800000"/>
              <a:headEnd/>
              <a:tailEnd/>
            </a:ln>
          </p:spPr>
          <p:txBody>
            <a:bodyPr>
              <a:spAutoFit/>
            </a:bodyPr>
            <a:lstStyle/>
            <a:p>
              <a:r>
                <a:rPr lang="en-US" sz="1400">
                  <a:latin typeface="Corbel" pitchFamily="34" charset="0"/>
                </a:rPr>
                <a:t>Important</a:t>
              </a:r>
            </a:p>
          </p:txBody>
        </p:sp>
        <p:sp>
          <p:nvSpPr>
            <p:cNvPr id="26" name="TextBox 25"/>
            <p:cNvSpPr txBox="1">
              <a:spLocks noChangeArrowheads="1"/>
            </p:cNvSpPr>
            <p:nvPr/>
          </p:nvSpPr>
          <p:spPr bwMode="auto">
            <a:xfrm>
              <a:off x="1676400" y="1676400"/>
              <a:ext cx="762000" cy="307975"/>
            </a:xfrm>
            <a:prstGeom prst="rect">
              <a:avLst/>
            </a:prstGeom>
            <a:noFill/>
            <a:ln w="9525">
              <a:noFill/>
              <a:miter lim="800000"/>
              <a:headEnd/>
              <a:tailEnd/>
            </a:ln>
          </p:spPr>
          <p:txBody>
            <a:bodyPr>
              <a:spAutoFit/>
            </a:bodyPr>
            <a:lstStyle/>
            <a:p>
              <a:r>
                <a:rPr lang="en-US" sz="1400">
                  <a:latin typeface="Corbel" pitchFamily="34" charset="0"/>
                </a:rPr>
                <a:t>Critical</a:t>
              </a:r>
            </a:p>
          </p:txBody>
        </p:sp>
        <p:grpSp>
          <p:nvGrpSpPr>
            <p:cNvPr id="5" name="Group 100"/>
            <p:cNvGrpSpPr>
              <a:grpSpLocks/>
            </p:cNvGrpSpPr>
            <p:nvPr/>
          </p:nvGrpSpPr>
          <p:grpSpPr bwMode="auto">
            <a:xfrm>
              <a:off x="1676400" y="2286000"/>
              <a:ext cx="1376363" cy="554038"/>
              <a:chOff x="1676400" y="2286000"/>
              <a:chExt cx="1377083" cy="553859"/>
            </a:xfrm>
          </p:grpSpPr>
          <p:sp>
            <p:nvSpPr>
              <p:cNvPr id="78958" name="TextBox 20"/>
              <p:cNvSpPr txBox="1">
                <a:spLocks noChangeArrowheads="1"/>
              </p:cNvSpPr>
              <p:nvPr/>
            </p:nvSpPr>
            <p:spPr bwMode="auto">
              <a:xfrm>
                <a:off x="1676400" y="2286000"/>
                <a:ext cx="685800" cy="307777"/>
              </a:xfrm>
              <a:prstGeom prst="rect">
                <a:avLst/>
              </a:prstGeom>
              <a:noFill/>
              <a:ln w="9525">
                <a:noFill/>
                <a:miter lim="800000"/>
                <a:headEnd/>
                <a:tailEnd/>
              </a:ln>
            </p:spPr>
            <p:txBody>
              <a:bodyPr>
                <a:spAutoFit/>
              </a:bodyPr>
              <a:lstStyle/>
              <a:p>
                <a:r>
                  <a:rPr lang="en-US" sz="1400" dirty="0" smtClean="0">
                    <a:latin typeface="Corbel" pitchFamily="34" charset="0"/>
                  </a:rPr>
                  <a:t>Less</a:t>
                </a:r>
                <a:endParaRPr lang="en-US" sz="1400" dirty="0">
                  <a:latin typeface="Corbel" pitchFamily="34" charset="0"/>
                </a:endParaRPr>
              </a:p>
            </p:txBody>
          </p:sp>
          <p:sp>
            <p:nvSpPr>
              <p:cNvPr id="78959" name="TextBox 26"/>
              <p:cNvSpPr txBox="1">
                <a:spLocks noChangeArrowheads="1"/>
              </p:cNvSpPr>
              <p:nvPr/>
            </p:nvSpPr>
            <p:spPr bwMode="auto">
              <a:xfrm rot="1800000">
                <a:off x="1986683" y="2532082"/>
                <a:ext cx="1066800" cy="307777"/>
              </a:xfrm>
              <a:prstGeom prst="rect">
                <a:avLst/>
              </a:prstGeom>
              <a:noFill/>
              <a:ln w="9525">
                <a:noFill/>
                <a:miter lim="800000"/>
                <a:headEnd/>
                <a:tailEnd/>
              </a:ln>
            </p:spPr>
            <p:txBody>
              <a:bodyPr>
                <a:spAutoFit/>
              </a:bodyPr>
              <a:lstStyle/>
              <a:p>
                <a:r>
                  <a:rPr lang="en-US" sz="1400">
                    <a:latin typeface="Corbel" pitchFamily="34" charset="0"/>
                  </a:rPr>
                  <a:t>important</a:t>
                </a:r>
              </a:p>
            </p:txBody>
          </p:sp>
        </p:grpSp>
        <p:grpSp>
          <p:nvGrpSpPr>
            <p:cNvPr id="6" name="Group 122"/>
            <p:cNvGrpSpPr>
              <a:grpSpLocks/>
            </p:cNvGrpSpPr>
            <p:nvPr/>
          </p:nvGrpSpPr>
          <p:grpSpPr bwMode="auto">
            <a:xfrm>
              <a:off x="4602163" y="230188"/>
              <a:ext cx="1874837" cy="3014662"/>
              <a:chOff x="2899" y="145"/>
              <a:chExt cx="1181" cy="1899"/>
            </a:xfrm>
          </p:grpSpPr>
          <p:pic>
            <p:nvPicPr>
              <p:cNvPr id="78969" name="Picture 121"/>
              <p:cNvPicPr>
                <a:picLocks noChangeAspect="1" noChangeArrowheads="1"/>
              </p:cNvPicPr>
              <p:nvPr/>
            </p:nvPicPr>
            <p:blipFill>
              <a:blip r:embed="rId3" cstate="print"/>
              <a:srcRect/>
              <a:stretch>
                <a:fillRect/>
              </a:stretch>
            </p:blipFill>
            <p:spPr bwMode="auto">
              <a:xfrm>
                <a:off x="2976" y="864"/>
                <a:ext cx="1104" cy="663"/>
              </a:xfrm>
              <a:prstGeom prst="rect">
                <a:avLst/>
              </a:prstGeom>
              <a:noFill/>
            </p:spPr>
          </p:pic>
          <p:sp>
            <p:nvSpPr>
              <p:cNvPr id="78955" name="TextBox 17"/>
              <p:cNvSpPr txBox="1">
                <a:spLocks noChangeArrowheads="1"/>
              </p:cNvSpPr>
              <p:nvPr/>
            </p:nvSpPr>
            <p:spPr bwMode="auto">
              <a:xfrm rot="-1800000">
                <a:off x="2899" y="145"/>
                <a:ext cx="940" cy="460"/>
              </a:xfrm>
              <a:prstGeom prst="rect">
                <a:avLst/>
              </a:prstGeom>
              <a:noFill/>
              <a:ln w="9525">
                <a:noFill/>
                <a:miter lim="800000"/>
                <a:headEnd/>
                <a:tailEnd/>
              </a:ln>
            </p:spPr>
            <p:txBody>
              <a:bodyPr>
                <a:spAutoFit/>
              </a:bodyPr>
              <a:lstStyle/>
              <a:p>
                <a:r>
                  <a:rPr lang="en-US" sz="1400">
                    <a:solidFill>
                      <a:srgbClr val="FFFF00"/>
                    </a:solidFill>
                    <a:latin typeface="Corbel" pitchFamily="34" charset="0"/>
                  </a:rPr>
                  <a:t>Create </a:t>
                </a:r>
              </a:p>
              <a:p>
                <a:r>
                  <a:rPr lang="en-US" sz="1400">
                    <a:solidFill>
                      <a:srgbClr val="FFFF00"/>
                    </a:solidFill>
                    <a:latin typeface="Corbel" pitchFamily="34" charset="0"/>
                  </a:rPr>
                  <a:t>evidence profile with GRADEpro</a:t>
                </a:r>
              </a:p>
            </p:txBody>
          </p:sp>
          <p:sp>
            <p:nvSpPr>
              <p:cNvPr id="78957" name="TextBox 85"/>
              <p:cNvSpPr txBox="1">
                <a:spLocks noChangeArrowheads="1"/>
              </p:cNvSpPr>
              <p:nvPr/>
            </p:nvSpPr>
            <p:spPr bwMode="auto">
              <a:xfrm>
                <a:off x="2928" y="1584"/>
                <a:ext cx="1104" cy="460"/>
              </a:xfrm>
              <a:prstGeom prst="rect">
                <a:avLst/>
              </a:prstGeom>
              <a:noFill/>
              <a:ln w="9525">
                <a:noFill/>
                <a:miter lim="800000"/>
                <a:headEnd/>
                <a:tailEnd/>
              </a:ln>
            </p:spPr>
            <p:txBody>
              <a:bodyPr>
                <a:spAutoFit/>
              </a:bodyPr>
              <a:lstStyle/>
              <a:p>
                <a:r>
                  <a:rPr lang="en-US" sz="1400">
                    <a:latin typeface="Corbel" pitchFamily="34" charset="0"/>
                  </a:rPr>
                  <a:t>Summary of findings &amp; estimate of effect for each outcome</a:t>
                </a:r>
              </a:p>
            </p:txBody>
          </p:sp>
        </p:grpSp>
        <p:grpSp>
          <p:nvGrpSpPr>
            <p:cNvPr id="12" name="Group 123"/>
            <p:cNvGrpSpPr>
              <a:grpSpLocks/>
            </p:cNvGrpSpPr>
            <p:nvPr/>
          </p:nvGrpSpPr>
          <p:grpSpPr bwMode="auto">
            <a:xfrm>
              <a:off x="6477002" y="1371600"/>
              <a:ext cx="2362200" cy="4008438"/>
              <a:chOff x="4150" y="864"/>
              <a:chExt cx="1488" cy="2525"/>
            </a:xfrm>
          </p:grpSpPr>
          <p:sp>
            <p:nvSpPr>
              <p:cNvPr id="96" name="Down Arrow 95"/>
              <p:cNvSpPr/>
              <p:nvPr/>
            </p:nvSpPr>
            <p:spPr>
              <a:xfrm>
                <a:off x="4323" y="864"/>
                <a:ext cx="308" cy="1707"/>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8954" name="TextBox 98"/>
              <p:cNvSpPr txBox="1">
                <a:spLocks noChangeArrowheads="1"/>
              </p:cNvSpPr>
              <p:nvPr/>
            </p:nvSpPr>
            <p:spPr bwMode="auto">
              <a:xfrm>
                <a:off x="4150" y="2655"/>
                <a:ext cx="1488" cy="734"/>
              </a:xfrm>
              <a:prstGeom prst="rect">
                <a:avLst/>
              </a:prstGeom>
              <a:noFill/>
              <a:ln w="9525">
                <a:solidFill>
                  <a:schemeClr val="tx1"/>
                </a:solidFill>
                <a:miter lim="800000"/>
                <a:headEnd/>
                <a:tailEnd/>
              </a:ln>
            </p:spPr>
            <p:txBody>
              <a:bodyPr>
                <a:spAutoFit/>
              </a:bodyPr>
              <a:lstStyle/>
              <a:p>
                <a:pPr algn="ctr"/>
                <a:r>
                  <a:rPr lang="en-US" sz="1400">
                    <a:latin typeface="Corbel" pitchFamily="34" charset="0"/>
                  </a:rPr>
                  <a:t>Rate  </a:t>
                </a:r>
              </a:p>
              <a:p>
                <a:pPr algn="ctr"/>
                <a:r>
                  <a:rPr lang="en-US" sz="1400">
                    <a:solidFill>
                      <a:srgbClr val="FFFF00"/>
                    </a:solidFill>
                    <a:latin typeface="Corbel" pitchFamily="34" charset="0"/>
                  </a:rPr>
                  <a:t>overall  quality  of  evidence </a:t>
                </a:r>
              </a:p>
              <a:p>
                <a:pPr algn="ctr"/>
                <a:r>
                  <a:rPr lang="en-US" sz="1400">
                    <a:latin typeface="Corbel" pitchFamily="34" charset="0"/>
                  </a:rPr>
                  <a:t>across outcomes based on lowest quality </a:t>
                </a:r>
              </a:p>
              <a:p>
                <a:pPr algn="ctr"/>
                <a:r>
                  <a:rPr lang="en-US" sz="1400">
                    <a:latin typeface="Corbel" pitchFamily="34" charset="0"/>
                  </a:rPr>
                  <a:t>of </a:t>
                </a:r>
                <a:r>
                  <a:rPr lang="en-US" sz="1400" b="1" i="1">
                    <a:latin typeface="Corbel" pitchFamily="34" charset="0"/>
                  </a:rPr>
                  <a:t>critical</a:t>
                </a:r>
                <a:r>
                  <a:rPr lang="en-US" sz="1400">
                    <a:latin typeface="Corbel" pitchFamily="34" charset="0"/>
                  </a:rPr>
                  <a:t> outcomes</a:t>
                </a:r>
              </a:p>
            </p:txBody>
          </p:sp>
        </p:grpSp>
        <p:grpSp>
          <p:nvGrpSpPr>
            <p:cNvPr id="13" name="Group 138"/>
            <p:cNvGrpSpPr>
              <a:grpSpLocks/>
            </p:cNvGrpSpPr>
            <p:nvPr/>
          </p:nvGrpSpPr>
          <p:grpSpPr bwMode="auto">
            <a:xfrm>
              <a:off x="3148100" y="2895600"/>
              <a:ext cx="2317750" cy="2133600"/>
              <a:chOff x="2743200" y="3276600"/>
              <a:chExt cx="2393950" cy="2209800"/>
            </a:xfrm>
          </p:grpSpPr>
          <p:grpSp>
            <p:nvGrpSpPr>
              <p:cNvPr id="17" name="Group 136"/>
              <p:cNvGrpSpPr>
                <a:grpSpLocks/>
              </p:cNvGrpSpPr>
              <p:nvPr/>
            </p:nvGrpSpPr>
            <p:grpSpPr bwMode="auto">
              <a:xfrm>
                <a:off x="2743200" y="3276600"/>
                <a:ext cx="2393950" cy="2209800"/>
                <a:chOff x="2438400" y="3124200"/>
                <a:chExt cx="2971800" cy="2743200"/>
              </a:xfrm>
            </p:grpSpPr>
            <p:grpSp>
              <p:nvGrpSpPr>
                <p:cNvPr id="18" name="Group 111"/>
                <p:cNvGrpSpPr>
                  <a:grpSpLocks/>
                </p:cNvGrpSpPr>
                <p:nvPr/>
              </p:nvGrpSpPr>
              <p:grpSpPr bwMode="auto">
                <a:xfrm>
                  <a:off x="2438400" y="3886200"/>
                  <a:ext cx="533400" cy="711200"/>
                  <a:chOff x="1600200" y="3886200"/>
                  <a:chExt cx="685800" cy="914400"/>
                </a:xfrm>
              </p:grpSpPr>
              <p:sp>
                <p:nvSpPr>
                  <p:cNvPr id="111" name="Flowchart: Delay 110"/>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Oval 10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19" name="Group 112"/>
                <p:cNvGrpSpPr>
                  <a:grpSpLocks/>
                </p:cNvGrpSpPr>
                <p:nvPr/>
              </p:nvGrpSpPr>
              <p:grpSpPr bwMode="auto">
                <a:xfrm>
                  <a:off x="3048000" y="3657600"/>
                  <a:ext cx="533400" cy="711200"/>
                  <a:chOff x="1600200" y="3886200"/>
                  <a:chExt cx="685800" cy="914400"/>
                </a:xfrm>
              </p:grpSpPr>
              <p:sp>
                <p:nvSpPr>
                  <p:cNvPr id="114" name="Flowchart: Delay 113"/>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5" name="Oval 114"/>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0" name="Group 115"/>
                <p:cNvGrpSpPr>
                  <a:grpSpLocks/>
                </p:cNvGrpSpPr>
                <p:nvPr/>
              </p:nvGrpSpPr>
              <p:grpSpPr bwMode="auto">
                <a:xfrm>
                  <a:off x="3657600" y="3581400"/>
                  <a:ext cx="533400" cy="711200"/>
                  <a:chOff x="1600200" y="3886200"/>
                  <a:chExt cx="685800" cy="914400"/>
                </a:xfrm>
              </p:grpSpPr>
              <p:sp>
                <p:nvSpPr>
                  <p:cNvPr id="117" name="Flowchart: Delay 116"/>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8" name="Oval 117"/>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1" name="Group 118"/>
                <p:cNvGrpSpPr>
                  <a:grpSpLocks/>
                </p:cNvGrpSpPr>
                <p:nvPr/>
              </p:nvGrpSpPr>
              <p:grpSpPr bwMode="auto">
                <a:xfrm>
                  <a:off x="4267200" y="3657600"/>
                  <a:ext cx="533400" cy="711200"/>
                  <a:chOff x="1600200" y="3886200"/>
                  <a:chExt cx="685800" cy="914400"/>
                </a:xfrm>
              </p:grpSpPr>
              <p:sp>
                <p:nvSpPr>
                  <p:cNvPr id="120" name="Flowchart: Delay 119"/>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1" name="Oval 120"/>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7" name="Group 121"/>
                <p:cNvGrpSpPr>
                  <a:grpSpLocks/>
                </p:cNvGrpSpPr>
                <p:nvPr/>
              </p:nvGrpSpPr>
              <p:grpSpPr bwMode="auto">
                <a:xfrm>
                  <a:off x="4876800" y="3810000"/>
                  <a:ext cx="533400" cy="711200"/>
                  <a:chOff x="1600200" y="3886200"/>
                  <a:chExt cx="685800" cy="914400"/>
                </a:xfrm>
              </p:grpSpPr>
              <p:sp>
                <p:nvSpPr>
                  <p:cNvPr id="123" name="Flowchart: Delay 122"/>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4" name="Oval 123"/>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5" name="Oval 104"/>
                <p:cNvSpPr/>
                <p:nvPr/>
              </p:nvSpPr>
              <p:spPr>
                <a:xfrm>
                  <a:off x="2590800" y="3124200"/>
                  <a:ext cx="2743200" cy="2743200"/>
                </a:xfrm>
                <a:prstGeom prst="ellipse">
                  <a:avLst/>
                </a:prstGeom>
                <a:solidFill>
                  <a:schemeClr val="accent4">
                    <a:lumMod val="20000"/>
                    <a:lumOff val="80000"/>
                  </a:schemeClr>
                </a:solidFill>
                <a:ln>
                  <a:solidFill>
                    <a:schemeClr val="accent4">
                      <a:lumMod val="20000"/>
                      <a:lumOff val="80000"/>
                    </a:schemeClr>
                  </a:solidFill>
                </a:ln>
                <a:scene3d>
                  <a:camera prst="orthographicFront">
                    <a:rot lat="17099997" lon="0" rev="0"/>
                  </a:camera>
                  <a:lightRig rig="freezing" dir="t"/>
                </a:scene3d>
                <a:sp3d>
                  <a:bevelT w="10160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28" name="Group 124"/>
                <p:cNvGrpSpPr>
                  <a:grpSpLocks/>
                </p:cNvGrpSpPr>
                <p:nvPr/>
              </p:nvGrpSpPr>
              <p:grpSpPr bwMode="auto">
                <a:xfrm>
                  <a:off x="2819400" y="4343400"/>
                  <a:ext cx="533400" cy="711200"/>
                  <a:chOff x="1600200" y="3886200"/>
                  <a:chExt cx="685800" cy="914400"/>
                </a:xfrm>
              </p:grpSpPr>
              <p:sp>
                <p:nvSpPr>
                  <p:cNvPr id="126" name="Flowchart: Delay 125"/>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7" name="Oval 126"/>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29" name="Group 127"/>
                <p:cNvGrpSpPr>
                  <a:grpSpLocks/>
                </p:cNvGrpSpPr>
                <p:nvPr/>
              </p:nvGrpSpPr>
              <p:grpSpPr bwMode="auto">
                <a:xfrm>
                  <a:off x="4724400" y="4343400"/>
                  <a:ext cx="533400" cy="711200"/>
                  <a:chOff x="1600200" y="3886200"/>
                  <a:chExt cx="685800" cy="914400"/>
                </a:xfrm>
              </p:grpSpPr>
              <p:sp>
                <p:nvSpPr>
                  <p:cNvPr id="129" name="Flowchart: Delay 128"/>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0" name="Oval 129"/>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30" name="Group 130"/>
                <p:cNvGrpSpPr>
                  <a:grpSpLocks/>
                </p:cNvGrpSpPr>
                <p:nvPr/>
              </p:nvGrpSpPr>
              <p:grpSpPr bwMode="auto">
                <a:xfrm>
                  <a:off x="3429000" y="4495800"/>
                  <a:ext cx="533400" cy="711200"/>
                  <a:chOff x="1600200" y="3886200"/>
                  <a:chExt cx="685800" cy="914400"/>
                </a:xfrm>
              </p:grpSpPr>
              <p:sp>
                <p:nvSpPr>
                  <p:cNvPr id="132" name="Flowchart: Delay 131"/>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 name="Oval 132"/>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nvGrpSpPr>
                <p:cNvPr id="78880" name="Group 133"/>
                <p:cNvGrpSpPr>
                  <a:grpSpLocks/>
                </p:cNvGrpSpPr>
                <p:nvPr/>
              </p:nvGrpSpPr>
              <p:grpSpPr bwMode="auto">
                <a:xfrm>
                  <a:off x="4114800" y="4495800"/>
                  <a:ext cx="533400" cy="711200"/>
                  <a:chOff x="1600200" y="3886200"/>
                  <a:chExt cx="685800" cy="914400"/>
                </a:xfrm>
              </p:grpSpPr>
              <p:sp>
                <p:nvSpPr>
                  <p:cNvPr id="135" name="Flowchart: Delay 134"/>
                  <p:cNvSpPr/>
                  <p:nvPr/>
                </p:nvSpPr>
                <p:spPr>
                  <a:xfrm rot="16200000">
                    <a:off x="1676400" y="4191000"/>
                    <a:ext cx="533400" cy="685800"/>
                  </a:xfrm>
                  <a:prstGeom prst="flowChartDelay">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2700000" algn="tl" rotWithShape="0">
                      <a:prstClr val="black">
                        <a:alpha val="40000"/>
                      </a:prstClr>
                    </a:outerShdw>
                  </a:effectLst>
                  <a:scene3d>
                    <a:camera prst="orthographicFront"/>
                    <a:lightRig rig="morning"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6" name="Oval 135"/>
                  <p:cNvSpPr/>
                  <p:nvPr/>
                </p:nvSpPr>
                <p:spPr>
                  <a:xfrm>
                    <a:off x="1676400" y="3886200"/>
                    <a:ext cx="533400" cy="5334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a:effectLst>
                    <a:outerShdw blurRad="50800" dist="38100" dir="18900000" algn="bl" rotWithShape="0">
                      <a:prstClr val="black">
                        <a:alpha val="40000"/>
                      </a:prstClr>
                    </a:outerShdw>
                  </a:effectLst>
                  <a:scene3d>
                    <a:camera prst="orthographicFront"/>
                    <a:lightRig rig="threePt" dir="t"/>
                  </a:scene3d>
                  <a:sp3d prstMaterial="dkEdge">
                    <a:bevelT w="127000" h="1270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pSp>
          <p:sp>
            <p:nvSpPr>
              <p:cNvPr id="138" name="TextBox 137"/>
              <p:cNvSpPr txBox="1"/>
              <p:nvPr/>
            </p:nvSpPr>
            <p:spPr>
              <a:xfrm rot="582617">
                <a:off x="3361319" y="4057906"/>
                <a:ext cx="1219200" cy="584775"/>
              </a:xfrm>
              <a:prstGeom prst="rect">
                <a:avLst/>
              </a:prstGeom>
              <a:noFill/>
              <a:scene3d>
                <a:camera prst="isometricOffAxis1Top"/>
                <a:lightRig rig="threePt" dir="t"/>
              </a:scene3d>
            </p:spPr>
            <p:txBody>
              <a:bodyPr>
                <a:spAutoFit/>
              </a:bodyPr>
              <a:lstStyle/>
              <a:p>
                <a:pPr fontAlgn="auto">
                  <a:spcBef>
                    <a:spcPts val="0"/>
                  </a:spcBef>
                  <a:spcAft>
                    <a:spcPts val="0"/>
                  </a:spcAft>
                  <a:defRPr/>
                </a:pPr>
                <a:r>
                  <a:rPr lang="en-US" sz="3200" b="1" dirty="0">
                    <a:latin typeface="+mn-lt"/>
                  </a:rPr>
                  <a:t>Panel</a:t>
                </a:r>
              </a:p>
            </p:txBody>
          </p:sp>
        </p:grpSp>
        <p:sp>
          <p:nvSpPr>
            <p:cNvPr id="144" name="TextBox 143"/>
            <p:cNvSpPr txBox="1">
              <a:spLocks noChangeArrowheads="1"/>
            </p:cNvSpPr>
            <p:nvPr/>
          </p:nvSpPr>
          <p:spPr bwMode="auto">
            <a:xfrm>
              <a:off x="7391400" y="685800"/>
              <a:ext cx="1600200" cy="523875"/>
            </a:xfrm>
            <a:prstGeom prst="rect">
              <a:avLst/>
            </a:prstGeom>
            <a:noFill/>
            <a:ln w="9525">
              <a:noFill/>
              <a:miter lim="800000"/>
              <a:headEnd/>
              <a:tailEnd/>
            </a:ln>
          </p:spPr>
          <p:txBody>
            <a:bodyPr>
              <a:spAutoFit/>
            </a:bodyPr>
            <a:lstStyle/>
            <a:p>
              <a:pPr algn="r"/>
              <a:r>
                <a:rPr lang="en-US" sz="1400" dirty="0">
                  <a:solidFill>
                    <a:schemeClr val="tx2">
                      <a:lumMod val="90000"/>
                    </a:schemeClr>
                  </a:solidFill>
                  <a:latin typeface="Corbel" pitchFamily="34" charset="0"/>
                </a:rPr>
                <a:t>RCT start high, </a:t>
              </a:r>
            </a:p>
            <a:p>
              <a:pPr algn="r"/>
              <a:r>
                <a:rPr lang="en-US" sz="1400" dirty="0">
                  <a:solidFill>
                    <a:schemeClr val="tx2">
                      <a:lumMod val="90000"/>
                    </a:schemeClr>
                  </a:solidFill>
                  <a:latin typeface="Corbel" pitchFamily="34" charset="0"/>
                </a:rPr>
                <a:t>obs. data start low</a:t>
              </a:r>
            </a:p>
          </p:txBody>
        </p:sp>
        <p:sp>
          <p:nvSpPr>
            <p:cNvPr id="145" name="TextBox 144"/>
            <p:cNvSpPr txBox="1">
              <a:spLocks noChangeArrowheads="1"/>
            </p:cNvSpPr>
            <p:nvPr/>
          </p:nvSpPr>
          <p:spPr bwMode="auto">
            <a:xfrm>
              <a:off x="7696200" y="1219200"/>
              <a:ext cx="1447800" cy="1384300"/>
            </a:xfrm>
            <a:prstGeom prst="rect">
              <a:avLst/>
            </a:prstGeom>
            <a:noFill/>
            <a:ln w="9525">
              <a:noFill/>
              <a:miter lim="800000"/>
              <a:headEnd/>
              <a:tailEnd/>
            </a:ln>
          </p:spPr>
          <p:txBody>
            <a:bodyPr>
              <a:spAutoFit/>
            </a:bodyPr>
            <a:lstStyle/>
            <a:p>
              <a:pPr marL="225425" indent="-225425">
                <a:buFont typeface="Consolas" pitchFamily="49" charset="0"/>
                <a:buAutoNum type="arabicPeriod"/>
              </a:pPr>
              <a:r>
                <a:rPr lang="en-US" sz="1400" dirty="0">
                  <a:solidFill>
                    <a:schemeClr val="tx2">
                      <a:lumMod val="90000"/>
                    </a:schemeClr>
                  </a:solidFill>
                  <a:latin typeface="Corbel" pitchFamily="34" charset="0"/>
                </a:rPr>
                <a:t>Risk of bias</a:t>
              </a:r>
            </a:p>
            <a:p>
              <a:pPr marL="225425" indent="-225425">
                <a:buFont typeface="Consolas" pitchFamily="49" charset="0"/>
                <a:buAutoNum type="arabicPeriod"/>
              </a:pPr>
              <a:r>
                <a:rPr lang="en-US" sz="1400" dirty="0">
                  <a:solidFill>
                    <a:schemeClr val="tx2">
                      <a:lumMod val="90000"/>
                    </a:schemeClr>
                  </a:solidFill>
                  <a:latin typeface="Corbel" pitchFamily="34" charset="0"/>
                </a:rPr>
                <a:t>Inconsistency</a:t>
              </a:r>
            </a:p>
            <a:p>
              <a:pPr marL="225425" indent="-225425">
                <a:buFont typeface="Consolas" pitchFamily="49" charset="0"/>
                <a:buAutoNum type="arabicPeriod"/>
              </a:pPr>
              <a:r>
                <a:rPr lang="en-US" sz="1400" dirty="0">
                  <a:solidFill>
                    <a:schemeClr val="tx2">
                      <a:lumMod val="90000"/>
                    </a:schemeClr>
                  </a:solidFill>
                  <a:latin typeface="Corbel" pitchFamily="34" charset="0"/>
                </a:rPr>
                <a:t>Indirectness</a:t>
              </a:r>
            </a:p>
            <a:p>
              <a:pPr marL="225425" indent="-225425">
                <a:buFont typeface="Consolas" pitchFamily="49" charset="0"/>
                <a:buAutoNum type="arabicPeriod"/>
              </a:pPr>
              <a:r>
                <a:rPr lang="en-US" sz="1400" dirty="0">
                  <a:solidFill>
                    <a:schemeClr val="tx2">
                      <a:lumMod val="90000"/>
                    </a:schemeClr>
                  </a:solidFill>
                  <a:latin typeface="Corbel" pitchFamily="34" charset="0"/>
                </a:rPr>
                <a:t>Imprecision</a:t>
              </a:r>
            </a:p>
            <a:p>
              <a:pPr marL="225425" indent="-225425">
                <a:buFont typeface="Consolas" pitchFamily="49" charset="0"/>
                <a:buAutoNum type="arabicPeriod"/>
              </a:pPr>
              <a:r>
                <a:rPr lang="en-US" sz="1400" dirty="0">
                  <a:solidFill>
                    <a:schemeClr val="tx2">
                      <a:lumMod val="90000"/>
                    </a:schemeClr>
                  </a:solidFill>
                  <a:latin typeface="Corbel" pitchFamily="34" charset="0"/>
                </a:rPr>
                <a:t>Publication bias</a:t>
              </a:r>
            </a:p>
          </p:txBody>
        </p:sp>
        <p:sp>
          <p:nvSpPr>
            <p:cNvPr id="146" name="TextBox 145"/>
            <p:cNvSpPr txBox="1"/>
            <p:nvPr/>
          </p:nvSpPr>
          <p:spPr>
            <a:xfrm rot="16200000">
              <a:off x="6973888" y="1712912"/>
              <a:ext cx="1143000" cy="307975"/>
            </a:xfrm>
            <a:prstGeom prst="rect">
              <a:avLst/>
            </a:prstGeom>
            <a:noFill/>
            <a:ln>
              <a:solidFill>
                <a:schemeClr val="accent1">
                  <a:lumMod val="75000"/>
                </a:schemeClr>
              </a:solidFill>
            </a:ln>
          </p:spPr>
          <p:txBody>
            <a:bodyPr>
              <a:spAutoFit/>
            </a:bodyPr>
            <a:lstStyle/>
            <a:p>
              <a:pPr algn="ctr" fontAlgn="auto">
                <a:spcBef>
                  <a:spcPts val="0"/>
                </a:spcBef>
                <a:spcAft>
                  <a:spcPts val="0"/>
                </a:spcAft>
                <a:defRPr/>
              </a:pPr>
              <a:r>
                <a:rPr lang="en-US" sz="1400" dirty="0">
                  <a:solidFill>
                    <a:schemeClr val="tx2">
                      <a:lumMod val="90000"/>
                    </a:schemeClr>
                  </a:solidFill>
                  <a:latin typeface="+mn-lt"/>
                </a:rPr>
                <a:t>Grade  down</a:t>
              </a:r>
            </a:p>
          </p:txBody>
        </p:sp>
        <p:sp>
          <p:nvSpPr>
            <p:cNvPr id="148" name="TextBox 147"/>
            <p:cNvSpPr txBox="1"/>
            <p:nvPr/>
          </p:nvSpPr>
          <p:spPr>
            <a:xfrm rot="16200000">
              <a:off x="7088189" y="2894012"/>
              <a:ext cx="914400" cy="307975"/>
            </a:xfrm>
            <a:prstGeom prst="rect">
              <a:avLst/>
            </a:prstGeom>
            <a:noFill/>
            <a:ln>
              <a:solidFill>
                <a:schemeClr val="accent1">
                  <a:lumMod val="75000"/>
                </a:schemeClr>
              </a:solidFill>
            </a:ln>
          </p:spPr>
          <p:txBody>
            <a:bodyPr wrap="square">
              <a:spAutoFit/>
            </a:bodyPr>
            <a:lstStyle/>
            <a:p>
              <a:pPr algn="ctr" fontAlgn="auto">
                <a:spcBef>
                  <a:spcPts val="0"/>
                </a:spcBef>
                <a:spcAft>
                  <a:spcPts val="0"/>
                </a:spcAft>
                <a:defRPr/>
              </a:pPr>
              <a:r>
                <a:rPr lang="en-US" sz="1400" dirty="0">
                  <a:solidFill>
                    <a:schemeClr val="tx2">
                      <a:lumMod val="90000"/>
                    </a:schemeClr>
                  </a:solidFill>
                  <a:latin typeface="+mn-lt"/>
                </a:rPr>
                <a:t>Grade  up</a:t>
              </a:r>
            </a:p>
          </p:txBody>
        </p:sp>
        <p:sp>
          <p:nvSpPr>
            <p:cNvPr id="149" name="TextBox 148"/>
            <p:cNvSpPr txBox="1">
              <a:spLocks noChangeArrowheads="1"/>
            </p:cNvSpPr>
            <p:nvPr/>
          </p:nvSpPr>
          <p:spPr bwMode="auto">
            <a:xfrm>
              <a:off x="7696200" y="2590800"/>
              <a:ext cx="1447800" cy="954088"/>
            </a:xfrm>
            <a:prstGeom prst="rect">
              <a:avLst/>
            </a:prstGeom>
            <a:noFill/>
            <a:ln w="9525">
              <a:noFill/>
              <a:miter lim="800000"/>
              <a:headEnd/>
              <a:tailEnd/>
            </a:ln>
          </p:spPr>
          <p:txBody>
            <a:bodyPr>
              <a:spAutoFit/>
            </a:bodyPr>
            <a:lstStyle/>
            <a:p>
              <a:pPr marL="225425" indent="-225425">
                <a:buFont typeface="Consolas" pitchFamily="49" charset="0"/>
                <a:buAutoNum type="arabicPeriod"/>
              </a:pPr>
              <a:r>
                <a:rPr lang="en-US" sz="1400" dirty="0">
                  <a:solidFill>
                    <a:schemeClr val="tx2">
                      <a:lumMod val="90000"/>
                    </a:schemeClr>
                  </a:solidFill>
                  <a:latin typeface="Corbel" pitchFamily="34" charset="0"/>
                </a:rPr>
                <a:t>Large effect</a:t>
              </a:r>
            </a:p>
            <a:p>
              <a:pPr marL="225425" indent="-225425">
                <a:buFont typeface="Consolas" pitchFamily="49" charset="0"/>
                <a:buAutoNum type="arabicPeriod"/>
              </a:pPr>
              <a:r>
                <a:rPr lang="en-US" sz="1400" dirty="0">
                  <a:solidFill>
                    <a:schemeClr val="tx2">
                      <a:lumMod val="90000"/>
                    </a:schemeClr>
                  </a:solidFill>
                  <a:latin typeface="Corbel" pitchFamily="34" charset="0"/>
                </a:rPr>
                <a:t>Dose  response</a:t>
              </a:r>
            </a:p>
            <a:p>
              <a:pPr marL="225425" indent="-225425">
                <a:buFont typeface="Consolas" pitchFamily="49" charset="0"/>
                <a:buAutoNum type="arabicPeriod"/>
              </a:pPr>
              <a:r>
                <a:rPr lang="en-US" sz="1400" dirty="0">
                  <a:solidFill>
                    <a:schemeClr val="tx2">
                      <a:lumMod val="90000"/>
                    </a:schemeClr>
                  </a:solidFill>
                  <a:latin typeface="Corbel" pitchFamily="34" charset="0"/>
                </a:rPr>
                <a:t>Confounders</a:t>
              </a:r>
            </a:p>
          </p:txBody>
        </p:sp>
        <p:grpSp>
          <p:nvGrpSpPr>
            <p:cNvPr id="78881" name="Group 161"/>
            <p:cNvGrpSpPr>
              <a:grpSpLocks/>
            </p:cNvGrpSpPr>
            <p:nvPr/>
          </p:nvGrpSpPr>
          <p:grpSpPr bwMode="auto">
            <a:xfrm>
              <a:off x="914400" y="1676400"/>
              <a:ext cx="3971925" cy="1295400"/>
              <a:chOff x="914400" y="1676400"/>
              <a:chExt cx="3971336" cy="1295400"/>
            </a:xfrm>
          </p:grpSpPr>
          <p:cxnSp>
            <p:nvCxnSpPr>
              <p:cNvPr id="35" name="Straight Connector 34"/>
              <p:cNvCxnSpPr/>
              <p:nvPr/>
            </p:nvCxnSpPr>
            <p:spPr>
              <a:xfrm>
                <a:off x="914400" y="2590800"/>
                <a:ext cx="1142831" cy="1588"/>
              </a:xfrm>
              <a:prstGeom prst="line">
                <a:avLst/>
              </a:prstGeom>
              <a:ln w="38100">
                <a:solidFill>
                  <a:srgbClr val="FFFF9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057231" y="2590800"/>
                <a:ext cx="685698" cy="381000"/>
              </a:xfrm>
              <a:prstGeom prst="line">
                <a:avLst/>
              </a:prstGeom>
              <a:ln w="38100">
                <a:solidFill>
                  <a:srgbClr val="FFFF99"/>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4400" y="2286000"/>
                <a:ext cx="2304708"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914400" y="1981200"/>
                <a:ext cx="2303121" cy="317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14400" y="1676400"/>
                <a:ext cx="230312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481007" y="1679575"/>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819094" y="16764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4158769" y="169386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474658"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814333" y="1981200"/>
                <a:ext cx="76189"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155594" y="1979613"/>
                <a:ext cx="76189" cy="15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3474658" y="2282825"/>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3819094"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158769" y="2286000"/>
                <a:ext cx="76189" cy="1588"/>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00031" y="1681163"/>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503206" y="1982788"/>
                <a:ext cx="380944" cy="1587"/>
              </a:xfrm>
              <a:prstGeom prst="line">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504792" y="2286000"/>
                <a:ext cx="380944" cy="1588"/>
              </a:xfrm>
              <a:prstGeom prst="line">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87" name="TextBox 86"/>
            <p:cNvSpPr txBox="1">
              <a:spLocks noChangeArrowheads="1"/>
            </p:cNvSpPr>
            <p:nvPr/>
          </p:nvSpPr>
          <p:spPr bwMode="auto">
            <a:xfrm rot="-1800000">
              <a:off x="6194425" y="274638"/>
              <a:ext cx="1295400" cy="738187"/>
            </a:xfrm>
            <a:prstGeom prst="rect">
              <a:avLst/>
            </a:prstGeom>
            <a:noFill/>
            <a:ln w="9525">
              <a:noFill/>
              <a:miter lim="800000"/>
              <a:headEnd/>
              <a:tailEnd/>
            </a:ln>
          </p:spPr>
          <p:txBody>
            <a:bodyPr>
              <a:spAutoFit/>
            </a:bodyPr>
            <a:lstStyle/>
            <a:p>
              <a:r>
                <a:rPr lang="en-US" sz="1400">
                  <a:latin typeface="Corbel" pitchFamily="34" charset="0"/>
                </a:rPr>
                <a:t>Rate quality of evidence for each outcome</a:t>
              </a:r>
            </a:p>
          </p:txBody>
        </p:sp>
        <p:sp>
          <p:nvSpPr>
            <p:cNvPr id="151" name="TextBox 150"/>
            <p:cNvSpPr txBox="1">
              <a:spLocks noChangeArrowheads="1"/>
            </p:cNvSpPr>
            <p:nvPr/>
          </p:nvSpPr>
          <p:spPr bwMode="auto">
            <a:xfrm rot="-1800000">
              <a:off x="888484" y="666863"/>
              <a:ext cx="1530350" cy="306388"/>
            </a:xfrm>
            <a:prstGeom prst="rect">
              <a:avLst/>
            </a:prstGeom>
            <a:noFill/>
            <a:ln w="9525">
              <a:noFill/>
              <a:miter lim="800000"/>
              <a:headEnd/>
              <a:tailEnd/>
            </a:ln>
          </p:spPr>
          <p:txBody>
            <a:bodyPr>
              <a:spAutoFit/>
            </a:bodyPr>
            <a:lstStyle/>
            <a:p>
              <a:r>
                <a:rPr lang="en-US" sz="1400" dirty="0">
                  <a:latin typeface="Corbel" pitchFamily="34" charset="0"/>
                </a:rPr>
                <a:t>Select </a:t>
              </a:r>
              <a:r>
                <a:rPr lang="en-US" sz="1400" dirty="0" smtClean="0">
                  <a:latin typeface="Corbel" pitchFamily="34" charset="0"/>
                </a:rPr>
                <a:t> outcomes</a:t>
              </a:r>
              <a:endParaRPr lang="en-US" sz="1400" dirty="0">
                <a:latin typeface="Corbel" pitchFamily="34" charset="0"/>
              </a:endParaRPr>
            </a:p>
          </p:txBody>
        </p:sp>
        <p:sp>
          <p:nvSpPr>
            <p:cNvPr id="91" name="TextBox 90"/>
            <p:cNvSpPr txBox="1">
              <a:spLocks noChangeArrowheads="1"/>
            </p:cNvSpPr>
            <p:nvPr/>
          </p:nvSpPr>
          <p:spPr bwMode="auto">
            <a:xfrm>
              <a:off x="6477000" y="2133600"/>
              <a:ext cx="914400" cy="307975"/>
            </a:xfrm>
            <a:prstGeom prst="rect">
              <a:avLst/>
            </a:prstGeom>
            <a:noFill/>
            <a:ln w="9525">
              <a:noFill/>
              <a:miter lim="800000"/>
              <a:headEnd/>
              <a:tailEnd/>
            </a:ln>
          </p:spPr>
          <p:txBody>
            <a:bodyPr>
              <a:spAutoFit/>
            </a:bodyPr>
            <a:lstStyle/>
            <a:p>
              <a:r>
                <a:rPr lang="en-US" sz="1400">
                  <a:latin typeface="Corbel" pitchFamily="34" charset="0"/>
                </a:rPr>
                <a:t>Very low</a:t>
              </a:r>
            </a:p>
          </p:txBody>
        </p:sp>
        <p:sp>
          <p:nvSpPr>
            <p:cNvPr id="90" name="TextBox 89"/>
            <p:cNvSpPr txBox="1">
              <a:spLocks noChangeArrowheads="1"/>
            </p:cNvSpPr>
            <p:nvPr/>
          </p:nvSpPr>
          <p:spPr bwMode="auto">
            <a:xfrm>
              <a:off x="6477000" y="1905000"/>
              <a:ext cx="762000" cy="307975"/>
            </a:xfrm>
            <a:prstGeom prst="rect">
              <a:avLst/>
            </a:prstGeom>
            <a:noFill/>
            <a:ln w="9525">
              <a:noFill/>
              <a:miter lim="800000"/>
              <a:headEnd/>
              <a:tailEnd/>
            </a:ln>
          </p:spPr>
          <p:txBody>
            <a:bodyPr>
              <a:spAutoFit/>
            </a:bodyPr>
            <a:lstStyle/>
            <a:p>
              <a:r>
                <a:rPr lang="en-US" sz="1400">
                  <a:latin typeface="Corbel" pitchFamily="34" charset="0"/>
                </a:rPr>
                <a:t>Low</a:t>
              </a:r>
            </a:p>
          </p:txBody>
        </p:sp>
        <p:sp>
          <p:nvSpPr>
            <p:cNvPr id="89" name="TextBox 88"/>
            <p:cNvSpPr txBox="1">
              <a:spLocks noChangeArrowheads="1"/>
            </p:cNvSpPr>
            <p:nvPr/>
          </p:nvSpPr>
          <p:spPr bwMode="auto">
            <a:xfrm>
              <a:off x="6477000" y="1676400"/>
              <a:ext cx="914400" cy="307975"/>
            </a:xfrm>
            <a:prstGeom prst="rect">
              <a:avLst/>
            </a:prstGeom>
            <a:noFill/>
            <a:ln w="9525">
              <a:noFill/>
              <a:miter lim="800000"/>
              <a:headEnd/>
              <a:tailEnd/>
            </a:ln>
          </p:spPr>
          <p:txBody>
            <a:bodyPr>
              <a:spAutoFit/>
            </a:bodyPr>
            <a:lstStyle/>
            <a:p>
              <a:r>
                <a:rPr lang="en-US" sz="1400">
                  <a:latin typeface="Corbel" pitchFamily="34" charset="0"/>
                </a:rPr>
                <a:t>Moderate</a:t>
              </a:r>
            </a:p>
          </p:txBody>
        </p:sp>
        <p:sp>
          <p:nvSpPr>
            <p:cNvPr id="88" name="TextBox 87"/>
            <p:cNvSpPr txBox="1">
              <a:spLocks noChangeArrowheads="1"/>
            </p:cNvSpPr>
            <p:nvPr/>
          </p:nvSpPr>
          <p:spPr bwMode="auto">
            <a:xfrm>
              <a:off x="6477000" y="1447800"/>
              <a:ext cx="762000" cy="307975"/>
            </a:xfrm>
            <a:prstGeom prst="rect">
              <a:avLst/>
            </a:prstGeom>
            <a:noFill/>
            <a:ln w="9525">
              <a:noFill/>
              <a:miter lim="800000"/>
              <a:headEnd/>
              <a:tailEnd/>
            </a:ln>
          </p:spPr>
          <p:txBody>
            <a:bodyPr>
              <a:spAutoFit/>
            </a:bodyPr>
            <a:lstStyle/>
            <a:p>
              <a:r>
                <a:rPr lang="en-US" sz="1400">
                  <a:latin typeface="Corbel" pitchFamily="34" charset="0"/>
                </a:rPr>
                <a:t>High</a:t>
              </a:r>
            </a:p>
          </p:txBody>
        </p:sp>
        <p:sp>
          <p:nvSpPr>
            <p:cNvPr id="152" name="Down Arrow 151"/>
            <p:cNvSpPr>
              <a:spLocks noChangeArrowheads="1"/>
            </p:cNvSpPr>
            <p:nvPr/>
          </p:nvSpPr>
          <p:spPr bwMode="auto">
            <a:xfrm rot="6349258">
              <a:off x="5663545" y="4146595"/>
              <a:ext cx="457200" cy="462616"/>
            </a:xfrm>
            <a:prstGeom prst="downArrow">
              <a:avLst>
                <a:gd name="adj1" fmla="val 50000"/>
                <a:gd name="adj2" fmla="val 40910"/>
              </a:avLst>
            </a:prstGeom>
            <a:solidFill>
              <a:srgbClr val="CAF7F1">
                <a:alpha val="30000"/>
              </a:srgbClr>
            </a:solidFill>
            <a:ln w="19050" algn="ctr">
              <a:noFill/>
              <a:miter lim="800000"/>
              <a:headEnd/>
              <a:tailEnd/>
            </a:ln>
          </p:spPr>
          <p:txBody>
            <a:bodyPr rot="10800000" vert="eaVert" anchor="ctr"/>
            <a:lstStyle/>
            <a:p>
              <a:pPr algn="ctr" fontAlgn="auto">
                <a:spcBef>
                  <a:spcPts val="0"/>
                </a:spcBef>
                <a:spcAft>
                  <a:spcPts val="0"/>
                </a:spcAft>
                <a:defRPr/>
              </a:pPr>
              <a:endParaRPr lang="en-US">
                <a:solidFill>
                  <a:schemeClr val="lt1"/>
                </a:solidFill>
                <a:latin typeface="+mn-lt"/>
              </a:endParaRPr>
            </a:p>
          </p:txBody>
        </p:sp>
        <p:sp>
          <p:nvSpPr>
            <p:cNvPr id="153" name="TextBox 152"/>
            <p:cNvSpPr txBox="1"/>
            <p:nvPr/>
          </p:nvSpPr>
          <p:spPr>
            <a:xfrm>
              <a:off x="228600" y="4343400"/>
              <a:ext cx="2819400" cy="2216150"/>
            </a:xfrm>
            <a:prstGeom prst="rect">
              <a:avLst/>
            </a:prstGeom>
            <a:noFill/>
          </p:spPr>
          <p:txBody>
            <a:bodyPr>
              <a:spAutoFit/>
            </a:bodyPr>
            <a:lstStyle/>
            <a:p>
              <a:pPr fontAlgn="auto">
                <a:spcBef>
                  <a:spcPts val="0"/>
                </a:spcBef>
                <a:spcAft>
                  <a:spcPts val="0"/>
                </a:spcAft>
                <a:defRPr/>
              </a:pPr>
              <a:r>
                <a:rPr lang="en-US" sz="1400" b="1" dirty="0">
                  <a:solidFill>
                    <a:schemeClr val="accent2">
                      <a:lumMod val="20000"/>
                      <a:lumOff val="80000"/>
                    </a:schemeClr>
                  </a:solidFill>
                  <a:latin typeface="+mn-lt"/>
                </a:rPr>
                <a:t>Formulate  recommendations</a:t>
              </a:r>
              <a:r>
                <a:rPr lang="en-US" sz="1400" dirty="0">
                  <a:latin typeface="+mn-lt"/>
                </a:rPr>
                <a:t>:</a:t>
              </a:r>
            </a:p>
            <a:p>
              <a:pPr marL="225425" indent="-112713" fontAlgn="auto">
                <a:spcBef>
                  <a:spcPts val="0"/>
                </a:spcBef>
                <a:spcAft>
                  <a:spcPts val="0"/>
                </a:spcAft>
                <a:buFont typeface="Arial" pitchFamily="34" charset="0"/>
                <a:buChar char="•"/>
                <a:defRPr/>
              </a:pPr>
              <a:r>
                <a:rPr lang="en-US" sz="1400" dirty="0">
                  <a:latin typeface="+mn-lt"/>
                </a:rPr>
                <a:t>For or against (direction)</a:t>
              </a:r>
            </a:p>
            <a:p>
              <a:pPr marL="225425" indent="-112713" fontAlgn="auto">
                <a:spcBef>
                  <a:spcPts val="0"/>
                </a:spcBef>
                <a:spcAft>
                  <a:spcPts val="0"/>
                </a:spcAft>
                <a:buFont typeface="Arial" pitchFamily="34" charset="0"/>
                <a:buChar char="•"/>
                <a:defRPr/>
              </a:pPr>
              <a:r>
                <a:rPr lang="en-US" sz="1400" dirty="0">
                  <a:latin typeface="+mn-lt"/>
                </a:rPr>
                <a:t>Strong or weak (strength)</a:t>
              </a:r>
            </a:p>
            <a:p>
              <a:pPr marL="569913" lvl="1" indent="-112713" fontAlgn="auto">
                <a:spcBef>
                  <a:spcPts val="0"/>
                </a:spcBef>
                <a:spcAft>
                  <a:spcPts val="0"/>
                </a:spcAft>
                <a:defRPr/>
              </a:pPr>
              <a:endParaRPr lang="en-US" sz="600" i="1" dirty="0">
                <a:latin typeface="+mn-lt"/>
              </a:endParaRPr>
            </a:p>
            <a:p>
              <a:pPr marL="569913" lvl="1" indent="-112713" fontAlgn="auto">
                <a:spcBef>
                  <a:spcPts val="0"/>
                </a:spcBef>
                <a:spcAft>
                  <a:spcPts val="0"/>
                </a:spcAft>
                <a:defRPr/>
              </a:pPr>
              <a:r>
                <a:rPr lang="en-US" sz="1400" i="1" dirty="0">
                  <a:latin typeface="+mn-lt"/>
                </a:rPr>
                <a:t>By considering:</a:t>
              </a:r>
            </a:p>
            <a:p>
              <a:pPr marL="801688" lvl="1" indent="-220663" fontAlgn="auto">
                <a:spcBef>
                  <a:spcPts val="0"/>
                </a:spcBef>
                <a:spcAft>
                  <a:spcPts val="0"/>
                </a:spcAft>
                <a:buFont typeface="Wingdings" pitchFamily="2" charset="2"/>
                <a:buChar char="q"/>
                <a:defRPr/>
              </a:pPr>
              <a:r>
                <a:rPr lang="en-US" sz="1400" dirty="0">
                  <a:latin typeface="+mn-lt"/>
                </a:rPr>
                <a:t>Quality of evidence</a:t>
              </a:r>
            </a:p>
            <a:p>
              <a:pPr marL="801688" lvl="1" indent="-220663" fontAlgn="auto">
                <a:spcBef>
                  <a:spcPts val="0"/>
                </a:spcBef>
                <a:spcAft>
                  <a:spcPts val="0"/>
                </a:spcAft>
                <a:buFont typeface="Wingdings" pitchFamily="2" charset="2"/>
                <a:buChar char="q"/>
                <a:defRPr/>
              </a:pPr>
              <a:r>
                <a:rPr lang="en-US" sz="1400" dirty="0">
                  <a:latin typeface="+mn-lt"/>
                </a:rPr>
                <a:t>Balance benefits/harms</a:t>
              </a:r>
            </a:p>
            <a:p>
              <a:pPr marL="801688" lvl="1" indent="-220663" fontAlgn="auto">
                <a:spcBef>
                  <a:spcPts val="0"/>
                </a:spcBef>
                <a:spcAft>
                  <a:spcPts val="0"/>
                </a:spcAft>
                <a:buFont typeface="Wingdings" pitchFamily="2" charset="2"/>
                <a:buChar char="q"/>
                <a:defRPr/>
              </a:pPr>
              <a:r>
                <a:rPr lang="en-US" sz="1400" dirty="0">
                  <a:latin typeface="+mn-lt"/>
                </a:rPr>
                <a:t>Values and preferences</a:t>
              </a:r>
            </a:p>
            <a:p>
              <a:pPr marL="112713" indent="-112713" fontAlgn="auto">
                <a:spcBef>
                  <a:spcPts val="0"/>
                </a:spcBef>
                <a:spcAft>
                  <a:spcPts val="0"/>
                </a:spcAft>
                <a:defRPr/>
              </a:pPr>
              <a:endParaRPr lang="en-US" sz="600" dirty="0">
                <a:latin typeface="+mn-lt"/>
              </a:endParaRPr>
            </a:p>
            <a:p>
              <a:pPr marL="112713" indent="-112713" fontAlgn="auto">
                <a:spcBef>
                  <a:spcPts val="0"/>
                </a:spcBef>
                <a:spcAft>
                  <a:spcPts val="0"/>
                </a:spcAft>
                <a:defRPr/>
              </a:pPr>
              <a:r>
                <a:rPr lang="en-US" sz="1400" dirty="0">
                  <a:latin typeface="+mn-lt"/>
                </a:rPr>
                <a:t>Revise if necessary by considering:</a:t>
              </a:r>
            </a:p>
            <a:p>
              <a:pPr marL="801688" indent="-225425" fontAlgn="auto">
                <a:spcBef>
                  <a:spcPts val="0"/>
                </a:spcBef>
                <a:spcAft>
                  <a:spcPts val="0"/>
                </a:spcAft>
                <a:buFont typeface="Wingdings" pitchFamily="2" charset="2"/>
                <a:buChar char="q"/>
                <a:defRPr/>
              </a:pPr>
              <a:r>
                <a:rPr lang="en-US" sz="1400" dirty="0">
                  <a:latin typeface="+mn-lt"/>
                </a:rPr>
                <a:t>Resource use (cost)</a:t>
              </a:r>
            </a:p>
          </p:txBody>
        </p:sp>
        <p:grpSp>
          <p:nvGrpSpPr>
            <p:cNvPr id="78882" name="Group 106"/>
            <p:cNvGrpSpPr>
              <a:grpSpLocks/>
            </p:cNvGrpSpPr>
            <p:nvPr/>
          </p:nvGrpSpPr>
          <p:grpSpPr bwMode="auto">
            <a:xfrm>
              <a:off x="152400" y="4345675"/>
              <a:ext cx="3044630" cy="1597925"/>
              <a:chOff x="152400" y="4345675"/>
              <a:chExt cx="3044630" cy="1597925"/>
            </a:xfrm>
          </p:grpSpPr>
          <p:sp>
            <p:nvSpPr>
              <p:cNvPr id="154" name="Down Arrow 153"/>
              <p:cNvSpPr/>
              <p:nvPr/>
            </p:nvSpPr>
            <p:spPr>
              <a:xfrm rot="3620489">
                <a:off x="2739830" y="4345675"/>
                <a:ext cx="457200" cy="457200"/>
              </a:xfrm>
              <a:prstGeom prst="downArrow">
                <a:avLst/>
              </a:prstGeom>
              <a:solidFill>
                <a:srgbClr val="CAF7F1">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8887" name="Picture 4" descr="j0300840"/>
              <p:cNvPicPr>
                <a:picLocks noChangeAspect="1" noChangeArrowheads="1"/>
              </p:cNvPicPr>
              <p:nvPr/>
            </p:nvPicPr>
            <p:blipFill>
              <a:blip r:embed="rId4" cstate="print"/>
              <a:srcRect/>
              <a:stretch>
                <a:fillRect/>
              </a:stretch>
            </p:blipFill>
            <p:spPr bwMode="auto">
              <a:xfrm>
                <a:off x="152400" y="5486400"/>
                <a:ext cx="610075" cy="457200"/>
              </a:xfrm>
              <a:prstGeom prst="rect">
                <a:avLst/>
              </a:prstGeom>
              <a:noFill/>
              <a:ln w="9525">
                <a:noFill/>
                <a:miter lim="800000"/>
                <a:headEnd/>
                <a:tailEnd/>
              </a:ln>
            </p:spPr>
          </p:pic>
        </p:grpSp>
        <p:grpSp>
          <p:nvGrpSpPr>
            <p:cNvPr id="78883" name="Group 105"/>
            <p:cNvGrpSpPr>
              <a:grpSpLocks/>
            </p:cNvGrpSpPr>
            <p:nvPr/>
          </p:nvGrpSpPr>
          <p:grpSpPr bwMode="auto">
            <a:xfrm>
              <a:off x="3033106" y="5124449"/>
              <a:ext cx="1754189" cy="1333105"/>
              <a:chOff x="3200400" y="5486399"/>
              <a:chExt cx="1754250" cy="1332677"/>
            </a:xfrm>
          </p:grpSpPr>
          <p:sp>
            <p:nvSpPr>
              <p:cNvPr id="155" name="Down Arrow 154"/>
              <p:cNvSpPr/>
              <p:nvPr/>
            </p:nvSpPr>
            <p:spPr>
              <a:xfrm rot="16200000">
                <a:off x="3200481" y="5714845"/>
                <a:ext cx="457053" cy="457216"/>
              </a:xfrm>
              <a:prstGeom prst="downArrow">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8885" name="Picture 4"/>
              <p:cNvPicPr>
                <a:picLocks noChangeAspect="1" noChangeArrowheads="1"/>
              </p:cNvPicPr>
              <p:nvPr/>
            </p:nvPicPr>
            <p:blipFill>
              <a:blip r:embed="rId5" cstate="print"/>
              <a:srcRect/>
              <a:stretch>
                <a:fillRect/>
              </a:stretch>
            </p:blipFill>
            <p:spPr bwMode="auto">
              <a:xfrm>
                <a:off x="3920708" y="5486399"/>
                <a:ext cx="1033942" cy="1332677"/>
              </a:xfrm>
              <a:prstGeom prst="rect">
                <a:avLst/>
              </a:prstGeom>
              <a:noFill/>
              <a:ln w="9525">
                <a:noFill/>
                <a:miter lim="800000"/>
                <a:headEnd/>
                <a:tailEnd/>
              </a:ln>
            </p:spPr>
          </p:pic>
        </p:grpSp>
        <p:sp>
          <p:nvSpPr>
            <p:cNvPr id="157" name="TextBox 156"/>
            <p:cNvSpPr txBox="1">
              <a:spLocks noChangeArrowheads="1"/>
            </p:cNvSpPr>
            <p:nvPr/>
          </p:nvSpPr>
          <p:spPr bwMode="auto">
            <a:xfrm>
              <a:off x="4944191" y="5605462"/>
              <a:ext cx="3581400" cy="954088"/>
            </a:xfrm>
            <a:prstGeom prst="rect">
              <a:avLst/>
            </a:prstGeom>
            <a:noFill/>
            <a:ln w="9525">
              <a:noFill/>
              <a:miter lim="800000"/>
              <a:headEnd/>
              <a:tailEnd/>
            </a:ln>
          </p:spPr>
          <p:txBody>
            <a:bodyPr>
              <a:spAutoFit/>
            </a:bodyPr>
            <a:lstStyle/>
            <a:p>
              <a:pPr marL="225425" indent="-225425">
                <a:buFont typeface="Arial" charset="0"/>
                <a:buChar char="•"/>
              </a:pPr>
              <a:r>
                <a:rPr lang="en-US" sz="1400" dirty="0">
                  <a:latin typeface="Corbel" pitchFamily="34" charset="0"/>
                </a:rPr>
                <a:t>“We recommend using…”</a:t>
              </a:r>
            </a:p>
            <a:p>
              <a:pPr marL="225425" indent="-225425">
                <a:buFont typeface="Arial" charset="0"/>
                <a:buChar char="•"/>
              </a:pPr>
              <a:r>
                <a:rPr lang="en-US" sz="1400" dirty="0">
                  <a:latin typeface="Corbel" pitchFamily="34" charset="0"/>
                </a:rPr>
                <a:t>“We suggest using…”</a:t>
              </a:r>
            </a:p>
            <a:p>
              <a:pPr marL="225425" indent="-225425">
                <a:buFont typeface="Arial" charset="0"/>
                <a:buChar char="•"/>
              </a:pPr>
              <a:r>
                <a:rPr lang="en-US" sz="1400" dirty="0">
                  <a:latin typeface="Corbel" pitchFamily="34" charset="0"/>
                </a:rPr>
                <a:t>“We recommend against using…”</a:t>
              </a:r>
            </a:p>
            <a:p>
              <a:pPr marL="225425" indent="-225425">
                <a:buFont typeface="Arial" charset="0"/>
                <a:buChar char="•"/>
              </a:pPr>
              <a:r>
                <a:rPr lang="en-US" sz="1400" dirty="0">
                  <a:latin typeface="Corbel" pitchFamily="34" charset="0"/>
                </a:rPr>
                <a:t>“We suggest against using…”</a:t>
              </a:r>
            </a:p>
          </p:txBody>
        </p:sp>
        <p:sp>
          <p:nvSpPr>
            <p:cNvPr id="16" name="TextBox 15"/>
            <p:cNvSpPr txBox="1">
              <a:spLocks noChangeArrowheads="1"/>
            </p:cNvSpPr>
            <p:nvPr/>
          </p:nvSpPr>
          <p:spPr bwMode="auto">
            <a:xfrm rot="-1800000">
              <a:off x="3168393" y="288757"/>
              <a:ext cx="1295400" cy="523875"/>
            </a:xfrm>
            <a:prstGeom prst="rect">
              <a:avLst/>
            </a:prstGeom>
            <a:noFill/>
            <a:ln w="9525">
              <a:noFill/>
              <a:miter lim="800000"/>
              <a:headEnd/>
              <a:tailEnd/>
            </a:ln>
          </p:spPr>
          <p:txBody>
            <a:bodyPr>
              <a:spAutoFit/>
            </a:bodyPr>
            <a:lstStyle/>
            <a:p>
              <a:r>
                <a:rPr lang="en-US" sz="1400" dirty="0">
                  <a:latin typeface="Corbel" pitchFamily="34" charset="0"/>
                </a:rPr>
                <a:t>Outcomes across studies</a:t>
              </a:r>
            </a:p>
          </p:txBody>
        </p:sp>
        <p:cxnSp>
          <p:nvCxnSpPr>
            <p:cNvPr id="78886" name="Straight Arrow Connector 78885"/>
            <p:cNvCxnSpPr/>
            <p:nvPr/>
          </p:nvCxnSpPr>
          <p:spPr>
            <a:xfrm>
              <a:off x="2656660" y="2514600"/>
              <a:ext cx="903429" cy="571375"/>
            </a:xfrm>
            <a:prstGeom prst="straightConnector1">
              <a:avLst/>
            </a:prstGeom>
            <a:ln>
              <a:solidFill>
                <a:schemeClr val="accent3">
                  <a:lumMod val="40000"/>
                  <a:lumOff val="60000"/>
                </a:schemeClr>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78888" name="Slide Number Placeholder 78887"/>
          <p:cNvSpPr>
            <a:spLocks noGrp="1"/>
          </p:cNvSpPr>
          <p:nvPr>
            <p:ph type="sldNum" sz="quarter" idx="12"/>
          </p:nvPr>
        </p:nvSpPr>
        <p:spPr/>
        <p:txBody>
          <a:bodyPr/>
          <a:lstStyle/>
          <a:p>
            <a:pPr>
              <a:defRPr/>
            </a:pPr>
            <a:fld id="{E5918C58-9ECB-4A59-8903-859B5C1A3AE5}" type="slidenum">
              <a:rPr lang="en-US" smtClean="0"/>
              <a:pPr>
                <a:defRPr/>
              </a:pPr>
              <a:t>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08773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9488</TotalTime>
  <Words>3742</Words>
  <Application>Microsoft Macintosh PowerPoint</Application>
  <PresentationFormat>On-screen Show (4:3)</PresentationFormat>
  <Paragraphs>699</Paragraphs>
  <Slides>55</Slides>
  <Notes>24</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Metro</vt:lpstr>
      <vt:lpstr>Document</vt:lpstr>
      <vt:lpstr>Grading evidence and recommendations:  Starting with GRADE basics vs. utilizing the full framework</vt:lpstr>
      <vt:lpstr>Disclosures</vt:lpstr>
      <vt:lpstr>Content</vt:lpstr>
      <vt:lpstr>Question to the audience</vt:lpstr>
      <vt:lpstr>Evidence-based clinical decisions</vt:lpstr>
      <vt:lpstr>A real world example…</vt:lpstr>
      <vt:lpstr>Question to the audience</vt:lpstr>
      <vt:lpstr>GRADE is outcome-centric</vt:lpstr>
      <vt:lpstr>Slide 9</vt:lpstr>
      <vt:lpstr>Question to the audience</vt:lpstr>
      <vt:lpstr>That’s an excellent question</vt:lpstr>
      <vt:lpstr>Taking it to the next level</vt:lpstr>
      <vt:lpstr>Importance of outcomes</vt:lpstr>
      <vt:lpstr>Question to the audience</vt:lpstr>
      <vt:lpstr>Question to the audience</vt:lpstr>
      <vt:lpstr>Question to the audience</vt:lpstr>
      <vt:lpstr>Question to the audience</vt:lpstr>
      <vt:lpstr>Rating the importance of outcomes</vt:lpstr>
      <vt:lpstr>Slide 19</vt:lpstr>
      <vt:lpstr>Taking it to the next level</vt:lpstr>
      <vt:lpstr>Evidence review stage</vt:lpstr>
      <vt:lpstr>Question to the audience</vt:lpstr>
      <vt:lpstr>Taking it to the next level</vt:lpstr>
      <vt:lpstr>Question to the audience</vt:lpstr>
      <vt:lpstr>Quality of evidence: beyond risk of bias</vt:lpstr>
      <vt:lpstr>Quality assessment criteria  </vt:lpstr>
      <vt:lpstr>Question to the audience</vt:lpstr>
      <vt:lpstr>Question to the audience</vt:lpstr>
      <vt:lpstr>Question to the audience</vt:lpstr>
      <vt:lpstr>Quality assessment criteria  </vt:lpstr>
      <vt:lpstr>“Categories” of quality (1)</vt:lpstr>
      <vt:lpstr>Conceptualizing quality (2)</vt:lpstr>
      <vt:lpstr>Taking it to the next level</vt:lpstr>
      <vt:lpstr>GRADE evidence profile</vt:lpstr>
      <vt:lpstr>Question to the audience</vt:lpstr>
      <vt:lpstr>Slide 36</vt:lpstr>
      <vt:lpstr>Question to the audience</vt:lpstr>
      <vt:lpstr>Strength of recommendation</vt:lpstr>
      <vt:lpstr>4 determinants of the strength of recommendation</vt:lpstr>
      <vt:lpstr>Implications of a  strong recommendation</vt:lpstr>
      <vt:lpstr>Implications of a  weak recommendation</vt:lpstr>
      <vt:lpstr>Taking it to the next level</vt:lpstr>
      <vt:lpstr>Question to the audience</vt:lpstr>
      <vt:lpstr>Patient values &amp; preferences</vt:lpstr>
      <vt:lpstr>Taking it to the next level</vt:lpstr>
      <vt:lpstr>Question to the audience</vt:lpstr>
      <vt:lpstr>Question to the audience</vt:lpstr>
      <vt:lpstr>Basic dimensions </vt:lpstr>
      <vt:lpstr>Ideal vs. practical ad hoc GRADE approaches </vt:lpstr>
      <vt:lpstr>Sources of funding</vt:lpstr>
      <vt:lpstr>Taking it to the next level</vt:lpstr>
      <vt:lpstr>Taking it to the next level</vt:lpstr>
      <vt:lpstr>Vision</vt:lpstr>
      <vt:lpstr>GRADE uptake</vt:lpstr>
      <vt:lpstr>Conclusion</vt:lpstr>
    </vt:vector>
  </TitlesOfParts>
  <Company>Case Western Reserve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Yngve Falck-Ytter</dc:creator>
  <cp:keywords>GRADE</cp:keywords>
  <cp:lastModifiedBy>Graham</cp:lastModifiedBy>
  <cp:revision>837</cp:revision>
  <cp:lastPrinted>2010-09-28T20:34:17Z</cp:lastPrinted>
  <dcterms:created xsi:type="dcterms:W3CDTF">2010-10-29T16:03:23Z</dcterms:created>
  <dcterms:modified xsi:type="dcterms:W3CDTF">2010-10-29T16:04:16Z</dcterms:modified>
</cp:coreProperties>
</file>