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Default Extension="xls" ContentType="application/vnd.ms-exce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Default Extension="vml" ContentType="application/vnd.openxmlformats-officedocument.vmlDrawing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9"/>
  </p:notesMasterIdLst>
  <p:sldIdLst>
    <p:sldId id="257" r:id="rId2"/>
    <p:sldId id="288" r:id="rId3"/>
    <p:sldId id="287" r:id="rId4"/>
    <p:sldId id="280" r:id="rId5"/>
    <p:sldId id="258" r:id="rId6"/>
    <p:sldId id="291" r:id="rId7"/>
    <p:sldId id="272" r:id="rId8"/>
    <p:sldId id="261" r:id="rId9"/>
    <p:sldId id="263" r:id="rId10"/>
    <p:sldId id="292" r:id="rId11"/>
    <p:sldId id="311" r:id="rId12"/>
    <p:sldId id="289" r:id="rId13"/>
    <p:sldId id="293" r:id="rId14"/>
    <p:sldId id="294" r:id="rId15"/>
    <p:sldId id="296" r:id="rId16"/>
    <p:sldId id="297" r:id="rId17"/>
    <p:sldId id="290" r:id="rId18"/>
    <p:sldId id="298" r:id="rId19"/>
    <p:sldId id="299" r:id="rId20"/>
    <p:sldId id="302" r:id="rId21"/>
    <p:sldId id="304" r:id="rId22"/>
    <p:sldId id="307" r:id="rId23"/>
    <p:sldId id="306" r:id="rId24"/>
    <p:sldId id="305" r:id="rId25"/>
    <p:sldId id="308" r:id="rId26"/>
    <p:sldId id="284" r:id="rId27"/>
    <p:sldId id="310" r:id="rId28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E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>
        <p:scale>
          <a:sx n="75" d="100"/>
          <a:sy n="75" d="100"/>
        </p:scale>
        <p:origin x="-2152" y="-1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9750" cy="418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defTabSz="933450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>
                <a:latin typeface="Arial" pitchFamily="-105" charset="0"/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pPr>
              <a:defRPr/>
            </a:pPr>
            <a:fld id="{02A80EF1-5310-3B43-A372-8DB4E0F7C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7B33DE-4223-9A43-B7E9-2F6818956079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3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4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5365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C9686908-936B-7545-9B3C-27004FD77E08}" type="slidenum">
              <a:rPr lang="en-US" sz="1200">
                <a:latin typeface="Times" charset="0"/>
              </a:rPr>
              <a:pPr algn="r" defTabSz="933450" eaLnBrk="0" hangingPunct="0"/>
              <a:t>1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/>
            <a:fld id="{D9532C6E-864C-0B4A-8ECB-57F526F60D85}" type="slidenum">
              <a:rPr lang="en-US" sz="1300"/>
              <a:pPr algn="r" defTabSz="933450"/>
              <a:t>10</a:t>
            </a:fld>
            <a:endParaRPr lang="en-US" sz="1300"/>
          </a:p>
        </p:txBody>
      </p:sp>
      <p:sp>
        <p:nvSpPr>
          <p:cNvPr id="337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6" name="Notes Placeholder 2"/>
          <p:cNvSpPr>
            <a:spLocks noGrp="1"/>
          </p:cNvSpPr>
          <p:nvPr>
            <p:ph type="body" idx="1"/>
          </p:nvPr>
        </p:nvSpPr>
        <p:spPr>
          <a:xfrm>
            <a:off x="935038" y="4422775"/>
            <a:ext cx="5153025" cy="4187825"/>
          </a:xfrm>
          <a:noFill/>
          <a:ln/>
        </p:spPr>
        <p:txBody>
          <a:bodyPr lIns="93317" tIns="46659" rIns="93317" bIns="46659"/>
          <a:lstStyle/>
          <a:p>
            <a:pPr eaLnBrk="1" hangingPunct="1"/>
            <a:endParaRPr lang="en-US"/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 eaLnBrk="0" hangingPunct="0"/>
            <a:fld id="{CC456440-7EBA-D44D-ABE2-76D8BDD00D09}" type="slidenum">
              <a:rPr lang="en-US" sz="1300">
                <a:latin typeface="Times" charset="0"/>
              </a:rPr>
              <a:pPr algn="r" defTabSz="933450" eaLnBrk="0" hangingPunct="0"/>
              <a:t>10</a:t>
            </a:fld>
            <a:endParaRPr lang="en-US" sz="13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72F80A-1D2B-8246-9265-190A9898BB21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8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4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9346A87D-C4E8-0D44-906B-F289CFFA7EEC}" type="slidenum">
              <a:rPr lang="en-US" sz="1200">
                <a:latin typeface="Times" charset="0"/>
              </a:rPr>
              <a:pPr algn="r" defTabSz="933450" eaLnBrk="0" hangingPunct="0"/>
              <a:t>11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E10BF6-7A73-E248-BF63-6B27C2730868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2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A674C91F-D537-B94E-AB21-4BF5DE35794B}" type="slidenum">
              <a:rPr lang="en-US" sz="1200">
                <a:latin typeface="Times" charset="0"/>
              </a:rPr>
              <a:pPr algn="r" defTabSz="933450" eaLnBrk="0" hangingPunct="0"/>
              <a:t>12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/>
            <a:fld id="{0C6C9032-7831-7744-B3D5-F5C07B06DFAC}" type="slidenum">
              <a:rPr lang="en-US" sz="1300"/>
              <a:pPr algn="r" defTabSz="933450"/>
              <a:t>13</a:t>
            </a:fld>
            <a:endParaRPr lang="en-US" sz="1300"/>
          </a:p>
        </p:txBody>
      </p:sp>
      <p:sp>
        <p:nvSpPr>
          <p:cNvPr id="399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40" name="Notes Placeholder 2"/>
          <p:cNvSpPr>
            <a:spLocks noGrp="1"/>
          </p:cNvSpPr>
          <p:nvPr>
            <p:ph type="body" idx="1"/>
          </p:nvPr>
        </p:nvSpPr>
        <p:spPr>
          <a:xfrm>
            <a:off x="935038" y="4422775"/>
            <a:ext cx="5153025" cy="4187825"/>
          </a:xfrm>
          <a:noFill/>
          <a:ln/>
        </p:spPr>
        <p:txBody>
          <a:bodyPr lIns="93317" tIns="46659" rIns="93317" bIns="46659"/>
          <a:lstStyle/>
          <a:p>
            <a:pPr eaLnBrk="1" hangingPunct="1"/>
            <a:endParaRPr lang="en-US"/>
          </a:p>
        </p:txBody>
      </p:sp>
      <p:sp>
        <p:nvSpPr>
          <p:cNvPr id="39941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 eaLnBrk="0" hangingPunct="0"/>
            <a:fld id="{B9FB1A5F-0852-3C42-BDA3-5FA37B1AA25C}" type="slidenum">
              <a:rPr lang="en-US" sz="1300">
                <a:latin typeface="Times" charset="0"/>
              </a:rPr>
              <a:pPr algn="r" defTabSz="933450" eaLnBrk="0" hangingPunct="0"/>
              <a:t>13</a:t>
            </a:fld>
            <a:endParaRPr lang="en-US" sz="13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/>
            <a:fld id="{F8BECBC9-5FF7-F347-8D14-3C08B06DDBAA}" type="slidenum">
              <a:rPr lang="en-US" sz="1300"/>
              <a:pPr algn="r" defTabSz="933450"/>
              <a:t>14</a:t>
            </a:fld>
            <a:endParaRPr lang="en-US" sz="1300"/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xfrm>
            <a:off x="935038" y="4422775"/>
            <a:ext cx="5153025" cy="4187825"/>
          </a:xfrm>
          <a:noFill/>
          <a:ln/>
        </p:spPr>
        <p:txBody>
          <a:bodyPr lIns="93317" tIns="46659" rIns="93317" bIns="46659"/>
          <a:lstStyle/>
          <a:p>
            <a:pPr eaLnBrk="1" hangingPunct="1"/>
            <a:endParaRPr lang="en-US"/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 eaLnBrk="0" hangingPunct="0"/>
            <a:fld id="{08A8A421-0530-2A4A-9D39-32E54A44E521}" type="slidenum">
              <a:rPr lang="en-US" sz="1300">
                <a:latin typeface="Times" charset="0"/>
              </a:rPr>
              <a:pPr algn="r" defTabSz="933450" eaLnBrk="0" hangingPunct="0"/>
              <a:t>14</a:t>
            </a:fld>
            <a:endParaRPr lang="en-US" sz="13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/>
            <a:fld id="{0C238627-459C-8C4E-A71E-765597F876EC}" type="slidenum">
              <a:rPr lang="en-US" sz="1300"/>
              <a:pPr algn="r" defTabSz="933450"/>
              <a:t>16</a:t>
            </a:fld>
            <a:endParaRPr lang="en-US" sz="1300"/>
          </a:p>
        </p:txBody>
      </p:sp>
      <p:sp>
        <p:nvSpPr>
          <p:cNvPr id="450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60" name="Notes Placeholder 2"/>
          <p:cNvSpPr>
            <a:spLocks noGrp="1"/>
          </p:cNvSpPr>
          <p:nvPr>
            <p:ph type="body" idx="1"/>
          </p:nvPr>
        </p:nvSpPr>
        <p:spPr>
          <a:xfrm>
            <a:off x="935038" y="4422775"/>
            <a:ext cx="5153025" cy="4187825"/>
          </a:xfrm>
          <a:noFill/>
          <a:ln/>
        </p:spPr>
        <p:txBody>
          <a:bodyPr lIns="93317" tIns="46659" rIns="93317" bIns="46659"/>
          <a:lstStyle/>
          <a:p>
            <a:pPr eaLnBrk="1" hangingPunct="1"/>
            <a:endParaRPr lang="en-US"/>
          </a:p>
        </p:txBody>
      </p:sp>
      <p:sp>
        <p:nvSpPr>
          <p:cNvPr id="45061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7" tIns="46659" rIns="93317" bIns="46659" anchor="b">
            <a:prstTxWarp prst="textNoShape">
              <a:avLst/>
            </a:prstTxWarp>
          </a:bodyPr>
          <a:lstStyle/>
          <a:p>
            <a:pPr algn="r" defTabSz="933450" eaLnBrk="0" hangingPunct="0"/>
            <a:fld id="{98C177A8-3691-0742-9196-D375E873571E}" type="slidenum">
              <a:rPr lang="en-US" sz="1300">
                <a:latin typeface="Times" charset="0"/>
              </a:rPr>
              <a:pPr algn="r" defTabSz="933450" eaLnBrk="0" hangingPunct="0"/>
              <a:t>16</a:t>
            </a:fld>
            <a:endParaRPr lang="en-US" sz="13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90AFDD-0135-6244-BF62-08D7E069F41B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8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7109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6F58DECB-ADFB-F04A-AEA3-758299B5E939}" type="slidenum">
              <a:rPr lang="en-US" sz="1200">
                <a:latin typeface="Times" charset="0"/>
              </a:rPr>
              <a:pPr algn="r" defTabSz="933450" eaLnBrk="0" hangingPunct="0"/>
              <a:t>17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57ABCA-7884-A249-BA6F-197589ECB31C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4F961C-EF34-A844-B678-E424D928E39D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21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2B214B-FE6B-3543-9702-BC2771CBFBFA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76C917-F5FB-1D40-83FA-D4DF930FFAEC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83236-B3D8-B94A-809F-7D89A5F751D9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6D99D2-341D-3D45-8BBD-B2EDF1E68771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24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0D1337-4D56-854A-992E-A741FBDB2388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2FFFB1-C179-564A-83CB-B0EF5A310D1D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34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2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3493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749B4570-387B-AB4C-BAE5-80E2EE99E57B}" type="slidenum">
              <a:rPr lang="en-US" sz="1200">
                <a:latin typeface="Times" charset="0"/>
              </a:rPr>
              <a:pPr algn="r" defTabSz="933450" eaLnBrk="0" hangingPunct="0"/>
              <a:t>26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120E52-A79D-214A-B1C2-BBA9701BFEF0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27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5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40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5541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0FA707F0-7AFA-C444-BA41-49F16F1A7D61}" type="slidenum">
              <a:rPr lang="en-US" sz="1200">
                <a:latin typeface="Times" charset="0"/>
              </a:rPr>
              <a:pPr algn="r" defTabSz="933450" eaLnBrk="0" hangingPunct="0"/>
              <a:t>27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1CFEFC-B95B-264E-9F21-2D7E68A096FF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3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60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19461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E98084E4-683C-A846-B0D4-F4678231E8F0}" type="slidenum">
              <a:rPr lang="en-US" sz="1200">
                <a:latin typeface="Times" charset="0"/>
              </a:rPr>
              <a:pPr algn="r" defTabSz="933450" eaLnBrk="0" hangingPunct="0"/>
              <a:t>3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A750EE-05DB-0348-8DB0-777EEBAC6693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4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1509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F4C824F9-4312-6C42-BB7F-69983C6E5670}" type="slidenum">
              <a:rPr lang="en-US" sz="1200">
                <a:latin typeface="Times" charset="0"/>
              </a:rPr>
              <a:pPr algn="r" defTabSz="933450" eaLnBrk="0" hangingPunct="0"/>
              <a:t>4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14E56-0EC4-3844-96E4-6FF4787EFE6D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5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6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5FFE6A21-5771-3C44-A623-81A57E8FFDD1}" type="slidenum">
              <a:rPr lang="en-US" sz="1200">
                <a:latin typeface="Times" charset="0"/>
              </a:rPr>
              <a:pPr algn="r" defTabSz="933450" eaLnBrk="0" hangingPunct="0"/>
              <a:t>5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A0F4B0-88A5-0D4B-9049-8E78A17C4E4A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4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25605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B7664DE7-6543-8943-AF23-A26E893C95FA}" type="slidenum">
              <a:rPr lang="en-US" sz="1200">
                <a:latin typeface="Times" charset="0"/>
              </a:rPr>
              <a:pPr algn="r" defTabSz="933450" eaLnBrk="0" hangingPunct="0"/>
              <a:t>6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/>
            <a:fld id="{6D971FF7-8409-B94C-8A84-5017B3535F7A}" type="slidenum">
              <a:rPr lang="en-US" sz="1200"/>
              <a:pPr algn="r" defTabSz="933450"/>
              <a:t>7</a:t>
            </a:fld>
            <a:endParaRPr lang="en-US" sz="1200"/>
          </a:p>
        </p:txBody>
      </p:sp>
      <p:sp>
        <p:nvSpPr>
          <p:cNvPr id="276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2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7653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8D358ABC-D65B-5242-832A-4C819D4E0E21}" type="slidenum">
              <a:rPr lang="en-US" sz="1200">
                <a:latin typeface="Times" charset="0"/>
              </a:rPr>
              <a:pPr algn="r" defTabSz="933450" eaLnBrk="0" hangingPunct="0"/>
              <a:t>7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F7E91E-D8F9-0A4D-B3E6-6B47ADB2F78A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6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700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9701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83A82A77-0698-3A43-8A94-F675E825CC7E}" type="slidenum">
              <a:rPr lang="en-US" sz="1200">
                <a:latin typeface="Times" charset="0"/>
              </a:rPr>
              <a:pPr algn="r" defTabSz="933450" eaLnBrk="0" hangingPunct="0"/>
              <a:t>8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A9F20C-C94D-E94A-819B-EED16EAE2EB5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Notes Placeholder 2"/>
          <p:cNvSpPr>
            <a:spLocks noGrp="1"/>
          </p:cNvSpPr>
          <p:nvPr>
            <p:ph type="body" idx="1"/>
          </p:nvPr>
        </p:nvSpPr>
        <p:spPr>
          <a:xfrm>
            <a:off x="936625" y="4421188"/>
            <a:ext cx="5149850" cy="4189412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1749" name="Slide Number Placeholder 3"/>
          <p:cNvSpPr txBox="1">
            <a:spLocks noGrp="1"/>
          </p:cNvSpPr>
          <p:nvPr/>
        </p:nvSpPr>
        <p:spPr bwMode="auto">
          <a:xfrm>
            <a:off x="3979863" y="8843963"/>
            <a:ext cx="304323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4" tIns="46662" rIns="93324" bIns="46662" anchor="b">
            <a:prstTxWarp prst="textNoShape">
              <a:avLst/>
            </a:prstTxWarp>
          </a:bodyPr>
          <a:lstStyle/>
          <a:p>
            <a:pPr algn="r" defTabSz="933450" eaLnBrk="0" hangingPunct="0"/>
            <a:fld id="{95E7A7A2-DB59-0445-9A31-D00B98EBC7B3}" type="slidenum">
              <a:rPr lang="en-US" sz="1200">
                <a:latin typeface="Times" charset="0"/>
              </a:rPr>
              <a:pPr algn="r" defTabSz="933450" eaLnBrk="0" hangingPunct="0"/>
              <a:t>9</a:t>
            </a:fld>
            <a:endParaRPr lang="en-US" sz="120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45CD-52C1-7A48-B2EB-A39E2E300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25C77-9428-3F43-809C-8240AB72B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9366A-37AE-FB41-9EAB-1D1DB6D99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25901-B811-344F-B3E4-C0F03DAE2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54780-CB85-2446-B520-99B409658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A641E-EA8B-F347-AF0D-D345E317A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E1558-358C-084C-B463-1A9D68485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FE791-261B-D24D-B32A-BCA5D4B3E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6DCAC-F5FA-4544-A8B8-9B1A10AB54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D9361-3AA2-D349-BE53-6ACF7ACE8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63E96-8C37-9244-94C5-F458B8DF7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0238D46-F2BE-BF4E-8239-2BCC54607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oleObject" Target="../embeddings/Microsoft_Excel_Chart1.xls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nbardach@peds.ucsf.edu" TargetMode="External"/><Relationship Id="rId4" Type="http://schemas.openxmlformats.org/officeDocument/2006/relationships/hyperlink" Target="mailto:adams.dudley@ucsf.edu" TargetMode="External"/><Relationship Id="rId5" Type="http://schemas.openxmlformats.org/officeDocument/2006/relationships/hyperlink" Target="http://www.ahrq.gov/qual/value/pubrptsampler.htm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990600"/>
            <a:ext cx="7772400" cy="16764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Key “Do’s” of</a:t>
            </a:r>
            <a:b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Reporting</a:t>
            </a:r>
            <a:endParaRPr lang="en-US" sz="4000" dirty="0">
              <a:solidFill>
                <a:srgbClr val="FFFF00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82688" y="3048000"/>
            <a:ext cx="6778625" cy="1927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000" i="1"/>
              <a:t>R. Adams Dudley, MD, MBA</a:t>
            </a:r>
          </a:p>
          <a:p>
            <a:pPr algn="ctr" eaLnBrk="1" hangingPunct="1">
              <a:buFontTx/>
              <a:buNone/>
            </a:pPr>
            <a:r>
              <a:rPr lang="en-US" sz="2000" i="1"/>
              <a:t>Professor of Medicine and Health Policy</a:t>
            </a:r>
          </a:p>
          <a:p>
            <a:pPr algn="ctr" eaLnBrk="1" hangingPunct="1">
              <a:buFontTx/>
              <a:buNone/>
            </a:pPr>
            <a:endParaRPr lang="en-US" sz="2000"/>
          </a:p>
          <a:p>
            <a:pPr algn="ctr" eaLnBrk="1" hangingPunct="1">
              <a:buFontTx/>
              <a:buNone/>
            </a:pPr>
            <a:r>
              <a:rPr lang="en-US" sz="2000" u="sng"/>
              <a:t>Support</a:t>
            </a:r>
            <a:r>
              <a:rPr lang="en-US" sz="2000"/>
              <a:t>: Agency for Healthcare Research and Quality, Robert Wood Johnson Foundation, California Health Care Foundation, California Hospital Assessment and Reporting Taskforce</a:t>
            </a:r>
            <a:endParaRPr lang="en-US" sz="2800"/>
          </a:p>
          <a:p>
            <a:pPr algn="ctr" eaLnBrk="1" hangingPunct="1">
              <a:buFontTx/>
              <a:buNone/>
            </a:pPr>
            <a:endParaRPr lang="en-US" sz="2000"/>
          </a:p>
          <a:p>
            <a:pPr algn="ctr" eaLnBrk="1" hangingPunct="1">
              <a:buFontTx/>
              <a:buNone/>
            </a:pPr>
            <a:r>
              <a:rPr lang="en-US" sz="2000" u="sng"/>
              <a:t>Disclosures</a:t>
            </a:r>
            <a:r>
              <a:rPr lang="en-US" sz="2000"/>
              <a:t>: None</a:t>
            </a:r>
            <a:endParaRPr lang="en-US" sz="28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Comparing Sites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folHlink"/>
                </a:solidFill>
              </a:rPr>
              <a:t>Do the answers to surveys/click analyses depend on how you set up your site? </a:t>
            </a:r>
          </a:p>
          <a:p>
            <a:pPr eaLnBrk="1" hangingPunct="1">
              <a:buFontTx/>
              <a:buNone/>
            </a:pPr>
            <a:endParaRPr lang="en-US" sz="2800">
              <a:solidFill>
                <a:schemeClr val="folHlink"/>
              </a:solidFill>
            </a:endParaRPr>
          </a:p>
          <a:p>
            <a:pPr lvl="1" eaLnBrk="1" hangingPunct="1"/>
            <a:r>
              <a:rPr lang="en-US" sz="3200">
                <a:solidFill>
                  <a:schemeClr val="folHlink"/>
                </a:solidFill>
              </a:rPr>
              <a:t>We should be able to help participants increase traffic, impact, sustainability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Interested?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>
                <a:solidFill>
                  <a:schemeClr val="folHlink"/>
                </a:solidFill>
              </a:rPr>
              <a:t>For website survey/click analysis participation, contact:</a:t>
            </a:r>
          </a:p>
          <a:p>
            <a:pPr lvl="1" eaLnBrk="1" hangingPunct="1"/>
            <a:r>
              <a:rPr lang="en-US" sz="2400">
                <a:solidFill>
                  <a:srgbClr val="FFFF00"/>
                </a:solidFill>
                <a:latin typeface="Lucida Grande" charset="0"/>
              </a:rPr>
              <a:t>Naomi Bardach and Adams Dudley at UCSF (nbardach@peds.ucsf.edu and adams.dudley@ucsf.edu)</a:t>
            </a:r>
            <a:endParaRPr 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FFFF00"/>
                </a:solidFill>
              </a:rPr>
              <a:t>Tip #2: </a:t>
            </a:r>
            <a:br>
              <a:rPr lang="en-US" sz="4000" b="1" dirty="0">
                <a:solidFill>
                  <a:srgbClr val="FFFF00"/>
                </a:solidFill>
              </a:rPr>
            </a:br>
            <a:r>
              <a:rPr lang="en-US" sz="4000" b="1" dirty="0">
                <a:solidFill>
                  <a:srgbClr val="FFFF00"/>
                </a:solidFill>
              </a:rPr>
              <a:t>Choose measures that matter to your customers, </a:t>
            </a:r>
            <a:r>
              <a:rPr lang="en-US" sz="4000" b="1" i="1" dirty="0">
                <a:solidFill>
                  <a:srgbClr val="FFFF00"/>
                </a:solidFill>
              </a:rPr>
              <a:t>even if you have to develop them yourself!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The Existence of NQF Has Not Eliminated Controversy about What to Measure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5146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folHlink"/>
                </a:solidFill>
              </a:rPr>
              <a:t>E.g., in pediatrics, there are so few measures that CHIPRA now requires AHRQ to find or build new pediatrics measures</a:t>
            </a:r>
          </a:p>
          <a:p>
            <a:pPr lvl="1" eaLnBrk="1" hangingPunct="1"/>
            <a:r>
              <a:rPr lang="en-US">
                <a:solidFill>
                  <a:schemeClr val="folHlink"/>
                </a:solidFill>
              </a:rPr>
              <a:t>If pediatrics measures are important to your group’s sustainability, what can you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Readmissions: An Example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folHlink"/>
                </a:solidFill>
              </a:rPr>
              <a:t>Health plans partially fund the California Hospital Assessment and Reporting Taskforce. They were concerned about preventable readmissions</a:t>
            </a:r>
          </a:p>
          <a:p>
            <a:pPr lvl="1" eaLnBrk="1" hangingPunct="1"/>
            <a:r>
              <a:rPr lang="en-US">
                <a:solidFill>
                  <a:schemeClr val="folHlink"/>
                </a:solidFill>
              </a:rPr>
              <a:t>No measures available that tell hospitals </a:t>
            </a:r>
            <a:r>
              <a:rPr lang="en-US" i="1">
                <a:solidFill>
                  <a:schemeClr val="folHlink"/>
                </a:solidFill>
              </a:rPr>
              <a:t>how </a:t>
            </a:r>
            <a:r>
              <a:rPr lang="en-US">
                <a:solidFill>
                  <a:schemeClr val="folHlink"/>
                </a:solidFill>
              </a:rPr>
              <a:t>readmissions might be prevented.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631113" cy="609600"/>
          </a:xfrm>
        </p:spPr>
        <p:txBody>
          <a:bodyPr/>
          <a:lstStyle/>
          <a:p>
            <a:pPr eaLnBrk="1" hangingPunct="1"/>
            <a:r>
              <a:rPr lang="en-US" sz="2800" b="1" dirty="0"/>
              <a:t>2 Questions Added to CAHPS Hosp Survey</a:t>
            </a:r>
          </a:p>
        </p:txBody>
      </p:sp>
      <p:pic>
        <p:nvPicPr>
          <p:cNvPr id="4301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2400" y="1041400"/>
            <a:ext cx="7023100" cy="566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Value of Added Discharge Preparation Questions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>
                <a:solidFill>
                  <a:schemeClr val="folHlink"/>
                </a:solidFill>
              </a:rPr>
              <a:t>Answers to discharge preparation questions are associated with readmission—Hospitals that do worse have higher risk-adjusted readmission rates</a:t>
            </a:r>
          </a:p>
          <a:p>
            <a:pPr eaLnBrk="1" hangingPunct="1"/>
            <a:r>
              <a:rPr lang="en-US" sz="2800">
                <a:solidFill>
                  <a:schemeClr val="folHlink"/>
                </a:solidFill>
              </a:rPr>
              <a:t>The questions also suggest what hospitals could do to improve (inform about meds, warning signs)</a:t>
            </a:r>
          </a:p>
          <a:p>
            <a:pPr eaLnBrk="1" hangingPunct="1"/>
            <a:endParaRPr lang="en-US" sz="2800">
              <a:solidFill>
                <a:schemeClr val="folHlink"/>
              </a:solidFill>
            </a:endParaRPr>
          </a:p>
          <a:p>
            <a:pPr eaLnBrk="1" hangingPunct="1"/>
            <a:r>
              <a:rPr lang="en-US" sz="2800" i="1">
                <a:solidFill>
                  <a:schemeClr val="folHlink"/>
                </a:solidFill>
              </a:rPr>
              <a:t>Low cost to implement, important to customers</a:t>
            </a:r>
          </a:p>
          <a:p>
            <a:pPr eaLnBrk="1" hangingPunct="1"/>
            <a:endParaRPr lang="en-US" sz="2800">
              <a:solidFill>
                <a:schemeClr val="folHlink"/>
              </a:solidFill>
            </a:endParaRPr>
          </a:p>
          <a:p>
            <a:pPr eaLnBrk="1" hangingPunct="1"/>
            <a:endParaRPr lang="en-US" sz="28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>
                <a:solidFill>
                  <a:srgbClr val="FFFF00"/>
                </a:solidFill>
              </a:rPr>
              <a:t>Tip #3: </a:t>
            </a:r>
            <a:br>
              <a:rPr lang="en-US" sz="4000" b="1" dirty="0">
                <a:solidFill>
                  <a:srgbClr val="FFFF00"/>
                </a:solidFill>
              </a:rPr>
            </a:br>
            <a:r>
              <a:rPr lang="en-US" sz="4000" b="1" dirty="0">
                <a:solidFill>
                  <a:srgbClr val="FFFF00"/>
                </a:solidFill>
              </a:rPr>
              <a:t>Make sure they get the message: </a:t>
            </a:r>
            <a:r>
              <a:rPr lang="en-US" sz="4000" b="1" i="1" dirty="0">
                <a:solidFill>
                  <a:srgbClr val="FFFF00"/>
                </a:solidFill>
              </a:rPr>
              <a:t>present the data so people can understand!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Using a Framework to Communicate about Health Care Quality</a:t>
            </a:r>
          </a:p>
        </p:txBody>
      </p:sp>
      <p:sp>
        <p:nvSpPr>
          <p:cNvPr id="4813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SOURCE: Judith Hibbard</a:t>
            </a:r>
          </a:p>
          <a:p>
            <a:pPr eaLnBrk="1" hangingPunct="1"/>
            <a:r>
              <a:rPr lang="en-US"/>
              <a:t>University of Oregon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Why a Framework?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Consumers do not understand quality in the way it is measured and reported</a:t>
            </a:r>
          </a:p>
          <a:p>
            <a:pPr eaLnBrk="1" hangingPunct="1"/>
            <a:r>
              <a:rPr lang="en-US"/>
              <a:t>Providing a conceptual framework will help (just don’t call it that!)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06400" y="415925"/>
            <a:ext cx="7947025" cy="876300"/>
          </a:xfrm>
        </p:spPr>
        <p:txBody>
          <a:bodyPr/>
          <a:lstStyle/>
          <a:p>
            <a:pPr algn="l"/>
            <a:r>
              <a:rPr lang="en-US" dirty="0"/>
              <a:t>“If you only do 3 things, please be sure to…”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85775" y="1714500"/>
            <a:ext cx="8172450" cy="2895600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en-US"/>
              <a:t>Know your customer: </a:t>
            </a:r>
            <a:r>
              <a:rPr lang="en-US" b="1" i="1">
                <a:solidFill>
                  <a:srgbClr val="FFFF00"/>
                </a:solidFill>
              </a:rPr>
              <a:t>survey users and analyze click patterns!</a:t>
            </a:r>
          </a:p>
          <a:p>
            <a:pPr marL="514350" indent="-514350">
              <a:buFontTx/>
              <a:buAutoNum type="arabicPeriod"/>
            </a:pPr>
            <a:r>
              <a:rPr lang="en-US"/>
              <a:t>Choose measures that matter to those customers: </a:t>
            </a:r>
            <a:r>
              <a:rPr lang="en-US" b="1" i="1">
                <a:solidFill>
                  <a:srgbClr val="FFFF00"/>
                </a:solidFill>
              </a:rPr>
              <a:t>even if you have to develop them yourself!</a:t>
            </a:r>
          </a:p>
          <a:p>
            <a:pPr marL="514350" indent="-514350">
              <a:buFontTx/>
              <a:buAutoNum type="arabicPeriod"/>
            </a:pPr>
            <a:r>
              <a:rPr lang="en-US"/>
              <a:t>Make sure they get the message: </a:t>
            </a:r>
            <a:r>
              <a:rPr lang="en-US" b="1" i="1">
                <a:solidFill>
                  <a:srgbClr val="FFFF00"/>
                </a:solidFill>
              </a:rPr>
              <a:t>present the data so people can understand!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are the Criteria for a Quality Framework?</a:t>
            </a: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Must communicate what quality of care is</a:t>
            </a:r>
          </a:p>
          <a:p>
            <a:pPr eaLnBrk="1" hangingPunct="1"/>
            <a:r>
              <a:rPr lang="en-US"/>
              <a:t>Must be no more than 3-4 categories</a:t>
            </a:r>
          </a:p>
          <a:p>
            <a:pPr eaLnBrk="1" hangingPunct="1"/>
            <a:r>
              <a:rPr lang="en-US"/>
              <a:t>Must be consistent with how the health care industry conceptualizes quality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dirty="0" smtClean="0"/>
              <a:t>The </a:t>
            </a:r>
            <a:r>
              <a:rPr lang="en-US" sz="3556" i="1" dirty="0" smtClean="0"/>
              <a:t>best quality medical care </a:t>
            </a:r>
            <a:r>
              <a:rPr lang="en-US" sz="3556" dirty="0" smtClean="0"/>
              <a:t>is when the doctor does things that are: </a:t>
            </a:r>
            <a:br>
              <a:rPr lang="en-US" sz="3556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3600" u="sng" cap="all" dirty="0" smtClean="0">
                <a:uFill>
                  <a:solidFill>
                    <a:schemeClr val="accent2">
                      <a:lumMod val="75000"/>
                    </a:schemeClr>
                  </a:solidFill>
                </a:uFill>
              </a:rPr>
              <a:t>Effective </a:t>
            </a:r>
            <a:r>
              <a:rPr lang="en-US" sz="3600" u="sng" dirty="0" smtClean="0">
                <a:uFill>
                  <a:solidFill>
                    <a:schemeClr val="accent2">
                      <a:lumMod val="75000"/>
                    </a:schemeClr>
                  </a:solidFill>
                </a:uFill>
              </a:rPr>
              <a:t>= proven to work</a:t>
            </a:r>
            <a:r>
              <a:rPr lang="en-US" sz="2400" dirty="0" smtClean="0"/>
              <a:t>.   </a:t>
            </a:r>
            <a:endParaRPr lang="en-US" sz="2400" b="1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b="1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3600" u="sng" cap="all" dirty="0" smtClean="0">
                <a:uFill>
                  <a:solidFill>
                    <a:schemeClr val="accent2"/>
                  </a:solidFill>
                </a:uFill>
              </a:rPr>
              <a:t>Safe = </a:t>
            </a:r>
            <a:r>
              <a:rPr lang="en-US" sz="3600" u="sng" dirty="0" smtClean="0">
                <a:uFill>
                  <a:solidFill>
                    <a:schemeClr val="accent2"/>
                  </a:solidFill>
                </a:uFill>
              </a:rPr>
              <a:t>protects from medical errors.</a:t>
            </a:r>
            <a:endParaRPr lang="en-US" sz="3600" u="sng" cap="all" dirty="0" smtClean="0">
              <a:uFill>
                <a:solidFill>
                  <a:schemeClr val="accent2"/>
                </a:solidFill>
              </a:uFill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b="1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3600" u="sng" cap="all" dirty="0" smtClean="0">
                <a:uFill>
                  <a:solidFill>
                    <a:schemeClr val="accent2"/>
                  </a:solidFill>
                </a:uFill>
              </a:rPr>
              <a:t>PATIENT FOCUSED </a:t>
            </a:r>
            <a:r>
              <a:rPr lang="en-US" sz="3600" u="sng" dirty="0" smtClean="0">
                <a:uFill>
                  <a:solidFill>
                    <a:schemeClr val="accent2"/>
                  </a:solidFill>
                </a:uFill>
              </a:rPr>
              <a:t>= responsive to patients’ needs and preferences</a:t>
            </a:r>
            <a:r>
              <a:rPr lang="en-US" dirty="0" smtClean="0"/>
              <a:t>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Un-translated and No Framework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42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823" t="17072" r="45276" b="43040"/>
          <a:stretch>
            <a:fillRect/>
          </a:stretch>
        </p:blipFill>
        <p:spPr>
          <a:xfrm>
            <a:off x="0" y="990600"/>
            <a:ext cx="9144000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304800"/>
            <a:ext cx="9753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111" dirty="0" smtClean="0"/>
              <a:t/>
            </a:r>
            <a:br>
              <a:rPr lang="en-US" sz="3111" dirty="0" smtClean="0"/>
            </a:br>
            <a:r>
              <a:rPr lang="en-US" dirty="0" smtClean="0"/>
              <a:t>Translated in Plain Language </a:t>
            </a:r>
            <a:br>
              <a:rPr lang="en-US" dirty="0" smtClean="0"/>
            </a:br>
            <a:r>
              <a:rPr lang="en-US" dirty="0" smtClean="0"/>
              <a:t>and No Framework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632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704" t="17812" r="45483" b="44321"/>
          <a:stretch>
            <a:fillRect/>
          </a:stretch>
        </p:blipFill>
        <p:spPr>
          <a:xfrm>
            <a:off x="0" y="1447800"/>
            <a:ext cx="91440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/>
              <a:t>Framework and Translated into Plain Language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pic>
        <p:nvPicPr>
          <p:cNvPr id="583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347" t="17336" r="43091" b="38544"/>
          <a:stretch>
            <a:fillRect/>
          </a:stretch>
        </p:blipFill>
        <p:spPr>
          <a:xfrm>
            <a:off x="0" y="1066800"/>
            <a:ext cx="9144000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/>
          <a:lstStyle/>
          <a:p>
            <a:pPr eaLnBrk="1" hangingPunct="1"/>
            <a:r>
              <a:rPr lang="en-US" sz="3200" dirty="0"/>
              <a:t>Comprehension of </a:t>
            </a:r>
            <a:br>
              <a:rPr lang="en-US" sz="3200" dirty="0"/>
            </a:br>
            <a:r>
              <a:rPr lang="en-US" sz="3200" dirty="0"/>
              <a:t>Hospital Quality Concepts Index</a:t>
            </a:r>
          </a:p>
        </p:txBody>
      </p:sp>
      <p:graphicFrame>
        <p:nvGraphicFramePr>
          <p:cNvPr id="60418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35138"/>
          <a:ext cx="7313613" cy="4056062"/>
        </p:xfrm>
        <a:graphic>
          <a:graphicData uri="http://schemas.openxmlformats.org/presentationml/2006/ole">
            <p:oleObj spid="_x0000_s60418" name="Chart" r:id="rId4" imgW="7315834" imgH="4054191" progId="Excel.Chart.8">
              <p:embed/>
            </p:oleObj>
          </a:graphicData>
        </a:graphic>
      </p:graphicFrame>
      <p:sp>
        <p:nvSpPr>
          <p:cNvPr id="60420" name="TextBox 4"/>
          <p:cNvSpPr txBox="1">
            <a:spLocks noChangeArrowheads="1"/>
          </p:cNvSpPr>
          <p:nvPr/>
        </p:nvSpPr>
        <p:spPr bwMode="auto">
          <a:xfrm>
            <a:off x="762000" y="6248400"/>
            <a:ext cx="8021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Statistically significant  at p&lt;.05 when comparing  all three versions from each 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Conclusions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>
                <a:solidFill>
                  <a:schemeClr val="folHlink"/>
                </a:solidFill>
              </a:rPr>
              <a:t>For any organization, sustainability depends on: </a:t>
            </a:r>
          </a:p>
          <a:p>
            <a:pPr lvl="1" eaLnBrk="1" hangingPunct="1"/>
            <a:r>
              <a:rPr lang="en-US" sz="2400">
                <a:solidFill>
                  <a:schemeClr val="folHlink"/>
                </a:solidFill>
              </a:rPr>
              <a:t>Knowing your customers/users</a:t>
            </a:r>
          </a:p>
          <a:p>
            <a:pPr lvl="1" eaLnBrk="1" hangingPunct="1"/>
            <a:r>
              <a:rPr lang="en-US" sz="2400">
                <a:solidFill>
                  <a:schemeClr val="folHlink"/>
                </a:solidFill>
              </a:rPr>
              <a:t>Providing services that matter to them</a:t>
            </a:r>
          </a:p>
          <a:p>
            <a:pPr lvl="1" eaLnBrk="1" hangingPunct="1"/>
            <a:r>
              <a:rPr lang="en-US" sz="2400">
                <a:solidFill>
                  <a:schemeClr val="folHlink"/>
                </a:solidFill>
              </a:rPr>
              <a:t>Making sure they receive and understand the service</a:t>
            </a:r>
          </a:p>
          <a:p>
            <a:pPr eaLnBrk="1" hangingPunct="1"/>
            <a:endParaRPr lang="en-US" sz="2800">
              <a:solidFill>
                <a:schemeClr val="folHlink"/>
              </a:solidFill>
            </a:endParaRPr>
          </a:p>
          <a:p>
            <a:pPr eaLnBrk="1" hangingPunct="1"/>
            <a:r>
              <a:rPr lang="en-US" sz="2800">
                <a:solidFill>
                  <a:schemeClr val="folHlink"/>
                </a:solidFill>
              </a:rPr>
              <a:t>AHRQ is providing tools that will help you understand how to accomplish these 3 things in public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Conclusions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 dirty="0">
                <a:solidFill>
                  <a:schemeClr val="folHlink"/>
                </a:solidFill>
              </a:rPr>
              <a:t>For website survey/click analysis participation, contact:</a:t>
            </a:r>
          </a:p>
          <a:p>
            <a:pPr lvl="1" eaLnBrk="1" hangingPunct="1"/>
            <a:r>
              <a:rPr lang="en-US" sz="2400" dirty="0">
                <a:solidFill>
                  <a:srgbClr val="FFFF00"/>
                </a:solidFill>
                <a:latin typeface="Lucida Grande" charset="0"/>
              </a:rPr>
              <a:t>Naomi </a:t>
            </a:r>
            <a:r>
              <a:rPr lang="en-US" sz="2400" dirty="0" err="1">
                <a:solidFill>
                  <a:srgbClr val="FFFF00"/>
                </a:solidFill>
                <a:latin typeface="Lucida Grande" charset="0"/>
              </a:rPr>
              <a:t>Bardach</a:t>
            </a:r>
            <a:r>
              <a:rPr lang="en-US" sz="2400" dirty="0">
                <a:solidFill>
                  <a:srgbClr val="FFFF00"/>
                </a:solidFill>
                <a:latin typeface="Lucida Grande" charset="0"/>
              </a:rPr>
              <a:t> and Adams Dudley at UCSF (</a:t>
            </a:r>
            <a:r>
              <a:rPr lang="en-US" sz="2400" dirty="0" err="1">
                <a:solidFill>
                  <a:srgbClr val="FFFF00"/>
                </a:solidFill>
                <a:latin typeface="Lucida Grande" charset="0"/>
                <a:hlinkClick r:id="rId3"/>
              </a:rPr>
              <a:t>nbardach@peds.ucsf.edu</a:t>
            </a:r>
            <a:r>
              <a:rPr lang="en-US" sz="2400" dirty="0">
                <a:solidFill>
                  <a:srgbClr val="FFFF00"/>
                </a:solidFill>
                <a:latin typeface="Lucida Grande" charset="0"/>
                <a:hlinkClick r:id="rId3"/>
              </a:rPr>
              <a:t> </a:t>
            </a:r>
            <a:r>
              <a:rPr lang="en-US" sz="2400" dirty="0">
                <a:solidFill>
                  <a:srgbClr val="FFFF00"/>
                </a:solidFill>
                <a:latin typeface="Lucida Grande" charset="0"/>
              </a:rPr>
              <a:t>and </a:t>
            </a:r>
            <a:r>
              <a:rPr lang="en-US" sz="2400" dirty="0" err="1">
                <a:solidFill>
                  <a:srgbClr val="FFFF00"/>
                </a:solidFill>
                <a:latin typeface="Lucida Grande" charset="0"/>
                <a:hlinkClick r:id="rId4"/>
              </a:rPr>
              <a:t>adams.dudley@ucsf.edu</a:t>
            </a:r>
            <a:r>
              <a:rPr lang="en-US" sz="2400" dirty="0">
                <a:solidFill>
                  <a:srgbClr val="FFFF00"/>
                </a:solidFill>
                <a:latin typeface="Lucida Grande" charset="0"/>
              </a:rPr>
              <a:t>)</a:t>
            </a:r>
            <a:endParaRPr lang="en-US" sz="2400" dirty="0">
              <a:solidFill>
                <a:srgbClr val="FFFF00"/>
              </a:solidFill>
            </a:endParaRPr>
          </a:p>
          <a:p>
            <a:pPr lvl="1" eaLnBrk="1" hangingPunct="1"/>
            <a:endParaRPr lang="en-US" sz="2400" dirty="0">
              <a:solidFill>
                <a:schemeClr val="folHlink"/>
              </a:solidFill>
            </a:endParaRPr>
          </a:p>
          <a:p>
            <a:pPr eaLnBrk="1" hangingPunct="1"/>
            <a:r>
              <a:rPr lang="en-US" sz="2800" dirty="0">
                <a:solidFill>
                  <a:schemeClr val="folHlink"/>
                </a:solidFill>
              </a:rPr>
              <a:t>To learn more about frameworks see </a:t>
            </a:r>
            <a:r>
              <a:rPr lang="en-US" sz="2800" i="1" dirty="0">
                <a:solidFill>
                  <a:srgbClr val="FFFF00"/>
                </a:solidFill>
              </a:rPr>
              <a:t>Model Public Report Elements: A Sampler</a:t>
            </a:r>
            <a:r>
              <a:rPr lang="en-US" sz="2800" dirty="0">
                <a:solidFill>
                  <a:schemeClr val="folHlink"/>
                </a:solidFill>
              </a:rPr>
              <a:t>:</a:t>
            </a:r>
          </a:p>
          <a:p>
            <a:pPr lvl="1" eaLnBrk="1" hangingPunct="1"/>
            <a:r>
              <a:rPr lang="en-US" sz="2400" dirty="0">
                <a:solidFill>
                  <a:srgbClr val="FFFF00"/>
                </a:solidFill>
                <a:hlinkClick r:id="rId5"/>
              </a:rPr>
              <a:t>http://</a:t>
            </a:r>
            <a:r>
              <a:rPr lang="en-US" sz="2400" dirty="0" err="1">
                <a:solidFill>
                  <a:srgbClr val="FFFF00"/>
                </a:solidFill>
                <a:hlinkClick r:id="rId5"/>
              </a:rPr>
              <a:t>www.ahrq.gov/qual/value/pubrptsampler.htm</a:t>
            </a:r>
            <a:endParaRPr lang="en-US" sz="2400" dirty="0">
              <a:solidFill>
                <a:srgbClr val="FFFF00"/>
              </a:solidFill>
            </a:endParaRPr>
          </a:p>
          <a:p>
            <a:pPr lvl="1" eaLnBrk="1" hangingPunct="1">
              <a:buFontTx/>
              <a:buNone/>
            </a:pPr>
            <a:endParaRPr lang="en-US" sz="24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/>
          <a:lstStyle/>
          <a:p>
            <a:pPr marL="514350" indent="-514350"/>
            <a:r>
              <a:rPr lang="en-US" sz="4000" b="1" dirty="0">
                <a:solidFill>
                  <a:srgbClr val="FFFF00"/>
                </a:solidFill>
              </a:rPr>
              <a:t>Tip #1: </a:t>
            </a:r>
            <a:br>
              <a:rPr lang="en-US" sz="4000" b="1" dirty="0">
                <a:solidFill>
                  <a:srgbClr val="FFFF00"/>
                </a:solidFill>
              </a:rPr>
            </a:br>
            <a:r>
              <a:rPr lang="en-US" sz="4000" b="1" dirty="0">
                <a:solidFill>
                  <a:srgbClr val="FFFF00"/>
                </a:solidFill>
              </a:rPr>
              <a:t>Know your customer: </a:t>
            </a:r>
            <a:r>
              <a:rPr lang="en-US" sz="4000" b="1" i="1" dirty="0">
                <a:solidFill>
                  <a:srgbClr val="FFFF00"/>
                </a:solidFill>
              </a:rPr>
              <a:t>survey users and analyze click patterns!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dirty="0">
                <a:solidFill>
                  <a:schemeClr val="folHlink"/>
                </a:solidFill>
              </a:rPr>
              <a:t>A Burning Question for Public Reporting </a:t>
            </a:r>
            <a:r>
              <a:rPr lang="en-US" sz="2800" dirty="0" err="1">
                <a:solidFill>
                  <a:schemeClr val="folHlink"/>
                </a:solidFill>
              </a:rPr>
              <a:t>Collaboratives</a:t>
            </a:r>
            <a:r>
              <a:rPr lang="en-US" sz="2800" dirty="0">
                <a:solidFill>
                  <a:schemeClr val="folHlink"/>
                </a:solidFill>
              </a:rPr>
              <a:t>: How Can Our Reporting Activities Be Sustainable?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>
                <a:solidFill>
                  <a:srgbClr val="FFFF00"/>
                </a:solidFill>
              </a:rPr>
              <a:t>To answer this, you need to know:</a:t>
            </a:r>
          </a:p>
          <a:p>
            <a:pPr lvl="1" eaLnBrk="1" hangingPunct="1"/>
            <a:r>
              <a:rPr lang="en-US">
                <a:solidFill>
                  <a:srgbClr val="FFFF00"/>
                </a:solidFill>
              </a:rPr>
              <a:t>if your target users are coming to your site, </a:t>
            </a:r>
          </a:p>
          <a:p>
            <a:pPr lvl="1" eaLnBrk="1" hangingPunct="1"/>
            <a:r>
              <a:rPr lang="en-US">
                <a:solidFill>
                  <a:srgbClr val="FFFF00"/>
                </a:solidFill>
              </a:rPr>
              <a:t>what information they use (among what is there) and </a:t>
            </a:r>
          </a:p>
          <a:p>
            <a:pPr lvl="1" eaLnBrk="1" hangingPunct="1"/>
            <a:r>
              <a:rPr lang="en-US">
                <a:solidFill>
                  <a:srgbClr val="FFFF00"/>
                </a:solidFill>
              </a:rPr>
              <a:t>what information they seek but do not find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How might public reporting  improve performance?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6764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Inducing providers to improve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folHlink"/>
                </a:solidFill>
              </a:rPr>
              <a:t>(</a:t>
            </a:r>
            <a:r>
              <a:rPr lang="en-US" i="1">
                <a:solidFill>
                  <a:schemeClr val="folHlink"/>
                </a:solidFill>
              </a:rPr>
              <a:t>target user = providers</a:t>
            </a:r>
            <a:r>
              <a:rPr lang="en-US">
                <a:solidFill>
                  <a:schemeClr val="folHlink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20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folHlink"/>
                </a:solidFill>
              </a:rPr>
              <a:t>OR</a:t>
            </a:r>
          </a:p>
          <a:p>
            <a:pPr eaLnBrk="1" hangingPunct="1">
              <a:lnSpc>
                <a:spcPct val="90000"/>
              </a:lnSpc>
            </a:pPr>
            <a:endParaRPr lang="en-US" sz="120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Changing where patients go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Change consumers’ choices by education, engagement (</a:t>
            </a:r>
            <a:r>
              <a:rPr lang="en-US" i="1">
                <a:solidFill>
                  <a:schemeClr val="folHlink"/>
                </a:solidFill>
              </a:rPr>
              <a:t>target user = consumers</a:t>
            </a:r>
            <a:r>
              <a:rPr lang="en-US">
                <a:solidFill>
                  <a:schemeClr val="folHlink"/>
                </a:solidFill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By network or benefits design (</a:t>
            </a:r>
            <a:r>
              <a:rPr lang="en-US" i="1">
                <a:solidFill>
                  <a:schemeClr val="folHlink"/>
                </a:solidFill>
              </a:rPr>
              <a:t>target user = employers, labor unions, or health plans</a:t>
            </a:r>
            <a:r>
              <a:rPr lang="en-US">
                <a:solidFill>
                  <a:schemeClr val="folHlink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AHRQ Is Creating Tools To Help Know Your Users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2860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Team at University of California, San Francisco and University of Oregon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Creating survey tool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solidFill>
                  <a:schemeClr val="folHlink"/>
                </a:solidFill>
              </a:rPr>
              <a:t>Writing software to analyze click patterns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20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folHlink"/>
                </a:solidFill>
              </a:rPr>
              <a:t>Approach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</a:rPr>
              <a:t>Multi-website survey of users</a:t>
            </a:r>
          </a:p>
          <a:p>
            <a:pPr eaLnBrk="1" hangingPunct="1"/>
            <a:endParaRPr lang="en-US" dirty="0">
              <a:solidFill>
                <a:srgbClr val="FFFF00"/>
              </a:solidFill>
            </a:endParaRPr>
          </a:p>
          <a:p>
            <a:pPr eaLnBrk="1" hangingPunct="1"/>
            <a:r>
              <a:rPr lang="en-US" dirty="0">
                <a:solidFill>
                  <a:srgbClr val="FFFF00"/>
                </a:solidFill>
              </a:rPr>
              <a:t>Multi-website analysis of click pattern data</a:t>
            </a:r>
          </a:p>
          <a:p>
            <a:pPr eaLnBrk="1" hangingPunct="1"/>
            <a:endParaRPr lang="en-US" dirty="0">
              <a:solidFill>
                <a:srgbClr val="FFFF00"/>
              </a:solidFill>
            </a:endParaRPr>
          </a:p>
          <a:p>
            <a:pPr eaLnBrk="1" hangingPunct="1"/>
            <a:r>
              <a:rPr lang="en-US" dirty="0">
                <a:solidFill>
                  <a:srgbClr val="FFFF00"/>
                </a:solidFill>
              </a:rPr>
              <a:t>Work with as many sites as volunteer</a:t>
            </a:r>
          </a:p>
          <a:p>
            <a:pPr lvl="1" eaLnBrk="1" hangingPunct="1">
              <a:buFontTx/>
              <a:buNone/>
            </a:pPr>
            <a:endParaRPr lang="en-US" dirty="0">
              <a:solidFill>
                <a:srgbClr val="FFFF00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What can we learn from surveys? Some examples: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FFFF00"/>
                </a:solidFill>
              </a:rPr>
              <a:t>Who are you? (</a:t>
            </a:r>
            <a:r>
              <a:rPr lang="en-US" i="1">
                <a:solidFill>
                  <a:srgbClr val="FFFF00"/>
                </a:solidFill>
              </a:rPr>
              <a:t>e.g., age, education, patient/friend of patient vs. provider</a:t>
            </a:r>
            <a:r>
              <a:rPr lang="en-US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en-US">
                <a:solidFill>
                  <a:srgbClr val="FFFF00"/>
                </a:solidFill>
              </a:rPr>
              <a:t>Why are you here?  (</a:t>
            </a:r>
            <a:r>
              <a:rPr lang="en-US" i="1">
                <a:solidFill>
                  <a:srgbClr val="FFFF00"/>
                </a:solidFill>
              </a:rPr>
              <a:t>e.g., select doctor</a:t>
            </a:r>
            <a:r>
              <a:rPr lang="en-US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en-US">
                <a:solidFill>
                  <a:srgbClr val="FFFF00"/>
                </a:solidFill>
              </a:rPr>
              <a:t>Did you find the information you wanted?</a:t>
            </a:r>
          </a:p>
          <a:p>
            <a:pPr eaLnBrk="1" hangingPunct="1"/>
            <a:r>
              <a:rPr lang="en-US">
                <a:solidFill>
                  <a:srgbClr val="FFFF00"/>
                </a:solidFill>
              </a:rPr>
              <a:t>Did it affect your behavior? (</a:t>
            </a:r>
            <a:r>
              <a:rPr lang="en-US" i="1">
                <a:solidFill>
                  <a:srgbClr val="FFFF00"/>
                </a:solidFill>
              </a:rPr>
              <a:t>e.g. your choice of doctor</a:t>
            </a:r>
            <a:r>
              <a:rPr lang="en-US">
                <a:solidFill>
                  <a:srgbClr val="FFFF00"/>
                </a:solidFill>
              </a:rPr>
              <a:t>)</a:t>
            </a:r>
          </a:p>
          <a:p>
            <a:pPr eaLnBrk="1" hangingPunct="1"/>
            <a:r>
              <a:rPr lang="en-US">
                <a:solidFill>
                  <a:srgbClr val="FFFF00"/>
                </a:solidFill>
              </a:rPr>
              <a:t>What would have improved your experience?</a:t>
            </a:r>
          </a:p>
          <a:p>
            <a:pPr eaLnBrk="1" hangingPunct="1"/>
            <a:endParaRPr lang="en-US">
              <a:solidFill>
                <a:srgbClr val="FFFF00"/>
              </a:solidFill>
            </a:endParaRPr>
          </a:p>
          <a:p>
            <a:pPr eaLnBrk="1" hangingPunct="1"/>
            <a:endParaRPr lang="en-US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folHlink"/>
                </a:solidFill>
              </a:rPr>
              <a:t>What can we learn from click patterns?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>
                <a:solidFill>
                  <a:schemeClr val="folHlink"/>
                </a:solidFill>
              </a:rPr>
              <a:t>FOR EXAMPLE:</a:t>
            </a:r>
          </a:p>
          <a:p>
            <a:pPr eaLnBrk="1" hangingPunct="1"/>
            <a:r>
              <a:rPr lang="en-US" sz="2800">
                <a:solidFill>
                  <a:srgbClr val="FFE800"/>
                </a:solidFill>
              </a:rPr>
              <a:t>Which diseases get the most clicks?</a:t>
            </a:r>
          </a:p>
          <a:p>
            <a:pPr eaLnBrk="1" hangingPunct="1"/>
            <a:r>
              <a:rPr lang="en-US" sz="2800">
                <a:solidFill>
                  <a:srgbClr val="FFE800"/>
                </a:solidFill>
              </a:rPr>
              <a:t>What search key words do they use? </a:t>
            </a:r>
          </a:p>
          <a:p>
            <a:pPr eaLnBrk="1" hangingPunct="1"/>
            <a:r>
              <a:rPr lang="en-US" sz="2800">
                <a:solidFill>
                  <a:srgbClr val="FFE800"/>
                </a:solidFill>
              </a:rPr>
              <a:t>How long do people spend on the Web site?</a:t>
            </a:r>
          </a:p>
          <a:p>
            <a:pPr marL="342900" lvl="1" indent="-342900" eaLnBrk="1" hangingPunct="1">
              <a:buFontTx/>
              <a:buChar char="•"/>
            </a:pPr>
            <a:r>
              <a:rPr lang="en-US">
                <a:solidFill>
                  <a:srgbClr val="FFE800"/>
                </a:solidFill>
              </a:rPr>
              <a:t>Where do people leave the site most commonly?</a:t>
            </a:r>
          </a:p>
          <a:p>
            <a:pPr marL="342900" lvl="1" indent="-342900" eaLnBrk="1" hangingPunct="1">
              <a:buFontTx/>
              <a:buNone/>
            </a:pPr>
            <a:endParaRPr lang="en-US">
              <a:solidFill>
                <a:srgbClr val="FFE8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3688</TotalTime>
  <Words>957</Words>
  <Application>Microsoft Macintosh PowerPoint</Application>
  <PresentationFormat>On-screen Show (4:3)</PresentationFormat>
  <Paragraphs>145</Paragraphs>
  <Slides>27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ＭＳ Ｐゴシック</vt:lpstr>
      <vt:lpstr>Lucida Grande</vt:lpstr>
      <vt:lpstr>Calibri</vt:lpstr>
      <vt:lpstr>Times</vt:lpstr>
      <vt:lpstr>Default Design</vt:lpstr>
      <vt:lpstr>Microsoft Excel Chart</vt:lpstr>
      <vt:lpstr>3 Key “Do’s” of Public Reporting</vt:lpstr>
      <vt:lpstr>“If you only do 3 things, please be sure to…”</vt:lpstr>
      <vt:lpstr>Tip #1:  Know your customer: survey users and analyze click patterns!</vt:lpstr>
      <vt:lpstr>A Burning Question for Public Reporting Collaboratives: How Can Our Reporting Activities Be Sustainable?</vt:lpstr>
      <vt:lpstr>How might public reporting  improve performance?</vt:lpstr>
      <vt:lpstr>AHRQ Is Creating Tools To Help Know Your Users</vt:lpstr>
      <vt:lpstr>Approach</vt:lpstr>
      <vt:lpstr>What can we learn from surveys? Some examples:</vt:lpstr>
      <vt:lpstr>What can we learn from click patterns?</vt:lpstr>
      <vt:lpstr>Comparing Sites</vt:lpstr>
      <vt:lpstr>Interested?</vt:lpstr>
      <vt:lpstr>Tip #2:  Choose measures that matter to your customers, even if you have to develop them yourself!</vt:lpstr>
      <vt:lpstr>The Existence of NQF Has Not Eliminated Controversy about What to Measure</vt:lpstr>
      <vt:lpstr>Readmissions: An Example</vt:lpstr>
      <vt:lpstr>2 Questions Added to CAHPS Hosp Survey</vt:lpstr>
      <vt:lpstr>Value of Added Discharge Preparation Questions</vt:lpstr>
      <vt:lpstr>Tip #3:  Make sure they get the message: present the data so people can understand!</vt:lpstr>
      <vt:lpstr> Using a Framework to Communicate about Health Care Quality</vt:lpstr>
      <vt:lpstr>Why a Framework?</vt:lpstr>
      <vt:lpstr>What are the Criteria for a Quality Framework?</vt:lpstr>
      <vt:lpstr> The best quality medical care is when the doctor does things that are:  </vt:lpstr>
      <vt:lpstr> Un-translated and No Framework </vt:lpstr>
      <vt:lpstr> Translated in Plain Language  and No Framework </vt:lpstr>
      <vt:lpstr>Framework and Translated into Plain Language </vt:lpstr>
      <vt:lpstr>Comprehension of  Hospital Quality Concepts Index</vt:lpstr>
      <vt:lpstr>Conclusions</vt:lpstr>
      <vt:lpstr>Conclusions</vt:lpstr>
    </vt:vector>
  </TitlesOfParts>
  <Company>UCSF Pediatrics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more about who is using public reporting sites and why</dc:title>
  <dc:creator>nbardach</dc:creator>
  <cp:lastModifiedBy>Graham</cp:lastModifiedBy>
  <cp:revision>54</cp:revision>
  <dcterms:created xsi:type="dcterms:W3CDTF">2010-10-28T16:05:15Z</dcterms:created>
  <dcterms:modified xsi:type="dcterms:W3CDTF">2010-10-28T16:08:59Z</dcterms:modified>
</cp:coreProperties>
</file>