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embeddings/oleObject4.bin" ContentType="application/vnd.openxmlformats-officedocument.oleObject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embeddings/oleObject5.bin" ContentType="application/vnd.openxmlformats-officedocument.oleObject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embeddings/oleObject3.bin" ContentType="application/vnd.openxmlformats-officedocument.oleObject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Default Extension="wmf" ContentType="image/x-wmf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256" r:id="rId2"/>
    <p:sldId id="488" r:id="rId3"/>
    <p:sldId id="487" r:id="rId4"/>
    <p:sldId id="291" r:id="rId5"/>
    <p:sldId id="458" r:id="rId6"/>
    <p:sldId id="467" r:id="rId7"/>
    <p:sldId id="461" r:id="rId8"/>
    <p:sldId id="483" r:id="rId9"/>
    <p:sldId id="484" r:id="rId10"/>
    <p:sldId id="485" r:id="rId11"/>
    <p:sldId id="480" r:id="rId12"/>
    <p:sldId id="472" r:id="rId13"/>
    <p:sldId id="478" r:id="rId14"/>
    <p:sldId id="486" r:id="rId15"/>
    <p:sldId id="476" r:id="rId16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3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3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3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3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8CF4EA"/>
    <a:srgbClr val="0002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416" y="-16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A4786C3A-7D79-A141-B344-7ADE35004C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75C64856-1667-0549-9303-8EFD006808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042327-1C04-7D49-B8DE-AD2ECF0552C0}" type="slidenum">
              <a:rPr lang="en-US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A73202-87C6-6340-951E-C8761BEB1DFE}" type="slidenum">
              <a:rPr lang="en-US"/>
              <a:pPr/>
              <a:t>4</a:t>
            </a:fld>
            <a:endParaRPr lang="en-US"/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59E7AF-8220-2647-B99A-9B7052E46C07}" type="slidenum">
              <a:rPr lang="en-US"/>
              <a:pPr/>
              <a:t>5</a:t>
            </a:fld>
            <a:endParaRPr lang="en-US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E0B206-F54B-EC45-94B9-0A7B8BCEF3E3}" type="slidenum">
              <a:rPr lang="en-US"/>
              <a:pPr/>
              <a:t>6</a:t>
            </a:fld>
            <a:endParaRPr lang="en-US"/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9B756F-285B-0C44-8DFA-A3E8637AE5C4}" type="slidenum">
              <a:rPr lang="en-US"/>
              <a:pPr/>
              <a:t>7</a:t>
            </a:fld>
            <a:endParaRPr lang="en-US"/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C40B89-39DE-2141-826F-C560F71511A3}" type="slidenum">
              <a:rPr lang="en-US"/>
              <a:pPr/>
              <a:t>11</a:t>
            </a:fld>
            <a:endParaRPr lang="en-US"/>
          </a:p>
        </p:txBody>
      </p:sp>
      <p:sp>
        <p:nvSpPr>
          <p:cNvPr id="327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A08E97-86A4-2940-BB37-A3682E48834F}" type="slidenum">
              <a:rPr lang="en-US"/>
              <a:pPr/>
              <a:t>12</a:t>
            </a:fld>
            <a:endParaRPr lang="en-US"/>
          </a:p>
        </p:txBody>
      </p:sp>
      <p:sp>
        <p:nvSpPr>
          <p:cNvPr id="348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927312-7590-C743-8D61-93F082CCB006}" type="slidenum">
              <a:rPr lang="en-US"/>
              <a:pPr/>
              <a:t>13</a:t>
            </a:fld>
            <a:endParaRPr lang="en-US"/>
          </a:p>
        </p:txBody>
      </p:sp>
      <p:sp>
        <p:nvSpPr>
          <p:cNvPr id="368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1EACE6-FCD5-F64F-95D9-B7276619848E}" type="slidenum">
              <a:rPr lang="en-US"/>
              <a:pPr/>
              <a:t>15</a:t>
            </a:fld>
            <a:endParaRPr lang="en-US"/>
          </a:p>
        </p:txBody>
      </p:sp>
      <p:sp>
        <p:nvSpPr>
          <p:cNvPr id="399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Relationship Id="rId3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5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53250" name="Photo Editor Photo" r:id="rId3" imgW="6400000" imgH="1514686" progId="MSPhotoEd.3">
              <p:embed/>
            </p:oleObj>
          </a:graphicData>
        </a:graphic>
      </p:graphicFrame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697663" cy="876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76400"/>
            <a:ext cx="7993063" cy="2895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vmlDrawing" Target="../drawings/vmlDrawing1.vml"/><Relationship Id="rId15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 and use use in 1 or more lines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029" name="Group 4"/>
          <p:cNvGrpSpPr>
            <a:grpSpLocks/>
          </p:cNvGrpSpPr>
          <p:nvPr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4101" name="Line 5"/>
            <p:cNvSpPr>
              <a:spLocks noChangeShapeType="1"/>
            </p:cNvSpPr>
            <p:nvPr/>
          </p:nvSpPr>
          <p:spPr bwMode="auto">
            <a:xfrm>
              <a:off x="5" y="852"/>
              <a:ext cx="5655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2" name="Line 6"/>
            <p:cNvSpPr>
              <a:spLocks noChangeShapeType="1"/>
            </p:cNvSpPr>
            <p:nvPr/>
          </p:nvSpPr>
          <p:spPr bwMode="auto">
            <a:xfrm>
              <a:off x="0" y="840"/>
              <a:ext cx="5655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</p:grp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026" name="Photo Editor Photo" r:id="rId15" imgW="3486637" imgH="1638529" progId="MSPhotoEd.3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  <a:cs typeface="ＭＳ Ｐゴシック" charset="-128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2.xml"/><Relationship Id="rId3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Denise.dougherty@ahrq.hhs.gov" TargetMode="External"/><Relationship Id="rId4" Type="http://schemas.openxmlformats.org/officeDocument/2006/relationships/hyperlink" Target="mailto:Edwin.Lomotan@ahrq.hhs.gov" TargetMode="External"/><Relationship Id="rId5" Type="http://schemas.openxmlformats.org/officeDocument/2006/relationships/hyperlink" Target="mailto:Maushami.DeSoto@ahrq.hhs.gov" TargetMode="External"/><Relationship Id="rId6" Type="http://schemas.openxmlformats.org/officeDocument/2006/relationships/image" Target="../media/image8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3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effectivehealthcare.ahrq.gov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12.xml"/><Relationship Id="rId3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89863" cy="5257800"/>
          </a:xfrm>
        </p:spPr>
        <p:txBody>
          <a:bodyPr/>
          <a:lstStyle/>
          <a:p>
            <a:pPr>
              <a:defRPr/>
            </a:pPr>
            <a:r>
              <a:rPr lang="en-US" sz="2800" dirty="0" err="1">
                <a:ea typeface="+mj-ea"/>
                <a:cs typeface="+mj-cs"/>
              </a:rPr>
              <a:t>AHRQ’s</a:t>
            </a:r>
            <a:r>
              <a:rPr lang="en-US" sz="2800" dirty="0">
                <a:ea typeface="+mj-ea"/>
                <a:cs typeface="+mj-cs"/>
              </a:rPr>
              <a:t> Activities – CHIPRA Quality Measure Identification and Improvement </a:t>
            </a:r>
            <a:r>
              <a:rPr lang="en-US" sz="3600" dirty="0" smtClean="0">
                <a:ea typeface="+mj-ea"/>
                <a:cs typeface="+mj-cs"/>
              </a:rPr>
              <a:t> </a:t>
            </a:r>
            <a:br>
              <a:rPr lang="en-US" sz="3600" dirty="0" smtClean="0">
                <a:ea typeface="+mj-ea"/>
                <a:cs typeface="+mj-cs"/>
              </a:rPr>
            </a:br>
            <a:r>
              <a:rPr lang="en-US" sz="3600" dirty="0" smtClean="0">
                <a:ea typeface="+mj-ea"/>
                <a:cs typeface="+mj-cs"/>
              </a:rPr>
              <a:t/>
            </a:r>
            <a:br>
              <a:rPr lang="en-US" sz="3600" dirty="0" smtClean="0">
                <a:ea typeface="+mj-ea"/>
                <a:cs typeface="+mj-cs"/>
              </a:rPr>
            </a:br>
            <a:r>
              <a:rPr lang="en-US" sz="1600" dirty="0" smtClean="0">
                <a:solidFill>
                  <a:schemeClr val="tx1"/>
                </a:solidFill>
                <a:ea typeface="+mj-ea"/>
                <a:cs typeface="+mj-cs"/>
              </a:rPr>
              <a:t>Denise Dougherty, Ph.D.</a:t>
            </a:r>
            <a:br>
              <a:rPr lang="en-US" sz="1600" dirty="0" smtClean="0">
                <a:solidFill>
                  <a:schemeClr val="tx1"/>
                </a:solidFill>
                <a:ea typeface="+mj-ea"/>
                <a:cs typeface="+mj-cs"/>
              </a:rPr>
            </a:br>
            <a:r>
              <a:rPr lang="en-US" sz="1600" dirty="0" smtClean="0">
                <a:solidFill>
                  <a:schemeClr val="tx1"/>
                </a:solidFill>
                <a:ea typeface="+mj-ea"/>
                <a:cs typeface="+mj-cs"/>
              </a:rPr>
              <a:t/>
            </a:r>
            <a:br>
              <a:rPr lang="en-US" sz="1600" dirty="0" smtClean="0">
                <a:solidFill>
                  <a:schemeClr val="tx1"/>
                </a:solidFill>
                <a:ea typeface="+mj-ea"/>
                <a:cs typeface="+mj-cs"/>
              </a:rPr>
            </a:br>
            <a:r>
              <a:rPr lang="en-US" sz="1600" dirty="0" smtClean="0">
                <a:solidFill>
                  <a:schemeClr val="tx1"/>
                </a:solidFill>
                <a:ea typeface="+mj-ea"/>
                <a:cs typeface="+mj-cs"/>
              </a:rPr>
              <a:t>Senior Advisor, Child Health and Quality Improvement </a:t>
            </a:r>
            <a:br>
              <a:rPr lang="en-US" sz="1600" dirty="0" smtClean="0">
                <a:solidFill>
                  <a:schemeClr val="tx1"/>
                </a:solidFill>
                <a:ea typeface="+mj-ea"/>
                <a:cs typeface="+mj-cs"/>
              </a:rPr>
            </a:br>
            <a:r>
              <a:rPr lang="en-US" sz="1600" dirty="0" smtClean="0">
                <a:solidFill>
                  <a:schemeClr val="tx1"/>
                </a:solidFill>
                <a:ea typeface="+mj-ea"/>
                <a:cs typeface="+mj-cs"/>
              </a:rPr>
              <a:t/>
            </a:r>
            <a:br>
              <a:rPr lang="en-US" sz="1600" dirty="0" smtClean="0">
                <a:solidFill>
                  <a:schemeClr val="tx1"/>
                </a:solidFill>
                <a:ea typeface="+mj-ea"/>
                <a:cs typeface="+mj-cs"/>
              </a:rPr>
            </a:br>
            <a:r>
              <a:rPr lang="en-US" sz="1600" dirty="0" smtClean="0">
                <a:solidFill>
                  <a:schemeClr val="tx1"/>
                </a:solidFill>
                <a:ea typeface="+mj-ea"/>
                <a:cs typeface="+mj-cs"/>
              </a:rPr>
              <a:t>Agency for Healthcare Research and Quality</a:t>
            </a:r>
            <a:br>
              <a:rPr lang="en-US" sz="1600" dirty="0" smtClean="0">
                <a:solidFill>
                  <a:schemeClr val="tx1"/>
                </a:solidFill>
                <a:ea typeface="+mj-ea"/>
                <a:cs typeface="+mj-cs"/>
              </a:rPr>
            </a:br>
            <a:r>
              <a:rPr lang="en-US" sz="1600" dirty="0" smtClean="0">
                <a:solidFill>
                  <a:schemeClr val="tx1"/>
                </a:solidFill>
                <a:ea typeface="+mj-ea"/>
                <a:cs typeface="+mj-cs"/>
              </a:rPr>
              <a:t/>
            </a:r>
            <a:br>
              <a:rPr lang="en-US" sz="1600" dirty="0" smtClean="0">
                <a:solidFill>
                  <a:schemeClr val="tx1"/>
                </a:solidFill>
                <a:ea typeface="+mj-ea"/>
                <a:cs typeface="+mj-cs"/>
              </a:rPr>
            </a:br>
            <a:r>
              <a:rPr lang="en-US" sz="1600" dirty="0" smtClean="0">
                <a:solidFill>
                  <a:schemeClr val="tx1"/>
                </a:solidFill>
                <a:ea typeface="+mj-ea"/>
                <a:cs typeface="+mj-cs"/>
              </a:rPr>
              <a:t>AHRQ Annual Conference </a:t>
            </a:r>
            <a:br>
              <a:rPr lang="en-US" sz="1600" dirty="0" smtClean="0">
                <a:solidFill>
                  <a:schemeClr val="tx1"/>
                </a:solidFill>
                <a:ea typeface="+mj-ea"/>
                <a:cs typeface="+mj-cs"/>
              </a:rPr>
            </a:br>
            <a:r>
              <a:rPr lang="en-US" sz="1600" dirty="0" smtClean="0">
                <a:solidFill>
                  <a:schemeClr val="tx1"/>
                </a:solidFill>
                <a:ea typeface="+mj-ea"/>
                <a:cs typeface="+mj-cs"/>
              </a:rPr>
              <a:t>CHIPRA Session</a:t>
            </a:r>
            <a:br>
              <a:rPr lang="en-US" sz="1600" dirty="0" smtClean="0">
                <a:solidFill>
                  <a:schemeClr val="tx1"/>
                </a:solidFill>
                <a:ea typeface="+mj-ea"/>
                <a:cs typeface="+mj-cs"/>
              </a:rPr>
            </a:br>
            <a:r>
              <a:rPr lang="en-US" sz="1600" dirty="0" smtClean="0">
                <a:solidFill>
                  <a:schemeClr val="tx1"/>
                </a:solidFill>
                <a:ea typeface="+mj-ea"/>
                <a:cs typeface="+mj-cs"/>
              </a:rPr>
              <a:t>September 28, 2010</a:t>
            </a:r>
            <a:r>
              <a:rPr lang="en-US" sz="2800" dirty="0" smtClean="0">
                <a:ea typeface="+mj-ea"/>
                <a:cs typeface="+mj-cs"/>
              </a:rPr>
              <a:t/>
            </a:r>
            <a:br>
              <a:rPr lang="en-US" sz="2800" dirty="0" smtClean="0">
                <a:ea typeface="+mj-ea"/>
                <a:cs typeface="+mj-cs"/>
              </a:rPr>
            </a:br>
            <a:endParaRPr lang="en-US" sz="3600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Initial Core Measures </a:t>
            </a:r>
          </a:p>
        </p:txBody>
      </p:sp>
      <p:graphicFrame>
        <p:nvGraphicFramePr>
          <p:cNvPr id="30722" name="Object 2"/>
          <p:cNvGraphicFramePr>
            <a:graphicFrameLocks noChangeAspect="1"/>
          </p:cNvGraphicFramePr>
          <p:nvPr>
            <p:ph idx="1"/>
          </p:nvPr>
        </p:nvGraphicFramePr>
        <p:xfrm>
          <a:off x="103188" y="1509713"/>
          <a:ext cx="8878887" cy="5238750"/>
        </p:xfrm>
        <a:graphic>
          <a:graphicData uri="http://schemas.openxmlformats.org/presentationml/2006/ole">
            <p:oleObj spid="_x0000_s30722" name="Chart" r:id="rId3" imgW="8829609" imgH="5210048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381000"/>
            <a:ext cx="6697663" cy="876300"/>
          </a:xfrm>
        </p:spPr>
        <p:txBody>
          <a:bodyPr/>
          <a:lstStyle/>
          <a:p>
            <a:pPr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Initial Core Set of Pediatric Quality Measures</a:t>
            </a:r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24000"/>
            <a:ext cx="8382000" cy="5105400"/>
          </a:xfrm>
          <a:ln w="9525"/>
        </p:spPr>
        <p:txBody>
          <a:bodyPr/>
          <a:lstStyle/>
          <a:p>
            <a:pPr>
              <a:defRPr/>
            </a:pPr>
            <a:r>
              <a:rPr lang="en-US" sz="2800" dirty="0">
                <a:solidFill>
                  <a:schemeClr val="tx1"/>
                </a:solidFill>
              </a:rPr>
              <a:t>24 recommended quality measures for voluntary use by CHIP, Medicaid programs</a:t>
            </a:r>
          </a:p>
          <a:p>
            <a:pPr lvl="1">
              <a:defRPr/>
            </a:pPr>
            <a:r>
              <a:rPr lang="en-US" sz="2400" b="1" dirty="0">
                <a:solidFill>
                  <a:schemeClr val="tx1"/>
                </a:solidFill>
              </a:rPr>
              <a:t>Prevention/Health Promotion (13):</a:t>
            </a:r>
            <a:r>
              <a:rPr lang="en-US" sz="2400" dirty="0">
                <a:solidFill>
                  <a:schemeClr val="tx1"/>
                </a:solidFill>
              </a:rPr>
              <a:t> Prenatal/</a:t>
            </a:r>
            <a:r>
              <a:rPr lang="en-US" sz="2400" dirty="0" err="1">
                <a:solidFill>
                  <a:schemeClr val="tx1"/>
                </a:solidFill>
              </a:rPr>
              <a:t>Perinatal</a:t>
            </a:r>
            <a:r>
              <a:rPr lang="en-US" sz="2400" dirty="0">
                <a:solidFill>
                  <a:schemeClr val="tx1"/>
                </a:solidFill>
              </a:rPr>
              <a:t>, Screening, Immunizations, Well-Child Care Visits, Dental</a:t>
            </a:r>
          </a:p>
          <a:p>
            <a:pPr lvl="1">
              <a:defRPr/>
            </a:pPr>
            <a:r>
              <a:rPr lang="en-US" sz="2400" b="1" dirty="0">
                <a:solidFill>
                  <a:schemeClr val="tx1"/>
                </a:solidFill>
              </a:rPr>
              <a:t>Management of Acute Conditions (5):</a:t>
            </a:r>
            <a:r>
              <a:rPr lang="en-US" sz="2400" dirty="0">
                <a:solidFill>
                  <a:schemeClr val="tx1"/>
                </a:solidFill>
              </a:rPr>
              <a:t> Upper Respiratory, Appropriate Use of Antibiotics, Dental, Emergency Department </a:t>
            </a:r>
          </a:p>
          <a:p>
            <a:pPr lvl="1">
              <a:defRPr/>
            </a:pPr>
            <a:r>
              <a:rPr lang="en-US" sz="2400" b="1" dirty="0">
                <a:solidFill>
                  <a:schemeClr val="tx1"/>
                </a:solidFill>
              </a:rPr>
              <a:t>Management of Chronic Conditions (4):</a:t>
            </a:r>
            <a:r>
              <a:rPr lang="en-US" sz="2400" dirty="0">
                <a:solidFill>
                  <a:schemeClr val="tx1"/>
                </a:solidFill>
              </a:rPr>
              <a:t> ADHD, Mental Health, Diabetes</a:t>
            </a:r>
          </a:p>
          <a:p>
            <a:pPr lvl="1">
              <a:defRPr/>
            </a:pPr>
            <a:r>
              <a:rPr lang="en-US" sz="2400" b="1" dirty="0">
                <a:solidFill>
                  <a:schemeClr val="tx1"/>
                </a:solidFill>
              </a:rPr>
              <a:t>Family Experiences of Care (1)</a:t>
            </a:r>
            <a:r>
              <a:rPr lang="en-US" sz="2400" dirty="0">
                <a:solidFill>
                  <a:schemeClr val="tx1"/>
                </a:solidFill>
              </a:rPr>
              <a:t>: HEDIS CAHPS 4.0 survey instruments</a:t>
            </a:r>
          </a:p>
          <a:p>
            <a:pPr lvl="1">
              <a:defRPr/>
            </a:pPr>
            <a:r>
              <a:rPr lang="en-US" sz="2400" b="1" dirty="0">
                <a:solidFill>
                  <a:schemeClr val="tx1"/>
                </a:solidFill>
              </a:rPr>
              <a:t>Availability (1):</a:t>
            </a:r>
            <a:r>
              <a:rPr lang="en-US" sz="2400" dirty="0">
                <a:solidFill>
                  <a:schemeClr val="tx1"/>
                </a:solidFill>
              </a:rPr>
              <a:t> Access to primary care physicians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47800" y="381000"/>
            <a:ext cx="6697663" cy="876300"/>
          </a:xfrm>
        </p:spPr>
        <p:txBody>
          <a:bodyPr/>
          <a:lstStyle/>
          <a:p>
            <a:pPr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Aligning Pediatric Quality Measures and Meaningful Use </a:t>
            </a:r>
          </a:p>
        </p:txBody>
      </p:sp>
      <p:sp>
        <p:nvSpPr>
          <p:cNvPr id="4843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24000"/>
            <a:ext cx="7993063" cy="4648200"/>
          </a:xfrm>
          <a:ln w="9525"/>
        </p:spPr>
        <p:txBody>
          <a:bodyPr/>
          <a:lstStyle/>
          <a:p>
            <a:pPr algn="ctr">
              <a:buFont typeface="Wingdings" charset="2"/>
              <a:buNone/>
              <a:defRPr/>
            </a:pPr>
            <a:endParaRPr lang="en-US" sz="800" dirty="0">
              <a:ea typeface="+mn-ea"/>
              <a:cs typeface="+mn-cs"/>
            </a:endParaRPr>
          </a:p>
          <a:p>
            <a:pPr>
              <a:lnSpc>
                <a:spcPct val="100000"/>
              </a:lnSpc>
              <a:defRPr/>
            </a:pPr>
            <a:r>
              <a:rPr lang="en-US" sz="2800" dirty="0">
                <a:ea typeface="Arial" charset="0"/>
                <a:cs typeface="Arial" charset="0"/>
              </a:rPr>
              <a:t>Four of the initial quality measures under CHIPRA align with proposed HITECH meaningful use quality measures:</a:t>
            </a:r>
          </a:p>
          <a:p>
            <a:pPr lvl="1">
              <a:lnSpc>
                <a:spcPct val="100000"/>
              </a:lnSpc>
              <a:defRPr/>
            </a:pPr>
            <a:r>
              <a:rPr lang="en-US" sz="2400" dirty="0">
                <a:ea typeface="Arial" charset="0"/>
                <a:cs typeface="Arial" charset="0"/>
              </a:rPr>
              <a:t>BMI for children ages 2-18 years (NCQA)</a:t>
            </a:r>
          </a:p>
          <a:p>
            <a:pPr lvl="1">
              <a:lnSpc>
                <a:spcPct val="100000"/>
              </a:lnSpc>
              <a:defRPr/>
            </a:pPr>
            <a:r>
              <a:rPr lang="en-US" sz="2400" dirty="0">
                <a:ea typeface="Arial" charset="0"/>
                <a:cs typeface="Arial" charset="0"/>
              </a:rPr>
              <a:t>Follow-up care for children prescribed medication for ADHA (NCQA)  </a:t>
            </a:r>
          </a:p>
          <a:p>
            <a:pPr lvl="1">
              <a:lnSpc>
                <a:spcPct val="100000"/>
              </a:lnSpc>
              <a:defRPr/>
            </a:pPr>
            <a:r>
              <a:rPr lang="en-US" sz="2400" dirty="0">
                <a:ea typeface="Arial" charset="0"/>
                <a:cs typeface="Arial" charset="0"/>
              </a:rPr>
              <a:t>Annual Hemoglobin A1C testing for children (NCQA)</a:t>
            </a:r>
          </a:p>
          <a:p>
            <a:pPr lvl="1">
              <a:lnSpc>
                <a:spcPct val="100000"/>
              </a:lnSpc>
              <a:defRPr/>
            </a:pPr>
            <a:r>
              <a:rPr lang="en-US" sz="2400" dirty="0" err="1">
                <a:ea typeface="Arial" charset="0"/>
                <a:cs typeface="Arial" charset="0"/>
              </a:rPr>
              <a:t>Pharyngitis</a:t>
            </a:r>
            <a:r>
              <a:rPr lang="en-US" sz="2400" dirty="0">
                <a:ea typeface="Arial" charset="0"/>
                <a:cs typeface="Arial" charset="0"/>
              </a:rPr>
              <a:t> and appropriate antibiotic dispensing (NCQA)</a:t>
            </a:r>
          </a:p>
          <a:p>
            <a:pPr>
              <a:buFont typeface="Wingdings" charset="2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04800"/>
            <a:ext cx="6697663" cy="876300"/>
          </a:xfrm>
        </p:spPr>
        <p:txBody>
          <a:bodyPr/>
          <a:lstStyle/>
          <a:p>
            <a:pPr>
              <a:defRPr/>
            </a:pPr>
            <a:r>
              <a:rPr lang="en-US" sz="3200" dirty="0">
                <a:ea typeface="+mj-ea"/>
                <a:cs typeface="+mj-cs"/>
              </a:rPr>
              <a:t>Continued Work on CHIPRA: </a:t>
            </a:r>
            <a:r>
              <a:rPr lang="en-US" sz="3200" dirty="0" err="1">
                <a:ea typeface="+mj-ea"/>
                <a:cs typeface="+mj-cs"/>
              </a:rPr>
              <a:t>AHRQ’s</a:t>
            </a:r>
            <a:r>
              <a:rPr lang="en-US" sz="3200" dirty="0">
                <a:ea typeface="+mj-ea"/>
                <a:cs typeface="+mj-cs"/>
              </a:rPr>
              <a:t> Role</a:t>
            </a:r>
          </a:p>
        </p:txBody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1910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b="1" dirty="0">
                <a:ea typeface="+mn-ea"/>
                <a:cs typeface="+mn-cs"/>
              </a:rPr>
              <a:t>New Funding Opportunity</a:t>
            </a:r>
            <a:r>
              <a:rPr lang="en-US" dirty="0">
                <a:ea typeface="+mn-ea"/>
                <a:cs typeface="+mn-cs"/>
              </a:rPr>
              <a:t>: CHIPRA Pediatric Healthcare Quality Measures Program Centers of Excellence (U18) 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Posted April 22, 2010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Review of applications:   October 18, 2010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Work begins by end of 2010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Will build on expert Meeting on Measurement Criteria February 24-25, 2010</a:t>
            </a:r>
          </a:p>
          <a:p>
            <a:pPr lvl="1">
              <a:lnSpc>
                <a:spcPct val="80000"/>
              </a:lnSpc>
              <a:defRPr/>
            </a:pPr>
            <a:endParaRPr lang="en-US" dirty="0"/>
          </a:p>
        </p:txBody>
      </p:sp>
      <p:sp>
        <p:nvSpPr>
          <p:cNvPr id="35844" name="Text Box 4" descr="Bouquet"/>
          <p:cNvSpPr txBox="1">
            <a:spLocks noChangeArrowheads="1"/>
          </p:cNvSpPr>
          <p:nvPr/>
        </p:nvSpPr>
        <p:spPr bwMode="auto">
          <a:xfrm>
            <a:off x="685800" y="6172200"/>
            <a:ext cx="7848600" cy="50165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CCCCFF"/>
            </a:extrusionClr>
          </a:sp3d>
        </p:spPr>
        <p:txBody>
          <a:bodyPr>
            <a:prstTxWarp prst="textNoShape">
              <a:avLst/>
            </a:prstTxWarp>
            <a:spAutoFit/>
            <a:flatTx/>
          </a:bodyPr>
          <a:lstStyle/>
          <a:p>
            <a:r>
              <a:rPr lang="en-US" sz="2600" b="1">
                <a:solidFill>
                  <a:schemeClr val="bg2"/>
                </a:solidFill>
                <a:latin typeface="Arial" charset="0"/>
                <a:ea typeface="ＭＳ Ｐゴシック" charset="-128"/>
                <a:cs typeface="ＭＳ Ｐゴシック" charset="-128"/>
              </a:rPr>
              <a:t>http://www.ahrq.gov/chipra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>
                <a:ea typeface="+mj-ea"/>
                <a:cs typeface="+mj-cs"/>
              </a:rPr>
              <a:t>Next:  Pediatric Quality Measures Program – Aims </a:t>
            </a:r>
          </a:p>
        </p:txBody>
      </p:sp>
      <p:sp>
        <p:nvSpPr>
          <p:cNvPr id="552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76400"/>
            <a:ext cx="8991600" cy="4953000"/>
          </a:xfrm>
        </p:spPr>
        <p:txBody>
          <a:bodyPr/>
          <a:lstStyle/>
          <a:p>
            <a:pPr>
              <a:defRPr/>
            </a:pPr>
            <a:r>
              <a:rPr lang="en-US" sz="2400" dirty="0">
                <a:ea typeface="+mn-ea"/>
                <a:cs typeface="+mn-cs"/>
              </a:rPr>
              <a:t>To enhance and improve the initial core set</a:t>
            </a:r>
          </a:p>
          <a:p>
            <a:pPr>
              <a:defRPr/>
            </a:pPr>
            <a:r>
              <a:rPr lang="en-US" sz="2400" dirty="0">
                <a:ea typeface="+mn-ea"/>
                <a:cs typeface="+mn-cs"/>
              </a:rPr>
              <a:t>To develop additional measures and measure criteria so that CHIPRA core measures: </a:t>
            </a:r>
          </a:p>
          <a:p>
            <a:pPr lvl="1">
              <a:defRPr/>
            </a:pPr>
            <a:r>
              <a:rPr lang="en-US" sz="2400" dirty="0"/>
              <a:t>Are evidence-based </a:t>
            </a:r>
          </a:p>
          <a:p>
            <a:pPr lvl="1">
              <a:defRPr/>
            </a:pPr>
            <a:r>
              <a:rPr lang="en-US" sz="2400" dirty="0"/>
              <a:t>Cut across a wide range of child and </a:t>
            </a:r>
            <a:r>
              <a:rPr lang="en-US" sz="2400" dirty="0" err="1"/>
              <a:t>perinatal</a:t>
            </a:r>
            <a:r>
              <a:rPr lang="en-US" sz="2400" dirty="0"/>
              <a:t> conditions and care settings</a:t>
            </a:r>
          </a:p>
          <a:p>
            <a:pPr lvl="1">
              <a:defRPr/>
            </a:pPr>
            <a:r>
              <a:rPr lang="en-US" sz="2400" dirty="0"/>
              <a:t>Can be vertically and horizontally integrated</a:t>
            </a:r>
          </a:p>
          <a:p>
            <a:pPr lvl="1">
              <a:defRPr/>
            </a:pPr>
            <a:r>
              <a:rPr lang="en-US" sz="2400" dirty="0"/>
              <a:t>Enable assessment of disparities in care</a:t>
            </a:r>
          </a:p>
          <a:p>
            <a:pPr>
              <a:defRPr/>
            </a:pPr>
            <a:r>
              <a:rPr lang="en-US" sz="2400" dirty="0">
                <a:ea typeface="+mn-ea"/>
                <a:cs typeface="+mn-cs"/>
              </a:rPr>
              <a:t>To incorporate multi-stakeholder engagement, including the public</a:t>
            </a:r>
          </a:p>
          <a:p>
            <a:pPr>
              <a:defRPr/>
            </a:pPr>
            <a:r>
              <a:rPr lang="en-US" sz="2400" dirty="0">
                <a:ea typeface="+mn-ea"/>
                <a:cs typeface="+mn-cs"/>
              </a:rPr>
              <a:t>To post improved core measure sets, every year beginning January 2013</a:t>
            </a:r>
          </a:p>
          <a:p>
            <a:pPr>
              <a:defRPr/>
            </a:pPr>
            <a:r>
              <a:rPr lang="en-US" sz="2400" dirty="0">
                <a:ea typeface="+mn-ea"/>
                <a:cs typeface="+mn-cs"/>
              </a:rPr>
              <a:t>To leverage health IT and collect data in a standard format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533400"/>
            <a:ext cx="7162800" cy="685800"/>
          </a:xfrm>
        </p:spPr>
        <p:txBody>
          <a:bodyPr/>
          <a:lstStyle/>
          <a:p>
            <a:pPr>
              <a:defRPr/>
            </a:pPr>
            <a:r>
              <a:rPr lang="en-US" sz="3200" dirty="0">
                <a:ea typeface="+mj-ea"/>
                <a:cs typeface="+mj-cs"/>
              </a:rPr>
              <a:t>For more information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657600" y="1676400"/>
            <a:ext cx="5257800" cy="3657600"/>
          </a:xfrm>
        </p:spPr>
        <p:txBody>
          <a:bodyPr/>
          <a:lstStyle/>
          <a:p>
            <a:pPr>
              <a:lnSpc>
                <a:spcPct val="100000"/>
              </a:lnSpc>
              <a:tabLst>
                <a:tab pos="1308100" algn="l"/>
              </a:tabLst>
              <a:defRPr/>
            </a:pPr>
            <a:r>
              <a:rPr lang="en-US" dirty="0">
                <a:solidFill>
                  <a:schemeClr val="tx1"/>
                </a:solidFill>
                <a:ea typeface="+mn-ea"/>
                <a:cs typeface="+mn-cs"/>
                <a:hlinkClick r:id="rId3"/>
              </a:rPr>
              <a:t>Denise.dougherty@ahrq.hhs.gov</a:t>
            </a: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>
              <a:lnSpc>
                <a:spcPct val="100000"/>
              </a:lnSpc>
              <a:tabLst>
                <a:tab pos="1308100" algn="l"/>
              </a:tabLst>
              <a:defRPr/>
            </a:pPr>
            <a:r>
              <a:rPr lang="en-US" dirty="0">
                <a:solidFill>
                  <a:schemeClr val="tx1"/>
                </a:solidFill>
                <a:ea typeface="+mn-ea"/>
                <a:cs typeface="+mn-cs"/>
                <a:hlinkClick r:id="rId4"/>
              </a:rPr>
              <a:t>Edwin.Lomotan@ahrq.hhs.gov</a:t>
            </a: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>
              <a:lnSpc>
                <a:spcPct val="100000"/>
              </a:lnSpc>
              <a:tabLst>
                <a:tab pos="1308100" algn="l"/>
              </a:tabLst>
              <a:defRPr/>
            </a:pPr>
            <a:r>
              <a:rPr lang="en-US" dirty="0">
                <a:solidFill>
                  <a:schemeClr val="tx1"/>
                </a:solidFill>
                <a:ea typeface="+mn-ea"/>
                <a:cs typeface="+mn-cs"/>
                <a:hlinkClick r:id="rId5"/>
              </a:rPr>
              <a:t>Maushami.DeSoto@ahrq.hhs.gov</a:t>
            </a: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>
              <a:lnSpc>
                <a:spcPct val="100000"/>
              </a:lnSpc>
              <a:buFont typeface="Wingdings" charset="2"/>
              <a:buNone/>
              <a:tabLst>
                <a:tab pos="1308100" algn="l"/>
              </a:tabLst>
              <a:defRPr/>
            </a:pPr>
            <a:endParaRPr lang="en-US" b="1" dirty="0">
              <a:solidFill>
                <a:schemeClr val="tx2"/>
              </a:solidFill>
              <a:ea typeface="+mn-ea"/>
              <a:cs typeface="+mn-cs"/>
            </a:endParaRPr>
          </a:p>
        </p:txBody>
      </p:sp>
      <p:pic>
        <p:nvPicPr>
          <p:cNvPr id="38916" name="Picture 6" descr="hm00195_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1851025"/>
            <a:ext cx="2743200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Overview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343400"/>
          </a:xfrm>
        </p:spPr>
        <p:txBody>
          <a:bodyPr/>
          <a:lstStyle/>
          <a:p>
            <a:pPr>
              <a:defRPr/>
            </a:pPr>
            <a:r>
              <a:rPr lang="en-US" dirty="0" err="1">
                <a:ea typeface="+mn-ea"/>
                <a:cs typeface="+mn-cs"/>
              </a:rPr>
              <a:t>AHRQ’s</a:t>
            </a:r>
            <a:r>
              <a:rPr lang="en-US" dirty="0">
                <a:ea typeface="+mn-ea"/>
                <a:cs typeface="+mn-cs"/>
              </a:rPr>
              <a:t> research agenda and children</a:t>
            </a:r>
          </a:p>
          <a:p>
            <a:pPr>
              <a:defRPr/>
            </a:pPr>
            <a:r>
              <a:rPr lang="en-US" dirty="0" err="1">
                <a:ea typeface="+mn-ea"/>
                <a:cs typeface="+mn-cs"/>
              </a:rPr>
              <a:t>AHRQ’s</a:t>
            </a:r>
            <a:r>
              <a:rPr lang="en-US" dirty="0">
                <a:ea typeface="+mn-ea"/>
                <a:cs typeface="+mn-cs"/>
              </a:rPr>
              <a:t> activities in CHIPRA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>
                <a:ea typeface="+mj-ea"/>
                <a:cs typeface="+mj-cs"/>
              </a:rPr>
              <a:t>AHRQ Activities Related to Children </a:t>
            </a:r>
          </a:p>
        </p:txBody>
      </p:sp>
      <p:sp>
        <p:nvSpPr>
          <p:cNvPr id="5560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993063" cy="44196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dirty="0">
                <a:ea typeface="+mn-ea"/>
                <a:cs typeface="+mn-cs"/>
              </a:rPr>
              <a:t>Congress made children one of </a:t>
            </a:r>
            <a:r>
              <a:rPr lang="en-US" dirty="0" err="1">
                <a:ea typeface="+mn-ea"/>
                <a:cs typeface="+mn-cs"/>
              </a:rPr>
              <a:t>AHRQ’s</a:t>
            </a:r>
            <a:r>
              <a:rPr lang="en-US" dirty="0">
                <a:ea typeface="+mn-ea"/>
                <a:cs typeface="+mn-cs"/>
              </a:rPr>
              <a:t> priority populations—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To be included in all AHRQ activities</a:t>
            </a:r>
          </a:p>
          <a:p>
            <a:pPr lvl="1">
              <a:lnSpc>
                <a:spcPct val="80000"/>
              </a:lnSpc>
              <a:defRPr/>
            </a:pPr>
            <a:r>
              <a:rPr lang="en-US" dirty="0"/>
              <a:t>Other related populations –</a:t>
            </a:r>
          </a:p>
          <a:p>
            <a:pPr lvl="2">
              <a:lnSpc>
                <a:spcPct val="80000"/>
              </a:lnSpc>
              <a:defRPr/>
            </a:pPr>
            <a:r>
              <a:rPr lang="en-US" dirty="0"/>
              <a:t>Racial and ethnic minorities</a:t>
            </a:r>
          </a:p>
          <a:p>
            <a:pPr lvl="2">
              <a:lnSpc>
                <a:spcPct val="80000"/>
              </a:lnSpc>
              <a:defRPr/>
            </a:pPr>
            <a:r>
              <a:rPr lang="en-US" dirty="0"/>
              <a:t>Low-income</a:t>
            </a:r>
          </a:p>
          <a:p>
            <a:pPr lvl="2">
              <a:lnSpc>
                <a:spcPct val="80000"/>
              </a:lnSpc>
              <a:defRPr/>
            </a:pPr>
            <a:r>
              <a:rPr lang="en-US" dirty="0"/>
              <a:t>Individuals with special health care needs</a:t>
            </a:r>
          </a:p>
          <a:p>
            <a:pPr lvl="2">
              <a:lnSpc>
                <a:spcPct val="80000"/>
              </a:lnSpc>
              <a:defRPr/>
            </a:pPr>
            <a:r>
              <a:rPr lang="en-US" dirty="0"/>
              <a:t>Rural</a:t>
            </a:r>
          </a:p>
          <a:p>
            <a:pPr>
              <a:lnSpc>
                <a:spcPct val="80000"/>
              </a:lnSpc>
              <a:defRPr/>
            </a:pPr>
            <a:r>
              <a:rPr lang="en-US" dirty="0">
                <a:ea typeface="+mn-ea"/>
                <a:cs typeface="+mn-cs"/>
              </a:rPr>
              <a:t>Bottom line:   projects on children always welcome</a:t>
            </a:r>
          </a:p>
          <a:p>
            <a:pPr lvl="1">
              <a:lnSpc>
                <a:spcPct val="80000"/>
              </a:lnSpc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>
            <p:ph idx="1"/>
          </p:nvPr>
        </p:nvGraphicFramePr>
        <p:xfrm>
          <a:off x="0" y="762000"/>
          <a:ext cx="9372600" cy="6148388"/>
        </p:xfrm>
        <a:graphic>
          <a:graphicData uri="http://schemas.openxmlformats.org/presentationml/2006/ole">
            <p:oleObj spid="_x0000_s20482" name="Chart" r:id="rId4" imgW="7620163" imgH="6238728" progId="MSGraph.Chart.8">
              <p:embed followColorScheme="full"/>
            </p:oleObj>
          </a:graphicData>
        </a:graphic>
      </p:graphicFrame>
      <p:sp>
        <p:nvSpPr>
          <p:cNvPr id="9011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>
                <a:ea typeface="+mj-ea"/>
                <a:cs typeface="+mj-cs"/>
              </a:rPr>
              <a:t>AHRQ Priorities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5857875" y="2514600"/>
            <a:ext cx="1914525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Effective Health</a:t>
            </a:r>
            <a:b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Care Program</a:t>
            </a:r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2514600" y="4573588"/>
            <a:ext cx="25908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Medical Expenditure</a:t>
            </a:r>
            <a:b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Panel Surveys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1847850" y="2566988"/>
            <a:ext cx="19812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Ambulatory</a:t>
            </a:r>
            <a:b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Patient Safety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3425825" y="1728788"/>
            <a:ext cx="228600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</a:t>
            </a:r>
            <a:r>
              <a:rPr lang="en-US" sz="2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Patient</a:t>
            </a:r>
            <a:r>
              <a:rPr lang="en-US" sz="1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Safety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3835400" y="2152650"/>
            <a:ext cx="1524000" cy="1196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25425" indent="-225425" algn="l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</a:rPr>
              <a:t>Health IT</a:t>
            </a:r>
          </a:p>
          <a:p>
            <a:pPr marL="225425" indent="-225425" algn="l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</a:rPr>
              <a:t>Patient Safety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Organizations</a:t>
            </a:r>
          </a:p>
          <a:p>
            <a:pPr marL="225425" indent="-225425" algn="l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</a:rPr>
              <a:t>New Patient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Safety Grants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5486400" y="2971800"/>
            <a:ext cx="3048000" cy="1409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25425" indent="-225425" algn="l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</a:rPr>
              <a:t>Comparative 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Effectiveness Reviews</a:t>
            </a:r>
          </a:p>
          <a:p>
            <a:pPr marL="225425" indent="-225425" algn="l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</a:rPr>
              <a:t>Comparative Effectiveness Research </a:t>
            </a:r>
          </a:p>
          <a:p>
            <a:pPr marL="225425" indent="-225425" algn="l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</a:rPr>
              <a:t>Clear Findings for 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Multiple Audiences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4600575" y="5143500"/>
            <a:ext cx="3505200" cy="1409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25425" indent="-225425" algn="l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</a:rPr>
              <a:t>Quality &amp; Cost-Effectiveness, e.g.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Prevention and Pharmaceutical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Outcomes</a:t>
            </a:r>
          </a:p>
          <a:p>
            <a:pPr marL="225425" indent="-225425" algn="l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</a:rPr>
              <a:t>U.S. Preventive Services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Task Force</a:t>
            </a:r>
          </a:p>
          <a:p>
            <a:pPr marL="225425" indent="-225425" algn="l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</a:rPr>
              <a:t> MRSA/HAIs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2219325" y="5141913"/>
            <a:ext cx="2576513" cy="963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25425" indent="-225425" algn="l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  <a:tabLst>
                <a:tab pos="225425" algn="l"/>
              </a:tabLst>
            </a:pPr>
            <a:r>
              <a:rPr lang="en-US" sz="1400">
                <a:latin typeface="Arial" charset="0"/>
              </a:rPr>
              <a:t> Visit-Level Information on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 Medical Expenditures</a:t>
            </a:r>
          </a:p>
          <a:p>
            <a:pPr marL="225425" indent="-225425" algn="l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  <a:tabLst>
                <a:tab pos="225425" algn="l"/>
              </a:tabLst>
            </a:pPr>
            <a:r>
              <a:rPr lang="en-US" sz="1400">
                <a:latin typeface="Arial" charset="0"/>
              </a:rPr>
              <a:t> Annual Quality &amp; 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 Disparities Reports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1457325" y="3133725"/>
            <a:ext cx="2743200" cy="117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25425" indent="-225425" algn="l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</a:rPr>
              <a:t>Safety &amp; Quality Measures,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Drug Management and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Patient-Centered Care</a:t>
            </a:r>
          </a:p>
          <a:p>
            <a:pPr marL="225425" indent="-225425" algn="l">
              <a:spcBef>
                <a:spcPct val="10000"/>
              </a:spcBef>
              <a:buClr>
                <a:schemeClr val="tx2"/>
              </a:buClr>
              <a:buSzPct val="120000"/>
              <a:buFont typeface="Wingdings" charset="2"/>
              <a:buChar char="Ø"/>
            </a:pPr>
            <a:r>
              <a:rPr lang="en-US" sz="1400">
                <a:latin typeface="Arial" charset="0"/>
              </a:rPr>
              <a:t>Patient Safety Improvement</a:t>
            </a:r>
            <a:br>
              <a:rPr lang="en-US" sz="1400">
                <a:latin typeface="Arial" charset="0"/>
              </a:rPr>
            </a:br>
            <a:r>
              <a:rPr lang="en-US" sz="1400">
                <a:latin typeface="Arial" charset="0"/>
              </a:rPr>
              <a:t>Corps</a:t>
            </a:r>
          </a:p>
        </p:txBody>
      </p:sp>
      <p:sp>
        <p:nvSpPr>
          <p:cNvPr id="90125" name="Text Box 13"/>
          <p:cNvSpPr txBox="1">
            <a:spLocks noChangeArrowheads="1"/>
          </p:cNvSpPr>
          <p:nvPr/>
        </p:nvSpPr>
        <p:spPr bwMode="auto">
          <a:xfrm>
            <a:off x="4833938" y="4572000"/>
            <a:ext cx="2590800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600" b="1">
                <a:solidFill>
                  <a:srgbClr val="FFFA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Other Research &amp; Dissemination Activities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>
                <a:ea typeface="+mj-ea"/>
                <a:cs typeface="+mj-cs"/>
              </a:rPr>
              <a:t>AHRQ Resources in Quality Measurement 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4876800" cy="4953000"/>
          </a:xfrm>
        </p:spPr>
        <p:txBody>
          <a:bodyPr/>
          <a:lstStyle/>
          <a:p>
            <a:pPr marL="396875" indent="-396875">
              <a:spcBef>
                <a:spcPct val="50000"/>
              </a:spcBef>
              <a:defRPr/>
            </a:pPr>
            <a:r>
              <a:rPr lang="en-US" sz="2400" b="1" dirty="0" smtClean="0"/>
              <a:t>Comparative effectiveness research</a:t>
            </a:r>
          </a:p>
          <a:p>
            <a:pPr marL="396875" indent="-396875">
              <a:spcBef>
                <a:spcPct val="50000"/>
              </a:spcBef>
              <a:defRPr/>
            </a:pPr>
            <a:r>
              <a:rPr lang="en-US" sz="2400" b="1" dirty="0" smtClean="0"/>
              <a:t>AHRQ research funding:</a:t>
            </a:r>
            <a:r>
              <a:rPr lang="en-US" sz="2400" dirty="0" smtClean="0"/>
              <a:t> High-impact, improve quality</a:t>
            </a:r>
          </a:p>
          <a:p>
            <a:pPr marL="396875" indent="-396875">
              <a:spcBef>
                <a:spcPct val="50000"/>
              </a:spcBef>
              <a:defRPr/>
            </a:pPr>
            <a:r>
              <a:rPr lang="en-US" sz="2400" b="1" dirty="0" smtClean="0"/>
              <a:t>Healthcare quality measurement:</a:t>
            </a:r>
          </a:p>
          <a:p>
            <a:pPr marL="908050" lvl="1">
              <a:spcBef>
                <a:spcPct val="50000"/>
              </a:spcBef>
              <a:buFontTx/>
              <a:buNone/>
              <a:defRPr/>
            </a:pPr>
            <a:r>
              <a:rPr lang="en-US" b="1" dirty="0" smtClean="0">
                <a:cs typeface="ＭＳ Ｐゴシック" charset="-128"/>
              </a:rPr>
              <a:t>Pediatric Quality Indicators</a:t>
            </a:r>
          </a:p>
          <a:p>
            <a:pPr marL="908050" lvl="1">
              <a:spcBef>
                <a:spcPct val="50000"/>
              </a:spcBef>
              <a:buFontTx/>
              <a:buNone/>
              <a:defRPr/>
            </a:pPr>
            <a:r>
              <a:rPr lang="en-US" b="1" dirty="0" smtClean="0">
                <a:cs typeface="ＭＳ Ｐゴシック" charset="-128"/>
              </a:rPr>
              <a:t>CAHPS</a:t>
            </a:r>
          </a:p>
          <a:p>
            <a:pPr marL="908050" lvl="1">
              <a:spcBef>
                <a:spcPct val="50000"/>
              </a:spcBef>
              <a:buFontTx/>
              <a:buNone/>
              <a:defRPr/>
            </a:pPr>
            <a:r>
              <a:rPr lang="en-US" b="1" dirty="0" smtClean="0">
                <a:cs typeface="ＭＳ Ｐゴシック" charset="-128"/>
              </a:rPr>
              <a:t>MEPS</a:t>
            </a:r>
          </a:p>
          <a:p>
            <a:pPr marL="908050" lvl="1">
              <a:spcBef>
                <a:spcPct val="50000"/>
              </a:spcBef>
              <a:buFontTx/>
              <a:buNone/>
              <a:defRPr/>
            </a:pPr>
            <a:r>
              <a:rPr lang="en-US" b="1" dirty="0" smtClean="0">
                <a:cs typeface="ＭＳ Ｐゴシック" charset="-128"/>
              </a:rPr>
              <a:t>NHQR/DR (see fact sheet)</a:t>
            </a:r>
          </a:p>
        </p:txBody>
      </p:sp>
      <p:pic>
        <p:nvPicPr>
          <p:cNvPr id="22532" name="Picture 16" descr="Untitled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676400"/>
            <a:ext cx="2833688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0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28600"/>
            <a:ext cx="6697663" cy="990600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ea typeface="+mj-ea"/>
                <a:cs typeface="+mj-cs"/>
              </a:rPr>
              <a:t>CER Projects Affecting Child Health   </a:t>
            </a:r>
            <a:br>
              <a:rPr lang="en-US" sz="2800" dirty="0">
                <a:ea typeface="+mj-ea"/>
                <a:cs typeface="+mj-cs"/>
              </a:rPr>
            </a:br>
            <a:r>
              <a:rPr lang="en-US" sz="2800" dirty="0">
                <a:ea typeface="+mj-ea"/>
                <a:cs typeface="+mj-cs"/>
              </a:rPr>
              <a:t>(Funded by ARRA)</a:t>
            </a:r>
          </a:p>
        </p:txBody>
      </p:sp>
      <p:sp>
        <p:nvSpPr>
          <p:cNvPr id="512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993063" cy="5943600"/>
          </a:xfrm>
        </p:spPr>
        <p:txBody>
          <a:bodyPr/>
          <a:lstStyle/>
          <a:p>
            <a:r>
              <a:rPr lang="en-US" sz="2800" i="1"/>
              <a:t>Comparative Safety and Effectiveness of Stimulants in Medicaid Youth with ADHD, </a:t>
            </a:r>
            <a:r>
              <a:rPr lang="en-US" sz="2800"/>
              <a:t>University of Florida</a:t>
            </a:r>
          </a:p>
          <a:p>
            <a:r>
              <a:rPr lang="en-US" sz="2800" i="1"/>
              <a:t>Off-label Prescribing: Comparative Evidence, Regulation and Utilization,</a:t>
            </a:r>
            <a:r>
              <a:rPr lang="en-US" sz="2800"/>
              <a:t> Brigham and Women’s Hospital</a:t>
            </a:r>
          </a:p>
          <a:p>
            <a:r>
              <a:rPr lang="en-US" sz="2800" i="1"/>
              <a:t>Pregnancy Outcomes and Asthma</a:t>
            </a:r>
            <a:r>
              <a:rPr lang="en-US" sz="2800"/>
              <a:t> </a:t>
            </a:r>
            <a:r>
              <a:rPr lang="en-US" sz="2800" i="1"/>
              <a:t>Medications in Pregnancy,</a:t>
            </a:r>
            <a:r>
              <a:rPr lang="en-US" sz="2800"/>
              <a:t> UC-San Diego</a:t>
            </a:r>
          </a:p>
          <a:p>
            <a:r>
              <a:rPr lang="en-US" sz="2800" i="1"/>
              <a:t>Measuring Pediatric Inpatient Medication Use</a:t>
            </a:r>
            <a:r>
              <a:rPr lang="en-US" sz="2800"/>
              <a:t>, University of Rhode Island </a:t>
            </a:r>
          </a:p>
          <a:p>
            <a:r>
              <a:rPr lang="en-US" sz="2800"/>
              <a:t>More information ARRA-funded CER projects: </a:t>
            </a:r>
            <a:r>
              <a:rPr lang="en-US" sz="2800">
                <a:solidFill>
                  <a:schemeClr val="tx2"/>
                </a:solidFill>
                <a:hlinkClick r:id="rId3"/>
              </a:rPr>
              <a:t>http://www.effectivehealthcare.ahrq.gov</a:t>
            </a:r>
            <a:endParaRPr lang="en-US" sz="28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err="1">
                <a:ea typeface="+mj-ea"/>
                <a:cs typeface="+mj-cs"/>
              </a:rPr>
              <a:t>AHRQ’s</a:t>
            </a:r>
            <a:r>
              <a:rPr lang="en-US" sz="3200" dirty="0">
                <a:ea typeface="+mj-ea"/>
                <a:cs typeface="+mj-cs"/>
              </a:rPr>
              <a:t> Fiscal 2011 </a:t>
            </a:r>
            <a:br>
              <a:rPr lang="en-US" sz="3200" dirty="0">
                <a:ea typeface="+mj-ea"/>
                <a:cs typeface="+mj-cs"/>
              </a:rPr>
            </a:br>
            <a:r>
              <a:rPr lang="en-US" sz="3200" dirty="0">
                <a:ea typeface="+mj-ea"/>
                <a:cs typeface="+mj-cs"/>
              </a:rPr>
              <a:t>Budget Proposal for AHRQ</a:t>
            </a:r>
          </a:p>
        </p:txBody>
      </p:sp>
      <p:sp>
        <p:nvSpPr>
          <p:cNvPr id="3164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1752600"/>
            <a:ext cx="7993063" cy="4648200"/>
          </a:xfrm>
          <a:ln w="9525"/>
        </p:spPr>
        <p:txBody>
          <a:bodyPr/>
          <a:lstStyle/>
          <a:p>
            <a:pPr>
              <a:lnSpc>
                <a:spcPct val="100000"/>
              </a:lnSpc>
              <a:spcBef>
                <a:spcPct val="50000"/>
              </a:spcBef>
              <a:buSzTx/>
              <a:defRPr/>
            </a:pPr>
            <a:r>
              <a:rPr lang="en-US" sz="2800" dirty="0">
                <a:solidFill>
                  <a:schemeClr val="tx1"/>
                </a:solidFill>
                <a:ea typeface="+mn-ea"/>
                <a:cs typeface="+mn-cs"/>
              </a:rPr>
              <a:t>Obama Administration proposed FY 2011 budget includes $611 million for AHRQ – up from $397 million in FY 2010: </a:t>
            </a:r>
          </a:p>
          <a:p>
            <a:pPr lvl="1">
              <a:lnSpc>
                <a:spcPct val="100000"/>
              </a:lnSpc>
              <a:spcBef>
                <a:spcPct val="50000"/>
              </a:spcBef>
              <a:buSzTx/>
              <a:defRPr/>
            </a:pPr>
            <a:r>
              <a:rPr lang="en-US" sz="2400" dirty="0">
                <a:solidFill>
                  <a:schemeClr val="tx1"/>
                </a:solidFill>
              </a:rPr>
              <a:t>$286 million for </a:t>
            </a:r>
            <a:r>
              <a:rPr lang="en-US" sz="2400" u="sng" dirty="0">
                <a:solidFill>
                  <a:schemeClr val="tx1"/>
                </a:solidFill>
              </a:rPr>
              <a:t>patient-centered health research</a:t>
            </a:r>
            <a:r>
              <a:rPr lang="en-US" sz="2400" dirty="0">
                <a:solidFill>
                  <a:schemeClr val="tx1"/>
                </a:solidFill>
              </a:rPr>
              <a:t>, up $261 million over the FY 2010 budget</a:t>
            </a:r>
          </a:p>
          <a:p>
            <a:pPr lvl="1">
              <a:defRPr/>
            </a:pPr>
            <a:r>
              <a:rPr lang="en-US" sz="2400" dirty="0">
                <a:solidFill>
                  <a:schemeClr val="tx1"/>
                </a:solidFill>
              </a:rPr>
              <a:t>$32 million for </a:t>
            </a:r>
            <a:r>
              <a:rPr lang="en-US" sz="2400" u="sng" dirty="0">
                <a:solidFill>
                  <a:schemeClr val="tx1"/>
                </a:solidFill>
              </a:rPr>
              <a:t>health information technology research</a:t>
            </a:r>
            <a:r>
              <a:rPr lang="en-US" sz="2400" i="1" dirty="0">
                <a:solidFill>
                  <a:schemeClr val="tx1"/>
                </a:solidFill>
              </a:rPr>
              <a:t>,</a:t>
            </a:r>
            <a:r>
              <a:rPr lang="en-US" sz="2400" dirty="0">
                <a:solidFill>
                  <a:schemeClr val="tx1"/>
                </a:solidFill>
              </a:rPr>
              <a:t> a $4 million increase from FY 2010</a:t>
            </a:r>
          </a:p>
          <a:p>
            <a:pPr lvl="1">
              <a:defRPr/>
            </a:pPr>
            <a:r>
              <a:rPr lang="en-US" sz="2400" dirty="0">
                <a:solidFill>
                  <a:schemeClr val="tx1"/>
                </a:solidFill>
              </a:rPr>
              <a:t>$65 million for </a:t>
            </a:r>
            <a:r>
              <a:rPr lang="en-US" sz="2400" u="sng" dirty="0">
                <a:solidFill>
                  <a:schemeClr val="tx1"/>
                </a:solidFill>
              </a:rPr>
              <a:t>patient safety research</a:t>
            </a:r>
            <a:r>
              <a:rPr lang="en-US" sz="2400" dirty="0">
                <a:solidFill>
                  <a:schemeClr val="tx1"/>
                </a:solidFill>
              </a:rPr>
              <a:t>, including $34 million to reduce and prevent healthcare-associated infections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>
                <a:ea typeface="+mj-ea"/>
                <a:cs typeface="+mj-cs"/>
              </a:rPr>
              <a:t>AHRQ CHIPRA Partnerships with CMS</a:t>
            </a:r>
          </a:p>
        </p:txBody>
      </p:sp>
      <p:sp>
        <p:nvSpPr>
          <p:cNvPr id="549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145463" cy="5029200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ea typeface="+mn-ea"/>
                <a:cs typeface="+mn-cs"/>
              </a:rPr>
              <a:t>Title IV – Strengthening Quality of Care and Health Outcomes</a:t>
            </a:r>
          </a:p>
          <a:p>
            <a:pPr lvl="1">
              <a:defRPr/>
            </a:pPr>
            <a:r>
              <a:rPr lang="en-US" sz="2400" dirty="0"/>
              <a:t>Measures </a:t>
            </a:r>
          </a:p>
          <a:p>
            <a:pPr lvl="2">
              <a:defRPr/>
            </a:pPr>
            <a:r>
              <a:rPr lang="en-US" sz="2000" dirty="0">
                <a:solidFill>
                  <a:schemeClr val="tx2"/>
                </a:solidFill>
              </a:rPr>
              <a:t>Identification and posting of initial Core Set of children’s health care quality measures – </a:t>
            </a:r>
            <a:r>
              <a:rPr lang="en-US" sz="2000" i="1" dirty="0">
                <a:solidFill>
                  <a:schemeClr val="tx2"/>
                </a:solidFill>
              </a:rPr>
              <a:t>Done!</a:t>
            </a:r>
          </a:p>
          <a:p>
            <a:pPr lvl="2">
              <a:defRPr/>
            </a:pPr>
            <a:r>
              <a:rPr lang="en-US" sz="2000" dirty="0">
                <a:solidFill>
                  <a:schemeClr val="tx2"/>
                </a:solidFill>
              </a:rPr>
              <a:t>Pediatric Quality Measures Program – </a:t>
            </a:r>
            <a:r>
              <a:rPr lang="en-US" sz="2000" i="1" dirty="0">
                <a:solidFill>
                  <a:schemeClr val="tx2"/>
                </a:solidFill>
              </a:rPr>
              <a:t>Under Way</a:t>
            </a:r>
          </a:p>
          <a:p>
            <a:pPr lvl="1">
              <a:defRPr/>
            </a:pPr>
            <a:r>
              <a:rPr lang="en-US" sz="2400" dirty="0">
                <a:solidFill>
                  <a:schemeClr val="tx1"/>
                </a:solidFill>
              </a:rPr>
              <a:t>Beyond Measures </a:t>
            </a:r>
          </a:p>
          <a:p>
            <a:pPr lvl="2">
              <a:defRPr/>
            </a:pPr>
            <a:r>
              <a:rPr lang="en-US" sz="2000" dirty="0">
                <a:solidFill>
                  <a:schemeClr val="tx1"/>
                </a:solidFill>
              </a:rPr>
              <a:t>CMS State Quality Demonstration Projects – </a:t>
            </a:r>
            <a:r>
              <a:rPr lang="en-US" sz="2000" dirty="0">
                <a:solidFill>
                  <a:schemeClr val="tx2"/>
                </a:solidFill>
              </a:rPr>
              <a:t>National Evaluation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  <a:p>
            <a:pPr lvl="2">
              <a:defRPr/>
            </a:pPr>
            <a:r>
              <a:rPr lang="en-US" sz="2000" dirty="0">
                <a:solidFill>
                  <a:schemeClr val="tx1"/>
                </a:solidFill>
              </a:rPr>
              <a:t>Model Children’s Electronic Health Record Format </a:t>
            </a:r>
          </a:p>
          <a:p>
            <a:pPr lvl="2">
              <a:defRPr/>
            </a:pPr>
            <a:r>
              <a:rPr lang="en-US" sz="2000" dirty="0">
                <a:solidFill>
                  <a:schemeClr val="tx1"/>
                </a:solidFill>
              </a:rPr>
              <a:t>CAHPS Benchmarking Database as source of State reports on CAHPS Data (Section 402)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+mj-ea"/>
                <a:cs typeface="+mj-cs"/>
              </a:rPr>
              <a:t>Initial Core Measures </a:t>
            </a: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>
            <p:ph idx="1"/>
          </p:nvPr>
        </p:nvGraphicFramePr>
        <p:xfrm>
          <a:off x="0" y="1619250"/>
          <a:ext cx="8878888" cy="5238750"/>
        </p:xfrm>
        <a:graphic>
          <a:graphicData uri="http://schemas.openxmlformats.org/presentationml/2006/ole">
            <p:oleObj spid="_x0000_s29698" name="Chart" r:id="rId3" imgW="8829609" imgH="5210048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Cpresentation_July20_NCSL.CT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CCpresentation_July20_NCSL.C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208"/>
        </a:solidFill>
        <a:ln w="12700" cap="flat" cmpd="sng" algn="ctr">
          <a:solidFill>
            <a:schemeClr val="tx1"/>
          </a:solidFill>
          <a:prstDash val="dashDot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208"/>
        </a:solidFill>
        <a:ln w="12700" cap="flat" cmpd="sng" algn="ctr">
          <a:solidFill>
            <a:schemeClr val="tx1"/>
          </a:solidFill>
          <a:prstDash val="dashDot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Cpresentation_July20_NCSL.C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presentation_July20_NCSL.C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presentation_July20_NCSL.C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presentation_July20_NCSL.C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presentation_July20_NCSL.C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presentation_July20_NCSL.C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presentation_July20_NCSL.C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CCpresentation_July20_NCSL.CT</Template>
  <TotalTime>2452</TotalTime>
  <Words>828</Words>
  <Application>Microsoft Macintosh PowerPoint</Application>
  <PresentationFormat>On-screen Show (4:3)</PresentationFormat>
  <Paragraphs>106</Paragraphs>
  <Slides>15</Slides>
  <Notes>9</Notes>
  <HiddenSlides>1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Times New Roman</vt:lpstr>
      <vt:lpstr>ＭＳ Ｐゴシック</vt:lpstr>
      <vt:lpstr>Arial</vt:lpstr>
      <vt:lpstr>Wingdings</vt:lpstr>
      <vt:lpstr>Monotype Sorts</vt:lpstr>
      <vt:lpstr>CCpresentation_July20_NCSL.CT</vt:lpstr>
      <vt:lpstr>Microsoft Photo Editor 3.0 Photo</vt:lpstr>
      <vt:lpstr>Microsoft Graph Chart</vt:lpstr>
      <vt:lpstr>AHRQ’s Activities – CHIPRA Quality Measure Identification and Improvement    Denise Dougherty, Ph.D.  Senior Advisor, Child Health and Quality Improvement   Agency for Healthcare Research and Quality  AHRQ Annual Conference  CHIPRA Session September 28, 2010 </vt:lpstr>
      <vt:lpstr>Overview</vt:lpstr>
      <vt:lpstr>AHRQ Activities Related to Children </vt:lpstr>
      <vt:lpstr>AHRQ Priorities</vt:lpstr>
      <vt:lpstr>AHRQ Resources in Quality Measurement </vt:lpstr>
      <vt:lpstr>CER Projects Affecting Child Health    (Funded by ARRA)</vt:lpstr>
      <vt:lpstr>AHRQ’s Fiscal 2011  Budget Proposal for AHRQ</vt:lpstr>
      <vt:lpstr>AHRQ CHIPRA Partnerships with CMS</vt:lpstr>
      <vt:lpstr>Initial Core Measures </vt:lpstr>
      <vt:lpstr>Initial Core Measures </vt:lpstr>
      <vt:lpstr>Initial Core Set of Pediatric Quality Measures</vt:lpstr>
      <vt:lpstr>Aligning Pediatric Quality Measures and Meaningful Use </vt:lpstr>
      <vt:lpstr>Continued Work on CHIPRA: AHRQ’s Role</vt:lpstr>
      <vt:lpstr>Next:  Pediatric Quality Measures Program – Aims </vt:lpstr>
      <vt:lpstr>For more information</vt:lpstr>
    </vt:vector>
  </TitlesOfParts>
  <Company>Tokarski,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Impact of the Comparative Effectiveness Initiative on Patient Safety and Quality </dc:title>
  <dc:creator>Cathy Tokarski</dc:creator>
  <cp:lastModifiedBy>Graham</cp:lastModifiedBy>
  <cp:revision>57</cp:revision>
  <dcterms:created xsi:type="dcterms:W3CDTF">2010-10-18T18:02:06Z</dcterms:created>
  <dcterms:modified xsi:type="dcterms:W3CDTF">2010-10-18T18:02:44Z</dcterms:modified>
</cp:coreProperties>
</file>