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embeddings/oleObject1.bin" ContentType="application/vnd.openxmlformats-officedocument.oleObject"/>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embeddings/oleObject2.bin" ContentType="application/vnd.openxmlformats-officedocument.oleObject"/>
  <Override PartName="/ppt/notesSlides/notesSlide2.xml" ContentType="application/vnd.openxmlformats-officedocument.presentationml.notesSlide+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s/slide6.xml" ContentType="application/vnd.openxmlformats-officedocument.presentationml.slide+xml"/>
  <Default Extension="vml" ContentType="application/vnd.openxmlformats-officedocument.vmlDrawing"/>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9" r:id="rId1"/>
  </p:sldMasterIdLst>
  <p:notesMasterIdLst>
    <p:notesMasterId r:id="rId15"/>
  </p:notesMasterIdLst>
  <p:handoutMasterIdLst>
    <p:handoutMasterId r:id="rId16"/>
  </p:handoutMasterIdLst>
  <p:sldIdLst>
    <p:sldId id="258" r:id="rId2"/>
    <p:sldId id="259" r:id="rId3"/>
    <p:sldId id="257" r:id="rId4"/>
    <p:sldId id="260" r:id="rId5"/>
    <p:sldId id="261" r:id="rId6"/>
    <p:sldId id="262" r:id="rId7"/>
    <p:sldId id="263" r:id="rId8"/>
    <p:sldId id="264" r:id="rId9"/>
    <p:sldId id="266" r:id="rId10"/>
    <p:sldId id="269" r:id="rId11"/>
    <p:sldId id="270" r:id="rId12"/>
    <p:sldId id="267" r:id="rId13"/>
    <p:sldId id="268" r:id="rId1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457200" rtl="0" eaLnBrk="1" latinLnBrk="0" hangingPunct="1">
      <a:defRPr sz="2400" kern="1200">
        <a:solidFill>
          <a:schemeClr val="tx1"/>
        </a:solidFill>
        <a:latin typeface="Times New Roman" charset="0"/>
        <a:ea typeface="+mn-ea"/>
        <a:cs typeface="+mn-cs"/>
      </a:defRPr>
    </a:lvl6pPr>
    <a:lvl7pPr marL="2743200" algn="l" defTabSz="457200" rtl="0" eaLnBrk="1" latinLnBrk="0" hangingPunct="1">
      <a:defRPr sz="2400" kern="1200">
        <a:solidFill>
          <a:schemeClr val="tx1"/>
        </a:solidFill>
        <a:latin typeface="Times New Roman" charset="0"/>
        <a:ea typeface="+mn-ea"/>
        <a:cs typeface="+mn-cs"/>
      </a:defRPr>
    </a:lvl7pPr>
    <a:lvl8pPr marL="3200400" algn="l" defTabSz="457200" rtl="0" eaLnBrk="1" latinLnBrk="0" hangingPunct="1">
      <a:defRPr sz="2400" kern="1200">
        <a:solidFill>
          <a:schemeClr val="tx1"/>
        </a:solidFill>
        <a:latin typeface="Times New Roman" charset="0"/>
        <a:ea typeface="+mn-ea"/>
        <a:cs typeface="+mn-cs"/>
      </a:defRPr>
    </a:lvl8pPr>
    <a:lvl9pPr marL="3657600" algn="l" defTabSz="4572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autoAdjust="0"/>
    <p:restoredTop sz="94675" autoAdjust="0"/>
  </p:normalViewPr>
  <p:slideViewPr>
    <p:cSldViewPr>
      <p:cViewPr varScale="1">
        <p:scale>
          <a:sx n="150" d="100"/>
          <a:sy n="150" d="100"/>
        </p:scale>
        <p:origin x="-1256"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2662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2662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2662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3CBA181A-9DDF-0644-BED5-B8FCEC0C0880}"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194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1946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94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4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194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432B92FF-F2B0-E14C-9D15-0A6FD60C73A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F10282-EB44-FD4D-8D09-301418DE96AD}" type="slidenum">
              <a:rPr lang="en-US"/>
              <a:pPr/>
              <a:t>3</a:t>
            </a:fld>
            <a:endParaRPr lang="en-US"/>
          </a:p>
        </p:txBody>
      </p:sp>
      <p:sp>
        <p:nvSpPr>
          <p:cNvPr id="20482" name="Rectangle 2"/>
          <p:cNvSpPr>
            <a:spLocks noRot="1" noChangeArrowheads="1" noTextEdit="1"/>
          </p:cNvSpPr>
          <p:nvPr>
            <p:ph type="sldImg"/>
          </p:nvPr>
        </p:nvSpPr>
        <p:spPr>
          <a:ln/>
        </p:spPr>
      </p:sp>
      <p:sp>
        <p:nvSpPr>
          <p:cNvPr id="20483" name="Rectangle 3"/>
          <p:cNvSpPr>
            <a:spLocks noGrp="1" noChangeArrowheads="1"/>
          </p:cNvSpPr>
          <p:nvPr>
            <p:ph type="body" idx="1"/>
          </p:nvPr>
        </p:nvSpPr>
        <p:spPr/>
        <p:txBody>
          <a:bodyPr/>
          <a:lstStyle/>
          <a:p>
            <a:r>
              <a:rPr lang="en-US"/>
              <a:t>Basic biomedical, clinical efficacy and effectiveness research, publications, and guidelines based on publications are NOT enough</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7CE3F0-041C-6944-92AD-37EC48A69CC6}" type="slidenum">
              <a:rPr lang="en-US"/>
              <a:pPr/>
              <a:t>4</a:t>
            </a:fld>
            <a:endParaRPr lang="en-US"/>
          </a:p>
        </p:txBody>
      </p:sp>
      <p:sp>
        <p:nvSpPr>
          <p:cNvPr id="21506" name="Rectangle 2"/>
          <p:cNvSpPr>
            <a:spLocks noRot="1" noChangeArrowheads="1" noTextEdit="1"/>
          </p:cNvSpPr>
          <p:nvPr>
            <p:ph type="sldImg"/>
          </p:nvPr>
        </p:nvSpPr>
        <p:spPr>
          <a:ln/>
        </p:spPr>
      </p:sp>
      <p:sp>
        <p:nvSpPr>
          <p:cNvPr id="21507" name="Rectangle 3"/>
          <p:cNvSpPr>
            <a:spLocks noGrp="1" noChangeArrowheads="1"/>
          </p:cNvSpPr>
          <p:nvPr>
            <p:ph type="body" idx="1"/>
          </p:nvPr>
        </p:nvSpPr>
        <p:spPr/>
        <p:txBody>
          <a:bodyPr/>
          <a:lstStyle/>
          <a:p>
            <a:r>
              <a:rPr lang="en-US"/>
              <a:t>These laws recognize we need to know more about the how and why of healthcare quality improvement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5B6D24-11F7-394A-B1F4-D2E30AD5B16F}" type="slidenum">
              <a:rPr lang="en-US"/>
              <a:pPr/>
              <a:t>5</a:t>
            </a:fld>
            <a:endParaRPr lang="en-US"/>
          </a:p>
        </p:txBody>
      </p:sp>
      <p:sp>
        <p:nvSpPr>
          <p:cNvPr id="22530" name="Rectangle 2"/>
          <p:cNvSpPr>
            <a:spLocks noRot="1" noChangeArrowheads="1" noTextEdit="1"/>
          </p:cNvSpPr>
          <p:nvPr>
            <p:ph type="sldImg"/>
          </p:nvPr>
        </p:nvSpPr>
        <p:spPr>
          <a:ln/>
        </p:spPr>
      </p:sp>
      <p:sp>
        <p:nvSpPr>
          <p:cNvPr id="22531" name="Rectangle 3"/>
          <p:cNvSpPr>
            <a:spLocks noGrp="1" noChangeArrowheads="1"/>
          </p:cNvSpPr>
          <p:nvPr>
            <p:ph type="body" idx="1"/>
          </p:nvPr>
        </p:nvSpPr>
        <p:spPr/>
        <p:txBody>
          <a:bodyPr/>
          <a:lstStyle/>
          <a:p>
            <a:r>
              <a:rPr lang="en-US"/>
              <a:t>Pilots and demonstrations are needed because we don’t have the answers.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Master" Target="../slideMasters/slideMaster1.xml"/><Relationship Id="rId3"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 and use in 1 or 2 lines</a:t>
            </a:r>
          </a:p>
        </p:txBody>
      </p:sp>
      <p:sp>
        <p:nvSpPr>
          <p:cNvPr id="6147" name="Rectangle 3"/>
          <p:cNvSpPr>
            <a:spLocks noGrp="1" noChangeArrowheads="1"/>
          </p:cNvSpPr>
          <p:nvPr>
            <p:ph type="subTitle" idx="1"/>
          </p:nvPr>
        </p:nvSpPr>
        <p:spPr>
          <a:xfrm>
            <a:off x="1150938" y="3962400"/>
            <a:ext cx="6435725" cy="2133600"/>
          </a:xfrm>
        </p:spPr>
        <p:txBody>
          <a:bodyPr/>
          <a:lstStyle>
            <a:lvl1pPr marL="0" indent="0" algn="ctr">
              <a:buFont typeface="Wingdings" charset="2"/>
              <a:buNone/>
              <a:defRPr/>
            </a:lvl1pPr>
          </a:lstStyle>
          <a:p>
            <a:r>
              <a:rPr lang="en-US"/>
              <a:t>Click to edit Master subtitle style and use in 1 or more lines</a:t>
            </a:r>
          </a:p>
        </p:txBody>
      </p:sp>
      <p:grpSp>
        <p:nvGrpSpPr>
          <p:cNvPr id="6148" name="Group 4"/>
          <p:cNvGrpSpPr>
            <a:grpSpLocks/>
          </p:cNvGrpSpPr>
          <p:nvPr/>
        </p:nvGrpSpPr>
        <p:grpSpPr bwMode="auto">
          <a:xfrm>
            <a:off x="0" y="3867150"/>
            <a:ext cx="7986713" cy="19050"/>
            <a:chOff x="0" y="840"/>
            <a:chExt cx="5660" cy="12"/>
          </a:xfrm>
        </p:grpSpPr>
        <p:sp>
          <p:nvSpPr>
            <p:cNvPr id="6149" name="Line 5"/>
            <p:cNvSpPr>
              <a:spLocks noChangeShapeType="1"/>
            </p:cNvSpPr>
            <p:nvPr/>
          </p:nvSpPr>
          <p:spPr bwMode="auto">
            <a:xfrm>
              <a:off x="4" y="852"/>
              <a:ext cx="5656" cy="0"/>
            </a:xfrm>
            <a:prstGeom prst="line">
              <a:avLst/>
            </a:prstGeom>
            <a:noFill/>
            <a:ln w="50800">
              <a:solidFill>
                <a:srgbClr val="001760"/>
              </a:solidFill>
              <a:round/>
              <a:headEnd/>
              <a:tailEnd/>
            </a:ln>
            <a:effectLst/>
          </p:spPr>
          <p:txBody>
            <a:bodyPr wrap="none" anchor="ctr">
              <a:prstTxWarp prst="textNoShape">
                <a:avLst/>
              </a:prstTxWarp>
            </a:bodyPr>
            <a:lstStyle/>
            <a:p>
              <a:endParaRPr lang="en-US"/>
            </a:p>
          </p:txBody>
        </p:sp>
        <p:sp>
          <p:nvSpPr>
            <p:cNvPr id="6150" name="Line 6"/>
            <p:cNvSpPr>
              <a:spLocks noChangeShapeType="1"/>
            </p:cNvSpPr>
            <p:nvPr/>
          </p:nvSpPr>
          <p:spPr bwMode="auto">
            <a:xfrm>
              <a:off x="0" y="840"/>
              <a:ext cx="5656" cy="0"/>
            </a:xfrm>
            <a:prstGeom prst="line">
              <a:avLst/>
            </a:prstGeom>
            <a:noFill/>
            <a:ln w="50800">
              <a:solidFill>
                <a:srgbClr val="99CCFF"/>
              </a:solidFill>
              <a:round/>
              <a:headEnd/>
              <a:tailEnd/>
            </a:ln>
            <a:effectLst/>
          </p:spPr>
          <p:txBody>
            <a:bodyPr wrap="none" anchor="ctr">
              <a:prstTxWarp prst="textNoShape">
                <a:avLst/>
              </a:prstTxWarp>
            </a:bodyPr>
            <a:lstStyle/>
            <a:p>
              <a:endParaRPr lang="en-US"/>
            </a:p>
          </p:txBody>
        </p:sp>
      </p:grpSp>
      <p:graphicFrame>
        <p:nvGraphicFramePr>
          <p:cNvPr id="6151" name="Object 7"/>
          <p:cNvGraphicFramePr>
            <a:graphicFrameLocks noChangeAspect="1"/>
          </p:cNvGraphicFramePr>
          <p:nvPr/>
        </p:nvGraphicFramePr>
        <p:xfrm>
          <a:off x="990600" y="381000"/>
          <a:ext cx="7162800" cy="1695450"/>
        </p:xfrm>
        <a:graphic>
          <a:graphicData uri="http://schemas.openxmlformats.org/presentationml/2006/ole">
            <p:oleObj spid="_x0000_s6151" name="Photo Editor Photo" r:id="rId3" imgW="6400000" imgH="1514686" progId="MSPhotoEd.3">
              <p:embed/>
            </p:oleObj>
          </a:graphicData>
        </a:graphic>
      </p:graphicFrame>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vmlDrawing" Target="../drawings/vmlDrawing1.vml"/><Relationship Id="rId14" Type="http://schemas.openxmlformats.org/officeDocument/2006/relationships/oleObject" Target="../embeddings/oleObject1.bin"/><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a:t>Click to Edit Master Title Style</a:t>
            </a:r>
          </a:p>
        </p:txBody>
      </p:sp>
      <p:sp>
        <p:nvSpPr>
          <p:cNvPr id="5123"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a:t>Click to edit Master text styles and use use in 1 or more lines</a:t>
            </a:r>
          </a:p>
          <a:p>
            <a:pPr lvl="1"/>
            <a:r>
              <a:rPr lang="en-US"/>
              <a:t>Second level</a:t>
            </a:r>
          </a:p>
          <a:p>
            <a:pPr lvl="2"/>
            <a:r>
              <a:rPr lang="en-US"/>
              <a:t>Third level</a:t>
            </a:r>
          </a:p>
          <a:p>
            <a:pPr lvl="3"/>
            <a:r>
              <a:rPr lang="en-US"/>
              <a:t>Fourth level</a:t>
            </a:r>
          </a:p>
          <a:p>
            <a:pPr lvl="4"/>
            <a:r>
              <a:rPr lang="en-US"/>
              <a:t>Fifth level</a:t>
            </a:r>
          </a:p>
        </p:txBody>
      </p:sp>
      <p:grpSp>
        <p:nvGrpSpPr>
          <p:cNvPr id="5124" name="Group 4"/>
          <p:cNvGrpSpPr>
            <a:grpSpLocks/>
          </p:cNvGrpSpPr>
          <p:nvPr/>
        </p:nvGrpSpPr>
        <p:grpSpPr bwMode="auto">
          <a:xfrm>
            <a:off x="0" y="1333500"/>
            <a:ext cx="7986713" cy="19050"/>
            <a:chOff x="0" y="840"/>
            <a:chExt cx="5660" cy="12"/>
          </a:xfrm>
        </p:grpSpPr>
        <p:sp>
          <p:nvSpPr>
            <p:cNvPr id="5125" name="Line 5"/>
            <p:cNvSpPr>
              <a:spLocks noChangeShapeType="1"/>
            </p:cNvSpPr>
            <p:nvPr/>
          </p:nvSpPr>
          <p:spPr bwMode="auto">
            <a:xfrm>
              <a:off x="4" y="852"/>
              <a:ext cx="5656" cy="0"/>
            </a:xfrm>
            <a:prstGeom prst="line">
              <a:avLst/>
            </a:prstGeom>
            <a:noFill/>
            <a:ln w="50800">
              <a:solidFill>
                <a:srgbClr val="001760"/>
              </a:solidFill>
              <a:round/>
              <a:headEnd/>
              <a:tailEnd/>
            </a:ln>
            <a:effectLst/>
          </p:spPr>
          <p:txBody>
            <a:bodyPr wrap="none" anchor="ctr">
              <a:prstTxWarp prst="textNoShape">
                <a:avLst/>
              </a:prstTxWarp>
            </a:bodyPr>
            <a:lstStyle/>
            <a:p>
              <a:endParaRPr lang="en-US"/>
            </a:p>
          </p:txBody>
        </p:sp>
        <p:sp>
          <p:nvSpPr>
            <p:cNvPr id="5126" name="Line 6"/>
            <p:cNvSpPr>
              <a:spLocks noChangeShapeType="1"/>
            </p:cNvSpPr>
            <p:nvPr/>
          </p:nvSpPr>
          <p:spPr bwMode="auto">
            <a:xfrm>
              <a:off x="0" y="840"/>
              <a:ext cx="5656" cy="0"/>
            </a:xfrm>
            <a:prstGeom prst="line">
              <a:avLst/>
            </a:prstGeom>
            <a:noFill/>
            <a:ln w="50800">
              <a:solidFill>
                <a:srgbClr val="99CCFF"/>
              </a:solidFill>
              <a:round/>
              <a:headEnd/>
              <a:tailEnd/>
            </a:ln>
            <a:effectLst/>
          </p:spPr>
          <p:txBody>
            <a:bodyPr wrap="none" anchor="ctr">
              <a:prstTxWarp prst="textNoShape">
                <a:avLst/>
              </a:prstTxWarp>
            </a:bodyPr>
            <a:lstStyle/>
            <a:p>
              <a:endParaRPr lang="en-US"/>
            </a:p>
          </p:txBody>
        </p:sp>
      </p:grpSp>
      <p:graphicFrame>
        <p:nvGraphicFramePr>
          <p:cNvPr id="5127" name="Object 7"/>
          <p:cNvGraphicFramePr>
            <a:graphicFrameLocks noChangeAspect="1"/>
          </p:cNvGraphicFramePr>
          <p:nvPr/>
        </p:nvGraphicFramePr>
        <p:xfrm>
          <a:off x="142875" y="317500"/>
          <a:ext cx="1428750" cy="671513"/>
        </p:xfrm>
        <a:graphic>
          <a:graphicData uri="http://schemas.openxmlformats.org/presentationml/2006/ole">
            <p:oleObj spid="_x0000_s5127" name="Photo Editor Photo" r:id="rId14" imgW="3486637" imgH="1638529" progId="MSPhotoEd.3">
              <p:embed/>
            </p:oleObj>
          </a:graphicData>
        </a:graphic>
      </p:graphicFrame>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128"/>
        </a:defRPr>
      </a:lvl2pPr>
      <a:lvl3pPr marL="1439863" indent="-349250" algn="l"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effectLst>
            <a:outerShdw blurRad="38100" dist="38100" dir="2700000" algn="tl">
              <a:srgbClr val="000000"/>
            </a:outerShdw>
          </a:effectLst>
          <a:latin typeface="+mn-lt"/>
          <a:ea typeface="ＭＳ Ｐゴシック" charset="-128"/>
        </a:defRPr>
      </a:lvl3pPr>
      <a:lvl4pPr marL="1782763" indent="-228600" algn="l"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effectLst>
            <a:outerShdw blurRad="38100" dist="38100" dir="2700000" algn="tl">
              <a:srgbClr val="000000"/>
            </a:outerShdw>
          </a:effectLst>
          <a:latin typeface="+mn-lt"/>
          <a:ea typeface="ＭＳ Ｐゴシック" charset="-128"/>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e-caremanagement.com/pilots-demonstrations-innovation-in-the-ppaca-healthcare-reform-legislation/"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p:txBody>
          <a:bodyPr/>
          <a:lstStyle/>
          <a:p>
            <a:r>
              <a:rPr lang="en-US" sz="3600"/>
              <a:t>Building the Science of Health Care Quality Improvement Intervention </a:t>
            </a:r>
          </a:p>
        </p:txBody>
      </p:sp>
      <p:sp>
        <p:nvSpPr>
          <p:cNvPr id="8195" name="Rectangle 3"/>
          <p:cNvSpPr>
            <a:spLocks noGrp="1" noChangeArrowheads="1"/>
          </p:cNvSpPr>
          <p:nvPr>
            <p:ph type="subTitle" idx="1"/>
          </p:nvPr>
        </p:nvSpPr>
        <p:spPr>
          <a:xfrm>
            <a:off x="1150938" y="3962400"/>
            <a:ext cx="6435725" cy="2590800"/>
          </a:xfrm>
        </p:spPr>
        <p:txBody>
          <a:bodyPr/>
          <a:lstStyle/>
          <a:p>
            <a:pPr>
              <a:lnSpc>
                <a:spcPct val="70000"/>
              </a:lnSpc>
            </a:pPr>
            <a:r>
              <a:rPr lang="en-US" sz="2000"/>
              <a:t>Denise Dougherty, Ph.D.</a:t>
            </a:r>
          </a:p>
          <a:p>
            <a:pPr>
              <a:lnSpc>
                <a:spcPct val="70000"/>
              </a:lnSpc>
            </a:pPr>
            <a:r>
              <a:rPr lang="en-US" sz="2000"/>
              <a:t>Senior Advisor, Child Health and Quality Improvement </a:t>
            </a:r>
          </a:p>
          <a:p>
            <a:pPr>
              <a:lnSpc>
                <a:spcPct val="70000"/>
              </a:lnSpc>
            </a:pPr>
            <a:r>
              <a:rPr lang="en-US" sz="2000"/>
              <a:t>AHRQ Annual Conference 2010</a:t>
            </a:r>
          </a:p>
          <a:p>
            <a:pPr>
              <a:lnSpc>
                <a:spcPct val="70000"/>
              </a:lnSpc>
            </a:pPr>
            <a:r>
              <a:rPr lang="en-US" sz="2000"/>
              <a:t>Coordinator and Moderator</a:t>
            </a:r>
          </a:p>
          <a:p>
            <a:pPr>
              <a:lnSpc>
                <a:spcPct val="70000"/>
              </a:lnSpc>
            </a:pPr>
            <a:r>
              <a:rPr lang="en-US" sz="2000"/>
              <a:t>Implementation, Change, and Improving Health Care Quality and Safety: Lessons Learned From AHRQ’s Implementation Science Awards</a:t>
            </a:r>
            <a:br>
              <a:rPr lang="en-US" sz="2000"/>
            </a:br>
            <a:r>
              <a:rPr lang="en-US" sz="2000"/>
              <a:t>September 28, 2010</a:t>
            </a:r>
          </a:p>
          <a:p>
            <a:pPr>
              <a:lnSpc>
                <a:spcPct val="70000"/>
              </a:lnSpc>
            </a:pPr>
            <a:endParaRPr lang="en-US" sz="20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z="2400"/>
              <a:t>Specific Example:  Context– Multiple potential influences on QII Results</a:t>
            </a:r>
            <a:r>
              <a:rPr lang="en-US" sz="3600"/>
              <a:t>  </a:t>
            </a:r>
          </a:p>
        </p:txBody>
      </p:sp>
      <p:sp>
        <p:nvSpPr>
          <p:cNvPr id="23555" name="Rectangle 3"/>
          <p:cNvSpPr>
            <a:spLocks noGrp="1" noChangeArrowheads="1"/>
          </p:cNvSpPr>
          <p:nvPr>
            <p:ph type="body" idx="1"/>
          </p:nvPr>
        </p:nvSpPr>
        <p:spPr>
          <a:xfrm>
            <a:off x="304800" y="1676400"/>
            <a:ext cx="8610600" cy="4876800"/>
          </a:xfrm>
        </p:spPr>
        <p:txBody>
          <a:bodyPr/>
          <a:lstStyle/>
          <a:p>
            <a:pPr>
              <a:lnSpc>
                <a:spcPct val="80000"/>
              </a:lnSpc>
            </a:pPr>
            <a:r>
              <a:rPr lang="en-US"/>
              <a:t>External factors – e.g.:  </a:t>
            </a:r>
          </a:p>
          <a:p>
            <a:pPr lvl="2">
              <a:lnSpc>
                <a:spcPct val="80000"/>
              </a:lnSpc>
            </a:pPr>
            <a:r>
              <a:rPr lang="en-US"/>
              <a:t>Regulatory requirement </a:t>
            </a:r>
          </a:p>
          <a:p>
            <a:pPr lvl="2">
              <a:lnSpc>
                <a:spcPct val="80000"/>
              </a:lnSpc>
            </a:pPr>
            <a:r>
              <a:rPr lang="en-US"/>
              <a:t>Payments or penalties</a:t>
            </a:r>
          </a:p>
          <a:p>
            <a:pPr lvl="2">
              <a:lnSpc>
                <a:spcPct val="80000"/>
              </a:lnSpc>
            </a:pPr>
            <a:r>
              <a:rPr lang="en-US"/>
              <a:t>Local sentinel event</a:t>
            </a:r>
          </a:p>
          <a:p>
            <a:pPr>
              <a:lnSpc>
                <a:spcPct val="80000"/>
              </a:lnSpc>
            </a:pPr>
            <a:r>
              <a:rPr lang="en-US"/>
              <a:t>Structural/organizational characteristics (organization site)</a:t>
            </a:r>
          </a:p>
          <a:p>
            <a:pPr>
              <a:lnSpc>
                <a:spcPct val="80000"/>
              </a:lnSpc>
            </a:pPr>
            <a:r>
              <a:rPr lang="en-US"/>
              <a:t>Culture, Teamwork, Leadership</a:t>
            </a:r>
          </a:p>
          <a:p>
            <a:pPr>
              <a:lnSpc>
                <a:spcPct val="80000"/>
              </a:lnSpc>
            </a:pPr>
            <a:r>
              <a:rPr lang="en-US"/>
              <a:t>Implementation Processes and Tools</a:t>
            </a:r>
          </a:p>
          <a:p>
            <a:pPr lvl="1">
              <a:lnSpc>
                <a:spcPct val="80000"/>
              </a:lnSpc>
            </a:pPr>
            <a:r>
              <a:rPr lang="en-US"/>
              <a:t>Staff education and training</a:t>
            </a:r>
          </a:p>
          <a:p>
            <a:pPr lvl="1">
              <a:lnSpc>
                <a:spcPct val="80000"/>
              </a:lnSpc>
            </a:pPr>
            <a:r>
              <a:rPr lang="en-US"/>
              <a:t>Audit and feedback</a:t>
            </a:r>
          </a:p>
          <a:p>
            <a:pPr>
              <a:lnSpc>
                <a:spcPct val="80000"/>
              </a:lnSpc>
            </a:pPr>
            <a:r>
              <a:rPr lang="en-US" sz="1000"/>
              <a:t>Source:    Shekelle, Pronovost, and Wachter, Contract Report to AHRQ, Contract #HHSA-290-2009-10001C, forthcoming.  </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z="2400"/>
              <a:t>Specific Example:   Quantitative Approaches to Context Heterogeneity </a:t>
            </a:r>
            <a:r>
              <a:rPr lang="en-US" sz="3600"/>
              <a:t> - Progress </a:t>
            </a:r>
          </a:p>
        </p:txBody>
      </p:sp>
      <p:sp>
        <p:nvSpPr>
          <p:cNvPr id="24579" name="Rectangle 3"/>
          <p:cNvSpPr>
            <a:spLocks noGrp="1" noChangeArrowheads="1"/>
          </p:cNvSpPr>
          <p:nvPr>
            <p:ph type="body" idx="1"/>
          </p:nvPr>
        </p:nvSpPr>
        <p:spPr>
          <a:xfrm>
            <a:off x="457200" y="1295400"/>
            <a:ext cx="8686800" cy="4876800"/>
          </a:xfrm>
        </p:spPr>
        <p:txBody>
          <a:bodyPr/>
          <a:lstStyle/>
          <a:p>
            <a:pPr>
              <a:lnSpc>
                <a:spcPct val="70000"/>
              </a:lnSpc>
            </a:pPr>
            <a:r>
              <a:rPr lang="en-US" sz="2000" b="1"/>
              <a:t>Premise</a:t>
            </a:r>
            <a:r>
              <a:rPr lang="en-US" sz="2000"/>
              <a:t>:  Context often moderates intervention effectiveness</a:t>
            </a:r>
          </a:p>
          <a:p>
            <a:pPr>
              <a:lnSpc>
                <a:spcPct val="70000"/>
              </a:lnSpc>
              <a:buFont typeface="Wingdings" charset="2"/>
              <a:buNone/>
            </a:pPr>
            <a:endParaRPr lang="en-US" sz="2000"/>
          </a:p>
          <a:p>
            <a:pPr>
              <a:lnSpc>
                <a:spcPct val="70000"/>
              </a:lnSpc>
            </a:pPr>
            <a:r>
              <a:rPr lang="en-US" sz="2000"/>
              <a:t>This moderation effect can be represented statistically through the </a:t>
            </a:r>
            <a:r>
              <a:rPr lang="en-US" sz="2000" b="1"/>
              <a:t>“intervention x context” interaction:</a:t>
            </a:r>
          </a:p>
          <a:p>
            <a:pPr>
              <a:lnSpc>
                <a:spcPct val="70000"/>
              </a:lnSpc>
            </a:pPr>
            <a:endParaRPr lang="en-US" sz="2000" b="1"/>
          </a:p>
          <a:p>
            <a:pPr lvl="1">
              <a:lnSpc>
                <a:spcPct val="70000"/>
              </a:lnSpc>
            </a:pPr>
            <a:r>
              <a:rPr lang="en-US" sz="2000"/>
              <a:t>Yi = b0 + b1 × Ti + b2 × Ci + b12 × Ti × Ci + ε</a:t>
            </a:r>
            <a:r>
              <a:rPr lang="it-IT" sz="2000"/>
              <a:t>i</a:t>
            </a:r>
            <a:r>
              <a:rPr lang="en-US" sz="2000"/>
              <a:t>, </a:t>
            </a:r>
          </a:p>
          <a:p>
            <a:pPr lvl="2">
              <a:lnSpc>
                <a:spcPct val="70000"/>
              </a:lnSpc>
            </a:pPr>
            <a:r>
              <a:rPr lang="en-US" sz="900"/>
              <a:t>where i denotes the unit of analysis (usually the various sites in the study, but can also be dyads of sites in matched comparisons), Yi denotes the outcome measure, Ti denotes the intervention status (Ti=1 for intervention, Ti=0 for control), Ci denotes the contextual factor, Ti × Ci denotes the “intervention × context” interaction, εi denotes random error, b0 denotes the intercept for the model, b1 denotes the main effect for the intervention, b2 denotes the main effect for the contextual factor, and b12 denotes the moderation effect for the contextual factor, i.e., the influence of the contextual factor on intervention effectiveness.</a:t>
            </a:r>
          </a:p>
          <a:p>
            <a:pPr lvl="1">
              <a:lnSpc>
                <a:spcPct val="70000"/>
              </a:lnSpc>
            </a:pPr>
            <a:endParaRPr lang="en-US" sz="900"/>
          </a:p>
          <a:p>
            <a:pPr>
              <a:lnSpc>
                <a:spcPct val="70000"/>
              </a:lnSpc>
            </a:pPr>
            <a:endParaRPr lang="en-US" sz="300">
              <a:effectLst/>
            </a:endParaRPr>
          </a:p>
          <a:p>
            <a:pPr>
              <a:lnSpc>
                <a:spcPct val="70000"/>
              </a:lnSpc>
            </a:pPr>
            <a:r>
              <a:rPr lang="en-US" sz="1600"/>
              <a:t>Looks like progress, assuming we can quantify contextual variables</a:t>
            </a:r>
            <a:r>
              <a:rPr lang="en-US" sz="1400"/>
              <a:t> </a:t>
            </a:r>
          </a:p>
          <a:p>
            <a:pPr>
              <a:lnSpc>
                <a:spcPct val="70000"/>
              </a:lnSpc>
            </a:pPr>
            <a:endParaRPr lang="en-US" sz="1400"/>
          </a:p>
          <a:p>
            <a:pPr>
              <a:lnSpc>
                <a:spcPct val="70000"/>
              </a:lnSpc>
              <a:buFont typeface="Wingdings" charset="2"/>
              <a:buNone/>
            </a:pPr>
            <a:endParaRPr lang="en-US" sz="1400"/>
          </a:p>
          <a:p>
            <a:pPr>
              <a:lnSpc>
                <a:spcPct val="70000"/>
              </a:lnSpc>
              <a:buFont typeface="Wingdings" charset="2"/>
              <a:buNone/>
            </a:pPr>
            <a:endParaRPr lang="en-US" sz="1400"/>
          </a:p>
          <a:p>
            <a:pPr>
              <a:lnSpc>
                <a:spcPct val="70000"/>
              </a:lnSpc>
              <a:buFont typeface="Wingdings" charset="2"/>
              <a:buNone/>
            </a:pPr>
            <a:endParaRPr lang="en-US" sz="1400"/>
          </a:p>
          <a:p>
            <a:pPr lvl="1">
              <a:lnSpc>
                <a:spcPct val="70000"/>
              </a:lnSpc>
              <a:buFontTx/>
              <a:buNone/>
            </a:pPr>
            <a:endParaRPr lang="en-US" sz="300"/>
          </a:p>
          <a:p>
            <a:pPr lvl="1">
              <a:lnSpc>
                <a:spcPct val="70000"/>
              </a:lnSpc>
            </a:pPr>
            <a:endParaRPr lang="en-US" sz="800"/>
          </a:p>
          <a:p>
            <a:pPr>
              <a:lnSpc>
                <a:spcPct val="70000"/>
              </a:lnSpc>
            </a:pPr>
            <a:r>
              <a:rPr lang="en-US" sz="800"/>
              <a:t>Source: Shekelle, Pronovost, and Wachter, Contract Report to AHRQ, Contract #HHSA-290-2009-10001C, Chapter 12, Special contribution from Naihua Duan, Columbia University, New York, New York  forthcoming</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Meta-Science Issues </a:t>
            </a:r>
          </a:p>
        </p:txBody>
      </p:sp>
      <p:sp>
        <p:nvSpPr>
          <p:cNvPr id="17411" name="Rectangle 3"/>
          <p:cNvSpPr>
            <a:spLocks noGrp="1" noChangeArrowheads="1"/>
          </p:cNvSpPr>
          <p:nvPr>
            <p:ph type="body" idx="1"/>
          </p:nvPr>
        </p:nvSpPr>
        <p:spPr>
          <a:xfrm>
            <a:off x="152400" y="1676400"/>
            <a:ext cx="8839200" cy="4953000"/>
          </a:xfrm>
        </p:spPr>
        <p:txBody>
          <a:bodyPr/>
          <a:lstStyle/>
          <a:p>
            <a:r>
              <a:rPr lang="en-US"/>
              <a:t>IRBs</a:t>
            </a:r>
          </a:p>
          <a:p>
            <a:r>
              <a:rPr lang="en-US"/>
              <a:t>Study sections </a:t>
            </a:r>
          </a:p>
          <a:p>
            <a:r>
              <a:rPr lang="en-US"/>
              <a:t>Promotion and Tenure </a:t>
            </a:r>
          </a:p>
          <a:p>
            <a:r>
              <a:rPr lang="en-US"/>
              <a:t>Little collaborative research (understanding effects of variations in context)</a:t>
            </a:r>
          </a:p>
          <a:p>
            <a:r>
              <a:rPr lang="en-US"/>
              <a:t>Conflict between research and evaluation</a:t>
            </a:r>
          </a:p>
          <a:p>
            <a:r>
              <a:rPr lang="en-US"/>
              <a:t>Limited knowledge of evaluation “how to”?</a:t>
            </a:r>
          </a:p>
          <a:p>
            <a:pPr>
              <a:buFont typeface="Wingdings" charset="2"/>
              <a:buNone/>
            </a:pPr>
            <a:endParaRPr lang="en-US"/>
          </a:p>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447800" y="228600"/>
            <a:ext cx="7543800" cy="876300"/>
          </a:xfrm>
        </p:spPr>
        <p:txBody>
          <a:bodyPr/>
          <a:lstStyle/>
          <a:p>
            <a:r>
              <a:rPr lang="en-US" sz="2400"/>
              <a:t>Research in Implementation and Change While Improving Quality – The Answer?</a:t>
            </a:r>
            <a:r>
              <a:rPr lang="en-US" sz="3600"/>
              <a:t>  </a:t>
            </a:r>
          </a:p>
        </p:txBody>
      </p:sp>
      <p:sp>
        <p:nvSpPr>
          <p:cNvPr id="18435" name="Rectangle 3"/>
          <p:cNvSpPr>
            <a:spLocks noGrp="1" noChangeArrowheads="1"/>
          </p:cNvSpPr>
          <p:nvPr>
            <p:ph type="body" idx="1"/>
          </p:nvPr>
        </p:nvSpPr>
        <p:spPr>
          <a:xfrm>
            <a:off x="152400" y="1676400"/>
            <a:ext cx="8839200" cy="4800600"/>
          </a:xfrm>
        </p:spPr>
        <p:txBody>
          <a:bodyPr/>
          <a:lstStyle/>
          <a:p>
            <a:r>
              <a:rPr lang="en-US" sz="2800"/>
              <a:t>PAR -08-136</a:t>
            </a:r>
          </a:p>
          <a:p>
            <a:pPr lvl="1"/>
            <a:r>
              <a:rPr lang="en-US" sz="2400"/>
              <a:t>A relatively small attempt to specifically try to understand the how and why in a rigorous way</a:t>
            </a:r>
          </a:p>
          <a:p>
            <a:pPr lvl="2"/>
            <a:r>
              <a:rPr lang="en-US" sz="2000"/>
              <a:t>$300K/year</a:t>
            </a:r>
          </a:p>
          <a:p>
            <a:pPr lvl="1"/>
            <a:r>
              <a:rPr lang="en-US" sz="2400"/>
              <a:t>No dedicated pot of funds at AHRQ – highly competitive </a:t>
            </a:r>
          </a:p>
          <a:p>
            <a:r>
              <a:rPr lang="en-US" sz="2800"/>
              <a:t>This session:</a:t>
            </a:r>
          </a:p>
          <a:p>
            <a:pPr lvl="1"/>
            <a:r>
              <a:rPr lang="en-US" sz="2400"/>
              <a:t>Two examples – in process – methods and interim results, not definitive findings </a:t>
            </a:r>
          </a:p>
          <a:p>
            <a:pPr lvl="1"/>
            <a:r>
              <a:rPr lang="en-US" sz="2400"/>
              <a:t>Interactive discussion – </a:t>
            </a:r>
          </a:p>
          <a:p>
            <a:pPr lvl="2"/>
            <a:r>
              <a:rPr lang="en-US" sz="2000"/>
              <a:t>What would you add?</a:t>
            </a:r>
          </a:p>
          <a:p>
            <a:pPr lvl="2"/>
            <a:r>
              <a:rPr lang="en-US" sz="2000"/>
              <a:t>What else do you need to know?  </a:t>
            </a:r>
          </a:p>
          <a:p>
            <a:pPr lvl="1"/>
            <a:endParaRPr lang="en-US" sz="2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Overview (15 minutes) </a:t>
            </a:r>
          </a:p>
        </p:txBody>
      </p:sp>
      <p:sp>
        <p:nvSpPr>
          <p:cNvPr id="9219" name="Rectangle 3"/>
          <p:cNvSpPr>
            <a:spLocks noGrp="1" noChangeArrowheads="1"/>
          </p:cNvSpPr>
          <p:nvPr>
            <p:ph type="body" idx="1"/>
          </p:nvPr>
        </p:nvSpPr>
        <p:spPr>
          <a:xfrm>
            <a:off x="609600" y="1676400"/>
            <a:ext cx="7993063" cy="4800600"/>
          </a:xfrm>
        </p:spPr>
        <p:txBody>
          <a:bodyPr/>
          <a:lstStyle/>
          <a:p>
            <a:r>
              <a:rPr lang="en-US"/>
              <a:t>Introductory Comments:  Why and how does AHRQ Focus on Implementation Science? </a:t>
            </a:r>
          </a:p>
          <a:p>
            <a:r>
              <a:rPr lang="en-US"/>
              <a:t>An emerging framework </a:t>
            </a:r>
          </a:p>
          <a:p>
            <a:r>
              <a:rPr lang="en-US"/>
              <a:t>Implementation Science grantees work</a:t>
            </a:r>
          </a:p>
          <a:p>
            <a:pPr lvl="1"/>
            <a:r>
              <a:rPr lang="en-US"/>
              <a:t>Rita Mangione-Smith</a:t>
            </a:r>
          </a:p>
          <a:p>
            <a:pPr lvl="1"/>
            <a:r>
              <a:rPr lang="en-US"/>
              <a:t>Carrie Byington</a:t>
            </a:r>
          </a:p>
          <a:p>
            <a:r>
              <a:rPr lang="en-US"/>
              <a:t>Interactive Discussion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z="3200"/>
              <a:t>The “3T’s” Road Map to Transforming U.S. Health Care</a:t>
            </a:r>
          </a:p>
        </p:txBody>
      </p:sp>
      <p:sp>
        <p:nvSpPr>
          <p:cNvPr id="3075" name="Rectangle 3"/>
          <p:cNvSpPr>
            <a:spLocks noChangeArrowheads="1"/>
          </p:cNvSpPr>
          <p:nvPr/>
        </p:nvSpPr>
        <p:spPr bwMode="auto">
          <a:xfrm>
            <a:off x="760413" y="2971800"/>
            <a:ext cx="2439987" cy="3276600"/>
          </a:xfrm>
          <a:prstGeom prst="rect">
            <a:avLst/>
          </a:prstGeom>
          <a:solidFill>
            <a:srgbClr val="0000FF"/>
          </a:solidFill>
          <a:ln w="19050">
            <a:solidFill>
              <a:srgbClr val="3366FF"/>
            </a:solidFill>
            <a:miter lim="800000"/>
            <a:headEnd/>
            <a:tailEnd/>
          </a:ln>
          <a:effectLst/>
        </p:spPr>
        <p:txBody>
          <a:bodyPr wrap="none" anchor="ctr">
            <a:prstTxWarp prst="textNoShape">
              <a:avLst/>
            </a:prstTxWarp>
          </a:bodyPr>
          <a:lstStyle/>
          <a:p>
            <a:pPr algn="ctr">
              <a:lnSpc>
                <a:spcPct val="85000"/>
              </a:lnSpc>
            </a:pPr>
            <a:r>
              <a:rPr lang="en-US" sz="1400" b="1">
                <a:effectLst>
                  <a:outerShdw blurRad="38100" dist="38100" dir="2700000" algn="tl">
                    <a:srgbClr val="000000"/>
                  </a:outerShdw>
                </a:effectLst>
                <a:latin typeface="Arial" charset="0"/>
              </a:rPr>
              <a:t>Key T1 activity to test</a:t>
            </a:r>
          </a:p>
          <a:p>
            <a:pPr algn="ctr">
              <a:lnSpc>
                <a:spcPct val="85000"/>
              </a:lnSpc>
            </a:pPr>
            <a:r>
              <a:rPr lang="en-US" sz="1400" b="1">
                <a:effectLst>
                  <a:outerShdw blurRad="38100" dist="38100" dir="2700000" algn="tl">
                    <a:srgbClr val="000000"/>
                  </a:outerShdw>
                </a:effectLst>
                <a:latin typeface="Arial" charset="0"/>
              </a:rPr>
              <a:t> what care works</a:t>
            </a:r>
          </a:p>
          <a:p>
            <a:pPr algn="ctr">
              <a:lnSpc>
                <a:spcPct val="85000"/>
              </a:lnSpc>
            </a:pPr>
            <a:endParaRPr lang="en-US" sz="1400" b="1">
              <a:effectLst>
                <a:outerShdw blurRad="38100" dist="38100" dir="2700000" algn="tl">
                  <a:srgbClr val="000000"/>
                </a:outerShdw>
              </a:effectLst>
              <a:latin typeface="Arial" charset="0"/>
            </a:endParaRPr>
          </a:p>
          <a:p>
            <a:pPr algn="ctr">
              <a:lnSpc>
                <a:spcPct val="85000"/>
              </a:lnSpc>
            </a:pPr>
            <a:endParaRPr lang="en-US" sz="1400" b="1">
              <a:effectLst>
                <a:outerShdw blurRad="38100" dist="38100" dir="2700000" algn="tl">
                  <a:srgbClr val="000000"/>
                </a:outerShdw>
              </a:effectLst>
              <a:latin typeface="Arial" charset="0"/>
            </a:endParaRPr>
          </a:p>
          <a:p>
            <a:pPr algn="ctr">
              <a:lnSpc>
                <a:spcPct val="85000"/>
              </a:lnSpc>
            </a:pPr>
            <a:endParaRPr lang="en-US" sz="1400" b="1">
              <a:effectLst>
                <a:outerShdw blurRad="38100" dist="38100" dir="2700000" algn="tl">
                  <a:srgbClr val="000000"/>
                </a:outerShdw>
              </a:effectLst>
              <a:latin typeface="Arial" charset="0"/>
            </a:endParaRPr>
          </a:p>
          <a:p>
            <a:pPr algn="ctr">
              <a:lnSpc>
                <a:spcPct val="85000"/>
              </a:lnSpc>
            </a:pPr>
            <a:endParaRPr lang="en-US" sz="1400" b="1">
              <a:effectLst>
                <a:outerShdw blurRad="38100" dist="38100" dir="2700000" algn="tl">
                  <a:srgbClr val="000000"/>
                </a:outerShdw>
              </a:effectLst>
              <a:latin typeface="Arial" charset="0"/>
            </a:endParaRPr>
          </a:p>
          <a:p>
            <a:pPr algn="ctr">
              <a:lnSpc>
                <a:spcPct val="85000"/>
              </a:lnSpc>
            </a:pPr>
            <a:endParaRPr lang="en-US" sz="1400" b="1">
              <a:effectLst>
                <a:outerShdw blurRad="38100" dist="38100" dir="2700000" algn="tl">
                  <a:srgbClr val="000000"/>
                </a:outerShdw>
              </a:effectLst>
              <a:latin typeface="Arial" charset="0"/>
            </a:endParaRPr>
          </a:p>
          <a:p>
            <a:pPr algn="ctr">
              <a:lnSpc>
                <a:spcPct val="85000"/>
              </a:lnSpc>
            </a:pPr>
            <a:r>
              <a:rPr lang="en-US" sz="1400">
                <a:effectLst>
                  <a:outerShdw blurRad="38100" dist="38100" dir="2700000" algn="tl">
                    <a:srgbClr val="000000"/>
                  </a:outerShdw>
                </a:effectLst>
                <a:latin typeface="Arial" charset="0"/>
              </a:rPr>
              <a:t>Clinical efficacy research</a:t>
            </a:r>
          </a:p>
          <a:p>
            <a:pPr algn="ctr">
              <a:lnSpc>
                <a:spcPct val="85000"/>
              </a:lnSpc>
            </a:pPr>
            <a:endParaRPr lang="en-US" sz="1400" b="1">
              <a:effectLst>
                <a:outerShdw blurRad="38100" dist="38100" dir="2700000" algn="tl">
                  <a:srgbClr val="000000"/>
                </a:outerShdw>
              </a:effectLst>
              <a:latin typeface="Arial" charset="0"/>
            </a:endParaRPr>
          </a:p>
          <a:p>
            <a:pPr algn="ctr">
              <a:lnSpc>
                <a:spcPct val="85000"/>
              </a:lnSpc>
            </a:pPr>
            <a:endParaRPr lang="en-US" sz="1400" b="1">
              <a:effectLst>
                <a:outerShdw blurRad="38100" dist="38100" dir="2700000" algn="tl">
                  <a:srgbClr val="000000"/>
                </a:outerShdw>
              </a:effectLst>
              <a:latin typeface="Arial" charset="0"/>
            </a:endParaRPr>
          </a:p>
          <a:p>
            <a:pPr algn="ctr">
              <a:lnSpc>
                <a:spcPct val="85000"/>
              </a:lnSpc>
            </a:pPr>
            <a:endParaRPr lang="en-US" sz="1600">
              <a:effectLst>
                <a:outerShdw blurRad="38100" dist="38100" dir="2700000" algn="tl">
                  <a:srgbClr val="000000"/>
                </a:outerShdw>
              </a:effectLst>
              <a:latin typeface="Arial" charset="0"/>
            </a:endParaRPr>
          </a:p>
          <a:p>
            <a:pPr algn="ctr">
              <a:lnSpc>
                <a:spcPct val="85000"/>
              </a:lnSpc>
            </a:pPr>
            <a:endParaRPr lang="en-US" sz="1600">
              <a:effectLst>
                <a:outerShdw blurRad="38100" dist="38100" dir="2700000" algn="tl">
                  <a:srgbClr val="000000"/>
                </a:outerShdw>
              </a:effectLst>
              <a:latin typeface="Arial" charset="0"/>
            </a:endParaRPr>
          </a:p>
          <a:p>
            <a:pPr algn="ctr">
              <a:lnSpc>
                <a:spcPct val="85000"/>
              </a:lnSpc>
            </a:pPr>
            <a:endParaRPr lang="en-US" sz="1600">
              <a:effectLst>
                <a:outerShdw blurRad="38100" dist="38100" dir="2700000" algn="tl">
                  <a:srgbClr val="000000"/>
                </a:outerShdw>
              </a:effectLst>
              <a:latin typeface="Arial" charset="0"/>
            </a:endParaRPr>
          </a:p>
          <a:p>
            <a:pPr algn="ctr">
              <a:lnSpc>
                <a:spcPct val="85000"/>
              </a:lnSpc>
            </a:pPr>
            <a:endParaRPr lang="en-US" sz="1600">
              <a:effectLst>
                <a:outerShdw blurRad="38100" dist="38100" dir="2700000" algn="tl">
                  <a:srgbClr val="000000"/>
                </a:outerShdw>
              </a:effectLst>
              <a:latin typeface="Arial" charset="0"/>
            </a:endParaRPr>
          </a:p>
          <a:p>
            <a:pPr algn="ctr">
              <a:lnSpc>
                <a:spcPct val="85000"/>
              </a:lnSpc>
            </a:pPr>
            <a:endParaRPr lang="en-US" sz="1600">
              <a:effectLst>
                <a:outerShdw blurRad="38100" dist="38100" dir="2700000" algn="tl">
                  <a:srgbClr val="000000"/>
                </a:outerShdw>
              </a:effectLst>
              <a:latin typeface="Arial" charset="0"/>
            </a:endParaRPr>
          </a:p>
        </p:txBody>
      </p:sp>
      <p:sp>
        <p:nvSpPr>
          <p:cNvPr id="3076" name="Rectangle 4"/>
          <p:cNvSpPr>
            <a:spLocks noChangeArrowheads="1"/>
          </p:cNvSpPr>
          <p:nvPr/>
        </p:nvSpPr>
        <p:spPr bwMode="auto">
          <a:xfrm>
            <a:off x="3275013" y="2971800"/>
            <a:ext cx="2439987" cy="3276600"/>
          </a:xfrm>
          <a:prstGeom prst="rect">
            <a:avLst/>
          </a:prstGeom>
          <a:solidFill>
            <a:schemeClr val="bg1"/>
          </a:solidFill>
          <a:ln w="19050">
            <a:solidFill>
              <a:srgbClr val="3366FF"/>
            </a:solidFill>
            <a:miter lim="800000"/>
            <a:headEnd/>
            <a:tailEnd/>
          </a:ln>
          <a:effectLst/>
        </p:spPr>
        <p:txBody>
          <a:bodyPr wrap="none" anchor="ctr">
            <a:prstTxWarp prst="textNoShape">
              <a:avLst/>
            </a:prstTxWarp>
          </a:bodyPr>
          <a:lstStyle/>
          <a:p>
            <a:pPr algn="ctr">
              <a:lnSpc>
                <a:spcPct val="85000"/>
              </a:lnSpc>
            </a:pPr>
            <a:endParaRPr lang="en-US" sz="1400" b="1">
              <a:effectLst>
                <a:outerShdw blurRad="38100" dist="38100" dir="2700000" algn="tl">
                  <a:srgbClr val="000000"/>
                </a:outerShdw>
              </a:effectLst>
              <a:latin typeface="Arial" charset="0"/>
            </a:endParaRPr>
          </a:p>
          <a:p>
            <a:pPr algn="ctr">
              <a:lnSpc>
                <a:spcPct val="85000"/>
              </a:lnSpc>
            </a:pPr>
            <a:endParaRPr lang="en-US" sz="1400" b="1">
              <a:effectLst>
                <a:outerShdw blurRad="38100" dist="38100" dir="2700000" algn="tl">
                  <a:srgbClr val="000000"/>
                </a:outerShdw>
              </a:effectLst>
              <a:latin typeface="Arial" charset="0"/>
            </a:endParaRPr>
          </a:p>
          <a:p>
            <a:pPr algn="ctr">
              <a:lnSpc>
                <a:spcPct val="85000"/>
              </a:lnSpc>
            </a:pPr>
            <a:r>
              <a:rPr lang="en-US" sz="1400" b="1">
                <a:effectLst>
                  <a:outerShdw blurRad="38100" dist="38100" dir="2700000" algn="tl">
                    <a:srgbClr val="000000"/>
                  </a:outerShdw>
                </a:effectLst>
                <a:latin typeface="Arial" charset="0"/>
              </a:rPr>
              <a:t>Key T2 activities to test</a:t>
            </a:r>
          </a:p>
          <a:p>
            <a:pPr algn="ctr">
              <a:lnSpc>
                <a:spcPct val="85000"/>
              </a:lnSpc>
            </a:pPr>
            <a:r>
              <a:rPr lang="en-US" sz="1400" b="1">
                <a:effectLst>
                  <a:outerShdw blurRad="38100" dist="38100" dir="2700000" algn="tl">
                    <a:srgbClr val="000000"/>
                  </a:outerShdw>
                </a:effectLst>
                <a:latin typeface="Arial" charset="0"/>
              </a:rPr>
              <a:t> who benefits from </a:t>
            </a:r>
          </a:p>
          <a:p>
            <a:pPr algn="ctr">
              <a:lnSpc>
                <a:spcPct val="85000"/>
              </a:lnSpc>
            </a:pPr>
            <a:r>
              <a:rPr lang="en-US" sz="1400" b="1">
                <a:effectLst>
                  <a:outerShdw blurRad="38100" dist="38100" dir="2700000" algn="tl">
                    <a:srgbClr val="000000"/>
                  </a:outerShdw>
                </a:effectLst>
                <a:latin typeface="Arial" charset="0"/>
              </a:rPr>
              <a:t>promising care</a:t>
            </a:r>
          </a:p>
          <a:p>
            <a:pPr algn="ctr">
              <a:lnSpc>
                <a:spcPct val="85000"/>
              </a:lnSpc>
            </a:pPr>
            <a:endParaRPr lang="en-US" sz="1400" b="1">
              <a:effectLst>
                <a:outerShdw blurRad="38100" dist="38100" dir="2700000" algn="tl">
                  <a:srgbClr val="000000"/>
                </a:outerShdw>
              </a:effectLst>
              <a:latin typeface="Arial" charset="0"/>
            </a:endParaRPr>
          </a:p>
          <a:p>
            <a:pPr algn="ctr">
              <a:lnSpc>
                <a:spcPct val="85000"/>
              </a:lnSpc>
            </a:pPr>
            <a:endParaRPr lang="en-US" sz="1400" b="1">
              <a:effectLst>
                <a:outerShdw blurRad="38100" dist="38100" dir="2700000" algn="tl">
                  <a:srgbClr val="000000"/>
                </a:outerShdw>
              </a:effectLst>
              <a:latin typeface="Arial" charset="0"/>
            </a:endParaRPr>
          </a:p>
          <a:p>
            <a:pPr algn="ctr">
              <a:lnSpc>
                <a:spcPct val="85000"/>
              </a:lnSpc>
            </a:pPr>
            <a:endParaRPr lang="en-US" sz="1400" b="1">
              <a:effectLst>
                <a:outerShdw blurRad="38100" dist="38100" dir="2700000" algn="tl">
                  <a:srgbClr val="000000"/>
                </a:outerShdw>
              </a:effectLst>
              <a:latin typeface="Arial" charset="0"/>
            </a:endParaRPr>
          </a:p>
          <a:p>
            <a:pPr algn="ctr">
              <a:lnSpc>
                <a:spcPct val="85000"/>
              </a:lnSpc>
            </a:pPr>
            <a:r>
              <a:rPr lang="en-US" sz="1400">
                <a:effectLst>
                  <a:outerShdw blurRad="38100" dist="38100" dir="2700000" algn="tl">
                    <a:srgbClr val="000000"/>
                  </a:outerShdw>
                </a:effectLst>
                <a:latin typeface="Arial" charset="0"/>
              </a:rPr>
              <a:t>Outcomes research</a:t>
            </a:r>
          </a:p>
          <a:p>
            <a:pPr algn="ctr">
              <a:lnSpc>
                <a:spcPct val="85000"/>
              </a:lnSpc>
            </a:pPr>
            <a:endParaRPr lang="en-US" sz="1400">
              <a:effectLst>
                <a:outerShdw blurRad="38100" dist="38100" dir="2700000" algn="tl">
                  <a:srgbClr val="000000"/>
                </a:outerShdw>
              </a:effectLst>
              <a:latin typeface="Arial" charset="0"/>
            </a:endParaRPr>
          </a:p>
          <a:p>
            <a:pPr algn="ctr">
              <a:lnSpc>
                <a:spcPct val="85000"/>
              </a:lnSpc>
            </a:pPr>
            <a:r>
              <a:rPr lang="en-US" sz="1400">
                <a:effectLst>
                  <a:outerShdw blurRad="38100" dist="38100" dir="2700000" algn="tl">
                    <a:srgbClr val="000000"/>
                  </a:outerShdw>
                </a:effectLst>
                <a:latin typeface="Arial" charset="0"/>
              </a:rPr>
              <a:t>Comparative effectiveness</a:t>
            </a:r>
          </a:p>
          <a:p>
            <a:pPr algn="ctr">
              <a:lnSpc>
                <a:spcPct val="85000"/>
              </a:lnSpc>
            </a:pPr>
            <a:r>
              <a:rPr lang="en-US" sz="1400">
                <a:effectLst>
                  <a:outerShdw blurRad="38100" dist="38100" dir="2700000" algn="tl">
                    <a:srgbClr val="000000"/>
                  </a:outerShdw>
                </a:effectLst>
                <a:latin typeface="Arial" charset="0"/>
              </a:rPr>
              <a:t>research</a:t>
            </a:r>
          </a:p>
          <a:p>
            <a:pPr algn="ctr">
              <a:lnSpc>
                <a:spcPct val="85000"/>
              </a:lnSpc>
            </a:pPr>
            <a:endParaRPr lang="en-US" sz="1400">
              <a:effectLst>
                <a:outerShdw blurRad="38100" dist="38100" dir="2700000" algn="tl">
                  <a:srgbClr val="000000"/>
                </a:outerShdw>
              </a:effectLst>
              <a:latin typeface="Arial" charset="0"/>
            </a:endParaRPr>
          </a:p>
          <a:p>
            <a:pPr algn="ctr">
              <a:lnSpc>
                <a:spcPct val="85000"/>
              </a:lnSpc>
            </a:pPr>
            <a:r>
              <a:rPr lang="en-US" sz="1400">
                <a:effectLst>
                  <a:outerShdw blurRad="38100" dist="38100" dir="2700000" algn="tl">
                    <a:srgbClr val="000000"/>
                  </a:outerShdw>
                </a:effectLst>
                <a:latin typeface="Arial" charset="0"/>
              </a:rPr>
              <a:t>Health services research</a:t>
            </a:r>
            <a:endParaRPr lang="en-US" sz="1600">
              <a:effectLst>
                <a:outerShdw blurRad="38100" dist="38100" dir="2700000" algn="tl">
                  <a:srgbClr val="000000"/>
                </a:outerShdw>
              </a:effectLst>
              <a:latin typeface="Arial" charset="0"/>
            </a:endParaRPr>
          </a:p>
          <a:p>
            <a:pPr algn="ctr">
              <a:lnSpc>
                <a:spcPct val="85000"/>
              </a:lnSpc>
            </a:pPr>
            <a:endParaRPr lang="en-US" sz="1600">
              <a:effectLst>
                <a:outerShdw blurRad="38100" dist="38100" dir="2700000" algn="tl">
                  <a:srgbClr val="000000"/>
                </a:outerShdw>
              </a:effectLst>
              <a:latin typeface="Arial" charset="0"/>
            </a:endParaRPr>
          </a:p>
          <a:p>
            <a:pPr algn="ctr">
              <a:lnSpc>
                <a:spcPct val="85000"/>
              </a:lnSpc>
            </a:pPr>
            <a:endParaRPr lang="en-US" sz="1600">
              <a:effectLst>
                <a:outerShdw blurRad="38100" dist="38100" dir="2700000" algn="tl">
                  <a:srgbClr val="000000"/>
                </a:outerShdw>
              </a:effectLst>
              <a:latin typeface="Arial" charset="0"/>
            </a:endParaRPr>
          </a:p>
          <a:p>
            <a:pPr algn="ctr">
              <a:lnSpc>
                <a:spcPct val="85000"/>
              </a:lnSpc>
            </a:pPr>
            <a:endParaRPr lang="en-US" sz="1600">
              <a:effectLst>
                <a:outerShdw blurRad="38100" dist="38100" dir="2700000" algn="tl">
                  <a:srgbClr val="000000"/>
                </a:outerShdw>
              </a:effectLst>
              <a:latin typeface="Arial" charset="0"/>
            </a:endParaRPr>
          </a:p>
          <a:p>
            <a:pPr algn="ctr">
              <a:lnSpc>
                <a:spcPct val="85000"/>
              </a:lnSpc>
            </a:pPr>
            <a:endParaRPr lang="en-US" sz="1600">
              <a:effectLst>
                <a:outerShdw blurRad="38100" dist="38100" dir="2700000" algn="tl">
                  <a:srgbClr val="000000"/>
                </a:outerShdw>
              </a:effectLst>
              <a:latin typeface="Arial" charset="0"/>
            </a:endParaRPr>
          </a:p>
          <a:p>
            <a:pPr algn="ctr">
              <a:lnSpc>
                <a:spcPct val="85000"/>
              </a:lnSpc>
            </a:pPr>
            <a:endParaRPr lang="en-US" sz="1600">
              <a:effectLst>
                <a:outerShdw blurRad="38100" dist="38100" dir="2700000" algn="tl">
                  <a:srgbClr val="000000"/>
                </a:outerShdw>
              </a:effectLst>
              <a:latin typeface="Arial" charset="0"/>
            </a:endParaRPr>
          </a:p>
        </p:txBody>
      </p:sp>
      <p:sp>
        <p:nvSpPr>
          <p:cNvPr id="3077" name="Rectangle 5"/>
          <p:cNvSpPr>
            <a:spLocks noChangeArrowheads="1"/>
          </p:cNvSpPr>
          <p:nvPr/>
        </p:nvSpPr>
        <p:spPr bwMode="auto">
          <a:xfrm>
            <a:off x="5791200" y="2971800"/>
            <a:ext cx="2438400" cy="3276600"/>
          </a:xfrm>
          <a:prstGeom prst="rect">
            <a:avLst/>
          </a:prstGeom>
          <a:solidFill>
            <a:schemeClr val="bg1"/>
          </a:solidFill>
          <a:ln w="19050">
            <a:solidFill>
              <a:srgbClr val="3366FF"/>
            </a:solidFill>
            <a:miter lim="800000"/>
            <a:headEnd/>
            <a:tailEnd/>
          </a:ln>
          <a:effectLst/>
        </p:spPr>
        <p:txBody>
          <a:bodyPr wrap="none" anchor="ctr">
            <a:prstTxWarp prst="textNoShape">
              <a:avLst/>
            </a:prstTxWarp>
          </a:bodyPr>
          <a:lstStyle/>
          <a:p>
            <a:pPr algn="ctr">
              <a:lnSpc>
                <a:spcPct val="85000"/>
              </a:lnSpc>
            </a:pPr>
            <a:endParaRPr lang="en-US" sz="1400" b="1">
              <a:effectLst>
                <a:outerShdw blurRad="38100" dist="38100" dir="2700000" algn="tl">
                  <a:srgbClr val="000000"/>
                </a:outerShdw>
              </a:effectLst>
              <a:latin typeface="Arial" charset="0"/>
            </a:endParaRPr>
          </a:p>
          <a:p>
            <a:pPr algn="ctr">
              <a:lnSpc>
                <a:spcPct val="85000"/>
              </a:lnSpc>
            </a:pPr>
            <a:r>
              <a:rPr lang="en-US" sz="1400" b="1">
                <a:effectLst>
                  <a:outerShdw blurRad="38100" dist="38100" dir="2700000" algn="tl">
                    <a:srgbClr val="000000"/>
                  </a:outerShdw>
                </a:effectLst>
                <a:latin typeface="Arial" charset="0"/>
              </a:rPr>
              <a:t>Key T3 activities to test</a:t>
            </a:r>
          </a:p>
          <a:p>
            <a:pPr algn="ctr">
              <a:lnSpc>
                <a:spcPct val="85000"/>
              </a:lnSpc>
            </a:pPr>
            <a:r>
              <a:rPr lang="en-US" sz="1400" b="1">
                <a:effectLst>
                  <a:outerShdw blurRad="38100" dist="38100" dir="2700000" algn="tl">
                    <a:srgbClr val="000000"/>
                  </a:outerShdw>
                </a:effectLst>
                <a:latin typeface="Arial" charset="0"/>
              </a:rPr>
              <a:t> how to deliver high-quality</a:t>
            </a:r>
          </a:p>
          <a:p>
            <a:pPr algn="ctr">
              <a:lnSpc>
                <a:spcPct val="85000"/>
              </a:lnSpc>
            </a:pPr>
            <a:r>
              <a:rPr lang="en-US" sz="1400" b="1">
                <a:effectLst>
                  <a:outerShdw blurRad="38100" dist="38100" dir="2700000" algn="tl">
                    <a:srgbClr val="000000"/>
                  </a:outerShdw>
                </a:effectLst>
                <a:latin typeface="Arial" charset="0"/>
              </a:rPr>
              <a:t> care reliably and in</a:t>
            </a:r>
          </a:p>
          <a:p>
            <a:pPr algn="ctr">
              <a:lnSpc>
                <a:spcPct val="85000"/>
              </a:lnSpc>
            </a:pPr>
            <a:r>
              <a:rPr lang="en-US" sz="1400" b="1">
                <a:effectLst>
                  <a:outerShdw blurRad="38100" dist="38100" dir="2700000" algn="tl">
                    <a:srgbClr val="000000"/>
                  </a:outerShdw>
                </a:effectLst>
                <a:latin typeface="Arial" charset="0"/>
              </a:rPr>
              <a:t> all settings</a:t>
            </a:r>
          </a:p>
          <a:p>
            <a:pPr algn="ctr">
              <a:lnSpc>
                <a:spcPct val="85000"/>
              </a:lnSpc>
            </a:pPr>
            <a:endParaRPr lang="en-US" sz="1400" b="1">
              <a:effectLst>
                <a:outerShdw blurRad="38100" dist="38100" dir="2700000" algn="tl">
                  <a:srgbClr val="000000"/>
                </a:outerShdw>
              </a:effectLst>
              <a:latin typeface="Arial" charset="0"/>
            </a:endParaRPr>
          </a:p>
          <a:p>
            <a:pPr algn="ctr">
              <a:lnSpc>
                <a:spcPct val="85000"/>
              </a:lnSpc>
            </a:pPr>
            <a:r>
              <a:rPr lang="en-US" sz="1400">
                <a:effectLst>
                  <a:outerShdw blurRad="38100" dist="38100" dir="2700000" algn="tl">
                    <a:srgbClr val="000000"/>
                  </a:outerShdw>
                </a:effectLst>
                <a:latin typeface="Arial" charset="0"/>
              </a:rPr>
              <a:t>Measurement and </a:t>
            </a:r>
          </a:p>
          <a:p>
            <a:pPr algn="ctr">
              <a:lnSpc>
                <a:spcPct val="85000"/>
              </a:lnSpc>
            </a:pPr>
            <a:r>
              <a:rPr lang="en-US" sz="1400">
                <a:effectLst>
                  <a:outerShdw blurRad="38100" dist="38100" dir="2700000" algn="tl">
                    <a:srgbClr val="000000"/>
                  </a:outerShdw>
                </a:effectLst>
                <a:latin typeface="Arial" charset="0"/>
              </a:rPr>
              <a:t>accountability of health</a:t>
            </a:r>
          </a:p>
          <a:p>
            <a:pPr algn="ctr">
              <a:lnSpc>
                <a:spcPct val="85000"/>
              </a:lnSpc>
            </a:pPr>
            <a:r>
              <a:rPr lang="en-US" sz="1400">
                <a:effectLst>
                  <a:outerShdw blurRad="38100" dist="38100" dir="2700000" algn="tl">
                    <a:srgbClr val="000000"/>
                  </a:outerShdw>
                </a:effectLst>
                <a:latin typeface="Arial" charset="0"/>
              </a:rPr>
              <a:t> care quality and cost</a:t>
            </a:r>
          </a:p>
          <a:p>
            <a:pPr algn="ctr">
              <a:lnSpc>
                <a:spcPct val="85000"/>
              </a:lnSpc>
            </a:pPr>
            <a:endParaRPr lang="en-US" sz="1400">
              <a:effectLst>
                <a:outerShdw blurRad="38100" dist="38100" dir="2700000" algn="tl">
                  <a:srgbClr val="000000"/>
                </a:outerShdw>
              </a:effectLst>
              <a:latin typeface="Arial" charset="0"/>
            </a:endParaRPr>
          </a:p>
          <a:p>
            <a:pPr algn="ctr">
              <a:lnSpc>
                <a:spcPct val="85000"/>
              </a:lnSpc>
            </a:pPr>
            <a:r>
              <a:rPr lang="en-US" sz="1400">
                <a:effectLst>
                  <a:outerShdw blurRad="38100" dist="38100" dir="2700000" algn="tl">
                    <a:srgbClr val="000000"/>
                  </a:outerShdw>
                </a:effectLst>
                <a:latin typeface="Arial" charset="0"/>
              </a:rPr>
              <a:t>Implementation of </a:t>
            </a:r>
          </a:p>
          <a:p>
            <a:pPr algn="ctr">
              <a:lnSpc>
                <a:spcPct val="85000"/>
              </a:lnSpc>
            </a:pPr>
            <a:r>
              <a:rPr lang="en-US" sz="1400">
                <a:effectLst>
                  <a:outerShdw blurRad="38100" dist="38100" dir="2700000" algn="tl">
                    <a:srgbClr val="000000"/>
                  </a:outerShdw>
                </a:effectLst>
                <a:latin typeface="Arial" charset="0"/>
              </a:rPr>
              <a:t>Interventions and  health</a:t>
            </a:r>
          </a:p>
          <a:p>
            <a:pPr algn="ctr">
              <a:lnSpc>
                <a:spcPct val="85000"/>
              </a:lnSpc>
            </a:pPr>
            <a:r>
              <a:rPr lang="en-US" sz="1400">
                <a:effectLst>
                  <a:outerShdw blurRad="38100" dist="38100" dir="2700000" algn="tl">
                    <a:srgbClr val="000000"/>
                  </a:outerShdw>
                </a:effectLst>
                <a:latin typeface="Arial" charset="0"/>
              </a:rPr>
              <a:t> care  system redesign</a:t>
            </a:r>
          </a:p>
          <a:p>
            <a:pPr algn="ctr">
              <a:lnSpc>
                <a:spcPct val="85000"/>
              </a:lnSpc>
            </a:pPr>
            <a:endParaRPr lang="en-US" sz="1400">
              <a:effectLst>
                <a:outerShdw blurRad="38100" dist="38100" dir="2700000" algn="tl">
                  <a:srgbClr val="000000"/>
                </a:outerShdw>
              </a:effectLst>
              <a:latin typeface="Arial" charset="0"/>
            </a:endParaRPr>
          </a:p>
          <a:p>
            <a:pPr algn="ctr">
              <a:lnSpc>
                <a:spcPct val="85000"/>
              </a:lnSpc>
            </a:pPr>
            <a:r>
              <a:rPr lang="en-US" sz="1400">
                <a:effectLst>
                  <a:outerShdw blurRad="38100" dist="38100" dir="2700000" algn="tl">
                    <a:srgbClr val="000000"/>
                  </a:outerShdw>
                </a:effectLst>
                <a:latin typeface="Arial" charset="0"/>
              </a:rPr>
              <a:t>Scaling and spread of </a:t>
            </a:r>
          </a:p>
          <a:p>
            <a:pPr algn="ctr">
              <a:lnSpc>
                <a:spcPct val="85000"/>
              </a:lnSpc>
            </a:pPr>
            <a:r>
              <a:rPr lang="en-US" sz="1400">
                <a:effectLst>
                  <a:outerShdw blurRad="38100" dist="38100" dir="2700000" algn="tl">
                    <a:srgbClr val="000000"/>
                  </a:outerShdw>
                </a:effectLst>
                <a:latin typeface="Arial" charset="0"/>
              </a:rPr>
              <a:t>effective interventions</a:t>
            </a:r>
          </a:p>
          <a:p>
            <a:pPr algn="ctr">
              <a:lnSpc>
                <a:spcPct val="85000"/>
              </a:lnSpc>
            </a:pPr>
            <a:endParaRPr lang="en-US" sz="1400">
              <a:effectLst>
                <a:outerShdw blurRad="38100" dist="38100" dir="2700000" algn="tl">
                  <a:srgbClr val="000000"/>
                </a:outerShdw>
              </a:effectLst>
              <a:latin typeface="Arial" charset="0"/>
            </a:endParaRPr>
          </a:p>
          <a:p>
            <a:pPr algn="ctr">
              <a:lnSpc>
                <a:spcPct val="85000"/>
              </a:lnSpc>
            </a:pPr>
            <a:r>
              <a:rPr lang="en-US" sz="1400">
                <a:effectLst>
                  <a:outerShdw blurRad="38100" dist="38100" dir="2700000" algn="tl">
                    <a:srgbClr val="000000"/>
                  </a:outerShdw>
                </a:effectLst>
                <a:latin typeface="Arial" charset="0"/>
              </a:rPr>
              <a:t>Research in above domains</a:t>
            </a:r>
          </a:p>
        </p:txBody>
      </p:sp>
      <p:grpSp>
        <p:nvGrpSpPr>
          <p:cNvPr id="3078" name="Group 6"/>
          <p:cNvGrpSpPr>
            <a:grpSpLocks/>
          </p:cNvGrpSpPr>
          <p:nvPr/>
        </p:nvGrpSpPr>
        <p:grpSpPr bwMode="auto">
          <a:xfrm>
            <a:off x="762000" y="2057400"/>
            <a:ext cx="2438400" cy="914400"/>
            <a:chOff x="432" y="1440"/>
            <a:chExt cx="1536" cy="576"/>
          </a:xfrm>
        </p:grpSpPr>
        <p:sp>
          <p:nvSpPr>
            <p:cNvPr id="3079" name="Line 7"/>
            <p:cNvSpPr>
              <a:spLocks noChangeShapeType="1"/>
            </p:cNvSpPr>
            <p:nvPr/>
          </p:nvSpPr>
          <p:spPr bwMode="auto">
            <a:xfrm flipH="1" flipV="1">
              <a:off x="1296" y="1680"/>
              <a:ext cx="672" cy="336"/>
            </a:xfrm>
            <a:prstGeom prst="line">
              <a:avLst/>
            </a:prstGeom>
            <a:noFill/>
            <a:ln w="19050">
              <a:solidFill>
                <a:srgbClr val="3366FF"/>
              </a:solidFill>
              <a:round/>
              <a:headEnd/>
              <a:tailEnd/>
            </a:ln>
            <a:effectLst/>
          </p:spPr>
          <p:txBody>
            <a:bodyPr>
              <a:prstTxWarp prst="textNoShape">
                <a:avLst/>
              </a:prstTxWarp>
            </a:bodyPr>
            <a:lstStyle/>
            <a:p>
              <a:endParaRPr lang="en-US"/>
            </a:p>
          </p:txBody>
        </p:sp>
        <p:sp>
          <p:nvSpPr>
            <p:cNvPr id="3080" name="Line 8"/>
            <p:cNvSpPr>
              <a:spLocks noChangeShapeType="1"/>
            </p:cNvSpPr>
            <p:nvPr/>
          </p:nvSpPr>
          <p:spPr bwMode="auto">
            <a:xfrm flipV="1">
              <a:off x="432" y="1680"/>
              <a:ext cx="624" cy="336"/>
            </a:xfrm>
            <a:prstGeom prst="line">
              <a:avLst/>
            </a:prstGeom>
            <a:noFill/>
            <a:ln w="19050">
              <a:solidFill>
                <a:srgbClr val="3366FF"/>
              </a:solidFill>
              <a:round/>
              <a:headEnd/>
              <a:tailEnd/>
            </a:ln>
            <a:effectLst/>
          </p:spPr>
          <p:txBody>
            <a:bodyPr>
              <a:prstTxWarp prst="textNoShape">
                <a:avLst/>
              </a:prstTxWarp>
            </a:bodyPr>
            <a:lstStyle/>
            <a:p>
              <a:endParaRPr lang="en-US"/>
            </a:p>
          </p:txBody>
        </p:sp>
        <p:sp>
          <p:nvSpPr>
            <p:cNvPr id="3081" name="Rectangle 9"/>
            <p:cNvSpPr>
              <a:spLocks noChangeArrowheads="1"/>
            </p:cNvSpPr>
            <p:nvPr/>
          </p:nvSpPr>
          <p:spPr bwMode="auto">
            <a:xfrm>
              <a:off x="1056" y="1440"/>
              <a:ext cx="240" cy="240"/>
            </a:xfrm>
            <a:prstGeom prst="rect">
              <a:avLst/>
            </a:prstGeom>
            <a:solidFill>
              <a:srgbClr val="0000FF"/>
            </a:solidFill>
            <a:ln w="12700">
              <a:noFill/>
              <a:miter lim="800000"/>
              <a:headEnd/>
              <a:tailEnd/>
            </a:ln>
            <a:effectLst/>
          </p:spPr>
          <p:txBody>
            <a:bodyPr wrap="none" anchor="ctr">
              <a:prstTxWarp prst="textNoShape">
                <a:avLst/>
              </a:prstTxWarp>
            </a:bodyPr>
            <a:lstStyle/>
            <a:p>
              <a:pPr algn="ctr"/>
              <a:r>
                <a:rPr lang="en-US" sz="1600" b="1">
                  <a:latin typeface="Arial" charset="0"/>
                </a:rPr>
                <a:t>T1</a:t>
              </a:r>
            </a:p>
          </p:txBody>
        </p:sp>
      </p:grpSp>
      <p:grpSp>
        <p:nvGrpSpPr>
          <p:cNvPr id="3082" name="Group 10"/>
          <p:cNvGrpSpPr>
            <a:grpSpLocks/>
          </p:cNvGrpSpPr>
          <p:nvPr/>
        </p:nvGrpSpPr>
        <p:grpSpPr bwMode="auto">
          <a:xfrm>
            <a:off x="3276600" y="2057400"/>
            <a:ext cx="2438400" cy="914400"/>
            <a:chOff x="432" y="1440"/>
            <a:chExt cx="1536" cy="576"/>
          </a:xfrm>
        </p:grpSpPr>
        <p:sp>
          <p:nvSpPr>
            <p:cNvPr id="3083" name="Line 11"/>
            <p:cNvSpPr>
              <a:spLocks noChangeShapeType="1"/>
            </p:cNvSpPr>
            <p:nvPr/>
          </p:nvSpPr>
          <p:spPr bwMode="auto">
            <a:xfrm flipH="1" flipV="1">
              <a:off x="1296" y="1680"/>
              <a:ext cx="672" cy="336"/>
            </a:xfrm>
            <a:prstGeom prst="line">
              <a:avLst/>
            </a:prstGeom>
            <a:noFill/>
            <a:ln w="19050">
              <a:solidFill>
                <a:srgbClr val="3366FF"/>
              </a:solidFill>
              <a:round/>
              <a:headEnd/>
              <a:tailEnd/>
            </a:ln>
            <a:effectLst/>
          </p:spPr>
          <p:txBody>
            <a:bodyPr>
              <a:prstTxWarp prst="textNoShape">
                <a:avLst/>
              </a:prstTxWarp>
            </a:bodyPr>
            <a:lstStyle/>
            <a:p>
              <a:endParaRPr lang="en-US"/>
            </a:p>
          </p:txBody>
        </p:sp>
        <p:sp>
          <p:nvSpPr>
            <p:cNvPr id="3084" name="Line 12"/>
            <p:cNvSpPr>
              <a:spLocks noChangeShapeType="1"/>
            </p:cNvSpPr>
            <p:nvPr/>
          </p:nvSpPr>
          <p:spPr bwMode="auto">
            <a:xfrm flipV="1">
              <a:off x="432" y="1680"/>
              <a:ext cx="624" cy="336"/>
            </a:xfrm>
            <a:prstGeom prst="line">
              <a:avLst/>
            </a:prstGeom>
            <a:noFill/>
            <a:ln w="19050">
              <a:solidFill>
                <a:srgbClr val="3366FF"/>
              </a:solidFill>
              <a:round/>
              <a:headEnd/>
              <a:tailEnd/>
            </a:ln>
            <a:effectLst/>
          </p:spPr>
          <p:txBody>
            <a:bodyPr>
              <a:prstTxWarp prst="textNoShape">
                <a:avLst/>
              </a:prstTxWarp>
            </a:bodyPr>
            <a:lstStyle/>
            <a:p>
              <a:endParaRPr lang="en-US"/>
            </a:p>
          </p:txBody>
        </p:sp>
        <p:sp>
          <p:nvSpPr>
            <p:cNvPr id="3085" name="Rectangle 13"/>
            <p:cNvSpPr>
              <a:spLocks noChangeArrowheads="1"/>
            </p:cNvSpPr>
            <p:nvPr/>
          </p:nvSpPr>
          <p:spPr bwMode="auto">
            <a:xfrm>
              <a:off x="1056" y="1440"/>
              <a:ext cx="240" cy="240"/>
            </a:xfrm>
            <a:prstGeom prst="rect">
              <a:avLst/>
            </a:prstGeom>
            <a:solidFill>
              <a:srgbClr val="0000FF"/>
            </a:solidFill>
            <a:ln w="12700">
              <a:noFill/>
              <a:miter lim="800000"/>
              <a:headEnd/>
              <a:tailEnd/>
            </a:ln>
            <a:effectLst/>
          </p:spPr>
          <p:txBody>
            <a:bodyPr wrap="none" anchor="ctr">
              <a:prstTxWarp prst="textNoShape">
                <a:avLst/>
              </a:prstTxWarp>
            </a:bodyPr>
            <a:lstStyle/>
            <a:p>
              <a:pPr algn="ctr"/>
              <a:r>
                <a:rPr lang="en-US" sz="1600" b="1">
                  <a:latin typeface="Arial" charset="0"/>
                </a:rPr>
                <a:t>T2</a:t>
              </a:r>
            </a:p>
          </p:txBody>
        </p:sp>
      </p:grpSp>
      <p:grpSp>
        <p:nvGrpSpPr>
          <p:cNvPr id="3086" name="Group 14"/>
          <p:cNvGrpSpPr>
            <a:grpSpLocks/>
          </p:cNvGrpSpPr>
          <p:nvPr/>
        </p:nvGrpSpPr>
        <p:grpSpPr bwMode="auto">
          <a:xfrm>
            <a:off x="5791200" y="2057400"/>
            <a:ext cx="2438400" cy="914400"/>
            <a:chOff x="432" y="1440"/>
            <a:chExt cx="1536" cy="576"/>
          </a:xfrm>
        </p:grpSpPr>
        <p:sp>
          <p:nvSpPr>
            <p:cNvPr id="3087" name="Line 15"/>
            <p:cNvSpPr>
              <a:spLocks noChangeShapeType="1"/>
            </p:cNvSpPr>
            <p:nvPr/>
          </p:nvSpPr>
          <p:spPr bwMode="auto">
            <a:xfrm flipH="1" flipV="1">
              <a:off x="1296" y="1680"/>
              <a:ext cx="672" cy="336"/>
            </a:xfrm>
            <a:prstGeom prst="line">
              <a:avLst/>
            </a:prstGeom>
            <a:noFill/>
            <a:ln w="19050">
              <a:solidFill>
                <a:srgbClr val="3366FF"/>
              </a:solidFill>
              <a:round/>
              <a:headEnd/>
              <a:tailEnd/>
            </a:ln>
            <a:effectLst/>
          </p:spPr>
          <p:txBody>
            <a:bodyPr>
              <a:prstTxWarp prst="textNoShape">
                <a:avLst/>
              </a:prstTxWarp>
            </a:bodyPr>
            <a:lstStyle/>
            <a:p>
              <a:endParaRPr lang="en-US"/>
            </a:p>
          </p:txBody>
        </p:sp>
        <p:sp>
          <p:nvSpPr>
            <p:cNvPr id="3088" name="Line 16"/>
            <p:cNvSpPr>
              <a:spLocks noChangeShapeType="1"/>
            </p:cNvSpPr>
            <p:nvPr/>
          </p:nvSpPr>
          <p:spPr bwMode="auto">
            <a:xfrm flipV="1">
              <a:off x="432" y="1680"/>
              <a:ext cx="624" cy="336"/>
            </a:xfrm>
            <a:prstGeom prst="line">
              <a:avLst/>
            </a:prstGeom>
            <a:noFill/>
            <a:ln w="19050">
              <a:solidFill>
                <a:srgbClr val="3366FF"/>
              </a:solidFill>
              <a:round/>
              <a:headEnd/>
              <a:tailEnd/>
            </a:ln>
            <a:effectLst/>
          </p:spPr>
          <p:txBody>
            <a:bodyPr>
              <a:prstTxWarp prst="textNoShape">
                <a:avLst/>
              </a:prstTxWarp>
            </a:bodyPr>
            <a:lstStyle/>
            <a:p>
              <a:endParaRPr lang="en-US"/>
            </a:p>
          </p:txBody>
        </p:sp>
        <p:sp>
          <p:nvSpPr>
            <p:cNvPr id="3089" name="Rectangle 17"/>
            <p:cNvSpPr>
              <a:spLocks noChangeArrowheads="1"/>
            </p:cNvSpPr>
            <p:nvPr/>
          </p:nvSpPr>
          <p:spPr bwMode="auto">
            <a:xfrm>
              <a:off x="1056" y="1440"/>
              <a:ext cx="240" cy="240"/>
            </a:xfrm>
            <a:prstGeom prst="rect">
              <a:avLst/>
            </a:prstGeom>
            <a:solidFill>
              <a:srgbClr val="0000FF"/>
            </a:solidFill>
            <a:ln w="12700">
              <a:noFill/>
              <a:miter lim="800000"/>
              <a:headEnd/>
              <a:tailEnd/>
            </a:ln>
            <a:effectLst/>
          </p:spPr>
          <p:txBody>
            <a:bodyPr wrap="none" anchor="ctr">
              <a:prstTxWarp prst="textNoShape">
                <a:avLst/>
              </a:prstTxWarp>
            </a:bodyPr>
            <a:lstStyle/>
            <a:p>
              <a:pPr algn="ctr"/>
              <a:r>
                <a:rPr lang="en-US" sz="1600" b="1">
                  <a:latin typeface="Arial" charset="0"/>
                </a:rPr>
                <a:t>T3</a:t>
              </a:r>
            </a:p>
          </p:txBody>
        </p:sp>
      </p:grpSp>
      <p:sp>
        <p:nvSpPr>
          <p:cNvPr id="3090" name="Rectangle 18"/>
          <p:cNvSpPr>
            <a:spLocks noChangeArrowheads="1"/>
          </p:cNvSpPr>
          <p:nvPr/>
        </p:nvSpPr>
        <p:spPr bwMode="auto">
          <a:xfrm>
            <a:off x="0" y="1981200"/>
            <a:ext cx="1447800" cy="533400"/>
          </a:xfrm>
          <a:prstGeom prst="rect">
            <a:avLst/>
          </a:prstGeom>
          <a:noFill/>
          <a:ln w="12700">
            <a:noFill/>
            <a:miter lim="800000"/>
            <a:headEnd/>
            <a:tailEnd/>
          </a:ln>
          <a:effectLst/>
        </p:spPr>
        <p:txBody>
          <a:bodyPr wrap="none" anchor="ctr">
            <a:prstTxWarp prst="textNoShape">
              <a:avLst/>
            </a:prstTxWarp>
          </a:bodyPr>
          <a:lstStyle/>
          <a:p>
            <a:pPr algn="ctr"/>
            <a:r>
              <a:rPr lang="en-US" sz="1400">
                <a:latin typeface="Arial" charset="0"/>
              </a:rPr>
              <a:t>Basic biomedical</a:t>
            </a:r>
          </a:p>
          <a:p>
            <a:pPr algn="ctr"/>
            <a:r>
              <a:rPr lang="en-US" sz="1400">
                <a:latin typeface="Arial" charset="0"/>
              </a:rPr>
              <a:t> science</a:t>
            </a:r>
          </a:p>
        </p:txBody>
      </p:sp>
      <p:sp>
        <p:nvSpPr>
          <p:cNvPr id="3091" name="Line 19"/>
          <p:cNvSpPr>
            <a:spLocks noChangeShapeType="1"/>
          </p:cNvSpPr>
          <p:nvPr/>
        </p:nvSpPr>
        <p:spPr bwMode="auto">
          <a:xfrm>
            <a:off x="1371600" y="2286000"/>
            <a:ext cx="304800" cy="0"/>
          </a:xfrm>
          <a:prstGeom prst="line">
            <a:avLst/>
          </a:prstGeom>
          <a:noFill/>
          <a:ln w="12700">
            <a:solidFill>
              <a:schemeClr val="tx1"/>
            </a:solidFill>
            <a:round/>
            <a:headEnd type="arrow" w="med" len="med"/>
            <a:tailEnd type="arrow" w="med" len="med"/>
          </a:ln>
          <a:effectLst/>
        </p:spPr>
        <p:txBody>
          <a:bodyPr>
            <a:prstTxWarp prst="textNoShape">
              <a:avLst/>
            </a:prstTxWarp>
          </a:bodyPr>
          <a:lstStyle/>
          <a:p>
            <a:endParaRPr lang="en-US"/>
          </a:p>
        </p:txBody>
      </p:sp>
      <p:sp>
        <p:nvSpPr>
          <p:cNvPr id="3092" name="Rectangle 20"/>
          <p:cNvSpPr>
            <a:spLocks noChangeArrowheads="1"/>
          </p:cNvSpPr>
          <p:nvPr/>
        </p:nvSpPr>
        <p:spPr bwMode="auto">
          <a:xfrm>
            <a:off x="2514600" y="1981200"/>
            <a:ext cx="1447800" cy="533400"/>
          </a:xfrm>
          <a:prstGeom prst="rect">
            <a:avLst/>
          </a:prstGeom>
          <a:noFill/>
          <a:ln w="12700">
            <a:noFill/>
            <a:miter lim="800000"/>
            <a:headEnd/>
            <a:tailEnd/>
          </a:ln>
          <a:effectLst/>
        </p:spPr>
        <p:txBody>
          <a:bodyPr wrap="none" anchor="ctr">
            <a:prstTxWarp prst="textNoShape">
              <a:avLst/>
            </a:prstTxWarp>
          </a:bodyPr>
          <a:lstStyle/>
          <a:p>
            <a:pPr algn="ctr"/>
            <a:r>
              <a:rPr lang="en-US" sz="1400">
                <a:latin typeface="Arial" charset="0"/>
              </a:rPr>
              <a:t>Clinical efficacy </a:t>
            </a:r>
          </a:p>
          <a:p>
            <a:pPr algn="ctr"/>
            <a:r>
              <a:rPr lang="en-US" sz="1400">
                <a:latin typeface="Arial" charset="0"/>
              </a:rPr>
              <a:t>knowledge</a:t>
            </a:r>
          </a:p>
        </p:txBody>
      </p:sp>
      <p:sp>
        <p:nvSpPr>
          <p:cNvPr id="3093" name="Line 21"/>
          <p:cNvSpPr>
            <a:spLocks noChangeShapeType="1"/>
          </p:cNvSpPr>
          <p:nvPr/>
        </p:nvSpPr>
        <p:spPr bwMode="auto">
          <a:xfrm>
            <a:off x="2286000" y="2286000"/>
            <a:ext cx="304800" cy="0"/>
          </a:xfrm>
          <a:prstGeom prst="line">
            <a:avLst/>
          </a:prstGeom>
          <a:noFill/>
          <a:ln w="12700">
            <a:solidFill>
              <a:schemeClr val="tx1"/>
            </a:solidFill>
            <a:round/>
            <a:headEnd type="arrow" w="med" len="med"/>
            <a:tailEnd type="arrow" w="med" len="med"/>
          </a:ln>
          <a:effectLst/>
        </p:spPr>
        <p:txBody>
          <a:bodyPr>
            <a:prstTxWarp prst="textNoShape">
              <a:avLst/>
            </a:prstTxWarp>
          </a:bodyPr>
          <a:lstStyle/>
          <a:p>
            <a:endParaRPr lang="en-US"/>
          </a:p>
        </p:txBody>
      </p:sp>
      <p:sp>
        <p:nvSpPr>
          <p:cNvPr id="3094" name="Line 22"/>
          <p:cNvSpPr>
            <a:spLocks noChangeShapeType="1"/>
          </p:cNvSpPr>
          <p:nvPr/>
        </p:nvSpPr>
        <p:spPr bwMode="auto">
          <a:xfrm>
            <a:off x="3886200" y="2286000"/>
            <a:ext cx="304800" cy="0"/>
          </a:xfrm>
          <a:prstGeom prst="line">
            <a:avLst/>
          </a:prstGeom>
          <a:noFill/>
          <a:ln w="12700">
            <a:solidFill>
              <a:schemeClr val="tx1"/>
            </a:solidFill>
            <a:round/>
            <a:headEnd type="arrow" w="med" len="med"/>
            <a:tailEnd type="arrow" w="med" len="med"/>
          </a:ln>
          <a:effectLst/>
        </p:spPr>
        <p:txBody>
          <a:bodyPr>
            <a:prstTxWarp prst="textNoShape">
              <a:avLst/>
            </a:prstTxWarp>
          </a:bodyPr>
          <a:lstStyle/>
          <a:p>
            <a:endParaRPr lang="en-US"/>
          </a:p>
        </p:txBody>
      </p:sp>
      <p:sp>
        <p:nvSpPr>
          <p:cNvPr id="3095" name="Rectangle 23"/>
          <p:cNvSpPr>
            <a:spLocks noChangeArrowheads="1"/>
          </p:cNvSpPr>
          <p:nvPr/>
        </p:nvSpPr>
        <p:spPr bwMode="auto">
          <a:xfrm>
            <a:off x="5029200" y="1981200"/>
            <a:ext cx="1447800" cy="533400"/>
          </a:xfrm>
          <a:prstGeom prst="rect">
            <a:avLst/>
          </a:prstGeom>
          <a:noFill/>
          <a:ln w="12700">
            <a:noFill/>
            <a:miter lim="800000"/>
            <a:headEnd/>
            <a:tailEnd/>
          </a:ln>
          <a:effectLst/>
        </p:spPr>
        <p:txBody>
          <a:bodyPr wrap="none" anchor="ctr">
            <a:prstTxWarp prst="textNoShape">
              <a:avLst/>
            </a:prstTxWarp>
          </a:bodyPr>
          <a:lstStyle/>
          <a:p>
            <a:pPr algn="ctr"/>
            <a:r>
              <a:rPr lang="en-US" sz="1400">
                <a:latin typeface="Arial" charset="0"/>
              </a:rPr>
              <a:t>Clinical effectiveness</a:t>
            </a:r>
          </a:p>
          <a:p>
            <a:pPr algn="ctr"/>
            <a:r>
              <a:rPr lang="en-US" sz="1400">
                <a:latin typeface="Arial" charset="0"/>
              </a:rPr>
              <a:t>knowledge</a:t>
            </a:r>
          </a:p>
        </p:txBody>
      </p:sp>
      <p:sp>
        <p:nvSpPr>
          <p:cNvPr id="3096" name="Line 24"/>
          <p:cNvSpPr>
            <a:spLocks noChangeShapeType="1"/>
          </p:cNvSpPr>
          <p:nvPr/>
        </p:nvSpPr>
        <p:spPr bwMode="auto">
          <a:xfrm>
            <a:off x="4724400" y="2286000"/>
            <a:ext cx="304800" cy="0"/>
          </a:xfrm>
          <a:prstGeom prst="line">
            <a:avLst/>
          </a:prstGeom>
          <a:noFill/>
          <a:ln w="12700">
            <a:solidFill>
              <a:schemeClr val="tx1"/>
            </a:solidFill>
            <a:round/>
            <a:headEnd type="arrow" w="med" len="med"/>
            <a:tailEnd type="arrow" w="med" len="med"/>
          </a:ln>
          <a:effectLst/>
        </p:spPr>
        <p:txBody>
          <a:bodyPr>
            <a:prstTxWarp prst="textNoShape">
              <a:avLst/>
            </a:prstTxWarp>
          </a:bodyPr>
          <a:lstStyle/>
          <a:p>
            <a:endParaRPr lang="en-US"/>
          </a:p>
        </p:txBody>
      </p:sp>
      <p:sp>
        <p:nvSpPr>
          <p:cNvPr id="3097" name="Line 25"/>
          <p:cNvSpPr>
            <a:spLocks noChangeShapeType="1"/>
          </p:cNvSpPr>
          <p:nvPr/>
        </p:nvSpPr>
        <p:spPr bwMode="auto">
          <a:xfrm>
            <a:off x="6400800" y="2286000"/>
            <a:ext cx="304800" cy="0"/>
          </a:xfrm>
          <a:prstGeom prst="line">
            <a:avLst/>
          </a:prstGeom>
          <a:noFill/>
          <a:ln w="12700">
            <a:solidFill>
              <a:schemeClr val="tx1"/>
            </a:solidFill>
            <a:round/>
            <a:headEnd type="arrow" w="med" len="med"/>
            <a:tailEnd type="arrow" w="med" len="med"/>
          </a:ln>
          <a:effectLst/>
        </p:spPr>
        <p:txBody>
          <a:bodyPr>
            <a:prstTxWarp prst="textNoShape">
              <a:avLst/>
            </a:prstTxWarp>
          </a:bodyPr>
          <a:lstStyle/>
          <a:p>
            <a:endParaRPr lang="en-US"/>
          </a:p>
        </p:txBody>
      </p:sp>
      <p:sp>
        <p:nvSpPr>
          <p:cNvPr id="3098" name="Line 26"/>
          <p:cNvSpPr>
            <a:spLocks noChangeShapeType="1"/>
          </p:cNvSpPr>
          <p:nvPr/>
        </p:nvSpPr>
        <p:spPr bwMode="auto">
          <a:xfrm flipV="1">
            <a:off x="7086600" y="6248400"/>
            <a:ext cx="0" cy="228600"/>
          </a:xfrm>
          <a:prstGeom prst="line">
            <a:avLst/>
          </a:prstGeom>
          <a:noFill/>
          <a:ln w="19050">
            <a:solidFill>
              <a:schemeClr val="tx1"/>
            </a:solidFill>
            <a:round/>
            <a:headEnd/>
            <a:tailEnd type="arrow" w="med" len="med"/>
          </a:ln>
          <a:effectLst/>
        </p:spPr>
        <p:txBody>
          <a:bodyPr>
            <a:prstTxWarp prst="textNoShape">
              <a:avLst/>
            </a:prstTxWarp>
          </a:bodyPr>
          <a:lstStyle/>
          <a:p>
            <a:endParaRPr lang="en-US"/>
          </a:p>
        </p:txBody>
      </p:sp>
      <p:sp>
        <p:nvSpPr>
          <p:cNvPr id="3099" name="Line 27"/>
          <p:cNvSpPr>
            <a:spLocks noChangeShapeType="1"/>
          </p:cNvSpPr>
          <p:nvPr/>
        </p:nvSpPr>
        <p:spPr bwMode="auto">
          <a:xfrm flipH="1">
            <a:off x="685800" y="6477000"/>
            <a:ext cx="6400800" cy="0"/>
          </a:xfrm>
          <a:prstGeom prst="line">
            <a:avLst/>
          </a:prstGeom>
          <a:noFill/>
          <a:ln w="19050">
            <a:solidFill>
              <a:schemeClr val="tx1"/>
            </a:solidFill>
            <a:round/>
            <a:headEnd/>
            <a:tailEnd/>
          </a:ln>
          <a:effectLst/>
        </p:spPr>
        <p:txBody>
          <a:bodyPr>
            <a:prstTxWarp prst="textNoShape">
              <a:avLst/>
            </a:prstTxWarp>
          </a:bodyPr>
          <a:lstStyle/>
          <a:p>
            <a:endParaRPr lang="en-US"/>
          </a:p>
        </p:txBody>
      </p:sp>
      <p:sp>
        <p:nvSpPr>
          <p:cNvPr id="3100" name="Line 28"/>
          <p:cNvSpPr>
            <a:spLocks noChangeShapeType="1"/>
          </p:cNvSpPr>
          <p:nvPr/>
        </p:nvSpPr>
        <p:spPr bwMode="auto">
          <a:xfrm flipV="1">
            <a:off x="685800" y="2667000"/>
            <a:ext cx="0" cy="3810000"/>
          </a:xfrm>
          <a:prstGeom prst="line">
            <a:avLst/>
          </a:prstGeom>
          <a:noFill/>
          <a:ln w="19050">
            <a:solidFill>
              <a:schemeClr val="tx1"/>
            </a:solidFill>
            <a:round/>
            <a:headEnd/>
            <a:tailEnd type="arrow" w="med" len="med"/>
          </a:ln>
          <a:effectLst/>
        </p:spPr>
        <p:txBody>
          <a:bodyPr>
            <a:prstTxWarp prst="textNoShape">
              <a:avLst/>
            </a:prstTxWarp>
          </a:bodyPr>
          <a:lstStyle/>
          <a:p>
            <a:endParaRPr lang="en-US"/>
          </a:p>
        </p:txBody>
      </p:sp>
      <p:sp>
        <p:nvSpPr>
          <p:cNvPr id="3101" name="AutoShape 29"/>
          <p:cNvSpPr>
            <a:spLocks noChangeArrowheads="1"/>
          </p:cNvSpPr>
          <p:nvPr/>
        </p:nvSpPr>
        <p:spPr bwMode="auto">
          <a:xfrm>
            <a:off x="7543800" y="1676400"/>
            <a:ext cx="1524000" cy="990600"/>
          </a:xfrm>
          <a:prstGeom prst="roundRect">
            <a:avLst>
              <a:gd name="adj" fmla="val 16667"/>
            </a:avLst>
          </a:prstGeom>
          <a:solidFill>
            <a:srgbClr val="FFCC00"/>
          </a:solidFill>
          <a:ln w="12700">
            <a:solidFill>
              <a:schemeClr val="bg2"/>
            </a:solidFill>
            <a:round/>
            <a:headEnd/>
            <a:tailEnd/>
          </a:ln>
          <a:effectLst/>
        </p:spPr>
        <p:txBody>
          <a:bodyPr wrap="none" anchor="ctr">
            <a:prstTxWarp prst="textNoShape">
              <a:avLst/>
            </a:prstTxWarp>
          </a:bodyPr>
          <a:lstStyle/>
          <a:p>
            <a:pPr algn="ctr"/>
            <a:r>
              <a:rPr lang="en-US" sz="1400" b="1">
                <a:solidFill>
                  <a:schemeClr val="bg2"/>
                </a:solidFill>
                <a:latin typeface="Arial" charset="0"/>
              </a:rPr>
              <a:t>Improved health</a:t>
            </a:r>
          </a:p>
          <a:p>
            <a:pPr algn="ctr"/>
            <a:r>
              <a:rPr lang="en-US" sz="1400" b="1">
                <a:solidFill>
                  <a:schemeClr val="bg2"/>
                </a:solidFill>
                <a:latin typeface="Arial" charset="0"/>
              </a:rPr>
              <a:t> care quality and </a:t>
            </a:r>
          </a:p>
          <a:p>
            <a:pPr algn="ctr"/>
            <a:r>
              <a:rPr lang="en-US" sz="1400" b="1">
                <a:solidFill>
                  <a:schemeClr val="bg2"/>
                </a:solidFill>
                <a:latin typeface="Arial" charset="0"/>
              </a:rPr>
              <a:t>value and</a:t>
            </a:r>
          </a:p>
          <a:p>
            <a:pPr algn="ctr"/>
            <a:r>
              <a:rPr lang="en-US" sz="1400" b="1">
                <a:solidFill>
                  <a:schemeClr val="bg2"/>
                </a:solidFill>
                <a:latin typeface="Arial" charset="0"/>
              </a:rPr>
              <a:t>population health</a:t>
            </a:r>
          </a:p>
        </p:txBody>
      </p:sp>
      <p:sp>
        <p:nvSpPr>
          <p:cNvPr id="3102" name="Line 30"/>
          <p:cNvSpPr>
            <a:spLocks noChangeShapeType="1"/>
          </p:cNvSpPr>
          <p:nvPr/>
        </p:nvSpPr>
        <p:spPr bwMode="auto">
          <a:xfrm>
            <a:off x="7239000" y="2286000"/>
            <a:ext cx="304800" cy="0"/>
          </a:xfrm>
          <a:prstGeom prst="line">
            <a:avLst/>
          </a:prstGeom>
          <a:noFill/>
          <a:ln w="12700">
            <a:solidFill>
              <a:schemeClr val="tx1"/>
            </a:solidFill>
            <a:round/>
            <a:headEnd/>
            <a:tailEnd type="arrow" w="med" len="med"/>
          </a:ln>
          <a:effectLst/>
        </p:spPr>
        <p:txBody>
          <a:bodyPr>
            <a:prstTxWarp prst="textNoShape">
              <a:avLst/>
            </a:prstTxWarp>
          </a:bodyPr>
          <a:lstStyle/>
          <a:p>
            <a:endParaRPr lang="en-US"/>
          </a:p>
        </p:txBody>
      </p:sp>
      <p:sp>
        <p:nvSpPr>
          <p:cNvPr id="3103" name="Text Box 31"/>
          <p:cNvSpPr txBox="1">
            <a:spLocks noChangeArrowheads="1"/>
          </p:cNvSpPr>
          <p:nvPr/>
        </p:nvSpPr>
        <p:spPr bwMode="auto">
          <a:xfrm>
            <a:off x="228600" y="6400800"/>
            <a:ext cx="8712200" cy="365125"/>
          </a:xfrm>
          <a:prstGeom prst="rect">
            <a:avLst/>
          </a:prstGeom>
          <a:noFill/>
          <a:ln w="12700">
            <a:noFill/>
            <a:miter lim="800000"/>
            <a:headEnd/>
            <a:tailEnd/>
          </a:ln>
          <a:effectLst/>
        </p:spPr>
        <p:txBody>
          <a:bodyPr>
            <a:prstTxWarp prst="textNoShape">
              <a:avLst/>
            </a:prstTxWarp>
            <a:spAutoFit/>
          </a:bodyPr>
          <a:lstStyle/>
          <a:p>
            <a:endParaRPr lang="en-US" sz="900">
              <a:latin typeface="Franklin Gothic Medium" charset="0"/>
            </a:endParaRPr>
          </a:p>
          <a:p>
            <a:r>
              <a:rPr lang="en-US" sz="900">
                <a:effectLst>
                  <a:outerShdw blurRad="38100" dist="38100" dir="2700000" algn="tl">
                    <a:srgbClr val="000000"/>
                  </a:outerShdw>
                </a:effectLst>
                <a:latin typeface="Arial" charset="0"/>
              </a:rPr>
              <a:t>Source: JAMA, May 21, 2008: D. Dougherty and P.H. Conway, pp. 2319-2321. The “3T’s Roadmap to Transform U.S. Health Care: The ‘How’ of High-Quality Care.”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447800" y="228600"/>
            <a:ext cx="7696200" cy="876300"/>
          </a:xfrm>
        </p:spPr>
        <p:txBody>
          <a:bodyPr/>
          <a:lstStyle/>
          <a:p>
            <a:r>
              <a:rPr lang="en-US" sz="2800"/>
              <a:t>Relevant Provisions in New Laws: American Recovery and Revitalization Act (ARRA)</a:t>
            </a:r>
            <a:r>
              <a:rPr lang="en-US" sz="3600"/>
              <a:t> </a:t>
            </a:r>
          </a:p>
        </p:txBody>
      </p:sp>
      <p:sp>
        <p:nvSpPr>
          <p:cNvPr id="10243" name="Rectangle 3"/>
          <p:cNvSpPr>
            <a:spLocks noGrp="1" noChangeArrowheads="1"/>
          </p:cNvSpPr>
          <p:nvPr>
            <p:ph type="body" idx="1"/>
          </p:nvPr>
        </p:nvSpPr>
        <p:spPr>
          <a:xfrm>
            <a:off x="609600" y="1676400"/>
            <a:ext cx="7993063" cy="4876800"/>
          </a:xfrm>
        </p:spPr>
        <p:txBody>
          <a:bodyPr/>
          <a:lstStyle/>
          <a:p>
            <a:r>
              <a:rPr lang="en-US" sz="2800"/>
              <a:t>“Meaningful Use” of Health IT =</a:t>
            </a:r>
          </a:p>
          <a:p>
            <a:pPr lvl="2"/>
            <a:r>
              <a:rPr lang="en-US" sz="2000"/>
              <a:t>Beyond getting the electrons in place </a:t>
            </a:r>
          </a:p>
          <a:p>
            <a:pPr lvl="2"/>
            <a:r>
              <a:rPr lang="en-US" sz="2000"/>
              <a:t>Using health IT to improve quality and safety of health care</a:t>
            </a:r>
          </a:p>
          <a:p>
            <a:r>
              <a:rPr lang="en-US" sz="2800"/>
              <a:t>Funding for Comparative Effectiveness Research (CER) beyond purely clinical interventions </a:t>
            </a:r>
          </a:p>
          <a:p>
            <a:pPr lvl="2"/>
            <a:r>
              <a:rPr lang="en-US" sz="2000"/>
              <a:t>System redesign </a:t>
            </a:r>
          </a:p>
          <a:p>
            <a:pPr lvl="2"/>
            <a:r>
              <a:rPr lang="en-US" sz="2000"/>
              <a:t>Enhanced registries for QI and CER  </a:t>
            </a:r>
          </a:p>
          <a:p>
            <a:pPr lvl="2"/>
            <a:r>
              <a:rPr lang="en-US" sz="2000"/>
              <a:t>Accelerating Implementation of Comparative Effectiveness Findings on Clinical and Delivery System Interventions by Leveraging AHRQ Networks </a:t>
            </a:r>
          </a:p>
          <a:p>
            <a:pPr lvl="2"/>
            <a:r>
              <a:rPr lang="en-US" sz="2000"/>
              <a:t>Other (http://www.ahrq.gov/fund/granarch.htm#RFA)</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447800" y="228600"/>
            <a:ext cx="7696200" cy="876300"/>
          </a:xfrm>
        </p:spPr>
        <p:txBody>
          <a:bodyPr/>
          <a:lstStyle/>
          <a:p>
            <a:r>
              <a:rPr lang="en-US" sz="3600"/>
              <a:t>New Laws: Patient Protection and Affordable Care Act</a:t>
            </a:r>
          </a:p>
        </p:txBody>
      </p:sp>
      <p:sp>
        <p:nvSpPr>
          <p:cNvPr id="11267" name="Rectangle 3"/>
          <p:cNvSpPr>
            <a:spLocks noGrp="1" noChangeArrowheads="1"/>
          </p:cNvSpPr>
          <p:nvPr>
            <p:ph type="body" idx="1"/>
          </p:nvPr>
        </p:nvSpPr>
        <p:spPr>
          <a:xfrm>
            <a:off x="228600" y="1676400"/>
            <a:ext cx="8686800" cy="4267200"/>
          </a:xfrm>
        </p:spPr>
        <p:txBody>
          <a:bodyPr/>
          <a:lstStyle/>
          <a:p>
            <a:r>
              <a:rPr lang="en-US"/>
              <a:t>Demonstration Projects for Quality Improvement </a:t>
            </a:r>
          </a:p>
          <a:p>
            <a:pPr lvl="2"/>
            <a:r>
              <a:rPr lang="en-US"/>
              <a:t>“demonstration” — 312 mentions </a:t>
            </a:r>
          </a:p>
          <a:p>
            <a:pPr lvl="2"/>
            <a:r>
              <a:rPr lang="en-US"/>
              <a:t>“pilot” — 80 mentions#  </a:t>
            </a:r>
          </a:p>
          <a:p>
            <a:r>
              <a:rPr lang="en-US"/>
              <a:t>Creation of the Center for Medicare and Medicaid Innovation (CMI) </a:t>
            </a:r>
          </a:p>
          <a:p>
            <a:r>
              <a:rPr lang="en-US"/>
              <a:t>National Strategy for Quality Improvement</a:t>
            </a:r>
          </a:p>
          <a:p>
            <a:r>
              <a:rPr lang="en-US"/>
              <a:t>More (see CRS report)</a:t>
            </a:r>
          </a:p>
          <a:p>
            <a:pPr lvl="2">
              <a:buFont typeface="Wingdings" charset="2"/>
              <a:buNone/>
            </a:pPr>
            <a:endParaRPr lang="en-US"/>
          </a:p>
        </p:txBody>
      </p:sp>
      <p:sp>
        <p:nvSpPr>
          <p:cNvPr id="11268" name="Text Box 4"/>
          <p:cNvSpPr txBox="1">
            <a:spLocks noChangeArrowheads="1"/>
          </p:cNvSpPr>
          <p:nvPr/>
        </p:nvSpPr>
        <p:spPr bwMode="auto">
          <a:xfrm>
            <a:off x="609600" y="6172200"/>
            <a:ext cx="8016875" cy="457200"/>
          </a:xfrm>
          <a:prstGeom prst="rect">
            <a:avLst/>
          </a:prstGeom>
          <a:noFill/>
          <a:ln w="12700">
            <a:noFill/>
            <a:miter lim="800000"/>
            <a:headEnd/>
            <a:tailEnd/>
          </a:ln>
          <a:effectLst/>
        </p:spPr>
        <p:txBody>
          <a:bodyPr>
            <a:prstTxWarp prst="textNoShape">
              <a:avLst/>
            </a:prstTxWarp>
            <a:spAutoFit/>
          </a:bodyPr>
          <a:lstStyle/>
          <a:p>
            <a:endParaRPr lang="en-US"/>
          </a:p>
        </p:txBody>
      </p:sp>
      <p:sp>
        <p:nvSpPr>
          <p:cNvPr id="11269" name="Rectangle 5"/>
          <p:cNvSpPr>
            <a:spLocks noChangeArrowheads="1"/>
          </p:cNvSpPr>
          <p:nvPr/>
        </p:nvSpPr>
        <p:spPr bwMode="auto">
          <a:xfrm>
            <a:off x="533400" y="6245225"/>
            <a:ext cx="8001000" cy="396875"/>
          </a:xfrm>
          <a:prstGeom prst="rect">
            <a:avLst/>
          </a:prstGeom>
          <a:noFill/>
          <a:ln w="12700">
            <a:noFill/>
            <a:miter lim="800000"/>
            <a:headEnd/>
            <a:tailEnd/>
          </a:ln>
          <a:effectLst/>
        </p:spPr>
        <p:txBody>
          <a:bodyPr>
            <a:prstTxWarp prst="textNoShape">
              <a:avLst/>
            </a:prstTxWarp>
            <a:spAutoFit/>
          </a:bodyPr>
          <a:lstStyle/>
          <a:p>
            <a:r>
              <a:rPr lang="en-US" sz="1000">
                <a:effectLst>
                  <a:outerShdw blurRad="38100" dist="38100" dir="2700000" algn="tl">
                    <a:srgbClr val="000000"/>
                  </a:outerShdw>
                </a:effectLst>
                <a:latin typeface="Tahoma" charset="0"/>
              </a:rPr>
              <a:t># </a:t>
            </a:r>
            <a:r>
              <a:rPr lang="en-US" sz="1000">
                <a:effectLst>
                  <a:outerShdw blurRad="38100" dist="38100" dir="2700000" algn="tl">
                    <a:srgbClr val="000000"/>
                  </a:outerShdw>
                </a:effectLst>
                <a:latin typeface="Tahoma" charset="0"/>
                <a:hlinkClick r:id="rId3"/>
              </a:rPr>
              <a:t>http://e-caremanagement.com/pilots-demonstrations-innovation-in-the-ppaca-healthcare-reform-legislation/</a:t>
            </a:r>
            <a:endParaRPr lang="en-US" sz="1000">
              <a:effectLst>
                <a:outerShdw blurRad="38100" dist="38100" dir="2700000" algn="tl">
                  <a:srgbClr val="000000"/>
                </a:outerShdw>
              </a:effectLst>
              <a:latin typeface="Tahoma" charset="0"/>
            </a:endParaRPr>
          </a:p>
          <a:p>
            <a:r>
              <a:rPr lang="en-US" sz="1000">
                <a:effectLst>
                  <a:outerShdw blurRad="38100" dist="38100" dir="2700000" algn="tl">
                    <a:srgbClr val="000000"/>
                  </a:outerShdw>
                </a:effectLst>
                <a:latin typeface="Tahoma" charset="0"/>
              </a:rPr>
              <a:t>http://www.aamc.org/reform/summary/ph.pdf</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z="2400"/>
              <a:t>CHIPRA – CMS Quality Demonstration Grants to States</a:t>
            </a:r>
            <a:r>
              <a:rPr lang="en-US" sz="3600"/>
              <a:t> </a:t>
            </a:r>
          </a:p>
        </p:txBody>
      </p:sp>
      <p:sp>
        <p:nvSpPr>
          <p:cNvPr id="12291" name="Rectangle 3"/>
          <p:cNvSpPr>
            <a:spLocks noGrp="1" noChangeArrowheads="1"/>
          </p:cNvSpPr>
          <p:nvPr>
            <p:ph type="body" idx="1"/>
          </p:nvPr>
        </p:nvSpPr>
        <p:spPr>
          <a:xfrm>
            <a:off x="228600" y="1371600"/>
            <a:ext cx="8763000" cy="5105400"/>
          </a:xfrm>
        </p:spPr>
        <p:txBody>
          <a:bodyPr/>
          <a:lstStyle/>
          <a:p>
            <a:pPr>
              <a:lnSpc>
                <a:spcPct val="70000"/>
              </a:lnSpc>
            </a:pPr>
            <a:r>
              <a:rPr lang="en-US" sz="2400"/>
              <a:t>Aims:</a:t>
            </a:r>
          </a:p>
          <a:p>
            <a:pPr>
              <a:lnSpc>
                <a:spcPct val="70000"/>
              </a:lnSpc>
              <a:buFont typeface="Wingdings" charset="2"/>
              <a:buNone/>
            </a:pPr>
            <a:r>
              <a:rPr lang="en-US" sz="2400"/>
              <a:t>A) Experiment with, and evaluate the use of new measures for quality of Medicaid/CHIP children's health care;</a:t>
            </a:r>
          </a:p>
          <a:p>
            <a:pPr>
              <a:lnSpc>
                <a:spcPct val="70000"/>
              </a:lnSpc>
              <a:buFont typeface="Wingdings" charset="2"/>
              <a:buNone/>
            </a:pPr>
            <a:r>
              <a:rPr lang="en-US" sz="2400"/>
              <a:t>B) Promote the use of HIT for the delivery of care for children covered by Medicaid/CHIP;</a:t>
            </a:r>
          </a:p>
          <a:p>
            <a:pPr>
              <a:lnSpc>
                <a:spcPct val="70000"/>
              </a:lnSpc>
              <a:buFont typeface="Wingdings" charset="2"/>
              <a:buNone/>
            </a:pPr>
            <a:r>
              <a:rPr lang="en-US" sz="2400"/>
              <a:t>C) Evaluate provider-based models which improve the delivery of Medicaid/CHIP children's health care services; or</a:t>
            </a:r>
          </a:p>
          <a:p>
            <a:pPr>
              <a:lnSpc>
                <a:spcPct val="70000"/>
              </a:lnSpc>
              <a:buFont typeface="Wingdings" charset="2"/>
              <a:buNone/>
            </a:pPr>
            <a:r>
              <a:rPr lang="en-US" sz="2400"/>
              <a:t>D) Demonstrate the impact of the model Electronic Health Record format for children (developed and disseminated under section 401(f)) on improving pediatric health, and pediatric health care quality, as well as reducing health care costs.</a:t>
            </a:r>
          </a:p>
          <a:p>
            <a:pPr>
              <a:lnSpc>
                <a:spcPct val="70000"/>
              </a:lnSpc>
              <a:buFont typeface="Wingdings" charset="2"/>
              <a:buNone/>
            </a:pPr>
            <a:r>
              <a:rPr lang="en-US" sz="2400"/>
              <a:t>E)   Broad systems approaches/medical home </a:t>
            </a:r>
          </a:p>
          <a:p>
            <a:pPr>
              <a:lnSpc>
                <a:spcPct val="70000"/>
              </a:lnSpc>
            </a:pPr>
            <a:r>
              <a:rPr lang="en-US" sz="2400"/>
              <a:t>10 awards made Feb. 2010 to individual States and consortia of States</a:t>
            </a:r>
          </a:p>
          <a:p>
            <a:pPr>
              <a:lnSpc>
                <a:spcPct val="70000"/>
              </a:lnSpc>
            </a:pPr>
            <a:r>
              <a:rPr lang="en-US" sz="2400"/>
              <a:t>National Evaluation (in planning stage –AHRQ has lead) </a:t>
            </a:r>
          </a:p>
          <a:p>
            <a:pPr>
              <a:lnSpc>
                <a:spcPct val="70000"/>
              </a:lnSpc>
              <a:buFont typeface="Wingdings" charset="2"/>
              <a:buNone/>
            </a:pPr>
            <a:r>
              <a:rPr lang="en-US" sz="2400"/>
              <a:t>http://www.cms.gov/CHIPRA/15_StateDemo.asp</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524000" y="0"/>
            <a:ext cx="7467600" cy="1104900"/>
          </a:xfrm>
        </p:spPr>
        <p:txBody>
          <a:bodyPr/>
          <a:lstStyle/>
          <a:p>
            <a:r>
              <a:rPr lang="en-US" sz="2400"/>
              <a:t>AHRQ Funding to Test and Disseminate Strategies to Improve Quality and Patient Safety</a:t>
            </a:r>
            <a:r>
              <a:rPr lang="en-US" sz="3600"/>
              <a:t> </a:t>
            </a:r>
          </a:p>
        </p:txBody>
      </p:sp>
      <p:sp>
        <p:nvSpPr>
          <p:cNvPr id="13315" name="Rectangle 3"/>
          <p:cNvSpPr>
            <a:spLocks noGrp="1" noChangeArrowheads="1"/>
          </p:cNvSpPr>
          <p:nvPr>
            <p:ph type="body" idx="1"/>
          </p:nvPr>
        </p:nvSpPr>
        <p:spPr>
          <a:xfrm>
            <a:off x="228600" y="1676400"/>
            <a:ext cx="8686800" cy="4876800"/>
          </a:xfrm>
        </p:spPr>
        <p:txBody>
          <a:bodyPr/>
          <a:lstStyle/>
          <a:p>
            <a:pPr>
              <a:lnSpc>
                <a:spcPct val="70000"/>
              </a:lnSpc>
            </a:pPr>
            <a:r>
              <a:rPr lang="en-US" sz="2400"/>
              <a:t>ACTION II</a:t>
            </a:r>
          </a:p>
          <a:p>
            <a:pPr>
              <a:lnSpc>
                <a:spcPct val="70000"/>
              </a:lnSpc>
            </a:pPr>
            <a:r>
              <a:rPr lang="en-US" sz="2400"/>
              <a:t>Program Announcements </a:t>
            </a:r>
          </a:p>
          <a:p>
            <a:pPr>
              <a:lnSpc>
                <a:spcPct val="70000"/>
              </a:lnSpc>
            </a:pPr>
            <a:r>
              <a:rPr lang="en-US" sz="2400"/>
              <a:t>Evaluation of Spread of the Keystone projects (health care associated infections)</a:t>
            </a:r>
          </a:p>
          <a:p>
            <a:pPr>
              <a:lnSpc>
                <a:spcPct val="70000"/>
              </a:lnSpc>
            </a:pPr>
            <a:r>
              <a:rPr lang="en-US" sz="2400"/>
              <a:t>Assessing the Evidence for Context-Sensitive Effectiveness and Safety of Patient Safety Practices:  Developing Criteria (forthcoming report)</a:t>
            </a:r>
          </a:p>
          <a:p>
            <a:pPr>
              <a:lnSpc>
                <a:spcPct val="70000"/>
              </a:lnSpc>
            </a:pPr>
            <a:r>
              <a:rPr lang="en-US" sz="2400"/>
              <a:t>Co-sponsorship of the NIH Science of D &amp; I conference (2011)</a:t>
            </a:r>
          </a:p>
          <a:p>
            <a:pPr>
              <a:lnSpc>
                <a:spcPct val="70000"/>
              </a:lnSpc>
            </a:pPr>
            <a:r>
              <a:rPr lang="en-US" sz="2400"/>
              <a:t>Innovations Clearinghouse </a:t>
            </a:r>
          </a:p>
          <a:p>
            <a:pPr>
              <a:lnSpc>
                <a:spcPct val="70000"/>
              </a:lnSpc>
            </a:pPr>
            <a:r>
              <a:rPr lang="en-US" sz="2400"/>
              <a:t>Knowledge Transfer Projects</a:t>
            </a:r>
          </a:p>
          <a:p>
            <a:pPr>
              <a:lnSpc>
                <a:spcPct val="70000"/>
              </a:lnSpc>
            </a:pPr>
            <a:r>
              <a:rPr lang="en-US" sz="2400"/>
              <a:t>Value Exchanges </a:t>
            </a:r>
          </a:p>
          <a:p>
            <a:pPr>
              <a:lnSpc>
                <a:spcPct val="70000"/>
              </a:lnSpc>
            </a:pPr>
            <a:r>
              <a:rPr lang="en-US" sz="2400"/>
              <a:t>PAR 08-136</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447800" y="228600"/>
            <a:ext cx="7467600" cy="876300"/>
          </a:xfrm>
        </p:spPr>
        <p:txBody>
          <a:bodyPr/>
          <a:lstStyle/>
          <a:p>
            <a:r>
              <a:rPr lang="en-US" sz="3600"/>
              <a:t>What are We Trying to Learn from all This Work? </a:t>
            </a:r>
          </a:p>
        </p:txBody>
      </p:sp>
      <p:sp>
        <p:nvSpPr>
          <p:cNvPr id="14339" name="Rectangle 3"/>
          <p:cNvSpPr>
            <a:spLocks noGrp="1" noChangeArrowheads="1"/>
          </p:cNvSpPr>
          <p:nvPr>
            <p:ph type="body" idx="1"/>
          </p:nvPr>
        </p:nvSpPr>
        <p:spPr>
          <a:xfrm>
            <a:off x="152400" y="3048000"/>
            <a:ext cx="8839200" cy="1828800"/>
          </a:xfrm>
        </p:spPr>
        <p:txBody>
          <a:bodyPr/>
          <a:lstStyle/>
          <a:p>
            <a:r>
              <a:rPr lang="en-US" i="1"/>
              <a:t>Answer:   Not Only the What, but the How and the Why of Healthcare Quality Improvement</a:t>
            </a:r>
            <a:r>
              <a:rPr lang="en-US"/>
              <a:t> </a:t>
            </a:r>
          </a:p>
          <a:p>
            <a:pPr lvl="1">
              <a:buFontTx/>
              <a:buNone/>
            </a:pP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2400"/>
              <a:t>Current State of the Science: QII and Evaluation Designs—A Personal View</a:t>
            </a:r>
            <a:r>
              <a:rPr lang="en-US" sz="3600"/>
              <a:t>  </a:t>
            </a:r>
          </a:p>
        </p:txBody>
      </p:sp>
      <p:sp>
        <p:nvSpPr>
          <p:cNvPr id="16387" name="Rectangle 3"/>
          <p:cNvSpPr>
            <a:spLocks noGrp="1" noChangeArrowheads="1"/>
          </p:cNvSpPr>
          <p:nvPr>
            <p:ph type="body" idx="1"/>
          </p:nvPr>
        </p:nvSpPr>
        <p:spPr>
          <a:xfrm>
            <a:off x="228600" y="1447800"/>
            <a:ext cx="8686800" cy="5257800"/>
          </a:xfrm>
        </p:spPr>
        <p:txBody>
          <a:bodyPr/>
          <a:lstStyle/>
          <a:p>
            <a:pPr>
              <a:lnSpc>
                <a:spcPct val="70000"/>
              </a:lnSpc>
              <a:buFont typeface="Wingdings" charset="2"/>
              <a:buNone/>
            </a:pPr>
            <a:endParaRPr lang="en-US" sz="1800"/>
          </a:p>
          <a:p>
            <a:pPr>
              <a:lnSpc>
                <a:spcPct val="70000"/>
              </a:lnSpc>
            </a:pPr>
            <a:r>
              <a:rPr lang="en-US" sz="1800"/>
              <a:t>Problem identification (vaguely defined)</a:t>
            </a:r>
          </a:p>
          <a:p>
            <a:pPr>
              <a:lnSpc>
                <a:spcPct val="70000"/>
              </a:lnSpc>
            </a:pPr>
            <a:r>
              <a:rPr lang="en-US" sz="1800"/>
              <a:t>Theory of action to solve the problem (often omitted, vague or in-name-only)</a:t>
            </a:r>
          </a:p>
          <a:p>
            <a:pPr>
              <a:lnSpc>
                <a:spcPct val="70000"/>
              </a:lnSpc>
            </a:pPr>
            <a:r>
              <a:rPr lang="en-US" sz="1800"/>
              <a:t>Interventions  </a:t>
            </a:r>
          </a:p>
          <a:p>
            <a:pPr lvl="1">
              <a:lnSpc>
                <a:spcPct val="70000"/>
              </a:lnSpc>
            </a:pPr>
            <a:r>
              <a:rPr lang="en-US" sz="1600"/>
              <a:t>vaguely described; </a:t>
            </a:r>
          </a:p>
          <a:p>
            <a:pPr lvl="1">
              <a:lnSpc>
                <a:spcPct val="70000"/>
              </a:lnSpc>
            </a:pPr>
            <a:r>
              <a:rPr lang="en-US" sz="1600"/>
              <a:t>not replicable; </a:t>
            </a:r>
          </a:p>
          <a:p>
            <a:pPr lvl="1">
              <a:lnSpc>
                <a:spcPct val="70000"/>
              </a:lnSpc>
            </a:pPr>
            <a:r>
              <a:rPr lang="en-US" sz="1600"/>
              <a:t>conceptual confusion between “intervention” and “implementation”</a:t>
            </a:r>
          </a:p>
          <a:p>
            <a:pPr>
              <a:lnSpc>
                <a:spcPct val="70000"/>
              </a:lnSpc>
            </a:pPr>
            <a:r>
              <a:rPr lang="en-US" sz="1800"/>
              <a:t>Focus on internal validity and related designs </a:t>
            </a:r>
          </a:p>
          <a:p>
            <a:pPr lvl="1">
              <a:lnSpc>
                <a:spcPct val="70000"/>
              </a:lnSpc>
            </a:pPr>
            <a:r>
              <a:rPr lang="en-US" sz="1600"/>
              <a:t>Context of intervention/ implementation processes:</a:t>
            </a:r>
          </a:p>
          <a:p>
            <a:pPr lvl="2">
              <a:lnSpc>
                <a:spcPct val="70000"/>
              </a:lnSpc>
            </a:pPr>
            <a:r>
              <a:rPr lang="en-US" sz="1400"/>
              <a:t>not considered or </a:t>
            </a:r>
          </a:p>
          <a:p>
            <a:pPr lvl="2">
              <a:lnSpc>
                <a:spcPct val="70000"/>
              </a:lnSpc>
            </a:pPr>
            <a:r>
              <a:rPr lang="en-US" sz="1400"/>
              <a:t>considered post hoc and descriptive/idiosyncratic</a:t>
            </a:r>
          </a:p>
          <a:p>
            <a:pPr lvl="2">
              <a:lnSpc>
                <a:spcPct val="70000"/>
              </a:lnSpc>
            </a:pPr>
            <a:r>
              <a:rPr lang="en-US" sz="1400"/>
              <a:t>effects of context/variation in context not considered in assessing results and variation in results</a:t>
            </a:r>
          </a:p>
          <a:p>
            <a:pPr lvl="2">
              <a:lnSpc>
                <a:spcPct val="70000"/>
              </a:lnSpc>
            </a:pPr>
            <a:r>
              <a:rPr lang="en-US" sz="1400"/>
              <a:t>“qualitative” research does not mean standards of the qualitative research field</a:t>
            </a:r>
          </a:p>
          <a:p>
            <a:pPr lvl="2">
              <a:lnSpc>
                <a:spcPct val="70000"/>
              </a:lnSpc>
            </a:pPr>
            <a:r>
              <a:rPr lang="en-US" sz="1400"/>
              <a:t>Lack of validated measures of contextual variables (leadership, culture, teamwork, resources)</a:t>
            </a:r>
          </a:p>
          <a:p>
            <a:pPr lvl="1">
              <a:lnSpc>
                <a:spcPct val="70000"/>
              </a:lnSpc>
            </a:pPr>
            <a:r>
              <a:rPr lang="en-US" sz="1600"/>
              <a:t>For publication:  design driven by clinical hierarchy of evidence standards (RCTs at patient level) </a:t>
            </a:r>
          </a:p>
          <a:p>
            <a:pPr lvl="1">
              <a:lnSpc>
                <a:spcPct val="70000"/>
              </a:lnSpc>
            </a:pPr>
            <a:r>
              <a:rPr lang="en-US" sz="1600"/>
              <a:t>If not for publication:   </a:t>
            </a:r>
          </a:p>
          <a:p>
            <a:pPr lvl="2">
              <a:lnSpc>
                <a:spcPct val="70000"/>
              </a:lnSpc>
            </a:pPr>
            <a:r>
              <a:rPr lang="en-US" sz="1400"/>
              <a:t>threats to internal validity rarely considered; post only studies or simple pre-post without comparisons; implications for knowledge base not widely recognized. </a:t>
            </a:r>
          </a:p>
          <a:p>
            <a:pPr>
              <a:lnSpc>
                <a:spcPct val="70000"/>
              </a:lnSpc>
            </a:pPr>
            <a:r>
              <a:rPr lang="en-US" sz="1800"/>
              <a:t>Few comparison studies (one QI intervention to another; multiple settings)</a:t>
            </a:r>
          </a:p>
          <a:p>
            <a:pPr lvl="1">
              <a:lnSpc>
                <a:spcPct val="70000"/>
              </a:lnSpc>
            </a:pPr>
            <a:endParaRPr lang="en-US" sz="1600"/>
          </a:p>
          <a:p>
            <a:pPr>
              <a:lnSpc>
                <a:spcPct val="70000"/>
              </a:lnSpc>
            </a:pPr>
            <a:endParaRPr lang="en-US" sz="1800"/>
          </a:p>
        </p:txBody>
      </p:sp>
    </p:spTree>
  </p:cSld>
  <p:clrMapOvr>
    <a:masterClrMapping/>
  </p:clrMapOvr>
</p:sld>
</file>

<file path=ppt/theme/theme1.xml><?xml version="1.0" encoding="utf-8"?>
<a:theme xmlns:a="http://schemas.openxmlformats.org/drawingml/2006/main" name="Spotlight on Science 120606 FINAL">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Spotlight on Science 120606 FIN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lnDef>
  </a:objectDefaults>
  <a:extraClrSchemeLst>
    <a:extraClrScheme>
      <a:clrScheme name="Spotlight on Science 120606 FINAL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potlight on Science 120606 FINAL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potlight on Science 120606 FINAL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potlight on Science 120606 FINAL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potlight on Science 120606 FINAL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potlight on Science 120606 FINAL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potlight on Science 120606 FINAL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Spotlight on Science 120606 FINAL</Template>
  <TotalTime>258</TotalTime>
  <Words>1347</Words>
  <Application>Microsoft Macintosh PowerPoint</Application>
  <PresentationFormat>On-screen Show (4:3)</PresentationFormat>
  <Paragraphs>187</Paragraphs>
  <Slides>13</Slides>
  <Notes>3</Notes>
  <HiddenSlides>0</HiddenSlides>
  <MMClips>0</MMClips>
  <ScaleCrop>false</ScaleCrop>
  <HeadingPairs>
    <vt:vector size="8" baseType="variant">
      <vt:variant>
        <vt:lpstr>Fonts Used</vt:lpstr>
      </vt:variant>
      <vt:variant>
        <vt:i4>6</vt:i4>
      </vt:variant>
      <vt:variant>
        <vt:lpstr>Design Template</vt:lpstr>
      </vt:variant>
      <vt:variant>
        <vt:i4>1</vt:i4>
      </vt:variant>
      <vt:variant>
        <vt:lpstr>Embedded OLE Servers</vt:lpstr>
      </vt:variant>
      <vt:variant>
        <vt:i4>1</vt:i4>
      </vt:variant>
      <vt:variant>
        <vt:lpstr>Slide Titles</vt:lpstr>
      </vt:variant>
      <vt:variant>
        <vt:i4>13</vt:i4>
      </vt:variant>
    </vt:vector>
  </HeadingPairs>
  <TitlesOfParts>
    <vt:vector size="21" baseType="lpstr">
      <vt:lpstr>Arial</vt:lpstr>
      <vt:lpstr>Times New Roman</vt:lpstr>
      <vt:lpstr>Wingdings</vt:lpstr>
      <vt:lpstr>Monotype Sorts</vt:lpstr>
      <vt:lpstr>Franklin Gothic Medium</vt:lpstr>
      <vt:lpstr>Tahoma</vt:lpstr>
      <vt:lpstr>Spotlight on Science 120606 FINAL</vt:lpstr>
      <vt:lpstr>Microsoft Photo Editor 3.0 Photo</vt:lpstr>
      <vt:lpstr>Building the Science of Health Care Quality Improvement Intervention </vt:lpstr>
      <vt:lpstr>Overview (15 minutes) </vt:lpstr>
      <vt:lpstr>The “3T’s” Road Map to Transforming U.S. Health Care</vt:lpstr>
      <vt:lpstr>Relevant Provisions in New Laws: American Recovery and Revitalization Act (ARRA) </vt:lpstr>
      <vt:lpstr>New Laws: Patient Protection and Affordable Care Act</vt:lpstr>
      <vt:lpstr>CHIPRA – CMS Quality Demonstration Grants to States </vt:lpstr>
      <vt:lpstr>AHRQ Funding to Test and Disseminate Strategies to Improve Quality and Patient Safety </vt:lpstr>
      <vt:lpstr>What are We Trying to Learn from all This Work? </vt:lpstr>
      <vt:lpstr>Current State of the Science: QII and Evaluation Designs—A Personal View  </vt:lpstr>
      <vt:lpstr>Specific Example:  Context– Multiple potential influences on QII Results  </vt:lpstr>
      <vt:lpstr>Specific Example:   Quantitative Approaches to Context Heterogeneity  - Progress </vt:lpstr>
      <vt:lpstr>Meta-Science Issues </vt:lpstr>
      <vt:lpstr>Research in Implementation and Change While Improving Quality – The Answer?  </vt:lpstr>
    </vt:vector>
  </TitlesOfParts>
  <Company>DHHS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“3T’s” Road Map to Transforming U.S. Health Care</dc:title>
  <dc:creator>jeff.hardy</dc:creator>
  <cp:lastModifiedBy>Graham</cp:lastModifiedBy>
  <cp:revision>6</cp:revision>
  <dcterms:created xsi:type="dcterms:W3CDTF">2010-10-18T18:13:53Z</dcterms:created>
  <dcterms:modified xsi:type="dcterms:W3CDTF">2010-10-18T18:14:01Z</dcterms:modified>
</cp:coreProperties>
</file>