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Default Extension="jpeg" ContentType="image/jpeg"/>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50" r:id="rId1"/>
  </p:sldMasterIdLst>
  <p:notesMasterIdLst>
    <p:notesMasterId r:id="rId27"/>
  </p:notesMasterIdLst>
  <p:handoutMasterIdLst>
    <p:handoutMasterId r:id="rId28"/>
  </p:handoutMasterIdLst>
  <p:sldIdLst>
    <p:sldId id="568" r:id="rId2"/>
    <p:sldId id="585" r:id="rId3"/>
    <p:sldId id="586" r:id="rId4"/>
    <p:sldId id="587" r:id="rId5"/>
    <p:sldId id="591" r:id="rId6"/>
    <p:sldId id="592" r:id="rId7"/>
    <p:sldId id="588" r:id="rId8"/>
    <p:sldId id="566" r:id="rId9"/>
    <p:sldId id="589" r:id="rId10"/>
    <p:sldId id="590" r:id="rId11"/>
    <p:sldId id="567" r:id="rId12"/>
    <p:sldId id="574" r:id="rId13"/>
    <p:sldId id="580" r:id="rId14"/>
    <p:sldId id="573" r:id="rId15"/>
    <p:sldId id="559" r:id="rId16"/>
    <p:sldId id="581" r:id="rId17"/>
    <p:sldId id="576" r:id="rId18"/>
    <p:sldId id="577" r:id="rId19"/>
    <p:sldId id="578" r:id="rId20"/>
    <p:sldId id="579" r:id="rId21"/>
    <p:sldId id="582" r:id="rId22"/>
    <p:sldId id="560" r:id="rId23"/>
    <p:sldId id="549" r:id="rId24"/>
    <p:sldId id="583" r:id="rId25"/>
    <p:sldId id="575" r:id="rId26"/>
  </p:sldIdLst>
  <p:sldSz cx="16459200" cy="9236075"/>
  <p:notesSz cx="6858000" cy="9144000"/>
  <p:defaultTextStyle>
    <a:defPPr>
      <a:defRPr lang="en-US"/>
    </a:defPPr>
    <a:lvl1pPr algn="l" rtl="0" fontAlgn="base">
      <a:spcBef>
        <a:spcPct val="0"/>
      </a:spcBef>
      <a:spcAft>
        <a:spcPct val="0"/>
      </a:spcAft>
      <a:defRPr sz="3900" kern="1200">
        <a:solidFill>
          <a:schemeClr val="tx1"/>
        </a:solidFill>
        <a:latin typeface="Times New Roman" charset="0"/>
        <a:ea typeface="+mn-ea"/>
        <a:cs typeface="+mn-cs"/>
      </a:defRPr>
    </a:lvl1pPr>
    <a:lvl2pPr marL="733425" indent="-276225" algn="l" rtl="0" fontAlgn="base">
      <a:spcBef>
        <a:spcPct val="0"/>
      </a:spcBef>
      <a:spcAft>
        <a:spcPct val="0"/>
      </a:spcAft>
      <a:defRPr sz="3900" kern="1200">
        <a:solidFill>
          <a:schemeClr val="tx1"/>
        </a:solidFill>
        <a:latin typeface="Times New Roman" charset="0"/>
        <a:ea typeface="+mn-ea"/>
        <a:cs typeface="+mn-cs"/>
      </a:defRPr>
    </a:lvl2pPr>
    <a:lvl3pPr marL="1466850" indent="-552450" algn="l" rtl="0" fontAlgn="base">
      <a:spcBef>
        <a:spcPct val="0"/>
      </a:spcBef>
      <a:spcAft>
        <a:spcPct val="0"/>
      </a:spcAft>
      <a:defRPr sz="3900" kern="1200">
        <a:solidFill>
          <a:schemeClr val="tx1"/>
        </a:solidFill>
        <a:latin typeface="Times New Roman" charset="0"/>
        <a:ea typeface="+mn-ea"/>
        <a:cs typeface="+mn-cs"/>
      </a:defRPr>
    </a:lvl3pPr>
    <a:lvl4pPr marL="2201863" indent="-830263" algn="l" rtl="0" fontAlgn="base">
      <a:spcBef>
        <a:spcPct val="0"/>
      </a:spcBef>
      <a:spcAft>
        <a:spcPct val="0"/>
      </a:spcAft>
      <a:defRPr sz="3900" kern="1200">
        <a:solidFill>
          <a:schemeClr val="tx1"/>
        </a:solidFill>
        <a:latin typeface="Times New Roman" charset="0"/>
        <a:ea typeface="+mn-ea"/>
        <a:cs typeface="+mn-cs"/>
      </a:defRPr>
    </a:lvl4pPr>
    <a:lvl5pPr marL="2935288" indent="-1106488" algn="l" rtl="0" fontAlgn="base">
      <a:spcBef>
        <a:spcPct val="0"/>
      </a:spcBef>
      <a:spcAft>
        <a:spcPct val="0"/>
      </a:spcAft>
      <a:defRPr sz="3900" kern="1200">
        <a:solidFill>
          <a:schemeClr val="tx1"/>
        </a:solidFill>
        <a:latin typeface="Times New Roman" charset="0"/>
        <a:ea typeface="+mn-ea"/>
        <a:cs typeface="+mn-cs"/>
      </a:defRPr>
    </a:lvl5pPr>
    <a:lvl6pPr marL="2286000" algn="l" defTabSz="457200" rtl="0" eaLnBrk="1" latinLnBrk="0" hangingPunct="1">
      <a:defRPr sz="3900" kern="1200">
        <a:solidFill>
          <a:schemeClr val="tx1"/>
        </a:solidFill>
        <a:latin typeface="Times New Roman" charset="0"/>
        <a:ea typeface="+mn-ea"/>
        <a:cs typeface="+mn-cs"/>
      </a:defRPr>
    </a:lvl6pPr>
    <a:lvl7pPr marL="2743200" algn="l" defTabSz="457200" rtl="0" eaLnBrk="1" latinLnBrk="0" hangingPunct="1">
      <a:defRPr sz="3900" kern="1200">
        <a:solidFill>
          <a:schemeClr val="tx1"/>
        </a:solidFill>
        <a:latin typeface="Times New Roman" charset="0"/>
        <a:ea typeface="+mn-ea"/>
        <a:cs typeface="+mn-cs"/>
      </a:defRPr>
    </a:lvl7pPr>
    <a:lvl8pPr marL="3200400" algn="l" defTabSz="457200" rtl="0" eaLnBrk="1" latinLnBrk="0" hangingPunct="1">
      <a:defRPr sz="3900" kern="1200">
        <a:solidFill>
          <a:schemeClr val="tx1"/>
        </a:solidFill>
        <a:latin typeface="Times New Roman" charset="0"/>
        <a:ea typeface="+mn-ea"/>
        <a:cs typeface="+mn-cs"/>
      </a:defRPr>
    </a:lvl8pPr>
    <a:lvl9pPr marL="3657600" algn="l" defTabSz="457200" rtl="0" eaLnBrk="1" latinLnBrk="0" hangingPunct="1">
      <a:defRPr sz="39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96600"/>
    <a:srgbClr val="FF9900"/>
    <a:srgbClr val="663300"/>
    <a:srgbClr val="894400"/>
    <a:srgbClr val="A45100"/>
    <a:srgbClr val="B75B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0682" autoAdjust="0"/>
    <p:restoredTop sz="86456" autoAdjust="0"/>
  </p:normalViewPr>
  <p:slideViewPr>
    <p:cSldViewPr snapToGrid="0">
      <p:cViewPr>
        <p:scale>
          <a:sx n="25" d="100"/>
          <a:sy n="25" d="100"/>
        </p:scale>
        <p:origin x="-3944" y="-2336"/>
      </p:cViewPr>
      <p:guideLst>
        <p:guide orient="horz" pos="2909"/>
        <p:guide pos="5184"/>
      </p:guideLst>
    </p:cSldViewPr>
  </p:slideViewPr>
  <p:outlineViewPr>
    <p:cViewPr>
      <p:scale>
        <a:sx n="25" d="100"/>
        <a:sy n="25" d="100"/>
      </p:scale>
      <p:origin x="0" y="1804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1456"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charset="0"/>
              </a:defRPr>
            </a:lvl1pPr>
          </a:lstStyle>
          <a:p>
            <a:pPr>
              <a:defRPr/>
            </a:pPr>
            <a:endParaRPr lang="en-US" altLang="en-US"/>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charset="0"/>
              </a:defRPr>
            </a:lvl1pPr>
          </a:lstStyle>
          <a:p>
            <a:pPr>
              <a:defRPr/>
            </a:pPr>
            <a:endParaRPr lang="en-US" alt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charset="0"/>
              </a:defRPr>
            </a:lvl1pPr>
          </a:lstStyle>
          <a:p>
            <a:pPr>
              <a:defRPr/>
            </a:pPr>
            <a:endParaRPr lang="en-US" altLang="en-US"/>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defRPr>
            </a:lvl1pPr>
          </a:lstStyle>
          <a:p>
            <a:fld id="{39066862-107F-8D4C-957B-E476426207F5}"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900" kern="1200">
        <a:solidFill>
          <a:schemeClr val="tx1"/>
        </a:solidFill>
        <a:latin typeface="Times New Roman" pitchFamily="18" charset="0"/>
        <a:ea typeface="+mn-ea"/>
        <a:cs typeface="+mn-cs"/>
      </a:defRPr>
    </a:lvl1pPr>
    <a:lvl2pPr marL="733425" indent="-276225" algn="l" rtl="0" eaLnBrk="0" fontAlgn="base" hangingPunct="0">
      <a:spcBef>
        <a:spcPct val="30000"/>
      </a:spcBef>
      <a:spcAft>
        <a:spcPct val="0"/>
      </a:spcAft>
      <a:defRPr sz="1900" kern="1200">
        <a:solidFill>
          <a:schemeClr val="tx1"/>
        </a:solidFill>
        <a:latin typeface="Times New Roman" pitchFamily="18" charset="0"/>
        <a:ea typeface="ＭＳ Ｐゴシック" charset="-128"/>
        <a:cs typeface="+mn-cs"/>
      </a:defRPr>
    </a:lvl2pPr>
    <a:lvl3pPr marL="1466850" indent="-552450" algn="l" rtl="0" eaLnBrk="0" fontAlgn="base" hangingPunct="0">
      <a:spcBef>
        <a:spcPct val="30000"/>
      </a:spcBef>
      <a:spcAft>
        <a:spcPct val="0"/>
      </a:spcAft>
      <a:defRPr sz="1900" kern="1200">
        <a:solidFill>
          <a:schemeClr val="tx1"/>
        </a:solidFill>
        <a:latin typeface="Times New Roman" pitchFamily="18" charset="0"/>
        <a:ea typeface="ＭＳ Ｐゴシック" charset="-128"/>
        <a:cs typeface="+mn-cs"/>
      </a:defRPr>
    </a:lvl3pPr>
    <a:lvl4pPr marL="2201863" indent="-830263" algn="l" rtl="0" eaLnBrk="0" fontAlgn="base" hangingPunct="0">
      <a:spcBef>
        <a:spcPct val="30000"/>
      </a:spcBef>
      <a:spcAft>
        <a:spcPct val="0"/>
      </a:spcAft>
      <a:defRPr sz="1900" kern="1200">
        <a:solidFill>
          <a:schemeClr val="tx1"/>
        </a:solidFill>
        <a:latin typeface="Times New Roman" pitchFamily="18" charset="0"/>
        <a:ea typeface="ＭＳ Ｐゴシック" charset="-128"/>
        <a:cs typeface="+mn-cs"/>
      </a:defRPr>
    </a:lvl4pPr>
    <a:lvl5pPr marL="2935288" indent="-1106488" algn="l" rtl="0" eaLnBrk="0" fontAlgn="base" hangingPunct="0">
      <a:spcBef>
        <a:spcPct val="30000"/>
      </a:spcBef>
      <a:spcAft>
        <a:spcPct val="0"/>
      </a:spcAft>
      <a:defRPr sz="1900" kern="1200">
        <a:solidFill>
          <a:schemeClr val="tx1"/>
        </a:solidFill>
        <a:latin typeface="Times New Roman" pitchFamily="18" charset="0"/>
        <a:ea typeface="ＭＳ Ｐゴシック" charset="-128"/>
        <a:cs typeface="+mn-cs"/>
      </a:defRPr>
    </a:lvl5pPr>
    <a:lvl6pPr marL="3670630" algn="l" defTabSz="1468252" rtl="0" eaLnBrk="1" latinLnBrk="0" hangingPunct="1">
      <a:defRPr sz="1900" kern="1200">
        <a:solidFill>
          <a:schemeClr val="tx1"/>
        </a:solidFill>
        <a:latin typeface="+mn-lt"/>
        <a:ea typeface="+mn-ea"/>
        <a:cs typeface="+mn-cs"/>
      </a:defRPr>
    </a:lvl6pPr>
    <a:lvl7pPr marL="4404756" algn="l" defTabSz="1468252" rtl="0" eaLnBrk="1" latinLnBrk="0" hangingPunct="1">
      <a:defRPr sz="1900" kern="1200">
        <a:solidFill>
          <a:schemeClr val="tx1"/>
        </a:solidFill>
        <a:latin typeface="+mn-lt"/>
        <a:ea typeface="+mn-ea"/>
        <a:cs typeface="+mn-cs"/>
      </a:defRPr>
    </a:lvl7pPr>
    <a:lvl8pPr marL="5138882" algn="l" defTabSz="1468252" rtl="0" eaLnBrk="1" latinLnBrk="0" hangingPunct="1">
      <a:defRPr sz="1900" kern="1200">
        <a:solidFill>
          <a:schemeClr val="tx1"/>
        </a:solidFill>
        <a:latin typeface="+mn-lt"/>
        <a:ea typeface="+mn-ea"/>
        <a:cs typeface="+mn-cs"/>
      </a:defRPr>
    </a:lvl8pPr>
    <a:lvl9pPr marL="5873008" algn="l" defTabSz="1468252"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40963"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50179"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51203"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52227"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41987"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lIns="90004" tIns="45002" rIns="90004" bIns="45002">
            <a:prstTxWarp prst="textNoShape">
              <a:avLst/>
            </a:prstTxWarp>
          </a:bodyPr>
          <a:lstStyle/>
          <a:p>
            <a:fld id="{24ED7442-177F-A140-8653-14D20C90117D}" type="slidenum">
              <a:rPr lang="en-US"/>
              <a:pPr/>
              <a:t>11</a:t>
            </a:fld>
            <a:endParaRPr lang="en-US"/>
          </a:p>
        </p:txBody>
      </p:sp>
      <p:sp>
        <p:nvSpPr>
          <p:cNvPr id="43011" name="Rectangle 1026"/>
          <p:cNvSpPr>
            <a:spLocks noGrp="1" noRot="1" noChangeAspect="1" noChangeArrowheads="1" noTextEdit="1"/>
          </p:cNvSpPr>
          <p:nvPr>
            <p:ph type="sldImg"/>
          </p:nvPr>
        </p:nvSpPr>
        <p:spPr bwMode="auto">
          <a:xfrm>
            <a:off x="374650" y="685800"/>
            <a:ext cx="6108700" cy="3429000"/>
          </a:xfrm>
          <a:prstGeom prst="rect">
            <a:avLst/>
          </a:prstGeom>
          <a:noFill/>
          <a:ln>
            <a:miter lim="800000"/>
            <a:headEnd/>
            <a:tailEnd/>
          </a:ln>
        </p:spPr>
      </p:sp>
      <p:sp>
        <p:nvSpPr>
          <p:cNvPr id="43012" name="Rectangle 1027"/>
          <p:cNvSpPr>
            <a:spLocks noGrp="1" noChangeArrowheads="1"/>
          </p:cNvSpPr>
          <p:nvPr>
            <p:ph type="body" idx="1"/>
          </p:nvPr>
        </p:nvSpPr>
        <p:spPr bwMode="auto">
          <a:xfrm>
            <a:off x="685800" y="4343400"/>
            <a:ext cx="5486400" cy="4114800"/>
          </a:xfrm>
          <a:prstGeom prst="rect">
            <a:avLst/>
          </a:prstGeom>
          <a:noFill/>
          <a:ln>
            <a:miter lim="800000"/>
            <a:headEnd/>
            <a:tailEnd/>
          </a:ln>
        </p:spPr>
        <p:txBody>
          <a:bodyPr lIns="90004" tIns="45002" rIns="90004" bIns="45002">
            <a:prstTxWarp prst="textNoShape">
              <a:avLst/>
            </a:prstTxWarp>
          </a:bodyPr>
          <a:lstStyle/>
          <a:p>
            <a:endParaRPr lang="en-US" sz="1600" dirty="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44035"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45059"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bwMode="auto">
          <a:xfrm>
            <a:off x="374650" y="685800"/>
            <a:ext cx="6108700" cy="3429000"/>
          </a:xfrm>
          <a:prstGeom prst="rect">
            <a:avLst/>
          </a:prstGeom>
          <a:noFill/>
          <a:ln w="12700">
            <a:solidFill>
              <a:srgbClr val="000000"/>
            </a:solidFill>
            <a:miter lim="800000"/>
            <a:headEnd/>
            <a:tailEnd/>
          </a:ln>
        </p:spPr>
      </p:sp>
      <p:sp>
        <p:nvSpPr>
          <p:cNvPr id="46083"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endParaRPr lang="en-US" dirty="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xfrm>
            <a:off x="374650" y="684213"/>
            <a:ext cx="6110288" cy="3429000"/>
          </a:xfrm>
          <a:prstGeom prst="rect">
            <a:avLst/>
          </a:prstGeom>
          <a:noFill/>
          <a:ln>
            <a:miter lim="800000"/>
            <a:headEnd/>
            <a:tailEnd/>
          </a:ln>
        </p:spPr>
      </p:sp>
      <p:sp>
        <p:nvSpPr>
          <p:cNvPr id="47107" name="Notes Placeholder 2"/>
          <p:cNvSpPr>
            <a:spLocks noGrp="1"/>
          </p:cNvSpPr>
          <p:nvPr>
            <p:ph type="body" idx="1"/>
          </p:nvPr>
        </p:nvSpPr>
        <p:spPr bwMode="auto">
          <a:xfrm>
            <a:off x="685800" y="4343400"/>
            <a:ext cx="5486400" cy="4116388"/>
          </a:xfrm>
          <a:prstGeom prst="rect">
            <a:avLst/>
          </a:prstGeom>
          <a:noFill/>
          <a:ln>
            <a:miter lim="800000"/>
            <a:headEnd/>
            <a:tailEnd/>
          </a:ln>
        </p:spPr>
        <p:txBody>
          <a:bodyPr>
            <a:prstTxWarp prst="textNoShape">
              <a:avLst/>
            </a:prstTxWarp>
          </a:bodyPr>
          <a:lstStyle/>
          <a:p>
            <a:endParaRPr lang="en-US">
              <a:latin typeface="Arial" charset="0"/>
            </a:endParaRPr>
          </a:p>
        </p:txBody>
      </p:sp>
      <p:sp>
        <p:nvSpPr>
          <p:cNvPr id="47108" name="Slide Number Placeholder 3"/>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prstTxWarp prst="textNoShape">
              <a:avLst/>
            </a:prstTxWarp>
          </a:bodyPr>
          <a:lstStyle/>
          <a:p>
            <a:pPr defTabSz="908050"/>
            <a:fld id="{E4617E5A-AE2D-5641-9414-5B527D7460C8}" type="slidenum">
              <a:rPr lang="en-US">
                <a:latin typeface="Arial" charset="0"/>
              </a:rPr>
              <a:pPr defTabSz="908050"/>
              <a:t>16</a:t>
            </a:fld>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374650" y="684213"/>
            <a:ext cx="6110288" cy="3429000"/>
          </a:xfrm>
          <a:prstGeom prst="rect">
            <a:avLst/>
          </a:prstGeom>
          <a:noFill/>
          <a:ln>
            <a:miter lim="800000"/>
            <a:headEnd/>
            <a:tailEnd/>
          </a:ln>
        </p:spPr>
      </p:sp>
      <p:sp>
        <p:nvSpPr>
          <p:cNvPr id="48131" name="Rectangle 3"/>
          <p:cNvSpPr>
            <a:spLocks noGrp="1" noChangeArrowheads="1"/>
          </p:cNvSpPr>
          <p:nvPr>
            <p:ph type="body" idx="1"/>
          </p:nvPr>
        </p:nvSpPr>
        <p:spPr bwMode="auto">
          <a:xfrm>
            <a:off x="685800" y="4343400"/>
            <a:ext cx="5486400" cy="4116388"/>
          </a:xfrm>
          <a:prstGeom prst="rect">
            <a:avLst/>
          </a:prstGeom>
          <a:noFill/>
          <a:ln>
            <a:miter lim="800000"/>
            <a:headEnd/>
            <a:tailEnd/>
          </a:ln>
        </p:spPr>
        <p:txBody>
          <a:bodyPr lIns="92391" tIns="46196" rIns="92391" bIns="46196">
            <a:prstTxWarp prst="textNoShape">
              <a:avLst/>
            </a:prstTxWarp>
          </a:bodyPr>
          <a:lstStyle/>
          <a:p>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374650" y="684213"/>
            <a:ext cx="6110288" cy="3429000"/>
          </a:xfrm>
          <a:prstGeom prst="rect">
            <a:avLst/>
          </a:prstGeom>
          <a:noFill/>
          <a:ln>
            <a:miter lim="800000"/>
            <a:headEnd/>
            <a:tailEnd/>
          </a:ln>
        </p:spPr>
      </p:sp>
      <p:sp>
        <p:nvSpPr>
          <p:cNvPr id="49155" name="Rectangle 3"/>
          <p:cNvSpPr>
            <a:spLocks noGrp="1" noChangeArrowheads="1"/>
          </p:cNvSpPr>
          <p:nvPr>
            <p:ph type="body" idx="1"/>
          </p:nvPr>
        </p:nvSpPr>
        <p:spPr bwMode="auto">
          <a:xfrm>
            <a:off x="914400" y="4343400"/>
            <a:ext cx="5029200" cy="4116388"/>
          </a:xfrm>
          <a:prstGeom prst="rect">
            <a:avLst/>
          </a:prstGeom>
          <a:noFill/>
          <a:ln>
            <a:miter lim="800000"/>
            <a:headEnd/>
            <a:tailEnd/>
          </a:ln>
        </p:spPr>
        <p:txBody>
          <a:bodyPr>
            <a:prstTxWarp prst="textNoShape">
              <a:avLst/>
            </a:prstTxWarp>
          </a:bodyPr>
          <a:lstStyle/>
          <a:p>
            <a:pPr eaLnBrk="1" hangingPunct="1"/>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1026"/>
          <p:cNvSpPr>
            <a:spLocks noChangeArrowheads="1"/>
          </p:cNvSpPr>
          <p:nvPr/>
        </p:nvSpPr>
        <p:spPr bwMode="invGray">
          <a:xfrm>
            <a:off x="15855950" y="0"/>
            <a:ext cx="603250" cy="9236075"/>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lIns="146825" tIns="73413" rIns="146825" bIns="73413" anchor="ctr"/>
          <a:lstStyle/>
          <a:p>
            <a:pPr eaLnBrk="0" hangingPunct="0">
              <a:defRPr/>
            </a:pPr>
            <a:endParaRPr lang="en-US">
              <a:latin typeface="Times New Roman" pitchFamily="18" charset="0"/>
            </a:endParaRPr>
          </a:p>
        </p:txBody>
      </p:sp>
      <p:sp>
        <p:nvSpPr>
          <p:cNvPr id="5" name="Freeform 1027"/>
          <p:cNvSpPr>
            <a:spLocks/>
          </p:cNvSpPr>
          <p:nvPr/>
        </p:nvSpPr>
        <p:spPr bwMode="white">
          <a:xfrm>
            <a:off x="-17463" y="6046788"/>
            <a:ext cx="10358438" cy="3189287"/>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lIns="146825" tIns="73413" rIns="146825" bIns="73413" anchor="ctr"/>
          <a:lstStyle/>
          <a:p>
            <a:pPr eaLnBrk="0" hangingPunct="0">
              <a:defRPr/>
            </a:pPr>
            <a:endParaRPr lang="en-US">
              <a:latin typeface="Times New Roman" pitchFamily="18" charset="0"/>
            </a:endParaRPr>
          </a:p>
        </p:txBody>
      </p:sp>
      <p:sp>
        <p:nvSpPr>
          <p:cNvPr id="6" name="Freeform 1028"/>
          <p:cNvSpPr>
            <a:spLocks/>
          </p:cNvSpPr>
          <p:nvPr/>
        </p:nvSpPr>
        <p:spPr bwMode="white">
          <a:xfrm>
            <a:off x="0" y="5141913"/>
            <a:ext cx="14695488" cy="4065587"/>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7" name="Freeform 1029"/>
          <p:cNvSpPr>
            <a:spLocks/>
          </p:cNvSpPr>
          <p:nvPr/>
        </p:nvSpPr>
        <p:spPr bwMode="white">
          <a:xfrm>
            <a:off x="0" y="4237038"/>
            <a:ext cx="16459200" cy="4970462"/>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 name="Freeform 1030"/>
          <p:cNvSpPr>
            <a:spLocks/>
          </p:cNvSpPr>
          <p:nvPr/>
        </p:nvSpPr>
        <p:spPr bwMode="white">
          <a:xfrm>
            <a:off x="0" y="3313113"/>
            <a:ext cx="16459200" cy="3363912"/>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9" name="Freeform 1031"/>
          <p:cNvSpPr>
            <a:spLocks/>
          </p:cNvSpPr>
          <p:nvPr/>
        </p:nvSpPr>
        <p:spPr bwMode="white">
          <a:xfrm>
            <a:off x="0" y="2416175"/>
            <a:ext cx="16459200" cy="20732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10" name="Freeform 1032"/>
          <p:cNvSpPr>
            <a:spLocks/>
          </p:cNvSpPr>
          <p:nvPr/>
        </p:nvSpPr>
        <p:spPr bwMode="white">
          <a:xfrm>
            <a:off x="0" y="-28575"/>
            <a:ext cx="16459200" cy="2266950"/>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11" name="Freeform 1033"/>
          <p:cNvSpPr>
            <a:spLocks/>
          </p:cNvSpPr>
          <p:nvPr/>
        </p:nvSpPr>
        <p:spPr bwMode="white">
          <a:xfrm>
            <a:off x="0" y="-28575"/>
            <a:ext cx="15098713" cy="1439863"/>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12" name="Freeform 1034"/>
          <p:cNvSpPr>
            <a:spLocks/>
          </p:cNvSpPr>
          <p:nvPr/>
        </p:nvSpPr>
        <p:spPr bwMode="white">
          <a:xfrm>
            <a:off x="0" y="-28575"/>
            <a:ext cx="8240713" cy="612775"/>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9227" name="Rectangle 1035"/>
          <p:cNvSpPr>
            <a:spLocks noGrp="1" noChangeArrowheads="1"/>
          </p:cNvSpPr>
          <p:nvPr>
            <p:ph type="ctrTitle"/>
          </p:nvPr>
        </p:nvSpPr>
        <p:spPr>
          <a:xfrm>
            <a:off x="1234440" y="3078692"/>
            <a:ext cx="13990320" cy="1539346"/>
          </a:xfrm>
        </p:spPr>
        <p:txBody>
          <a:bodyPr/>
          <a:lstStyle>
            <a:lvl1pPr>
              <a:defRPr/>
            </a:lvl1pPr>
          </a:lstStyle>
          <a:p>
            <a:r>
              <a:rPr lang="en-US" altLang="en-US"/>
              <a:t>Click to edit Master title style</a:t>
            </a:r>
          </a:p>
        </p:txBody>
      </p:sp>
      <p:sp>
        <p:nvSpPr>
          <p:cNvPr id="9228" name="Rectangle 1036"/>
          <p:cNvSpPr>
            <a:spLocks noGrp="1" noChangeArrowheads="1"/>
          </p:cNvSpPr>
          <p:nvPr>
            <p:ph type="subTitle" idx="1"/>
          </p:nvPr>
        </p:nvSpPr>
        <p:spPr>
          <a:xfrm>
            <a:off x="2468880" y="5233776"/>
            <a:ext cx="11521440" cy="2360330"/>
          </a:xfrm>
        </p:spPr>
        <p:txBody>
          <a:bodyPr/>
          <a:lstStyle>
            <a:lvl1pPr marL="0" indent="0" algn="ctr">
              <a:buFontTx/>
              <a:buNone/>
              <a:defRPr/>
            </a:lvl1pPr>
          </a:lstStyle>
          <a:p>
            <a:r>
              <a:rPr lang="en-US" altLang="en-US"/>
              <a:t>Click to edit Master subtitle style</a:t>
            </a:r>
          </a:p>
        </p:txBody>
      </p:sp>
      <p:sp>
        <p:nvSpPr>
          <p:cNvPr id="13" name="Rectangle 1037"/>
          <p:cNvSpPr>
            <a:spLocks noGrp="1" noChangeArrowheads="1"/>
          </p:cNvSpPr>
          <p:nvPr>
            <p:ph type="dt" sz="half" idx="10"/>
          </p:nvPr>
        </p:nvSpPr>
        <p:spPr/>
        <p:txBody>
          <a:bodyPr/>
          <a:lstStyle>
            <a:lvl1pPr>
              <a:defRPr/>
            </a:lvl1pPr>
          </a:lstStyle>
          <a:p>
            <a:pPr>
              <a:defRPr/>
            </a:pPr>
            <a:endParaRPr lang="en-US" altLang="en-US"/>
          </a:p>
        </p:txBody>
      </p:sp>
      <p:sp>
        <p:nvSpPr>
          <p:cNvPr id="14" name="Rectangle 1038"/>
          <p:cNvSpPr>
            <a:spLocks noGrp="1" noChangeArrowheads="1"/>
          </p:cNvSpPr>
          <p:nvPr>
            <p:ph type="ftr" sz="quarter" idx="11"/>
          </p:nvPr>
        </p:nvSpPr>
        <p:spPr/>
        <p:txBody>
          <a:bodyPr/>
          <a:lstStyle>
            <a:lvl1pPr>
              <a:defRPr/>
            </a:lvl1pPr>
          </a:lstStyle>
          <a:p>
            <a:pPr>
              <a:defRPr/>
            </a:pPr>
            <a:endParaRPr lang="en-US" altLang="en-US"/>
          </a:p>
        </p:txBody>
      </p:sp>
      <p:sp>
        <p:nvSpPr>
          <p:cNvPr id="15" name="Rectangle 1039"/>
          <p:cNvSpPr>
            <a:spLocks noGrp="1" noChangeArrowheads="1"/>
          </p:cNvSpPr>
          <p:nvPr>
            <p:ph type="sldNum" sz="quarter" idx="12"/>
          </p:nvPr>
        </p:nvSpPr>
        <p:spPr/>
        <p:txBody>
          <a:bodyPr/>
          <a:lstStyle>
            <a:lvl1pPr>
              <a:defRPr/>
            </a:lvl1pPr>
          </a:lstStyle>
          <a:p>
            <a:fld id="{D36B79D9-5105-CE4D-84A1-709EBD9E65A8}" type="slidenum">
              <a:rPr lang="en-US"/>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D14896A8-B127-B242-B1FB-4FB68791BC95}"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7180" y="820984"/>
            <a:ext cx="3497580" cy="73888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34440" y="820984"/>
            <a:ext cx="10218420" cy="73888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CEA32DF1-4E7E-3B40-AD33-E272DA886D91}"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34440" y="820984"/>
            <a:ext cx="13990320" cy="1539346"/>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234440" y="2668199"/>
            <a:ext cx="13990320" cy="5541645"/>
          </a:xfrm>
        </p:spPr>
        <p:txBody>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B0A84E2C-137D-3D4F-A49E-98EF6129CBDF}"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22960" y="213799"/>
            <a:ext cx="14813280" cy="8043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15"/>
          <p:cNvSpPr>
            <a:spLocks noGrp="1" noChangeArrowheads="1"/>
          </p:cNvSpPr>
          <p:nvPr>
            <p:ph type="sldNum" sz="quarter" idx="12"/>
          </p:nvPr>
        </p:nvSpPr>
        <p:spPr>
          <a:ln/>
        </p:spPr>
        <p:txBody>
          <a:bodyPr/>
          <a:lstStyle>
            <a:lvl1pPr>
              <a:defRPr/>
            </a:lvl1pPr>
          </a:lstStyle>
          <a:p>
            <a:fld id="{3CC64B10-2B17-944E-A0C3-54D81397FC8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0" y="213798"/>
            <a:ext cx="14813280" cy="1695419"/>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22960" y="2155085"/>
            <a:ext cx="14813280" cy="6101796"/>
          </a:xfrm>
        </p:spPr>
        <p:txBody>
          <a:bodyPr/>
          <a:lstStyle/>
          <a:p>
            <a:pPr lvl="0"/>
            <a:endParaRPr lang="en-US" noProof="0"/>
          </a:p>
        </p:txBody>
      </p:sp>
      <p:sp>
        <p:nvSpPr>
          <p:cNvPr id="4" name="Date Placeholder 3"/>
          <p:cNvSpPr>
            <a:spLocks noGrp="1"/>
          </p:cNvSpPr>
          <p:nvPr>
            <p:ph type="dt" sz="half" idx="10"/>
          </p:nvPr>
        </p:nvSpPr>
        <p:spPr>
          <a:xfrm>
            <a:off x="822325" y="8408988"/>
            <a:ext cx="3841750" cy="615950"/>
          </a:xfrm>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11795125" y="8408988"/>
            <a:ext cx="3841750" cy="615950"/>
          </a:xfrm>
        </p:spPr>
        <p:txBody>
          <a:bodyPr/>
          <a:lstStyle>
            <a:lvl1pPr>
              <a:defRPr/>
            </a:lvl1pPr>
          </a:lstStyle>
          <a:p>
            <a:fld id="{C6E31CD9-E111-2248-AD3C-F01868FF9BA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2B0B3C2B-053D-1441-802B-AB85689F1364}"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00163" y="5935034"/>
            <a:ext cx="13990320" cy="1834387"/>
          </a:xfrm>
        </p:spPr>
        <p:txBody>
          <a:bodyPr anchor="t"/>
          <a:lstStyle>
            <a:lvl1pPr algn="l">
              <a:defRPr sz="6400" b="1" cap="all"/>
            </a:lvl1pPr>
          </a:lstStyle>
          <a:p>
            <a:r>
              <a:rPr lang="en-US" smtClean="0"/>
              <a:t>Click to edit Master title style</a:t>
            </a:r>
            <a:endParaRPr lang="en-US"/>
          </a:p>
        </p:txBody>
      </p:sp>
      <p:sp>
        <p:nvSpPr>
          <p:cNvPr id="3" name="Text Placeholder 2"/>
          <p:cNvSpPr>
            <a:spLocks noGrp="1"/>
          </p:cNvSpPr>
          <p:nvPr>
            <p:ph type="body" idx="1"/>
          </p:nvPr>
        </p:nvSpPr>
        <p:spPr>
          <a:xfrm>
            <a:off x="1300163" y="3914643"/>
            <a:ext cx="13990320" cy="2020391"/>
          </a:xfrm>
        </p:spPr>
        <p:txBody>
          <a:bodyPr anchor="b"/>
          <a:lstStyle>
            <a:lvl1pPr marL="0" indent="0">
              <a:buNone/>
              <a:defRPr sz="3200"/>
            </a:lvl1pPr>
            <a:lvl2pPr marL="734126" indent="0">
              <a:buNone/>
              <a:defRPr sz="2900"/>
            </a:lvl2pPr>
            <a:lvl3pPr marL="1468252" indent="0">
              <a:buNone/>
              <a:defRPr sz="2600"/>
            </a:lvl3pPr>
            <a:lvl4pPr marL="2202378" indent="0">
              <a:buNone/>
              <a:defRPr sz="2200"/>
            </a:lvl4pPr>
            <a:lvl5pPr marL="2936504" indent="0">
              <a:buNone/>
              <a:defRPr sz="2200"/>
            </a:lvl5pPr>
            <a:lvl6pPr marL="3670630" indent="0">
              <a:buNone/>
              <a:defRPr sz="2200"/>
            </a:lvl6pPr>
            <a:lvl7pPr marL="4404756" indent="0">
              <a:buNone/>
              <a:defRPr sz="2200"/>
            </a:lvl7pPr>
            <a:lvl8pPr marL="5138882" indent="0">
              <a:buNone/>
              <a:defRPr sz="2200"/>
            </a:lvl8pPr>
            <a:lvl9pPr marL="5873008" indent="0">
              <a:buNone/>
              <a:defRPr sz="22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A643AC25-2B3F-8A4A-B85C-EED7F42053AB}"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34440" y="2668199"/>
            <a:ext cx="6858000" cy="5541645"/>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366760" y="2668199"/>
            <a:ext cx="6858000" cy="5541645"/>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ltLang="en-US"/>
          </a:p>
        </p:txBody>
      </p:sp>
      <p:sp>
        <p:nvSpPr>
          <p:cNvPr id="6" name="Footer Placeholder 5"/>
          <p:cNvSpPr>
            <a:spLocks noGrp="1"/>
          </p:cNvSpPr>
          <p:nvPr>
            <p:ph type="ftr" sz="quarter" idx="11"/>
          </p:nvPr>
        </p:nvSpPr>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p:txBody>
          <a:bodyPr/>
          <a:lstStyle>
            <a:lvl1pPr>
              <a:defRPr/>
            </a:lvl1pPr>
          </a:lstStyle>
          <a:p>
            <a:fld id="{4F10B2D3-8678-784E-9410-22F9E04D8F5B}"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0" y="369871"/>
            <a:ext cx="14813280" cy="153934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2067428"/>
            <a:ext cx="7272338" cy="861605"/>
          </a:xfrm>
        </p:spPr>
        <p:txBody>
          <a:bodyPr anchor="b"/>
          <a:lstStyle>
            <a:lvl1pPr marL="0" indent="0">
              <a:buNone/>
              <a:defRPr sz="3900" b="1"/>
            </a:lvl1pPr>
            <a:lvl2pPr marL="734126" indent="0">
              <a:buNone/>
              <a:defRPr sz="3200" b="1"/>
            </a:lvl2pPr>
            <a:lvl3pPr marL="1468252" indent="0">
              <a:buNone/>
              <a:defRPr sz="2900" b="1"/>
            </a:lvl3pPr>
            <a:lvl4pPr marL="2202378" indent="0">
              <a:buNone/>
              <a:defRPr sz="2600" b="1"/>
            </a:lvl4pPr>
            <a:lvl5pPr marL="2936504" indent="0">
              <a:buNone/>
              <a:defRPr sz="2600" b="1"/>
            </a:lvl5pPr>
            <a:lvl6pPr marL="3670630" indent="0">
              <a:buNone/>
              <a:defRPr sz="2600" b="1"/>
            </a:lvl6pPr>
            <a:lvl7pPr marL="4404756" indent="0">
              <a:buNone/>
              <a:defRPr sz="2600" b="1"/>
            </a:lvl7pPr>
            <a:lvl8pPr marL="5138882" indent="0">
              <a:buNone/>
              <a:defRPr sz="2600" b="1"/>
            </a:lvl8pPr>
            <a:lvl9pPr marL="5873008" indent="0">
              <a:buNone/>
              <a:defRPr sz="2600" b="1"/>
            </a:lvl9pPr>
          </a:lstStyle>
          <a:p>
            <a:pPr lvl="0"/>
            <a:r>
              <a:rPr lang="en-US" smtClean="0"/>
              <a:t>Click to edit Master text styles</a:t>
            </a:r>
          </a:p>
        </p:txBody>
      </p:sp>
      <p:sp>
        <p:nvSpPr>
          <p:cNvPr id="4" name="Content Placeholder 3"/>
          <p:cNvSpPr>
            <a:spLocks noGrp="1"/>
          </p:cNvSpPr>
          <p:nvPr>
            <p:ph sz="half" idx="2"/>
          </p:nvPr>
        </p:nvSpPr>
        <p:spPr>
          <a:xfrm>
            <a:off x="822960" y="2929033"/>
            <a:ext cx="7272338" cy="5321434"/>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361046" y="2067428"/>
            <a:ext cx="7275195" cy="861605"/>
          </a:xfrm>
        </p:spPr>
        <p:txBody>
          <a:bodyPr anchor="b"/>
          <a:lstStyle>
            <a:lvl1pPr marL="0" indent="0">
              <a:buNone/>
              <a:defRPr sz="3900" b="1"/>
            </a:lvl1pPr>
            <a:lvl2pPr marL="734126" indent="0">
              <a:buNone/>
              <a:defRPr sz="3200" b="1"/>
            </a:lvl2pPr>
            <a:lvl3pPr marL="1468252" indent="0">
              <a:buNone/>
              <a:defRPr sz="2900" b="1"/>
            </a:lvl3pPr>
            <a:lvl4pPr marL="2202378" indent="0">
              <a:buNone/>
              <a:defRPr sz="2600" b="1"/>
            </a:lvl4pPr>
            <a:lvl5pPr marL="2936504" indent="0">
              <a:buNone/>
              <a:defRPr sz="2600" b="1"/>
            </a:lvl5pPr>
            <a:lvl6pPr marL="3670630" indent="0">
              <a:buNone/>
              <a:defRPr sz="2600" b="1"/>
            </a:lvl6pPr>
            <a:lvl7pPr marL="4404756" indent="0">
              <a:buNone/>
              <a:defRPr sz="2600" b="1"/>
            </a:lvl7pPr>
            <a:lvl8pPr marL="5138882" indent="0">
              <a:buNone/>
              <a:defRPr sz="2600" b="1"/>
            </a:lvl8pPr>
            <a:lvl9pPr marL="5873008" indent="0">
              <a:buNone/>
              <a:defRPr sz="2600" b="1"/>
            </a:lvl9pPr>
          </a:lstStyle>
          <a:p>
            <a:pPr lvl="0"/>
            <a:r>
              <a:rPr lang="en-US" smtClean="0"/>
              <a:t>Click to edit Master text styles</a:t>
            </a:r>
          </a:p>
        </p:txBody>
      </p:sp>
      <p:sp>
        <p:nvSpPr>
          <p:cNvPr id="6" name="Content Placeholder 5"/>
          <p:cNvSpPr>
            <a:spLocks noGrp="1"/>
          </p:cNvSpPr>
          <p:nvPr>
            <p:ph sz="quarter" idx="4"/>
          </p:nvPr>
        </p:nvSpPr>
        <p:spPr>
          <a:xfrm>
            <a:off x="8361046" y="2929033"/>
            <a:ext cx="7275195" cy="5321434"/>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ltLang="en-US"/>
          </a:p>
        </p:txBody>
      </p:sp>
      <p:sp>
        <p:nvSpPr>
          <p:cNvPr id="8" name="Footer Placeholder 7"/>
          <p:cNvSpPr>
            <a:spLocks noGrp="1"/>
          </p:cNvSpPr>
          <p:nvPr>
            <p:ph type="ftr" sz="quarter" idx="11"/>
          </p:nvPr>
        </p:nvSpPr>
        <p:spPr/>
        <p:txBody>
          <a:bodyPr/>
          <a:lstStyle>
            <a:lvl1pPr>
              <a:defRPr/>
            </a:lvl1pPr>
          </a:lstStyle>
          <a:p>
            <a:pPr>
              <a:defRPr/>
            </a:pPr>
            <a:endParaRPr lang="en-US" altLang="en-US"/>
          </a:p>
        </p:txBody>
      </p:sp>
      <p:sp>
        <p:nvSpPr>
          <p:cNvPr id="9" name="Slide Number Placeholder 8"/>
          <p:cNvSpPr>
            <a:spLocks noGrp="1"/>
          </p:cNvSpPr>
          <p:nvPr>
            <p:ph type="sldNum" sz="quarter" idx="12"/>
          </p:nvPr>
        </p:nvSpPr>
        <p:spPr/>
        <p:txBody>
          <a:bodyPr/>
          <a:lstStyle>
            <a:lvl1pPr>
              <a:defRPr/>
            </a:lvl1pPr>
          </a:lstStyle>
          <a:p>
            <a:fld id="{CF7C28E6-89A6-2643-A212-9CEF7EC98F95}"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ltLang="en-US"/>
          </a:p>
        </p:txBody>
      </p:sp>
      <p:sp>
        <p:nvSpPr>
          <p:cNvPr id="4" name="Footer Placeholder 3"/>
          <p:cNvSpPr>
            <a:spLocks noGrp="1"/>
          </p:cNvSpPr>
          <p:nvPr>
            <p:ph type="ftr" sz="quarter" idx="11"/>
          </p:nvPr>
        </p:nvSpPr>
        <p:spPr/>
        <p:txBody>
          <a:bodyPr/>
          <a:lstStyle>
            <a:lvl1pPr>
              <a:defRPr/>
            </a:lvl1pPr>
          </a:lstStyle>
          <a:p>
            <a:pPr>
              <a:defRPr/>
            </a:pPr>
            <a:endParaRPr lang="en-US" altLang="en-US"/>
          </a:p>
        </p:txBody>
      </p:sp>
      <p:sp>
        <p:nvSpPr>
          <p:cNvPr id="5" name="Slide Number Placeholder 4"/>
          <p:cNvSpPr>
            <a:spLocks noGrp="1"/>
          </p:cNvSpPr>
          <p:nvPr>
            <p:ph type="sldNum" sz="quarter" idx="12"/>
          </p:nvPr>
        </p:nvSpPr>
        <p:spPr/>
        <p:txBody>
          <a:bodyPr/>
          <a:lstStyle>
            <a:lvl1pPr>
              <a:defRPr/>
            </a:lvl1pPr>
          </a:lstStyle>
          <a:p>
            <a:fld id="{C2C45A1B-C7D7-DA41-8F8B-39E6B3AB62FA}"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ltLang="en-US"/>
          </a:p>
        </p:txBody>
      </p:sp>
      <p:sp>
        <p:nvSpPr>
          <p:cNvPr id="3" name="Footer Placeholder 2"/>
          <p:cNvSpPr>
            <a:spLocks noGrp="1"/>
          </p:cNvSpPr>
          <p:nvPr>
            <p:ph type="ftr" sz="quarter" idx="11"/>
          </p:nvPr>
        </p:nvSpPr>
        <p:spPr/>
        <p:txBody>
          <a:bodyPr/>
          <a:lstStyle>
            <a:lvl1pPr>
              <a:defRPr/>
            </a:lvl1pPr>
          </a:lstStyle>
          <a:p>
            <a:pPr>
              <a:defRPr/>
            </a:pPr>
            <a:endParaRPr lang="en-US" altLang="en-US"/>
          </a:p>
        </p:txBody>
      </p:sp>
      <p:sp>
        <p:nvSpPr>
          <p:cNvPr id="4" name="Slide Number Placeholder 3"/>
          <p:cNvSpPr>
            <a:spLocks noGrp="1"/>
          </p:cNvSpPr>
          <p:nvPr>
            <p:ph type="sldNum" sz="quarter" idx="12"/>
          </p:nvPr>
        </p:nvSpPr>
        <p:spPr/>
        <p:txBody>
          <a:bodyPr/>
          <a:lstStyle>
            <a:lvl1pPr>
              <a:defRPr/>
            </a:lvl1pPr>
          </a:lstStyle>
          <a:p>
            <a:fld id="{1FECB874-56AD-4B4E-BB65-41910CDA5EE9}"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2961" y="367732"/>
            <a:ext cx="5414963" cy="1565002"/>
          </a:xfrm>
        </p:spPr>
        <p:txBody>
          <a:bodyPr anchor="b"/>
          <a:lstStyle>
            <a:lvl1pPr algn="l">
              <a:defRPr sz="3200" b="1"/>
            </a:lvl1pPr>
          </a:lstStyle>
          <a:p>
            <a:r>
              <a:rPr lang="en-US" smtClean="0"/>
              <a:t>Click to edit Master title style</a:t>
            </a:r>
            <a:endParaRPr lang="en-US"/>
          </a:p>
        </p:txBody>
      </p:sp>
      <p:sp>
        <p:nvSpPr>
          <p:cNvPr id="3" name="Content Placeholder 2"/>
          <p:cNvSpPr>
            <a:spLocks noGrp="1"/>
          </p:cNvSpPr>
          <p:nvPr>
            <p:ph idx="1"/>
          </p:nvPr>
        </p:nvSpPr>
        <p:spPr>
          <a:xfrm>
            <a:off x="6435090" y="367733"/>
            <a:ext cx="9201150" cy="7882734"/>
          </a:xfrm>
        </p:spPr>
        <p:txBody>
          <a:bodyPr/>
          <a:lstStyle>
            <a:lvl1pPr>
              <a:defRPr sz="51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22961" y="1932735"/>
            <a:ext cx="5414963" cy="6317733"/>
          </a:xfrm>
        </p:spPr>
        <p:txBody>
          <a:bodyPr/>
          <a:lstStyle>
            <a:lvl1pPr marL="0" indent="0">
              <a:buNone/>
              <a:defRPr sz="2200"/>
            </a:lvl1pPr>
            <a:lvl2pPr marL="734126" indent="0">
              <a:buNone/>
              <a:defRPr sz="1900"/>
            </a:lvl2pPr>
            <a:lvl3pPr marL="1468252" indent="0">
              <a:buNone/>
              <a:defRPr sz="1600"/>
            </a:lvl3pPr>
            <a:lvl4pPr marL="2202378" indent="0">
              <a:buNone/>
              <a:defRPr sz="1400"/>
            </a:lvl4pPr>
            <a:lvl5pPr marL="2936504" indent="0">
              <a:buNone/>
              <a:defRPr sz="1400"/>
            </a:lvl5pPr>
            <a:lvl6pPr marL="3670630" indent="0">
              <a:buNone/>
              <a:defRPr sz="1400"/>
            </a:lvl6pPr>
            <a:lvl7pPr marL="4404756" indent="0">
              <a:buNone/>
              <a:defRPr sz="1400"/>
            </a:lvl7pPr>
            <a:lvl8pPr marL="5138882" indent="0">
              <a:buNone/>
              <a:defRPr sz="1400"/>
            </a:lvl8pPr>
            <a:lvl9pPr marL="58730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ltLang="en-US"/>
          </a:p>
        </p:txBody>
      </p:sp>
      <p:sp>
        <p:nvSpPr>
          <p:cNvPr id="6" name="Footer Placeholder 5"/>
          <p:cNvSpPr>
            <a:spLocks noGrp="1"/>
          </p:cNvSpPr>
          <p:nvPr>
            <p:ph type="ftr" sz="quarter" idx="11"/>
          </p:nvPr>
        </p:nvSpPr>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p:txBody>
          <a:bodyPr/>
          <a:lstStyle>
            <a:lvl1pPr>
              <a:defRPr/>
            </a:lvl1pPr>
          </a:lstStyle>
          <a:p>
            <a:fld id="{5F46A7D4-20FE-854B-9D4E-D8AB8B76E66D}"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26118" y="6465252"/>
            <a:ext cx="9875520" cy="763260"/>
          </a:xfrm>
        </p:spPr>
        <p:txBody>
          <a:bodyPr anchor="b"/>
          <a:lstStyle>
            <a:lvl1pPr algn="l">
              <a:defRPr sz="3200" b="1"/>
            </a:lvl1pPr>
          </a:lstStyle>
          <a:p>
            <a:r>
              <a:rPr lang="en-US" smtClean="0"/>
              <a:t>Click to edit Master title style</a:t>
            </a:r>
            <a:endParaRPr lang="en-US"/>
          </a:p>
        </p:txBody>
      </p:sp>
      <p:sp>
        <p:nvSpPr>
          <p:cNvPr id="3" name="Picture Placeholder 2"/>
          <p:cNvSpPr>
            <a:spLocks noGrp="1"/>
          </p:cNvSpPr>
          <p:nvPr>
            <p:ph type="pic" idx="1"/>
          </p:nvPr>
        </p:nvSpPr>
        <p:spPr>
          <a:xfrm>
            <a:off x="3226118" y="825260"/>
            <a:ext cx="9875520" cy="5541645"/>
          </a:xfrm>
        </p:spPr>
        <p:txBody>
          <a:bodyPr/>
          <a:lstStyle>
            <a:lvl1pPr marL="0" indent="0">
              <a:buNone/>
              <a:defRPr sz="5100"/>
            </a:lvl1pPr>
            <a:lvl2pPr marL="734126" indent="0">
              <a:buNone/>
              <a:defRPr sz="4500"/>
            </a:lvl2pPr>
            <a:lvl3pPr marL="1468252" indent="0">
              <a:buNone/>
              <a:defRPr sz="3900"/>
            </a:lvl3pPr>
            <a:lvl4pPr marL="2202378" indent="0">
              <a:buNone/>
              <a:defRPr sz="3200"/>
            </a:lvl4pPr>
            <a:lvl5pPr marL="2936504" indent="0">
              <a:buNone/>
              <a:defRPr sz="3200"/>
            </a:lvl5pPr>
            <a:lvl6pPr marL="3670630" indent="0">
              <a:buNone/>
              <a:defRPr sz="3200"/>
            </a:lvl6pPr>
            <a:lvl7pPr marL="4404756" indent="0">
              <a:buNone/>
              <a:defRPr sz="3200"/>
            </a:lvl7pPr>
            <a:lvl8pPr marL="5138882" indent="0">
              <a:buNone/>
              <a:defRPr sz="3200"/>
            </a:lvl8pPr>
            <a:lvl9pPr marL="5873008" indent="0">
              <a:buNone/>
              <a:defRPr sz="3200"/>
            </a:lvl9pPr>
          </a:lstStyle>
          <a:p>
            <a:pPr lvl="0"/>
            <a:endParaRPr lang="en-US" noProof="0" smtClean="0"/>
          </a:p>
        </p:txBody>
      </p:sp>
      <p:sp>
        <p:nvSpPr>
          <p:cNvPr id="4" name="Text Placeholder 3"/>
          <p:cNvSpPr>
            <a:spLocks noGrp="1"/>
          </p:cNvSpPr>
          <p:nvPr>
            <p:ph type="body" sz="half" idx="2"/>
          </p:nvPr>
        </p:nvSpPr>
        <p:spPr>
          <a:xfrm>
            <a:off x="3226118" y="7228512"/>
            <a:ext cx="9875520" cy="1083955"/>
          </a:xfrm>
        </p:spPr>
        <p:txBody>
          <a:bodyPr/>
          <a:lstStyle>
            <a:lvl1pPr marL="0" indent="0">
              <a:buNone/>
              <a:defRPr sz="2200"/>
            </a:lvl1pPr>
            <a:lvl2pPr marL="734126" indent="0">
              <a:buNone/>
              <a:defRPr sz="1900"/>
            </a:lvl2pPr>
            <a:lvl3pPr marL="1468252" indent="0">
              <a:buNone/>
              <a:defRPr sz="1600"/>
            </a:lvl3pPr>
            <a:lvl4pPr marL="2202378" indent="0">
              <a:buNone/>
              <a:defRPr sz="1400"/>
            </a:lvl4pPr>
            <a:lvl5pPr marL="2936504" indent="0">
              <a:buNone/>
              <a:defRPr sz="1400"/>
            </a:lvl5pPr>
            <a:lvl6pPr marL="3670630" indent="0">
              <a:buNone/>
              <a:defRPr sz="1400"/>
            </a:lvl6pPr>
            <a:lvl7pPr marL="4404756" indent="0">
              <a:buNone/>
              <a:defRPr sz="1400"/>
            </a:lvl7pPr>
            <a:lvl8pPr marL="5138882" indent="0">
              <a:buNone/>
              <a:defRPr sz="1400"/>
            </a:lvl8pPr>
            <a:lvl9pPr marL="58730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ltLang="en-US"/>
          </a:p>
        </p:txBody>
      </p:sp>
      <p:sp>
        <p:nvSpPr>
          <p:cNvPr id="6" name="Footer Placeholder 5"/>
          <p:cNvSpPr>
            <a:spLocks noGrp="1"/>
          </p:cNvSpPr>
          <p:nvPr>
            <p:ph type="ftr" sz="quarter" idx="11"/>
          </p:nvPr>
        </p:nvSpPr>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p:txBody>
          <a:bodyPr/>
          <a:lstStyle>
            <a:lvl1pPr>
              <a:defRPr/>
            </a:lvl1pPr>
          </a:lstStyle>
          <a:p>
            <a:fld id="{593E294F-9E8B-2E49-BC26-0962DB89B638}"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invGray">
          <a:xfrm>
            <a:off x="15855950" y="0"/>
            <a:ext cx="603250" cy="9236075"/>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lIns="146825" tIns="73413" rIns="146825" bIns="73413" anchor="ctr"/>
          <a:lstStyle/>
          <a:p>
            <a:pPr eaLnBrk="0" hangingPunct="0">
              <a:defRPr/>
            </a:pPr>
            <a:endParaRPr lang="en-US">
              <a:latin typeface="Times New Roman" pitchFamily="18" charset="0"/>
            </a:endParaRPr>
          </a:p>
        </p:txBody>
      </p:sp>
      <p:sp>
        <p:nvSpPr>
          <p:cNvPr id="8195" name="Freeform 3"/>
          <p:cNvSpPr>
            <a:spLocks/>
          </p:cNvSpPr>
          <p:nvPr/>
        </p:nvSpPr>
        <p:spPr bwMode="white">
          <a:xfrm>
            <a:off x="-17463" y="6046788"/>
            <a:ext cx="10358438" cy="3189287"/>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lIns="146825" tIns="73413" rIns="146825" bIns="73413" anchor="ctr"/>
          <a:lstStyle/>
          <a:p>
            <a:pPr eaLnBrk="0" hangingPunct="0">
              <a:defRPr/>
            </a:pPr>
            <a:endParaRPr lang="en-US">
              <a:latin typeface="Times New Roman" pitchFamily="18" charset="0"/>
            </a:endParaRPr>
          </a:p>
        </p:txBody>
      </p:sp>
      <p:sp>
        <p:nvSpPr>
          <p:cNvPr id="8196" name="Freeform 4"/>
          <p:cNvSpPr>
            <a:spLocks/>
          </p:cNvSpPr>
          <p:nvPr/>
        </p:nvSpPr>
        <p:spPr bwMode="white">
          <a:xfrm>
            <a:off x="0" y="5141913"/>
            <a:ext cx="14695488" cy="4065587"/>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197" name="Freeform 5"/>
          <p:cNvSpPr>
            <a:spLocks/>
          </p:cNvSpPr>
          <p:nvPr/>
        </p:nvSpPr>
        <p:spPr bwMode="white">
          <a:xfrm>
            <a:off x="0" y="4237038"/>
            <a:ext cx="16459200" cy="4970462"/>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198" name="Freeform 6"/>
          <p:cNvSpPr>
            <a:spLocks/>
          </p:cNvSpPr>
          <p:nvPr/>
        </p:nvSpPr>
        <p:spPr bwMode="white">
          <a:xfrm>
            <a:off x="0" y="3313113"/>
            <a:ext cx="16459200" cy="3363912"/>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199" name="Freeform 7"/>
          <p:cNvSpPr>
            <a:spLocks/>
          </p:cNvSpPr>
          <p:nvPr/>
        </p:nvSpPr>
        <p:spPr bwMode="white">
          <a:xfrm>
            <a:off x="0" y="2416175"/>
            <a:ext cx="16459200" cy="20732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200" name="Freeform 8"/>
          <p:cNvSpPr>
            <a:spLocks/>
          </p:cNvSpPr>
          <p:nvPr/>
        </p:nvSpPr>
        <p:spPr bwMode="white">
          <a:xfrm>
            <a:off x="0" y="-28575"/>
            <a:ext cx="16459200" cy="2266950"/>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201" name="Freeform 9"/>
          <p:cNvSpPr>
            <a:spLocks/>
          </p:cNvSpPr>
          <p:nvPr/>
        </p:nvSpPr>
        <p:spPr bwMode="white">
          <a:xfrm>
            <a:off x="0" y="-28575"/>
            <a:ext cx="15098713" cy="1439863"/>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8202" name="Freeform 10"/>
          <p:cNvSpPr>
            <a:spLocks/>
          </p:cNvSpPr>
          <p:nvPr/>
        </p:nvSpPr>
        <p:spPr bwMode="white">
          <a:xfrm>
            <a:off x="0" y="-28575"/>
            <a:ext cx="8240713" cy="612775"/>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lIns="146825" tIns="73413" rIns="146825" bIns="73413"/>
          <a:lstStyle/>
          <a:p>
            <a:pPr eaLnBrk="0" hangingPunct="0">
              <a:defRPr/>
            </a:pPr>
            <a:endParaRPr lang="en-US">
              <a:latin typeface="Times New Roman" pitchFamily="18" charset="0"/>
            </a:endParaRPr>
          </a:p>
        </p:txBody>
      </p:sp>
      <p:sp>
        <p:nvSpPr>
          <p:cNvPr id="1035" name="Rectangle 11"/>
          <p:cNvSpPr>
            <a:spLocks noGrp="1" noChangeArrowheads="1"/>
          </p:cNvSpPr>
          <p:nvPr>
            <p:ph type="title"/>
          </p:nvPr>
        </p:nvSpPr>
        <p:spPr bwMode="auto">
          <a:xfrm>
            <a:off x="1235075" y="820738"/>
            <a:ext cx="13989050" cy="1539875"/>
          </a:xfrm>
          <a:prstGeom prst="rect">
            <a:avLst/>
          </a:prstGeom>
          <a:noFill/>
          <a:ln w="9525">
            <a:noFill/>
            <a:miter lim="800000"/>
            <a:headEnd/>
            <a:tailEnd/>
          </a:ln>
        </p:spPr>
        <p:txBody>
          <a:bodyPr vert="horz" wrap="square" lIns="146825" tIns="73413" rIns="146825" bIns="73413" numCol="1" anchor="ctr" anchorCtr="0" compatLnSpc="1">
            <a:prstTxWarp prst="textNoShape">
              <a:avLst/>
            </a:prstTxWarp>
          </a:bodyPr>
          <a:lstStyle/>
          <a:p>
            <a:pPr lvl="0"/>
            <a:r>
              <a:rPr lang="en-US"/>
              <a:t>Click to edit Master title style</a:t>
            </a:r>
          </a:p>
        </p:txBody>
      </p:sp>
      <p:sp>
        <p:nvSpPr>
          <p:cNvPr id="1036" name="Rectangle 12"/>
          <p:cNvSpPr>
            <a:spLocks noGrp="1" noChangeArrowheads="1"/>
          </p:cNvSpPr>
          <p:nvPr>
            <p:ph type="body" idx="1"/>
          </p:nvPr>
        </p:nvSpPr>
        <p:spPr bwMode="auto">
          <a:xfrm>
            <a:off x="1235075" y="2668588"/>
            <a:ext cx="13989050" cy="5541962"/>
          </a:xfrm>
          <a:prstGeom prst="rect">
            <a:avLst/>
          </a:prstGeom>
          <a:noFill/>
          <a:ln w="9525">
            <a:noFill/>
            <a:miter lim="800000"/>
            <a:headEnd/>
            <a:tailEnd/>
          </a:ln>
        </p:spPr>
        <p:txBody>
          <a:bodyPr vert="horz" wrap="square" lIns="146825" tIns="73413" rIns="146825" bIns="7341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205" name="Rectangle 13"/>
          <p:cNvSpPr>
            <a:spLocks noGrp="1" noChangeArrowheads="1"/>
          </p:cNvSpPr>
          <p:nvPr>
            <p:ph type="dt" sz="half" idx="2"/>
          </p:nvPr>
        </p:nvSpPr>
        <p:spPr bwMode="auto">
          <a:xfrm>
            <a:off x="1235075" y="8415338"/>
            <a:ext cx="3429000" cy="615950"/>
          </a:xfrm>
          <a:prstGeom prst="rect">
            <a:avLst/>
          </a:prstGeom>
          <a:noFill/>
          <a:ln w="9525">
            <a:noFill/>
            <a:miter lim="800000"/>
            <a:headEnd/>
            <a:tailEnd/>
          </a:ln>
          <a:effectLst/>
        </p:spPr>
        <p:txBody>
          <a:bodyPr vert="horz" wrap="square" lIns="146825" tIns="73413" rIns="146825" bIns="73413" numCol="1" anchor="t" anchorCtr="0" compatLnSpc="1">
            <a:prstTxWarp prst="textNoShape">
              <a:avLst/>
            </a:prstTxWarp>
          </a:bodyPr>
          <a:lstStyle>
            <a:lvl1pPr eaLnBrk="0" hangingPunct="0">
              <a:defRPr sz="2200">
                <a:latin typeface="Times New Roman" pitchFamily="18" charset="0"/>
              </a:defRPr>
            </a:lvl1pPr>
          </a:lstStyle>
          <a:p>
            <a:pPr>
              <a:defRPr/>
            </a:pPr>
            <a:endParaRPr lang="en-US" altLang="en-US"/>
          </a:p>
        </p:txBody>
      </p:sp>
      <p:sp>
        <p:nvSpPr>
          <p:cNvPr id="8206" name="Rectangle 14"/>
          <p:cNvSpPr>
            <a:spLocks noGrp="1" noChangeArrowheads="1"/>
          </p:cNvSpPr>
          <p:nvPr>
            <p:ph type="ftr" sz="quarter" idx="3"/>
          </p:nvPr>
        </p:nvSpPr>
        <p:spPr bwMode="auto">
          <a:xfrm>
            <a:off x="5622925" y="8415338"/>
            <a:ext cx="5213350" cy="615950"/>
          </a:xfrm>
          <a:prstGeom prst="rect">
            <a:avLst/>
          </a:prstGeom>
          <a:noFill/>
          <a:ln w="9525">
            <a:noFill/>
            <a:miter lim="800000"/>
            <a:headEnd/>
            <a:tailEnd/>
          </a:ln>
          <a:effectLst/>
        </p:spPr>
        <p:txBody>
          <a:bodyPr vert="horz" wrap="square" lIns="146825" tIns="73413" rIns="146825" bIns="73413" numCol="1" anchor="t" anchorCtr="0" compatLnSpc="1">
            <a:prstTxWarp prst="textNoShape">
              <a:avLst/>
            </a:prstTxWarp>
          </a:bodyPr>
          <a:lstStyle>
            <a:lvl1pPr algn="ctr" eaLnBrk="0" hangingPunct="0">
              <a:defRPr sz="2200">
                <a:latin typeface="Times New Roman" pitchFamily="18" charset="0"/>
              </a:defRPr>
            </a:lvl1pPr>
          </a:lstStyle>
          <a:p>
            <a:pPr>
              <a:defRPr/>
            </a:pPr>
            <a:endParaRPr lang="en-US" altLang="en-US"/>
          </a:p>
        </p:txBody>
      </p:sp>
      <p:sp>
        <p:nvSpPr>
          <p:cNvPr id="8207" name="Rectangle 15"/>
          <p:cNvSpPr>
            <a:spLocks noGrp="1" noChangeArrowheads="1"/>
          </p:cNvSpPr>
          <p:nvPr>
            <p:ph type="sldNum" sz="quarter" idx="4"/>
          </p:nvPr>
        </p:nvSpPr>
        <p:spPr bwMode="auto">
          <a:xfrm>
            <a:off x="11795125" y="8415338"/>
            <a:ext cx="3429000" cy="615950"/>
          </a:xfrm>
          <a:prstGeom prst="rect">
            <a:avLst/>
          </a:prstGeom>
          <a:noFill/>
          <a:ln w="9525">
            <a:noFill/>
            <a:miter lim="800000"/>
            <a:headEnd/>
            <a:tailEnd/>
          </a:ln>
          <a:effectLst/>
        </p:spPr>
        <p:txBody>
          <a:bodyPr vert="horz" wrap="square" lIns="146825" tIns="73413" rIns="146825" bIns="73413" numCol="1" anchor="t" anchorCtr="0" compatLnSpc="1">
            <a:prstTxWarp prst="textNoShape">
              <a:avLst/>
            </a:prstTxWarp>
          </a:bodyPr>
          <a:lstStyle>
            <a:lvl1pPr algn="r" eaLnBrk="0" hangingPunct="0">
              <a:defRPr sz="2200"/>
            </a:lvl1pPr>
          </a:lstStyle>
          <a:p>
            <a:fld id="{0AEE98F6-6AE7-A741-B1B3-9EEA0954A97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 id="2147483890" r:id="rId13"/>
    <p:sldLayoutId id="2147483903" r:id="rId14"/>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819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4" grpId="1" animBg="1"/>
    </p:bldLst>
  </p:timing>
  <p:txStyles>
    <p:titleStyle>
      <a:lvl1pPr algn="ctr" rtl="0" eaLnBrk="0" fontAlgn="base" hangingPunct="0">
        <a:spcBef>
          <a:spcPct val="0"/>
        </a:spcBef>
        <a:spcAft>
          <a:spcPct val="0"/>
        </a:spcAft>
        <a:defRPr sz="7100">
          <a:solidFill>
            <a:schemeClr val="tx2"/>
          </a:solidFill>
          <a:latin typeface="+mj-lt"/>
          <a:ea typeface="+mj-ea"/>
          <a:cs typeface="+mj-cs"/>
        </a:defRPr>
      </a:lvl1pPr>
      <a:lvl2pPr algn="ctr" rtl="0" eaLnBrk="0" fontAlgn="base" hangingPunct="0">
        <a:spcBef>
          <a:spcPct val="0"/>
        </a:spcBef>
        <a:spcAft>
          <a:spcPct val="0"/>
        </a:spcAft>
        <a:defRPr sz="7100">
          <a:solidFill>
            <a:schemeClr val="tx2"/>
          </a:solidFill>
          <a:latin typeface="Times New Roman" pitchFamily="18" charset="0"/>
        </a:defRPr>
      </a:lvl2pPr>
      <a:lvl3pPr algn="ctr" rtl="0" eaLnBrk="0" fontAlgn="base" hangingPunct="0">
        <a:spcBef>
          <a:spcPct val="0"/>
        </a:spcBef>
        <a:spcAft>
          <a:spcPct val="0"/>
        </a:spcAft>
        <a:defRPr sz="7100">
          <a:solidFill>
            <a:schemeClr val="tx2"/>
          </a:solidFill>
          <a:latin typeface="Times New Roman" pitchFamily="18" charset="0"/>
        </a:defRPr>
      </a:lvl3pPr>
      <a:lvl4pPr algn="ctr" rtl="0" eaLnBrk="0" fontAlgn="base" hangingPunct="0">
        <a:spcBef>
          <a:spcPct val="0"/>
        </a:spcBef>
        <a:spcAft>
          <a:spcPct val="0"/>
        </a:spcAft>
        <a:defRPr sz="7100">
          <a:solidFill>
            <a:schemeClr val="tx2"/>
          </a:solidFill>
          <a:latin typeface="Times New Roman" pitchFamily="18" charset="0"/>
        </a:defRPr>
      </a:lvl4pPr>
      <a:lvl5pPr algn="ctr" rtl="0" eaLnBrk="0" fontAlgn="base" hangingPunct="0">
        <a:spcBef>
          <a:spcPct val="0"/>
        </a:spcBef>
        <a:spcAft>
          <a:spcPct val="0"/>
        </a:spcAft>
        <a:defRPr sz="7100">
          <a:solidFill>
            <a:schemeClr val="tx2"/>
          </a:solidFill>
          <a:latin typeface="Times New Roman" pitchFamily="18" charset="0"/>
        </a:defRPr>
      </a:lvl5pPr>
      <a:lvl6pPr marL="734126" algn="ctr" rtl="0" eaLnBrk="0" fontAlgn="base" hangingPunct="0">
        <a:spcBef>
          <a:spcPct val="0"/>
        </a:spcBef>
        <a:spcAft>
          <a:spcPct val="0"/>
        </a:spcAft>
        <a:defRPr sz="7100">
          <a:solidFill>
            <a:schemeClr val="tx2"/>
          </a:solidFill>
          <a:latin typeface="Times New Roman" pitchFamily="18" charset="0"/>
        </a:defRPr>
      </a:lvl6pPr>
      <a:lvl7pPr marL="1468252" algn="ctr" rtl="0" eaLnBrk="0" fontAlgn="base" hangingPunct="0">
        <a:spcBef>
          <a:spcPct val="0"/>
        </a:spcBef>
        <a:spcAft>
          <a:spcPct val="0"/>
        </a:spcAft>
        <a:defRPr sz="7100">
          <a:solidFill>
            <a:schemeClr val="tx2"/>
          </a:solidFill>
          <a:latin typeface="Times New Roman" pitchFamily="18" charset="0"/>
        </a:defRPr>
      </a:lvl7pPr>
      <a:lvl8pPr marL="2202378" algn="ctr" rtl="0" eaLnBrk="0" fontAlgn="base" hangingPunct="0">
        <a:spcBef>
          <a:spcPct val="0"/>
        </a:spcBef>
        <a:spcAft>
          <a:spcPct val="0"/>
        </a:spcAft>
        <a:defRPr sz="7100">
          <a:solidFill>
            <a:schemeClr val="tx2"/>
          </a:solidFill>
          <a:latin typeface="Times New Roman" pitchFamily="18" charset="0"/>
        </a:defRPr>
      </a:lvl8pPr>
      <a:lvl9pPr marL="2936504" algn="ctr" rtl="0" eaLnBrk="0" fontAlgn="base" hangingPunct="0">
        <a:spcBef>
          <a:spcPct val="0"/>
        </a:spcBef>
        <a:spcAft>
          <a:spcPct val="0"/>
        </a:spcAft>
        <a:defRPr sz="7100">
          <a:solidFill>
            <a:schemeClr val="tx2"/>
          </a:solidFill>
          <a:latin typeface="Times New Roman" pitchFamily="18" charset="0"/>
        </a:defRPr>
      </a:lvl9pPr>
    </p:titleStyle>
    <p:bodyStyle>
      <a:lvl1pPr marL="549275" indent="-549275" algn="l" rtl="0" eaLnBrk="0" fontAlgn="base" hangingPunct="0">
        <a:spcBef>
          <a:spcPct val="20000"/>
        </a:spcBef>
        <a:spcAft>
          <a:spcPct val="0"/>
        </a:spcAft>
        <a:buChar char="•"/>
        <a:defRPr sz="5100">
          <a:solidFill>
            <a:schemeClr val="tx1"/>
          </a:solidFill>
          <a:latin typeface="+mn-lt"/>
          <a:ea typeface="+mn-ea"/>
          <a:cs typeface="+mn-cs"/>
        </a:defRPr>
      </a:lvl1pPr>
      <a:lvl2pPr marL="1192213" indent="-458788" algn="l" rtl="0" eaLnBrk="0" fontAlgn="base" hangingPunct="0">
        <a:spcBef>
          <a:spcPct val="20000"/>
        </a:spcBef>
        <a:spcAft>
          <a:spcPct val="0"/>
        </a:spcAft>
        <a:buChar char="–"/>
        <a:defRPr sz="4500">
          <a:solidFill>
            <a:schemeClr val="tx1"/>
          </a:solidFill>
          <a:latin typeface="+mn-lt"/>
          <a:ea typeface="ＭＳ Ｐゴシック" charset="-128"/>
        </a:defRPr>
      </a:lvl2pPr>
      <a:lvl3pPr marL="1835150" indent="-366713" algn="l" rtl="0" eaLnBrk="0" fontAlgn="base" hangingPunct="0">
        <a:spcBef>
          <a:spcPct val="20000"/>
        </a:spcBef>
        <a:spcAft>
          <a:spcPct val="0"/>
        </a:spcAft>
        <a:buChar char="•"/>
        <a:defRPr sz="3900">
          <a:solidFill>
            <a:schemeClr val="tx1"/>
          </a:solidFill>
          <a:latin typeface="+mn-lt"/>
          <a:ea typeface="ＭＳ Ｐゴシック" charset="-128"/>
        </a:defRPr>
      </a:lvl3pPr>
      <a:lvl4pPr marL="2568575" indent="-366713" algn="l" rtl="0" eaLnBrk="0" fontAlgn="base" hangingPunct="0">
        <a:spcBef>
          <a:spcPct val="20000"/>
        </a:spcBef>
        <a:spcAft>
          <a:spcPct val="0"/>
        </a:spcAft>
        <a:buChar char="–"/>
        <a:defRPr sz="3200">
          <a:solidFill>
            <a:schemeClr val="tx1"/>
          </a:solidFill>
          <a:latin typeface="+mn-lt"/>
          <a:ea typeface="ＭＳ Ｐゴシック" charset="-128"/>
        </a:defRPr>
      </a:lvl4pPr>
      <a:lvl5pPr marL="3302000" indent="-366713" algn="l" rtl="0" eaLnBrk="0" fontAlgn="base" hangingPunct="0">
        <a:spcBef>
          <a:spcPct val="20000"/>
        </a:spcBef>
        <a:spcAft>
          <a:spcPct val="0"/>
        </a:spcAft>
        <a:buChar char="»"/>
        <a:defRPr sz="3200">
          <a:solidFill>
            <a:schemeClr val="tx1"/>
          </a:solidFill>
          <a:latin typeface="+mn-lt"/>
          <a:ea typeface="ＭＳ Ｐゴシック" charset="-128"/>
        </a:defRPr>
      </a:lvl5pPr>
      <a:lvl6pPr marL="4037693" indent="-367063" algn="l" rtl="0" eaLnBrk="0" fontAlgn="base" hangingPunct="0">
        <a:spcBef>
          <a:spcPct val="20000"/>
        </a:spcBef>
        <a:spcAft>
          <a:spcPct val="0"/>
        </a:spcAft>
        <a:buChar char="»"/>
        <a:defRPr sz="3200">
          <a:solidFill>
            <a:schemeClr val="tx1"/>
          </a:solidFill>
          <a:latin typeface="+mn-lt"/>
        </a:defRPr>
      </a:lvl6pPr>
      <a:lvl7pPr marL="4771819" indent="-367063" algn="l" rtl="0" eaLnBrk="0" fontAlgn="base" hangingPunct="0">
        <a:spcBef>
          <a:spcPct val="20000"/>
        </a:spcBef>
        <a:spcAft>
          <a:spcPct val="0"/>
        </a:spcAft>
        <a:buChar char="»"/>
        <a:defRPr sz="3200">
          <a:solidFill>
            <a:schemeClr val="tx1"/>
          </a:solidFill>
          <a:latin typeface="+mn-lt"/>
        </a:defRPr>
      </a:lvl7pPr>
      <a:lvl8pPr marL="5505945" indent="-367063" algn="l" rtl="0" eaLnBrk="0" fontAlgn="base" hangingPunct="0">
        <a:spcBef>
          <a:spcPct val="20000"/>
        </a:spcBef>
        <a:spcAft>
          <a:spcPct val="0"/>
        </a:spcAft>
        <a:buChar char="»"/>
        <a:defRPr sz="3200">
          <a:solidFill>
            <a:schemeClr val="tx1"/>
          </a:solidFill>
          <a:latin typeface="+mn-lt"/>
        </a:defRPr>
      </a:lvl8pPr>
      <a:lvl9pPr marL="6240071" indent="-367063" algn="l" rtl="0" eaLnBrk="0" fontAlgn="base" hangingPunct="0">
        <a:spcBef>
          <a:spcPct val="20000"/>
        </a:spcBef>
        <a:spcAft>
          <a:spcPct val="0"/>
        </a:spcAft>
        <a:buChar char="»"/>
        <a:defRPr sz="3200">
          <a:solidFill>
            <a:schemeClr val="tx1"/>
          </a:solidFill>
          <a:latin typeface="+mn-lt"/>
        </a:defRPr>
      </a:lvl9pPr>
    </p:bodyStyle>
    <p:otherStyle>
      <a:defPPr>
        <a:defRPr lang="en-US"/>
      </a:defPPr>
      <a:lvl1pPr marL="0" algn="l" defTabSz="1468252" rtl="0" eaLnBrk="1" latinLnBrk="0" hangingPunct="1">
        <a:defRPr sz="2900" kern="1200">
          <a:solidFill>
            <a:schemeClr val="tx1"/>
          </a:solidFill>
          <a:latin typeface="+mn-lt"/>
          <a:ea typeface="+mn-ea"/>
          <a:cs typeface="+mn-cs"/>
        </a:defRPr>
      </a:lvl1pPr>
      <a:lvl2pPr marL="734126" algn="l" defTabSz="1468252" rtl="0" eaLnBrk="1" latinLnBrk="0" hangingPunct="1">
        <a:defRPr sz="2900" kern="1200">
          <a:solidFill>
            <a:schemeClr val="tx1"/>
          </a:solidFill>
          <a:latin typeface="+mn-lt"/>
          <a:ea typeface="+mn-ea"/>
          <a:cs typeface="+mn-cs"/>
        </a:defRPr>
      </a:lvl2pPr>
      <a:lvl3pPr marL="1468252" algn="l" defTabSz="1468252" rtl="0" eaLnBrk="1" latinLnBrk="0" hangingPunct="1">
        <a:defRPr sz="2900" kern="1200">
          <a:solidFill>
            <a:schemeClr val="tx1"/>
          </a:solidFill>
          <a:latin typeface="+mn-lt"/>
          <a:ea typeface="+mn-ea"/>
          <a:cs typeface="+mn-cs"/>
        </a:defRPr>
      </a:lvl3pPr>
      <a:lvl4pPr marL="2202378" algn="l" defTabSz="1468252" rtl="0" eaLnBrk="1" latinLnBrk="0" hangingPunct="1">
        <a:defRPr sz="2900" kern="1200">
          <a:solidFill>
            <a:schemeClr val="tx1"/>
          </a:solidFill>
          <a:latin typeface="+mn-lt"/>
          <a:ea typeface="+mn-ea"/>
          <a:cs typeface="+mn-cs"/>
        </a:defRPr>
      </a:lvl4pPr>
      <a:lvl5pPr marL="2936504" algn="l" defTabSz="1468252" rtl="0" eaLnBrk="1" latinLnBrk="0" hangingPunct="1">
        <a:defRPr sz="2900" kern="1200">
          <a:solidFill>
            <a:schemeClr val="tx1"/>
          </a:solidFill>
          <a:latin typeface="+mn-lt"/>
          <a:ea typeface="+mn-ea"/>
          <a:cs typeface="+mn-cs"/>
        </a:defRPr>
      </a:lvl5pPr>
      <a:lvl6pPr marL="3670630" algn="l" defTabSz="1468252" rtl="0" eaLnBrk="1" latinLnBrk="0" hangingPunct="1">
        <a:defRPr sz="2900" kern="1200">
          <a:solidFill>
            <a:schemeClr val="tx1"/>
          </a:solidFill>
          <a:latin typeface="+mn-lt"/>
          <a:ea typeface="+mn-ea"/>
          <a:cs typeface="+mn-cs"/>
        </a:defRPr>
      </a:lvl6pPr>
      <a:lvl7pPr marL="4404756" algn="l" defTabSz="1468252" rtl="0" eaLnBrk="1" latinLnBrk="0" hangingPunct="1">
        <a:defRPr sz="2900" kern="1200">
          <a:solidFill>
            <a:schemeClr val="tx1"/>
          </a:solidFill>
          <a:latin typeface="+mn-lt"/>
          <a:ea typeface="+mn-ea"/>
          <a:cs typeface="+mn-cs"/>
        </a:defRPr>
      </a:lvl7pPr>
      <a:lvl8pPr marL="5138882" algn="l" defTabSz="1468252" rtl="0" eaLnBrk="1" latinLnBrk="0" hangingPunct="1">
        <a:defRPr sz="2900" kern="1200">
          <a:solidFill>
            <a:schemeClr val="tx1"/>
          </a:solidFill>
          <a:latin typeface="+mn-lt"/>
          <a:ea typeface="+mn-ea"/>
          <a:cs typeface="+mn-cs"/>
        </a:defRPr>
      </a:lvl8pPr>
      <a:lvl9pPr marL="5873008" algn="l" defTabSz="1468252"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96963" y="0"/>
            <a:ext cx="13990637" cy="1485900"/>
          </a:xfrm>
        </p:spPr>
        <p:txBody>
          <a:bodyPr/>
          <a:lstStyle/>
          <a:p>
            <a:pPr marL="1793875" indent="-1793875" eaLnBrk="1" hangingPunct="1"/>
            <a:r>
              <a:rPr lang="en-US" sz="5400" dirty="0"/>
              <a:t>Reducing Mental Health Disparities </a:t>
            </a:r>
            <a:br>
              <a:rPr lang="en-US" sz="5400" dirty="0"/>
            </a:br>
            <a:r>
              <a:rPr lang="en-US" sz="3200" dirty="0">
                <a:solidFill>
                  <a:schemeClr val="tx1"/>
                </a:solidFill>
              </a:rPr>
              <a:t>King Davis, Ph.D</a:t>
            </a:r>
            <a:r>
              <a:rPr lang="en-US" sz="6400" dirty="0">
                <a:solidFill>
                  <a:schemeClr val="tx1"/>
                </a:solidFill>
              </a:rPr>
              <a:t>.</a:t>
            </a:r>
          </a:p>
        </p:txBody>
      </p:sp>
      <p:sp>
        <p:nvSpPr>
          <p:cNvPr id="15363" name="Rectangle 3"/>
          <p:cNvSpPr>
            <a:spLocks noGrp="1" noChangeArrowheads="1"/>
          </p:cNvSpPr>
          <p:nvPr>
            <p:ph type="body" idx="1"/>
          </p:nvPr>
        </p:nvSpPr>
        <p:spPr>
          <a:xfrm>
            <a:off x="1235075" y="2052638"/>
            <a:ext cx="13716000" cy="7183437"/>
          </a:xfrm>
        </p:spPr>
        <p:txBody>
          <a:bodyPr/>
          <a:lstStyle/>
          <a:p>
            <a:pPr eaLnBrk="1" hangingPunct="1"/>
            <a:endParaRPr lang="en-US"/>
          </a:p>
        </p:txBody>
      </p:sp>
      <p:pic>
        <p:nvPicPr>
          <p:cNvPr id="15364" name="Picture 4" descr="mso9843A"/>
          <p:cNvPicPr>
            <a:picLocks noChangeAspect="1" noChangeArrowheads="1"/>
          </p:cNvPicPr>
          <p:nvPr/>
        </p:nvPicPr>
        <p:blipFill>
          <a:blip r:embed="rId3"/>
          <a:srcRect l="978"/>
          <a:stretch>
            <a:fillRect/>
          </a:stretch>
        </p:blipFill>
        <p:spPr bwMode="auto">
          <a:xfrm>
            <a:off x="1096963" y="1641475"/>
            <a:ext cx="13896975" cy="759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2" name="Group 11"/>
          <p:cNvGrpSpPr/>
          <p:nvPr/>
        </p:nvGrpSpPr>
        <p:grpSpPr>
          <a:xfrm>
            <a:off x="411163" y="204788"/>
            <a:ext cx="15636875" cy="8312150"/>
            <a:chOff x="411163" y="204788"/>
            <a:chExt cx="15636875" cy="8312150"/>
          </a:xfrm>
        </p:grpSpPr>
        <p:sp>
          <p:nvSpPr>
            <p:cNvPr id="378907" name="Rectangle 27"/>
            <p:cNvSpPr>
              <a:spLocks noChangeArrowheads="1"/>
            </p:cNvSpPr>
            <p:nvPr/>
          </p:nvSpPr>
          <p:spPr bwMode="auto">
            <a:xfrm>
              <a:off x="411163" y="1744663"/>
              <a:ext cx="15636875" cy="923925"/>
            </a:xfrm>
            <a:prstGeom prst="rect">
              <a:avLst/>
            </a:prstGeom>
            <a:noFill/>
            <a:ln w="9525">
              <a:noFill/>
              <a:miter lim="800000"/>
              <a:headEnd/>
              <a:tailEnd/>
            </a:ln>
            <a:effectLst/>
          </p:spPr>
          <p:txBody>
            <a:bodyPr lIns="146825" tIns="73413" rIns="146825" bIns="73413" anchor="b"/>
            <a:lstStyle/>
            <a:p>
              <a:pPr algn="ctr">
                <a:defRPr/>
              </a:pPr>
              <a:endParaRPr lang="en-US" altLang="en-US" sz="5800" dirty="0">
                <a:solidFill>
                  <a:schemeClr val="tx2"/>
                </a:solidFill>
                <a:effectLst>
                  <a:outerShdw blurRad="38100" dist="38100" dir="2700000" algn="tl">
                    <a:srgbClr val="000000"/>
                  </a:outerShdw>
                </a:effectLst>
                <a:latin typeface="Arial" charset="0"/>
              </a:endParaRPr>
            </a:p>
          </p:txBody>
        </p:sp>
        <p:grpSp>
          <p:nvGrpSpPr>
            <p:cNvPr id="24579" name="Group 17"/>
            <p:cNvGrpSpPr>
              <a:grpSpLocks/>
            </p:cNvGrpSpPr>
            <p:nvPr/>
          </p:nvGrpSpPr>
          <p:grpSpPr bwMode="auto">
            <a:xfrm>
              <a:off x="7680325" y="2462213"/>
              <a:ext cx="6858000" cy="4208462"/>
              <a:chOff x="2790" y="1657"/>
              <a:chExt cx="2351" cy="1823"/>
            </a:xfrm>
          </p:grpSpPr>
          <p:sp>
            <p:nvSpPr>
              <p:cNvPr id="24586" name="Oval 7"/>
              <p:cNvSpPr>
                <a:spLocks noChangeArrowheads="1"/>
              </p:cNvSpPr>
              <p:nvPr/>
            </p:nvSpPr>
            <p:spPr bwMode="auto">
              <a:xfrm>
                <a:off x="2790" y="1657"/>
                <a:ext cx="2304" cy="1823"/>
              </a:xfrm>
              <a:prstGeom prst="ellipse">
                <a:avLst/>
              </a:prstGeom>
              <a:solidFill>
                <a:schemeClr val="hlink"/>
              </a:solidFill>
              <a:ln w="12700">
                <a:solidFill>
                  <a:srgbClr val="000000"/>
                </a:solidFill>
                <a:round/>
                <a:headEnd type="none" w="sm" len="sm"/>
                <a:tailEnd type="none" w="sm" len="sm"/>
              </a:ln>
            </p:spPr>
            <p:txBody>
              <a:bodyPr wrap="none" anchor="ctr">
                <a:prstTxWarp prst="textNoShape">
                  <a:avLst/>
                </a:prstTxWarp>
              </a:bodyPr>
              <a:lstStyle/>
              <a:p>
                <a:pPr eaLnBrk="0" hangingPunct="0"/>
                <a:endParaRPr lang="en-US"/>
              </a:p>
            </p:txBody>
          </p:sp>
          <p:sp>
            <p:nvSpPr>
              <p:cNvPr id="24587" name="Text Box 14"/>
              <p:cNvSpPr txBox="1">
                <a:spLocks noChangeArrowheads="1"/>
              </p:cNvSpPr>
              <p:nvPr/>
            </p:nvSpPr>
            <p:spPr bwMode="auto">
              <a:xfrm>
                <a:off x="2837" y="2191"/>
                <a:ext cx="2304" cy="720"/>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5100" b="1">
                    <a:solidFill>
                      <a:schemeClr val="bg2"/>
                    </a:solidFill>
                  </a:rPr>
                  <a:t>Help-Seeking Behaviors</a:t>
                </a:r>
              </a:p>
            </p:txBody>
          </p:sp>
        </p:grpSp>
        <p:sp>
          <p:nvSpPr>
            <p:cNvPr id="24580" name="TextBox 21"/>
            <p:cNvSpPr txBox="1">
              <a:spLocks noChangeArrowheads="1"/>
            </p:cNvSpPr>
            <p:nvPr/>
          </p:nvSpPr>
          <p:spPr bwMode="auto">
            <a:xfrm>
              <a:off x="2332038" y="204788"/>
              <a:ext cx="12480925" cy="933450"/>
            </a:xfrm>
            <a:prstGeom prst="rect">
              <a:avLst/>
            </a:prstGeom>
            <a:noFill/>
            <a:ln w="9525">
              <a:noFill/>
              <a:miter lim="800000"/>
              <a:headEnd/>
              <a:tailEnd/>
            </a:ln>
          </p:spPr>
          <p:txBody>
            <a:bodyPr lIns="146825" tIns="73413" rIns="146825" bIns="73413">
              <a:prstTxWarp prst="textNoShape">
                <a:avLst/>
              </a:prstTxWarp>
              <a:spAutoFit/>
            </a:bodyPr>
            <a:lstStyle/>
            <a:p>
              <a:pPr algn="ctr"/>
              <a:r>
                <a:rPr lang="en-US" sz="5100"/>
                <a:t>Elements in Disparities</a:t>
              </a:r>
            </a:p>
          </p:txBody>
        </p:sp>
        <p:sp>
          <p:nvSpPr>
            <p:cNvPr id="24581" name="Oval 22"/>
            <p:cNvSpPr>
              <a:spLocks noChangeArrowheads="1"/>
            </p:cNvSpPr>
            <p:nvPr/>
          </p:nvSpPr>
          <p:spPr bwMode="auto">
            <a:xfrm>
              <a:off x="822325" y="2565400"/>
              <a:ext cx="5624513" cy="4002088"/>
            </a:xfrm>
            <a:prstGeom prst="ellipse">
              <a:avLst/>
            </a:prstGeom>
            <a:solidFill>
              <a:schemeClr val="accent1"/>
            </a:solidFill>
            <a:ln w="12700">
              <a:solidFill>
                <a:schemeClr val="tx1"/>
              </a:solidFill>
              <a:round/>
              <a:headEnd type="none" w="sm" len="sm"/>
              <a:tailEnd type="none" w="sm" len="sm"/>
            </a:ln>
          </p:spPr>
          <p:txBody>
            <a:bodyPr lIns="146825" tIns="73413" rIns="146825" bIns="73413">
              <a:prstTxWarp prst="textNoShape">
                <a:avLst/>
              </a:prstTxWarp>
            </a:bodyPr>
            <a:lstStyle/>
            <a:p>
              <a:pPr eaLnBrk="0" hangingPunct="0"/>
              <a:endParaRPr lang="en-US" sz="5100"/>
            </a:p>
          </p:txBody>
        </p:sp>
        <p:sp>
          <p:nvSpPr>
            <p:cNvPr id="24582" name="TextBox 23"/>
            <p:cNvSpPr txBox="1">
              <a:spLocks noChangeArrowheads="1"/>
            </p:cNvSpPr>
            <p:nvPr/>
          </p:nvSpPr>
          <p:spPr bwMode="auto">
            <a:xfrm>
              <a:off x="1096963" y="4002088"/>
              <a:ext cx="5349875" cy="933450"/>
            </a:xfrm>
            <a:prstGeom prst="rect">
              <a:avLst/>
            </a:prstGeom>
            <a:noFill/>
            <a:ln w="9525">
              <a:noFill/>
              <a:miter lim="800000"/>
              <a:headEnd/>
              <a:tailEnd/>
            </a:ln>
          </p:spPr>
          <p:txBody>
            <a:bodyPr lIns="146825" tIns="73413" rIns="146825" bIns="73413">
              <a:prstTxWarp prst="textNoShape">
                <a:avLst/>
              </a:prstTxWarp>
              <a:spAutoFit/>
            </a:bodyPr>
            <a:lstStyle/>
            <a:p>
              <a:pPr algn="ctr"/>
              <a:r>
                <a:rPr lang="en-US" sz="5100"/>
                <a:t>Service System</a:t>
              </a:r>
            </a:p>
          </p:txBody>
        </p:sp>
        <p:sp>
          <p:nvSpPr>
            <p:cNvPr id="24583" name="Oval 24"/>
            <p:cNvSpPr>
              <a:spLocks noChangeArrowheads="1"/>
            </p:cNvSpPr>
            <p:nvPr/>
          </p:nvSpPr>
          <p:spPr bwMode="auto">
            <a:xfrm>
              <a:off x="4251325" y="4926013"/>
              <a:ext cx="5761038" cy="3590925"/>
            </a:xfrm>
            <a:prstGeom prst="ellipse">
              <a:avLst/>
            </a:prstGeom>
            <a:solidFill>
              <a:schemeClr val="accent1"/>
            </a:solidFill>
            <a:ln w="12700">
              <a:solidFill>
                <a:schemeClr val="tx1"/>
              </a:solidFill>
              <a:round/>
              <a:headEnd type="none" w="sm" len="sm"/>
              <a:tailEnd type="none" w="sm" len="sm"/>
            </a:ln>
          </p:spPr>
          <p:txBody>
            <a:bodyPr lIns="146825" tIns="73413" rIns="146825" bIns="73413">
              <a:prstTxWarp prst="textNoShape">
                <a:avLst/>
              </a:prstTxWarp>
            </a:bodyPr>
            <a:lstStyle/>
            <a:p>
              <a:pPr eaLnBrk="0" hangingPunct="0"/>
              <a:endParaRPr lang="en-US"/>
            </a:p>
          </p:txBody>
        </p:sp>
        <p:sp>
          <p:nvSpPr>
            <p:cNvPr id="24584" name="TextBox 25"/>
            <p:cNvSpPr txBox="1">
              <a:spLocks noChangeArrowheads="1"/>
            </p:cNvSpPr>
            <p:nvPr/>
          </p:nvSpPr>
          <p:spPr bwMode="auto">
            <a:xfrm>
              <a:off x="4564063" y="6350000"/>
              <a:ext cx="5486400" cy="841375"/>
            </a:xfrm>
            <a:prstGeom prst="rect">
              <a:avLst/>
            </a:prstGeom>
            <a:noFill/>
            <a:ln w="9525">
              <a:noFill/>
              <a:miter lim="800000"/>
              <a:headEnd/>
              <a:tailEnd/>
            </a:ln>
          </p:spPr>
          <p:txBody>
            <a:bodyPr lIns="146825" tIns="73413" rIns="146825" bIns="73413">
              <a:prstTxWarp prst="textNoShape">
                <a:avLst/>
              </a:prstTxWarp>
              <a:spAutoFit/>
            </a:bodyPr>
            <a:lstStyle/>
            <a:p>
              <a:pPr algn="ctr"/>
              <a:r>
                <a:rPr lang="en-US" sz="4500" b="1"/>
                <a:t>Public Policies</a:t>
              </a:r>
            </a:p>
          </p:txBody>
        </p:sp>
        <p:sp>
          <p:nvSpPr>
            <p:cNvPr id="24585" name="Oval 26"/>
            <p:cNvSpPr>
              <a:spLocks noChangeArrowheads="1"/>
            </p:cNvSpPr>
            <p:nvPr/>
          </p:nvSpPr>
          <p:spPr bwMode="auto">
            <a:xfrm>
              <a:off x="4962525" y="1282700"/>
              <a:ext cx="3429000" cy="4516438"/>
            </a:xfrm>
            <a:prstGeom prst="ellipse">
              <a:avLst/>
            </a:prstGeom>
            <a:solidFill>
              <a:schemeClr val="accent1"/>
            </a:solidFill>
            <a:ln w="12700">
              <a:solidFill>
                <a:schemeClr val="tx1"/>
              </a:solidFill>
              <a:round/>
              <a:headEnd type="none" w="sm" len="sm"/>
              <a:tailEnd type="none" w="sm" len="sm"/>
            </a:ln>
          </p:spPr>
          <p:txBody>
            <a:bodyPr lIns="146825" tIns="73413" rIns="146825" bIns="73413">
              <a:prstTxWarp prst="textNoShape">
                <a:avLst/>
              </a:prstTxWarp>
            </a:bodyPr>
            <a:lstStyle/>
            <a:p>
              <a:pPr eaLnBrk="0" hangingPunct="0"/>
              <a:r>
                <a:rPr lang="en-US"/>
                <a:t>Academic</a:t>
              </a:r>
            </a:p>
            <a:p>
              <a:pPr eaLnBrk="0" hangingPunct="0"/>
              <a:r>
                <a:rPr lang="en-US"/>
                <a:t>Training &amp; Education</a:t>
              </a:r>
            </a:p>
            <a:p>
              <a:pPr eaLnBrk="0" hangingPunct="0"/>
              <a:r>
                <a:rPr lang="en-US"/>
                <a:t>Programs   </a:t>
              </a:r>
            </a:p>
          </p:txBody>
        </p:sp>
      </p:gr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a:t>Disparity</a:t>
            </a:r>
          </a:p>
        </p:txBody>
      </p:sp>
      <p:sp>
        <p:nvSpPr>
          <p:cNvPr id="25603" name="Rectangle 3"/>
          <p:cNvSpPr>
            <a:spLocks noGrp="1" noChangeArrowheads="1"/>
          </p:cNvSpPr>
          <p:nvPr>
            <p:ph type="body" idx="1"/>
          </p:nvPr>
        </p:nvSpPr>
        <p:spPr/>
        <p:txBody>
          <a:bodyPr/>
          <a:lstStyle/>
          <a:p>
            <a:pPr>
              <a:buFont typeface="Wingdings" charset="2"/>
              <a:buNone/>
            </a:pPr>
            <a:r>
              <a:rPr lang="en-US" dirty="0"/>
              <a:t>“…should be viewed as a train of events leading to a difference in:</a:t>
            </a:r>
          </a:p>
          <a:p>
            <a:pPr lvl="1"/>
            <a:r>
              <a:rPr lang="en-US" dirty="0"/>
              <a:t>Access to, utilization of, or quality of care</a:t>
            </a:r>
          </a:p>
          <a:p>
            <a:pPr lvl="1"/>
            <a:r>
              <a:rPr lang="en-US" dirty="0"/>
              <a:t>Health status, or</a:t>
            </a:r>
          </a:p>
          <a:p>
            <a:pPr lvl="1"/>
            <a:r>
              <a:rPr lang="en-US" dirty="0"/>
              <a:t>Health outcome</a:t>
            </a:r>
          </a:p>
          <a:p>
            <a:pPr lvl="1">
              <a:buFontTx/>
              <a:buNone/>
            </a:pPr>
            <a:r>
              <a:rPr lang="en-US" dirty="0"/>
              <a:t>	….that deserves scrutiny.”</a:t>
            </a:r>
          </a:p>
        </p:txBody>
      </p:sp>
      <p:sp>
        <p:nvSpPr>
          <p:cNvPr id="25604" name="TextBox 4"/>
          <p:cNvSpPr txBox="1">
            <a:spLocks noChangeArrowheads="1"/>
          </p:cNvSpPr>
          <p:nvPr/>
        </p:nvSpPr>
        <p:spPr bwMode="auto">
          <a:xfrm>
            <a:off x="450850" y="8761413"/>
            <a:ext cx="2333625" cy="369887"/>
          </a:xfrm>
          <a:prstGeom prst="rect">
            <a:avLst/>
          </a:prstGeom>
          <a:noFill/>
          <a:ln w="9525">
            <a:noFill/>
            <a:miter lim="800000"/>
            <a:headEnd/>
            <a:tailEnd/>
          </a:ln>
        </p:spPr>
        <p:txBody>
          <a:bodyPr>
            <a:prstTxWarp prst="textNoShape">
              <a:avLst/>
            </a:prstTxWarp>
            <a:spAutoFit/>
          </a:bodyPr>
          <a:lstStyle/>
          <a:p>
            <a:r>
              <a:rPr lang="en-US" sz="1800"/>
              <a:t>Pearcy &amp; Keppel 2009</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a:t>Train of Events </a:t>
            </a:r>
          </a:p>
        </p:txBody>
      </p:sp>
      <p:sp>
        <p:nvSpPr>
          <p:cNvPr id="8" name="Content Placeholder 7"/>
          <p:cNvSpPr>
            <a:spLocks noGrp="1"/>
          </p:cNvSpPr>
          <p:nvPr>
            <p:ph sz="half" idx="2"/>
          </p:nvPr>
        </p:nvSpPr>
        <p:spPr>
          <a:xfrm>
            <a:off x="822960" y="1862590"/>
            <a:ext cx="3952240" cy="6414966"/>
          </a:xfrm>
        </p:spPr>
        <p:txBody>
          <a:bodyPr/>
          <a:lstStyle/>
          <a:p>
            <a:pPr>
              <a:buNone/>
            </a:pPr>
            <a:r>
              <a:rPr lang="en-US" sz="2800" u="sng" dirty="0" smtClean="0">
                <a:solidFill>
                  <a:srgbClr val="FFC000"/>
                </a:solidFill>
              </a:rPr>
              <a:t>Family/Community</a:t>
            </a:r>
          </a:p>
          <a:p>
            <a:pPr>
              <a:buNone/>
            </a:pPr>
            <a:r>
              <a:rPr lang="en-US" sz="2800" dirty="0" smtClean="0"/>
              <a:t>Help Seeking</a:t>
            </a:r>
          </a:p>
          <a:p>
            <a:pPr>
              <a:buNone/>
            </a:pPr>
            <a:r>
              <a:rPr lang="en-US" sz="2800" dirty="0" smtClean="0"/>
              <a:t>Stigma</a:t>
            </a:r>
          </a:p>
          <a:p>
            <a:pPr>
              <a:buNone/>
            </a:pPr>
            <a:r>
              <a:rPr lang="en-US" sz="2800" dirty="0" smtClean="0"/>
              <a:t>Religious Based</a:t>
            </a:r>
          </a:p>
          <a:p>
            <a:pPr>
              <a:buNone/>
            </a:pPr>
            <a:r>
              <a:rPr lang="en-US" sz="2800" dirty="0" smtClean="0"/>
              <a:t>Family Burden(?)</a:t>
            </a:r>
          </a:p>
          <a:p>
            <a:pPr>
              <a:buNone/>
            </a:pPr>
            <a:r>
              <a:rPr lang="en-US" sz="2800" dirty="0" smtClean="0"/>
              <a:t>Vol. Participation</a:t>
            </a:r>
          </a:p>
          <a:p>
            <a:pPr>
              <a:buNone/>
            </a:pPr>
            <a:r>
              <a:rPr lang="en-US" sz="2800" dirty="0" smtClean="0"/>
              <a:t>Myth &amp; Fear</a:t>
            </a:r>
          </a:p>
          <a:p>
            <a:pPr>
              <a:buNone/>
            </a:pPr>
            <a:r>
              <a:rPr lang="en-US" sz="2800" dirty="0" smtClean="0"/>
              <a:t>Cultural Beliefs</a:t>
            </a:r>
          </a:p>
          <a:p>
            <a:pPr>
              <a:buNone/>
            </a:pPr>
            <a:r>
              <a:rPr lang="en-US" sz="2800" dirty="0" smtClean="0"/>
              <a:t>Discrimination</a:t>
            </a:r>
          </a:p>
          <a:p>
            <a:pPr>
              <a:buNone/>
            </a:pPr>
            <a:r>
              <a:rPr lang="en-US" sz="2800" dirty="0" smtClean="0"/>
              <a:t>MH Literacy</a:t>
            </a:r>
          </a:p>
          <a:p>
            <a:pPr>
              <a:buNone/>
            </a:pPr>
            <a:r>
              <a:rPr lang="en-US" sz="2800" dirty="0" smtClean="0"/>
              <a:t>History/Memory</a:t>
            </a:r>
          </a:p>
          <a:p>
            <a:pPr>
              <a:buNone/>
            </a:pPr>
            <a:endParaRPr lang="en-US" sz="2800" dirty="0"/>
          </a:p>
        </p:txBody>
      </p:sp>
      <p:sp>
        <p:nvSpPr>
          <p:cNvPr id="9" name="Text Placeholder 8"/>
          <p:cNvSpPr>
            <a:spLocks noGrp="1"/>
          </p:cNvSpPr>
          <p:nvPr>
            <p:ph type="body" sz="quarter" idx="3"/>
          </p:nvPr>
        </p:nvSpPr>
        <p:spPr>
          <a:xfrm>
            <a:off x="5871847" y="1915079"/>
            <a:ext cx="3830954" cy="7168647"/>
          </a:xfrm>
        </p:spPr>
        <p:txBody>
          <a:bodyPr anchor="t"/>
          <a:lstStyle/>
          <a:p>
            <a:r>
              <a:rPr lang="en-US" sz="2800" u="sng" dirty="0" smtClean="0">
                <a:solidFill>
                  <a:srgbClr val="FFC000"/>
                </a:solidFill>
              </a:rPr>
              <a:t>Provider System</a:t>
            </a:r>
          </a:p>
          <a:p>
            <a:r>
              <a:rPr lang="en-US" sz="2800" dirty="0" smtClean="0"/>
              <a:t>Workforce Diversity</a:t>
            </a:r>
          </a:p>
          <a:p>
            <a:r>
              <a:rPr lang="en-US" sz="2800" dirty="0" smtClean="0"/>
              <a:t>Fragmentation</a:t>
            </a:r>
          </a:p>
          <a:p>
            <a:r>
              <a:rPr lang="en-US" sz="2800" dirty="0" smtClean="0"/>
              <a:t>Ethics/IRB Issues</a:t>
            </a:r>
          </a:p>
          <a:p>
            <a:r>
              <a:rPr lang="en-US" sz="2800" dirty="0" smtClean="0"/>
              <a:t>Commitment</a:t>
            </a:r>
          </a:p>
          <a:p>
            <a:r>
              <a:rPr lang="en-US" sz="2800" dirty="0" smtClean="0"/>
              <a:t>Resources/Costs</a:t>
            </a:r>
          </a:p>
          <a:p>
            <a:r>
              <a:rPr lang="en-US" sz="2800" dirty="0" smtClean="0"/>
              <a:t>Availability/Access</a:t>
            </a:r>
          </a:p>
          <a:p>
            <a:r>
              <a:rPr lang="en-US" sz="2800" dirty="0" smtClean="0"/>
              <a:t>Location/Hours</a:t>
            </a:r>
          </a:p>
          <a:p>
            <a:r>
              <a:rPr lang="en-US" sz="2800" dirty="0" smtClean="0"/>
              <a:t>Service Design</a:t>
            </a:r>
          </a:p>
          <a:p>
            <a:r>
              <a:rPr lang="en-US" sz="2800" dirty="0" err="1" smtClean="0"/>
              <a:t>EBPs/PBEs</a:t>
            </a:r>
            <a:endParaRPr lang="en-US" sz="2800" dirty="0" smtClean="0"/>
          </a:p>
          <a:p>
            <a:r>
              <a:rPr lang="en-US" sz="2800" dirty="0" smtClean="0"/>
              <a:t>Courts/Police</a:t>
            </a:r>
            <a:endParaRPr lang="en-US" sz="2800" dirty="0"/>
          </a:p>
        </p:txBody>
      </p:sp>
      <p:sp>
        <p:nvSpPr>
          <p:cNvPr id="10" name="Content Placeholder 9"/>
          <p:cNvSpPr>
            <a:spLocks noGrp="1"/>
          </p:cNvSpPr>
          <p:nvPr>
            <p:ph sz="quarter" idx="4"/>
          </p:nvPr>
        </p:nvSpPr>
        <p:spPr>
          <a:xfrm>
            <a:off x="10951847" y="1913373"/>
            <a:ext cx="4491354" cy="7125912"/>
          </a:xfrm>
        </p:spPr>
        <p:txBody>
          <a:bodyPr/>
          <a:lstStyle/>
          <a:p>
            <a:pPr>
              <a:buNone/>
            </a:pPr>
            <a:r>
              <a:rPr lang="en-US" sz="2800" u="sng" dirty="0" smtClean="0">
                <a:solidFill>
                  <a:srgbClr val="FFC000"/>
                </a:solidFill>
              </a:rPr>
              <a:t>Knowledge Base</a:t>
            </a:r>
          </a:p>
          <a:p>
            <a:pPr>
              <a:buNone/>
            </a:pPr>
            <a:r>
              <a:rPr lang="en-US" sz="2800" dirty="0" smtClean="0"/>
              <a:t>Conceptualization</a:t>
            </a:r>
          </a:p>
          <a:p>
            <a:pPr>
              <a:buNone/>
            </a:pPr>
            <a:r>
              <a:rPr lang="en-US" sz="2800" dirty="0" smtClean="0"/>
              <a:t>Problem Formulation</a:t>
            </a:r>
          </a:p>
          <a:p>
            <a:pPr>
              <a:buNone/>
            </a:pPr>
            <a:r>
              <a:rPr lang="en-US" sz="2800" dirty="0" smtClean="0"/>
              <a:t>Theory/Hypotheses</a:t>
            </a:r>
          </a:p>
          <a:p>
            <a:pPr>
              <a:buNone/>
            </a:pPr>
            <a:r>
              <a:rPr lang="en-US" sz="2800" dirty="0" smtClean="0"/>
              <a:t>Research Methods</a:t>
            </a:r>
          </a:p>
          <a:p>
            <a:pPr>
              <a:buNone/>
            </a:pPr>
            <a:r>
              <a:rPr lang="en-US" sz="2800" dirty="0" smtClean="0"/>
              <a:t>Sampling Bias</a:t>
            </a:r>
          </a:p>
          <a:p>
            <a:pPr>
              <a:buNone/>
            </a:pPr>
            <a:r>
              <a:rPr lang="en-US" sz="2800" dirty="0" smtClean="0"/>
              <a:t>Community Involvement</a:t>
            </a:r>
          </a:p>
          <a:p>
            <a:pPr>
              <a:buNone/>
            </a:pPr>
            <a:r>
              <a:rPr lang="en-US" sz="2800" dirty="0" smtClean="0"/>
              <a:t>Public Policy Impact</a:t>
            </a:r>
          </a:p>
          <a:p>
            <a:pPr>
              <a:buNone/>
            </a:pPr>
            <a:r>
              <a:rPr lang="en-US" sz="2800" dirty="0" smtClean="0"/>
              <a:t>University Education </a:t>
            </a:r>
          </a:p>
          <a:p>
            <a:pPr>
              <a:buNone/>
            </a:pPr>
            <a:r>
              <a:rPr lang="en-US" sz="2800" dirty="0" smtClean="0"/>
              <a:t>Media Portrayals/Stigma</a:t>
            </a:r>
          </a:p>
          <a:p>
            <a:pPr>
              <a:buNone/>
            </a:pPr>
            <a:r>
              <a:rPr lang="en-US" sz="2800" dirty="0" smtClean="0"/>
              <a:t>Cultural Competence</a:t>
            </a:r>
          </a:p>
          <a:p>
            <a:pPr>
              <a:buNone/>
            </a:pPr>
            <a:r>
              <a:rPr lang="en-US" sz="2800" dirty="0" smtClean="0"/>
              <a:t>Comparative Outcomes</a:t>
            </a:r>
          </a:p>
          <a:p>
            <a:pPr>
              <a:buNone/>
            </a:pPr>
            <a:endParaRPr lang="en-US" dirty="0"/>
          </a:p>
        </p:txBody>
      </p:sp>
      <p:sp>
        <p:nvSpPr>
          <p:cNvPr id="26630" name="TextBox 5"/>
          <p:cNvSpPr txBox="1">
            <a:spLocks noChangeArrowheads="1"/>
          </p:cNvSpPr>
          <p:nvPr/>
        </p:nvSpPr>
        <p:spPr bwMode="auto">
          <a:xfrm>
            <a:off x="395288" y="8734425"/>
            <a:ext cx="4340225" cy="369888"/>
          </a:xfrm>
          <a:prstGeom prst="rect">
            <a:avLst/>
          </a:prstGeom>
          <a:noFill/>
          <a:ln w="9525">
            <a:noFill/>
            <a:miter lim="800000"/>
            <a:headEnd/>
            <a:tailEnd/>
          </a:ln>
        </p:spPr>
        <p:txBody>
          <a:bodyPr>
            <a:prstTxWarp prst="textNoShape">
              <a:avLst/>
            </a:prstTxWarp>
            <a:spAutoFit/>
          </a:bodyPr>
          <a:lstStyle/>
          <a:p>
            <a:r>
              <a:rPr lang="en-US" sz="1800"/>
              <a:t>Davis 2009; IOM 2005; HHS 2001</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a:t>FRAGMENTATION</a:t>
            </a:r>
          </a:p>
        </p:txBody>
      </p:sp>
      <p:sp>
        <p:nvSpPr>
          <p:cNvPr id="27651" name="Content Placeholder 2"/>
          <p:cNvSpPr>
            <a:spLocks noGrp="1"/>
          </p:cNvSpPr>
          <p:nvPr>
            <p:ph idx="1"/>
          </p:nvPr>
        </p:nvSpPr>
        <p:spPr/>
        <p:txBody>
          <a:bodyPr/>
          <a:lstStyle/>
          <a:p>
            <a:r>
              <a:rPr lang="en-US" dirty="0"/>
              <a:t>The U.S. health, mental health and substance abuse treatment systems have developed independent of each other and of primary care.  They typically are operated separately, without regard for the reality that physical and behavioral health are linked if not the same.</a:t>
            </a:r>
          </a:p>
          <a:p>
            <a:r>
              <a:rPr lang="en-US" dirty="0"/>
              <a:t>Training programs reflect the same fragmentation.</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title"/>
          </p:nvPr>
        </p:nvSpPr>
        <p:spPr>
          <a:xfrm>
            <a:off x="1235075" y="820738"/>
            <a:ext cx="13989050" cy="1539875"/>
          </a:xfrm>
        </p:spPr>
        <p:txBody>
          <a:bodyPr/>
          <a:lstStyle/>
          <a:p>
            <a:r>
              <a:rPr lang="en-US" altLang="en-US" sz="6000" dirty="0" smtClean="0">
                <a:solidFill>
                  <a:schemeClr val="tx2"/>
                </a:solidFill>
                <a:effectLst>
                  <a:outerShdw blurRad="38100" dist="38100" dir="2700000" algn="tl">
                    <a:srgbClr val="000000"/>
                  </a:outerShdw>
                </a:effectLst>
                <a:latin typeface="Arial" charset="0"/>
              </a:rPr>
              <a:t>Historical Research Hypotheses by</a:t>
            </a:r>
            <a:br>
              <a:rPr lang="en-US" altLang="en-US" sz="6000" dirty="0" smtClean="0">
                <a:solidFill>
                  <a:schemeClr val="tx2"/>
                </a:solidFill>
                <a:effectLst>
                  <a:outerShdw blurRad="38100" dist="38100" dir="2700000" algn="tl">
                    <a:srgbClr val="000000"/>
                  </a:outerShdw>
                </a:effectLst>
                <a:latin typeface="Arial" charset="0"/>
              </a:rPr>
            </a:br>
            <a:r>
              <a:rPr lang="en-US" altLang="en-US" sz="6000" dirty="0" smtClean="0">
                <a:solidFill>
                  <a:schemeClr val="tx2"/>
                </a:solidFill>
                <a:effectLst>
                  <a:outerShdw blurRad="38100" dist="38100" dir="2700000" algn="tl">
                    <a:srgbClr val="000000"/>
                  </a:outerShdw>
                </a:effectLst>
                <a:latin typeface="Arial" charset="0"/>
              </a:rPr>
              <a:t>Author and Chronological Period</a:t>
            </a:r>
            <a:br>
              <a:rPr lang="en-US" altLang="en-US" sz="6000" dirty="0" smtClean="0">
                <a:solidFill>
                  <a:schemeClr val="tx2"/>
                </a:solidFill>
                <a:effectLst>
                  <a:outerShdw blurRad="38100" dist="38100" dir="2700000" algn="tl">
                    <a:srgbClr val="000000"/>
                  </a:outerShdw>
                </a:effectLst>
                <a:latin typeface="Arial" charset="0"/>
              </a:rPr>
            </a:br>
            <a:endParaRPr lang="en-US" sz="6000" dirty="0"/>
          </a:p>
        </p:txBody>
      </p:sp>
      <p:graphicFrame>
        <p:nvGraphicFramePr>
          <p:cNvPr id="263176" name="Group 8"/>
          <p:cNvGraphicFramePr>
            <a:graphicFrameLocks noGrp="1"/>
          </p:cNvGraphicFramePr>
          <p:nvPr>
            <p:ph idx="4294967295"/>
          </p:nvPr>
        </p:nvGraphicFramePr>
        <p:xfrm>
          <a:off x="152400" y="2978218"/>
          <a:ext cx="15636875" cy="5986421"/>
        </p:xfrm>
        <a:graphic>
          <a:graphicData uri="http://schemas.openxmlformats.org/drawingml/2006/table">
            <a:tbl>
              <a:tblPr/>
              <a:tblGrid>
                <a:gridCol w="2879725"/>
                <a:gridCol w="4941887"/>
                <a:gridCol w="4933950"/>
                <a:gridCol w="2881313"/>
              </a:tblGrid>
              <a:tr h="8620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Immunity</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Hypothesis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1760 - 1864</a:t>
                      </a: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Exaggerated Risk</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Hypothesis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1865 – 1968</a:t>
                      </a: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Null Hypothesis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1969 - 2009</a:t>
                      </a: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Future</a:t>
                      </a:r>
                      <a:endParaRPr kumimoji="0" lang="en-US" sz="1600" b="1" i="0" u="none" strike="noStrike" cap="none" normalizeH="0" baseline="0">
                        <a:ln>
                          <a:noFill/>
                        </a:ln>
                        <a:solidFill>
                          <a:schemeClr val="tx1"/>
                        </a:solidFill>
                        <a:effectLst>
                          <a:outerShdw blurRad="38100" dist="38100" dir="2700000" algn="tl">
                            <a:srgbClr val="000000"/>
                          </a:outerShdw>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48879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Cartwright (1851)</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Galt (1840)</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Jarvis (1842)</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Jarvis (1844)</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Smith (1851)</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Va. General Assembly 1846</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600" b="0" i="0" u="none" strike="noStrike" cap="none" normalizeH="0" baseline="0">
                          <a:ln>
                            <a:noFill/>
                          </a:ln>
                          <a:solidFill>
                            <a:schemeClr val="tx1"/>
                          </a:solidFill>
                          <a:effectLst/>
                          <a:latin typeface="Arial" charset="0"/>
                          <a:ea typeface="Times New Roman" charset="0"/>
                          <a:cs typeface="Times New Roman" charset="0"/>
                        </a:rPr>
                        <a:t>Va. General Assembly 1848 </a:t>
                      </a:r>
                      <a:endParaRPr kumimoji="0" lang="en-US" sz="1600" b="0" i="0" u="none" strike="noStrike" cap="none" normalizeH="0" baseline="0">
                        <a:ln>
                          <a:noFill/>
                        </a:ln>
                        <a:solidFill>
                          <a:schemeClr val="tx1"/>
                        </a:solidFill>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600" b="0" i="0" u="none" strike="noStrike" cap="none" normalizeH="0" baseline="0">
                          <a:ln>
                            <a:noFill/>
                          </a:ln>
                          <a:solidFill>
                            <a:schemeClr val="tx1"/>
                          </a:solidFill>
                          <a:effectLst/>
                          <a:latin typeface="Arial" charset="0"/>
                          <a:ea typeface="Times New Roman" charset="0"/>
                          <a:cs typeface="Times New Roman" charset="0"/>
                        </a:rPr>
                        <a:t>Va. General Assembly 1853</a:t>
                      </a:r>
                      <a:endParaRPr kumimoji="0" lang="en-US" sz="1600" b="0" i="0" u="none" strike="noStrike" cap="none" normalizeH="0" baseline="0">
                        <a:ln>
                          <a:noFill/>
                        </a:ln>
                        <a:solidFill>
                          <a:schemeClr val="tx1"/>
                        </a:solidFill>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MX" sz="1600" b="0" i="0" u="none" strike="noStrike" cap="none" normalizeH="0" baseline="0">
                          <a:ln>
                            <a:noFill/>
                          </a:ln>
                          <a:solidFill>
                            <a:schemeClr val="tx1"/>
                          </a:solidFill>
                          <a:effectLst/>
                          <a:latin typeface="Arial" charset="0"/>
                          <a:ea typeface="Times New Roman" charset="0"/>
                          <a:cs typeface="Times New Roman" charset="0"/>
                        </a:rPr>
                        <a:t>Va. General Assembly 1870</a:t>
                      </a:r>
                      <a:endParaRPr kumimoji="0" lang="en-US" sz="1600" b="0" i="0" u="none" strike="noStrike" cap="none" normalizeH="0" baseline="0">
                        <a:ln>
                          <a:noFill/>
                        </a:ln>
                        <a:solidFill>
                          <a:schemeClr val="tx1"/>
                        </a:solidFill>
                        <a:effectLst/>
                        <a:latin typeface="Arial" charset="0"/>
                        <a:ea typeface="Times New Roman" charset="0"/>
                        <a:cs typeface="Times New Roman"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Va. General Assembly 1882</a:t>
                      </a: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Andrews (1887);           Babcock (1895);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Bean (1906);                 Bevis (1921)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Brody (1966);                Carothers (1947)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Conrad (1871);             Crawford (1960)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Denton (1960);              Deutsch (1944</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Drewry (1916);              Evarts (1914)</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Faris (1939);                 Fischer (1943)</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Focault (1965);             Goffman (1961)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Green(1914);                Greenblatt (1955)</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Grossack (1963);          Hansen (1959)</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Hollingshead(1958);      Hurd (1916)</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Ivins(1950);                   Jaco (1960)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Kardineer (1962);          Keeler (1963)</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Kleiner (1959);              Lewis (1931)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Malzberg (1953);          McClean (1914)</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(1944O’Malley);            Pasamanick (1959)</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Parker (1966);              Postell (1951)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Reissman (1964);         Ripley (1947)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Schermerhorn(1956);  Srole (1962)</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St. Clair (1951);           US Census (1888)</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Williams (1949);            Witner (1891)</a:t>
                      </a:r>
                      <a:endParaRPr kumimoji="0" lang="en-US" sz="1300" b="0" i="0" u="none" strike="noStrike" cap="none" normalizeH="0" baseline="0">
                        <a:ln>
                          <a:noFill/>
                        </a:ln>
                        <a:solidFill>
                          <a:schemeClr val="tx1"/>
                        </a:solidFill>
                        <a:effectLst/>
                        <a:latin typeface="Arial" charset="0"/>
                      </a:endParaRP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MX" sz="1300" b="0" i="0" u="none" strike="noStrike" cap="none" normalizeH="0" baseline="0">
                          <a:ln>
                            <a:noFill/>
                          </a:ln>
                          <a:solidFill>
                            <a:schemeClr val="tx1"/>
                          </a:solidFill>
                          <a:effectLst/>
                          <a:latin typeface="Arial" charset="0"/>
                          <a:ea typeface="Times New Roman" charset="0"/>
                          <a:cs typeface="Times New Roman" charset="0"/>
                        </a:rPr>
                        <a:t>Adebimpe (1981);                 Allen (1982)</a:t>
                      </a:r>
                      <a:endParaRPr kumimoji="0" lang="en-US" sz="1300" b="0" i="0" u="none" strike="noStrike" cap="none" normalizeH="0" baseline="0">
                        <a:ln>
                          <a:noFill/>
                        </a:ln>
                        <a:solidFill>
                          <a:schemeClr val="tx1"/>
                        </a:solidFill>
                        <a:effectLst/>
                        <a:latin typeface="Arial" charset="0"/>
                        <a:ea typeface="Times New Roman" charset="0"/>
                        <a:cs typeface="Times New Roman"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MX" sz="1300" b="0" i="0" u="none" strike="noStrike" cap="none" normalizeH="0" baseline="0">
                          <a:ln>
                            <a:noFill/>
                          </a:ln>
                          <a:solidFill>
                            <a:schemeClr val="tx1"/>
                          </a:solidFill>
                          <a:effectLst/>
                          <a:latin typeface="Arial" charset="0"/>
                          <a:ea typeface="Times New Roman" charset="0"/>
                          <a:cs typeface="Times New Roman" charset="0"/>
                        </a:rPr>
                        <a:t>Alvarez  (1976);                    Autunes (1974)</a:t>
                      </a:r>
                      <a:endParaRPr kumimoji="0" lang="en-US" sz="1300" b="0" i="0" u="none" strike="noStrike" cap="none" normalizeH="0" baseline="0">
                        <a:ln>
                          <a:noFill/>
                        </a:ln>
                        <a:solidFill>
                          <a:schemeClr val="tx1"/>
                        </a:solidFill>
                        <a:effectLst/>
                        <a:latin typeface="Arial" charset="0"/>
                        <a:ea typeface="Times New Roman" charset="0"/>
                        <a:cs typeface="Times New Roman"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MX" sz="1300" b="0" i="0" u="none" strike="noStrike" cap="none" normalizeH="0" baseline="0">
                          <a:ln>
                            <a:noFill/>
                          </a:ln>
                          <a:solidFill>
                            <a:schemeClr val="tx1"/>
                          </a:solidFill>
                          <a:effectLst/>
                          <a:latin typeface="Arial" charset="0"/>
                          <a:ea typeface="Times New Roman" charset="0"/>
                          <a:cs typeface="Times New Roman" charset="0"/>
                        </a:rPr>
                        <a:t>Baker (1999);                       </a:t>
                      </a:r>
                      <a:r>
                        <a:rPr kumimoji="0" lang="en-US" sz="1300" b="0" i="0" u="none" strike="noStrike" cap="none" normalizeH="0" baseline="0">
                          <a:ln>
                            <a:noFill/>
                          </a:ln>
                          <a:solidFill>
                            <a:schemeClr val="tx1"/>
                          </a:solidFill>
                          <a:effectLst/>
                          <a:latin typeface="Arial" charset="0"/>
                          <a:ea typeface="Times New Roman" charset="0"/>
                          <a:cs typeface="Times New Roman" charset="0"/>
                        </a:rPr>
                        <a:t>Bell (1980)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Broman (1987)                     Brown (1990)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Carter Com (1978);              Collins (1980)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Fabrega (1988);                   Fischer (1969)</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Flaskerud (1992);                Gary (1978)</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Grob (1994);                        Gould (1981)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Gullattee (1972);                 Jackson (1976)</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Jackson (1992);                  Jones (1982)</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Kessler (1994);                   Kramer (1980)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Lawson (1994);                   Lindsey (1989)</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Manderscheid(1985);          McCandless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(1996);                                 McCulloch (1995)</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Milstein (1995);                    Mollica (1980)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Neighbors (1987);               Poussaint (1998)</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Rack (1982);                        Ramm (1989)</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Regier (1993);                      Robins (1991)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Rothman(1970);                   Ruiz (1990)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Simon (1973);                      Snowden (1990)</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Thomas (1972);                   Warheit (1998)</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Wexberg (1998);                  Williams (1986)</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300" b="0" i="0" u="none" strike="noStrike" cap="none" normalizeH="0" baseline="0">
                          <a:ln>
                            <a:noFill/>
                          </a:ln>
                          <a:solidFill>
                            <a:schemeClr val="tx1"/>
                          </a:solidFill>
                          <a:effectLst/>
                          <a:latin typeface="Arial" charset="0"/>
                          <a:ea typeface="Times New Roman" charset="0"/>
                          <a:cs typeface="Times New Roman" charset="0"/>
                        </a:rPr>
                        <a:t>Willie (1973)</a:t>
                      </a: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Bernal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Brown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Davis (20007)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IOM(2007)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Jackson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Kessler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Lawson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Lopez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Lu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Miranda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Neighbors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Snowden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Wang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Whaley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WHO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Williams (2007)</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Zane (2007)</a:t>
                      </a:r>
                    </a:p>
                  </a:txBody>
                  <a:tcPr marL="164592" marR="164592" marT="61574" marB="61574"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grpSp>
        <p:nvGrpSpPr>
          <p:cNvPr id="19" name="Group 18"/>
          <p:cNvGrpSpPr/>
          <p:nvPr/>
        </p:nvGrpSpPr>
        <p:grpSpPr>
          <a:xfrm>
            <a:off x="561975" y="3030606"/>
            <a:ext cx="15667038" cy="6002337"/>
            <a:chOff x="561975" y="3030606"/>
            <a:chExt cx="15667038" cy="6002337"/>
          </a:xfrm>
        </p:grpSpPr>
        <p:cxnSp>
          <p:nvCxnSpPr>
            <p:cNvPr id="28693" name="Straight Connector 8"/>
            <p:cNvCxnSpPr>
              <a:cxnSpLocks noChangeShapeType="1"/>
            </p:cNvCxnSpPr>
            <p:nvPr/>
          </p:nvCxnSpPr>
          <p:spPr bwMode="auto">
            <a:xfrm rot="5400000">
              <a:off x="698500" y="5897631"/>
              <a:ext cx="5540375" cy="53975"/>
            </a:xfrm>
            <a:prstGeom prst="line">
              <a:avLst/>
            </a:prstGeom>
            <a:noFill/>
            <a:ln w="12700">
              <a:solidFill>
                <a:schemeClr val="tx1"/>
              </a:solidFill>
              <a:round/>
              <a:headEnd type="none" w="sm" len="sm"/>
              <a:tailEnd type="none" w="sm" len="sm"/>
            </a:ln>
          </p:spPr>
        </p:cxnSp>
        <p:cxnSp>
          <p:nvCxnSpPr>
            <p:cNvPr id="28694" name="Straight Connector 10"/>
            <p:cNvCxnSpPr>
              <a:cxnSpLocks noChangeShapeType="1"/>
            </p:cNvCxnSpPr>
            <p:nvPr/>
          </p:nvCxnSpPr>
          <p:spPr bwMode="auto">
            <a:xfrm rot="16200000" flipH="1">
              <a:off x="5365750" y="5869056"/>
              <a:ext cx="5691187" cy="14288"/>
            </a:xfrm>
            <a:prstGeom prst="line">
              <a:avLst/>
            </a:prstGeom>
            <a:noFill/>
            <a:ln w="12700">
              <a:solidFill>
                <a:schemeClr val="tx1"/>
              </a:solidFill>
              <a:round/>
              <a:headEnd type="none" w="sm" len="sm"/>
              <a:tailEnd type="none" w="sm" len="sm"/>
            </a:ln>
          </p:spPr>
        </p:cxnSp>
        <p:cxnSp>
          <p:nvCxnSpPr>
            <p:cNvPr id="28695" name="Straight Connector 12"/>
            <p:cNvCxnSpPr>
              <a:cxnSpLocks noChangeShapeType="1"/>
            </p:cNvCxnSpPr>
            <p:nvPr/>
          </p:nvCxnSpPr>
          <p:spPr bwMode="auto">
            <a:xfrm rot="16200000" flipH="1">
              <a:off x="10381457" y="5903187"/>
              <a:ext cx="5759450" cy="14287"/>
            </a:xfrm>
            <a:prstGeom prst="line">
              <a:avLst/>
            </a:prstGeom>
            <a:noFill/>
            <a:ln w="12700">
              <a:solidFill>
                <a:schemeClr val="tx1"/>
              </a:solidFill>
              <a:round/>
              <a:headEnd type="none" w="sm" len="sm"/>
              <a:tailEnd type="none" w="sm" len="sm"/>
            </a:ln>
          </p:spPr>
        </p:cxnSp>
        <p:cxnSp>
          <p:nvCxnSpPr>
            <p:cNvPr id="28696" name="Straight Connector 14"/>
            <p:cNvCxnSpPr>
              <a:cxnSpLocks noChangeShapeType="1"/>
            </p:cNvCxnSpPr>
            <p:nvPr/>
          </p:nvCxnSpPr>
          <p:spPr bwMode="auto">
            <a:xfrm rot="5400000">
              <a:off x="13349288" y="5869056"/>
              <a:ext cx="5705475" cy="28575"/>
            </a:xfrm>
            <a:prstGeom prst="line">
              <a:avLst/>
            </a:prstGeom>
            <a:noFill/>
            <a:ln w="12700">
              <a:solidFill>
                <a:schemeClr val="tx1"/>
              </a:solidFill>
              <a:round/>
              <a:headEnd type="none" w="sm" len="sm"/>
              <a:tailEnd type="none" w="sm" len="sm"/>
            </a:ln>
          </p:spPr>
        </p:cxnSp>
        <p:cxnSp>
          <p:nvCxnSpPr>
            <p:cNvPr id="28697" name="Straight Connector 16"/>
            <p:cNvCxnSpPr>
              <a:cxnSpLocks noChangeShapeType="1"/>
            </p:cNvCxnSpPr>
            <p:nvPr/>
          </p:nvCxnSpPr>
          <p:spPr bwMode="auto">
            <a:xfrm flipV="1">
              <a:off x="615950" y="8682106"/>
              <a:ext cx="15571788" cy="26987"/>
            </a:xfrm>
            <a:prstGeom prst="line">
              <a:avLst/>
            </a:prstGeom>
            <a:noFill/>
            <a:ln w="12700">
              <a:solidFill>
                <a:schemeClr val="tx1"/>
              </a:solidFill>
              <a:round/>
              <a:headEnd type="none" w="sm" len="sm"/>
              <a:tailEnd type="none" w="sm" len="sm"/>
            </a:ln>
          </p:spPr>
        </p:cxnSp>
        <p:cxnSp>
          <p:nvCxnSpPr>
            <p:cNvPr id="28698" name="Straight Connector 18"/>
            <p:cNvCxnSpPr>
              <a:cxnSpLocks noChangeShapeType="1"/>
            </p:cNvCxnSpPr>
            <p:nvPr/>
          </p:nvCxnSpPr>
          <p:spPr bwMode="auto">
            <a:xfrm rot="16200000" flipH="1">
              <a:off x="-2201862" y="5837306"/>
              <a:ext cx="5622925" cy="66675"/>
            </a:xfrm>
            <a:prstGeom prst="line">
              <a:avLst/>
            </a:prstGeom>
            <a:noFill/>
            <a:ln w="12700">
              <a:solidFill>
                <a:schemeClr val="tx1"/>
              </a:solidFill>
              <a:round/>
              <a:headEnd type="none" w="sm" len="sm"/>
              <a:tailEnd type="none" w="sm" len="sm"/>
            </a:ln>
          </p:spPr>
        </p:cxnSp>
        <p:cxnSp>
          <p:nvCxnSpPr>
            <p:cNvPr id="28699" name="Straight Connector 22"/>
            <p:cNvCxnSpPr>
              <a:cxnSpLocks noChangeShapeType="1"/>
            </p:cNvCxnSpPr>
            <p:nvPr/>
          </p:nvCxnSpPr>
          <p:spPr bwMode="auto">
            <a:xfrm flipV="1">
              <a:off x="561975" y="3044893"/>
              <a:ext cx="15667038" cy="53975"/>
            </a:xfrm>
            <a:prstGeom prst="line">
              <a:avLst/>
            </a:prstGeom>
            <a:noFill/>
            <a:ln w="12700">
              <a:solidFill>
                <a:schemeClr val="tx1"/>
              </a:solidFill>
              <a:round/>
              <a:headEnd type="none" w="sm" len="sm"/>
              <a:tailEnd type="none" w="sm" len="sm"/>
            </a:ln>
          </p:spPr>
        </p:cxnSp>
        <p:sp>
          <p:nvSpPr>
            <p:cNvPr id="28700" name="TextBox 23"/>
            <p:cNvSpPr txBox="1">
              <a:spLocks noChangeArrowheads="1"/>
            </p:cNvSpPr>
            <p:nvPr/>
          </p:nvSpPr>
          <p:spPr bwMode="auto">
            <a:xfrm>
              <a:off x="779463" y="8663056"/>
              <a:ext cx="3181350" cy="369887"/>
            </a:xfrm>
            <a:prstGeom prst="rect">
              <a:avLst/>
            </a:prstGeom>
            <a:noFill/>
            <a:ln w="9525">
              <a:noFill/>
              <a:miter lim="800000"/>
              <a:headEnd/>
              <a:tailEnd/>
            </a:ln>
          </p:spPr>
          <p:txBody>
            <a:bodyPr>
              <a:prstTxWarp prst="textNoShape">
                <a:avLst/>
              </a:prstTxWarp>
              <a:spAutoFit/>
            </a:bodyPr>
            <a:lstStyle/>
            <a:p>
              <a:r>
                <a:rPr lang="en-US" sz="1800"/>
                <a:t>King Davis, 2007</a:t>
              </a:r>
            </a:p>
          </p:txBody>
        </p:sp>
        <p:cxnSp>
          <p:nvCxnSpPr>
            <p:cNvPr id="28701" name="Straight Connector 25"/>
            <p:cNvCxnSpPr>
              <a:cxnSpLocks noChangeShapeType="1"/>
            </p:cNvCxnSpPr>
            <p:nvPr/>
          </p:nvCxnSpPr>
          <p:spPr bwMode="auto">
            <a:xfrm>
              <a:off x="615950" y="4054543"/>
              <a:ext cx="15586075" cy="14288"/>
            </a:xfrm>
            <a:prstGeom prst="line">
              <a:avLst/>
            </a:prstGeom>
            <a:noFill/>
            <a:ln w="12700">
              <a:solidFill>
                <a:schemeClr val="tx1"/>
              </a:solidFill>
              <a:round/>
              <a:headEnd type="none" w="sm" len="sm"/>
              <a:tailEnd type="none" w="sm" len="sm"/>
            </a:ln>
          </p:spPr>
        </p:cxn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a:t>Examples of Disparities</a:t>
            </a:r>
          </a:p>
        </p:txBody>
      </p:sp>
      <p:sp>
        <p:nvSpPr>
          <p:cNvPr id="29699" name="Content Placeholder 2"/>
          <p:cNvSpPr>
            <a:spLocks noGrp="1"/>
          </p:cNvSpPr>
          <p:nvPr>
            <p:ph idx="1"/>
          </p:nvPr>
        </p:nvSpPr>
        <p:spPr/>
        <p:txBody>
          <a:bodyPr/>
          <a:lstStyle/>
          <a:p>
            <a:r>
              <a:rPr lang="en-US" dirty="0"/>
              <a:t>Admissions			Involuntary Commitments</a:t>
            </a:r>
          </a:p>
          <a:p>
            <a:r>
              <a:rPr lang="en-US" dirty="0"/>
              <a:t>Length of Stay		Access to Service </a:t>
            </a:r>
          </a:p>
          <a:p>
            <a:r>
              <a:rPr lang="en-US" dirty="0"/>
              <a:t>Recidivism Rates	Diagnosis of SMI</a:t>
            </a:r>
          </a:p>
          <a:p>
            <a:r>
              <a:rPr lang="en-US" dirty="0"/>
              <a:t>Use of Police		Quality of Care</a:t>
            </a:r>
          </a:p>
          <a:p>
            <a:r>
              <a:rPr lang="en-US" dirty="0"/>
              <a:t>Homelessness		Use of Medication - </a:t>
            </a:r>
            <a:r>
              <a:rPr lang="en-US" dirty="0" err="1"/>
              <a:t>EBPs</a:t>
            </a:r>
            <a:endParaRPr lang="en-US" dirty="0"/>
          </a:p>
          <a:p>
            <a:r>
              <a:rPr lang="en-US" dirty="0"/>
              <a:t>Mortality Rates	Accuracy of Diagnosis</a:t>
            </a:r>
          </a:p>
        </p:txBody>
      </p:sp>
      <p:sp>
        <p:nvSpPr>
          <p:cNvPr id="29700" name="TextBox 3"/>
          <p:cNvSpPr txBox="1">
            <a:spLocks noChangeArrowheads="1"/>
          </p:cNvSpPr>
          <p:nvPr/>
        </p:nvSpPr>
        <p:spPr bwMode="auto">
          <a:xfrm>
            <a:off x="1009650" y="8802688"/>
            <a:ext cx="3835400" cy="369887"/>
          </a:xfrm>
          <a:prstGeom prst="rect">
            <a:avLst/>
          </a:prstGeom>
          <a:noFill/>
          <a:ln w="9525">
            <a:noFill/>
            <a:miter lim="800000"/>
            <a:headEnd/>
            <a:tailEnd/>
          </a:ln>
        </p:spPr>
        <p:txBody>
          <a:bodyPr>
            <a:prstTxWarp prst="textNoShape">
              <a:avLst/>
            </a:prstTxWarp>
            <a:spAutoFit/>
          </a:bodyPr>
          <a:lstStyle/>
          <a:p>
            <a:r>
              <a:rPr lang="en-US" sz="1800"/>
              <a:t>King Davis, 2009</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200" dirty="0" smtClean="0"/>
              <a:t>Mental Health, Health, Mortality and Race</a:t>
            </a:r>
            <a:endParaRPr lang="en-US" sz="6200" dirty="0"/>
          </a:p>
        </p:txBody>
      </p:sp>
      <p:sp>
        <p:nvSpPr>
          <p:cNvPr id="5" name="Content Placeholder 4"/>
          <p:cNvSpPr>
            <a:spLocks noGrp="1"/>
          </p:cNvSpPr>
          <p:nvPr>
            <p:ph sz="half" idx="1"/>
          </p:nvPr>
        </p:nvSpPr>
        <p:spPr>
          <a:xfrm>
            <a:off x="1234440" y="2668199"/>
            <a:ext cx="14005560" cy="5541645"/>
          </a:xfrm>
        </p:spPr>
        <p:txBody>
          <a:bodyPr/>
          <a:lstStyle/>
          <a:p>
            <a:r>
              <a:rPr lang="en-US" sz="4000" dirty="0" smtClean="0"/>
              <a:t>Individuals with a diagnosis of severe mental illness die an average of 25-32 years earlier than individuals without mental illness. </a:t>
            </a:r>
          </a:p>
          <a:p>
            <a:endParaRPr lang="en-US" sz="4000" dirty="0" smtClean="0"/>
          </a:p>
          <a:p>
            <a:r>
              <a:rPr lang="en-US" sz="4000" dirty="0" smtClean="0"/>
              <a:t>What are the implications for people of color with severe mental illness?</a:t>
            </a:r>
          </a:p>
          <a:p>
            <a:endParaRPr lang="en-US" sz="4000" dirty="0" smtClean="0"/>
          </a:p>
          <a:p>
            <a:r>
              <a:rPr lang="en-US" sz="4000" dirty="0" smtClean="0"/>
              <a:t>What solutions can be offered to prevent or reduce the rate of deaths?</a:t>
            </a:r>
          </a:p>
          <a:p>
            <a:pPr>
              <a:buNone/>
            </a:pPr>
            <a:endParaRPr lang="en-US" sz="40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48"/>
          <p:cNvSpPr>
            <a:spLocks noGrp="1" noChangeArrowheads="1"/>
          </p:cNvSpPr>
          <p:nvPr>
            <p:ph type="title"/>
          </p:nvPr>
        </p:nvSpPr>
        <p:spPr/>
        <p:txBody>
          <a:bodyPr/>
          <a:lstStyle/>
          <a:p>
            <a:r>
              <a:rPr lang="en-US" sz="5800" dirty="0">
                <a:solidFill>
                  <a:srgbClr val="C00000"/>
                </a:solidFill>
              </a:rPr>
              <a:t>Mortality Associated with Mental Disorders: Mean Years of Potential Life Lost</a:t>
            </a:r>
          </a:p>
        </p:txBody>
      </p:sp>
      <p:sp>
        <p:nvSpPr>
          <p:cNvPr id="31747" name="Rectangle 3"/>
          <p:cNvSpPr>
            <a:spLocks noChangeArrowheads="1"/>
          </p:cNvSpPr>
          <p:nvPr/>
        </p:nvSpPr>
        <p:spPr bwMode="black">
          <a:xfrm>
            <a:off x="517525" y="6597650"/>
            <a:ext cx="13315950" cy="1049338"/>
          </a:xfrm>
          <a:prstGeom prst="rect">
            <a:avLst/>
          </a:prstGeom>
          <a:noFill/>
          <a:ln w="9525">
            <a:noFill/>
            <a:miter lim="800000"/>
            <a:headEnd/>
            <a:tailEnd/>
          </a:ln>
        </p:spPr>
        <p:txBody>
          <a:bodyPr lIns="146825" tIns="73413" rIns="146825" bIns="73413">
            <a:prstTxWarp prst="textNoShape">
              <a:avLst/>
            </a:prstTxWarp>
          </a:bodyPr>
          <a:lstStyle/>
          <a:p>
            <a:pPr eaLnBrk="0" hangingPunct="0">
              <a:lnSpc>
                <a:spcPct val="80000"/>
              </a:lnSpc>
              <a:spcBef>
                <a:spcPct val="20000"/>
              </a:spcBef>
              <a:buClr>
                <a:schemeClr val="hlink"/>
              </a:buClr>
              <a:buSzPct val="70000"/>
              <a:buFont typeface="Wingdings" charset="2"/>
              <a:buNone/>
            </a:pPr>
            <a:r>
              <a:rPr lang="en-US" sz="3200">
                <a:latin typeface="Arial Narrow" charset="0"/>
              </a:rPr>
              <a:t>Compared with the general population, persons with major mental illness lose 25-30 years of normal life span</a:t>
            </a:r>
          </a:p>
        </p:txBody>
      </p:sp>
      <p:sp>
        <p:nvSpPr>
          <p:cNvPr id="31748" name="Text Box 4"/>
          <p:cNvSpPr txBox="1">
            <a:spLocks noChangeArrowheads="1"/>
          </p:cNvSpPr>
          <p:nvPr/>
        </p:nvSpPr>
        <p:spPr bwMode="auto">
          <a:xfrm>
            <a:off x="377825" y="8308975"/>
            <a:ext cx="14287500" cy="485775"/>
          </a:xfrm>
          <a:prstGeom prst="rect">
            <a:avLst/>
          </a:prstGeom>
          <a:noFill/>
          <a:ln w="9525">
            <a:noFill/>
            <a:miter lim="800000"/>
            <a:headEnd/>
            <a:tailEnd/>
          </a:ln>
        </p:spPr>
        <p:txBody>
          <a:bodyPr lIns="146825" tIns="73413" rIns="146825" bIns="73413">
            <a:prstTxWarp prst="textNoShape">
              <a:avLst/>
            </a:prstTxWarp>
            <a:spAutoFit/>
          </a:bodyPr>
          <a:lstStyle/>
          <a:p>
            <a:pPr>
              <a:buClr>
                <a:schemeClr val="hlink"/>
              </a:buClr>
              <a:buSzPct val="90000"/>
              <a:buFont typeface="Wingdings" charset="2"/>
              <a:buNone/>
            </a:pPr>
            <a:endParaRPr lang="en-US" sz="2200">
              <a:ea typeface="ＭＳ Ｐゴシック" charset="-128"/>
              <a:cs typeface="ＭＳ Ｐゴシック" charset="-128"/>
            </a:endParaRPr>
          </a:p>
        </p:txBody>
      </p:sp>
      <p:graphicFrame>
        <p:nvGraphicFramePr>
          <p:cNvPr id="2323581" name="Group 125"/>
          <p:cNvGraphicFramePr>
            <a:graphicFrameLocks noGrp="1"/>
          </p:cNvGraphicFramePr>
          <p:nvPr/>
        </p:nvGraphicFramePr>
        <p:xfrm>
          <a:off x="617538" y="2538413"/>
          <a:ext cx="13421678" cy="3762845"/>
        </p:xfrm>
        <a:graphic>
          <a:graphicData uri="http://schemas.openxmlformats.org/drawingml/2006/table">
            <a:tbl>
              <a:tblPr/>
              <a:tblGrid>
                <a:gridCol w="1917383"/>
                <a:gridCol w="1920240"/>
                <a:gridCol w="1917382"/>
                <a:gridCol w="1911668"/>
                <a:gridCol w="1917382"/>
                <a:gridCol w="1920240"/>
                <a:gridCol w="1917383"/>
              </a:tblGrid>
              <a:tr h="752569">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Year</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AZ</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MO</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OK</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RI</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TX</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bg2"/>
                          </a:solidFill>
                          <a:effectLst/>
                          <a:latin typeface="Arial Narrow" pitchFamily="34" charset="0"/>
                        </a:rPr>
                        <a:t>UT</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rgbClr val="FFFF00"/>
                    </a:solidFill>
                  </a:tcPr>
                </a:tc>
              </a:tr>
              <a:tr h="752569">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1997</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26.3</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25.1</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28.5</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752569">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1998</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27.3</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25.1</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28.8</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29.3</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752569">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1999</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32.2</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26.8</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26.3</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29.3</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26.9</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752569">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2000</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31.8</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27.9</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r>
                        <a:rPr kumimoji="0" lang="en-US" sz="3800" b="1" i="0" u="none" strike="noStrike" cap="none" normalizeH="0" baseline="0" smtClean="0">
                          <a:ln>
                            <a:noFill/>
                          </a:ln>
                          <a:solidFill>
                            <a:schemeClr val="tx1"/>
                          </a:solidFill>
                          <a:effectLst/>
                          <a:latin typeface="Arial Narrow" pitchFamily="34" charset="0"/>
                        </a:rPr>
                        <a:t>24.9</a:t>
                      </a: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25000"/>
                        </a:spcAft>
                        <a:buClr>
                          <a:srgbClr val="FFFF00"/>
                        </a:buClr>
                        <a:buSzTx/>
                        <a:buFontTx/>
                        <a:buNone/>
                        <a:tabLst/>
                      </a:pPr>
                      <a:endParaRPr kumimoji="0" lang="en-US" sz="3800" b="1" i="0" u="none" strike="noStrike" cap="none" normalizeH="0" baseline="0" smtClean="0">
                        <a:ln>
                          <a:noFill/>
                        </a:ln>
                        <a:solidFill>
                          <a:schemeClr val="tx1"/>
                        </a:solidFill>
                        <a:effectLst/>
                        <a:latin typeface="Arial Narrow" pitchFamily="34" charset="0"/>
                      </a:endParaRPr>
                    </a:p>
                  </a:txBody>
                  <a:tcPr marL="164592" marR="164592" marT="61574" marB="61574" anchor="ctr" horzOverflow="overflow">
                    <a:lnL>
                      <a:noFill/>
                    </a:lnL>
                    <a:lnR>
                      <a:noFill/>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
        <p:nvSpPr>
          <p:cNvPr id="31791" name="Text Box 126"/>
          <p:cNvSpPr txBox="1">
            <a:spLocks noChangeArrowheads="1"/>
          </p:cNvSpPr>
          <p:nvPr/>
        </p:nvSpPr>
        <p:spPr bwMode="auto">
          <a:xfrm>
            <a:off x="479425" y="7794625"/>
            <a:ext cx="15979775" cy="1163638"/>
          </a:xfrm>
          <a:prstGeom prst="rect">
            <a:avLst/>
          </a:prstGeom>
          <a:noFill/>
          <a:ln w="9525">
            <a:noFill/>
            <a:miter lim="800000"/>
            <a:headEnd/>
            <a:tailEnd/>
          </a:ln>
        </p:spPr>
        <p:txBody>
          <a:bodyPr lIns="146825" tIns="73413" rIns="146825" bIns="73413">
            <a:prstTxWarp prst="textNoShape">
              <a:avLst/>
            </a:prstTxWarp>
            <a:spAutoFit/>
          </a:bodyPr>
          <a:lstStyle/>
          <a:p>
            <a:pPr eaLnBrk="0" hangingPunct="0"/>
            <a:r>
              <a:rPr lang="en-US" sz="2200"/>
              <a:t>Lutterman, T; Ganju, V; Schacht, L; Monihan, K; et.al.  Sixteen State Study on Mental Health Performance Measures. DHHS Publication No. (SMA) 03-3835.  Rockville, MD: Center for Mental Health Services, Substance Abuse and Mental Health Services Administration, 2003. </a:t>
            </a:r>
            <a:r>
              <a:rPr lang="en-US" sz="2200">
                <a:ea typeface="ＭＳ Ｐゴシック" charset="-128"/>
                <a:cs typeface="ＭＳ Ｐゴシック" charset="-128"/>
              </a:rPr>
              <a:t>Colton CW, Manderscheid RW. </a:t>
            </a:r>
            <a:r>
              <a:rPr lang="en-US" sz="2200" i="1">
                <a:ea typeface="ＭＳ Ｐゴシック" charset="-128"/>
                <a:cs typeface="ＭＳ Ｐゴシック" charset="-128"/>
              </a:rPr>
              <a:t>Prev Chronic Dis.</a:t>
            </a:r>
            <a:r>
              <a:rPr lang="en-US" sz="2200">
                <a:ea typeface="ＭＳ Ｐゴシック" charset="-128"/>
                <a:cs typeface="ＭＳ Ｐゴシック" charset="-128"/>
              </a:rPr>
              <a:t> Available at: ttp://www.cdc.gov/pcd/issues/2006/apr/05_0180.htm.</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920875" y="2497138"/>
            <a:ext cx="498475" cy="841375"/>
          </a:xfrm>
          <a:prstGeom prst="rect">
            <a:avLst/>
          </a:prstGeom>
          <a:noFill/>
          <a:ln w="12700">
            <a:noFill/>
            <a:miter lim="800000"/>
            <a:headEnd/>
            <a:tailEnd/>
          </a:ln>
        </p:spPr>
        <p:txBody>
          <a:bodyPr wrap="none" lIns="146825" tIns="73413" rIns="146825" bIns="73413">
            <a:prstTxWarp prst="textNoShape">
              <a:avLst/>
            </a:prstTxWarp>
            <a:spAutoFit/>
          </a:bodyPr>
          <a:lstStyle/>
          <a:p>
            <a:pPr eaLnBrk="0" hangingPunct="0">
              <a:buFontTx/>
              <a:buChar char="•"/>
            </a:pPr>
            <a:endParaRPr lang="en-US" sz="4500"/>
          </a:p>
        </p:txBody>
      </p:sp>
      <p:sp>
        <p:nvSpPr>
          <p:cNvPr id="32771" name="Rectangle 3"/>
          <p:cNvSpPr>
            <a:spLocks noGrp="1" noChangeArrowheads="1"/>
          </p:cNvSpPr>
          <p:nvPr>
            <p:ph type="title"/>
          </p:nvPr>
        </p:nvSpPr>
        <p:spPr/>
        <p:txBody>
          <a:bodyPr/>
          <a:lstStyle/>
          <a:p>
            <a:pPr eaLnBrk="1" hangingPunct="1"/>
            <a:r>
              <a:rPr lang="en-US" dirty="0">
                <a:solidFill>
                  <a:srgbClr val="C00000"/>
                </a:solidFill>
              </a:rPr>
              <a:t>Access and Quality of Care</a:t>
            </a:r>
          </a:p>
        </p:txBody>
      </p:sp>
      <p:sp>
        <p:nvSpPr>
          <p:cNvPr id="32772" name="Rectangle 4"/>
          <p:cNvSpPr>
            <a:spLocks noGrp="1" noChangeArrowheads="1"/>
          </p:cNvSpPr>
          <p:nvPr>
            <p:ph idx="1"/>
          </p:nvPr>
        </p:nvSpPr>
        <p:spPr>
          <a:xfrm>
            <a:off x="1371600" y="2565400"/>
            <a:ext cx="14265275" cy="5992813"/>
          </a:xfrm>
        </p:spPr>
        <p:txBody>
          <a:bodyPr/>
          <a:lstStyle/>
          <a:p>
            <a:pPr eaLnBrk="1" hangingPunct="1"/>
            <a:r>
              <a:rPr lang="en-US" sz="4500" dirty="0"/>
              <a:t>SMI may be a health risk factor because of:</a:t>
            </a:r>
          </a:p>
          <a:p>
            <a:pPr eaLnBrk="1" hangingPunct="1">
              <a:buFontTx/>
              <a:buNone/>
            </a:pPr>
            <a:endParaRPr lang="en-US" sz="4500" dirty="0"/>
          </a:p>
          <a:p>
            <a:pPr lvl="1" eaLnBrk="1" hangingPunct="1"/>
            <a:r>
              <a:rPr lang="en-US" sz="3900" u="sng" dirty="0"/>
              <a:t>Patient factors</a:t>
            </a:r>
            <a:r>
              <a:rPr lang="en-US" sz="3900" dirty="0"/>
              <a:t>, e.g.: </a:t>
            </a:r>
            <a:r>
              <a:rPr lang="en-US" sz="3900" dirty="0" err="1"/>
              <a:t>amotivation</a:t>
            </a:r>
            <a:r>
              <a:rPr lang="en-US" sz="3900" dirty="0"/>
              <a:t>, fearfulness, homelessness, victimization/trauma, resources, advocacy, unemployment, incarceration, social instability, IV drug use, etc</a:t>
            </a:r>
          </a:p>
          <a:p>
            <a:pPr lvl="1" eaLnBrk="1" hangingPunct="1"/>
            <a:r>
              <a:rPr lang="en-US" sz="3900" u="sng" dirty="0"/>
              <a:t>Provider factors</a:t>
            </a:r>
            <a:r>
              <a:rPr lang="en-US" sz="3900" dirty="0"/>
              <a:t>: Comfort level and attitude of healthcare providers, coordination between mental health and general health care, stigma,</a:t>
            </a:r>
          </a:p>
          <a:p>
            <a:pPr lvl="1" eaLnBrk="1" hangingPunct="1"/>
            <a:r>
              <a:rPr lang="en-US" sz="3900" u="sng" dirty="0"/>
              <a:t>System factors</a:t>
            </a:r>
            <a:r>
              <a:rPr lang="en-US" sz="3900" dirty="0"/>
              <a:t>: Funding, fragmentation</a:t>
            </a:r>
          </a:p>
        </p:txBody>
      </p:sp>
      <p:sp>
        <p:nvSpPr>
          <p:cNvPr id="32773" name="TextBox 4"/>
          <p:cNvSpPr txBox="1">
            <a:spLocks noChangeArrowheads="1"/>
          </p:cNvSpPr>
          <p:nvPr/>
        </p:nvSpPr>
        <p:spPr bwMode="auto">
          <a:xfrm>
            <a:off x="449263" y="8737600"/>
            <a:ext cx="4937125" cy="395288"/>
          </a:xfrm>
          <a:prstGeom prst="rect">
            <a:avLst/>
          </a:prstGeom>
          <a:noFill/>
          <a:ln w="9525">
            <a:noFill/>
            <a:miter lim="800000"/>
            <a:headEnd/>
            <a:tailEnd/>
          </a:ln>
        </p:spPr>
        <p:txBody>
          <a:bodyPr lIns="146825" tIns="73413" rIns="146825" bIns="73413">
            <a:prstTxWarp prst="textNoShape">
              <a:avLst/>
            </a:prstTxWarp>
            <a:spAutoFit/>
          </a:bodyPr>
          <a:lstStyle/>
          <a:p>
            <a:r>
              <a:rPr lang="en-US" sz="1600"/>
              <a:t>Joe Parks, MD 2009</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168650" y="3290888"/>
          <a:ext cx="10121900" cy="2709547"/>
        </p:xfrm>
        <a:graphic>
          <a:graphicData uri="http://schemas.openxmlformats.org/drawingml/2006/table">
            <a:tbl>
              <a:tblPr/>
              <a:tblGrid>
                <a:gridCol w="2359025"/>
                <a:gridCol w="2044700"/>
                <a:gridCol w="1774825"/>
                <a:gridCol w="1898650"/>
                <a:gridCol w="2044700"/>
              </a:tblGrid>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Male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Female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Male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Female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Black or African American </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bg1"/>
                          </a:solidFill>
                          <a:effectLst/>
                          <a:latin typeface="Times New Roman" charset="0"/>
                          <a:ea typeface="Times New Roman" charset="0"/>
                          <a:cs typeface="Times New Roman" charset="0"/>
                        </a:rPr>
                        <a:t>485.4</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bg1"/>
                          </a:solidFill>
                          <a:effectLst/>
                          <a:latin typeface="Times New Roman" charset="0"/>
                          <a:ea typeface="Times New Roman" charset="0"/>
                          <a:cs typeface="Times New Roman" charset="0"/>
                        </a:rPr>
                        <a:t>327.5</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bg1"/>
                          </a:solidFill>
                          <a:effectLst/>
                          <a:latin typeface="Times New Roman" charset="0"/>
                          <a:ea typeface="Times New Roman" charset="0"/>
                          <a:cs typeface="Times New Roman" charset="0"/>
                        </a:rPr>
                        <a:t>342.1</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bg1"/>
                          </a:solidFill>
                          <a:effectLst/>
                          <a:latin typeface="Times New Roman" charset="0"/>
                          <a:ea typeface="Times New Roman" charset="0"/>
                          <a:cs typeface="Times New Roman" charset="0"/>
                        </a:rPr>
                        <a:t>236.5</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American Indian or Native </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264.1</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153.1</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Calibri" charset="0"/>
                          <a:ea typeface="Times New Roman" charset="0"/>
                          <a:cs typeface="Times New Roman" charset="0"/>
                        </a:rPr>
                        <a:t>182.7</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119.9</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Asian or Pacific Islander</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220.7</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149.2</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Calibri" charset="0"/>
                          <a:ea typeface="Times New Roman" charset="0"/>
                          <a:cs typeface="Times New Roman" charset="0"/>
                        </a:rPr>
                        <a:t>146.5</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96.1</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Hispanic or Latino</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270.0</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177.2</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5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Calibri" charset="0"/>
                          <a:ea typeface="Times New Roman" charset="0"/>
                          <a:cs typeface="Times New Roman" charset="0"/>
                        </a:rPr>
                        <a:t>193.9</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Times New Roman" charset="0"/>
                          <a:ea typeface="Times New Roman" charset="0"/>
                          <a:cs typeface="Times New Roman" charset="0"/>
                        </a:rPr>
                        <a:t>130.0</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White, not Hispanic or Latino</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0000"/>
                          </a:solidFill>
                          <a:effectLst/>
                          <a:latin typeface="Times New Roman" charset="0"/>
                          <a:ea typeface="Times New Roman" charset="0"/>
                          <a:cs typeface="Times New Roman" charset="0"/>
                        </a:rPr>
                        <a:t>413.6</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0000"/>
                          </a:solidFill>
                          <a:effectLst/>
                          <a:latin typeface="Times New Roman" charset="0"/>
                          <a:ea typeface="Times New Roman" charset="0"/>
                          <a:cs typeface="Times New Roman" charset="0"/>
                        </a:rPr>
                        <a:t>252.6</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0000"/>
                          </a:solidFill>
                          <a:effectLst/>
                          <a:latin typeface="Times New Roman" charset="0"/>
                          <a:ea typeface="Times New Roman" charset="0"/>
                          <a:cs typeface="Times New Roman" charset="0"/>
                        </a:rPr>
                        <a:t>268.7</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0000"/>
                          </a:solidFill>
                          <a:effectLst/>
                          <a:latin typeface="Times New Roman" charset="0"/>
                          <a:ea typeface="Times New Roman" charset="0"/>
                          <a:cs typeface="Times New Roman" charset="0"/>
                        </a:rPr>
                        <a:t>175.1</a:t>
                      </a: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Title 3"/>
          <p:cNvSpPr>
            <a:spLocks noGrp="1"/>
          </p:cNvSpPr>
          <p:nvPr>
            <p:ph type="title"/>
          </p:nvPr>
        </p:nvSpPr>
        <p:spPr/>
        <p:txBody>
          <a:bodyPr/>
          <a:lstStyle/>
          <a:p>
            <a:r>
              <a:rPr lang="en-US" sz="6000" dirty="0" smtClean="0">
                <a:ea typeface="Times New Roman" charset="0"/>
                <a:cs typeface="Times New Roman" charset="0"/>
              </a:rPr>
              <a:t>Table 19. Death rates for diseases of heart, by race and Hispanic origin 1990 and 2004</a:t>
            </a:r>
            <a:r>
              <a:rPr lang="en-US" sz="6000" dirty="0" smtClean="0"/>
              <a:t/>
            </a:r>
            <a:br>
              <a:rPr lang="en-US" sz="6000" dirty="0" smtClean="0"/>
            </a:br>
            <a:endParaRPr lang="en-US" sz="60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1235075" y="4122053"/>
            <a:ext cx="13989050" cy="1539875"/>
          </a:xfrm>
        </p:spPr>
        <p:txBody>
          <a:bodyPr/>
          <a:lstStyle/>
          <a:p>
            <a:r>
              <a:rPr lang="en-US" sz="6000" dirty="0" smtClean="0">
                <a:solidFill>
                  <a:schemeClr val="tx1"/>
                </a:solidFill>
              </a:rPr>
              <a:t>What is the relationship between the mental health services system and help seeking behavior patterns of people of color?</a:t>
            </a:r>
            <a:br>
              <a:rPr lang="en-US" sz="6000" dirty="0" smtClean="0">
                <a:solidFill>
                  <a:schemeClr val="tx1"/>
                </a:solidFill>
              </a:rPr>
            </a:br>
            <a:endParaRPr lang="en-US" sz="6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168650" y="2873375"/>
          <a:ext cx="10121900" cy="3752855"/>
        </p:xfrm>
        <a:graphic>
          <a:graphicData uri="http://schemas.openxmlformats.org/drawingml/2006/table">
            <a:tbl>
              <a:tblPr/>
              <a:tblGrid>
                <a:gridCol w="1687513"/>
                <a:gridCol w="1685925"/>
                <a:gridCol w="1687512"/>
                <a:gridCol w="1687513"/>
                <a:gridCol w="1687512"/>
                <a:gridCol w="1685925"/>
              </a:tblGrid>
              <a:tr h="882650">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Causes of Mortality</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African American</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1990        2004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American Indian</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1990      2004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Asian American</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1990      2004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Euro-American</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1990       2004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Latino </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American</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1990      2004</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Heart Disease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4             4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Homicide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Suicide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5950">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Cerebrovascular</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Disease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Malignancy</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Respiratory Disease</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3             2   </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Influenza</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Liver Diseases</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Diabetes</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HIV/AIDs                </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4             5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2              2</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Accidents</a:t>
                      </a:r>
                      <a:endParaRPr kumimoji="0" lang="en-US" sz="1600" b="0"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2                3</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1             1</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5             5</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chemeClr val="tx1"/>
                          </a:solidFill>
                          <a:effectLst/>
                          <a:latin typeface="Times New Roman" charset="0"/>
                          <a:ea typeface="Times New Roman" charset="0"/>
                          <a:cs typeface="Times New Roman" charset="0"/>
                        </a:rPr>
                        <a:t>3             4</a:t>
                      </a:r>
                      <a:endParaRPr kumimoji="0" lang="en-US" sz="1600" b="1" i="0" u="none" strike="noStrike" cap="none" normalizeH="0" baseline="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146685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chemeClr val="tx1"/>
                          </a:solidFill>
                          <a:effectLst/>
                          <a:latin typeface="Times New Roman" charset="0"/>
                          <a:ea typeface="Times New Roman" charset="0"/>
                          <a:cs typeface="Times New Roman" charset="0"/>
                        </a:rPr>
                        <a:t>3              2</a:t>
                      </a:r>
                      <a:endParaRPr kumimoji="0" lang="en-US" sz="1600" b="1" i="0" u="none" strike="noStrike" cap="none" normalizeH="0" baseline="0" dirty="0">
                        <a:ln>
                          <a:noFill/>
                        </a:ln>
                        <a:solidFill>
                          <a:schemeClr val="tx1"/>
                        </a:solidFill>
                        <a:effectLst/>
                        <a:latin typeface="Times New Roman" charset="0"/>
                        <a:ea typeface="Times New Roman" charset="0"/>
                        <a:cs typeface="Times New Roman" charset="0"/>
                      </a:endParaRPr>
                    </a:p>
                  </a:txBody>
                  <a:tcPr marL="123444" marR="1234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Title 3"/>
          <p:cNvSpPr>
            <a:spLocks noGrp="1"/>
          </p:cNvSpPr>
          <p:nvPr>
            <p:ph type="title"/>
          </p:nvPr>
        </p:nvSpPr>
        <p:spPr/>
        <p:txBody>
          <a:bodyPr/>
          <a:lstStyle/>
          <a:p>
            <a:r>
              <a:rPr lang="en-US" sz="6000" dirty="0" smtClean="0">
                <a:ea typeface="Times New Roman" charset="0"/>
                <a:cs typeface="Times New Roman" charset="0"/>
              </a:rPr>
              <a:t>Table 2. Changes in Ranking of mortality by race, Hispanic origin, and year</a:t>
            </a:r>
            <a:r>
              <a:rPr lang="en-US" sz="6000" dirty="0" smtClean="0"/>
              <a:t/>
            </a:r>
            <a:br>
              <a:rPr lang="en-US" sz="6000" dirty="0" smtClean="0"/>
            </a:br>
            <a:endParaRPr lang="en-US" sz="60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96963" y="7286625"/>
            <a:ext cx="13990637" cy="1436688"/>
          </a:xfrm>
        </p:spPr>
        <p:txBody>
          <a:bodyPr/>
          <a:lstStyle/>
          <a:p>
            <a:r>
              <a:rPr lang="en-US" sz="3200" dirty="0"/>
              <a:t>Neighbors, Baser &amp; Martin (2007). unpublished data from the National Survey of American Life</a:t>
            </a:r>
          </a:p>
        </p:txBody>
      </p:sp>
      <p:graphicFrame>
        <p:nvGraphicFramePr>
          <p:cNvPr id="347139" name="Group 3"/>
          <p:cNvGraphicFramePr>
            <a:graphicFrameLocks noGrp="1"/>
          </p:cNvGraphicFramePr>
          <p:nvPr>
            <p:ph idx="1"/>
          </p:nvPr>
        </p:nvGraphicFramePr>
        <p:xfrm>
          <a:off x="411163" y="2565400"/>
          <a:ext cx="15636240" cy="4398388"/>
        </p:xfrm>
        <a:graphic>
          <a:graphicData uri="http://schemas.openxmlformats.org/drawingml/2006/table">
            <a:tbl>
              <a:tblPr/>
              <a:tblGrid>
                <a:gridCol w="5806440"/>
                <a:gridCol w="1340168"/>
                <a:gridCol w="1343025"/>
                <a:gridCol w="1340167"/>
                <a:gridCol w="1340168"/>
                <a:gridCol w="1451610"/>
                <a:gridCol w="1377315"/>
                <a:gridCol w="1637347"/>
              </a:tblGrid>
              <a:tr h="53877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marL="164592" marR="164592" marT="61574" marB="61574"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1" i="0" u="none" strike="noStrike" cap="none" normalizeH="0" baseline="0" smtClean="0">
                          <a:ln>
                            <a:noFill/>
                          </a:ln>
                          <a:solidFill>
                            <a:schemeClr val="tx1"/>
                          </a:solidFill>
                          <a:effectLst>
                            <a:outerShdw blurRad="38100" dist="38100" dir="2700000" algn="tl">
                              <a:srgbClr val="000000"/>
                            </a:outerShdw>
                          </a:effectLst>
                          <a:latin typeface="Verdana" pitchFamily="34" charset="0"/>
                        </a:rPr>
                        <a:t>Cumulative Percentages</a:t>
                      </a:r>
                    </a:p>
                  </a:txBody>
                  <a:tcPr marL="164592" marR="164592" marT="61574" marB="61574"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62034">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 years after disorder onset</a:t>
                      </a:r>
                    </a:p>
                  </a:txBody>
                  <a:tcPr marL="164592" marR="164592" marT="61574" marB="61574"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10</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15</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20</a:t>
                      </a:r>
                    </a:p>
                  </a:txBody>
                  <a:tcPr marL="164592" marR="164592" marT="61574" marB="61574"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30</a:t>
                      </a:r>
                    </a:p>
                  </a:txBody>
                  <a:tcPr marL="164592" marR="164592" marT="61574" marB="61574"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3364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700" b="1" i="0" u="none" strike="noStrike" cap="none" normalizeH="0" baseline="0" smtClean="0">
                          <a:ln>
                            <a:noFill/>
                          </a:ln>
                          <a:solidFill>
                            <a:schemeClr val="tx1"/>
                          </a:solidFill>
                          <a:effectLst>
                            <a:outerShdw blurRad="38100" dist="38100" dir="2700000" algn="tl">
                              <a:srgbClr val="000000"/>
                            </a:outerShdw>
                          </a:effectLst>
                          <a:latin typeface="Verdana" pitchFamily="34" charset="0"/>
                        </a:rPr>
                        <a:t>Major Depression</a:t>
                      </a:r>
                    </a:p>
                  </a:txBody>
                  <a:tcPr marL="164592" marR="164592" marT="61574" marB="61574" horzOverflow="overflow">
                    <a:lnL cap="flat">
                      <a:noFill/>
                    </a:lnL>
                    <a:lnR>
                      <a:noFill/>
                    </a:lnR>
                    <a:lnT>
                      <a:noFill/>
                    </a:lnT>
                    <a:lnB>
                      <a:noFill/>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7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marL="164592" marR="164592" marT="61574" marB="61574" horzOverflow="overflow">
                    <a:lnL>
                      <a:noFill/>
                    </a:lnL>
                    <a:lnR cap="flat">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259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      African American</a:t>
                      </a:r>
                    </a:p>
                  </a:txBody>
                  <a:tcPr marL="164592" marR="164592" marT="61574" marB="6157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27.2</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31.7</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39.0</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46.4</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57.4</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64.3</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77.6</a:t>
                      </a:r>
                    </a:p>
                  </a:txBody>
                  <a:tcPr marL="164592" marR="164592" marT="61574" marB="61574" horzOverflow="overflow">
                    <a:lnL>
                      <a:noFill/>
                    </a:lnL>
                    <a:lnR cap="flat">
                      <a:noFill/>
                    </a:lnR>
                    <a:lnT>
                      <a:noFill/>
                    </a:lnT>
                    <a:lnB>
                      <a:noFill/>
                    </a:lnB>
                    <a:lnTlToBr>
                      <a:noFill/>
                    </a:lnTlToBr>
                    <a:lnBlToTr>
                      <a:noFill/>
                    </a:lnBlToTr>
                    <a:noFill/>
                  </a:tcPr>
                </a:tc>
              </a:tr>
              <a:tr h="49259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      White American</a:t>
                      </a:r>
                    </a:p>
                  </a:txBody>
                  <a:tcPr marL="164592" marR="164592" marT="61574" marB="6157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39.5</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44.4</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51.1</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58.2</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64.7</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70.3</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78.0</a:t>
                      </a:r>
                    </a:p>
                  </a:txBody>
                  <a:tcPr marL="164592" marR="164592" marT="61574" marB="61574" horzOverflow="overflow">
                    <a:lnL>
                      <a:noFill/>
                    </a:lnL>
                    <a:lnR cap="flat">
                      <a:noFill/>
                    </a:lnR>
                    <a:lnT>
                      <a:noFill/>
                    </a:lnT>
                    <a:lnB>
                      <a:noFill/>
                    </a:lnB>
                    <a:lnTlToBr>
                      <a:noFill/>
                    </a:lnTlToBr>
                    <a:lnBlToTr>
                      <a:noFill/>
                    </a:lnBlToTr>
                    <a:noFill/>
                  </a:tcPr>
                </a:tc>
              </a:tr>
              <a:tr h="49259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1" i="0" u="none" strike="noStrike" cap="none" normalizeH="0" baseline="0" smtClean="0">
                          <a:ln>
                            <a:noFill/>
                          </a:ln>
                          <a:solidFill>
                            <a:schemeClr val="tx1"/>
                          </a:solidFill>
                          <a:effectLst>
                            <a:outerShdw blurRad="38100" dist="38100" dir="2700000" algn="tl">
                              <a:srgbClr val="000000"/>
                            </a:outerShdw>
                          </a:effectLst>
                          <a:latin typeface="Verdana" pitchFamily="34" charset="0"/>
                        </a:rPr>
                        <a:t>Bipolar Disorder</a:t>
                      </a:r>
                    </a:p>
                  </a:txBody>
                  <a:tcPr marL="164592" marR="164592" marT="61574" marB="61574" horzOverflow="overflow">
                    <a:lnL cap="flat">
                      <a:noFill/>
                    </a:lnL>
                    <a:lnR>
                      <a:noFill/>
                    </a:lnR>
                    <a:lnT>
                      <a:noFill/>
                    </a:lnT>
                    <a:lnB>
                      <a:noFill/>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marL="164592" marR="164592" marT="61574" marB="61574" horzOverflow="overflow">
                    <a:lnL>
                      <a:noFill/>
                    </a:lnL>
                    <a:lnR cap="flat">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259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      African American</a:t>
                      </a:r>
                    </a:p>
                  </a:txBody>
                  <a:tcPr marL="164592" marR="164592" marT="61574" marB="6157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17.3</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19.5</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24.5</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33.0</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38.1</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38.1</a:t>
                      </a:r>
                    </a:p>
                  </a:txBody>
                  <a:tcPr marL="164592" marR="164592" marT="61574" marB="6157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43.9</a:t>
                      </a:r>
                    </a:p>
                  </a:txBody>
                  <a:tcPr marL="164592" marR="164592" marT="61574" marB="61574" horzOverflow="overflow">
                    <a:lnL>
                      <a:noFill/>
                    </a:lnL>
                    <a:lnR cap="flat">
                      <a:noFill/>
                    </a:lnR>
                    <a:lnT>
                      <a:noFill/>
                    </a:lnT>
                    <a:lnB>
                      <a:noFill/>
                    </a:lnB>
                    <a:lnTlToBr>
                      <a:noFill/>
                    </a:lnTlToBr>
                    <a:lnBlToTr>
                      <a:noFill/>
                    </a:lnBlToTr>
                    <a:noFill/>
                  </a:tcPr>
                </a:tc>
              </a:tr>
              <a:tr h="492591">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      White American</a:t>
                      </a:r>
                    </a:p>
                  </a:txBody>
                  <a:tcPr marL="164592" marR="164592" marT="61574" marB="61574"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40.5</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44.3</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49.8</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58.2</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70.5</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71.3</a:t>
                      </a:r>
                    </a:p>
                  </a:txBody>
                  <a:tcPr marL="164592" marR="164592" marT="61574" marB="61574"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79.4</a:t>
                      </a:r>
                    </a:p>
                  </a:txBody>
                  <a:tcPr marL="164592" marR="164592" marT="61574" marB="61574"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5893" name="Text Box 69"/>
          <p:cNvSpPr txBox="1">
            <a:spLocks noChangeArrowheads="1"/>
          </p:cNvSpPr>
          <p:nvPr/>
        </p:nvSpPr>
        <p:spPr bwMode="auto">
          <a:xfrm>
            <a:off x="549275" y="307975"/>
            <a:ext cx="15498763" cy="2225675"/>
          </a:xfrm>
          <a:prstGeom prst="rect">
            <a:avLst/>
          </a:prstGeom>
          <a:noFill/>
          <a:ln w="9525">
            <a:noFill/>
            <a:miter lim="800000"/>
            <a:headEnd/>
            <a:tailEnd/>
          </a:ln>
        </p:spPr>
        <p:txBody>
          <a:bodyPr lIns="146825" tIns="73413" rIns="146825" bIns="73413">
            <a:prstTxWarp prst="textNoShape">
              <a:avLst/>
            </a:prstTxWarp>
            <a:spAutoFit/>
          </a:bodyPr>
          <a:lstStyle/>
          <a:p>
            <a:pPr algn="ctr">
              <a:spcBef>
                <a:spcPct val="50000"/>
              </a:spcBef>
            </a:pPr>
            <a:r>
              <a:rPr lang="en-US" sz="4500" b="1">
                <a:solidFill>
                  <a:schemeClr val="tx2"/>
                </a:solidFill>
                <a:latin typeface="Arial" charset="0"/>
              </a:rPr>
              <a:t>Black-White Comparison of Cumulative Proportions of Cases making Treatment Contact by Selected Years After Disorder Onset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4" name="Group 43"/>
          <p:cNvGrpSpPr/>
          <p:nvPr/>
        </p:nvGrpSpPr>
        <p:grpSpPr>
          <a:xfrm>
            <a:off x="0" y="0"/>
            <a:ext cx="16048038" cy="9236075"/>
            <a:chOff x="0" y="0"/>
            <a:chExt cx="16048038" cy="9236075"/>
          </a:xfrm>
        </p:grpSpPr>
        <p:sp>
          <p:nvSpPr>
            <p:cNvPr id="36866" name="Line 2"/>
            <p:cNvSpPr>
              <a:spLocks noChangeShapeType="1"/>
            </p:cNvSpPr>
            <p:nvPr/>
          </p:nvSpPr>
          <p:spPr bwMode="auto">
            <a:xfrm>
              <a:off x="6172200" y="923925"/>
              <a:ext cx="0" cy="7593013"/>
            </a:xfrm>
            <a:prstGeom prst="line">
              <a:avLst/>
            </a:prstGeom>
            <a:noFill/>
            <a:ln w="12700">
              <a:solidFill>
                <a:schemeClr val="tx1"/>
              </a:solidFill>
              <a:round/>
              <a:headEnd type="oval" w="med" len="med"/>
              <a:tailEnd type="oval" w="med" len="med"/>
            </a:ln>
          </p:spPr>
          <p:txBody>
            <a:bodyPr wrap="none" lIns="146825" tIns="73413" rIns="146825" bIns="73413" anchor="ctr">
              <a:prstTxWarp prst="textNoShape">
                <a:avLst/>
              </a:prstTxWarp>
            </a:bodyPr>
            <a:lstStyle/>
            <a:p>
              <a:endParaRPr lang="en-US"/>
            </a:p>
          </p:txBody>
        </p:sp>
        <p:sp>
          <p:nvSpPr>
            <p:cNvPr id="36867" name="Line 3"/>
            <p:cNvSpPr>
              <a:spLocks noChangeShapeType="1"/>
            </p:cNvSpPr>
            <p:nvPr/>
          </p:nvSpPr>
          <p:spPr bwMode="auto">
            <a:xfrm>
              <a:off x="411163" y="6157913"/>
              <a:ext cx="15498762" cy="0"/>
            </a:xfrm>
            <a:prstGeom prst="line">
              <a:avLst/>
            </a:prstGeom>
            <a:noFill/>
            <a:ln w="12700">
              <a:solidFill>
                <a:schemeClr val="tx1"/>
              </a:solidFill>
              <a:round/>
              <a:headEnd type="diamond" w="med" len="med"/>
              <a:tailEnd type="diamond" w="med" len="med"/>
            </a:ln>
          </p:spPr>
          <p:txBody>
            <a:bodyPr wrap="none" lIns="146825" tIns="73413" rIns="146825" bIns="73413" anchor="ctr">
              <a:prstTxWarp prst="textNoShape">
                <a:avLst/>
              </a:prstTxWarp>
            </a:bodyPr>
            <a:lstStyle/>
            <a:p>
              <a:endParaRPr lang="en-US"/>
            </a:p>
          </p:txBody>
        </p:sp>
        <p:sp>
          <p:nvSpPr>
            <p:cNvPr id="36868" name="Oval 5"/>
            <p:cNvSpPr>
              <a:spLocks noChangeArrowheads="1"/>
            </p:cNvSpPr>
            <p:nvPr/>
          </p:nvSpPr>
          <p:spPr bwMode="auto">
            <a:xfrm>
              <a:off x="8366125" y="1641475"/>
              <a:ext cx="2195513" cy="1539875"/>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endParaRPr lang="en-US" sz="2200">
                <a:latin typeface="Times" charset="0"/>
              </a:endParaRPr>
            </a:p>
          </p:txBody>
        </p:sp>
        <p:sp>
          <p:nvSpPr>
            <p:cNvPr id="36869" name="Oval 6"/>
            <p:cNvSpPr>
              <a:spLocks noChangeArrowheads="1"/>
            </p:cNvSpPr>
            <p:nvPr/>
          </p:nvSpPr>
          <p:spPr bwMode="auto">
            <a:xfrm>
              <a:off x="9464675" y="2873375"/>
              <a:ext cx="3290888" cy="1847850"/>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sz="3200">
                  <a:latin typeface="Times" charset="0"/>
                </a:rPr>
                <a:t>  Cardiovascular</a:t>
              </a:r>
            </a:p>
            <a:p>
              <a:pPr algn="ctr"/>
              <a:r>
                <a:rPr lang="en-US" sz="3200">
                  <a:latin typeface="Times" charset="0"/>
                </a:rPr>
                <a:t>Disease</a:t>
              </a:r>
            </a:p>
          </p:txBody>
        </p:sp>
        <p:sp>
          <p:nvSpPr>
            <p:cNvPr id="36870" name="Text Box 7"/>
            <p:cNvSpPr txBox="1">
              <a:spLocks noChangeArrowheads="1"/>
            </p:cNvSpPr>
            <p:nvPr/>
          </p:nvSpPr>
          <p:spPr bwMode="auto">
            <a:xfrm>
              <a:off x="12865100" y="8188325"/>
              <a:ext cx="290513" cy="739775"/>
            </a:xfrm>
            <a:prstGeom prst="rect">
              <a:avLst/>
            </a:prstGeom>
            <a:noFill/>
            <a:ln w="12700">
              <a:noFill/>
              <a:miter lim="800000"/>
              <a:headEnd type="none" w="sm" len="sm"/>
              <a:tailEnd type="none" w="sm" len="sm"/>
            </a:ln>
          </p:spPr>
          <p:txBody>
            <a:bodyPr wrap="none" lIns="146767" tIns="73384" rIns="146767" bIns="73384">
              <a:prstTxWarp prst="textNoShape">
                <a:avLst/>
              </a:prstTxWarp>
              <a:spAutoFit/>
            </a:bodyPr>
            <a:lstStyle/>
            <a:p>
              <a:endParaRPr lang="en-US">
                <a:latin typeface="Times" charset="0"/>
              </a:endParaRPr>
            </a:p>
          </p:txBody>
        </p:sp>
        <p:sp>
          <p:nvSpPr>
            <p:cNvPr id="36871" name="Oval 8"/>
            <p:cNvSpPr>
              <a:spLocks noChangeArrowheads="1"/>
            </p:cNvSpPr>
            <p:nvPr/>
          </p:nvSpPr>
          <p:spPr bwMode="auto">
            <a:xfrm>
              <a:off x="7132638" y="2873375"/>
              <a:ext cx="2605087" cy="1744663"/>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endParaRPr lang="en-US">
                <a:latin typeface="Times" charset="0"/>
              </a:endParaRPr>
            </a:p>
          </p:txBody>
        </p:sp>
        <p:sp>
          <p:nvSpPr>
            <p:cNvPr id="36872" name="Oval 9"/>
            <p:cNvSpPr>
              <a:spLocks noChangeArrowheads="1"/>
            </p:cNvSpPr>
            <p:nvPr/>
          </p:nvSpPr>
          <p:spPr bwMode="auto">
            <a:xfrm>
              <a:off x="6583363" y="6259513"/>
              <a:ext cx="2468562" cy="1744662"/>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Depression</a:t>
              </a:r>
              <a:endParaRPr lang="en-US" sz="1900">
                <a:latin typeface="Times" charset="0"/>
              </a:endParaRPr>
            </a:p>
          </p:txBody>
        </p:sp>
        <p:sp>
          <p:nvSpPr>
            <p:cNvPr id="36873" name="Oval 10"/>
            <p:cNvSpPr>
              <a:spLocks noChangeArrowheads="1"/>
            </p:cNvSpPr>
            <p:nvPr/>
          </p:nvSpPr>
          <p:spPr bwMode="auto">
            <a:xfrm>
              <a:off x="10287000" y="1128713"/>
              <a:ext cx="2468563" cy="2052637"/>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Sickle </a:t>
              </a:r>
            </a:p>
            <a:p>
              <a:pPr algn="ctr"/>
              <a:r>
                <a:rPr lang="en-US">
                  <a:latin typeface="Times" charset="0"/>
                </a:rPr>
                <a:t>Cell</a:t>
              </a:r>
            </a:p>
          </p:txBody>
        </p:sp>
        <p:sp>
          <p:nvSpPr>
            <p:cNvPr id="36874" name="Oval 11"/>
            <p:cNvSpPr>
              <a:spLocks noChangeArrowheads="1"/>
            </p:cNvSpPr>
            <p:nvPr/>
          </p:nvSpPr>
          <p:spPr bwMode="auto">
            <a:xfrm>
              <a:off x="9190038" y="6157913"/>
              <a:ext cx="2743200" cy="1744662"/>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sz="3200">
                  <a:latin typeface="Times" charset="0"/>
                </a:rPr>
                <a:t>Schizophrenia</a:t>
              </a:r>
              <a:endParaRPr lang="en-US">
                <a:latin typeface="Times" charset="0"/>
              </a:endParaRPr>
            </a:p>
          </p:txBody>
        </p:sp>
        <p:sp>
          <p:nvSpPr>
            <p:cNvPr id="36875" name="Oval 12"/>
            <p:cNvSpPr>
              <a:spLocks noChangeArrowheads="1"/>
            </p:cNvSpPr>
            <p:nvPr/>
          </p:nvSpPr>
          <p:spPr bwMode="auto">
            <a:xfrm>
              <a:off x="12893675" y="2873375"/>
              <a:ext cx="3154363" cy="2052638"/>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Periodontal</a:t>
              </a:r>
            </a:p>
            <a:p>
              <a:pPr algn="ctr"/>
              <a:r>
                <a:rPr lang="en-US">
                  <a:latin typeface="Times" charset="0"/>
                </a:rPr>
                <a:t>Disease</a:t>
              </a:r>
            </a:p>
          </p:txBody>
        </p:sp>
        <p:sp>
          <p:nvSpPr>
            <p:cNvPr id="36876" name="Text Box 13"/>
            <p:cNvSpPr txBox="1">
              <a:spLocks noChangeArrowheads="1"/>
            </p:cNvSpPr>
            <p:nvPr/>
          </p:nvSpPr>
          <p:spPr bwMode="auto">
            <a:xfrm>
              <a:off x="8229600" y="2052638"/>
              <a:ext cx="2606675" cy="739775"/>
            </a:xfrm>
            <a:prstGeom prst="rect">
              <a:avLst/>
            </a:prstGeom>
            <a:noFill/>
            <a:ln w="12700">
              <a:noFill/>
              <a:miter lim="800000"/>
              <a:headEnd type="none" w="sm" len="sm"/>
              <a:tailEnd type="none" w="sm" len="sm"/>
            </a:ln>
          </p:spPr>
          <p:txBody>
            <a:bodyPr lIns="146767" tIns="73384" rIns="146767" bIns="73384">
              <a:prstTxWarp prst="textNoShape">
                <a:avLst/>
              </a:prstTxWarp>
              <a:spAutoFit/>
            </a:bodyPr>
            <a:lstStyle/>
            <a:p>
              <a:r>
                <a:rPr lang="en-US">
                  <a:latin typeface="Times" charset="0"/>
                </a:rPr>
                <a:t>Diabetes</a:t>
              </a:r>
              <a:endParaRPr lang="en-US" sz="1900">
                <a:latin typeface="Times" charset="0"/>
              </a:endParaRPr>
            </a:p>
          </p:txBody>
        </p:sp>
        <p:sp>
          <p:nvSpPr>
            <p:cNvPr id="36877" name="Text Box 14"/>
            <p:cNvSpPr txBox="1">
              <a:spLocks noChangeArrowheads="1"/>
            </p:cNvSpPr>
            <p:nvPr/>
          </p:nvSpPr>
          <p:spPr bwMode="auto">
            <a:xfrm>
              <a:off x="6994525" y="3284538"/>
              <a:ext cx="2378075" cy="831850"/>
            </a:xfrm>
            <a:prstGeom prst="rect">
              <a:avLst/>
            </a:prstGeom>
            <a:noFill/>
            <a:ln w="12700">
              <a:noFill/>
              <a:miter lim="800000"/>
              <a:headEnd type="none" w="sm" len="sm"/>
              <a:tailEnd type="none" w="sm" len="sm"/>
            </a:ln>
          </p:spPr>
          <p:txBody>
            <a:bodyPr lIns="146767" tIns="73384" rIns="146767" bIns="73384">
              <a:prstTxWarp prst="textNoShape">
                <a:avLst/>
              </a:prstTxWarp>
              <a:spAutoFit/>
            </a:bodyPr>
            <a:lstStyle/>
            <a:p>
              <a:r>
                <a:rPr lang="en-US" sz="4500">
                  <a:latin typeface="Times" charset="0"/>
                </a:rPr>
                <a:t>   HIV</a:t>
              </a:r>
              <a:endParaRPr lang="en-US">
                <a:latin typeface="Times" charset="0"/>
              </a:endParaRPr>
            </a:p>
          </p:txBody>
        </p:sp>
        <p:sp>
          <p:nvSpPr>
            <p:cNvPr id="36878" name="Oval 15"/>
            <p:cNvSpPr>
              <a:spLocks noChangeArrowheads="1"/>
            </p:cNvSpPr>
            <p:nvPr/>
          </p:nvSpPr>
          <p:spPr bwMode="auto">
            <a:xfrm>
              <a:off x="6446838" y="4310063"/>
              <a:ext cx="3290887" cy="2155825"/>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Alcohol</a:t>
              </a:r>
            </a:p>
            <a:p>
              <a:pPr algn="ctr"/>
              <a:r>
                <a:rPr lang="en-US">
                  <a:latin typeface="Times" charset="0"/>
                </a:rPr>
                <a:t> Abuse</a:t>
              </a:r>
            </a:p>
          </p:txBody>
        </p:sp>
        <p:sp>
          <p:nvSpPr>
            <p:cNvPr id="36879" name="Oval 16"/>
            <p:cNvSpPr>
              <a:spLocks noChangeArrowheads="1"/>
            </p:cNvSpPr>
            <p:nvPr/>
          </p:nvSpPr>
          <p:spPr bwMode="auto">
            <a:xfrm>
              <a:off x="9190038" y="4514850"/>
              <a:ext cx="3840162" cy="1539875"/>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Cancer</a:t>
              </a:r>
            </a:p>
          </p:txBody>
        </p:sp>
        <p:sp>
          <p:nvSpPr>
            <p:cNvPr id="36880" name="Oval 17"/>
            <p:cNvSpPr>
              <a:spLocks noChangeArrowheads="1"/>
            </p:cNvSpPr>
            <p:nvPr/>
          </p:nvSpPr>
          <p:spPr bwMode="auto">
            <a:xfrm>
              <a:off x="12893675" y="4514850"/>
              <a:ext cx="2468563" cy="1539875"/>
            </a:xfrm>
            <a:prstGeom prst="ellipse">
              <a:avLst/>
            </a:prstGeom>
            <a:solidFill>
              <a:schemeClr val="accent1"/>
            </a:solidFill>
            <a:ln w="12700">
              <a:solidFill>
                <a:schemeClr val="tx1"/>
              </a:solidFill>
              <a:round/>
              <a:headEnd type="none" w="sm" len="sm"/>
              <a:tailEnd type="none" w="sm" len="sm"/>
            </a:ln>
          </p:spPr>
          <p:txBody>
            <a:bodyPr wrap="none" lIns="146767" tIns="73384" rIns="146767" bIns="73384" anchor="ctr">
              <a:prstTxWarp prst="textNoShape">
                <a:avLst/>
              </a:prstTxWarp>
            </a:bodyPr>
            <a:lstStyle/>
            <a:p>
              <a:pPr algn="ctr"/>
              <a:r>
                <a:rPr lang="en-US">
                  <a:latin typeface="Times" charset="0"/>
                </a:rPr>
                <a:t>Obesity</a:t>
              </a:r>
            </a:p>
          </p:txBody>
        </p:sp>
        <p:sp>
          <p:nvSpPr>
            <p:cNvPr id="36881" name="Oval 18"/>
            <p:cNvSpPr>
              <a:spLocks noChangeArrowheads="1"/>
            </p:cNvSpPr>
            <p:nvPr/>
          </p:nvSpPr>
          <p:spPr bwMode="auto">
            <a:xfrm>
              <a:off x="11658600" y="6567488"/>
              <a:ext cx="2879725" cy="16430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Bipolar</a:t>
              </a:r>
            </a:p>
          </p:txBody>
        </p:sp>
        <p:sp>
          <p:nvSpPr>
            <p:cNvPr id="36882" name="Oval 19"/>
            <p:cNvSpPr>
              <a:spLocks noChangeArrowheads="1"/>
            </p:cNvSpPr>
            <p:nvPr/>
          </p:nvSpPr>
          <p:spPr bwMode="auto">
            <a:xfrm>
              <a:off x="7680325" y="7286625"/>
              <a:ext cx="2470150" cy="1744663"/>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Personality</a:t>
              </a:r>
            </a:p>
            <a:p>
              <a:pPr algn="ctr"/>
              <a:r>
                <a:rPr lang="en-US"/>
                <a:t>Disorder</a:t>
              </a:r>
            </a:p>
          </p:txBody>
        </p:sp>
        <p:sp>
          <p:nvSpPr>
            <p:cNvPr id="36883" name="Oval 20"/>
            <p:cNvSpPr>
              <a:spLocks noChangeArrowheads="1"/>
            </p:cNvSpPr>
            <p:nvPr/>
          </p:nvSpPr>
          <p:spPr bwMode="auto">
            <a:xfrm>
              <a:off x="10423525" y="7594600"/>
              <a:ext cx="2332038" cy="1436688"/>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Dementia</a:t>
              </a:r>
            </a:p>
          </p:txBody>
        </p:sp>
        <p:sp>
          <p:nvSpPr>
            <p:cNvPr id="36884" name="Oval 21"/>
            <p:cNvSpPr>
              <a:spLocks noChangeArrowheads="1"/>
            </p:cNvSpPr>
            <p:nvPr/>
          </p:nvSpPr>
          <p:spPr bwMode="auto">
            <a:xfrm>
              <a:off x="1235075" y="6670675"/>
              <a:ext cx="2605088" cy="1539875"/>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endParaRPr lang="en-US"/>
            </a:p>
          </p:txBody>
        </p:sp>
        <p:sp>
          <p:nvSpPr>
            <p:cNvPr id="36885" name="Text Box 22"/>
            <p:cNvSpPr txBox="1">
              <a:spLocks noChangeArrowheads="1"/>
            </p:cNvSpPr>
            <p:nvPr/>
          </p:nvSpPr>
          <p:spPr bwMode="auto">
            <a:xfrm>
              <a:off x="1371600" y="7080250"/>
              <a:ext cx="3017838" cy="739775"/>
            </a:xfrm>
            <a:prstGeom prst="rect">
              <a:avLst/>
            </a:prstGeom>
            <a:noFill/>
            <a:ln w="9525">
              <a:noFill/>
              <a:miter lim="800000"/>
              <a:headEnd/>
              <a:tailEnd/>
            </a:ln>
          </p:spPr>
          <p:txBody>
            <a:bodyPr lIns="146767" tIns="73384" rIns="146767" bIns="73384">
              <a:prstTxWarp prst="textNoShape">
                <a:avLst/>
              </a:prstTxWarp>
              <a:spAutoFit/>
            </a:bodyPr>
            <a:lstStyle/>
            <a:p>
              <a:pPr>
                <a:spcBef>
                  <a:spcPct val="50000"/>
                </a:spcBef>
              </a:pPr>
              <a:r>
                <a:rPr lang="en-US"/>
                <a:t>Homicides</a:t>
              </a:r>
            </a:p>
          </p:txBody>
        </p:sp>
        <p:sp>
          <p:nvSpPr>
            <p:cNvPr id="36886" name="Oval 23"/>
            <p:cNvSpPr>
              <a:spLocks noChangeArrowheads="1"/>
            </p:cNvSpPr>
            <p:nvPr/>
          </p:nvSpPr>
          <p:spPr bwMode="auto">
            <a:xfrm>
              <a:off x="3429000" y="6773863"/>
              <a:ext cx="2606675" cy="18462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Domestic </a:t>
              </a:r>
            </a:p>
            <a:p>
              <a:pPr algn="ctr"/>
              <a:r>
                <a:rPr lang="en-US"/>
                <a:t>Violence</a:t>
              </a:r>
            </a:p>
          </p:txBody>
        </p:sp>
        <p:sp>
          <p:nvSpPr>
            <p:cNvPr id="36887" name="Oval 24"/>
            <p:cNvSpPr>
              <a:spLocks noChangeArrowheads="1"/>
            </p:cNvSpPr>
            <p:nvPr/>
          </p:nvSpPr>
          <p:spPr bwMode="auto">
            <a:xfrm>
              <a:off x="1646238" y="7902575"/>
              <a:ext cx="3154362" cy="1333500"/>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Unemployment</a:t>
              </a:r>
            </a:p>
          </p:txBody>
        </p:sp>
        <p:sp>
          <p:nvSpPr>
            <p:cNvPr id="36888" name="Oval 25"/>
            <p:cNvSpPr>
              <a:spLocks noChangeArrowheads="1"/>
            </p:cNvSpPr>
            <p:nvPr/>
          </p:nvSpPr>
          <p:spPr bwMode="auto">
            <a:xfrm>
              <a:off x="3978275" y="4310063"/>
              <a:ext cx="2879725" cy="2463800"/>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Sub-Prime </a:t>
              </a:r>
            </a:p>
            <a:p>
              <a:pPr algn="ctr"/>
              <a:r>
                <a:rPr lang="en-US"/>
                <a:t>Loans</a:t>
              </a:r>
            </a:p>
          </p:txBody>
        </p:sp>
        <p:sp>
          <p:nvSpPr>
            <p:cNvPr id="36889" name="Oval 26"/>
            <p:cNvSpPr>
              <a:spLocks noChangeArrowheads="1"/>
            </p:cNvSpPr>
            <p:nvPr/>
          </p:nvSpPr>
          <p:spPr bwMode="auto">
            <a:xfrm>
              <a:off x="12207875" y="1333500"/>
              <a:ext cx="2468563" cy="1847850"/>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Low Birth</a:t>
              </a:r>
            </a:p>
            <a:p>
              <a:pPr algn="ctr"/>
              <a:r>
                <a:rPr lang="en-US"/>
                <a:t>Weight</a:t>
              </a:r>
            </a:p>
            <a:p>
              <a:pPr algn="ctr"/>
              <a:r>
                <a:rPr lang="en-US"/>
                <a:t>Babies</a:t>
              </a:r>
            </a:p>
          </p:txBody>
        </p:sp>
        <p:sp>
          <p:nvSpPr>
            <p:cNvPr id="36890" name="Oval 27"/>
            <p:cNvSpPr>
              <a:spLocks noChangeArrowheads="1"/>
            </p:cNvSpPr>
            <p:nvPr/>
          </p:nvSpPr>
          <p:spPr bwMode="auto">
            <a:xfrm>
              <a:off x="1782763" y="5438775"/>
              <a:ext cx="2332037" cy="1641475"/>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Low </a:t>
              </a:r>
            </a:p>
            <a:p>
              <a:pPr algn="ctr"/>
              <a:r>
                <a:rPr lang="en-US"/>
                <a:t>Income</a:t>
              </a:r>
            </a:p>
          </p:txBody>
        </p:sp>
        <p:sp>
          <p:nvSpPr>
            <p:cNvPr id="36891" name="Oval 28"/>
            <p:cNvSpPr>
              <a:spLocks noChangeArrowheads="1"/>
            </p:cNvSpPr>
            <p:nvPr/>
          </p:nvSpPr>
          <p:spPr bwMode="auto">
            <a:xfrm>
              <a:off x="960438" y="3694113"/>
              <a:ext cx="2605087" cy="2155825"/>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Asset</a:t>
              </a:r>
            </a:p>
            <a:p>
              <a:pPr algn="ctr"/>
              <a:r>
                <a:rPr lang="en-US"/>
                <a:t>Accumulation</a:t>
              </a:r>
            </a:p>
          </p:txBody>
        </p:sp>
        <p:sp>
          <p:nvSpPr>
            <p:cNvPr id="36892" name="Oval 29"/>
            <p:cNvSpPr>
              <a:spLocks noChangeArrowheads="1"/>
            </p:cNvSpPr>
            <p:nvPr/>
          </p:nvSpPr>
          <p:spPr bwMode="auto">
            <a:xfrm>
              <a:off x="2879725" y="3181350"/>
              <a:ext cx="2195513" cy="1744663"/>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Voting</a:t>
              </a:r>
            </a:p>
          </p:txBody>
        </p:sp>
        <p:sp>
          <p:nvSpPr>
            <p:cNvPr id="36893" name="Oval 30"/>
            <p:cNvSpPr>
              <a:spLocks noChangeArrowheads="1"/>
            </p:cNvSpPr>
            <p:nvPr/>
          </p:nvSpPr>
          <p:spPr bwMode="auto">
            <a:xfrm>
              <a:off x="4800600" y="3078163"/>
              <a:ext cx="2743200" cy="16430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Political</a:t>
              </a:r>
            </a:p>
            <a:p>
              <a:pPr algn="ctr"/>
              <a:r>
                <a:rPr lang="en-US"/>
                <a:t>Office</a:t>
              </a:r>
            </a:p>
          </p:txBody>
        </p:sp>
        <p:sp>
          <p:nvSpPr>
            <p:cNvPr id="36894" name="Oval 31"/>
            <p:cNvSpPr>
              <a:spLocks noChangeArrowheads="1"/>
            </p:cNvSpPr>
            <p:nvPr/>
          </p:nvSpPr>
          <p:spPr bwMode="auto">
            <a:xfrm>
              <a:off x="5075238" y="1949450"/>
              <a:ext cx="3154362" cy="1335088"/>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Sentencing</a:t>
              </a:r>
            </a:p>
          </p:txBody>
        </p:sp>
        <p:sp>
          <p:nvSpPr>
            <p:cNvPr id="36895" name="Oval 32"/>
            <p:cNvSpPr>
              <a:spLocks noChangeArrowheads="1"/>
            </p:cNvSpPr>
            <p:nvPr/>
          </p:nvSpPr>
          <p:spPr bwMode="auto">
            <a:xfrm>
              <a:off x="3154363" y="1641475"/>
              <a:ext cx="2195512" cy="1951038"/>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Criminal</a:t>
              </a:r>
            </a:p>
            <a:p>
              <a:pPr algn="ctr"/>
              <a:r>
                <a:rPr lang="en-US"/>
                <a:t>Justice </a:t>
              </a:r>
            </a:p>
          </p:txBody>
        </p:sp>
        <p:sp>
          <p:nvSpPr>
            <p:cNvPr id="36896" name="Oval 33"/>
            <p:cNvSpPr>
              <a:spLocks noChangeArrowheads="1"/>
            </p:cNvSpPr>
            <p:nvPr/>
          </p:nvSpPr>
          <p:spPr bwMode="auto">
            <a:xfrm>
              <a:off x="14265275" y="5951538"/>
              <a:ext cx="136525" cy="103187"/>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endParaRPr lang="en-US"/>
            </a:p>
          </p:txBody>
        </p:sp>
        <p:sp>
          <p:nvSpPr>
            <p:cNvPr id="36897" name="Oval 34"/>
            <p:cNvSpPr>
              <a:spLocks noChangeArrowheads="1"/>
            </p:cNvSpPr>
            <p:nvPr/>
          </p:nvSpPr>
          <p:spPr bwMode="auto">
            <a:xfrm>
              <a:off x="10972800" y="5643563"/>
              <a:ext cx="3017838" cy="1335087"/>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Cocaine </a:t>
              </a:r>
            </a:p>
            <a:p>
              <a:pPr algn="ctr"/>
              <a:r>
                <a:rPr lang="en-US"/>
                <a:t>Use/Sale</a:t>
              </a:r>
            </a:p>
          </p:txBody>
        </p:sp>
        <p:sp>
          <p:nvSpPr>
            <p:cNvPr id="36898" name="Oval 35"/>
            <p:cNvSpPr>
              <a:spLocks noChangeArrowheads="1"/>
            </p:cNvSpPr>
            <p:nvPr/>
          </p:nvSpPr>
          <p:spPr bwMode="auto">
            <a:xfrm>
              <a:off x="411163" y="2770188"/>
              <a:ext cx="2743200" cy="17446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Housing &amp;</a:t>
              </a:r>
            </a:p>
            <a:p>
              <a:pPr algn="ctr"/>
              <a:r>
                <a:rPr lang="en-US"/>
                <a:t>Homelessness</a:t>
              </a:r>
            </a:p>
          </p:txBody>
        </p:sp>
        <p:sp>
          <p:nvSpPr>
            <p:cNvPr id="36899" name="Oval 36"/>
            <p:cNvSpPr>
              <a:spLocks noChangeArrowheads="1"/>
            </p:cNvSpPr>
            <p:nvPr/>
          </p:nvSpPr>
          <p:spPr bwMode="auto">
            <a:xfrm>
              <a:off x="8093075" y="512763"/>
              <a:ext cx="2330450" cy="1539875"/>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Nutrition</a:t>
              </a:r>
            </a:p>
          </p:txBody>
        </p:sp>
        <p:sp>
          <p:nvSpPr>
            <p:cNvPr id="36900" name="Oval 37"/>
            <p:cNvSpPr>
              <a:spLocks noChangeArrowheads="1"/>
            </p:cNvSpPr>
            <p:nvPr/>
          </p:nvSpPr>
          <p:spPr bwMode="auto">
            <a:xfrm>
              <a:off x="5211763" y="411163"/>
              <a:ext cx="2743200" cy="18462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Literacy</a:t>
              </a:r>
            </a:p>
          </p:txBody>
        </p:sp>
        <p:sp>
          <p:nvSpPr>
            <p:cNvPr id="36901" name="Oval 38"/>
            <p:cNvSpPr>
              <a:spLocks noChangeArrowheads="1"/>
            </p:cNvSpPr>
            <p:nvPr/>
          </p:nvSpPr>
          <p:spPr bwMode="auto">
            <a:xfrm>
              <a:off x="11522075" y="0"/>
              <a:ext cx="2468563" cy="1744663"/>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Maternal/</a:t>
              </a:r>
            </a:p>
            <a:p>
              <a:pPr algn="ctr"/>
              <a:r>
                <a:rPr lang="en-US"/>
                <a:t>Infant </a:t>
              </a:r>
            </a:p>
            <a:p>
              <a:pPr algn="ctr"/>
              <a:r>
                <a:rPr lang="en-US"/>
                <a:t>Deaths</a:t>
              </a:r>
            </a:p>
          </p:txBody>
        </p:sp>
        <p:sp>
          <p:nvSpPr>
            <p:cNvPr id="36902" name="Oval 39"/>
            <p:cNvSpPr>
              <a:spLocks noChangeArrowheads="1"/>
            </p:cNvSpPr>
            <p:nvPr/>
          </p:nvSpPr>
          <p:spPr bwMode="auto">
            <a:xfrm>
              <a:off x="13716000" y="5746750"/>
              <a:ext cx="2193925" cy="1847850"/>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Mental</a:t>
              </a:r>
            </a:p>
            <a:p>
              <a:pPr algn="ctr"/>
              <a:r>
                <a:rPr lang="en-US"/>
                <a:t>Retardation</a:t>
              </a:r>
            </a:p>
          </p:txBody>
        </p:sp>
        <p:sp>
          <p:nvSpPr>
            <p:cNvPr id="36903" name="Oval 40"/>
            <p:cNvSpPr>
              <a:spLocks noChangeArrowheads="1"/>
            </p:cNvSpPr>
            <p:nvPr/>
          </p:nvSpPr>
          <p:spPr bwMode="auto">
            <a:xfrm>
              <a:off x="2743200" y="0"/>
              <a:ext cx="2879725" cy="2155825"/>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Uninsured</a:t>
              </a:r>
            </a:p>
          </p:txBody>
        </p:sp>
        <p:sp>
          <p:nvSpPr>
            <p:cNvPr id="36904" name="Oval 41"/>
            <p:cNvSpPr>
              <a:spLocks noChangeArrowheads="1"/>
            </p:cNvSpPr>
            <p:nvPr/>
          </p:nvSpPr>
          <p:spPr bwMode="auto">
            <a:xfrm>
              <a:off x="0" y="5438775"/>
              <a:ext cx="1920875" cy="1949450"/>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Graduation</a:t>
              </a:r>
            </a:p>
            <a:p>
              <a:pPr algn="ctr"/>
              <a:r>
                <a:rPr lang="en-US"/>
                <a:t>Rates</a:t>
              </a:r>
            </a:p>
          </p:txBody>
        </p:sp>
        <p:sp>
          <p:nvSpPr>
            <p:cNvPr id="36905" name="Oval 42"/>
            <p:cNvSpPr>
              <a:spLocks noChangeArrowheads="1"/>
            </p:cNvSpPr>
            <p:nvPr/>
          </p:nvSpPr>
          <p:spPr bwMode="auto">
            <a:xfrm>
              <a:off x="14127163" y="512763"/>
              <a:ext cx="1920875" cy="1744662"/>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Crime</a:t>
              </a:r>
            </a:p>
            <a:p>
              <a:pPr algn="ctr"/>
              <a:r>
                <a:rPr lang="en-US"/>
                <a:t>Victims</a:t>
              </a:r>
            </a:p>
          </p:txBody>
        </p:sp>
        <p:sp>
          <p:nvSpPr>
            <p:cNvPr id="36906" name="Oval 43"/>
            <p:cNvSpPr>
              <a:spLocks noChangeArrowheads="1"/>
            </p:cNvSpPr>
            <p:nvPr/>
          </p:nvSpPr>
          <p:spPr bwMode="auto">
            <a:xfrm>
              <a:off x="13030200" y="7594600"/>
              <a:ext cx="2879725" cy="1436688"/>
            </a:xfrm>
            <a:prstGeom prst="ellipse">
              <a:avLst/>
            </a:prstGeom>
            <a:solidFill>
              <a:schemeClr val="accent1"/>
            </a:solidFill>
            <a:ln w="9525">
              <a:solidFill>
                <a:schemeClr val="tx1"/>
              </a:solidFill>
              <a:round/>
              <a:headEnd/>
              <a:tailEnd/>
            </a:ln>
          </p:spPr>
          <p:txBody>
            <a:bodyPr wrap="none" lIns="146767" tIns="73384" rIns="146767" bIns="73384" anchor="ctr">
              <a:prstTxWarp prst="textNoShape">
                <a:avLst/>
              </a:prstTxWarp>
            </a:bodyPr>
            <a:lstStyle/>
            <a:p>
              <a:pPr algn="ctr"/>
              <a:r>
                <a:rPr lang="en-US"/>
                <a:t>Capital</a:t>
              </a:r>
            </a:p>
            <a:p>
              <a:pPr algn="ctr"/>
              <a:r>
                <a:rPr lang="en-US"/>
                <a:t>Punishment</a:t>
              </a:r>
            </a:p>
          </p:txBody>
        </p:sp>
        <p:sp>
          <p:nvSpPr>
            <p:cNvPr id="36907" name="Text Box 44"/>
            <p:cNvSpPr txBox="1">
              <a:spLocks noChangeArrowheads="1"/>
            </p:cNvSpPr>
            <p:nvPr/>
          </p:nvSpPr>
          <p:spPr bwMode="auto">
            <a:xfrm>
              <a:off x="0" y="8815388"/>
              <a:ext cx="2743200" cy="358775"/>
            </a:xfrm>
            <a:prstGeom prst="rect">
              <a:avLst/>
            </a:prstGeom>
            <a:noFill/>
            <a:ln w="9525">
              <a:noFill/>
              <a:miter lim="800000"/>
              <a:headEnd/>
              <a:tailEnd/>
            </a:ln>
          </p:spPr>
          <p:txBody>
            <a:bodyPr lIns="146767" tIns="73384" rIns="146767" bIns="73384">
              <a:prstTxWarp prst="textNoShape">
                <a:avLst/>
              </a:prstTxWarp>
              <a:spAutoFit/>
            </a:bodyPr>
            <a:lstStyle/>
            <a:p>
              <a:pPr>
                <a:spcBef>
                  <a:spcPct val="50000"/>
                </a:spcBef>
              </a:pPr>
              <a:r>
                <a:rPr lang="en-US" sz="1400"/>
                <a:t>King Davis, 2003</a:t>
              </a: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35075" y="0"/>
            <a:ext cx="13989050" cy="1433513"/>
          </a:xfrm>
        </p:spPr>
        <p:txBody>
          <a:bodyPr/>
          <a:lstStyle/>
          <a:p>
            <a:r>
              <a:rPr lang="en-US" sz="6400" dirty="0"/>
              <a:t>Why be Concerned: Multiple Costs</a:t>
            </a:r>
          </a:p>
        </p:txBody>
      </p:sp>
      <p:sp>
        <p:nvSpPr>
          <p:cNvPr id="37891" name="Rectangle 3"/>
          <p:cNvSpPr>
            <a:spLocks noGrp="1" noChangeArrowheads="1"/>
          </p:cNvSpPr>
          <p:nvPr>
            <p:ph type="body" idx="1"/>
          </p:nvPr>
        </p:nvSpPr>
        <p:spPr>
          <a:xfrm>
            <a:off x="0" y="1296988"/>
            <a:ext cx="16459200" cy="7631112"/>
          </a:xfrm>
          <a:ln>
            <a:solidFill>
              <a:schemeClr val="accent1"/>
            </a:solidFill>
          </a:ln>
        </p:spPr>
        <p:txBody>
          <a:bodyPr/>
          <a:lstStyle/>
          <a:p>
            <a:pPr>
              <a:lnSpc>
                <a:spcPct val="80000"/>
              </a:lnSpc>
            </a:pPr>
            <a:r>
              <a:rPr lang="en-US" sz="3900" dirty="0"/>
              <a:t>Excess Preventable Deaths</a:t>
            </a:r>
          </a:p>
          <a:p>
            <a:pPr>
              <a:lnSpc>
                <a:spcPct val="80000"/>
              </a:lnSpc>
            </a:pPr>
            <a:r>
              <a:rPr lang="en-US" sz="3900" dirty="0"/>
              <a:t>Untreated Illness &amp; Lower Achievement</a:t>
            </a:r>
          </a:p>
          <a:p>
            <a:pPr>
              <a:lnSpc>
                <a:spcPct val="80000"/>
              </a:lnSpc>
            </a:pPr>
            <a:r>
              <a:rPr lang="en-US" sz="3900" dirty="0"/>
              <a:t>Excess Hospital Admissions &amp; Readmissions</a:t>
            </a:r>
          </a:p>
          <a:p>
            <a:pPr>
              <a:lnSpc>
                <a:spcPct val="80000"/>
              </a:lnSpc>
            </a:pPr>
            <a:r>
              <a:rPr lang="en-US" sz="3900" dirty="0"/>
              <a:t>Misdiagnosis &amp; Poor Application of </a:t>
            </a:r>
            <a:r>
              <a:rPr lang="en-US" sz="3900" dirty="0" err="1"/>
              <a:t>EBPs</a:t>
            </a:r>
            <a:endParaRPr lang="en-US" sz="3900" dirty="0"/>
          </a:p>
          <a:p>
            <a:pPr>
              <a:lnSpc>
                <a:spcPct val="80000"/>
              </a:lnSpc>
            </a:pPr>
            <a:r>
              <a:rPr lang="en-US" sz="3900" dirty="0"/>
              <a:t>Community Suspicion and Mistrust</a:t>
            </a:r>
          </a:p>
          <a:p>
            <a:pPr>
              <a:lnSpc>
                <a:spcPct val="80000"/>
              </a:lnSpc>
            </a:pPr>
            <a:r>
              <a:rPr lang="en-US" sz="3900" dirty="0"/>
              <a:t>Staff Division and Conflict</a:t>
            </a:r>
          </a:p>
          <a:p>
            <a:pPr>
              <a:lnSpc>
                <a:spcPct val="80000"/>
              </a:lnSpc>
            </a:pPr>
            <a:r>
              <a:rPr lang="en-US" sz="3900" dirty="0"/>
              <a:t>Absence of Scientific Knowledge &amp; Theory</a:t>
            </a:r>
          </a:p>
          <a:p>
            <a:pPr>
              <a:lnSpc>
                <a:spcPct val="80000"/>
              </a:lnSpc>
            </a:pPr>
            <a:r>
              <a:rPr lang="en-US" sz="3900" dirty="0"/>
              <a:t>Ethical Conflict: Professional &amp; Personal</a:t>
            </a:r>
          </a:p>
          <a:p>
            <a:pPr>
              <a:lnSpc>
                <a:spcPct val="80000"/>
              </a:lnSpc>
            </a:pPr>
            <a:r>
              <a:rPr lang="en-US" sz="3900" dirty="0"/>
              <a:t>Increased Direct and Indirect Costs: Tremendous Waste</a:t>
            </a:r>
          </a:p>
          <a:p>
            <a:pPr>
              <a:lnSpc>
                <a:spcPct val="80000"/>
              </a:lnSpc>
            </a:pPr>
            <a:r>
              <a:rPr lang="en-US" sz="3900" dirty="0"/>
              <a:t>Loss of Input from Special Markets: Volunteers/Policy</a:t>
            </a:r>
          </a:p>
          <a:p>
            <a:pPr>
              <a:lnSpc>
                <a:spcPct val="80000"/>
              </a:lnSpc>
            </a:pPr>
            <a:r>
              <a:rPr lang="en-US" sz="3900" dirty="0"/>
              <a:t>Clinical Dropouts</a:t>
            </a:r>
          </a:p>
          <a:p>
            <a:pPr>
              <a:lnSpc>
                <a:spcPct val="80000"/>
              </a:lnSpc>
            </a:pPr>
            <a:r>
              <a:rPr lang="en-US" sz="3900" dirty="0"/>
              <a:t>Cultural Malpractice</a:t>
            </a:r>
          </a:p>
          <a:p>
            <a:pPr>
              <a:lnSpc>
                <a:spcPct val="80000"/>
              </a:lnSpc>
            </a:pPr>
            <a:r>
              <a:rPr lang="en-US" sz="3900" dirty="0"/>
              <a:t>Public Customers are Disproportionately Persons of Color!</a:t>
            </a:r>
          </a:p>
          <a:p>
            <a:pPr>
              <a:lnSpc>
                <a:spcPct val="80000"/>
              </a:lnSpc>
            </a:pPr>
            <a:endParaRPr lang="en-US" sz="3900" dirty="0">
              <a:solidFill>
                <a:schemeClr val="accent1"/>
              </a:solidFill>
            </a:endParaRPr>
          </a:p>
          <a:p>
            <a:pPr>
              <a:lnSpc>
                <a:spcPct val="80000"/>
              </a:lnSpc>
            </a:pPr>
            <a:endParaRPr lang="en-US" sz="3900" dirty="0"/>
          </a:p>
          <a:p>
            <a:pPr>
              <a:lnSpc>
                <a:spcPct val="80000"/>
              </a:lnSpc>
            </a:pPr>
            <a:endParaRPr lang="en-US" sz="3900" dirty="0"/>
          </a:p>
        </p:txBody>
      </p:sp>
      <p:sp>
        <p:nvSpPr>
          <p:cNvPr id="37892" name="TextBox 3"/>
          <p:cNvSpPr txBox="1">
            <a:spLocks noChangeArrowheads="1"/>
          </p:cNvSpPr>
          <p:nvPr/>
        </p:nvSpPr>
        <p:spPr bwMode="auto">
          <a:xfrm>
            <a:off x="13333413" y="8897938"/>
            <a:ext cx="2879725" cy="307975"/>
          </a:xfrm>
          <a:prstGeom prst="rect">
            <a:avLst/>
          </a:prstGeom>
          <a:noFill/>
          <a:ln w="9525">
            <a:noFill/>
            <a:miter lim="800000"/>
            <a:headEnd/>
            <a:tailEnd/>
          </a:ln>
        </p:spPr>
        <p:txBody>
          <a:bodyPr>
            <a:prstTxWarp prst="textNoShape">
              <a:avLst/>
            </a:prstTxWarp>
            <a:spAutoFit/>
          </a:bodyPr>
          <a:lstStyle/>
          <a:p>
            <a:r>
              <a:rPr lang="en-US" sz="1400"/>
              <a:t>King Davis, 2008</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35" name="Group 34"/>
          <p:cNvGrpSpPr/>
          <p:nvPr/>
        </p:nvGrpSpPr>
        <p:grpSpPr>
          <a:xfrm>
            <a:off x="231775" y="504825"/>
            <a:ext cx="16227425" cy="8445500"/>
            <a:chOff x="231775" y="504825"/>
            <a:chExt cx="16227425" cy="8445500"/>
          </a:xfrm>
        </p:grpSpPr>
        <p:sp>
          <p:nvSpPr>
            <p:cNvPr id="38914" name="TextBox 1"/>
            <p:cNvSpPr txBox="1">
              <a:spLocks noChangeArrowheads="1"/>
            </p:cNvSpPr>
            <p:nvPr/>
          </p:nvSpPr>
          <p:spPr bwMode="auto">
            <a:xfrm>
              <a:off x="4408488" y="504825"/>
              <a:ext cx="7600950" cy="692150"/>
            </a:xfrm>
            <a:prstGeom prst="rect">
              <a:avLst/>
            </a:prstGeom>
            <a:noFill/>
            <a:ln w="9525">
              <a:noFill/>
              <a:miter lim="800000"/>
              <a:headEnd/>
              <a:tailEnd/>
            </a:ln>
          </p:spPr>
          <p:txBody>
            <a:bodyPr>
              <a:prstTxWarp prst="textNoShape">
                <a:avLst/>
              </a:prstTxWarp>
              <a:spAutoFit/>
            </a:bodyPr>
            <a:lstStyle/>
            <a:p>
              <a:pPr algn="ctr" eaLnBrk="0" hangingPunct="0"/>
              <a:r>
                <a:rPr lang="en-US"/>
                <a:t>Path Dependence Analysis</a:t>
              </a:r>
            </a:p>
          </p:txBody>
        </p:sp>
        <p:sp>
          <p:nvSpPr>
            <p:cNvPr id="38915" name="Freeform 2"/>
            <p:cNvSpPr>
              <a:spLocks noChangeArrowheads="1"/>
            </p:cNvSpPr>
            <p:nvPr/>
          </p:nvSpPr>
          <p:spPr bwMode="auto">
            <a:xfrm>
              <a:off x="895350" y="5199063"/>
              <a:ext cx="14390688" cy="2306637"/>
            </a:xfrm>
            <a:custGeom>
              <a:avLst/>
              <a:gdLst>
                <a:gd name="T0" fmla="*/ 182461 w 14389598"/>
                <a:gd name="T1" fmla="*/ 0 h 4060288"/>
                <a:gd name="T2" fmla="*/ 73175 w 14389598"/>
                <a:gd name="T3" fmla="*/ 160 h 4060288"/>
                <a:gd name="T4" fmla="*/ 18519 w 14389598"/>
                <a:gd name="T5" fmla="*/ 224 h 4060288"/>
                <a:gd name="T6" fmla="*/ 1084111 w 14389598"/>
                <a:gd name="T7" fmla="*/ 677 h 4060288"/>
                <a:gd name="T8" fmla="*/ 1944765 w 14389598"/>
                <a:gd name="T9" fmla="*/ 732 h 4060288"/>
                <a:gd name="T10" fmla="*/ 2723462 w 14389598"/>
                <a:gd name="T11" fmla="*/ 717 h 4060288"/>
                <a:gd name="T12" fmla="*/ 3338214 w 14389598"/>
                <a:gd name="T13" fmla="*/ 647 h 4060288"/>
                <a:gd name="T14" fmla="*/ 6179731 w 14389598"/>
                <a:gd name="T15" fmla="*/ 333 h 4060288"/>
                <a:gd name="T16" fmla="*/ 6493943 w 14389598"/>
                <a:gd name="T17" fmla="*/ 343 h 4060288"/>
                <a:gd name="T18" fmla="*/ 7108713 w 14389598"/>
                <a:gd name="T19" fmla="*/ 557 h 4060288"/>
                <a:gd name="T20" fmla="*/ 8802728 w 14389598"/>
                <a:gd name="T21" fmla="*/ 60 h 4060288"/>
                <a:gd name="T22" fmla="*/ 12873741 w 14389598"/>
                <a:gd name="T23" fmla="*/ 1424 h 4060288"/>
                <a:gd name="T24" fmla="*/ 13570498 w 14389598"/>
                <a:gd name="T25" fmla="*/ 1259 h 4060288"/>
                <a:gd name="T26" fmla="*/ 14062239 w 14389598"/>
                <a:gd name="T27" fmla="*/ 527 h 4060288"/>
                <a:gd name="T28" fmla="*/ 14403841 w 14389598"/>
                <a:gd name="T29" fmla="*/ 229 h 40602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89598"/>
                <a:gd name="T46" fmla="*/ 0 h 4060288"/>
                <a:gd name="T47" fmla="*/ 14389598 w 14389598"/>
                <a:gd name="T48" fmla="*/ 4060288 h 40602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89598" h="4060288">
                  <a:moveTo>
                    <a:pt x="182279" y="0"/>
                  </a:moveTo>
                  <a:cubicBezTo>
                    <a:pt x="145885" y="145576"/>
                    <a:pt x="111761" y="291738"/>
                    <a:pt x="73097" y="436728"/>
                  </a:cubicBezTo>
                  <a:cubicBezTo>
                    <a:pt x="57154" y="496515"/>
                    <a:pt x="0" y="555105"/>
                    <a:pt x="18506" y="614149"/>
                  </a:cubicBezTo>
                  <a:cubicBezTo>
                    <a:pt x="221657" y="1262297"/>
                    <a:pt x="421867" y="1582511"/>
                    <a:pt x="1083031" y="1856096"/>
                  </a:cubicBezTo>
                  <a:cubicBezTo>
                    <a:pt x="1351863" y="1967337"/>
                    <a:pt x="1656237" y="1956179"/>
                    <a:pt x="1942840" y="2006221"/>
                  </a:cubicBezTo>
                  <a:cubicBezTo>
                    <a:pt x="2202147" y="1992573"/>
                    <a:pt x="2464629" y="2007967"/>
                    <a:pt x="2720762" y="1965278"/>
                  </a:cubicBezTo>
                  <a:cubicBezTo>
                    <a:pt x="2932240" y="1930032"/>
                    <a:pt x="3128674" y="1832785"/>
                    <a:pt x="3334912" y="1774209"/>
                  </a:cubicBezTo>
                  <a:cubicBezTo>
                    <a:pt x="5751486" y="1087844"/>
                    <a:pt x="4243229" y="1580853"/>
                    <a:pt x="6173646" y="914400"/>
                  </a:cubicBezTo>
                  <a:cubicBezTo>
                    <a:pt x="6278279" y="923499"/>
                    <a:pt x="6391323" y="899599"/>
                    <a:pt x="6487545" y="941696"/>
                  </a:cubicBezTo>
                  <a:cubicBezTo>
                    <a:pt x="6749726" y="1056400"/>
                    <a:pt x="6928478" y="1320690"/>
                    <a:pt x="7101694" y="1528549"/>
                  </a:cubicBezTo>
                  <a:cubicBezTo>
                    <a:pt x="8589016" y="243387"/>
                    <a:pt x="7958848" y="601244"/>
                    <a:pt x="8794016" y="163773"/>
                  </a:cubicBezTo>
                  <a:cubicBezTo>
                    <a:pt x="10149694" y="1410269"/>
                    <a:pt x="11345623" y="2856791"/>
                    <a:pt x="12861049" y="3903260"/>
                  </a:cubicBezTo>
                  <a:cubicBezTo>
                    <a:pt x="13088446" y="4060288"/>
                    <a:pt x="13436828" y="3701692"/>
                    <a:pt x="13557085" y="3452884"/>
                  </a:cubicBezTo>
                  <a:cubicBezTo>
                    <a:pt x="13856700" y="2832992"/>
                    <a:pt x="13853787" y="2107087"/>
                    <a:pt x="14048404" y="1446663"/>
                  </a:cubicBezTo>
                  <a:cubicBezTo>
                    <a:pt x="14131989" y="1163021"/>
                    <a:pt x="14389598" y="627797"/>
                    <a:pt x="14389598" y="627797"/>
                  </a:cubicBezTo>
                </a:path>
              </a:pathLst>
            </a:custGeom>
            <a:solidFill>
              <a:schemeClr val="accent1"/>
            </a:solidFill>
            <a:ln w="12700">
              <a:solidFill>
                <a:schemeClr val="tx1"/>
              </a:solidFill>
              <a:round/>
              <a:headEnd type="none" w="sm" len="sm"/>
              <a:tailEnd type="none" w="sm" len="sm"/>
            </a:ln>
          </p:spPr>
          <p:txBody>
            <a:bodyPr>
              <a:prstTxWarp prst="textNoShape">
                <a:avLst/>
              </a:prstTxWarp>
            </a:bodyPr>
            <a:lstStyle/>
            <a:p>
              <a:endParaRPr lang="en-US"/>
            </a:p>
          </p:txBody>
        </p:sp>
        <p:cxnSp>
          <p:nvCxnSpPr>
            <p:cNvPr id="38916" name="Straight Arrow Connector 4"/>
            <p:cNvCxnSpPr>
              <a:cxnSpLocks noChangeShapeType="1"/>
            </p:cNvCxnSpPr>
            <p:nvPr/>
          </p:nvCxnSpPr>
          <p:spPr bwMode="auto">
            <a:xfrm rot="16200000" flipH="1">
              <a:off x="1296987" y="4081463"/>
              <a:ext cx="1787525" cy="12700"/>
            </a:xfrm>
            <a:prstGeom prst="straightConnector1">
              <a:avLst/>
            </a:prstGeom>
            <a:noFill/>
            <a:ln w="12700">
              <a:solidFill>
                <a:schemeClr val="tx1"/>
              </a:solidFill>
              <a:round/>
              <a:headEnd type="none" w="sm" len="sm"/>
              <a:tailEnd type="arrow" w="med" len="med"/>
            </a:ln>
          </p:spPr>
        </p:cxnSp>
        <p:cxnSp>
          <p:nvCxnSpPr>
            <p:cNvPr id="38917" name="Straight Arrow Connector 6"/>
            <p:cNvCxnSpPr>
              <a:cxnSpLocks noChangeShapeType="1"/>
            </p:cNvCxnSpPr>
            <p:nvPr/>
          </p:nvCxnSpPr>
          <p:spPr bwMode="auto">
            <a:xfrm rot="5400000" flipH="1" flipV="1">
              <a:off x="1173163" y="7656513"/>
              <a:ext cx="1952625" cy="41275"/>
            </a:xfrm>
            <a:prstGeom prst="straightConnector1">
              <a:avLst/>
            </a:prstGeom>
            <a:noFill/>
            <a:ln w="12700">
              <a:solidFill>
                <a:schemeClr val="tx1"/>
              </a:solidFill>
              <a:round/>
              <a:headEnd type="none" w="sm" len="sm"/>
              <a:tailEnd type="arrow" w="med" len="med"/>
            </a:ln>
          </p:spPr>
        </p:cxnSp>
        <p:cxnSp>
          <p:nvCxnSpPr>
            <p:cNvPr id="38918" name="Straight Arrow Connector 8"/>
            <p:cNvCxnSpPr>
              <a:cxnSpLocks noChangeShapeType="1"/>
            </p:cNvCxnSpPr>
            <p:nvPr/>
          </p:nvCxnSpPr>
          <p:spPr bwMode="auto">
            <a:xfrm rot="5400000">
              <a:off x="3883025" y="4414838"/>
              <a:ext cx="1201738" cy="68262"/>
            </a:xfrm>
            <a:prstGeom prst="straightConnector1">
              <a:avLst/>
            </a:prstGeom>
            <a:noFill/>
            <a:ln w="12700">
              <a:solidFill>
                <a:schemeClr val="tx1"/>
              </a:solidFill>
              <a:round/>
              <a:headEnd type="none" w="sm" len="sm"/>
              <a:tailEnd type="arrow" w="med" len="med"/>
            </a:ln>
          </p:spPr>
        </p:cxnSp>
        <p:cxnSp>
          <p:nvCxnSpPr>
            <p:cNvPr id="38919" name="Straight Arrow Connector 10"/>
            <p:cNvCxnSpPr>
              <a:cxnSpLocks noChangeShapeType="1"/>
            </p:cNvCxnSpPr>
            <p:nvPr/>
          </p:nvCxnSpPr>
          <p:spPr bwMode="auto">
            <a:xfrm rot="5400000" flipH="1" flipV="1">
              <a:off x="4537869" y="6954044"/>
              <a:ext cx="1255712" cy="12700"/>
            </a:xfrm>
            <a:prstGeom prst="straightConnector1">
              <a:avLst/>
            </a:prstGeom>
            <a:noFill/>
            <a:ln w="12700">
              <a:solidFill>
                <a:schemeClr val="tx1"/>
              </a:solidFill>
              <a:round/>
              <a:headEnd type="none" w="sm" len="sm"/>
              <a:tailEnd type="arrow" w="med" len="med"/>
            </a:ln>
          </p:spPr>
        </p:cxnSp>
        <p:cxnSp>
          <p:nvCxnSpPr>
            <p:cNvPr id="38920" name="Straight Arrow Connector 12"/>
            <p:cNvCxnSpPr>
              <a:cxnSpLocks noChangeShapeType="1"/>
              <a:endCxn id="38915" idx="7"/>
            </p:cNvCxnSpPr>
            <p:nvPr/>
          </p:nvCxnSpPr>
          <p:spPr bwMode="auto">
            <a:xfrm rot="5400000" flipH="1" flipV="1">
              <a:off x="5739607" y="6790531"/>
              <a:ext cx="2400300" cy="258763"/>
            </a:xfrm>
            <a:prstGeom prst="straightConnector1">
              <a:avLst/>
            </a:prstGeom>
            <a:noFill/>
            <a:ln w="12700">
              <a:solidFill>
                <a:schemeClr val="tx1"/>
              </a:solidFill>
              <a:round/>
              <a:headEnd type="none" w="sm" len="sm"/>
              <a:tailEnd type="arrow" w="med" len="med"/>
            </a:ln>
          </p:spPr>
        </p:cxnSp>
        <p:cxnSp>
          <p:nvCxnSpPr>
            <p:cNvPr id="38921" name="Straight Arrow Connector 16"/>
            <p:cNvCxnSpPr>
              <a:cxnSpLocks noChangeShapeType="1"/>
            </p:cNvCxnSpPr>
            <p:nvPr/>
          </p:nvCxnSpPr>
          <p:spPr bwMode="auto">
            <a:xfrm rot="5400000" flipH="1" flipV="1">
              <a:off x="8679656" y="6646069"/>
              <a:ext cx="1882775" cy="1588"/>
            </a:xfrm>
            <a:prstGeom prst="straightConnector1">
              <a:avLst/>
            </a:prstGeom>
            <a:noFill/>
            <a:ln w="12700">
              <a:solidFill>
                <a:schemeClr val="tx1"/>
              </a:solidFill>
              <a:round/>
              <a:headEnd type="none" w="sm" len="sm"/>
              <a:tailEnd type="arrow" w="med" len="med"/>
            </a:ln>
          </p:spPr>
        </p:cxnSp>
        <p:cxnSp>
          <p:nvCxnSpPr>
            <p:cNvPr id="38922" name="Straight Arrow Connector 18"/>
            <p:cNvCxnSpPr>
              <a:cxnSpLocks noChangeShapeType="1"/>
            </p:cNvCxnSpPr>
            <p:nvPr/>
          </p:nvCxnSpPr>
          <p:spPr bwMode="auto">
            <a:xfrm rot="16200000" flipV="1">
              <a:off x="10644981" y="7082632"/>
              <a:ext cx="1487487" cy="177800"/>
            </a:xfrm>
            <a:prstGeom prst="straightConnector1">
              <a:avLst/>
            </a:prstGeom>
            <a:noFill/>
            <a:ln w="12700">
              <a:solidFill>
                <a:schemeClr val="tx1"/>
              </a:solidFill>
              <a:round/>
              <a:headEnd type="none" w="sm" len="sm"/>
              <a:tailEnd type="arrow" w="med" len="med"/>
            </a:ln>
          </p:spPr>
        </p:cxnSp>
        <p:cxnSp>
          <p:nvCxnSpPr>
            <p:cNvPr id="38923" name="Straight Arrow Connector 20"/>
            <p:cNvCxnSpPr>
              <a:cxnSpLocks noChangeShapeType="1"/>
            </p:cNvCxnSpPr>
            <p:nvPr/>
          </p:nvCxnSpPr>
          <p:spPr bwMode="auto">
            <a:xfrm rot="5400000" flipH="1" flipV="1">
              <a:off x="13191331" y="8290719"/>
              <a:ext cx="1241425" cy="1588"/>
            </a:xfrm>
            <a:prstGeom prst="straightConnector1">
              <a:avLst/>
            </a:prstGeom>
            <a:noFill/>
            <a:ln w="12700">
              <a:solidFill>
                <a:schemeClr val="tx1"/>
              </a:solidFill>
              <a:round/>
              <a:headEnd type="none" w="sm" len="sm"/>
              <a:tailEnd type="arrow" w="med" len="med"/>
            </a:ln>
          </p:spPr>
        </p:cxnSp>
        <p:cxnSp>
          <p:nvCxnSpPr>
            <p:cNvPr id="38924" name="Straight Arrow Connector 24"/>
            <p:cNvCxnSpPr>
              <a:cxnSpLocks noChangeShapeType="1"/>
            </p:cNvCxnSpPr>
            <p:nvPr/>
          </p:nvCxnSpPr>
          <p:spPr bwMode="auto">
            <a:xfrm rot="5400000">
              <a:off x="8618538" y="3937000"/>
              <a:ext cx="1979612" cy="1588"/>
            </a:xfrm>
            <a:prstGeom prst="straightConnector1">
              <a:avLst/>
            </a:prstGeom>
            <a:noFill/>
            <a:ln w="12700">
              <a:solidFill>
                <a:schemeClr val="tx1"/>
              </a:solidFill>
              <a:round/>
              <a:headEnd type="none" w="sm" len="sm"/>
              <a:tailEnd type="arrow" w="med" len="med"/>
            </a:ln>
          </p:spPr>
        </p:cxnSp>
        <p:cxnSp>
          <p:nvCxnSpPr>
            <p:cNvPr id="38925" name="Straight Arrow Connector 26"/>
            <p:cNvCxnSpPr>
              <a:cxnSpLocks noChangeShapeType="1"/>
            </p:cNvCxnSpPr>
            <p:nvPr/>
          </p:nvCxnSpPr>
          <p:spPr bwMode="auto">
            <a:xfrm rot="16200000" flipH="1">
              <a:off x="-95250" y="4135438"/>
              <a:ext cx="1704975" cy="422275"/>
            </a:xfrm>
            <a:prstGeom prst="straightConnector1">
              <a:avLst/>
            </a:prstGeom>
            <a:noFill/>
            <a:ln w="12700">
              <a:solidFill>
                <a:schemeClr val="tx1"/>
              </a:solidFill>
              <a:round/>
              <a:headEnd type="none" w="sm" len="sm"/>
              <a:tailEnd type="arrow" w="med" len="med"/>
            </a:ln>
          </p:spPr>
        </p:cxnSp>
        <p:sp>
          <p:nvSpPr>
            <p:cNvPr id="38926" name="TextBox 27"/>
            <p:cNvSpPr txBox="1">
              <a:spLocks noChangeArrowheads="1"/>
            </p:cNvSpPr>
            <p:nvPr/>
          </p:nvSpPr>
          <p:spPr bwMode="auto">
            <a:xfrm>
              <a:off x="231775" y="2743200"/>
              <a:ext cx="1350963" cy="954088"/>
            </a:xfrm>
            <a:prstGeom prst="rect">
              <a:avLst/>
            </a:prstGeom>
            <a:noFill/>
            <a:ln w="9525">
              <a:noFill/>
              <a:miter lim="800000"/>
              <a:headEnd/>
              <a:tailEnd/>
            </a:ln>
          </p:spPr>
          <p:txBody>
            <a:bodyPr>
              <a:prstTxWarp prst="textNoShape">
                <a:avLst/>
              </a:prstTxWarp>
              <a:spAutoFit/>
            </a:bodyPr>
            <a:lstStyle/>
            <a:p>
              <a:pPr eaLnBrk="0" hangingPunct="0"/>
              <a:r>
                <a:rPr lang="en-US" sz="2800"/>
                <a:t>Fragmentation</a:t>
              </a:r>
            </a:p>
          </p:txBody>
        </p:sp>
        <p:sp>
          <p:nvSpPr>
            <p:cNvPr id="38927" name="TextBox 28"/>
            <p:cNvSpPr txBox="1">
              <a:spLocks noChangeArrowheads="1"/>
            </p:cNvSpPr>
            <p:nvPr/>
          </p:nvSpPr>
          <p:spPr bwMode="auto">
            <a:xfrm>
              <a:off x="1597025" y="2606675"/>
              <a:ext cx="1746250" cy="523875"/>
            </a:xfrm>
            <a:prstGeom prst="rect">
              <a:avLst/>
            </a:prstGeom>
            <a:noFill/>
            <a:ln w="9525">
              <a:noFill/>
              <a:miter lim="800000"/>
              <a:headEnd/>
              <a:tailEnd/>
            </a:ln>
          </p:spPr>
          <p:txBody>
            <a:bodyPr>
              <a:prstTxWarp prst="textNoShape">
                <a:avLst/>
              </a:prstTxWarp>
              <a:spAutoFit/>
            </a:bodyPr>
            <a:lstStyle/>
            <a:p>
              <a:pPr eaLnBrk="0" hangingPunct="0"/>
              <a:r>
                <a:rPr lang="en-US" sz="2800"/>
                <a:t>&gt;Funding</a:t>
              </a:r>
            </a:p>
          </p:txBody>
        </p:sp>
        <p:cxnSp>
          <p:nvCxnSpPr>
            <p:cNvPr id="38928" name="Straight Arrow Connector 30"/>
            <p:cNvCxnSpPr>
              <a:cxnSpLocks noChangeShapeType="1"/>
            </p:cNvCxnSpPr>
            <p:nvPr/>
          </p:nvCxnSpPr>
          <p:spPr bwMode="auto">
            <a:xfrm rot="16200000" flipH="1">
              <a:off x="13900944" y="3950494"/>
              <a:ext cx="2224087" cy="136525"/>
            </a:xfrm>
            <a:prstGeom prst="straightConnector1">
              <a:avLst/>
            </a:prstGeom>
            <a:noFill/>
            <a:ln w="12700">
              <a:solidFill>
                <a:schemeClr val="tx1"/>
              </a:solidFill>
              <a:round/>
              <a:headEnd type="none" w="sm" len="sm"/>
              <a:tailEnd type="arrow" w="med" len="med"/>
            </a:ln>
          </p:spPr>
        </p:cxnSp>
        <p:sp>
          <p:nvSpPr>
            <p:cNvPr id="38929" name="TextBox 31"/>
            <p:cNvSpPr txBox="1">
              <a:spLocks noChangeArrowheads="1"/>
            </p:cNvSpPr>
            <p:nvPr/>
          </p:nvSpPr>
          <p:spPr bwMode="auto">
            <a:xfrm>
              <a:off x="4203700" y="7546975"/>
              <a:ext cx="1978025" cy="523875"/>
            </a:xfrm>
            <a:prstGeom prst="rect">
              <a:avLst/>
            </a:prstGeom>
            <a:noFill/>
            <a:ln w="9525">
              <a:noFill/>
              <a:miter lim="800000"/>
              <a:headEnd/>
              <a:tailEnd/>
            </a:ln>
          </p:spPr>
          <p:txBody>
            <a:bodyPr>
              <a:prstTxWarp prst="textNoShape">
                <a:avLst/>
              </a:prstTxWarp>
              <a:spAutoFit/>
            </a:bodyPr>
            <a:lstStyle/>
            <a:p>
              <a:pPr algn="ctr" eaLnBrk="0" hangingPunct="0"/>
              <a:r>
                <a:rPr lang="en-US" sz="2800"/>
                <a:t>Trauma</a:t>
              </a:r>
            </a:p>
          </p:txBody>
        </p:sp>
        <p:sp>
          <p:nvSpPr>
            <p:cNvPr id="38930" name="TextBox 32"/>
            <p:cNvSpPr txBox="1">
              <a:spLocks noChangeArrowheads="1"/>
            </p:cNvSpPr>
            <p:nvPr/>
          </p:nvSpPr>
          <p:spPr bwMode="auto">
            <a:xfrm>
              <a:off x="15340013" y="5276850"/>
              <a:ext cx="1119187" cy="954088"/>
            </a:xfrm>
            <a:prstGeom prst="rect">
              <a:avLst/>
            </a:prstGeom>
            <a:noFill/>
            <a:ln w="9525">
              <a:noFill/>
              <a:miter lim="800000"/>
              <a:headEnd/>
              <a:tailEnd/>
            </a:ln>
          </p:spPr>
          <p:txBody>
            <a:bodyPr>
              <a:prstTxWarp prst="textNoShape">
                <a:avLst/>
              </a:prstTxWarp>
              <a:spAutoFit/>
            </a:bodyPr>
            <a:lstStyle/>
            <a:p>
              <a:pPr eaLnBrk="0" hangingPunct="0"/>
              <a:r>
                <a:rPr lang="en-US" sz="2800"/>
                <a:t>Usage</a:t>
              </a:r>
            </a:p>
            <a:p>
              <a:pPr eaLnBrk="0" hangingPunct="0"/>
              <a:r>
                <a:rPr lang="en-US" sz="2800"/>
                <a:t>Rate</a:t>
              </a:r>
            </a:p>
          </p:txBody>
        </p:sp>
        <p:sp>
          <p:nvSpPr>
            <p:cNvPr id="38931" name="TextBox 33"/>
            <p:cNvSpPr txBox="1">
              <a:spLocks noChangeArrowheads="1"/>
            </p:cNvSpPr>
            <p:nvPr/>
          </p:nvSpPr>
          <p:spPr bwMode="auto">
            <a:xfrm>
              <a:off x="3494088" y="3206750"/>
              <a:ext cx="2033587" cy="954088"/>
            </a:xfrm>
            <a:prstGeom prst="rect">
              <a:avLst/>
            </a:prstGeom>
            <a:noFill/>
            <a:ln w="9525">
              <a:noFill/>
              <a:miter lim="800000"/>
              <a:headEnd/>
              <a:tailEnd/>
            </a:ln>
          </p:spPr>
          <p:txBody>
            <a:bodyPr>
              <a:prstTxWarp prst="textNoShape">
                <a:avLst/>
              </a:prstTxWarp>
              <a:spAutoFit/>
            </a:bodyPr>
            <a:lstStyle/>
            <a:p>
              <a:pPr eaLnBrk="0" hangingPunct="0"/>
              <a:r>
                <a:rPr lang="en-US" sz="2800"/>
                <a:t>Emergency</a:t>
              </a:r>
            </a:p>
            <a:p>
              <a:pPr eaLnBrk="0" hangingPunct="0"/>
              <a:r>
                <a:rPr lang="en-US" sz="2800"/>
                <a:t>Use</a:t>
              </a:r>
            </a:p>
          </p:txBody>
        </p:sp>
        <p:sp>
          <p:nvSpPr>
            <p:cNvPr id="38932" name="TextBox 34"/>
            <p:cNvSpPr txBox="1">
              <a:spLocks noChangeArrowheads="1"/>
            </p:cNvSpPr>
            <p:nvPr/>
          </p:nvSpPr>
          <p:spPr bwMode="auto">
            <a:xfrm>
              <a:off x="7588250" y="7856538"/>
              <a:ext cx="1979613" cy="522287"/>
            </a:xfrm>
            <a:prstGeom prst="rect">
              <a:avLst/>
            </a:prstGeom>
            <a:noFill/>
            <a:ln w="9525">
              <a:noFill/>
              <a:miter lim="800000"/>
              <a:headEnd/>
              <a:tailEnd/>
            </a:ln>
          </p:spPr>
          <p:txBody>
            <a:bodyPr>
              <a:prstTxWarp prst="textNoShape">
                <a:avLst/>
              </a:prstTxWarp>
              <a:spAutoFit/>
            </a:bodyPr>
            <a:lstStyle/>
            <a:p>
              <a:pPr algn="ctr" eaLnBrk="0" hangingPunct="0"/>
              <a:r>
                <a:rPr lang="en-US" sz="2800"/>
                <a:t>Beliefs</a:t>
              </a:r>
            </a:p>
          </p:txBody>
        </p:sp>
        <p:sp>
          <p:nvSpPr>
            <p:cNvPr id="38933" name="TextBox 35"/>
            <p:cNvSpPr txBox="1">
              <a:spLocks noChangeArrowheads="1"/>
            </p:cNvSpPr>
            <p:nvPr/>
          </p:nvSpPr>
          <p:spPr bwMode="auto">
            <a:xfrm>
              <a:off x="11041063" y="7970838"/>
              <a:ext cx="1336675" cy="522287"/>
            </a:xfrm>
            <a:prstGeom prst="rect">
              <a:avLst/>
            </a:prstGeom>
            <a:noFill/>
            <a:ln w="9525">
              <a:noFill/>
              <a:miter lim="800000"/>
              <a:headEnd/>
              <a:tailEnd/>
            </a:ln>
          </p:spPr>
          <p:txBody>
            <a:bodyPr>
              <a:prstTxWarp prst="textNoShape">
                <a:avLst/>
              </a:prstTxWarp>
              <a:spAutoFit/>
            </a:bodyPr>
            <a:lstStyle/>
            <a:p>
              <a:pPr algn="ctr" eaLnBrk="0" hangingPunct="0"/>
              <a:r>
                <a:rPr lang="en-US" sz="2800"/>
                <a:t>Info</a:t>
              </a:r>
            </a:p>
          </p:txBody>
        </p:sp>
        <p:sp>
          <p:nvSpPr>
            <p:cNvPr id="38934" name="TextBox 36"/>
            <p:cNvSpPr txBox="1">
              <a:spLocks noChangeArrowheads="1"/>
            </p:cNvSpPr>
            <p:nvPr/>
          </p:nvSpPr>
          <p:spPr bwMode="auto">
            <a:xfrm>
              <a:off x="790575" y="8420100"/>
              <a:ext cx="3095625" cy="461963"/>
            </a:xfrm>
            <a:prstGeom prst="rect">
              <a:avLst/>
            </a:prstGeom>
            <a:noFill/>
            <a:ln w="9525">
              <a:noFill/>
              <a:miter lim="800000"/>
              <a:headEnd/>
              <a:tailEnd/>
            </a:ln>
          </p:spPr>
          <p:txBody>
            <a:bodyPr>
              <a:prstTxWarp prst="textNoShape">
                <a:avLst/>
              </a:prstTxWarp>
              <a:spAutoFit/>
            </a:bodyPr>
            <a:lstStyle/>
            <a:p>
              <a:pPr eaLnBrk="0" hangingPunct="0"/>
              <a:r>
                <a:rPr lang="en-US" sz="2400"/>
                <a:t>Increased Admissions</a:t>
              </a:r>
            </a:p>
          </p:txBody>
        </p:sp>
        <p:sp>
          <p:nvSpPr>
            <p:cNvPr id="38935" name="TextBox 37"/>
            <p:cNvSpPr txBox="1">
              <a:spLocks noChangeArrowheads="1"/>
            </p:cNvSpPr>
            <p:nvPr/>
          </p:nvSpPr>
          <p:spPr bwMode="auto">
            <a:xfrm>
              <a:off x="5895975" y="8256588"/>
              <a:ext cx="1582738" cy="461962"/>
            </a:xfrm>
            <a:prstGeom prst="rect">
              <a:avLst/>
            </a:prstGeom>
            <a:noFill/>
            <a:ln w="9525">
              <a:noFill/>
              <a:miter lim="800000"/>
              <a:headEnd/>
              <a:tailEnd/>
            </a:ln>
          </p:spPr>
          <p:txBody>
            <a:bodyPr>
              <a:prstTxWarp prst="textNoShape">
                <a:avLst/>
              </a:prstTxWarp>
              <a:spAutoFit/>
            </a:bodyPr>
            <a:lstStyle/>
            <a:p>
              <a:pPr algn="ctr" eaLnBrk="0" hangingPunct="0"/>
              <a:r>
                <a:rPr lang="en-US" sz="2400"/>
                <a:t>Stigma</a:t>
              </a:r>
            </a:p>
          </p:txBody>
        </p:sp>
        <p:sp>
          <p:nvSpPr>
            <p:cNvPr id="38936" name="TextBox 38"/>
            <p:cNvSpPr txBox="1">
              <a:spLocks noChangeArrowheads="1"/>
            </p:cNvSpPr>
            <p:nvPr/>
          </p:nvSpPr>
          <p:spPr bwMode="auto">
            <a:xfrm>
              <a:off x="8024813" y="2347913"/>
              <a:ext cx="3235325" cy="522287"/>
            </a:xfrm>
            <a:prstGeom prst="rect">
              <a:avLst/>
            </a:prstGeom>
            <a:noFill/>
            <a:ln w="9525">
              <a:noFill/>
              <a:miter lim="800000"/>
              <a:headEnd/>
              <a:tailEnd/>
            </a:ln>
          </p:spPr>
          <p:txBody>
            <a:bodyPr>
              <a:prstTxWarp prst="textNoShape">
                <a:avLst/>
              </a:prstTxWarp>
              <a:spAutoFit/>
            </a:bodyPr>
            <a:lstStyle/>
            <a:p>
              <a:pPr algn="ctr" eaLnBrk="0" hangingPunct="0"/>
              <a:r>
                <a:rPr lang="en-US" sz="2800"/>
                <a:t>Family Support</a:t>
              </a:r>
            </a:p>
          </p:txBody>
        </p:sp>
        <p:sp>
          <p:nvSpPr>
            <p:cNvPr id="38937" name="TextBox 39"/>
            <p:cNvSpPr txBox="1">
              <a:spLocks noChangeArrowheads="1"/>
            </p:cNvSpPr>
            <p:nvPr/>
          </p:nvSpPr>
          <p:spPr bwMode="auto">
            <a:xfrm>
              <a:off x="13238163" y="2757488"/>
              <a:ext cx="2389187" cy="460375"/>
            </a:xfrm>
            <a:prstGeom prst="rect">
              <a:avLst/>
            </a:prstGeom>
            <a:noFill/>
            <a:ln w="9525">
              <a:noFill/>
              <a:miter lim="800000"/>
              <a:headEnd/>
              <a:tailEnd/>
            </a:ln>
          </p:spPr>
          <p:txBody>
            <a:bodyPr>
              <a:prstTxWarp prst="textNoShape">
                <a:avLst/>
              </a:prstTxWarp>
              <a:spAutoFit/>
            </a:bodyPr>
            <a:lstStyle/>
            <a:p>
              <a:pPr algn="ctr" eaLnBrk="0" hangingPunct="0"/>
              <a:r>
                <a:rPr lang="en-US" sz="2400"/>
                <a:t>Delayed Help</a:t>
              </a:r>
            </a:p>
          </p:txBody>
        </p:sp>
        <p:cxnSp>
          <p:nvCxnSpPr>
            <p:cNvPr id="38938" name="Straight Arrow Connector 41"/>
            <p:cNvCxnSpPr>
              <a:cxnSpLocks noChangeShapeType="1"/>
            </p:cNvCxnSpPr>
            <p:nvPr/>
          </p:nvCxnSpPr>
          <p:spPr bwMode="auto">
            <a:xfrm rot="16200000" flipH="1">
              <a:off x="11723687" y="3889376"/>
              <a:ext cx="1514475" cy="1352550"/>
            </a:xfrm>
            <a:prstGeom prst="straightConnector1">
              <a:avLst/>
            </a:prstGeom>
            <a:noFill/>
            <a:ln w="12700">
              <a:solidFill>
                <a:schemeClr val="tx1"/>
              </a:solidFill>
              <a:round/>
              <a:headEnd type="none" w="sm" len="sm"/>
              <a:tailEnd type="arrow" w="med" len="med"/>
            </a:ln>
          </p:spPr>
        </p:cxnSp>
        <p:sp>
          <p:nvSpPr>
            <p:cNvPr id="38939" name="TextBox 42"/>
            <p:cNvSpPr txBox="1">
              <a:spLocks noChangeArrowheads="1"/>
            </p:cNvSpPr>
            <p:nvPr/>
          </p:nvSpPr>
          <p:spPr bwMode="auto">
            <a:xfrm>
              <a:off x="10863263" y="3248025"/>
              <a:ext cx="1611312" cy="461963"/>
            </a:xfrm>
            <a:prstGeom prst="rect">
              <a:avLst/>
            </a:prstGeom>
            <a:noFill/>
            <a:ln w="9525">
              <a:noFill/>
              <a:miter lim="800000"/>
              <a:headEnd/>
              <a:tailEnd/>
            </a:ln>
          </p:spPr>
          <p:txBody>
            <a:bodyPr>
              <a:prstTxWarp prst="textNoShape">
                <a:avLst/>
              </a:prstTxWarp>
              <a:spAutoFit/>
            </a:bodyPr>
            <a:lstStyle/>
            <a:p>
              <a:pPr algn="ctr" eaLnBrk="0" hangingPunct="0"/>
              <a:r>
                <a:rPr lang="en-US" sz="2400"/>
                <a:t>Courts</a:t>
              </a:r>
            </a:p>
          </p:txBody>
        </p:sp>
        <p:sp>
          <p:nvSpPr>
            <p:cNvPr id="38940" name="TextBox 43"/>
            <p:cNvSpPr txBox="1">
              <a:spLocks noChangeArrowheads="1"/>
            </p:cNvSpPr>
            <p:nvPr/>
          </p:nvSpPr>
          <p:spPr bwMode="auto">
            <a:xfrm>
              <a:off x="11518900" y="1911350"/>
              <a:ext cx="2401888" cy="460375"/>
            </a:xfrm>
            <a:prstGeom prst="rect">
              <a:avLst/>
            </a:prstGeom>
            <a:noFill/>
            <a:ln w="9525">
              <a:noFill/>
              <a:miter lim="800000"/>
              <a:headEnd/>
              <a:tailEnd/>
            </a:ln>
          </p:spPr>
          <p:txBody>
            <a:bodyPr>
              <a:prstTxWarp prst="textNoShape">
                <a:avLst/>
              </a:prstTxWarp>
              <a:spAutoFit/>
            </a:bodyPr>
            <a:lstStyle/>
            <a:p>
              <a:pPr algn="ctr" eaLnBrk="0" hangingPunct="0"/>
              <a:r>
                <a:rPr lang="en-US" sz="2400"/>
                <a:t>Police/Sheriff</a:t>
              </a:r>
            </a:p>
          </p:txBody>
        </p:sp>
        <p:cxnSp>
          <p:nvCxnSpPr>
            <p:cNvPr id="38941" name="Straight Arrow Connector 45"/>
            <p:cNvCxnSpPr>
              <a:cxnSpLocks noChangeShapeType="1"/>
              <a:stCxn id="38940" idx="2"/>
            </p:cNvCxnSpPr>
            <p:nvPr/>
          </p:nvCxnSpPr>
          <p:spPr bwMode="auto">
            <a:xfrm rot="16200000" flipH="1">
              <a:off x="12117388" y="2973387"/>
              <a:ext cx="2978150" cy="1774825"/>
            </a:xfrm>
            <a:prstGeom prst="straightConnector1">
              <a:avLst/>
            </a:prstGeom>
            <a:noFill/>
            <a:ln w="12700">
              <a:solidFill>
                <a:schemeClr val="tx1"/>
              </a:solidFill>
              <a:round/>
              <a:headEnd type="none" w="sm" len="sm"/>
              <a:tailEnd type="arrow" w="med" len="med"/>
            </a:ln>
          </p:spPr>
        </p:cxnSp>
        <p:sp>
          <p:nvSpPr>
            <p:cNvPr id="38942" name="TextBox 49"/>
            <p:cNvSpPr txBox="1">
              <a:spLocks noChangeArrowheads="1"/>
            </p:cNvSpPr>
            <p:nvPr/>
          </p:nvSpPr>
          <p:spPr bwMode="auto">
            <a:xfrm>
              <a:off x="13496925" y="8488363"/>
              <a:ext cx="1392238" cy="461962"/>
            </a:xfrm>
            <a:prstGeom prst="rect">
              <a:avLst/>
            </a:prstGeom>
            <a:noFill/>
            <a:ln w="9525">
              <a:noFill/>
              <a:miter lim="800000"/>
              <a:headEnd/>
              <a:tailEnd/>
            </a:ln>
          </p:spPr>
          <p:txBody>
            <a:bodyPr>
              <a:prstTxWarp prst="textNoShape">
                <a:avLst/>
              </a:prstTxWarp>
              <a:spAutoFit/>
            </a:bodyPr>
            <a:lstStyle/>
            <a:p>
              <a:pPr algn="ctr" eaLnBrk="0" hangingPunct="0"/>
              <a:r>
                <a:rPr lang="en-US" sz="2400"/>
                <a:t>Fear</a:t>
              </a:r>
            </a:p>
          </p:txBody>
        </p:sp>
        <p:cxnSp>
          <p:nvCxnSpPr>
            <p:cNvPr id="38943" name="Straight Arrow Connector 51"/>
            <p:cNvCxnSpPr>
              <a:cxnSpLocks noChangeShapeType="1"/>
            </p:cNvCxnSpPr>
            <p:nvPr/>
          </p:nvCxnSpPr>
          <p:spPr bwMode="auto">
            <a:xfrm rot="16200000" flipV="1">
              <a:off x="7178675" y="7123113"/>
              <a:ext cx="1787525" cy="123825"/>
            </a:xfrm>
            <a:prstGeom prst="straightConnector1">
              <a:avLst/>
            </a:prstGeom>
            <a:noFill/>
            <a:ln w="12700">
              <a:solidFill>
                <a:schemeClr val="tx1"/>
              </a:solidFill>
              <a:round/>
              <a:headEnd type="none" w="sm" len="sm"/>
              <a:tailEnd type="arrow" w="med" len="med"/>
            </a:ln>
          </p:spPr>
        </p:cxnSp>
        <p:sp>
          <p:nvSpPr>
            <p:cNvPr id="38944" name="TextBox 52"/>
            <p:cNvSpPr txBox="1">
              <a:spLocks noChangeArrowheads="1"/>
            </p:cNvSpPr>
            <p:nvPr/>
          </p:nvSpPr>
          <p:spPr bwMode="auto">
            <a:xfrm>
              <a:off x="9021763" y="7461250"/>
              <a:ext cx="1295400" cy="460375"/>
            </a:xfrm>
            <a:prstGeom prst="rect">
              <a:avLst/>
            </a:prstGeom>
            <a:noFill/>
            <a:ln w="9525">
              <a:noFill/>
              <a:miter lim="800000"/>
              <a:headEnd/>
              <a:tailEnd/>
            </a:ln>
          </p:spPr>
          <p:txBody>
            <a:bodyPr>
              <a:prstTxWarp prst="textNoShape">
                <a:avLst/>
              </a:prstTxWarp>
              <a:spAutoFit/>
            </a:bodyPr>
            <a:lstStyle/>
            <a:p>
              <a:pPr eaLnBrk="0" hangingPunct="0"/>
              <a:r>
                <a:rPr lang="en-US" sz="2400"/>
                <a:t>&gt;Illness</a:t>
              </a:r>
            </a:p>
          </p:txBody>
        </p:sp>
        <p:sp>
          <p:nvSpPr>
            <p:cNvPr id="38945" name="TextBox 32"/>
            <p:cNvSpPr txBox="1">
              <a:spLocks noChangeArrowheads="1"/>
            </p:cNvSpPr>
            <p:nvPr/>
          </p:nvSpPr>
          <p:spPr bwMode="auto">
            <a:xfrm>
              <a:off x="5848350" y="2971800"/>
              <a:ext cx="1685925" cy="461963"/>
            </a:xfrm>
            <a:prstGeom prst="rect">
              <a:avLst/>
            </a:prstGeom>
            <a:noFill/>
            <a:ln w="9525">
              <a:noFill/>
              <a:miter lim="800000"/>
              <a:headEnd/>
              <a:tailEnd/>
            </a:ln>
          </p:spPr>
          <p:txBody>
            <a:bodyPr>
              <a:prstTxWarp prst="textNoShape">
                <a:avLst/>
              </a:prstTxWarp>
              <a:spAutoFit/>
            </a:bodyPr>
            <a:lstStyle/>
            <a:p>
              <a:r>
                <a:rPr lang="en-US" sz="2400"/>
                <a:t>FL. Statutes</a:t>
              </a:r>
            </a:p>
          </p:txBody>
        </p:sp>
        <p:cxnSp>
          <p:nvCxnSpPr>
            <p:cNvPr id="38946" name="Straight Arrow Connector 34"/>
            <p:cNvCxnSpPr>
              <a:cxnSpLocks noChangeShapeType="1"/>
            </p:cNvCxnSpPr>
            <p:nvPr/>
          </p:nvCxnSpPr>
          <p:spPr bwMode="auto">
            <a:xfrm rot="16200000" flipH="1">
              <a:off x="5881687" y="4043363"/>
              <a:ext cx="1895475" cy="609600"/>
            </a:xfrm>
            <a:prstGeom prst="straightConnector1">
              <a:avLst/>
            </a:prstGeom>
            <a:noFill/>
            <a:ln w="12700">
              <a:solidFill>
                <a:schemeClr val="tx1"/>
              </a:solidFill>
              <a:round/>
              <a:headEnd type="none" w="sm" len="sm"/>
              <a:tailEnd type="arrow" w="med" len="med"/>
            </a:ln>
          </p:spPr>
        </p:cxn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dirty="0"/>
              <a:t>Research Foci: Train of Events </a:t>
            </a:r>
          </a:p>
        </p:txBody>
      </p:sp>
      <p:sp>
        <p:nvSpPr>
          <p:cNvPr id="8" name="Content Placeholder 7"/>
          <p:cNvSpPr>
            <a:spLocks noGrp="1"/>
          </p:cNvSpPr>
          <p:nvPr>
            <p:ph sz="half" idx="2"/>
          </p:nvPr>
        </p:nvSpPr>
        <p:spPr>
          <a:xfrm>
            <a:off x="822960" y="1777389"/>
            <a:ext cx="4815840" cy="6473078"/>
          </a:xfrm>
        </p:spPr>
        <p:txBody>
          <a:bodyPr/>
          <a:lstStyle/>
          <a:p>
            <a:pPr>
              <a:buNone/>
            </a:pPr>
            <a:r>
              <a:rPr lang="en-US" sz="2800" u="sng" dirty="0" smtClean="0">
                <a:solidFill>
                  <a:srgbClr val="FFC000"/>
                </a:solidFill>
              </a:rPr>
              <a:t>Family/Community</a:t>
            </a:r>
          </a:p>
          <a:p>
            <a:pPr>
              <a:buNone/>
            </a:pPr>
            <a:r>
              <a:rPr lang="en-US" sz="2800" dirty="0" smtClean="0"/>
              <a:t>Help Seeking</a:t>
            </a:r>
          </a:p>
          <a:p>
            <a:pPr>
              <a:buNone/>
            </a:pPr>
            <a:r>
              <a:rPr lang="en-US" sz="2800" dirty="0" smtClean="0"/>
              <a:t>Stigma</a:t>
            </a:r>
          </a:p>
          <a:p>
            <a:pPr>
              <a:buNone/>
            </a:pPr>
            <a:r>
              <a:rPr lang="en-US" sz="2800" dirty="0" smtClean="0"/>
              <a:t>Religious Based</a:t>
            </a:r>
          </a:p>
          <a:p>
            <a:pPr>
              <a:buNone/>
            </a:pPr>
            <a:r>
              <a:rPr lang="en-US" sz="2800" dirty="0" smtClean="0"/>
              <a:t>Family Burden(?)</a:t>
            </a:r>
          </a:p>
          <a:p>
            <a:pPr>
              <a:buNone/>
            </a:pPr>
            <a:r>
              <a:rPr lang="en-US" sz="2800" dirty="0" smtClean="0"/>
              <a:t>Vol. Participation</a:t>
            </a:r>
          </a:p>
          <a:p>
            <a:pPr>
              <a:buNone/>
            </a:pPr>
            <a:r>
              <a:rPr lang="en-US" sz="2800" dirty="0" smtClean="0"/>
              <a:t>Myth &amp; Fear</a:t>
            </a:r>
          </a:p>
          <a:p>
            <a:pPr>
              <a:buNone/>
            </a:pPr>
            <a:r>
              <a:rPr lang="en-US" sz="2800" dirty="0" smtClean="0"/>
              <a:t>Cultural Beliefs</a:t>
            </a:r>
          </a:p>
          <a:p>
            <a:pPr>
              <a:buNone/>
            </a:pPr>
            <a:r>
              <a:rPr lang="en-US" sz="2800" dirty="0" smtClean="0"/>
              <a:t>Discrimination</a:t>
            </a:r>
          </a:p>
          <a:p>
            <a:pPr>
              <a:buNone/>
            </a:pPr>
            <a:r>
              <a:rPr lang="en-US" sz="2800" dirty="0" smtClean="0"/>
              <a:t>MH Literacy</a:t>
            </a:r>
          </a:p>
          <a:p>
            <a:pPr>
              <a:buNone/>
            </a:pPr>
            <a:r>
              <a:rPr lang="en-US" sz="2800" dirty="0" smtClean="0"/>
              <a:t>History/Memory</a:t>
            </a:r>
          </a:p>
          <a:p>
            <a:pPr>
              <a:buNone/>
            </a:pPr>
            <a:endParaRPr lang="en-US" sz="2800" dirty="0"/>
          </a:p>
        </p:txBody>
      </p:sp>
      <p:sp>
        <p:nvSpPr>
          <p:cNvPr id="9" name="Text Placeholder 8"/>
          <p:cNvSpPr>
            <a:spLocks noGrp="1"/>
          </p:cNvSpPr>
          <p:nvPr>
            <p:ph type="body" sz="quarter" idx="3"/>
          </p:nvPr>
        </p:nvSpPr>
        <p:spPr>
          <a:xfrm>
            <a:off x="6024247" y="1813515"/>
            <a:ext cx="4186554" cy="7371777"/>
          </a:xfrm>
        </p:spPr>
        <p:txBody>
          <a:bodyPr anchor="t"/>
          <a:lstStyle/>
          <a:p>
            <a:r>
              <a:rPr lang="en-US" sz="2800" u="sng" dirty="0" smtClean="0">
                <a:solidFill>
                  <a:srgbClr val="FFC000"/>
                </a:solidFill>
              </a:rPr>
              <a:t>Provider System</a:t>
            </a:r>
          </a:p>
          <a:p>
            <a:r>
              <a:rPr lang="en-US" sz="2800" dirty="0" smtClean="0"/>
              <a:t>Workforce Diversity</a:t>
            </a:r>
          </a:p>
          <a:p>
            <a:r>
              <a:rPr lang="en-US" sz="2800" dirty="0" smtClean="0"/>
              <a:t>Fragmentation</a:t>
            </a:r>
          </a:p>
          <a:p>
            <a:r>
              <a:rPr lang="en-US" sz="2800" dirty="0" smtClean="0"/>
              <a:t>Ethics/IRB Issues</a:t>
            </a:r>
          </a:p>
          <a:p>
            <a:r>
              <a:rPr lang="en-US" sz="2800" dirty="0" smtClean="0"/>
              <a:t>Commitment</a:t>
            </a:r>
          </a:p>
          <a:p>
            <a:r>
              <a:rPr lang="en-US" sz="2800" dirty="0" smtClean="0"/>
              <a:t>Resources/Costs</a:t>
            </a:r>
          </a:p>
          <a:p>
            <a:r>
              <a:rPr lang="en-US" sz="2800" dirty="0" smtClean="0"/>
              <a:t>Availability/Access</a:t>
            </a:r>
          </a:p>
          <a:p>
            <a:r>
              <a:rPr lang="en-US" sz="2800" dirty="0" smtClean="0"/>
              <a:t>Location/Hours</a:t>
            </a:r>
          </a:p>
          <a:p>
            <a:r>
              <a:rPr lang="en-US" sz="2800" dirty="0" smtClean="0"/>
              <a:t>Service Design</a:t>
            </a:r>
          </a:p>
          <a:p>
            <a:r>
              <a:rPr lang="en-US" sz="2800" dirty="0" err="1" smtClean="0"/>
              <a:t>EBPs/PBEs</a:t>
            </a:r>
            <a:endParaRPr lang="en-US" sz="2800" dirty="0" smtClean="0"/>
          </a:p>
          <a:p>
            <a:r>
              <a:rPr lang="en-US" sz="2800" dirty="0" smtClean="0"/>
              <a:t>Courts/Police</a:t>
            </a:r>
          </a:p>
          <a:p>
            <a:endParaRPr lang="en-US" sz="2800" dirty="0"/>
          </a:p>
        </p:txBody>
      </p:sp>
      <p:sp>
        <p:nvSpPr>
          <p:cNvPr id="10" name="Content Placeholder 9"/>
          <p:cNvSpPr>
            <a:spLocks noGrp="1"/>
          </p:cNvSpPr>
          <p:nvPr>
            <p:ph sz="quarter" idx="4"/>
          </p:nvPr>
        </p:nvSpPr>
        <p:spPr>
          <a:xfrm>
            <a:off x="11155047" y="1878954"/>
            <a:ext cx="4592954" cy="6320730"/>
          </a:xfrm>
        </p:spPr>
        <p:txBody>
          <a:bodyPr/>
          <a:lstStyle/>
          <a:p>
            <a:pPr>
              <a:buNone/>
            </a:pPr>
            <a:r>
              <a:rPr lang="en-US" sz="2800" u="sng" dirty="0" smtClean="0">
                <a:solidFill>
                  <a:srgbClr val="FFC000"/>
                </a:solidFill>
              </a:rPr>
              <a:t>Knowledge Base</a:t>
            </a:r>
          </a:p>
          <a:p>
            <a:pPr>
              <a:buNone/>
            </a:pPr>
            <a:r>
              <a:rPr lang="en-US" sz="2800" dirty="0" smtClean="0"/>
              <a:t>Conceptualization</a:t>
            </a:r>
          </a:p>
          <a:p>
            <a:pPr>
              <a:buNone/>
            </a:pPr>
            <a:r>
              <a:rPr lang="en-US" sz="2800" dirty="0" smtClean="0"/>
              <a:t>Problem Formulation</a:t>
            </a:r>
          </a:p>
          <a:p>
            <a:pPr>
              <a:buNone/>
            </a:pPr>
            <a:r>
              <a:rPr lang="en-US" sz="2800" dirty="0" smtClean="0"/>
              <a:t>Theory/Hypotheses</a:t>
            </a:r>
          </a:p>
          <a:p>
            <a:pPr>
              <a:buNone/>
            </a:pPr>
            <a:r>
              <a:rPr lang="en-US" sz="2800" dirty="0" smtClean="0"/>
              <a:t>Research Methods</a:t>
            </a:r>
          </a:p>
          <a:p>
            <a:pPr>
              <a:buNone/>
            </a:pPr>
            <a:r>
              <a:rPr lang="en-US" sz="2800" dirty="0" smtClean="0"/>
              <a:t>Sampling Bias</a:t>
            </a:r>
          </a:p>
          <a:p>
            <a:pPr>
              <a:buNone/>
            </a:pPr>
            <a:r>
              <a:rPr lang="en-US" sz="2800" dirty="0" smtClean="0"/>
              <a:t>Community Involvement</a:t>
            </a:r>
          </a:p>
          <a:p>
            <a:pPr>
              <a:buNone/>
            </a:pPr>
            <a:r>
              <a:rPr lang="en-US" sz="2800" dirty="0" smtClean="0"/>
              <a:t>Public Policy Impact</a:t>
            </a:r>
          </a:p>
          <a:p>
            <a:pPr>
              <a:buNone/>
            </a:pPr>
            <a:r>
              <a:rPr lang="en-US" sz="2800" dirty="0" smtClean="0"/>
              <a:t>University Education </a:t>
            </a:r>
          </a:p>
          <a:p>
            <a:pPr>
              <a:buNone/>
            </a:pPr>
            <a:r>
              <a:rPr lang="en-US" sz="2800" dirty="0" smtClean="0"/>
              <a:t>Media Portrayals/Stigma</a:t>
            </a:r>
          </a:p>
          <a:p>
            <a:pPr>
              <a:buNone/>
            </a:pPr>
            <a:r>
              <a:rPr lang="en-US" sz="2800" dirty="0" smtClean="0"/>
              <a:t>Cultural Competence</a:t>
            </a:r>
          </a:p>
          <a:p>
            <a:pPr>
              <a:buNone/>
            </a:pPr>
            <a:r>
              <a:rPr lang="en-US" sz="2800" dirty="0" smtClean="0"/>
              <a:t>Comparative Outcomes</a:t>
            </a:r>
          </a:p>
        </p:txBody>
      </p:sp>
      <p:sp>
        <p:nvSpPr>
          <p:cNvPr id="39942" name="TextBox 5"/>
          <p:cNvSpPr txBox="1">
            <a:spLocks noChangeArrowheads="1"/>
          </p:cNvSpPr>
          <p:nvPr/>
        </p:nvSpPr>
        <p:spPr bwMode="auto">
          <a:xfrm>
            <a:off x="395288" y="8734425"/>
            <a:ext cx="4340225" cy="369888"/>
          </a:xfrm>
          <a:prstGeom prst="rect">
            <a:avLst/>
          </a:prstGeom>
          <a:noFill/>
          <a:ln w="9525">
            <a:noFill/>
            <a:miter lim="800000"/>
            <a:headEnd/>
            <a:tailEnd/>
          </a:ln>
        </p:spPr>
        <p:txBody>
          <a:bodyPr>
            <a:prstTxWarp prst="textNoShape">
              <a:avLst/>
            </a:prstTxWarp>
            <a:spAutoFit/>
          </a:bodyPr>
          <a:lstStyle/>
          <a:p>
            <a:r>
              <a:rPr lang="en-US" sz="1800"/>
              <a:t>Davis 2009; IOM 2005; HHS 2001</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7" name="Group 16"/>
          <p:cNvGrpSpPr/>
          <p:nvPr/>
        </p:nvGrpSpPr>
        <p:grpSpPr>
          <a:xfrm>
            <a:off x="411163" y="204788"/>
            <a:ext cx="15636875" cy="7594600"/>
            <a:chOff x="411163" y="204788"/>
            <a:chExt cx="15636875" cy="7594600"/>
          </a:xfrm>
        </p:grpSpPr>
        <p:sp>
          <p:nvSpPr>
            <p:cNvPr id="378907" name="Rectangle 27"/>
            <p:cNvSpPr>
              <a:spLocks noChangeArrowheads="1"/>
            </p:cNvSpPr>
            <p:nvPr/>
          </p:nvSpPr>
          <p:spPr bwMode="auto">
            <a:xfrm>
              <a:off x="411163" y="1744663"/>
              <a:ext cx="15636875" cy="923925"/>
            </a:xfrm>
            <a:prstGeom prst="rect">
              <a:avLst/>
            </a:prstGeom>
            <a:noFill/>
            <a:ln w="9525">
              <a:noFill/>
              <a:miter lim="800000"/>
              <a:headEnd/>
              <a:tailEnd/>
            </a:ln>
            <a:effectLst/>
          </p:spPr>
          <p:txBody>
            <a:bodyPr lIns="146825" tIns="73413" rIns="146825" bIns="73413" anchor="b"/>
            <a:lstStyle/>
            <a:p>
              <a:pPr algn="ctr">
                <a:defRPr/>
              </a:pPr>
              <a:endParaRPr lang="en-US" altLang="en-US" sz="5800" dirty="0">
                <a:solidFill>
                  <a:schemeClr val="tx2"/>
                </a:solidFill>
                <a:effectLst>
                  <a:outerShdw blurRad="38100" dist="38100" dir="2700000" algn="tl">
                    <a:srgbClr val="000000"/>
                  </a:outerShdw>
                </a:effectLst>
                <a:latin typeface="Arial" charset="0"/>
              </a:endParaRPr>
            </a:p>
          </p:txBody>
        </p:sp>
        <p:grpSp>
          <p:nvGrpSpPr>
            <p:cNvPr id="17411" name="Group 28"/>
            <p:cNvGrpSpPr>
              <a:grpSpLocks/>
            </p:cNvGrpSpPr>
            <p:nvPr/>
          </p:nvGrpSpPr>
          <p:grpSpPr bwMode="auto">
            <a:xfrm>
              <a:off x="960438" y="1744663"/>
              <a:ext cx="13441362" cy="6054725"/>
              <a:chOff x="384" y="1536"/>
              <a:chExt cx="4704" cy="2832"/>
            </a:xfrm>
          </p:grpSpPr>
          <p:grpSp>
            <p:nvGrpSpPr>
              <p:cNvPr id="17413" name="Group 20"/>
              <p:cNvGrpSpPr>
                <a:grpSpLocks/>
              </p:cNvGrpSpPr>
              <p:nvPr/>
            </p:nvGrpSpPr>
            <p:grpSpPr bwMode="auto">
              <a:xfrm>
                <a:off x="384" y="1824"/>
                <a:ext cx="2880" cy="2112"/>
                <a:chOff x="432" y="1536"/>
                <a:chExt cx="2880" cy="2112"/>
              </a:xfrm>
            </p:grpSpPr>
            <p:sp>
              <p:nvSpPr>
                <p:cNvPr id="17423" name="Oval 8"/>
                <p:cNvSpPr>
                  <a:spLocks noChangeArrowheads="1"/>
                </p:cNvSpPr>
                <p:nvPr/>
              </p:nvSpPr>
              <p:spPr bwMode="auto">
                <a:xfrm>
                  <a:off x="480" y="1536"/>
                  <a:ext cx="2832" cy="2112"/>
                </a:xfrm>
                <a:prstGeom prst="ellipse">
                  <a:avLst/>
                </a:prstGeom>
                <a:solidFill>
                  <a:schemeClr val="accent1"/>
                </a:solidFill>
                <a:ln w="12700">
                  <a:solidFill>
                    <a:srgbClr val="000000"/>
                  </a:solidFill>
                  <a:round/>
                  <a:headEnd type="none" w="sm" len="sm"/>
                  <a:tailEnd type="none" w="sm" len="sm"/>
                </a:ln>
              </p:spPr>
              <p:txBody>
                <a:bodyPr wrap="none" anchor="ctr">
                  <a:prstTxWarp prst="textNoShape">
                    <a:avLst/>
                  </a:prstTxWarp>
                </a:bodyPr>
                <a:lstStyle/>
                <a:p>
                  <a:pPr eaLnBrk="0" hangingPunct="0"/>
                  <a:endParaRPr lang="en-US"/>
                </a:p>
              </p:txBody>
            </p:sp>
            <p:sp>
              <p:nvSpPr>
                <p:cNvPr id="17424" name="Text Box 13"/>
                <p:cNvSpPr txBox="1">
                  <a:spLocks noChangeArrowheads="1"/>
                </p:cNvSpPr>
                <p:nvPr/>
              </p:nvSpPr>
              <p:spPr bwMode="auto">
                <a:xfrm>
                  <a:off x="432" y="2016"/>
                  <a:ext cx="2592" cy="1065"/>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7100">
                      <a:solidFill>
                        <a:schemeClr val="bg2"/>
                      </a:solidFill>
                    </a:rPr>
                    <a:t>Service Delivery System</a:t>
                  </a:r>
                </a:p>
              </p:txBody>
            </p:sp>
          </p:grpSp>
          <p:grpSp>
            <p:nvGrpSpPr>
              <p:cNvPr id="17414" name="Group 18"/>
              <p:cNvGrpSpPr>
                <a:grpSpLocks/>
              </p:cNvGrpSpPr>
              <p:nvPr/>
            </p:nvGrpSpPr>
            <p:grpSpPr bwMode="auto">
              <a:xfrm>
                <a:off x="2256" y="3312"/>
                <a:ext cx="1200" cy="1056"/>
                <a:chOff x="2304" y="3024"/>
                <a:chExt cx="1200" cy="1056"/>
              </a:xfrm>
            </p:grpSpPr>
            <p:sp>
              <p:nvSpPr>
                <p:cNvPr id="17421" name="Oval 11"/>
                <p:cNvSpPr>
                  <a:spLocks noChangeArrowheads="1"/>
                </p:cNvSpPr>
                <p:nvPr/>
              </p:nvSpPr>
              <p:spPr bwMode="auto">
                <a:xfrm>
                  <a:off x="2304" y="3024"/>
                  <a:ext cx="1200" cy="1056"/>
                </a:xfrm>
                <a:prstGeom prst="ellipse">
                  <a:avLst/>
                </a:prstGeom>
                <a:solidFill>
                  <a:schemeClr val="folHlink"/>
                </a:solidFill>
                <a:ln w="12700">
                  <a:solidFill>
                    <a:srgbClr val="333333"/>
                  </a:solidFill>
                  <a:round/>
                  <a:headEnd type="none" w="sm" len="sm"/>
                  <a:tailEnd type="none" w="sm" len="sm"/>
                </a:ln>
              </p:spPr>
              <p:txBody>
                <a:bodyPr wrap="none" anchor="ctr">
                  <a:prstTxWarp prst="textNoShape">
                    <a:avLst/>
                  </a:prstTxWarp>
                </a:bodyPr>
                <a:lstStyle/>
                <a:p>
                  <a:pPr eaLnBrk="0" hangingPunct="0"/>
                  <a:endParaRPr lang="en-US"/>
                </a:p>
              </p:txBody>
            </p:sp>
            <p:sp>
              <p:nvSpPr>
                <p:cNvPr id="17422" name="Text Box 16"/>
                <p:cNvSpPr txBox="1">
                  <a:spLocks noChangeArrowheads="1"/>
                </p:cNvSpPr>
                <p:nvPr/>
              </p:nvSpPr>
              <p:spPr bwMode="auto">
                <a:xfrm>
                  <a:off x="2352" y="3408"/>
                  <a:ext cx="1104" cy="295"/>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3500">
                      <a:solidFill>
                        <a:schemeClr val="bg2"/>
                      </a:solidFill>
                    </a:rPr>
                    <a:t>Incidence</a:t>
                  </a:r>
                </a:p>
              </p:txBody>
            </p:sp>
          </p:grpSp>
          <p:grpSp>
            <p:nvGrpSpPr>
              <p:cNvPr id="17415" name="Group 19"/>
              <p:cNvGrpSpPr>
                <a:grpSpLocks/>
              </p:cNvGrpSpPr>
              <p:nvPr/>
            </p:nvGrpSpPr>
            <p:grpSpPr bwMode="auto">
              <a:xfrm>
                <a:off x="2112" y="1536"/>
                <a:ext cx="1200" cy="1056"/>
                <a:chOff x="2160" y="1248"/>
                <a:chExt cx="1200" cy="1056"/>
              </a:xfrm>
            </p:grpSpPr>
            <p:sp>
              <p:nvSpPr>
                <p:cNvPr id="17419" name="Oval 5"/>
                <p:cNvSpPr>
                  <a:spLocks noChangeArrowheads="1"/>
                </p:cNvSpPr>
                <p:nvPr/>
              </p:nvSpPr>
              <p:spPr bwMode="auto">
                <a:xfrm>
                  <a:off x="2160" y="1248"/>
                  <a:ext cx="1200" cy="1056"/>
                </a:xfrm>
                <a:prstGeom prst="ellipse">
                  <a:avLst/>
                </a:prstGeom>
                <a:solidFill>
                  <a:schemeClr val="folHlink"/>
                </a:solidFill>
                <a:ln w="12700">
                  <a:solidFill>
                    <a:srgbClr val="333333"/>
                  </a:solidFill>
                  <a:round/>
                  <a:headEnd type="none" w="sm" len="sm"/>
                  <a:tailEnd type="none" w="sm" len="sm"/>
                </a:ln>
              </p:spPr>
              <p:txBody>
                <a:bodyPr wrap="none" anchor="ctr">
                  <a:prstTxWarp prst="textNoShape">
                    <a:avLst/>
                  </a:prstTxWarp>
                </a:bodyPr>
                <a:lstStyle/>
                <a:p>
                  <a:pPr eaLnBrk="0" hangingPunct="0"/>
                  <a:endParaRPr lang="en-US"/>
                </a:p>
              </p:txBody>
            </p:sp>
            <p:sp>
              <p:nvSpPr>
                <p:cNvPr id="17420" name="Text Box 15"/>
                <p:cNvSpPr txBox="1">
                  <a:spLocks noChangeArrowheads="1"/>
                </p:cNvSpPr>
                <p:nvPr/>
              </p:nvSpPr>
              <p:spPr bwMode="auto">
                <a:xfrm>
                  <a:off x="2160" y="1632"/>
                  <a:ext cx="1152" cy="295"/>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3500">
                      <a:solidFill>
                        <a:schemeClr val="bg2"/>
                      </a:solidFill>
                    </a:rPr>
                    <a:t>Prevalence</a:t>
                  </a:r>
                </a:p>
              </p:txBody>
            </p:sp>
          </p:grpSp>
          <p:grpSp>
            <p:nvGrpSpPr>
              <p:cNvPr id="17416" name="Group 17"/>
              <p:cNvGrpSpPr>
                <a:grpSpLocks/>
              </p:cNvGrpSpPr>
              <p:nvPr/>
            </p:nvGrpSpPr>
            <p:grpSpPr bwMode="auto">
              <a:xfrm>
                <a:off x="2736" y="1872"/>
                <a:ext cx="2352" cy="1968"/>
                <a:chOff x="2790" y="1657"/>
                <a:chExt cx="2304" cy="1823"/>
              </a:xfrm>
            </p:grpSpPr>
            <p:sp>
              <p:nvSpPr>
                <p:cNvPr id="17417" name="Oval 7"/>
                <p:cNvSpPr>
                  <a:spLocks noChangeArrowheads="1"/>
                </p:cNvSpPr>
                <p:nvPr/>
              </p:nvSpPr>
              <p:spPr bwMode="auto">
                <a:xfrm>
                  <a:off x="2790" y="1657"/>
                  <a:ext cx="2304" cy="1823"/>
                </a:xfrm>
                <a:prstGeom prst="ellipse">
                  <a:avLst/>
                </a:prstGeom>
                <a:solidFill>
                  <a:schemeClr val="hlink"/>
                </a:solidFill>
                <a:ln w="12700">
                  <a:solidFill>
                    <a:srgbClr val="000000"/>
                  </a:solidFill>
                  <a:round/>
                  <a:headEnd type="none" w="sm" len="sm"/>
                  <a:tailEnd type="none" w="sm" len="sm"/>
                </a:ln>
              </p:spPr>
              <p:txBody>
                <a:bodyPr wrap="none" anchor="ctr">
                  <a:prstTxWarp prst="textNoShape">
                    <a:avLst/>
                  </a:prstTxWarp>
                </a:bodyPr>
                <a:lstStyle/>
                <a:p>
                  <a:pPr eaLnBrk="0" hangingPunct="0"/>
                  <a:endParaRPr lang="en-US"/>
                </a:p>
              </p:txBody>
            </p:sp>
            <p:sp>
              <p:nvSpPr>
                <p:cNvPr id="17418" name="Text Box 14"/>
                <p:cNvSpPr txBox="1">
                  <a:spLocks noChangeArrowheads="1"/>
                </p:cNvSpPr>
                <p:nvPr/>
              </p:nvSpPr>
              <p:spPr bwMode="auto">
                <a:xfrm>
                  <a:off x="2790" y="2191"/>
                  <a:ext cx="2304" cy="720"/>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5100" b="1">
                      <a:solidFill>
                        <a:schemeClr val="bg2"/>
                      </a:solidFill>
                    </a:rPr>
                    <a:t>Help-Seeking Behaviors</a:t>
                  </a:r>
                </a:p>
              </p:txBody>
            </p:sp>
          </p:grpSp>
        </p:grpSp>
        <p:sp>
          <p:nvSpPr>
            <p:cNvPr id="17412" name="TextBox 21"/>
            <p:cNvSpPr txBox="1">
              <a:spLocks noChangeArrowheads="1"/>
            </p:cNvSpPr>
            <p:nvPr/>
          </p:nvSpPr>
          <p:spPr bwMode="auto">
            <a:xfrm>
              <a:off x="2332038" y="204788"/>
              <a:ext cx="12480925" cy="1717675"/>
            </a:xfrm>
            <a:prstGeom prst="rect">
              <a:avLst/>
            </a:prstGeom>
            <a:noFill/>
            <a:ln w="9525">
              <a:noFill/>
              <a:miter lim="800000"/>
              <a:headEnd/>
              <a:tailEnd/>
            </a:ln>
          </p:spPr>
          <p:txBody>
            <a:bodyPr lIns="146825" tIns="73413" rIns="146825" bIns="73413">
              <a:prstTxWarp prst="textNoShape">
                <a:avLst/>
              </a:prstTxWarp>
              <a:spAutoFit/>
            </a:bodyPr>
            <a:lstStyle/>
            <a:p>
              <a:r>
                <a:rPr lang="en-US" sz="5100"/>
                <a:t>What Causes the Problem: Either or Approaches/Answers</a:t>
              </a:r>
            </a:p>
          </p:txBody>
        </p:sp>
      </p:gr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r>
              <a:rPr lang="en-US" dirty="0"/>
              <a:t>What is Help – Seeking?</a:t>
            </a:r>
          </a:p>
        </p:txBody>
      </p:sp>
      <p:sp>
        <p:nvSpPr>
          <p:cNvPr id="18435" name="Rectangle 3"/>
          <p:cNvSpPr>
            <a:spLocks noGrp="1" noChangeArrowheads="1"/>
          </p:cNvSpPr>
          <p:nvPr>
            <p:ph type="body" idx="1"/>
          </p:nvPr>
        </p:nvSpPr>
        <p:spPr>
          <a:xfrm>
            <a:off x="822325" y="2155825"/>
            <a:ext cx="14814550" cy="6875463"/>
          </a:xfrm>
        </p:spPr>
        <p:txBody>
          <a:bodyPr/>
          <a:lstStyle/>
          <a:p>
            <a:r>
              <a:rPr lang="en-US" dirty="0"/>
              <a:t>Help-seeking involves a number of pro-active steps that take a person, family, or community from the point of recognizing a problem exists to using [entrusting] an external  resource to solve, lessen, or  cure the problem.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a:t>The Help Seeking Paradox</a:t>
            </a:r>
          </a:p>
        </p:txBody>
      </p:sp>
      <p:sp>
        <p:nvSpPr>
          <p:cNvPr id="19459" name="Content Placeholder 2"/>
          <p:cNvSpPr>
            <a:spLocks noGrp="1"/>
          </p:cNvSpPr>
          <p:nvPr>
            <p:ph idx="1"/>
          </p:nvPr>
        </p:nvSpPr>
        <p:spPr/>
        <p:txBody>
          <a:bodyPr/>
          <a:lstStyle/>
          <a:p>
            <a:endParaRPr lang="en-US" dirty="0"/>
          </a:p>
          <a:p>
            <a:r>
              <a:rPr lang="en-US" dirty="0"/>
              <a:t>Although there are reportedly minimal differences in rates, there are marked differences in help seeking by race, ethnicity, language, gender, residence, and other identifiable characteristics.</a:t>
            </a:r>
          </a:p>
          <a:p>
            <a:endParaRPr lang="en-US" dirty="0"/>
          </a:p>
          <a:p>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5" name="Group 14"/>
          <p:cNvGrpSpPr/>
          <p:nvPr/>
        </p:nvGrpSpPr>
        <p:grpSpPr>
          <a:xfrm>
            <a:off x="592138" y="512763"/>
            <a:ext cx="15317787" cy="8518525"/>
            <a:chOff x="592138" y="512763"/>
            <a:chExt cx="15317787" cy="8518525"/>
          </a:xfrm>
        </p:grpSpPr>
        <p:sp>
          <p:nvSpPr>
            <p:cNvPr id="20482" name="Oval 9"/>
            <p:cNvSpPr>
              <a:spLocks noChangeArrowheads="1"/>
            </p:cNvSpPr>
            <p:nvPr/>
          </p:nvSpPr>
          <p:spPr bwMode="auto">
            <a:xfrm>
              <a:off x="8821738" y="1436688"/>
              <a:ext cx="7088187" cy="7594600"/>
            </a:xfrm>
            <a:prstGeom prst="ellipse">
              <a:avLst/>
            </a:prstGeom>
            <a:solidFill>
              <a:schemeClr val="accent1"/>
            </a:solidFill>
            <a:ln w="12700">
              <a:solidFill>
                <a:schemeClr val="tx1"/>
              </a:solidFill>
              <a:round/>
              <a:headEnd type="none" w="sm" len="sm"/>
              <a:tailEnd type="none" w="sm" len="sm"/>
            </a:ln>
          </p:spPr>
          <p:txBody>
            <a:bodyPr lIns="91429" tIns="45714" rIns="91429" bIns="45714">
              <a:prstTxWarp prst="textNoShape">
                <a:avLst/>
              </a:prstTxWarp>
            </a:bodyPr>
            <a:lstStyle/>
            <a:p>
              <a:pPr algn="ctr" eaLnBrk="0" hangingPunct="0"/>
              <a:r>
                <a:rPr lang="en-US" sz="3200"/>
                <a:t>Use of Pastoral Care</a:t>
              </a:r>
            </a:p>
            <a:p>
              <a:pPr algn="ctr" eaLnBrk="0" hangingPunct="0"/>
              <a:r>
                <a:rPr lang="en-US" sz="3200"/>
                <a:t>Use of Native Healers</a:t>
              </a:r>
            </a:p>
            <a:p>
              <a:pPr algn="ctr" eaLnBrk="0" hangingPunct="0"/>
              <a:r>
                <a:rPr lang="en-US" sz="3200"/>
                <a:t>Use of Emergency Rooms</a:t>
              </a:r>
            </a:p>
            <a:p>
              <a:pPr algn="ctr" eaLnBrk="0" hangingPunct="0"/>
              <a:r>
                <a:rPr lang="en-US" sz="3200"/>
                <a:t>Family Support</a:t>
              </a:r>
            </a:p>
            <a:p>
              <a:pPr algn="ctr" eaLnBrk="0" hangingPunct="0"/>
              <a:r>
                <a:rPr lang="en-US" sz="3200"/>
                <a:t>Episodic Use of Primary Care</a:t>
              </a:r>
            </a:p>
            <a:p>
              <a:pPr algn="ctr" eaLnBrk="0" hangingPunct="0"/>
              <a:r>
                <a:rPr lang="en-US" sz="3200"/>
                <a:t>&gt;Advocacy Participation</a:t>
              </a:r>
            </a:p>
            <a:p>
              <a:pPr algn="ctr" eaLnBrk="0" hangingPunct="0"/>
              <a:r>
                <a:rPr lang="en-US" sz="3200"/>
                <a:t>Lengthy Delay Post Onset</a:t>
              </a:r>
            </a:p>
            <a:p>
              <a:pPr algn="ctr" eaLnBrk="0" hangingPunct="0"/>
              <a:r>
                <a:rPr lang="en-US" sz="3200"/>
                <a:t>Elastic Boundaries</a:t>
              </a:r>
            </a:p>
          </p:txBody>
        </p:sp>
        <p:sp>
          <p:nvSpPr>
            <p:cNvPr id="19459" name="TextBox 7"/>
            <p:cNvSpPr txBox="1">
              <a:spLocks noChangeArrowheads="1"/>
            </p:cNvSpPr>
            <p:nvPr/>
          </p:nvSpPr>
          <p:spPr bwMode="auto">
            <a:xfrm>
              <a:off x="3017838" y="512763"/>
              <a:ext cx="9058275" cy="692150"/>
            </a:xfrm>
            <a:prstGeom prst="rect">
              <a:avLst/>
            </a:prstGeom>
            <a:noFill/>
            <a:ln w="9525">
              <a:noFill/>
              <a:miter lim="800000"/>
              <a:headEnd/>
              <a:tailEnd/>
            </a:ln>
          </p:spPr>
          <p:txBody>
            <a:bodyPr lIns="91429" tIns="45714" rIns="91429" bIns="45714">
              <a:spAutoFit/>
            </a:bodyPr>
            <a:lstStyle/>
            <a:p>
              <a:pPr algn="ctr" eaLnBrk="0" hangingPunct="0">
                <a:defRPr/>
              </a:pPr>
              <a:r>
                <a:rPr lang="en-US" b="1" dirty="0">
                  <a:solidFill>
                    <a:schemeClr val="accent4">
                      <a:lumMod val="10000"/>
                    </a:schemeClr>
                  </a:solidFill>
                  <a:latin typeface="Times New Roman" pitchFamily="18" charset="0"/>
                </a:rPr>
                <a:t>Cultural Pathways to Help </a:t>
              </a:r>
            </a:p>
          </p:txBody>
        </p:sp>
        <p:sp>
          <p:nvSpPr>
            <p:cNvPr id="19460" name="TextBox 8"/>
            <p:cNvSpPr txBox="1">
              <a:spLocks noChangeArrowheads="1"/>
            </p:cNvSpPr>
            <p:nvPr/>
          </p:nvSpPr>
          <p:spPr bwMode="auto">
            <a:xfrm>
              <a:off x="592138" y="2643188"/>
              <a:ext cx="4997450" cy="6092825"/>
            </a:xfrm>
            <a:prstGeom prst="rect">
              <a:avLst/>
            </a:prstGeom>
            <a:noFill/>
            <a:ln w="9525">
              <a:noFill/>
              <a:miter lim="800000"/>
              <a:headEnd/>
              <a:tailEnd/>
            </a:ln>
          </p:spPr>
          <p:txBody>
            <a:bodyPr lIns="91429" tIns="45714" rIns="91429" bIns="45714">
              <a:prstTxWarp prst="textNoShape">
                <a:avLst/>
              </a:prstTxWarp>
              <a:spAutoFit/>
            </a:bodyPr>
            <a:lstStyle/>
            <a:p>
              <a:pPr eaLnBrk="0" hangingPunct="0"/>
              <a:r>
                <a:rPr lang="en-US">
                  <a:solidFill>
                    <a:srgbClr val="161616"/>
                  </a:solidFill>
                </a:rPr>
                <a:t>Fear</a:t>
              </a:r>
            </a:p>
            <a:p>
              <a:pPr eaLnBrk="0" hangingPunct="0"/>
              <a:r>
                <a:rPr lang="en-US">
                  <a:solidFill>
                    <a:srgbClr val="161616"/>
                  </a:solidFill>
                </a:rPr>
                <a:t>Embarrassment</a:t>
              </a:r>
            </a:p>
            <a:p>
              <a:pPr eaLnBrk="0" hangingPunct="0"/>
              <a:r>
                <a:rPr lang="en-US">
                  <a:solidFill>
                    <a:srgbClr val="161616"/>
                  </a:solidFill>
                </a:rPr>
                <a:t>Language</a:t>
              </a:r>
            </a:p>
            <a:p>
              <a:pPr eaLnBrk="0" hangingPunct="0"/>
              <a:r>
                <a:rPr lang="en-US">
                  <a:solidFill>
                    <a:srgbClr val="161616"/>
                  </a:solidFill>
                </a:rPr>
                <a:t>Trust</a:t>
              </a:r>
            </a:p>
            <a:p>
              <a:pPr eaLnBrk="0" hangingPunct="0"/>
              <a:r>
                <a:rPr lang="en-US">
                  <a:solidFill>
                    <a:srgbClr val="161616"/>
                  </a:solidFill>
                </a:rPr>
                <a:t>Insurance</a:t>
              </a:r>
            </a:p>
            <a:p>
              <a:pPr eaLnBrk="0" hangingPunct="0"/>
              <a:r>
                <a:rPr lang="en-US">
                  <a:solidFill>
                    <a:srgbClr val="161616"/>
                  </a:solidFill>
                </a:rPr>
                <a:t>MH Literacy</a:t>
              </a:r>
            </a:p>
            <a:p>
              <a:pPr eaLnBrk="0" hangingPunct="0"/>
              <a:r>
                <a:rPr lang="en-US">
                  <a:solidFill>
                    <a:srgbClr val="161616"/>
                  </a:solidFill>
                </a:rPr>
                <a:t>Negative Experience</a:t>
              </a:r>
            </a:p>
            <a:p>
              <a:pPr eaLnBrk="0" hangingPunct="0"/>
              <a:r>
                <a:rPr lang="en-US">
                  <a:solidFill>
                    <a:srgbClr val="161616"/>
                  </a:solidFill>
                </a:rPr>
                <a:t>Confidentiality</a:t>
              </a:r>
            </a:p>
            <a:p>
              <a:pPr eaLnBrk="0" hangingPunct="0"/>
              <a:r>
                <a:rPr lang="en-US">
                  <a:solidFill>
                    <a:srgbClr val="161616"/>
                  </a:solidFill>
                </a:rPr>
                <a:t>Stigma</a:t>
              </a:r>
            </a:p>
            <a:p>
              <a:pPr eaLnBrk="0" hangingPunct="0"/>
              <a:endParaRPr lang="en-US"/>
            </a:p>
          </p:txBody>
        </p:sp>
        <p:cxnSp>
          <p:nvCxnSpPr>
            <p:cNvPr id="20485" name="Straight Arrow Connector 11"/>
            <p:cNvCxnSpPr>
              <a:cxnSpLocks noChangeShapeType="1"/>
              <a:endCxn id="20482" idx="2"/>
            </p:cNvCxnSpPr>
            <p:nvPr/>
          </p:nvCxnSpPr>
          <p:spPr bwMode="auto">
            <a:xfrm>
              <a:off x="1625600" y="3065463"/>
              <a:ext cx="7196138" cy="2168525"/>
            </a:xfrm>
            <a:prstGeom prst="straightConnector1">
              <a:avLst/>
            </a:prstGeom>
            <a:noFill/>
            <a:ln w="12700">
              <a:solidFill>
                <a:schemeClr val="tx1"/>
              </a:solidFill>
              <a:round/>
              <a:headEnd type="none" w="sm" len="sm"/>
              <a:tailEnd type="arrow" w="med" len="med"/>
            </a:ln>
          </p:spPr>
        </p:cxnSp>
        <p:cxnSp>
          <p:nvCxnSpPr>
            <p:cNvPr id="20486" name="Straight Arrow Connector 13"/>
            <p:cNvCxnSpPr>
              <a:cxnSpLocks noChangeShapeType="1"/>
              <a:endCxn id="20482" idx="2"/>
            </p:cNvCxnSpPr>
            <p:nvPr/>
          </p:nvCxnSpPr>
          <p:spPr bwMode="auto">
            <a:xfrm flipV="1">
              <a:off x="3132138" y="5233988"/>
              <a:ext cx="5689600" cy="877887"/>
            </a:xfrm>
            <a:prstGeom prst="straightConnector1">
              <a:avLst/>
            </a:prstGeom>
            <a:noFill/>
            <a:ln w="12700">
              <a:solidFill>
                <a:schemeClr val="tx1"/>
              </a:solidFill>
              <a:round/>
              <a:headEnd type="none" w="sm" len="sm"/>
              <a:tailEnd type="arrow" w="med" len="med"/>
            </a:ln>
          </p:spPr>
        </p:cxnSp>
        <p:cxnSp>
          <p:nvCxnSpPr>
            <p:cNvPr id="20487" name="Straight Arrow Connector 15"/>
            <p:cNvCxnSpPr>
              <a:cxnSpLocks noChangeShapeType="1"/>
              <a:endCxn id="20482" idx="2"/>
            </p:cNvCxnSpPr>
            <p:nvPr/>
          </p:nvCxnSpPr>
          <p:spPr bwMode="auto">
            <a:xfrm flipV="1">
              <a:off x="2522538" y="5233988"/>
              <a:ext cx="6299200" cy="168275"/>
            </a:xfrm>
            <a:prstGeom prst="straightConnector1">
              <a:avLst/>
            </a:prstGeom>
            <a:noFill/>
            <a:ln w="12700">
              <a:solidFill>
                <a:schemeClr val="tx1"/>
              </a:solidFill>
              <a:round/>
              <a:headEnd type="none" w="sm" len="sm"/>
              <a:tailEnd type="arrow" w="med" len="med"/>
            </a:ln>
          </p:spPr>
        </p:cxnSp>
        <p:cxnSp>
          <p:nvCxnSpPr>
            <p:cNvPr id="20488" name="Straight Arrow Connector 17"/>
            <p:cNvCxnSpPr>
              <a:cxnSpLocks noChangeShapeType="1"/>
              <a:endCxn id="20482" idx="2"/>
            </p:cNvCxnSpPr>
            <p:nvPr/>
          </p:nvCxnSpPr>
          <p:spPr bwMode="auto">
            <a:xfrm>
              <a:off x="3606800" y="3690938"/>
              <a:ext cx="5214938" cy="1543050"/>
            </a:xfrm>
            <a:prstGeom prst="straightConnector1">
              <a:avLst/>
            </a:prstGeom>
            <a:noFill/>
            <a:ln w="12700">
              <a:solidFill>
                <a:schemeClr val="tx1"/>
              </a:solidFill>
              <a:round/>
              <a:headEnd type="none" w="sm" len="sm"/>
              <a:tailEnd type="arrow" w="med" len="med"/>
            </a:ln>
          </p:spPr>
        </p:cxnSp>
        <p:cxnSp>
          <p:nvCxnSpPr>
            <p:cNvPr id="20489" name="Straight Arrow Connector 19"/>
            <p:cNvCxnSpPr>
              <a:cxnSpLocks noChangeShapeType="1"/>
              <a:endCxn id="20482" idx="2"/>
            </p:cNvCxnSpPr>
            <p:nvPr/>
          </p:nvCxnSpPr>
          <p:spPr bwMode="auto">
            <a:xfrm>
              <a:off x="2522538" y="4233863"/>
              <a:ext cx="6299200" cy="1000125"/>
            </a:xfrm>
            <a:prstGeom prst="straightConnector1">
              <a:avLst/>
            </a:prstGeom>
            <a:noFill/>
            <a:ln w="12700">
              <a:solidFill>
                <a:schemeClr val="tx1"/>
              </a:solidFill>
              <a:round/>
              <a:headEnd type="none" w="sm" len="sm"/>
              <a:tailEnd type="arrow" w="med" len="med"/>
            </a:ln>
          </p:spPr>
        </p:cxnSp>
        <p:cxnSp>
          <p:nvCxnSpPr>
            <p:cNvPr id="20490" name="Straight Arrow Connector 21"/>
            <p:cNvCxnSpPr>
              <a:cxnSpLocks noChangeShapeType="1"/>
              <a:endCxn id="20482" idx="2"/>
            </p:cNvCxnSpPr>
            <p:nvPr/>
          </p:nvCxnSpPr>
          <p:spPr bwMode="auto">
            <a:xfrm>
              <a:off x="1677988" y="4859338"/>
              <a:ext cx="7143750" cy="374650"/>
            </a:xfrm>
            <a:prstGeom prst="straightConnector1">
              <a:avLst/>
            </a:prstGeom>
            <a:noFill/>
            <a:ln w="12700">
              <a:solidFill>
                <a:schemeClr val="tx1"/>
              </a:solidFill>
              <a:round/>
              <a:headEnd type="none" w="sm" len="sm"/>
              <a:tailEnd type="arrow" w="med" len="med"/>
            </a:ln>
          </p:spPr>
        </p:cxnSp>
        <p:cxnSp>
          <p:nvCxnSpPr>
            <p:cNvPr id="20491" name="Straight Arrow Connector 23"/>
            <p:cNvCxnSpPr>
              <a:cxnSpLocks noChangeShapeType="1"/>
              <a:endCxn id="20482" idx="2"/>
            </p:cNvCxnSpPr>
            <p:nvPr/>
          </p:nvCxnSpPr>
          <p:spPr bwMode="auto">
            <a:xfrm flipV="1">
              <a:off x="4757738" y="5233988"/>
              <a:ext cx="4064000" cy="1401762"/>
            </a:xfrm>
            <a:prstGeom prst="straightConnector1">
              <a:avLst/>
            </a:prstGeom>
            <a:noFill/>
            <a:ln w="12700">
              <a:solidFill>
                <a:schemeClr val="tx1"/>
              </a:solidFill>
              <a:round/>
              <a:headEnd type="none" w="sm" len="sm"/>
              <a:tailEnd type="arrow" w="med" len="med"/>
            </a:ln>
          </p:spPr>
        </p:cxnSp>
        <p:cxnSp>
          <p:nvCxnSpPr>
            <p:cNvPr id="20492" name="Straight Arrow Connector 25"/>
            <p:cNvCxnSpPr>
              <a:cxnSpLocks noChangeShapeType="1"/>
              <a:endCxn id="20482" idx="2"/>
            </p:cNvCxnSpPr>
            <p:nvPr/>
          </p:nvCxnSpPr>
          <p:spPr bwMode="auto">
            <a:xfrm flipV="1">
              <a:off x="3506788" y="5233988"/>
              <a:ext cx="5314950" cy="2147887"/>
            </a:xfrm>
            <a:prstGeom prst="straightConnector1">
              <a:avLst/>
            </a:prstGeom>
            <a:noFill/>
            <a:ln w="12700">
              <a:solidFill>
                <a:schemeClr val="tx1"/>
              </a:solidFill>
              <a:round/>
              <a:headEnd type="none" w="sm" len="sm"/>
              <a:tailEnd type="arrow" w="med" len="med"/>
            </a:ln>
          </p:spPr>
        </p:cxnSp>
        <p:cxnSp>
          <p:nvCxnSpPr>
            <p:cNvPr id="20493" name="Straight Arrow Connector 27"/>
            <p:cNvCxnSpPr>
              <a:cxnSpLocks noChangeShapeType="1"/>
              <a:endCxn id="20482" idx="2"/>
            </p:cNvCxnSpPr>
            <p:nvPr/>
          </p:nvCxnSpPr>
          <p:spPr bwMode="auto">
            <a:xfrm flipV="1">
              <a:off x="2049463" y="5233988"/>
              <a:ext cx="6772275" cy="2622550"/>
            </a:xfrm>
            <a:prstGeom prst="straightConnector1">
              <a:avLst/>
            </a:prstGeom>
            <a:noFill/>
            <a:ln w="12700">
              <a:solidFill>
                <a:schemeClr val="tx1"/>
              </a:solidFill>
              <a:round/>
              <a:headEnd type="none" w="sm" len="sm"/>
              <a:tailEnd type="arrow" w="med" len="med"/>
            </a:ln>
          </p:spPr>
        </p:cxnSp>
        <p:sp>
          <p:nvSpPr>
            <p:cNvPr id="20494" name="TextBox 28"/>
            <p:cNvSpPr txBox="1">
              <a:spLocks noChangeArrowheads="1"/>
            </p:cNvSpPr>
            <p:nvPr/>
          </p:nvSpPr>
          <p:spPr bwMode="auto">
            <a:xfrm>
              <a:off x="608013" y="8543925"/>
              <a:ext cx="6927850" cy="460375"/>
            </a:xfrm>
            <a:prstGeom prst="rect">
              <a:avLst/>
            </a:prstGeom>
            <a:noFill/>
            <a:ln w="9525">
              <a:noFill/>
              <a:miter lim="800000"/>
              <a:headEnd/>
              <a:tailEnd/>
            </a:ln>
          </p:spPr>
          <p:txBody>
            <a:bodyPr lIns="91429" tIns="45714" rIns="91429" bIns="45714">
              <a:prstTxWarp prst="textNoShape">
                <a:avLst/>
              </a:prstTxWarp>
              <a:spAutoFit/>
            </a:bodyPr>
            <a:lstStyle/>
            <a:p>
              <a:pPr eaLnBrk="0" hangingPunct="0"/>
              <a:r>
                <a:rPr lang="en-US" sz="2400"/>
                <a:t>Snowden (2004); Neighbors (2007)</a:t>
              </a:r>
            </a:p>
          </p:txBody>
        </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dirty="0"/>
              <a:t>Status of Cultural Knowledge:</a:t>
            </a:r>
          </a:p>
        </p:txBody>
      </p:sp>
      <p:sp>
        <p:nvSpPr>
          <p:cNvPr id="21507" name="Rectangle 3"/>
          <p:cNvSpPr>
            <a:spLocks noGrp="1" noChangeArrowheads="1"/>
          </p:cNvSpPr>
          <p:nvPr>
            <p:ph type="body" idx="1"/>
          </p:nvPr>
        </p:nvSpPr>
        <p:spPr>
          <a:xfrm>
            <a:off x="685800" y="2717800"/>
            <a:ext cx="15433675" cy="5541963"/>
          </a:xfrm>
        </p:spPr>
        <p:txBody>
          <a:bodyPr/>
          <a:lstStyle/>
          <a:p>
            <a:pPr eaLnBrk="1" hangingPunct="1"/>
            <a:r>
              <a:rPr lang="en-US" dirty="0">
                <a:solidFill>
                  <a:schemeClr val="folHlink"/>
                </a:solidFill>
              </a:rPr>
              <a:t>The Clinical Application of Cultural Competency is Relative</a:t>
            </a:r>
          </a:p>
        </p:txBody>
      </p:sp>
      <p:grpSp>
        <p:nvGrpSpPr>
          <p:cNvPr id="18" name="Group 17"/>
          <p:cNvGrpSpPr/>
          <p:nvPr/>
        </p:nvGrpSpPr>
        <p:grpSpPr>
          <a:xfrm>
            <a:off x="549275" y="4495800"/>
            <a:ext cx="14263688" cy="4037013"/>
            <a:chOff x="549275" y="4495800"/>
            <a:chExt cx="14263688" cy="4037013"/>
          </a:xfrm>
        </p:grpSpPr>
        <p:sp>
          <p:nvSpPr>
            <p:cNvPr id="21508" name="Line 4"/>
            <p:cNvSpPr>
              <a:spLocks noChangeShapeType="1"/>
            </p:cNvSpPr>
            <p:nvPr/>
          </p:nvSpPr>
          <p:spPr bwMode="auto">
            <a:xfrm>
              <a:off x="1646238" y="5438775"/>
              <a:ext cx="13166725" cy="103188"/>
            </a:xfrm>
            <a:prstGeom prst="line">
              <a:avLst/>
            </a:prstGeom>
            <a:noFill/>
            <a:ln w="12700">
              <a:solidFill>
                <a:schemeClr val="tx1"/>
              </a:solidFill>
              <a:round/>
              <a:headEnd type="none" w="sm" len="sm"/>
              <a:tailEnd type="none" w="sm" len="sm"/>
            </a:ln>
          </p:spPr>
          <p:txBody>
            <a:bodyPr lIns="146806" tIns="73403" rIns="146806" bIns="73403">
              <a:prstTxWarp prst="textNoShape">
                <a:avLst/>
              </a:prstTxWarp>
            </a:bodyPr>
            <a:lstStyle/>
            <a:p>
              <a:endParaRPr lang="en-US"/>
            </a:p>
          </p:txBody>
        </p:sp>
        <p:sp>
          <p:nvSpPr>
            <p:cNvPr id="21509" name="Text Box 5"/>
            <p:cNvSpPr txBox="1">
              <a:spLocks noChangeArrowheads="1"/>
            </p:cNvSpPr>
            <p:nvPr/>
          </p:nvSpPr>
          <p:spPr bwMode="auto">
            <a:xfrm>
              <a:off x="1617663" y="4495800"/>
              <a:ext cx="1973262" cy="949325"/>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Non English</a:t>
              </a:r>
            </a:p>
            <a:p>
              <a:pPr eaLnBrk="0" hangingPunct="0"/>
              <a:r>
                <a:rPr lang="en-US" sz="2600"/>
                <a:t>Speaking</a:t>
              </a:r>
            </a:p>
          </p:txBody>
        </p:sp>
        <p:sp>
          <p:nvSpPr>
            <p:cNvPr id="21510" name="Text Box 6"/>
            <p:cNvSpPr txBox="1">
              <a:spLocks noChangeArrowheads="1"/>
            </p:cNvSpPr>
            <p:nvPr/>
          </p:nvSpPr>
          <p:spPr bwMode="auto">
            <a:xfrm>
              <a:off x="4389438" y="4514850"/>
              <a:ext cx="1738312" cy="949325"/>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Native </a:t>
              </a:r>
            </a:p>
            <a:p>
              <a:pPr eaLnBrk="0" hangingPunct="0"/>
              <a:r>
                <a:rPr lang="en-US" sz="2600"/>
                <a:t>Americans</a:t>
              </a:r>
            </a:p>
          </p:txBody>
        </p:sp>
        <p:sp>
          <p:nvSpPr>
            <p:cNvPr id="21511" name="Text Box 7"/>
            <p:cNvSpPr txBox="1">
              <a:spLocks noChangeArrowheads="1"/>
            </p:cNvSpPr>
            <p:nvPr/>
          </p:nvSpPr>
          <p:spPr bwMode="auto">
            <a:xfrm>
              <a:off x="1096963" y="5419725"/>
              <a:ext cx="2020887" cy="1749425"/>
            </a:xfrm>
            <a:prstGeom prst="rect">
              <a:avLst/>
            </a:prstGeom>
            <a:noFill/>
            <a:ln w="12700">
              <a:noFill/>
              <a:miter lim="800000"/>
              <a:headEnd type="none" w="sm" len="sm"/>
              <a:tailEnd type="none" w="sm" len="sm"/>
            </a:ln>
          </p:spPr>
          <p:txBody>
            <a:bodyPr lIns="146806" tIns="73403" rIns="146806" bIns="73403">
              <a:prstTxWarp prst="textNoShape">
                <a:avLst/>
              </a:prstTxWarp>
              <a:spAutoFit/>
            </a:bodyPr>
            <a:lstStyle/>
            <a:p>
              <a:pPr eaLnBrk="0" hangingPunct="0"/>
              <a:r>
                <a:rPr lang="en-US" sz="2600"/>
                <a:t>Lowest </a:t>
              </a:r>
            </a:p>
            <a:p>
              <a:pPr eaLnBrk="0" hangingPunct="0"/>
              <a:r>
                <a:rPr lang="en-US" sz="2600"/>
                <a:t>Income</a:t>
              </a:r>
            </a:p>
            <a:p>
              <a:pPr eaLnBrk="0" hangingPunct="0"/>
              <a:r>
                <a:rPr lang="en-US" sz="2600"/>
                <a:t>Female &amp; Male</a:t>
              </a:r>
            </a:p>
          </p:txBody>
        </p:sp>
        <p:sp>
          <p:nvSpPr>
            <p:cNvPr id="21512" name="Text Box 8"/>
            <p:cNvSpPr txBox="1">
              <a:spLocks noChangeArrowheads="1"/>
            </p:cNvSpPr>
            <p:nvPr/>
          </p:nvSpPr>
          <p:spPr bwMode="auto">
            <a:xfrm>
              <a:off x="4497388" y="5522913"/>
              <a:ext cx="2463800" cy="1747837"/>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Asian/</a:t>
              </a:r>
            </a:p>
            <a:p>
              <a:pPr eaLnBrk="0" hangingPunct="0"/>
              <a:r>
                <a:rPr lang="en-US" sz="2600"/>
                <a:t>Pacific</a:t>
              </a:r>
            </a:p>
            <a:p>
              <a:pPr eaLnBrk="0" hangingPunct="0"/>
              <a:r>
                <a:rPr lang="en-US" sz="2600"/>
                <a:t>Islanders &amp;</a:t>
              </a:r>
            </a:p>
            <a:p>
              <a:pPr eaLnBrk="0" hangingPunct="0"/>
              <a:r>
                <a:rPr lang="en-US" sz="2600"/>
                <a:t>Indian/Pakistani</a:t>
              </a:r>
            </a:p>
          </p:txBody>
        </p:sp>
        <p:sp>
          <p:nvSpPr>
            <p:cNvPr id="21513" name="Text Box 9"/>
            <p:cNvSpPr txBox="1">
              <a:spLocks noChangeArrowheads="1"/>
            </p:cNvSpPr>
            <p:nvPr/>
          </p:nvSpPr>
          <p:spPr bwMode="auto">
            <a:xfrm>
              <a:off x="6994525" y="4514850"/>
              <a:ext cx="1739900" cy="949325"/>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African</a:t>
              </a:r>
            </a:p>
            <a:p>
              <a:pPr eaLnBrk="0" hangingPunct="0"/>
              <a:r>
                <a:rPr lang="en-US" sz="2600"/>
                <a:t>Americans</a:t>
              </a:r>
            </a:p>
          </p:txBody>
        </p:sp>
        <p:sp>
          <p:nvSpPr>
            <p:cNvPr id="21514" name="Text Box 10"/>
            <p:cNvSpPr txBox="1">
              <a:spLocks noChangeArrowheads="1"/>
            </p:cNvSpPr>
            <p:nvPr/>
          </p:nvSpPr>
          <p:spPr bwMode="auto">
            <a:xfrm>
              <a:off x="6858000" y="5233988"/>
              <a:ext cx="1833563" cy="1347787"/>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endParaRPr lang="en-US" sz="2600"/>
            </a:p>
            <a:p>
              <a:pPr eaLnBrk="0" hangingPunct="0"/>
              <a:r>
                <a:rPr lang="en-US" sz="2600"/>
                <a:t>Mexican</a:t>
              </a:r>
            </a:p>
            <a:p>
              <a:pPr eaLnBrk="0" hangingPunct="0"/>
              <a:r>
                <a:rPr lang="en-US" sz="2600"/>
                <a:t>Immigrants</a:t>
              </a:r>
            </a:p>
          </p:txBody>
        </p:sp>
        <p:sp>
          <p:nvSpPr>
            <p:cNvPr id="21515" name="Text Box 11"/>
            <p:cNvSpPr txBox="1">
              <a:spLocks noChangeArrowheads="1"/>
            </p:cNvSpPr>
            <p:nvPr/>
          </p:nvSpPr>
          <p:spPr bwMode="auto">
            <a:xfrm>
              <a:off x="9436100" y="4598988"/>
              <a:ext cx="1738313" cy="947737"/>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Mexican</a:t>
              </a:r>
            </a:p>
            <a:p>
              <a:pPr eaLnBrk="0" hangingPunct="0"/>
              <a:r>
                <a:rPr lang="en-US" sz="2600"/>
                <a:t>Americans</a:t>
              </a:r>
            </a:p>
          </p:txBody>
        </p:sp>
        <p:sp>
          <p:nvSpPr>
            <p:cNvPr id="21516" name="Text Box 12"/>
            <p:cNvSpPr txBox="1">
              <a:spLocks noChangeArrowheads="1"/>
            </p:cNvSpPr>
            <p:nvPr/>
          </p:nvSpPr>
          <p:spPr bwMode="auto">
            <a:xfrm>
              <a:off x="9436100" y="5522913"/>
              <a:ext cx="2222500" cy="1347787"/>
            </a:xfrm>
            <a:prstGeom prst="rect">
              <a:avLst/>
            </a:prstGeom>
            <a:noFill/>
            <a:ln w="12700">
              <a:noFill/>
              <a:miter lim="800000"/>
              <a:headEnd type="none" w="sm" len="sm"/>
              <a:tailEnd type="none" w="sm" len="sm"/>
            </a:ln>
          </p:spPr>
          <p:txBody>
            <a:bodyPr lIns="146806" tIns="73403" rIns="146806" bIns="73403">
              <a:prstTxWarp prst="textNoShape">
                <a:avLst/>
              </a:prstTxWarp>
              <a:spAutoFit/>
            </a:bodyPr>
            <a:lstStyle/>
            <a:p>
              <a:pPr eaLnBrk="0" hangingPunct="0"/>
              <a:r>
                <a:rPr lang="en-US" sz="2600"/>
                <a:t>Middle</a:t>
              </a:r>
            </a:p>
            <a:p>
              <a:pPr eaLnBrk="0" hangingPunct="0"/>
              <a:r>
                <a:rPr lang="en-US" sz="2600"/>
                <a:t>Income</a:t>
              </a:r>
            </a:p>
            <a:p>
              <a:pPr eaLnBrk="0" hangingPunct="0"/>
              <a:r>
                <a:rPr lang="en-US" sz="2600"/>
                <a:t>Women</a:t>
              </a:r>
            </a:p>
          </p:txBody>
        </p:sp>
        <p:sp>
          <p:nvSpPr>
            <p:cNvPr id="21517" name="Text Box 13"/>
            <p:cNvSpPr txBox="1">
              <a:spLocks noChangeArrowheads="1"/>
            </p:cNvSpPr>
            <p:nvPr/>
          </p:nvSpPr>
          <p:spPr bwMode="auto">
            <a:xfrm>
              <a:off x="12041188" y="4598988"/>
              <a:ext cx="1739900" cy="947737"/>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Anglo</a:t>
              </a:r>
            </a:p>
            <a:p>
              <a:pPr eaLnBrk="0" hangingPunct="0"/>
              <a:r>
                <a:rPr lang="en-US" sz="2600"/>
                <a:t>Americans</a:t>
              </a:r>
            </a:p>
          </p:txBody>
        </p:sp>
        <p:sp>
          <p:nvSpPr>
            <p:cNvPr id="21518" name="Text Box 14"/>
            <p:cNvSpPr txBox="1">
              <a:spLocks noChangeArrowheads="1"/>
            </p:cNvSpPr>
            <p:nvPr/>
          </p:nvSpPr>
          <p:spPr bwMode="auto">
            <a:xfrm>
              <a:off x="12207875" y="5672138"/>
              <a:ext cx="906463" cy="547687"/>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sz="2600"/>
                <a:t>Men</a:t>
              </a:r>
            </a:p>
          </p:txBody>
        </p:sp>
        <p:sp>
          <p:nvSpPr>
            <p:cNvPr id="21519" name="Text Box 15"/>
            <p:cNvSpPr txBox="1">
              <a:spLocks noChangeArrowheads="1"/>
            </p:cNvSpPr>
            <p:nvPr/>
          </p:nvSpPr>
          <p:spPr bwMode="auto">
            <a:xfrm>
              <a:off x="549275" y="6567488"/>
              <a:ext cx="1892300" cy="1949450"/>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endParaRPr lang="en-US">
                <a:solidFill>
                  <a:schemeClr val="folHlink"/>
                </a:solidFill>
              </a:endParaRPr>
            </a:p>
            <a:p>
              <a:pPr eaLnBrk="0" hangingPunct="0"/>
              <a:r>
                <a:rPr lang="en-US">
                  <a:solidFill>
                    <a:schemeClr val="folHlink"/>
                  </a:solidFill>
                </a:rPr>
                <a:t>Lowest </a:t>
              </a:r>
            </a:p>
            <a:p>
              <a:pPr eaLnBrk="0" hangingPunct="0"/>
              <a:endParaRPr lang="en-US">
                <a:solidFill>
                  <a:schemeClr val="folHlink"/>
                </a:solidFill>
              </a:endParaRPr>
            </a:p>
          </p:txBody>
        </p:sp>
        <p:sp>
          <p:nvSpPr>
            <p:cNvPr id="21520" name="Text Box 16"/>
            <p:cNvSpPr txBox="1">
              <a:spLocks noChangeArrowheads="1"/>
            </p:cNvSpPr>
            <p:nvPr/>
          </p:nvSpPr>
          <p:spPr bwMode="auto">
            <a:xfrm>
              <a:off x="12893675" y="7183438"/>
              <a:ext cx="1851025" cy="1349375"/>
            </a:xfrm>
            <a:prstGeom prst="rect">
              <a:avLst/>
            </a:prstGeom>
            <a:noFill/>
            <a:ln w="12700">
              <a:noFill/>
              <a:miter lim="800000"/>
              <a:headEnd type="none" w="sm" len="sm"/>
              <a:tailEnd type="none" w="sm" len="sm"/>
            </a:ln>
          </p:spPr>
          <p:txBody>
            <a:bodyPr wrap="none" lIns="146806" tIns="73403" rIns="146806" bIns="73403">
              <a:prstTxWarp prst="textNoShape">
                <a:avLst/>
              </a:prstTxWarp>
              <a:spAutoFit/>
            </a:bodyPr>
            <a:lstStyle/>
            <a:p>
              <a:pPr eaLnBrk="0" hangingPunct="0"/>
              <a:r>
                <a:rPr lang="en-US">
                  <a:solidFill>
                    <a:schemeClr val="folHlink"/>
                  </a:solidFill>
                </a:rPr>
                <a:t>Highest</a:t>
              </a:r>
            </a:p>
            <a:p>
              <a:pPr eaLnBrk="0" hangingPunct="0"/>
              <a:endParaRPr lang="en-US">
                <a:solidFill>
                  <a:schemeClr val="folHlink"/>
                </a:solidFill>
              </a:endParaRPr>
            </a:p>
          </p:txBody>
        </p:sp>
        <p:sp>
          <p:nvSpPr>
            <p:cNvPr id="21521" name="Line 17"/>
            <p:cNvSpPr>
              <a:spLocks noChangeShapeType="1"/>
            </p:cNvSpPr>
            <p:nvPr/>
          </p:nvSpPr>
          <p:spPr bwMode="auto">
            <a:xfrm>
              <a:off x="3703638" y="7491413"/>
              <a:ext cx="8091487" cy="0"/>
            </a:xfrm>
            <a:prstGeom prst="line">
              <a:avLst/>
            </a:prstGeom>
            <a:noFill/>
            <a:ln w="12700">
              <a:solidFill>
                <a:schemeClr val="tx1"/>
              </a:solidFill>
              <a:round/>
              <a:headEnd type="none" w="sm" len="sm"/>
              <a:tailEnd type="triangle" w="sm" len="sm"/>
            </a:ln>
          </p:spPr>
          <p:txBody>
            <a:bodyPr lIns="146806" tIns="73403" rIns="146806" bIns="73403">
              <a:prstTxWarp prst="textNoShape">
                <a:avLst/>
              </a:prstTxWarp>
            </a:bodyPr>
            <a:lstStyle/>
            <a:p>
              <a:endParaRPr lang="en-US"/>
            </a:p>
          </p:txBody>
        </p:sp>
      </p:gr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1235075" y="833438"/>
            <a:ext cx="13989050" cy="1539875"/>
          </a:xfrm>
        </p:spPr>
        <p:txBody>
          <a:bodyPr/>
          <a:lstStyle/>
          <a:p>
            <a:r>
              <a:rPr lang="en-US" dirty="0"/>
              <a:t>Working Definition of Disparity</a:t>
            </a:r>
          </a:p>
        </p:txBody>
      </p:sp>
      <p:sp>
        <p:nvSpPr>
          <p:cNvPr id="22531" name="Content Placeholder 2"/>
          <p:cNvSpPr>
            <a:spLocks noGrp="1"/>
          </p:cNvSpPr>
          <p:nvPr>
            <p:ph idx="1"/>
          </p:nvPr>
        </p:nvSpPr>
        <p:spPr/>
        <p:txBody>
          <a:bodyPr/>
          <a:lstStyle/>
          <a:p>
            <a:r>
              <a:rPr lang="en-US" dirty="0"/>
              <a:t>Measurable, not assumed, differences between two or more objects, groups, people, or an absence of parity or equality between them. Unlike health disparities, mental health disparities are mainly in service patterns rather than rates of morbidity.</a:t>
            </a:r>
          </a:p>
        </p:txBody>
      </p:sp>
      <p:sp>
        <p:nvSpPr>
          <p:cNvPr id="22532" name="TextBox 3"/>
          <p:cNvSpPr txBox="1">
            <a:spLocks noChangeArrowheads="1"/>
          </p:cNvSpPr>
          <p:nvPr/>
        </p:nvSpPr>
        <p:spPr bwMode="auto">
          <a:xfrm>
            <a:off x="873125" y="8580438"/>
            <a:ext cx="4025900" cy="368300"/>
          </a:xfrm>
          <a:prstGeom prst="rect">
            <a:avLst/>
          </a:prstGeom>
          <a:noFill/>
          <a:ln w="9525">
            <a:noFill/>
            <a:miter lim="800000"/>
            <a:headEnd/>
            <a:tailEnd/>
          </a:ln>
        </p:spPr>
        <p:txBody>
          <a:bodyPr>
            <a:prstTxWarp prst="textNoShape">
              <a:avLst/>
            </a:prstTxWarp>
            <a:spAutoFit/>
          </a:bodyPr>
          <a:lstStyle/>
          <a:p>
            <a:r>
              <a:rPr lang="en-US" sz="1800"/>
              <a:t>King Davis, 2009</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a:t>Mental Health Disparity</a:t>
            </a:r>
          </a:p>
        </p:txBody>
      </p:sp>
      <p:sp>
        <p:nvSpPr>
          <p:cNvPr id="4" name="Content Placeholder 3"/>
          <p:cNvSpPr>
            <a:spLocks noGrp="1"/>
          </p:cNvSpPr>
          <p:nvPr>
            <p:ph sz="half" idx="1"/>
          </p:nvPr>
        </p:nvSpPr>
        <p:spPr>
          <a:xfrm>
            <a:off x="1234440" y="2668199"/>
            <a:ext cx="14056360" cy="5541645"/>
          </a:xfrm>
        </p:spPr>
        <p:txBody>
          <a:bodyPr/>
          <a:lstStyle/>
          <a:p>
            <a:pPr>
              <a:buNone/>
            </a:pPr>
            <a:r>
              <a:rPr lang="en-US" sz="4800" dirty="0" smtClean="0"/>
              <a:t>	Principally, a measurable difference in services [clinical choices and decisions], risk, help seeking, outcome,  prevalence/incidence, and/or mortality by race, culture, ethnicity, language, gender, or any other identifiable characteristic.</a:t>
            </a:r>
          </a:p>
          <a:p>
            <a:pPr>
              <a:buNone/>
            </a:pP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Harvard_Pres2">
  <a:themeElements>
    <a:clrScheme name="Harvard_Pres2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Harvard_Pres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Harvard_Pres2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Harvard_Pres2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Harvard_Pres2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Harvard_Pres2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Harvard_Pres2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Harvard_Pres2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Harvard_Pres2</Template>
  <TotalTime>6071</TotalTime>
  <Words>2014</Words>
  <Application>Microsoft Macintosh PowerPoint</Application>
  <PresentationFormat>Custom</PresentationFormat>
  <Paragraphs>540</Paragraphs>
  <Slides>25</Slides>
  <Notes>12</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Harvard_Pres2</vt:lpstr>
      <vt:lpstr>Reducing Mental Health Disparities  King Davis, Ph.D.</vt:lpstr>
      <vt:lpstr>What is the relationship between the mental health services system and help seeking behavior patterns of people of color? </vt:lpstr>
      <vt:lpstr>Slide 3</vt:lpstr>
      <vt:lpstr>What is Help – Seeking?</vt:lpstr>
      <vt:lpstr>The Help Seeking Paradox</vt:lpstr>
      <vt:lpstr>Slide 6</vt:lpstr>
      <vt:lpstr>Status of Cultural Knowledge:</vt:lpstr>
      <vt:lpstr>Working Definition of Disparity</vt:lpstr>
      <vt:lpstr>Mental Health Disparity</vt:lpstr>
      <vt:lpstr>Slide 10</vt:lpstr>
      <vt:lpstr>Disparity</vt:lpstr>
      <vt:lpstr>Train of Events </vt:lpstr>
      <vt:lpstr>FRAGMENTATION</vt:lpstr>
      <vt:lpstr>Historical Research Hypotheses by Author and Chronological Period </vt:lpstr>
      <vt:lpstr>Examples of Disparities</vt:lpstr>
      <vt:lpstr>Mental Health, Health, Mortality and Race</vt:lpstr>
      <vt:lpstr>Mortality Associated with Mental Disorders: Mean Years of Potential Life Lost</vt:lpstr>
      <vt:lpstr>Access and Quality of Care</vt:lpstr>
      <vt:lpstr>Table 19. Death rates for diseases of heart, by race and Hispanic origin 1990 and 2004 </vt:lpstr>
      <vt:lpstr>Table 2. Changes in Ranking of mortality by race, Hispanic origin, and year </vt:lpstr>
      <vt:lpstr>Neighbors, Baser &amp; Martin (2007). unpublished data from the National Survey of American Life</vt:lpstr>
      <vt:lpstr>Slide 22</vt:lpstr>
      <vt:lpstr>Why be Concerned: Multiple Costs</vt:lpstr>
      <vt:lpstr>Slide 24</vt:lpstr>
      <vt:lpstr>Research Foci: Train of Events </vt:lpstr>
    </vt:vector>
  </TitlesOfParts>
  <Company>king davis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CONCEPTUALIZING   HEALTH   DISPARITIES  Harvard University Forum                     </dc:title>
  <dc:creator>king davis</dc:creator>
  <cp:lastModifiedBy>Graham</cp:lastModifiedBy>
  <cp:revision>319</cp:revision>
  <cp:lastPrinted>2002-02-05T16:01:33Z</cp:lastPrinted>
  <dcterms:created xsi:type="dcterms:W3CDTF">2010-10-29T16:02:36Z</dcterms:created>
  <dcterms:modified xsi:type="dcterms:W3CDTF">2010-10-29T16:03:15Z</dcterms:modified>
</cp:coreProperties>
</file>