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notesSlides/notesSlide9.xml" ContentType="application/vnd.openxmlformats-officedocument.presentationml.notesSlide+xml"/>
  <Override PartName="/ppt/slides/slide5.xml" ContentType="application/vnd.openxmlformats-officedocument.presentationml.slide+xml"/>
  <Override PartName="/ppt/slideLayouts/slideLayout11.xml" ContentType="application/vnd.openxmlformats-officedocument.presentationml.slideLayout+xml"/>
  <Override PartName="/ppt/notesSlides/notesSlide16.xml" ContentType="application/vnd.openxmlformats-officedocument.presentationml.notes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notesSlides/notesSlide12.xml" ContentType="application/vnd.openxmlformats-officedocument.presentationml.notesSlide+xml"/>
  <Default Extension="jpeg" ContentType="image/jpeg"/>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notesSlides/notesSlide20.xml" ContentType="application/vnd.openxmlformats-officedocument.presentationml.notesSlide+xml"/>
  <Override PartName="/ppt/slides/slide15.xml" ContentType="application/vnd.openxmlformats-officedocument.presentationml.slide+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slides/slide6.xml" ContentType="application/vnd.openxmlformats-officedocument.presentationml.slide+xml"/>
  <Override PartName="/ppt/notesSlides/notesSlide17.xml" ContentType="application/vnd.openxmlformats-officedocument.presentationml.notes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xml" ContentType="application/vnd.openxmlformats-officedocument.presentationml.slide+xml"/>
  <Override PartName="/ppt/slideLayouts/slideLayout2.xml" ContentType="application/vnd.openxmlformats-officedocument.presentationml.slideLayout+xml"/>
  <Override PartName="/ppt/notesSlides/notesSlide6.xml" ContentType="application/vnd.openxmlformats-officedocument.presentationml.notesSlide+xml"/>
  <Override PartName="/ppt/notesSlides/notesSlide21.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notesSlides/notesSlide18.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notesSlides/notesSlide14.xml" ContentType="application/vnd.openxmlformats-officedocument.presentationml.notesSlide+xml"/>
  <Override PartName="/ppt/slides/slide3.xml" ContentType="application/vnd.openxmlformats-officedocument.presentationml.slide+xml"/>
  <Override PartName="/ppt/slideLayouts/slideLayout3.xml" ContentType="application/vnd.openxmlformats-officedocument.presentationml.slideLayout+xml"/>
  <Override PartName="/ppt/slides/slide20.xml" ContentType="application/vnd.openxmlformats-officedocument.presentationml.slide+xml"/>
  <Override PartName="/ppt/notesSlides/notesSlide7.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notesSlides/notesSlide10.xml" ContentType="application/vnd.openxmlformats-officedocument.presentationml.notesSlide+xml"/>
  <Override PartName="/ppt/slides/slide8.xml" ContentType="application/vnd.openxmlformats-officedocument.presentationml.slide+xml"/>
  <Override PartName="/ppt/notesSlides/notesSlide19.xml" ContentType="application/vnd.openxmlformats-officedocument.presentationml.notes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notesSlides/notesSlide8.xml" ContentType="application/vnd.openxmlformats-officedocument.presentationml.notesSlide+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15.xml" ContentType="application/vnd.openxmlformats-officedocument.presentationml.notes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75" r:id="rId1"/>
  </p:sldMasterIdLst>
  <p:notesMasterIdLst>
    <p:notesMasterId r:id="rId23"/>
  </p:notesMasterIdLst>
  <p:sldIdLst>
    <p:sldId id="256" r:id="rId2"/>
    <p:sldId id="273" r:id="rId3"/>
    <p:sldId id="272" r:id="rId4"/>
    <p:sldId id="257" r:id="rId5"/>
    <p:sldId id="258" r:id="rId6"/>
    <p:sldId id="259" r:id="rId7"/>
    <p:sldId id="260" r:id="rId8"/>
    <p:sldId id="261" r:id="rId9"/>
    <p:sldId id="263" r:id="rId10"/>
    <p:sldId id="264" r:id="rId11"/>
    <p:sldId id="265" r:id="rId12"/>
    <p:sldId id="266" r:id="rId13"/>
    <p:sldId id="275" r:id="rId14"/>
    <p:sldId id="276" r:id="rId15"/>
    <p:sldId id="262" r:id="rId16"/>
    <p:sldId id="267" r:id="rId17"/>
    <p:sldId id="268" r:id="rId18"/>
    <p:sldId id="269" r:id="rId19"/>
    <p:sldId id="270" r:id="rId20"/>
    <p:sldId id="274" r:id="rId21"/>
    <p:sldId id="271" r:id="rId22"/>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ahoma" charset="0"/>
        <a:ea typeface="+mn-ea"/>
        <a:cs typeface="+mn-cs"/>
      </a:defRPr>
    </a:lvl1pPr>
    <a:lvl2pPr marL="457200" algn="l" rtl="0" eaLnBrk="0" fontAlgn="base" hangingPunct="0">
      <a:spcBef>
        <a:spcPct val="0"/>
      </a:spcBef>
      <a:spcAft>
        <a:spcPct val="0"/>
      </a:spcAft>
      <a:defRPr kern="1200">
        <a:solidFill>
          <a:schemeClr val="tx1"/>
        </a:solidFill>
        <a:latin typeface="Tahoma" charset="0"/>
        <a:ea typeface="+mn-ea"/>
        <a:cs typeface="+mn-cs"/>
      </a:defRPr>
    </a:lvl2pPr>
    <a:lvl3pPr marL="914400" algn="l" rtl="0" eaLnBrk="0" fontAlgn="base" hangingPunct="0">
      <a:spcBef>
        <a:spcPct val="0"/>
      </a:spcBef>
      <a:spcAft>
        <a:spcPct val="0"/>
      </a:spcAft>
      <a:defRPr kern="1200">
        <a:solidFill>
          <a:schemeClr val="tx1"/>
        </a:solidFill>
        <a:latin typeface="Tahoma" charset="0"/>
        <a:ea typeface="+mn-ea"/>
        <a:cs typeface="+mn-cs"/>
      </a:defRPr>
    </a:lvl3pPr>
    <a:lvl4pPr marL="1371600" algn="l" rtl="0" eaLnBrk="0" fontAlgn="base" hangingPunct="0">
      <a:spcBef>
        <a:spcPct val="0"/>
      </a:spcBef>
      <a:spcAft>
        <a:spcPct val="0"/>
      </a:spcAft>
      <a:defRPr kern="1200">
        <a:solidFill>
          <a:schemeClr val="tx1"/>
        </a:solidFill>
        <a:latin typeface="Tahoma" charset="0"/>
        <a:ea typeface="+mn-ea"/>
        <a:cs typeface="+mn-cs"/>
      </a:defRPr>
    </a:lvl4pPr>
    <a:lvl5pPr marL="1828800" algn="l" rtl="0" eaLnBrk="0" fontAlgn="base" hangingPunct="0">
      <a:spcBef>
        <a:spcPct val="0"/>
      </a:spcBef>
      <a:spcAft>
        <a:spcPct val="0"/>
      </a:spcAft>
      <a:defRPr kern="1200">
        <a:solidFill>
          <a:schemeClr val="tx1"/>
        </a:solidFill>
        <a:latin typeface="Tahoma" charset="0"/>
        <a:ea typeface="+mn-ea"/>
        <a:cs typeface="+mn-cs"/>
      </a:defRPr>
    </a:lvl5pPr>
    <a:lvl6pPr marL="2286000" algn="l" defTabSz="457200" rtl="0" eaLnBrk="1" latinLnBrk="0" hangingPunct="1">
      <a:defRPr kern="1200">
        <a:solidFill>
          <a:schemeClr val="tx1"/>
        </a:solidFill>
        <a:latin typeface="Tahoma" charset="0"/>
        <a:ea typeface="+mn-ea"/>
        <a:cs typeface="+mn-cs"/>
      </a:defRPr>
    </a:lvl6pPr>
    <a:lvl7pPr marL="2743200" algn="l" defTabSz="457200" rtl="0" eaLnBrk="1" latinLnBrk="0" hangingPunct="1">
      <a:defRPr kern="1200">
        <a:solidFill>
          <a:schemeClr val="tx1"/>
        </a:solidFill>
        <a:latin typeface="Tahoma" charset="0"/>
        <a:ea typeface="+mn-ea"/>
        <a:cs typeface="+mn-cs"/>
      </a:defRPr>
    </a:lvl7pPr>
    <a:lvl8pPr marL="3200400" algn="l" defTabSz="457200" rtl="0" eaLnBrk="1" latinLnBrk="0" hangingPunct="1">
      <a:defRPr kern="1200">
        <a:solidFill>
          <a:schemeClr val="tx1"/>
        </a:solidFill>
        <a:latin typeface="Tahoma" charset="0"/>
        <a:ea typeface="+mn-ea"/>
        <a:cs typeface="+mn-cs"/>
      </a:defRPr>
    </a:lvl8pPr>
    <a:lvl9pPr marL="3657600" algn="l" defTabSz="457200" rtl="0" eaLnBrk="1" latinLnBrk="0" hangingPunct="1">
      <a:defRPr kern="1200">
        <a:solidFill>
          <a:schemeClr val="tx1"/>
        </a:solidFill>
        <a:latin typeface="Tahoma"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00FF00"/>
    <a:srgbClr val="00FFFF"/>
    <a:srgbClr val="FF7C80"/>
    <a:srgbClr val="FFCC66"/>
    <a:srgbClr val="FFFF99"/>
    <a:srgbClr val="EAEAEA"/>
    <a:srgbClr val="CCFF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34551" autoAdjust="0"/>
    <p:restoredTop sz="86456" autoAdjust="0"/>
  </p:normalViewPr>
  <p:slideViewPr>
    <p:cSldViewPr>
      <p:cViewPr varScale="1">
        <p:scale>
          <a:sx n="137" d="100"/>
          <a:sy n="137" d="100"/>
        </p:scale>
        <p:origin x="-1304" y="-104"/>
      </p:cViewPr>
      <p:guideLst>
        <p:guide orient="horz" pos="2160"/>
        <p:guide pos="2880"/>
      </p:guideLst>
    </p:cSldViewPr>
  </p:slideViewPr>
  <p:outlineViewPr>
    <p:cViewPr>
      <p:scale>
        <a:sx n="33" d="100"/>
        <a:sy n="33" d="100"/>
      </p:scale>
      <p:origin x="0" y="14184"/>
    </p:cViewPr>
  </p:outlineViewPr>
  <p:notesTextViewPr>
    <p:cViewPr>
      <p:scale>
        <a:sx n="100" d="100"/>
        <a:sy n="100" d="100"/>
      </p:scale>
      <p:origin x="0" y="0"/>
    </p:cViewPr>
  </p:notesTextViewPr>
  <p:notesViewPr>
    <p:cSldViewPr>
      <p:cViewPr varScale="1">
        <p:scale>
          <a:sx n="58" d="100"/>
          <a:sy n="58" d="100"/>
        </p:scale>
        <p:origin x="-1764"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2458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fld id="{2E8E9CE7-2FF0-6145-A10D-5463E3CE12A4}"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DDE87090-9134-274B-BB04-56C3B6600A82}" type="slidenum">
              <a:rPr lang="en-US"/>
              <a:pPr/>
              <a:t>1</a:t>
            </a:fld>
            <a:endParaRPr lang="en-US"/>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59630246-7AEC-C343-97C8-E73E19AD4CC8}" type="slidenum">
              <a:rPr lang="en-US"/>
              <a:pPr/>
              <a:t>10</a:t>
            </a:fld>
            <a:endParaRPr lang="en-US"/>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8F2104CC-EFF7-234C-A23E-B2989BDD6802}" type="slidenum">
              <a:rPr lang="en-US"/>
              <a:pPr/>
              <a:t>11</a:t>
            </a:fld>
            <a:endParaRPr lang="en-US"/>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52E7DC72-2B77-8043-9C70-610FDC55E326}" type="slidenum">
              <a:rPr lang="en-US"/>
              <a:pPr/>
              <a:t>12</a:t>
            </a:fld>
            <a:endParaRPr lang="en-US"/>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94224BD8-4612-C24C-A2CD-F73F43DFCE27}" type="slidenum">
              <a:rPr lang="en-US"/>
              <a:pPr/>
              <a:t>13</a:t>
            </a:fld>
            <a:endParaRPr lang="en-US"/>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394451A7-7B58-DB4D-BD5C-839ED8841701}" type="slidenum">
              <a:rPr lang="en-US"/>
              <a:pPr/>
              <a:t>14</a:t>
            </a:fld>
            <a:endParaRPr lang="en-US"/>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F76248C2-4FCD-ED40-80E4-3B7FFFD5671F}" type="slidenum">
              <a:rPr lang="en-US"/>
              <a:pPr/>
              <a:t>15</a:t>
            </a:fld>
            <a:endParaRPr lang="en-US"/>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363CB946-7663-E74C-BEEB-1CFA78037F97}" type="slidenum">
              <a:rPr lang="en-US"/>
              <a:pPr/>
              <a:t>16</a:t>
            </a:fld>
            <a:endParaRPr lang="en-US"/>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7E2458D5-7080-AA4B-9AFA-214125E80BB0}" type="slidenum">
              <a:rPr lang="en-US"/>
              <a:pPr/>
              <a:t>17</a:t>
            </a:fld>
            <a:endParaRPr lang="en-US"/>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CAC4B755-192D-714F-8CD7-51EC96D8DA59}" type="slidenum">
              <a:rPr lang="en-US"/>
              <a:pPr/>
              <a:t>18</a:t>
            </a:fld>
            <a:endParaRPr lang="en-US"/>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CB354B1A-EA3B-FC4C-AC35-2FB0EB4AD4D4}" type="slidenum">
              <a:rPr lang="en-US"/>
              <a:pPr/>
              <a:t>19</a:t>
            </a:fld>
            <a:endParaRPr lang="en-US"/>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3B9CBE92-415A-1D4F-8582-2C2E805F113D}" type="slidenum">
              <a:rPr lang="en-US"/>
              <a:pPr/>
              <a:t>2</a:t>
            </a:fld>
            <a:endParaRPr lang="en-US"/>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B2C4FC94-5377-E24A-91B9-16DB330A6D0F}" type="slidenum">
              <a:rPr lang="en-US"/>
              <a:pPr/>
              <a:t>20</a:t>
            </a:fld>
            <a:endParaRPr lang="en-US"/>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marL="228600" indent="-228600" eaLnBrk="1" hangingPunct="1"/>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5F3FBE9A-1F9A-DC41-89E4-072519791634}" type="slidenum">
              <a:rPr lang="en-US"/>
              <a:pPr/>
              <a:t>21</a:t>
            </a:fld>
            <a:endParaRPr lang="en-US"/>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0B66ADDF-625C-B944-871B-816E4C1189A8}" type="slidenum">
              <a:rPr lang="en-US"/>
              <a:pPr/>
              <a:t>3</a:t>
            </a:fld>
            <a:endParaRPr lang="en-US"/>
          </a:p>
        </p:txBody>
      </p:sp>
      <p:sp>
        <p:nvSpPr>
          <p:cNvPr id="27651" name="Rectangle 2"/>
          <p:cNvSpPr>
            <a:spLocks noGrp="1" noRot="1" noChangeAspect="1" noChangeArrowheads="1" noTextEdit="1"/>
          </p:cNvSpPr>
          <p:nvPr>
            <p:ph type="sldImg"/>
          </p:nvPr>
        </p:nvSpPr>
        <p:spPr>
          <a:xfrm>
            <a:off x="1144588" y="685800"/>
            <a:ext cx="4572000" cy="3429000"/>
          </a:xfrm>
          <a:ln/>
        </p:spPr>
      </p:sp>
      <p:sp>
        <p:nvSpPr>
          <p:cNvPr id="27652" name="Rectangle 3"/>
          <p:cNvSpPr>
            <a:spLocks noGrp="1" noChangeArrowheads="1"/>
          </p:cNvSpPr>
          <p:nvPr>
            <p:ph type="body" idx="1"/>
          </p:nvPr>
        </p:nvSpPr>
        <p:spPr>
          <a:noFill/>
          <a:ln/>
        </p:spPr>
        <p:txBody>
          <a:bodyPr/>
          <a:lstStyle/>
          <a:p>
            <a:pPr eaLnBrk="1" hangingPunct="1"/>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D1B6D4D3-CA1B-C142-BDFE-09601EE02304}" type="slidenum">
              <a:rPr lang="en-US"/>
              <a:pPr/>
              <a:t>4</a:t>
            </a:fld>
            <a:endParaRPr lang="en-US"/>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A7A0298B-7BBF-6641-A021-1DBA9671DF7C}" type="slidenum">
              <a:rPr lang="en-US"/>
              <a:pPr/>
              <a:t>5</a:t>
            </a:fld>
            <a:endParaRPr lang="en-US"/>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BF824790-5DB1-F547-B437-3A0F0F4D0A3D}" type="slidenum">
              <a:rPr lang="en-US"/>
              <a:pPr/>
              <a:t>6</a:t>
            </a:fld>
            <a:endParaRPr lang="en-US"/>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pPr eaLnBrk="1" hangingPunct="1"/>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78690979-5C22-6649-AF61-2515AF44BCC5}" type="slidenum">
              <a:rPr lang="en-US"/>
              <a:pPr/>
              <a:t>7</a:t>
            </a:fld>
            <a:endParaRPr lang="en-US"/>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1D98A621-9F38-A441-9F7F-F5C736F86A59}" type="slidenum">
              <a:rPr lang="en-US"/>
              <a:pPr/>
              <a:t>8</a:t>
            </a:fld>
            <a:endParaRPr lang="en-US"/>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294CB8E5-6781-9748-8E2D-810EA4207455}" type="slidenum">
              <a:rPr lang="en-US"/>
              <a:pPr/>
              <a:t>9</a:t>
            </a:fld>
            <a:endParaRPr lang="en-US"/>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8458200" cy="5943600"/>
            <a:chOff x="0" y="0"/>
            <a:chExt cx="5328" cy="3744"/>
          </a:xfrm>
        </p:grpSpPr>
        <p:sp>
          <p:nvSpPr>
            <p:cNvPr id="5" name="Freeform 3"/>
            <p:cNvSpPr>
              <a:spLocks/>
            </p:cNvSpPr>
            <p:nvPr/>
          </p:nvSpPr>
          <p:spPr bwMode="hidden">
            <a:xfrm>
              <a:off x="0" y="1440"/>
              <a:ext cx="5155" cy="2304"/>
            </a:xfrm>
            <a:custGeom>
              <a:avLst/>
              <a:gdLst/>
              <a:ahLst/>
              <a:cxnLst>
                <a:cxn ang="0">
                  <a:pos x="5154" y="1769"/>
                </a:cxn>
                <a:cxn ang="0">
                  <a:pos x="0" y="2304"/>
                </a:cxn>
                <a:cxn ang="0">
                  <a:pos x="0" y="1252"/>
                </a:cxn>
                <a:cxn ang="0">
                  <a:pos x="5155" y="0"/>
                </a:cxn>
                <a:cxn ang="0">
                  <a:pos x="5155" y="1416"/>
                </a:cxn>
                <a:cxn ang="0">
                  <a:pos x="5154" y="1769"/>
                </a:cxn>
              </a:cxnLst>
              <a:rect l="0" t="0" r="r" b="b"/>
              <a:pathLst>
                <a:path w="5155" h="2304">
                  <a:moveTo>
                    <a:pt x="5154" y="1769"/>
                  </a:moveTo>
                  <a:lnTo>
                    <a:pt x="0" y="2304"/>
                  </a:lnTo>
                  <a:lnTo>
                    <a:pt x="0" y="1252"/>
                  </a:lnTo>
                  <a:lnTo>
                    <a:pt x="5155" y="0"/>
                  </a:lnTo>
                  <a:lnTo>
                    <a:pt x="5155" y="1416"/>
                  </a:lnTo>
                  <a:lnTo>
                    <a:pt x="5154" y="1769"/>
                  </a:lnTo>
                  <a:close/>
                </a:path>
              </a:pathLst>
            </a:custGeom>
            <a:gradFill rotWithShape="1">
              <a:gsLst>
                <a:gs pos="0">
                  <a:schemeClr val="bg1">
                    <a:gamma/>
                    <a:shade val="84706"/>
                    <a:invGamma/>
                  </a:schemeClr>
                </a:gs>
                <a:gs pos="100000">
                  <a:schemeClr val="bg1"/>
                </a:gs>
              </a:gsLst>
              <a:lin ang="0" scaled="1"/>
            </a:gradFill>
            <a:ln w="9525">
              <a:noFill/>
              <a:round/>
              <a:headEnd/>
              <a:tailEnd/>
            </a:ln>
          </p:spPr>
          <p:txBody>
            <a:bodyPr/>
            <a:lstStyle/>
            <a:p>
              <a:pPr>
                <a:defRPr/>
              </a:pPr>
              <a:endParaRPr lang="en-US">
                <a:latin typeface="Tahoma" pitchFamily="34" charset="0"/>
              </a:endParaRPr>
            </a:p>
          </p:txBody>
        </p:sp>
        <p:sp>
          <p:nvSpPr>
            <p:cNvPr id="6" name="Freeform 4"/>
            <p:cNvSpPr>
              <a:spLocks/>
            </p:cNvSpPr>
            <p:nvPr/>
          </p:nvSpPr>
          <p:spPr bwMode="hidden">
            <a:xfrm>
              <a:off x="0" y="0"/>
              <a:ext cx="5328" cy="3689"/>
            </a:xfrm>
            <a:custGeom>
              <a:avLst/>
              <a:gdLst/>
              <a:ahLst/>
              <a:cxnLst>
                <a:cxn ang="0">
                  <a:pos x="5311" y="3209"/>
                </a:cxn>
                <a:cxn ang="0">
                  <a:pos x="0" y="3689"/>
                </a:cxn>
                <a:cxn ang="0">
                  <a:pos x="0" y="9"/>
                </a:cxn>
                <a:cxn ang="0">
                  <a:pos x="5328" y="0"/>
                </a:cxn>
                <a:cxn ang="0">
                  <a:pos x="5311" y="3209"/>
                </a:cxn>
              </a:cxnLst>
              <a:rect l="0" t="0" r="r" b="b"/>
              <a:pathLst>
                <a:path w="5328" h="3689">
                  <a:moveTo>
                    <a:pt x="5311" y="3209"/>
                  </a:moveTo>
                  <a:lnTo>
                    <a:pt x="0" y="3689"/>
                  </a:lnTo>
                  <a:lnTo>
                    <a:pt x="0" y="9"/>
                  </a:lnTo>
                  <a:lnTo>
                    <a:pt x="5328" y="0"/>
                  </a:lnTo>
                  <a:lnTo>
                    <a:pt x="5311" y="3209"/>
                  </a:lnTo>
                  <a:close/>
                </a:path>
              </a:pathLst>
            </a:custGeom>
            <a:gradFill rotWithShape="1">
              <a:gsLst>
                <a:gs pos="0">
                  <a:schemeClr val="bg2"/>
                </a:gs>
                <a:gs pos="100000">
                  <a:schemeClr val="bg1"/>
                </a:gs>
              </a:gsLst>
              <a:lin ang="0" scaled="1"/>
            </a:gradFill>
            <a:ln w="9525">
              <a:noFill/>
              <a:round/>
              <a:headEnd/>
              <a:tailEnd/>
            </a:ln>
          </p:spPr>
          <p:txBody>
            <a:bodyPr/>
            <a:lstStyle/>
            <a:p>
              <a:pPr>
                <a:defRPr/>
              </a:pPr>
              <a:endParaRPr lang="en-US">
                <a:latin typeface="Tahoma" pitchFamily="34" charset="0"/>
              </a:endParaRPr>
            </a:p>
          </p:txBody>
        </p:sp>
      </p:grpSp>
      <p:sp>
        <p:nvSpPr>
          <p:cNvPr id="71685" name="Rectangle 5"/>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71689" name="Rectangle 9"/>
          <p:cNvSpPr>
            <a:spLocks noGrp="1" noChangeArrowheads="1"/>
          </p:cNvSpPr>
          <p:nvPr>
            <p:ph type="ctrTitle" sz="quarter"/>
          </p:nvPr>
        </p:nvSpPr>
        <p:spPr>
          <a:xfrm>
            <a:off x="685800" y="1768475"/>
            <a:ext cx="7772400" cy="1736725"/>
          </a:xfrm>
        </p:spPr>
        <p:txBody>
          <a:bodyPr anchor="b" anchorCtr="1"/>
          <a:lstStyle>
            <a:lvl1pPr>
              <a:defRPr sz="5400"/>
            </a:lvl1pPr>
          </a:lstStyle>
          <a:p>
            <a:r>
              <a:rPr lang="en-US"/>
              <a:t>Click to edit Master title style</a:t>
            </a:r>
          </a:p>
        </p:txBody>
      </p:sp>
      <p:sp>
        <p:nvSpPr>
          <p:cNvPr id="7" name="Rectangle 6"/>
          <p:cNvSpPr>
            <a:spLocks noGrp="1" noChangeArrowheads="1"/>
          </p:cNvSpPr>
          <p:nvPr>
            <p:ph type="dt" sz="quarter" idx="10"/>
          </p:nvPr>
        </p:nvSpPr>
        <p:spPr/>
        <p:txBody>
          <a:bodyPr/>
          <a:lstStyle>
            <a:lvl1pPr>
              <a:defRPr/>
            </a:lvl1pPr>
          </a:lstStyle>
          <a:p>
            <a:pPr>
              <a:defRPr/>
            </a:pPr>
            <a:endParaRPr lang="en-US"/>
          </a:p>
        </p:txBody>
      </p:sp>
      <p:sp>
        <p:nvSpPr>
          <p:cNvPr id="8" name="Rectangle 7"/>
          <p:cNvSpPr>
            <a:spLocks noGrp="1" noChangeArrowheads="1"/>
          </p:cNvSpPr>
          <p:nvPr>
            <p:ph type="ftr" sz="quarter" idx="11"/>
          </p:nvPr>
        </p:nvSpPr>
        <p:spPr/>
        <p:txBody>
          <a:bodyPr/>
          <a:lstStyle>
            <a:lvl1pPr>
              <a:defRPr/>
            </a:lvl1pPr>
          </a:lstStyle>
          <a:p>
            <a:pPr>
              <a:defRPr/>
            </a:pPr>
            <a:endParaRPr lang="en-US"/>
          </a:p>
        </p:txBody>
      </p:sp>
      <p:sp>
        <p:nvSpPr>
          <p:cNvPr id="9" name="Rectangle 8"/>
          <p:cNvSpPr>
            <a:spLocks noGrp="1" noChangeArrowheads="1"/>
          </p:cNvSpPr>
          <p:nvPr>
            <p:ph type="sldNum" sz="quarter" idx="12"/>
          </p:nvPr>
        </p:nvSpPr>
        <p:spPr/>
        <p:txBody>
          <a:bodyPr/>
          <a:lstStyle>
            <a:lvl1pPr>
              <a:defRPr/>
            </a:lvl1pPr>
          </a:lstStyle>
          <a:p>
            <a:fld id="{94DAEC84-6D3D-8E44-B547-60608277F6F6}"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9"/>
          <p:cNvSpPr>
            <a:spLocks noGrp="1" noChangeArrowheads="1"/>
          </p:cNvSpPr>
          <p:nvPr>
            <p:ph type="sldNum" sz="quarter" idx="12"/>
          </p:nvPr>
        </p:nvSpPr>
        <p:spPr>
          <a:ln/>
        </p:spPr>
        <p:txBody>
          <a:bodyPr/>
          <a:lstStyle>
            <a:lvl1pPr>
              <a:defRPr/>
            </a:lvl1pPr>
          </a:lstStyle>
          <a:p>
            <a:fld id="{3E7A02C7-10CF-724D-B284-82D3634F28BE}"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213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21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9"/>
          <p:cNvSpPr>
            <a:spLocks noGrp="1" noChangeArrowheads="1"/>
          </p:cNvSpPr>
          <p:nvPr>
            <p:ph type="sldNum" sz="quarter" idx="12"/>
          </p:nvPr>
        </p:nvSpPr>
        <p:spPr>
          <a:ln/>
        </p:spPr>
        <p:txBody>
          <a:bodyPr/>
          <a:lstStyle>
            <a:lvl1pPr>
              <a:defRPr/>
            </a:lvl1pPr>
          </a:lstStyle>
          <a:p>
            <a:fld id="{C23FCB71-AA5A-1D40-A3EB-6BD24CEC1558}"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495800"/>
          </a:xfrm>
        </p:spPr>
        <p:txBody>
          <a:bodyPr/>
          <a:lstStyle/>
          <a:p>
            <a:pPr lvl="0"/>
            <a:endParaRPr lang="en-US" noProof="0" smtClean="0"/>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9"/>
          <p:cNvSpPr>
            <a:spLocks noGrp="1" noChangeArrowheads="1"/>
          </p:cNvSpPr>
          <p:nvPr>
            <p:ph type="sldNum" sz="quarter" idx="12"/>
          </p:nvPr>
        </p:nvSpPr>
        <p:spPr>
          <a:ln/>
        </p:spPr>
        <p:txBody>
          <a:bodyPr/>
          <a:lstStyle>
            <a:lvl1pPr>
              <a:defRPr/>
            </a:lvl1pPr>
          </a:lstStyle>
          <a:p>
            <a:fld id="{81E1F60A-6305-444D-B1C2-FE4603E594D0}"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9"/>
          <p:cNvSpPr>
            <a:spLocks noGrp="1" noChangeArrowheads="1"/>
          </p:cNvSpPr>
          <p:nvPr>
            <p:ph type="sldNum" sz="quarter" idx="12"/>
          </p:nvPr>
        </p:nvSpPr>
        <p:spPr>
          <a:ln/>
        </p:spPr>
        <p:txBody>
          <a:bodyPr/>
          <a:lstStyle>
            <a:lvl1pPr>
              <a:defRPr/>
            </a:lvl1pPr>
          </a:lstStyle>
          <a:p>
            <a:fld id="{018E080B-F349-A34F-8D74-2508F67703E6}"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9"/>
          <p:cNvSpPr>
            <a:spLocks noGrp="1" noChangeArrowheads="1"/>
          </p:cNvSpPr>
          <p:nvPr>
            <p:ph type="sldNum" sz="quarter" idx="12"/>
          </p:nvPr>
        </p:nvSpPr>
        <p:spPr>
          <a:ln/>
        </p:spPr>
        <p:txBody>
          <a:bodyPr/>
          <a:lstStyle>
            <a:lvl1pPr>
              <a:defRPr/>
            </a:lvl1pPr>
          </a:lstStyle>
          <a:p>
            <a:fld id="{2A698937-592F-554A-95CE-DAF1B3D612F3}"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a:p>
        </p:txBody>
      </p:sp>
      <p:sp>
        <p:nvSpPr>
          <p:cNvPr id="7" name="Rectangle 9"/>
          <p:cNvSpPr>
            <a:spLocks noGrp="1" noChangeArrowheads="1"/>
          </p:cNvSpPr>
          <p:nvPr>
            <p:ph type="sldNum" sz="quarter" idx="12"/>
          </p:nvPr>
        </p:nvSpPr>
        <p:spPr>
          <a:ln/>
        </p:spPr>
        <p:txBody>
          <a:bodyPr/>
          <a:lstStyle>
            <a:lvl1pPr>
              <a:defRPr/>
            </a:lvl1pPr>
          </a:lstStyle>
          <a:p>
            <a:fld id="{40907781-0030-474E-A62D-7625F2B9DFD8}"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7"/>
          <p:cNvSpPr>
            <a:spLocks noGrp="1" noChangeArrowheads="1"/>
          </p:cNvSpPr>
          <p:nvPr>
            <p:ph type="dt" sz="half" idx="10"/>
          </p:nvPr>
        </p:nvSpPr>
        <p:spPr>
          <a:ln/>
        </p:spPr>
        <p:txBody>
          <a:bodyPr/>
          <a:lstStyle>
            <a:lvl1pPr>
              <a:defRPr/>
            </a:lvl1pPr>
          </a:lstStyle>
          <a:p>
            <a:pPr>
              <a:defRPr/>
            </a:pPr>
            <a:endParaRPr lang="en-US"/>
          </a:p>
        </p:txBody>
      </p:sp>
      <p:sp>
        <p:nvSpPr>
          <p:cNvPr id="8" name="Rectangle 8"/>
          <p:cNvSpPr>
            <a:spLocks noGrp="1" noChangeArrowheads="1"/>
          </p:cNvSpPr>
          <p:nvPr>
            <p:ph type="ftr" sz="quarter" idx="11"/>
          </p:nvPr>
        </p:nvSpPr>
        <p:spPr>
          <a:ln/>
        </p:spPr>
        <p:txBody>
          <a:bodyPr/>
          <a:lstStyle>
            <a:lvl1pPr>
              <a:defRPr/>
            </a:lvl1pPr>
          </a:lstStyle>
          <a:p>
            <a:pPr>
              <a:defRPr/>
            </a:pPr>
            <a:endParaRPr lang="en-US"/>
          </a:p>
        </p:txBody>
      </p:sp>
      <p:sp>
        <p:nvSpPr>
          <p:cNvPr id="9" name="Rectangle 9"/>
          <p:cNvSpPr>
            <a:spLocks noGrp="1" noChangeArrowheads="1"/>
          </p:cNvSpPr>
          <p:nvPr>
            <p:ph type="sldNum" sz="quarter" idx="12"/>
          </p:nvPr>
        </p:nvSpPr>
        <p:spPr>
          <a:ln/>
        </p:spPr>
        <p:txBody>
          <a:bodyPr/>
          <a:lstStyle>
            <a:lvl1pPr>
              <a:defRPr/>
            </a:lvl1pPr>
          </a:lstStyle>
          <a:p>
            <a:fld id="{D5E3595E-0142-7D41-85FF-668B31963432}"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7"/>
          <p:cNvSpPr>
            <a:spLocks noGrp="1" noChangeArrowheads="1"/>
          </p:cNvSpPr>
          <p:nvPr>
            <p:ph type="dt" sz="half" idx="10"/>
          </p:nvPr>
        </p:nvSpPr>
        <p:spPr>
          <a:ln/>
        </p:spPr>
        <p:txBody>
          <a:bodyPr/>
          <a:lstStyle>
            <a:lvl1pPr>
              <a:defRPr/>
            </a:lvl1pPr>
          </a:lstStyle>
          <a:p>
            <a:pPr>
              <a:defRPr/>
            </a:pPr>
            <a:endParaRPr lang="en-US"/>
          </a:p>
        </p:txBody>
      </p:sp>
      <p:sp>
        <p:nvSpPr>
          <p:cNvPr id="4" name="Rectangle 8"/>
          <p:cNvSpPr>
            <a:spLocks noGrp="1" noChangeArrowheads="1"/>
          </p:cNvSpPr>
          <p:nvPr>
            <p:ph type="ftr" sz="quarter" idx="11"/>
          </p:nvPr>
        </p:nvSpPr>
        <p:spPr>
          <a:ln/>
        </p:spPr>
        <p:txBody>
          <a:bodyPr/>
          <a:lstStyle>
            <a:lvl1pPr>
              <a:defRPr/>
            </a:lvl1pPr>
          </a:lstStyle>
          <a:p>
            <a:pPr>
              <a:defRPr/>
            </a:pPr>
            <a:endParaRPr lang="en-US"/>
          </a:p>
        </p:txBody>
      </p:sp>
      <p:sp>
        <p:nvSpPr>
          <p:cNvPr id="5" name="Rectangle 9"/>
          <p:cNvSpPr>
            <a:spLocks noGrp="1" noChangeArrowheads="1"/>
          </p:cNvSpPr>
          <p:nvPr>
            <p:ph type="sldNum" sz="quarter" idx="12"/>
          </p:nvPr>
        </p:nvSpPr>
        <p:spPr>
          <a:ln/>
        </p:spPr>
        <p:txBody>
          <a:bodyPr/>
          <a:lstStyle>
            <a:lvl1pPr>
              <a:defRPr/>
            </a:lvl1pPr>
          </a:lstStyle>
          <a:p>
            <a:fld id="{0ECDEB65-2E20-D44C-8C1B-A33DBDDC1F09}"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endParaRPr lang="en-US"/>
          </a:p>
        </p:txBody>
      </p:sp>
      <p:sp>
        <p:nvSpPr>
          <p:cNvPr id="3" name="Rectangle 8"/>
          <p:cNvSpPr>
            <a:spLocks noGrp="1" noChangeArrowheads="1"/>
          </p:cNvSpPr>
          <p:nvPr>
            <p:ph type="ftr" sz="quarter" idx="11"/>
          </p:nvPr>
        </p:nvSpPr>
        <p:spPr>
          <a:ln/>
        </p:spPr>
        <p:txBody>
          <a:bodyPr/>
          <a:lstStyle>
            <a:lvl1pPr>
              <a:defRPr/>
            </a:lvl1pPr>
          </a:lstStyle>
          <a:p>
            <a:pPr>
              <a:defRPr/>
            </a:pPr>
            <a:endParaRPr lang="en-US"/>
          </a:p>
        </p:txBody>
      </p:sp>
      <p:sp>
        <p:nvSpPr>
          <p:cNvPr id="4" name="Rectangle 9"/>
          <p:cNvSpPr>
            <a:spLocks noGrp="1" noChangeArrowheads="1"/>
          </p:cNvSpPr>
          <p:nvPr>
            <p:ph type="sldNum" sz="quarter" idx="12"/>
          </p:nvPr>
        </p:nvSpPr>
        <p:spPr>
          <a:ln/>
        </p:spPr>
        <p:txBody>
          <a:bodyPr/>
          <a:lstStyle>
            <a:lvl1pPr>
              <a:defRPr/>
            </a:lvl1pPr>
          </a:lstStyle>
          <a:p>
            <a:fld id="{0A9B3A2A-E2E3-3548-BFDA-479A20982430}"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a:p>
        </p:txBody>
      </p:sp>
      <p:sp>
        <p:nvSpPr>
          <p:cNvPr id="7" name="Rectangle 9"/>
          <p:cNvSpPr>
            <a:spLocks noGrp="1" noChangeArrowheads="1"/>
          </p:cNvSpPr>
          <p:nvPr>
            <p:ph type="sldNum" sz="quarter" idx="12"/>
          </p:nvPr>
        </p:nvSpPr>
        <p:spPr>
          <a:ln/>
        </p:spPr>
        <p:txBody>
          <a:bodyPr/>
          <a:lstStyle>
            <a:lvl1pPr>
              <a:defRPr/>
            </a:lvl1pPr>
          </a:lstStyle>
          <a:p>
            <a:fld id="{F99B05A6-6F7E-7349-A29C-6C53FF9D64E8}"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a:p>
        </p:txBody>
      </p:sp>
      <p:sp>
        <p:nvSpPr>
          <p:cNvPr id="7" name="Rectangle 9"/>
          <p:cNvSpPr>
            <a:spLocks noGrp="1" noChangeArrowheads="1"/>
          </p:cNvSpPr>
          <p:nvPr>
            <p:ph type="sldNum" sz="quarter" idx="12"/>
          </p:nvPr>
        </p:nvSpPr>
        <p:spPr>
          <a:ln/>
        </p:spPr>
        <p:txBody>
          <a:bodyPr/>
          <a:lstStyle>
            <a:lvl1pPr>
              <a:defRPr/>
            </a:lvl1pPr>
          </a:lstStyle>
          <a:p>
            <a:fld id="{D1D23DD9-7AB2-E347-BA39-01858A4CE378}"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7242175" cy="1981200"/>
            <a:chOff x="0" y="0"/>
            <a:chExt cx="4562" cy="1248"/>
          </a:xfrm>
        </p:grpSpPr>
        <p:sp>
          <p:nvSpPr>
            <p:cNvPr id="70659" name="Freeform 3"/>
            <p:cNvSpPr>
              <a:spLocks/>
            </p:cNvSpPr>
            <p:nvPr/>
          </p:nvSpPr>
          <p:spPr bwMode="hidden">
            <a:xfrm>
              <a:off x="0" y="583"/>
              <a:ext cx="4487" cy="665"/>
            </a:xfrm>
            <a:custGeom>
              <a:avLst/>
              <a:gdLst/>
              <a:ahLst/>
              <a:cxnLst>
                <a:cxn ang="0">
                  <a:pos x="4800" y="299"/>
                </a:cxn>
                <a:cxn ang="0">
                  <a:pos x="0" y="665"/>
                </a:cxn>
                <a:cxn ang="0">
                  <a:pos x="0" y="0"/>
                </a:cxn>
                <a:cxn ang="0">
                  <a:pos x="4806" y="1"/>
                </a:cxn>
                <a:cxn ang="0">
                  <a:pos x="4800" y="153"/>
                </a:cxn>
                <a:cxn ang="0">
                  <a:pos x="4800" y="299"/>
                </a:cxn>
              </a:cxnLst>
              <a:rect l="0" t="0" r="r" b="b"/>
              <a:pathLst>
                <a:path w="4806" h="665">
                  <a:moveTo>
                    <a:pt x="4800" y="299"/>
                  </a:moveTo>
                  <a:lnTo>
                    <a:pt x="0" y="665"/>
                  </a:lnTo>
                  <a:lnTo>
                    <a:pt x="0" y="0"/>
                  </a:lnTo>
                  <a:lnTo>
                    <a:pt x="4806" y="1"/>
                  </a:lnTo>
                  <a:lnTo>
                    <a:pt x="4800" y="153"/>
                  </a:lnTo>
                  <a:lnTo>
                    <a:pt x="4800" y="299"/>
                  </a:lnTo>
                  <a:close/>
                </a:path>
              </a:pathLst>
            </a:custGeom>
            <a:gradFill rotWithShape="1">
              <a:gsLst>
                <a:gs pos="0">
                  <a:schemeClr val="bg1">
                    <a:gamma/>
                    <a:shade val="94118"/>
                    <a:invGamma/>
                  </a:schemeClr>
                </a:gs>
                <a:gs pos="100000">
                  <a:schemeClr val="bg1"/>
                </a:gs>
              </a:gsLst>
              <a:lin ang="0" scaled="1"/>
            </a:gradFill>
            <a:ln w="9525">
              <a:noFill/>
              <a:round/>
              <a:headEnd/>
              <a:tailEnd/>
            </a:ln>
          </p:spPr>
          <p:txBody>
            <a:bodyPr/>
            <a:lstStyle/>
            <a:p>
              <a:pPr>
                <a:defRPr/>
              </a:pPr>
              <a:endParaRPr lang="en-US">
                <a:latin typeface="Tahoma" pitchFamily="34" charset="0"/>
              </a:endParaRPr>
            </a:p>
          </p:txBody>
        </p:sp>
        <p:sp>
          <p:nvSpPr>
            <p:cNvPr id="70660" name="Freeform 4"/>
            <p:cNvSpPr>
              <a:spLocks/>
            </p:cNvSpPr>
            <p:nvPr/>
          </p:nvSpPr>
          <p:spPr bwMode="hidden">
            <a:xfrm>
              <a:off x="0" y="0"/>
              <a:ext cx="4562" cy="1199"/>
            </a:xfrm>
            <a:custGeom>
              <a:avLst/>
              <a:gdLst/>
              <a:ahLst/>
              <a:cxnLst>
                <a:cxn ang="0">
                  <a:pos x="4560" y="932"/>
                </a:cxn>
                <a:cxn ang="0">
                  <a:pos x="0" y="1199"/>
                </a:cxn>
                <a:cxn ang="0">
                  <a:pos x="0" y="0"/>
                </a:cxn>
                <a:cxn ang="0">
                  <a:pos x="4562" y="0"/>
                </a:cxn>
                <a:cxn ang="0">
                  <a:pos x="4560" y="932"/>
                </a:cxn>
                <a:cxn ang="0">
                  <a:pos x="4560" y="932"/>
                </a:cxn>
              </a:cxnLst>
              <a:rect l="0" t="0" r="r" b="b"/>
              <a:pathLst>
                <a:path w="4562" h="1199">
                  <a:moveTo>
                    <a:pt x="4560" y="932"/>
                  </a:moveTo>
                  <a:lnTo>
                    <a:pt x="0" y="1199"/>
                  </a:lnTo>
                  <a:lnTo>
                    <a:pt x="0" y="0"/>
                  </a:lnTo>
                  <a:lnTo>
                    <a:pt x="4562" y="0"/>
                  </a:lnTo>
                  <a:lnTo>
                    <a:pt x="4560" y="932"/>
                  </a:lnTo>
                  <a:lnTo>
                    <a:pt x="4560" y="932"/>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n-US">
                <a:latin typeface="Tahoma" pitchFamily="34" charset="0"/>
              </a:endParaRPr>
            </a:p>
          </p:txBody>
        </p:sp>
      </p:grpSp>
      <p:sp>
        <p:nvSpPr>
          <p:cNvPr id="70661" name="Rectangle 5"/>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70662" name="Rectangle 6"/>
          <p:cNvSpPr>
            <a:spLocks noGrp="1" noChangeArrowheads="1"/>
          </p:cNvSpPr>
          <p:nvPr>
            <p:ph type="body" idx="1"/>
          </p:nvPr>
        </p:nvSpPr>
        <p:spPr bwMode="auto">
          <a:xfrm>
            <a:off x="457200" y="1600200"/>
            <a:ext cx="8229600" cy="449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0663" name="Rectangle 7"/>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effectLst>
                  <a:outerShdw blurRad="38100" dist="38100" dir="2700000" algn="tl">
                    <a:srgbClr val="000000"/>
                  </a:outerShdw>
                </a:effectLst>
                <a:latin typeface="Tahoma" pitchFamily="34" charset="0"/>
              </a:defRPr>
            </a:lvl1pPr>
          </a:lstStyle>
          <a:p>
            <a:pPr>
              <a:defRPr/>
            </a:pPr>
            <a:endParaRPr lang="en-US"/>
          </a:p>
        </p:txBody>
      </p:sp>
      <p:sp>
        <p:nvSpPr>
          <p:cNvPr id="70664" name="Rectangle 8"/>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effectLst>
                  <a:outerShdw blurRad="38100" dist="38100" dir="2700000" algn="tl">
                    <a:srgbClr val="000000"/>
                  </a:outerShdw>
                </a:effectLst>
                <a:latin typeface="Tahoma" pitchFamily="34" charset="0"/>
              </a:defRPr>
            </a:lvl1pPr>
          </a:lstStyle>
          <a:p>
            <a:pPr>
              <a:defRPr/>
            </a:pPr>
            <a:endParaRPr lang="en-US"/>
          </a:p>
        </p:txBody>
      </p:sp>
      <p:sp>
        <p:nvSpPr>
          <p:cNvPr id="70665" name="Rectangle 9"/>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ffectLst>
                  <a:outerShdw blurRad="38100" dist="38100" dir="2700000" algn="tl">
                    <a:srgbClr val="000000"/>
                  </a:outerShdw>
                </a:effectLst>
              </a:defRPr>
            </a:lvl1pPr>
          </a:lstStyle>
          <a:p>
            <a:fld id="{6C542435-974C-EC41-8633-54A0D54056C0}"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726"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0" fontAlgn="base" hangingPunct="0">
        <a:spcBef>
          <a:spcPct val="20000"/>
        </a:spcBef>
        <a:spcAft>
          <a:spcPct val="0"/>
        </a:spcAft>
        <a:buClr>
          <a:schemeClr val="hlink"/>
        </a:buClr>
        <a:buSzPct val="80000"/>
        <a:buFont typeface="Wingdings"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ea typeface="ＭＳ Ｐゴシック" charset="-128"/>
        </a:defRPr>
      </a:lvl2pPr>
      <a:lvl3pPr marL="1143000" indent="-228600" algn="l" rtl="0" eaLnBrk="0" fontAlgn="base" hangingPunct="0">
        <a:spcBef>
          <a:spcPct val="20000"/>
        </a:spcBef>
        <a:spcAft>
          <a:spcPct val="0"/>
        </a:spcAft>
        <a:buClr>
          <a:schemeClr val="hlink"/>
        </a:buClr>
        <a:buFont typeface="Wingdings" charset="2"/>
        <a:buChar char="§"/>
        <a:defRPr sz="2400">
          <a:solidFill>
            <a:schemeClr val="tx1"/>
          </a:solidFill>
          <a:effectLst>
            <a:outerShdw blurRad="38100" dist="38100" dir="2700000" algn="tl">
              <a:srgbClr val="000000"/>
            </a:outerShdw>
          </a:effectLst>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ＭＳ Ｐゴシック" charset="-128"/>
        </a:defRPr>
      </a:lvl4pPr>
      <a:lvl5pPr marL="2057400" indent="-228600" algn="l" rtl="0" eaLnBrk="0" fontAlgn="base" hangingPunct="0">
        <a:spcBef>
          <a:spcPct val="20000"/>
        </a:spcBef>
        <a:spcAft>
          <a:spcPct val="0"/>
        </a:spcAft>
        <a:buClr>
          <a:schemeClr val="hlink"/>
        </a:buClr>
        <a:buFont typeface="Wingdings" charset="2"/>
        <a:buChar char="§"/>
        <a:defRPr sz="2000">
          <a:solidFill>
            <a:schemeClr val="tx1"/>
          </a:solidFill>
          <a:effectLst>
            <a:outerShdw blurRad="38100" dist="38100" dir="2700000" algn="tl">
              <a:srgbClr val="000000"/>
            </a:outerShdw>
          </a:effectLst>
          <a:latin typeface="+mn-lt"/>
          <a:ea typeface="ＭＳ Ｐゴシック" charset="-128"/>
        </a:defRPr>
      </a:lvl5pPr>
      <a:lvl6pPr marL="25146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r>
              <a:rPr lang="en-US" sz="4800" dirty="0"/>
              <a:t>Expanding the Uses of </a:t>
            </a:r>
            <a:r>
              <a:rPr lang="en-US" sz="4800" dirty="0" err="1"/>
              <a:t>AHRQ’s</a:t>
            </a:r>
            <a:r>
              <a:rPr lang="en-US" sz="4800" dirty="0"/>
              <a:t> Prevention Quality Indicators: Validity from the Clinician Perspective</a:t>
            </a:r>
          </a:p>
        </p:txBody>
      </p:sp>
      <p:sp>
        <p:nvSpPr>
          <p:cNvPr id="2051" name="Rectangle 3"/>
          <p:cNvSpPr>
            <a:spLocks noGrp="1" noChangeArrowheads="1"/>
          </p:cNvSpPr>
          <p:nvPr>
            <p:ph type="subTitle" idx="1"/>
          </p:nvPr>
        </p:nvSpPr>
        <p:spPr/>
        <p:txBody>
          <a:bodyPr/>
          <a:lstStyle/>
          <a:p>
            <a:pPr eaLnBrk="1" hangingPunct="1">
              <a:lnSpc>
                <a:spcPct val="80000"/>
              </a:lnSpc>
              <a:buFont typeface="Wingdings" charset="2"/>
              <a:buNone/>
            </a:pPr>
            <a:r>
              <a:rPr lang="en-US" sz="2000" dirty="0"/>
              <a:t>Presented by:</a:t>
            </a:r>
          </a:p>
          <a:p>
            <a:pPr eaLnBrk="1" hangingPunct="1">
              <a:lnSpc>
                <a:spcPct val="80000"/>
              </a:lnSpc>
              <a:buFont typeface="Wingdings" charset="2"/>
              <a:buNone/>
            </a:pPr>
            <a:endParaRPr lang="en-US" sz="2000" dirty="0"/>
          </a:p>
          <a:p>
            <a:pPr eaLnBrk="1" hangingPunct="1">
              <a:lnSpc>
                <a:spcPct val="80000"/>
              </a:lnSpc>
              <a:buFont typeface="Wingdings" charset="2"/>
              <a:buNone/>
            </a:pPr>
            <a:r>
              <a:rPr lang="en-US" sz="2000" dirty="0"/>
              <a:t>Sheryl Davies, MA</a:t>
            </a:r>
          </a:p>
          <a:p>
            <a:pPr eaLnBrk="1" hangingPunct="1">
              <a:lnSpc>
                <a:spcPct val="80000"/>
              </a:lnSpc>
              <a:buFont typeface="Wingdings" charset="2"/>
              <a:buNone/>
            </a:pPr>
            <a:r>
              <a:rPr lang="en-US" sz="2000" dirty="0"/>
              <a:t>Stanford University </a:t>
            </a:r>
          </a:p>
          <a:p>
            <a:pPr eaLnBrk="1" hangingPunct="1">
              <a:lnSpc>
                <a:spcPct val="80000"/>
              </a:lnSpc>
              <a:buFont typeface="Wingdings" charset="2"/>
              <a:buNone/>
            </a:pPr>
            <a:r>
              <a:rPr lang="en-US" sz="2000" dirty="0"/>
              <a:t>Center for Primary Care and Outcomes Research</a:t>
            </a:r>
          </a:p>
          <a:p>
            <a:pPr eaLnBrk="1" hangingPunct="1">
              <a:lnSpc>
                <a:spcPct val="80000"/>
              </a:lnSpc>
              <a:buFont typeface="Wingdings" charset="2"/>
              <a:buNone/>
            </a:pPr>
            <a:endParaRPr lang="en-US" sz="2000" dirty="0"/>
          </a:p>
          <a:p>
            <a:pPr eaLnBrk="1" hangingPunct="1">
              <a:lnSpc>
                <a:spcPct val="80000"/>
              </a:lnSpc>
              <a:buFont typeface="Wingdings" charset="2"/>
              <a:buNone/>
            </a:pPr>
            <a:r>
              <a:rPr lang="en-US" sz="2000" dirty="0"/>
              <a:t>AHRQ Annual Meeting</a:t>
            </a:r>
          </a:p>
          <a:p>
            <a:pPr eaLnBrk="1" hangingPunct="1">
              <a:lnSpc>
                <a:spcPct val="80000"/>
              </a:lnSpc>
              <a:buFont typeface="Wingdings" charset="2"/>
              <a:buNone/>
            </a:pPr>
            <a:r>
              <a:rPr lang="en-US" sz="2000" dirty="0"/>
              <a:t>September 26 – 29, 2010</a:t>
            </a:r>
          </a:p>
          <a:p>
            <a:pPr eaLnBrk="1" hangingPunct="1">
              <a:lnSpc>
                <a:spcPct val="80000"/>
              </a:lnSpc>
              <a:buFont typeface="Wingdings" charset="2"/>
              <a:buNone/>
            </a:pPr>
            <a:r>
              <a:rPr lang="en-US" sz="2000" dirty="0"/>
              <a:t>Bethesda, MD</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defRPr/>
            </a:pPr>
            <a:r>
              <a:rPr lang="en-US" sz="4000" smtClean="0"/>
              <a:t>Quality Improvement Applications</a:t>
            </a:r>
          </a:p>
        </p:txBody>
      </p:sp>
      <p:graphicFrame>
        <p:nvGraphicFramePr>
          <p:cNvPr id="21786" name="Group 282"/>
          <p:cNvGraphicFramePr>
            <a:graphicFrameLocks noGrp="1"/>
          </p:cNvGraphicFramePr>
          <p:nvPr/>
        </p:nvGraphicFramePr>
        <p:xfrm>
          <a:off x="381000" y="1143000"/>
          <a:ext cx="8534400" cy="5120640"/>
        </p:xfrm>
        <a:graphic>
          <a:graphicData uri="http://schemas.openxmlformats.org/drawingml/2006/table">
            <a:tbl>
              <a:tblPr/>
              <a:tblGrid>
                <a:gridCol w="5543550"/>
                <a:gridCol w="1495425"/>
                <a:gridCol w="1495425"/>
              </a:tblGrid>
              <a:tr h="1365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Indicator</a:t>
                      </a:r>
                      <a:endParaRPr kumimoji="0" lang="en-US" sz="1800" b="1"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Provider (Delphi/Nominal)</a:t>
                      </a:r>
                      <a:endParaRPr kumimoji="0" lang="en-US" sz="1800" b="1"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r>
              <a:tr h="2254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COPD and Asthma (40 yrs +)</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a:t>
                      </a:r>
                      <a:endParaRPr kumimoji="0" lang="en-US" sz="20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a:t>
                      </a:r>
                      <a:endParaRPr kumimoji="0" lang="en-US" sz="20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254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Asthma ( &lt; 39 yrs)</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a:t>
                      </a:r>
                      <a:endParaRPr kumimoji="0" lang="en-US" sz="20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a:t>
                      </a:r>
                      <a:endParaRPr kumimoji="0" lang="en-US" sz="20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r>
              <a:tr h="2254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Hypertension</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a:t>
                      </a:r>
                      <a:endParaRPr kumimoji="0" lang="en-US" sz="20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a:t>
                      </a:r>
                      <a:endParaRPr kumimoji="0" lang="en-US" sz="20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254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Angina</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a:t>
                      </a:r>
                      <a:endParaRPr kumimoji="0" lang="en-US" sz="20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66"/>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a:t>
                      </a:r>
                      <a:endParaRPr kumimoji="0" lang="en-US" sz="20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66"/>
                    </a:solidFill>
                  </a:tcPr>
                </a:tc>
              </a:tr>
              <a:tr h="2254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CHF</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a:t>
                      </a:r>
                      <a:endParaRPr kumimoji="0" lang="en-US" sz="20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a:t>
                      </a:r>
                      <a:endParaRPr kumimoji="0" lang="en-US" sz="20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r>
              <a:tr h="22701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Perforated Appendix</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a:t>
                      </a:r>
                      <a:endParaRPr kumimoji="0" lang="en-US" sz="20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7C80"/>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a:t>
                      </a:r>
                      <a:endParaRPr kumimoji="0" lang="en-US" sz="20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7C80"/>
                    </a:solidFill>
                  </a:tcPr>
                </a:tc>
              </a:tr>
              <a:tr h="2254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Diabetes Short Term Complications</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a:t>
                      </a:r>
                      <a:endParaRPr kumimoji="0" lang="en-US" sz="20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a:t>
                      </a:r>
                      <a:endParaRPr kumimoji="0" lang="en-US" sz="20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r>
              <a:tr h="2254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Diabetes Long-Term Complications</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a:t>
                      </a:r>
                      <a:endParaRPr kumimoji="0" lang="en-US" sz="20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a:t>
                      </a:r>
                      <a:endParaRPr kumimoji="0" lang="en-US" sz="20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254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Lower Extremity Amputation</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a:t>
                      </a:r>
                      <a:endParaRPr kumimoji="0" lang="en-US" sz="20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a:t>
                      </a:r>
                      <a:endParaRPr kumimoji="0" lang="en-US" sz="20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254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Bacterial Pneumonia</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a:t>
                      </a:r>
                      <a:endParaRPr kumimoji="0" lang="en-US" sz="20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66"/>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a:t>
                      </a:r>
                      <a:endParaRPr kumimoji="0" lang="en-US" sz="20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66"/>
                    </a:solidFill>
                  </a:tcPr>
                </a:tc>
              </a:tr>
              <a:tr h="2254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UTI</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a:t>
                      </a:r>
                      <a:endParaRPr kumimoji="0" lang="en-US" sz="20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66"/>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a:t>
                      </a:r>
                      <a:endParaRPr kumimoji="0" lang="en-US" sz="20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66"/>
                    </a:solidFill>
                  </a:tcPr>
                </a:tc>
              </a:tr>
              <a:tr h="2254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Dehydration</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a:t>
                      </a:r>
                      <a:endParaRPr kumimoji="0" lang="en-US" sz="20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7C80"/>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a:t>
                      </a:r>
                      <a:endParaRPr kumimoji="0" lang="en-US" sz="20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7C80"/>
                    </a:solidFill>
                  </a:tcPr>
                </a:tc>
              </a:tr>
            </a:tbl>
          </a:graphicData>
        </a:graphic>
      </p:graphicFrame>
      <p:sp>
        <p:nvSpPr>
          <p:cNvPr id="13372" name="Rectangle 251"/>
          <p:cNvSpPr>
            <a:spLocks noChangeArrowheads="1"/>
          </p:cNvSpPr>
          <p:nvPr/>
        </p:nvSpPr>
        <p:spPr bwMode="auto">
          <a:xfrm>
            <a:off x="0" y="6429375"/>
            <a:ext cx="9144000" cy="276225"/>
          </a:xfrm>
          <a:prstGeom prst="rect">
            <a:avLst/>
          </a:prstGeom>
          <a:noFill/>
          <a:ln w="9525">
            <a:noFill/>
            <a:miter lim="800000"/>
            <a:headEnd/>
            <a:tailEnd/>
          </a:ln>
        </p:spPr>
        <p:txBody>
          <a:bodyPr anchor="ctr">
            <a:prstTxWarp prst="textNoShape">
              <a:avLst/>
            </a:prstTxWarp>
            <a:spAutoFit/>
          </a:bodyPr>
          <a:lstStyle/>
          <a:p>
            <a:pPr eaLnBrk="1" hangingPunct="1"/>
            <a:r>
              <a:rPr lang="en-US" sz="1200">
                <a:latin typeface="Arial" charset="0"/>
                <a:ea typeface="Times New Roman" charset="0"/>
                <a:cs typeface="Times New Roman" charset="0"/>
              </a:rPr>
              <a:t>▲ Major Concern Regarding Use , ▲▲Some Concern, ▲▲▲* Majority Support, ▲▲▲Full Support</a:t>
            </a:r>
            <a:endParaRPr lang="en-US" sz="1200">
              <a:latin typeface="Arial"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983" name="Rectangle 431"/>
          <p:cNvSpPr>
            <a:spLocks noGrp="1" noChangeArrowheads="1"/>
          </p:cNvSpPr>
          <p:nvPr>
            <p:ph type="title"/>
          </p:nvPr>
        </p:nvSpPr>
        <p:spPr/>
        <p:txBody>
          <a:bodyPr/>
          <a:lstStyle/>
          <a:p>
            <a:pPr eaLnBrk="1" hangingPunct="1">
              <a:defRPr/>
            </a:pPr>
            <a:r>
              <a:rPr lang="en-US" sz="4000" dirty="0" smtClean="0"/>
              <a:t>Comparative Reporting Applications</a:t>
            </a:r>
          </a:p>
        </p:txBody>
      </p:sp>
      <p:graphicFrame>
        <p:nvGraphicFramePr>
          <p:cNvPr id="24033" name="Group 481"/>
          <p:cNvGraphicFramePr>
            <a:graphicFrameLocks noGrp="1"/>
          </p:cNvGraphicFramePr>
          <p:nvPr>
            <p:ph idx="1"/>
          </p:nvPr>
        </p:nvGraphicFramePr>
        <p:xfrm>
          <a:off x="457200" y="1600200"/>
          <a:ext cx="8153400" cy="4760595"/>
        </p:xfrm>
        <a:graphic>
          <a:graphicData uri="http://schemas.openxmlformats.org/drawingml/2006/table">
            <a:tbl>
              <a:tblPr/>
              <a:tblGrid>
                <a:gridCol w="2438400"/>
                <a:gridCol w="1981200"/>
                <a:gridCol w="1828800"/>
                <a:gridCol w="1905000"/>
              </a:tblGrid>
              <a:tr h="347663">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1"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Indicator</a:t>
                      </a:r>
                      <a:endParaRPr kumimoji="0" lang="en-US" sz="1800" b="1"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1"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Area</a:t>
                      </a:r>
                      <a:endParaRPr kumimoji="0" lang="en-US" sz="1800" b="1"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1"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Payor</a:t>
                      </a:r>
                      <a:endParaRPr kumimoji="0" lang="en-US" sz="1800" b="1"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1"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Provider</a:t>
                      </a:r>
                      <a:endParaRPr kumimoji="0" lang="en-US" sz="1800" b="1"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0675">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COPD</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66"/>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66"/>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347663">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Asthma ( &lt; 39 yrs)</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347663">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Hypertension</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66"/>
                    </a:solidFill>
                  </a:tcPr>
                </a:tc>
              </a:tr>
              <a:tr h="349250">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Angina</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66"/>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66"/>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7C80"/>
                    </a:solidFill>
                  </a:tcPr>
                </a:tc>
              </a:tr>
              <a:tr h="347663">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CHF</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r>
              <a:tr h="347663">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Perforated Appendix</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7C80"/>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7C80"/>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7C80"/>
                    </a:solidFill>
                  </a:tcPr>
                </a:tc>
              </a:tr>
              <a:tr h="347663">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Diabetes Short Term</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66"/>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349250">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Diabetes Long-Term</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66"/>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66"/>
                    </a:solidFill>
                  </a:tcPr>
                </a:tc>
              </a:tr>
              <a:tr h="371475">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LE  Amputation</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FF00"/>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66"/>
                    </a:solidFill>
                  </a:tcPr>
                </a:tc>
              </a:tr>
              <a:tr h="347663">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Bacterial Pneumonia</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66"/>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66"/>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66"/>
                    </a:solidFill>
                  </a:tcPr>
                </a:tc>
              </a:tr>
              <a:tr h="244475">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UTI</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66"/>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66"/>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66"/>
                    </a:solidFill>
                  </a:tcPr>
                </a:tc>
              </a:tr>
              <a:tr h="347663">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Dehydration</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66"/>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7C80"/>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7C80"/>
                    </a:solidFill>
                  </a:tcPr>
                </a:tc>
              </a:tr>
            </a:tbl>
          </a:graphicData>
        </a:graphic>
      </p:graphicFrame>
      <p:sp>
        <p:nvSpPr>
          <p:cNvPr id="14411" name="Rectangle 251"/>
          <p:cNvSpPr>
            <a:spLocks noChangeArrowheads="1"/>
          </p:cNvSpPr>
          <p:nvPr/>
        </p:nvSpPr>
        <p:spPr bwMode="auto">
          <a:xfrm>
            <a:off x="0" y="6429375"/>
            <a:ext cx="9144000" cy="276225"/>
          </a:xfrm>
          <a:prstGeom prst="rect">
            <a:avLst/>
          </a:prstGeom>
          <a:noFill/>
          <a:ln w="9525">
            <a:noFill/>
            <a:miter lim="800000"/>
            <a:headEnd/>
            <a:tailEnd/>
          </a:ln>
        </p:spPr>
        <p:txBody>
          <a:bodyPr anchor="ctr">
            <a:prstTxWarp prst="textNoShape">
              <a:avLst/>
            </a:prstTxWarp>
            <a:spAutoFit/>
          </a:bodyPr>
          <a:lstStyle/>
          <a:p>
            <a:pPr eaLnBrk="1" hangingPunct="1"/>
            <a:r>
              <a:rPr lang="en-US" sz="1200">
                <a:latin typeface="Arial" charset="0"/>
                <a:ea typeface="Times New Roman" charset="0"/>
                <a:cs typeface="Times New Roman" charset="0"/>
              </a:rPr>
              <a:t>▲ Major Concern Regarding Use , ▲▲Some Concern, ▲▲▲* Majority Support, ▲▲▲Full Support</a:t>
            </a:r>
            <a:endParaRPr lang="en-US" sz="1200">
              <a:latin typeface="Arial"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988" name="Rectangle 340"/>
          <p:cNvSpPr>
            <a:spLocks noGrp="1" noChangeArrowheads="1"/>
          </p:cNvSpPr>
          <p:nvPr>
            <p:ph type="title"/>
          </p:nvPr>
        </p:nvSpPr>
        <p:spPr/>
        <p:txBody>
          <a:bodyPr/>
          <a:lstStyle/>
          <a:p>
            <a:pPr eaLnBrk="1" hangingPunct="1">
              <a:defRPr/>
            </a:pPr>
            <a:r>
              <a:rPr lang="en-US" sz="4000" smtClean="0"/>
              <a:t>Pay for Performance Applications</a:t>
            </a:r>
          </a:p>
        </p:txBody>
      </p:sp>
      <p:graphicFrame>
        <p:nvGraphicFramePr>
          <p:cNvPr id="28014" name="Group 366"/>
          <p:cNvGraphicFramePr>
            <a:graphicFrameLocks noGrp="1"/>
          </p:cNvGraphicFramePr>
          <p:nvPr>
            <p:ph idx="1"/>
          </p:nvPr>
        </p:nvGraphicFramePr>
        <p:xfrm>
          <a:off x="457200" y="1600200"/>
          <a:ext cx="8001000" cy="4846320"/>
        </p:xfrm>
        <a:graphic>
          <a:graphicData uri="http://schemas.openxmlformats.org/drawingml/2006/table">
            <a:tbl>
              <a:tblPr/>
              <a:tblGrid>
                <a:gridCol w="3200400"/>
                <a:gridCol w="2362200"/>
                <a:gridCol w="2438400"/>
              </a:tblGrid>
              <a:tr h="457200">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1"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Indicator</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1"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Payor</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1"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Provider</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9250">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COPD</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66"/>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347663">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Asthma ( &lt; 39 yrs)</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66"/>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347663">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Hypertension</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66"/>
                    </a:solidFill>
                  </a:tcPr>
                </a:tc>
              </a:tr>
              <a:tr h="349250">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Angina</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66"/>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7C80"/>
                    </a:solidFill>
                  </a:tcPr>
                </a:tc>
              </a:tr>
              <a:tr h="347663">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CHF</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66"/>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66"/>
                    </a:solidFill>
                  </a:tcPr>
                </a:tc>
              </a:tr>
              <a:tr h="347663">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Perforated Appendix</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7C80"/>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7C80"/>
                    </a:solidFill>
                  </a:tcPr>
                </a:tc>
              </a:tr>
              <a:tr h="347663">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Diabetes Short Term</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66"/>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66"/>
                    </a:solidFill>
                  </a:tcPr>
                </a:tc>
              </a:tr>
              <a:tr h="349250">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Diabetes Long-Term</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66"/>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66"/>
                    </a:solidFill>
                  </a:tcPr>
                </a:tc>
              </a:tr>
              <a:tr h="347663">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Lower Extremity Amputation</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66"/>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66"/>
                    </a:solidFill>
                  </a:tcPr>
                </a:tc>
              </a:tr>
              <a:tr h="347663">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Bacterial Pneumonia</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66"/>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66"/>
                    </a:solidFill>
                  </a:tcPr>
                </a:tc>
              </a:tr>
              <a:tr h="349250">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UTI</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7C80"/>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7C80"/>
                    </a:solidFill>
                  </a:tcPr>
                </a:tc>
              </a:tr>
              <a:tr h="347663">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Dehydration</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7C80"/>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0" i="0" u="none" strike="noStrike" cap="none" normalizeH="0" baseline="0">
                          <a:ln>
                            <a:noFill/>
                          </a:ln>
                          <a:solidFill>
                            <a:schemeClr val="bg1"/>
                          </a:solidFill>
                          <a:effectLst>
                            <a:outerShdw blurRad="38100" dist="38100" dir="2700000" algn="tl">
                              <a:srgbClr val="000000"/>
                            </a:outerShdw>
                          </a:effectLst>
                          <a:latin typeface="Times New Roman" charset="0"/>
                          <a:ea typeface="Times New Roman" charset="0"/>
                          <a:cs typeface="Times New Roman" charset="0"/>
                        </a:rPr>
                        <a:t>▲ / ▲</a:t>
                      </a:r>
                      <a:endParaRPr kumimoji="0" lang="en-US" sz="1800" b="0" i="0" u="none" strike="noStrike" cap="none" normalizeH="0" baseline="0">
                        <a:ln>
                          <a:noFill/>
                        </a:ln>
                        <a:solidFill>
                          <a:schemeClr val="bg1"/>
                        </a:solidFill>
                        <a:effectLst>
                          <a:outerShdw blurRad="38100" dist="38100" dir="2700000" algn="tl">
                            <a:srgbClr val="000000"/>
                          </a:outerShdw>
                        </a:effectLst>
                        <a:latin typeface="Tahoma"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7C80"/>
                    </a:solidFill>
                  </a:tcPr>
                </a:tc>
              </a:tr>
            </a:tbl>
          </a:graphicData>
        </a:graphic>
      </p:graphicFrame>
      <p:sp>
        <p:nvSpPr>
          <p:cNvPr id="15421" name="Rectangle 251"/>
          <p:cNvSpPr>
            <a:spLocks noChangeArrowheads="1"/>
          </p:cNvSpPr>
          <p:nvPr/>
        </p:nvSpPr>
        <p:spPr bwMode="auto">
          <a:xfrm>
            <a:off x="0" y="6553200"/>
            <a:ext cx="9144000" cy="276225"/>
          </a:xfrm>
          <a:prstGeom prst="rect">
            <a:avLst/>
          </a:prstGeom>
          <a:noFill/>
          <a:ln w="9525">
            <a:noFill/>
            <a:miter lim="800000"/>
            <a:headEnd/>
            <a:tailEnd/>
          </a:ln>
        </p:spPr>
        <p:txBody>
          <a:bodyPr anchor="ctr">
            <a:prstTxWarp prst="textNoShape">
              <a:avLst/>
            </a:prstTxWarp>
            <a:spAutoFit/>
          </a:bodyPr>
          <a:lstStyle/>
          <a:p>
            <a:pPr eaLnBrk="1" hangingPunct="1"/>
            <a:r>
              <a:rPr lang="en-US" sz="1200">
                <a:latin typeface="Arial" charset="0"/>
                <a:ea typeface="Times New Roman" charset="0"/>
                <a:cs typeface="Times New Roman" charset="0"/>
              </a:rPr>
              <a:t>▲ Major Concern Regarding Use , ▲▲Some Concern, ▲▲▲* Majority Support, ▲▲▲Full Support</a:t>
            </a:r>
            <a:endParaRPr lang="en-US" sz="1200">
              <a:latin typeface="Arial"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pPr eaLnBrk="1" hangingPunct="1">
              <a:defRPr/>
            </a:pPr>
            <a:r>
              <a:rPr lang="en-US" smtClean="0"/>
              <a:t>Concordance Between Panels</a:t>
            </a:r>
          </a:p>
        </p:txBody>
      </p:sp>
      <p:graphicFrame>
        <p:nvGraphicFramePr>
          <p:cNvPr id="78960" name="Group 112"/>
          <p:cNvGraphicFramePr>
            <a:graphicFrameLocks noGrp="1"/>
          </p:cNvGraphicFramePr>
          <p:nvPr/>
        </p:nvGraphicFramePr>
        <p:xfrm>
          <a:off x="381000" y="1371600"/>
          <a:ext cx="8382000" cy="2056765"/>
        </p:xfrm>
        <a:graphic>
          <a:graphicData uri="http://schemas.openxmlformats.org/drawingml/2006/table">
            <a:tbl>
              <a:tblPr/>
              <a:tblGrid>
                <a:gridCol w="2095500"/>
                <a:gridCol w="2097088"/>
                <a:gridCol w="2093912"/>
                <a:gridCol w="2095500"/>
              </a:tblGrid>
              <a:tr h="10509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charset="2"/>
                        <a:buNone/>
                        <a:tabLst/>
                      </a:pPr>
                      <a:endParaRPr kumimoji="0" lang="en-US" sz="16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Times New Roman" charset="0"/>
                          <a:cs typeface="Times New Roman" charset="0"/>
                        </a:rPr>
                        <a:t>Delphi Full support</a:t>
                      </a:r>
                      <a:endParaRPr kumimoji="0" lang="en-US" sz="1600" b="0" i="0" u="none" strike="noStrike" cap="none" normalizeH="0" baseline="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Times New Roman" charset="0"/>
                          <a:cs typeface="Times New Roman" charset="0"/>
                        </a:rPr>
                        <a:t>Delphi Some Concern</a:t>
                      </a:r>
                      <a:endParaRPr kumimoji="0" lang="en-US" sz="1600" b="0" i="0" u="none" strike="noStrike" cap="none" normalizeH="0" baseline="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Times New Roman" charset="0"/>
                          <a:cs typeface="Times New Roman" charset="0"/>
                        </a:rPr>
                        <a:t>Delphi Major Concern</a:t>
                      </a:r>
                      <a:endParaRPr kumimoji="0" lang="en-US" sz="1600" b="0" i="0" u="none" strike="noStrike" cap="none" normalizeH="0" baseline="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33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Times New Roman" charset="0"/>
                          <a:cs typeface="Times New Roman" charset="0"/>
                        </a:rPr>
                        <a:t>NG Full support</a:t>
                      </a:r>
                      <a:endParaRPr kumimoji="0" lang="en-US" sz="1600" b="0" i="0" u="none" strike="noStrike" cap="none" normalizeH="0" baseline="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Times New Roman" charset="0"/>
                          <a:cs typeface="Times New Roman" charset="0"/>
                        </a:rPr>
                        <a:t>8</a:t>
                      </a:r>
                      <a:endParaRPr kumimoji="0" lang="en-US" sz="1600" b="0" i="0" u="none" strike="noStrike" cap="none" normalizeH="0" baseline="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Times New Roman" charset="0"/>
                          <a:cs typeface="Times New Roman" charset="0"/>
                        </a:rPr>
                        <a:t>21 (6)</a:t>
                      </a:r>
                      <a:r>
                        <a:rPr kumimoji="0" lang="en-US" sz="1600" b="0" i="0" u="none" strike="noStrike" cap="none" normalizeH="0" baseline="30000">
                          <a:ln>
                            <a:noFill/>
                          </a:ln>
                          <a:solidFill>
                            <a:schemeClr val="tx1"/>
                          </a:solidFill>
                          <a:effectLst/>
                          <a:latin typeface="Arial" charset="0"/>
                          <a:ea typeface="Times New Roman" charset="0"/>
                          <a:cs typeface="Times New Roman" charset="0"/>
                        </a:rPr>
                        <a:t>1</a:t>
                      </a:r>
                      <a:endParaRPr kumimoji="0" lang="en-US" sz="1600" b="0" i="0" u="none" strike="noStrike" cap="none" normalizeH="0" baseline="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Times New Roman" charset="0"/>
                          <a:cs typeface="Times New Roman" charset="0"/>
                        </a:rPr>
                        <a:t>0</a:t>
                      </a:r>
                      <a:endParaRPr kumimoji="0" lang="en-US" sz="1600" b="0" i="0" u="none" strike="noStrike" cap="none" normalizeH="0" baseline="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49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Times New Roman" charset="0"/>
                          <a:cs typeface="Times New Roman" charset="0"/>
                        </a:rPr>
                        <a:t>NG Some concern</a:t>
                      </a:r>
                      <a:endParaRPr kumimoji="0" lang="en-US" sz="1600" b="0" i="0" u="none" strike="noStrike" cap="none" normalizeH="0" baseline="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Times New Roman" charset="0"/>
                          <a:cs typeface="Times New Roman" charset="0"/>
                        </a:rPr>
                        <a:t>0</a:t>
                      </a:r>
                      <a:endParaRPr kumimoji="0" lang="en-US" sz="1600" b="0" i="0" u="none" strike="noStrike" cap="none" normalizeH="0" baseline="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Times New Roman" charset="0"/>
                          <a:cs typeface="Times New Roman" charset="0"/>
                        </a:rPr>
                        <a:t>34</a:t>
                      </a:r>
                      <a:endParaRPr kumimoji="0" lang="en-US" sz="1600" b="0" i="0" u="none" strike="noStrike" cap="none" normalizeH="0" baseline="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Times New Roman" charset="0"/>
                          <a:cs typeface="Times New Roman" charset="0"/>
                        </a:rPr>
                        <a:t>0</a:t>
                      </a:r>
                      <a:endParaRPr kumimoji="0" lang="en-US" sz="1600" b="0" i="0" u="none" strike="noStrike" cap="none" normalizeH="0" baseline="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33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Times New Roman" charset="0"/>
                          <a:cs typeface="Times New Roman" charset="0"/>
                        </a:rPr>
                        <a:t>NG Major Concern</a:t>
                      </a:r>
                      <a:endParaRPr kumimoji="0" lang="en-US" sz="1600" b="0" i="0" u="none" strike="noStrike" cap="none" normalizeH="0" baseline="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Times New Roman" charset="0"/>
                          <a:cs typeface="Times New Roman" charset="0"/>
                        </a:rPr>
                        <a:t>0</a:t>
                      </a:r>
                      <a:endParaRPr kumimoji="0" lang="en-US" sz="1600" b="0" i="0" u="none" strike="noStrike" cap="none" normalizeH="0" baseline="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Times New Roman" charset="0"/>
                          <a:cs typeface="Times New Roman" charset="0"/>
                        </a:rPr>
                        <a:t>12 (5)</a:t>
                      </a:r>
                      <a:r>
                        <a:rPr kumimoji="0" lang="en-US" sz="1600" b="0" i="0" u="none" strike="noStrike" cap="none" normalizeH="0" baseline="30000">
                          <a:ln>
                            <a:noFill/>
                          </a:ln>
                          <a:solidFill>
                            <a:schemeClr val="tx1"/>
                          </a:solidFill>
                          <a:effectLst/>
                          <a:latin typeface="Arial" charset="0"/>
                          <a:ea typeface="Times New Roman" charset="0"/>
                          <a:cs typeface="Times New Roman" charset="0"/>
                        </a:rPr>
                        <a:t>1</a:t>
                      </a:r>
                      <a:endParaRPr kumimoji="0" lang="en-US" sz="1600" b="0" i="0" u="none" strike="noStrike" cap="none" normalizeH="0" baseline="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Times New Roman" charset="0"/>
                          <a:cs typeface="Times New Roman" charset="0"/>
                        </a:rPr>
                        <a:t>3</a:t>
                      </a:r>
                      <a:endParaRPr kumimoji="0" lang="en-US" sz="1600" b="0" i="0" u="none" strike="noStrike" cap="none" normalizeH="0" baseline="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6414" name="Rectangle 108"/>
          <p:cNvSpPr>
            <a:spLocks noChangeArrowheads="1"/>
          </p:cNvSpPr>
          <p:nvPr/>
        </p:nvSpPr>
        <p:spPr bwMode="auto">
          <a:xfrm>
            <a:off x="457200" y="3551238"/>
            <a:ext cx="8229600" cy="517525"/>
          </a:xfrm>
          <a:prstGeom prst="rect">
            <a:avLst/>
          </a:prstGeom>
          <a:noFill/>
          <a:ln w="9525">
            <a:noFill/>
            <a:miter lim="800000"/>
            <a:headEnd/>
            <a:tailEnd/>
          </a:ln>
        </p:spPr>
        <p:txBody>
          <a:bodyPr anchor="ctr">
            <a:prstTxWarp prst="textNoShape">
              <a:avLst/>
            </a:prstTxWarp>
            <a:spAutoFit/>
          </a:bodyPr>
          <a:lstStyle/>
          <a:p>
            <a:pPr eaLnBrk="1" hangingPunct="1"/>
            <a:r>
              <a:rPr lang="en-US" sz="1400" baseline="30000">
                <a:ea typeface="Times New Roman" charset="0"/>
                <a:cs typeface="Times New Roman" charset="0"/>
              </a:rPr>
              <a:t>1</a:t>
            </a:r>
            <a:r>
              <a:rPr lang="en-US" sz="1400">
                <a:latin typeface="Arial" charset="0"/>
                <a:ea typeface="Times New Roman" charset="0"/>
                <a:cs typeface="Times New Roman" charset="0"/>
              </a:rPr>
              <a:t>Numbers in parentheses are the number of instances in that cell where │Median (Delphi) – Median (NG)│&gt; 1.</a:t>
            </a:r>
            <a:r>
              <a:rPr lang="en-US" sz="1000">
                <a:latin typeface="Arial" charset="0"/>
                <a:ea typeface="Times New Roman" charset="0"/>
                <a:cs typeface="Times New Roman" charset="0"/>
              </a:rPr>
              <a:t>  </a:t>
            </a:r>
            <a:endParaRPr lang="en-US">
              <a:latin typeface="Arial" charset="0"/>
            </a:endParaRPr>
          </a:p>
        </p:txBody>
      </p:sp>
      <p:sp>
        <p:nvSpPr>
          <p:cNvPr id="16415" name="Text Box 113"/>
          <p:cNvSpPr txBox="1">
            <a:spLocks noChangeArrowheads="1"/>
          </p:cNvSpPr>
          <p:nvPr/>
        </p:nvSpPr>
        <p:spPr bwMode="auto">
          <a:xfrm>
            <a:off x="304800" y="4267200"/>
            <a:ext cx="8305800" cy="3254375"/>
          </a:xfrm>
          <a:prstGeom prst="rect">
            <a:avLst/>
          </a:prstGeom>
          <a:noFill/>
          <a:ln w="9525">
            <a:noFill/>
            <a:miter lim="800000"/>
            <a:headEnd/>
            <a:tailEnd/>
          </a:ln>
        </p:spPr>
        <p:txBody>
          <a:bodyPr>
            <a:prstTxWarp prst="textNoShape">
              <a:avLst/>
            </a:prstTxWarp>
            <a:spAutoFit/>
          </a:bodyPr>
          <a:lstStyle/>
          <a:p>
            <a:pPr>
              <a:spcBef>
                <a:spcPct val="50000"/>
              </a:spcBef>
              <a:buFont typeface="Wingdings" charset="2"/>
              <a:buChar char="§"/>
            </a:pPr>
            <a:r>
              <a:rPr lang="en-US"/>
              <a:t>  Majority of combinations rated the same (56%).</a:t>
            </a:r>
          </a:p>
          <a:p>
            <a:pPr>
              <a:spcBef>
                <a:spcPct val="50000"/>
              </a:spcBef>
              <a:buFont typeface="Wingdings" charset="2"/>
              <a:buChar char="§"/>
            </a:pPr>
            <a:r>
              <a:rPr lang="en-US"/>
              <a:t>  Three combinations had one rating of “majority support” which requires disagreement within one panel (not shown on table). </a:t>
            </a:r>
          </a:p>
          <a:p>
            <a:pPr>
              <a:spcBef>
                <a:spcPct val="50000"/>
              </a:spcBef>
              <a:buFont typeface="Wingdings" charset="2"/>
              <a:buChar char="§"/>
            </a:pPr>
            <a:r>
              <a:rPr lang="en-US"/>
              <a:t>  Of remaining differences, all were within one level. Of those about 2/3 had a difference in medians of one or less.</a:t>
            </a:r>
          </a:p>
          <a:p>
            <a:pPr>
              <a:spcBef>
                <a:spcPct val="50000"/>
              </a:spcBef>
              <a:buFont typeface="Wingdings" charset="2"/>
              <a:buChar char="§"/>
            </a:pPr>
            <a:r>
              <a:rPr lang="en-US"/>
              <a:t>  Delphi panel always more moderate than NG</a:t>
            </a:r>
          </a:p>
          <a:p>
            <a:pPr>
              <a:spcBef>
                <a:spcPct val="50000"/>
              </a:spcBef>
            </a:pPr>
            <a:endParaRPr lang="en-US" baseline="30000"/>
          </a:p>
          <a:p>
            <a:pPr>
              <a:spcBef>
                <a:spcPct val="50000"/>
              </a:spcBef>
            </a:pPr>
            <a:endParaRPr lang="en-US"/>
          </a:p>
          <a:p>
            <a:pPr>
              <a:spcBef>
                <a:spcPct val="50000"/>
              </a:spcBef>
            </a:pP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eaLnBrk="1" hangingPunct="1">
              <a:defRPr/>
            </a:pPr>
            <a:r>
              <a:rPr lang="en-US" sz="4000" dirty="0" smtClean="0"/>
              <a:t>What feeds into the ratings?</a:t>
            </a:r>
            <a:br>
              <a:rPr lang="en-US" sz="4000" dirty="0" smtClean="0"/>
            </a:br>
            <a:endParaRPr lang="en-US" sz="4000" dirty="0" smtClean="0"/>
          </a:p>
        </p:txBody>
      </p:sp>
      <p:sp>
        <p:nvSpPr>
          <p:cNvPr id="81923" name="Rectangle 3"/>
          <p:cNvSpPr>
            <a:spLocks noGrp="1" noChangeArrowheads="1"/>
          </p:cNvSpPr>
          <p:nvPr>
            <p:ph type="body" idx="1"/>
          </p:nvPr>
        </p:nvSpPr>
        <p:spPr/>
        <p:txBody>
          <a:bodyPr/>
          <a:lstStyle/>
          <a:p>
            <a:pPr lvl="1" eaLnBrk="1" hangingPunct="1">
              <a:lnSpc>
                <a:spcPct val="90000"/>
              </a:lnSpc>
            </a:pP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8" name="Rectangle 4"/>
          <p:cNvSpPr>
            <a:spLocks noGrp="1" noChangeArrowheads="1"/>
          </p:cNvSpPr>
          <p:nvPr>
            <p:ph type="title"/>
          </p:nvPr>
        </p:nvSpPr>
        <p:spPr/>
        <p:txBody>
          <a:bodyPr/>
          <a:lstStyle/>
          <a:p>
            <a:pPr eaLnBrk="1" hangingPunct="1">
              <a:defRPr/>
            </a:pPr>
            <a:r>
              <a:rPr lang="en-US" dirty="0" smtClean="0"/>
              <a:t>Delphi vs. Nominal</a:t>
            </a:r>
          </a:p>
        </p:txBody>
      </p:sp>
      <p:sp>
        <p:nvSpPr>
          <p:cNvPr id="16389" name="Rectangle 5"/>
          <p:cNvSpPr>
            <a:spLocks noGrp="1" noChangeArrowheads="1"/>
          </p:cNvSpPr>
          <p:nvPr>
            <p:ph type="body" sz="half" idx="1"/>
          </p:nvPr>
        </p:nvSpPr>
        <p:spPr>
          <a:xfrm>
            <a:off x="457200" y="1600200"/>
            <a:ext cx="4040188" cy="4495800"/>
          </a:xfrm>
        </p:spPr>
        <p:txBody>
          <a:bodyPr/>
          <a:lstStyle/>
          <a:p>
            <a:pPr eaLnBrk="1" hangingPunct="1">
              <a:buFont typeface="Wingdings" pitchFamily="2" charset="2"/>
              <a:buChar char="n"/>
              <a:defRPr/>
            </a:pPr>
            <a:r>
              <a:rPr lang="en-US" sz="1400" dirty="0" smtClean="0"/>
              <a:t>Delphi group</a:t>
            </a:r>
          </a:p>
          <a:p>
            <a:pPr lvl="1" eaLnBrk="1" hangingPunct="1">
              <a:defRPr/>
            </a:pPr>
            <a:r>
              <a:rPr lang="en-US" sz="1400" dirty="0" smtClean="0"/>
              <a:t>Advantages: Better reliability, more points of view, less chance for one panelist to pull the group</a:t>
            </a:r>
          </a:p>
          <a:p>
            <a:pPr lvl="1" eaLnBrk="1" hangingPunct="1">
              <a:defRPr/>
            </a:pPr>
            <a:r>
              <a:rPr lang="en-US" sz="1400" dirty="0" smtClean="0"/>
              <a:t>Disadvantage: Less communication and cross-pollination across panelists, less ability to discuss and refine details of indicators/evaluation</a:t>
            </a:r>
          </a:p>
        </p:txBody>
      </p:sp>
      <p:sp>
        <p:nvSpPr>
          <p:cNvPr id="16390" name="Rectangle 6"/>
          <p:cNvSpPr>
            <a:spLocks noGrp="1" noChangeArrowheads="1"/>
          </p:cNvSpPr>
          <p:nvPr>
            <p:ph type="body" sz="half" idx="2"/>
          </p:nvPr>
        </p:nvSpPr>
        <p:spPr>
          <a:xfrm>
            <a:off x="4646613" y="1600200"/>
            <a:ext cx="4040187" cy="4495800"/>
          </a:xfrm>
        </p:spPr>
        <p:txBody>
          <a:bodyPr/>
          <a:lstStyle/>
          <a:p>
            <a:pPr eaLnBrk="1" hangingPunct="1">
              <a:buFont typeface="Wingdings" pitchFamily="2" charset="2"/>
              <a:buChar char="n"/>
              <a:defRPr/>
            </a:pPr>
            <a:r>
              <a:rPr lang="en-US" sz="1400" dirty="0" smtClean="0"/>
              <a:t>Nominal group</a:t>
            </a:r>
          </a:p>
          <a:p>
            <a:pPr lvl="1" eaLnBrk="1" hangingPunct="1">
              <a:defRPr/>
            </a:pPr>
            <a:r>
              <a:rPr lang="en-US" sz="1400" dirty="0" smtClean="0"/>
              <a:t>Advantages: Can discuss details, facilitate sharing of ideas</a:t>
            </a:r>
          </a:p>
          <a:p>
            <a:pPr lvl="1" eaLnBrk="1" hangingPunct="1">
              <a:defRPr/>
            </a:pPr>
            <a:r>
              <a:rPr lang="en-US" sz="1400" dirty="0" smtClean="0"/>
              <a:t>Disadvantages: Limited in size and therefore representation, one strong panelist can flavor group and therefore poorer reliability</a:t>
            </a:r>
          </a:p>
          <a:p>
            <a:pPr eaLnBrk="1" hangingPunct="1">
              <a:lnSpc>
                <a:spcPct val="90000"/>
              </a:lnSpc>
            </a:pPr>
            <a:r>
              <a:rPr lang="en-US" sz="1400" dirty="0" smtClean="0"/>
              <a:t>Linear regression on usefulness ratings</a:t>
            </a:r>
          </a:p>
          <a:p>
            <a:pPr lvl="1" eaLnBrk="1" hangingPunct="1">
              <a:lnSpc>
                <a:spcPct val="90000"/>
              </a:lnSpc>
            </a:pPr>
            <a:r>
              <a:rPr lang="en-US" sz="1400" dirty="0" smtClean="0"/>
              <a:t>Mixed model: panelist random effect (nested)</a:t>
            </a:r>
          </a:p>
          <a:p>
            <a:pPr lvl="1" eaLnBrk="1" hangingPunct="1">
              <a:lnSpc>
                <a:spcPct val="90000"/>
              </a:lnSpc>
            </a:pPr>
            <a:r>
              <a:rPr lang="en-US" sz="1400" dirty="0" smtClean="0"/>
              <a:t>Fixed effects: </a:t>
            </a:r>
          </a:p>
          <a:p>
            <a:pPr lvl="2" eaLnBrk="1" hangingPunct="1">
              <a:lnSpc>
                <a:spcPct val="90000"/>
              </a:lnSpc>
            </a:pPr>
            <a:r>
              <a:rPr lang="en-US" sz="1400" dirty="0" smtClean="0"/>
              <a:t>Delphi vs. NG (N.S.)</a:t>
            </a:r>
          </a:p>
          <a:p>
            <a:pPr lvl="2" eaLnBrk="1" hangingPunct="1">
              <a:lnSpc>
                <a:spcPct val="90000"/>
              </a:lnSpc>
            </a:pPr>
            <a:r>
              <a:rPr lang="en-US" sz="1400" dirty="0" smtClean="0"/>
              <a:t>Generalist vs. Specialist (F=32.3, </a:t>
            </a:r>
            <a:r>
              <a:rPr lang="en-US" sz="1400" dirty="0" err="1" smtClean="0"/>
              <a:t>p</a:t>
            </a:r>
            <a:r>
              <a:rPr lang="en-US" sz="1400" dirty="0" smtClean="0"/>
              <a:t>&lt;.0001)</a:t>
            </a:r>
          </a:p>
          <a:p>
            <a:pPr lvl="2" eaLnBrk="1" hangingPunct="1">
              <a:lnSpc>
                <a:spcPct val="90000"/>
              </a:lnSpc>
            </a:pPr>
            <a:r>
              <a:rPr lang="en-US" sz="1400" dirty="0" smtClean="0"/>
              <a:t>Public Health vs. Other (F=20.0, </a:t>
            </a:r>
            <a:r>
              <a:rPr lang="en-US" sz="1400" dirty="0" err="1" smtClean="0"/>
              <a:t>p</a:t>
            </a:r>
            <a:r>
              <a:rPr lang="en-US" sz="1400" dirty="0" smtClean="0"/>
              <a:t>&lt;.0001)</a:t>
            </a:r>
          </a:p>
          <a:p>
            <a:pPr lvl="2" eaLnBrk="1" hangingPunct="1">
              <a:lnSpc>
                <a:spcPct val="90000"/>
              </a:lnSpc>
            </a:pPr>
            <a:r>
              <a:rPr lang="en-US" sz="1400" dirty="0" smtClean="0"/>
              <a:t>Quality vs. Other (F=54.7, </a:t>
            </a:r>
            <a:r>
              <a:rPr lang="en-US" sz="1400" dirty="0" err="1" smtClean="0"/>
              <a:t>p</a:t>
            </a:r>
            <a:r>
              <a:rPr lang="en-US" sz="1400" dirty="0" smtClean="0"/>
              <a:t>&lt;.0001)</a:t>
            </a:r>
          </a:p>
          <a:p>
            <a:pPr lvl="2" eaLnBrk="1" hangingPunct="1">
              <a:lnSpc>
                <a:spcPct val="90000"/>
              </a:lnSpc>
            </a:pPr>
            <a:r>
              <a:rPr lang="en-US" sz="1400" dirty="0" smtClean="0"/>
              <a:t>Denominator Level (F=24.4, </a:t>
            </a:r>
            <a:r>
              <a:rPr lang="en-US" sz="1400" dirty="0" err="1" smtClean="0"/>
              <a:t>p</a:t>
            </a:r>
            <a:r>
              <a:rPr lang="en-US" sz="1400" dirty="0" smtClean="0"/>
              <a:t>&lt;.0001)</a:t>
            </a:r>
          </a:p>
          <a:p>
            <a:pPr lvl="2" eaLnBrk="1" hangingPunct="1">
              <a:lnSpc>
                <a:spcPct val="90000"/>
              </a:lnSpc>
            </a:pPr>
            <a:r>
              <a:rPr lang="en-US" sz="1400" dirty="0" smtClean="0"/>
              <a:t>Use (F=23.2, </a:t>
            </a:r>
            <a:r>
              <a:rPr lang="en-US" sz="1400" dirty="0" err="1" smtClean="0"/>
              <a:t>p</a:t>
            </a:r>
            <a:r>
              <a:rPr lang="en-US" sz="1400" dirty="0" smtClean="0"/>
              <a:t>&lt;.0001)</a:t>
            </a:r>
          </a:p>
          <a:p>
            <a:pPr lvl="2" eaLnBrk="1" hangingPunct="1">
              <a:lnSpc>
                <a:spcPct val="90000"/>
              </a:lnSpc>
            </a:pPr>
            <a:r>
              <a:rPr lang="en-US" sz="1400" dirty="0" smtClean="0"/>
              <a:t>Indicator (F=8.5, </a:t>
            </a:r>
            <a:r>
              <a:rPr lang="en-US" sz="1400" dirty="0" err="1" smtClean="0"/>
              <a:t>p</a:t>
            </a:r>
            <a:r>
              <a:rPr lang="en-US" sz="1400" dirty="0" smtClean="0"/>
              <a:t>&lt;.0001)</a:t>
            </a:r>
          </a:p>
          <a:p>
            <a:pPr lvl="1" eaLnBrk="1" hangingPunct="1">
              <a:lnSpc>
                <a:spcPct val="90000"/>
              </a:lnSpc>
            </a:pPr>
            <a:endParaRPr lang="en-US" sz="1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sz="3200" b="1" dirty="0">
                <a:latin typeface="Arial Black" charset="0"/>
                <a:ea typeface="Times New Roman" charset="0"/>
                <a:cs typeface="Times New Roman" charset="0"/>
              </a:rPr>
              <a:t>Potential interventions to reduce hospitalizations</a:t>
            </a:r>
            <a:endParaRPr lang="en-US" sz="3200" dirty="0">
              <a:latin typeface="Arial Black" charset="0"/>
            </a:endParaRPr>
          </a:p>
        </p:txBody>
      </p:sp>
      <p:graphicFrame>
        <p:nvGraphicFramePr>
          <p:cNvPr id="30904" name="Group 184"/>
          <p:cNvGraphicFramePr>
            <a:graphicFrameLocks noGrp="1"/>
          </p:cNvGraphicFramePr>
          <p:nvPr>
            <p:ph idx="1"/>
          </p:nvPr>
        </p:nvGraphicFramePr>
        <p:xfrm>
          <a:off x="457200" y="1600200"/>
          <a:ext cx="8229600" cy="5120639"/>
        </p:xfrm>
        <a:graphic>
          <a:graphicData uri="http://schemas.openxmlformats.org/drawingml/2006/table">
            <a:tbl>
              <a:tblPr/>
              <a:tblGrid>
                <a:gridCol w="1295400"/>
                <a:gridCol w="2986088"/>
                <a:gridCol w="3948112"/>
              </a:tblGrid>
              <a:tr h="4572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charset="2"/>
                        <a:buNone/>
                        <a:tabLst/>
                      </a:pP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1"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Acute</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1"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Chronic</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81025">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1"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Area </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Symbol" charset="2"/>
                        <a:buChar char=""/>
                        <a:tabLst>
                          <a:tab pos="160338" algn="l"/>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Access to primary care/urgent care</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Symbol" charset="2"/>
                        <a:buChar char=""/>
                        <a:tabLst>
                          <a:tab pos="160338" algn="l"/>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Access to care</a:t>
                      </a:r>
                    </a:p>
                    <a:p>
                      <a:pPr marL="342900" marR="0" lvl="0" indent="-342900" algn="l" defTabSz="914400" rtl="0" eaLnBrk="1" fontAlgn="base" latinLnBrk="0" hangingPunct="1">
                        <a:lnSpc>
                          <a:spcPct val="100000"/>
                        </a:lnSpc>
                        <a:spcBef>
                          <a:spcPct val="0"/>
                        </a:spcBef>
                        <a:spcAft>
                          <a:spcPct val="0"/>
                        </a:spcAft>
                        <a:buClr>
                          <a:schemeClr val="hlink"/>
                        </a:buClr>
                        <a:buSzPct val="80000"/>
                        <a:buFont typeface="Symbol" charset="2"/>
                        <a:buChar char=""/>
                        <a:tabLst>
                          <a:tab pos="160338" algn="l"/>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Lifestyle modifications</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479550">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1"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Payor</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Symbol" charset="2"/>
                        <a:buChar char=""/>
                        <a:tabLst>
                          <a:tab pos="160338" algn="l"/>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Coverage of medications</a:t>
                      </a:r>
                    </a:p>
                    <a:p>
                      <a:pPr marL="342900" marR="0" lvl="0" indent="-342900" algn="l" defTabSz="914400" rtl="0" eaLnBrk="0" fontAlgn="base" latinLnBrk="0" hangingPunct="0">
                        <a:lnSpc>
                          <a:spcPct val="100000"/>
                        </a:lnSpc>
                        <a:spcBef>
                          <a:spcPct val="0"/>
                        </a:spcBef>
                        <a:spcAft>
                          <a:spcPct val="0"/>
                        </a:spcAft>
                        <a:buClr>
                          <a:schemeClr val="hlink"/>
                        </a:buClr>
                        <a:buSzPct val="80000"/>
                        <a:buFont typeface="Symbol" charset="2"/>
                        <a:buChar char=""/>
                        <a:tabLst>
                          <a:tab pos="160338" algn="l"/>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Coverage of auxiliary health services (e.g. at home nursing)</a:t>
                      </a:r>
                    </a:p>
                    <a:p>
                      <a:pPr marL="342900" marR="0" lvl="0" indent="-342900" algn="l" defTabSz="914400" rtl="0" eaLnBrk="0" fontAlgn="base" latinLnBrk="0" hangingPunct="0">
                        <a:lnSpc>
                          <a:spcPct val="100000"/>
                        </a:lnSpc>
                        <a:spcBef>
                          <a:spcPct val="0"/>
                        </a:spcBef>
                        <a:spcAft>
                          <a:spcPct val="0"/>
                        </a:spcAft>
                        <a:buClr>
                          <a:schemeClr val="hlink"/>
                        </a:buClr>
                        <a:buSzPct val="80000"/>
                        <a:buFont typeface="Symbol" charset="2"/>
                        <a:buChar char=""/>
                        <a:tabLst>
                          <a:tab pos="160338" algn="l"/>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Access to primary care/urgent care</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Symbol" charset="2"/>
                        <a:buChar char=""/>
                        <a:tabLst>
                          <a:tab pos="160338" algn="l"/>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Coverage of medications</a:t>
                      </a:r>
                    </a:p>
                    <a:p>
                      <a:pPr marL="342900" marR="0" lvl="0" indent="-342900" algn="l" defTabSz="914400" rtl="0" eaLnBrk="0" fontAlgn="base" latinLnBrk="0" hangingPunct="0">
                        <a:lnSpc>
                          <a:spcPct val="100000"/>
                        </a:lnSpc>
                        <a:spcBef>
                          <a:spcPct val="0"/>
                        </a:spcBef>
                        <a:spcAft>
                          <a:spcPct val="0"/>
                        </a:spcAft>
                        <a:buClr>
                          <a:schemeClr val="hlink"/>
                        </a:buClr>
                        <a:buSzPct val="80000"/>
                        <a:buFont typeface="Symbol" charset="2"/>
                        <a:buChar char=""/>
                        <a:tabLst>
                          <a:tab pos="160338" algn="l"/>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Coverage of comprehensive care programs</a:t>
                      </a:r>
                    </a:p>
                    <a:p>
                      <a:pPr marL="342900" marR="0" lvl="0" indent="-342900" algn="l" defTabSz="914400" rtl="0" eaLnBrk="0" fontAlgn="base" latinLnBrk="0" hangingPunct="0">
                        <a:lnSpc>
                          <a:spcPct val="100000"/>
                        </a:lnSpc>
                        <a:spcBef>
                          <a:spcPct val="0"/>
                        </a:spcBef>
                        <a:spcAft>
                          <a:spcPct val="0"/>
                        </a:spcAft>
                        <a:buClr>
                          <a:schemeClr val="hlink"/>
                        </a:buClr>
                        <a:buSzPct val="80000"/>
                        <a:buFont typeface="Symbol" charset="2"/>
                        <a:buChar char=""/>
                        <a:tabLst>
                          <a:tab pos="160338" algn="l"/>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Coverage of auxiliary health services (e.g. at home nursing)</a:t>
                      </a:r>
                    </a:p>
                    <a:p>
                      <a:pPr marL="342900" marR="0" lvl="0" indent="-342900" algn="l" defTabSz="914400" rtl="0" eaLnBrk="0" fontAlgn="base" latinLnBrk="0" hangingPunct="0">
                        <a:lnSpc>
                          <a:spcPct val="100000"/>
                        </a:lnSpc>
                        <a:spcBef>
                          <a:spcPct val="0"/>
                        </a:spcBef>
                        <a:spcAft>
                          <a:spcPct val="0"/>
                        </a:spcAft>
                        <a:buClr>
                          <a:schemeClr val="hlink"/>
                        </a:buClr>
                        <a:buSzPct val="80000"/>
                        <a:buFont typeface="Symbol" charset="2"/>
                        <a:buChar char=""/>
                        <a:tabLst>
                          <a:tab pos="160338" algn="l"/>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Disease management programs</a:t>
                      </a:r>
                    </a:p>
                    <a:p>
                      <a:pPr marL="342900" marR="0" lvl="0" indent="-342900" algn="l" defTabSz="914400" rtl="0" eaLnBrk="0" fontAlgn="base" latinLnBrk="0" hangingPunct="0">
                        <a:lnSpc>
                          <a:spcPct val="100000"/>
                        </a:lnSpc>
                        <a:spcBef>
                          <a:spcPct val="0"/>
                        </a:spcBef>
                        <a:spcAft>
                          <a:spcPct val="0"/>
                        </a:spcAft>
                        <a:buClr>
                          <a:schemeClr val="hlink"/>
                        </a:buClr>
                        <a:buSzPct val="80000"/>
                        <a:buFont typeface="Symbol" charset="2"/>
                        <a:buChar char=""/>
                        <a:tabLst>
                          <a:tab pos="160338" algn="l"/>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Lifestyle modification incentives</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703388">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1800" b="1"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Provider </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Symbol" charset="2"/>
                        <a:buChar char=""/>
                        <a:tabLst>
                          <a:tab pos="160338" algn="l"/>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Quality nursing triage</a:t>
                      </a:r>
                    </a:p>
                    <a:p>
                      <a:pPr marL="342900" marR="0" lvl="0" indent="-342900" algn="l" defTabSz="914400" rtl="0" eaLnBrk="0" fontAlgn="base" latinLnBrk="0" hangingPunct="0">
                        <a:lnSpc>
                          <a:spcPct val="100000"/>
                        </a:lnSpc>
                        <a:spcBef>
                          <a:spcPct val="0"/>
                        </a:spcBef>
                        <a:spcAft>
                          <a:spcPct val="0"/>
                        </a:spcAft>
                        <a:buClr>
                          <a:schemeClr val="hlink"/>
                        </a:buClr>
                        <a:buSzPct val="80000"/>
                        <a:buFont typeface="Symbol" charset="2"/>
                        <a:buChar char=""/>
                        <a:tabLst>
                          <a:tab pos="160338" algn="l"/>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Patient education</a:t>
                      </a:r>
                    </a:p>
                    <a:p>
                      <a:pPr marL="342900" marR="0" lvl="0" indent="-342900" algn="l" defTabSz="914400" rtl="0" eaLnBrk="0" fontAlgn="base" latinLnBrk="0" hangingPunct="0">
                        <a:lnSpc>
                          <a:spcPct val="100000"/>
                        </a:lnSpc>
                        <a:spcBef>
                          <a:spcPct val="0"/>
                        </a:spcBef>
                        <a:spcAft>
                          <a:spcPct val="0"/>
                        </a:spcAft>
                        <a:buClr>
                          <a:schemeClr val="hlink"/>
                        </a:buClr>
                        <a:buSzPct val="80000"/>
                        <a:buFont typeface="Symbol" charset="2"/>
                        <a:buChar char=""/>
                        <a:tabLst>
                          <a:tab pos="160338" algn="l"/>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Accurate/rapid diagnosis and treatment</a:t>
                      </a:r>
                    </a:p>
                    <a:p>
                      <a:pPr marL="342900" marR="0" lvl="0" indent="-342900" algn="l" defTabSz="914400" rtl="0" eaLnBrk="0" fontAlgn="base" latinLnBrk="0" hangingPunct="0">
                        <a:lnSpc>
                          <a:spcPct val="100000"/>
                        </a:lnSpc>
                        <a:spcBef>
                          <a:spcPct val="0"/>
                        </a:spcBef>
                        <a:spcAft>
                          <a:spcPct val="0"/>
                        </a:spcAft>
                        <a:buClr>
                          <a:schemeClr val="hlink"/>
                        </a:buClr>
                        <a:buSzPct val="80000"/>
                        <a:buFont typeface="Symbol" charset="2"/>
                        <a:buChar char=""/>
                        <a:tabLst>
                          <a:tab pos="160338" algn="l"/>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Appointment availability</a:t>
                      </a:r>
                    </a:p>
                    <a:p>
                      <a:pPr marL="342900" marR="0" lvl="0" indent="-342900" algn="l" defTabSz="914400" rtl="0" eaLnBrk="0" fontAlgn="base" latinLnBrk="0" hangingPunct="0">
                        <a:lnSpc>
                          <a:spcPct val="100000"/>
                        </a:lnSpc>
                        <a:spcBef>
                          <a:spcPct val="0"/>
                        </a:spcBef>
                        <a:spcAft>
                          <a:spcPct val="0"/>
                        </a:spcAft>
                        <a:buClr>
                          <a:schemeClr val="hlink"/>
                        </a:buClr>
                        <a:buSzPct val="80000"/>
                        <a:buFont typeface="Symbol" charset="2"/>
                        <a:buChar char=""/>
                        <a:tabLst>
                          <a:tab pos="160338" algn="l"/>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Times New Roman" charset="0"/>
                          <a:cs typeface="Times New Roman" charset="0"/>
                        </a:rPr>
                        <a:t>Outpatient treatment of complications</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Symbol" charset="2"/>
                        <a:buChar char=""/>
                        <a:tabLst>
                          <a:tab pos="160338" algn="l"/>
                        </a:tabLst>
                      </a:pPr>
                      <a:r>
                        <a:rPr kumimoji="0" lang="en-US" sz="1800" b="0" i="0" u="none" strike="noStrike" cap="none" normalizeH="0" baseline="0" dirty="0">
                          <a:ln>
                            <a:noFill/>
                          </a:ln>
                          <a:solidFill>
                            <a:schemeClr val="tx1"/>
                          </a:solidFill>
                          <a:effectLst>
                            <a:outerShdw blurRad="38100" dist="38100" dir="2700000" algn="tl">
                              <a:srgbClr val="000000"/>
                            </a:outerShdw>
                          </a:effectLst>
                          <a:latin typeface="Arial" charset="0"/>
                          <a:ea typeface="Times New Roman" charset="0"/>
                          <a:cs typeface="Times New Roman" charset="0"/>
                        </a:rPr>
                        <a:t>Education, disease management </a:t>
                      </a:r>
                    </a:p>
                    <a:p>
                      <a:pPr marL="342900" marR="0" lvl="0" indent="-342900" algn="l" defTabSz="914400" rtl="0" eaLnBrk="0" fontAlgn="base" latinLnBrk="0" hangingPunct="0">
                        <a:lnSpc>
                          <a:spcPct val="100000"/>
                        </a:lnSpc>
                        <a:spcBef>
                          <a:spcPct val="0"/>
                        </a:spcBef>
                        <a:spcAft>
                          <a:spcPct val="0"/>
                        </a:spcAft>
                        <a:buClr>
                          <a:schemeClr val="hlink"/>
                        </a:buClr>
                        <a:buSzPct val="80000"/>
                        <a:buFont typeface="Symbol" charset="2"/>
                        <a:buChar char=""/>
                        <a:tabLst>
                          <a:tab pos="160338" algn="l"/>
                        </a:tabLst>
                      </a:pPr>
                      <a:r>
                        <a:rPr kumimoji="0" lang="en-US" sz="1800" b="0" i="0" u="none" strike="noStrike" cap="none" normalizeH="0" baseline="0" dirty="0">
                          <a:ln>
                            <a:noFill/>
                          </a:ln>
                          <a:solidFill>
                            <a:schemeClr val="tx1"/>
                          </a:solidFill>
                          <a:effectLst>
                            <a:outerShdw blurRad="38100" dist="38100" dir="2700000" algn="tl">
                              <a:srgbClr val="000000"/>
                            </a:outerShdw>
                          </a:effectLst>
                          <a:latin typeface="Arial" charset="0"/>
                          <a:ea typeface="Times New Roman" charset="0"/>
                          <a:cs typeface="Times New Roman" charset="0"/>
                        </a:rPr>
                        <a:t>Lifestyle medication interventions</a:t>
                      </a:r>
                    </a:p>
                    <a:p>
                      <a:pPr marL="342900" marR="0" lvl="0" indent="-342900" algn="l" defTabSz="914400" rtl="0" eaLnBrk="0" fontAlgn="base" latinLnBrk="0" hangingPunct="0">
                        <a:lnSpc>
                          <a:spcPct val="100000"/>
                        </a:lnSpc>
                        <a:spcBef>
                          <a:spcPct val="0"/>
                        </a:spcBef>
                        <a:spcAft>
                          <a:spcPct val="0"/>
                        </a:spcAft>
                        <a:buClr>
                          <a:schemeClr val="hlink"/>
                        </a:buClr>
                        <a:buSzPct val="80000"/>
                        <a:buFont typeface="Symbol" charset="2"/>
                        <a:buChar char=""/>
                        <a:tabLst>
                          <a:tab pos="160338" algn="l"/>
                        </a:tabLst>
                      </a:pPr>
                      <a:r>
                        <a:rPr kumimoji="0" lang="en-US" sz="1800" b="0" i="0" u="none" strike="noStrike" cap="none" normalizeH="0" baseline="0" dirty="0">
                          <a:ln>
                            <a:noFill/>
                          </a:ln>
                          <a:solidFill>
                            <a:schemeClr val="tx1"/>
                          </a:solidFill>
                          <a:effectLst>
                            <a:outerShdw blurRad="38100" dist="38100" dir="2700000" algn="tl">
                              <a:srgbClr val="000000"/>
                            </a:outerShdw>
                          </a:effectLst>
                          <a:latin typeface="Arial" charset="0"/>
                          <a:ea typeface="Times New Roman" charset="0"/>
                          <a:cs typeface="Times New Roman" charset="0"/>
                        </a:rPr>
                        <a:t>Comprehensive care programs, care coordination, auxiliary health services</a:t>
                      </a:r>
                      <a:endParaRPr kumimoji="0" lang="en-US" sz="1800" b="0" i="0" u="none" strike="noStrike" cap="none" normalizeH="0" baseline="0" dirty="0">
                        <a:ln>
                          <a:noFill/>
                        </a:ln>
                        <a:solidFill>
                          <a:schemeClr val="tx1"/>
                        </a:solidFill>
                        <a:effectLst>
                          <a:outerShdw blurRad="38100" dist="38100" dir="2700000" algn="tl">
                            <a:srgbClr val="000000"/>
                          </a:outerShdw>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defRPr/>
            </a:pPr>
            <a:r>
              <a:rPr lang="en-US" dirty="0" smtClean="0"/>
              <a:t>So you want to adapt the PQI?</a:t>
            </a:r>
          </a:p>
        </p:txBody>
      </p:sp>
      <p:sp>
        <p:nvSpPr>
          <p:cNvPr id="34819" name="Rectangle 3"/>
          <p:cNvSpPr>
            <a:spLocks noGrp="1" noChangeArrowheads="1"/>
          </p:cNvSpPr>
          <p:nvPr>
            <p:ph type="body" idx="1"/>
          </p:nvPr>
        </p:nvSpPr>
        <p:spPr/>
        <p:txBody>
          <a:bodyPr/>
          <a:lstStyle/>
          <a:p>
            <a:pPr eaLnBrk="1" hangingPunct="1">
              <a:lnSpc>
                <a:spcPct val="80000"/>
              </a:lnSpc>
              <a:buFont typeface="Wingdings" pitchFamily="2" charset="2"/>
              <a:buChar char="n"/>
              <a:defRPr/>
            </a:pPr>
            <a:r>
              <a:rPr lang="en-US" sz="2800" dirty="0" smtClean="0"/>
              <a:t>Selecting indicators</a:t>
            </a:r>
          </a:p>
          <a:p>
            <a:pPr lvl="1" eaLnBrk="1" hangingPunct="1">
              <a:lnSpc>
                <a:spcPct val="80000"/>
              </a:lnSpc>
              <a:defRPr/>
            </a:pPr>
            <a:r>
              <a:rPr lang="en-US" sz="2400" dirty="0" smtClean="0"/>
              <a:t>Stability of denominator group improves validity for long-term complications</a:t>
            </a:r>
          </a:p>
          <a:p>
            <a:pPr eaLnBrk="1" hangingPunct="1">
              <a:lnSpc>
                <a:spcPct val="80000"/>
              </a:lnSpc>
              <a:buFont typeface="Wingdings" pitchFamily="2" charset="2"/>
              <a:buChar char="n"/>
              <a:defRPr/>
            </a:pPr>
            <a:r>
              <a:rPr lang="en-US" sz="2800" dirty="0" smtClean="0"/>
              <a:t>Defining the numerator</a:t>
            </a:r>
          </a:p>
          <a:p>
            <a:pPr lvl="1" eaLnBrk="1" hangingPunct="1">
              <a:lnSpc>
                <a:spcPct val="80000"/>
              </a:lnSpc>
              <a:defRPr/>
            </a:pPr>
            <a:r>
              <a:rPr lang="en-US" sz="2400" dirty="0" smtClean="0"/>
              <a:t>One admission per patient per year</a:t>
            </a:r>
          </a:p>
          <a:p>
            <a:pPr lvl="1" eaLnBrk="1" hangingPunct="1">
              <a:lnSpc>
                <a:spcPct val="80000"/>
              </a:lnSpc>
              <a:defRPr/>
            </a:pPr>
            <a:r>
              <a:rPr lang="en-US" sz="2400" dirty="0" smtClean="0"/>
              <a:t>Using related principal </a:t>
            </a:r>
            <a:r>
              <a:rPr lang="en-US" sz="2400" dirty="0" err="1" smtClean="0"/>
              <a:t>dx</a:t>
            </a:r>
            <a:r>
              <a:rPr lang="en-US" sz="2400" dirty="0" smtClean="0"/>
              <a:t> with target secondary </a:t>
            </a:r>
            <a:r>
              <a:rPr lang="en-US" sz="2400" dirty="0" err="1" smtClean="0"/>
              <a:t>dx</a:t>
            </a:r>
            <a:endParaRPr lang="en-US" sz="2400" dirty="0" smtClean="0"/>
          </a:p>
          <a:p>
            <a:pPr lvl="1" eaLnBrk="1" hangingPunct="1">
              <a:lnSpc>
                <a:spcPct val="80000"/>
              </a:lnSpc>
              <a:defRPr/>
            </a:pPr>
            <a:r>
              <a:rPr lang="en-US" sz="2400" dirty="0" smtClean="0"/>
              <a:t>Including first hospitalization before chronic condition </a:t>
            </a:r>
            <a:r>
              <a:rPr lang="en-US" sz="2400" dirty="0" err="1" smtClean="0"/>
              <a:t>dxed</a:t>
            </a:r>
            <a:endParaRPr lang="en-US" sz="2400" dirty="0" smtClean="0"/>
          </a:p>
          <a:p>
            <a:pPr eaLnBrk="1" hangingPunct="1">
              <a:lnSpc>
                <a:spcPct val="80000"/>
              </a:lnSpc>
              <a:buFont typeface="Wingdings" pitchFamily="2" charset="2"/>
              <a:buChar char="n"/>
              <a:defRPr/>
            </a:pPr>
            <a:r>
              <a:rPr lang="en-US" sz="2800" dirty="0" smtClean="0"/>
              <a:t>Defining the denominator</a:t>
            </a:r>
          </a:p>
          <a:p>
            <a:pPr lvl="1" eaLnBrk="1" hangingPunct="1">
              <a:lnSpc>
                <a:spcPct val="80000"/>
              </a:lnSpc>
              <a:defRPr/>
            </a:pPr>
            <a:r>
              <a:rPr lang="en-US" sz="2400" dirty="0" smtClean="0"/>
              <a:t>Identifying patients with chronic diseases (</a:t>
            </a:r>
            <a:r>
              <a:rPr lang="en-US" sz="2400" dirty="0" err="1" smtClean="0"/>
              <a:t>mulitple</a:t>
            </a:r>
            <a:r>
              <a:rPr lang="en-US" sz="2400" dirty="0" smtClean="0"/>
              <a:t> </a:t>
            </a:r>
            <a:r>
              <a:rPr lang="en-US" sz="2400" dirty="0" err="1" smtClean="0"/>
              <a:t>dx</a:t>
            </a:r>
            <a:r>
              <a:rPr lang="en-US" sz="2400" dirty="0" smtClean="0"/>
              <a:t>, population rates, pharmaceutical data)</a:t>
            </a:r>
          </a:p>
          <a:p>
            <a:pPr lvl="1" eaLnBrk="1" hangingPunct="1">
              <a:lnSpc>
                <a:spcPct val="80000"/>
              </a:lnSpc>
              <a:defRPr/>
            </a:pPr>
            <a:r>
              <a:rPr lang="en-US" sz="2400" dirty="0" smtClean="0"/>
              <a:t>Requiring minimum tenure with </a:t>
            </a:r>
            <a:r>
              <a:rPr lang="en-US" sz="2400" dirty="0" err="1" smtClean="0"/>
              <a:t>payor</a:t>
            </a:r>
            <a:r>
              <a:rPr lang="en-US" sz="2400" dirty="0" smtClean="0"/>
              <a:t> or provider</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defRPr/>
            </a:pPr>
            <a:r>
              <a:rPr lang="en-US" dirty="0" smtClean="0"/>
              <a:t>Risk adjustment</a:t>
            </a:r>
          </a:p>
        </p:txBody>
      </p:sp>
      <p:sp>
        <p:nvSpPr>
          <p:cNvPr id="36867" name="Rectangle 3"/>
          <p:cNvSpPr>
            <a:spLocks noGrp="1" noChangeArrowheads="1"/>
          </p:cNvSpPr>
          <p:nvPr>
            <p:ph type="body" idx="1"/>
          </p:nvPr>
        </p:nvSpPr>
        <p:spPr>
          <a:xfrm>
            <a:off x="457200" y="1600200"/>
            <a:ext cx="8229600" cy="5257800"/>
          </a:xfrm>
        </p:spPr>
        <p:txBody>
          <a:bodyPr/>
          <a:lstStyle/>
          <a:p>
            <a:pPr eaLnBrk="1" hangingPunct="1">
              <a:lnSpc>
                <a:spcPct val="80000"/>
              </a:lnSpc>
              <a:buFont typeface="Wingdings" pitchFamily="2" charset="2"/>
              <a:buChar char="n"/>
              <a:defRPr/>
            </a:pPr>
            <a:r>
              <a:rPr lang="en-US" sz="2400" dirty="0" smtClean="0"/>
              <a:t>Demographics</a:t>
            </a:r>
          </a:p>
          <a:p>
            <a:pPr lvl="1" eaLnBrk="1" hangingPunct="1">
              <a:lnSpc>
                <a:spcPct val="80000"/>
              </a:lnSpc>
              <a:defRPr/>
            </a:pPr>
            <a:r>
              <a:rPr lang="en-US" sz="2000" dirty="0" smtClean="0"/>
              <a:t>Age and gender highly rated as important</a:t>
            </a:r>
          </a:p>
          <a:p>
            <a:pPr lvl="1" eaLnBrk="1" hangingPunct="1">
              <a:lnSpc>
                <a:spcPct val="80000"/>
              </a:lnSpc>
              <a:defRPr/>
            </a:pPr>
            <a:r>
              <a:rPr lang="en-US" sz="2000" dirty="0" smtClean="0"/>
              <a:t>Race depending on indicator</a:t>
            </a:r>
          </a:p>
          <a:p>
            <a:pPr eaLnBrk="1" hangingPunct="1">
              <a:lnSpc>
                <a:spcPct val="80000"/>
              </a:lnSpc>
              <a:buFont typeface="Wingdings" pitchFamily="2" charset="2"/>
              <a:buChar char="n"/>
              <a:defRPr/>
            </a:pPr>
            <a:r>
              <a:rPr lang="en-US" sz="2400" dirty="0" smtClean="0"/>
              <a:t>Disease severity</a:t>
            </a:r>
          </a:p>
          <a:p>
            <a:pPr lvl="1" eaLnBrk="1" hangingPunct="1">
              <a:lnSpc>
                <a:spcPct val="80000"/>
              </a:lnSpc>
              <a:defRPr/>
            </a:pPr>
            <a:r>
              <a:rPr lang="en-US" sz="2000" dirty="0" smtClean="0"/>
              <a:t>Historical vs. current data</a:t>
            </a:r>
          </a:p>
          <a:p>
            <a:pPr eaLnBrk="1" hangingPunct="1">
              <a:lnSpc>
                <a:spcPct val="80000"/>
              </a:lnSpc>
              <a:buFont typeface="Wingdings" pitchFamily="2" charset="2"/>
              <a:buChar char="n"/>
              <a:defRPr/>
            </a:pPr>
            <a:r>
              <a:rPr lang="en-US" sz="2400" dirty="0" err="1" smtClean="0"/>
              <a:t>Comorbidity</a:t>
            </a:r>
            <a:endParaRPr lang="en-US" sz="2400" dirty="0" smtClean="0"/>
          </a:p>
          <a:p>
            <a:pPr lvl="1" eaLnBrk="1" hangingPunct="1">
              <a:lnSpc>
                <a:spcPct val="80000"/>
              </a:lnSpc>
              <a:defRPr/>
            </a:pPr>
            <a:r>
              <a:rPr lang="en-US" sz="2000" dirty="0" smtClean="0"/>
              <a:t>Highly rated as important</a:t>
            </a:r>
          </a:p>
          <a:p>
            <a:pPr eaLnBrk="1" hangingPunct="1">
              <a:lnSpc>
                <a:spcPct val="80000"/>
              </a:lnSpc>
              <a:buFont typeface="Wingdings" pitchFamily="2" charset="2"/>
              <a:buChar char="n"/>
              <a:defRPr/>
            </a:pPr>
            <a:r>
              <a:rPr lang="en-US" sz="2400" dirty="0" smtClean="0"/>
              <a:t>Lifestyle associated risk and compliance</a:t>
            </a:r>
          </a:p>
          <a:p>
            <a:pPr lvl="1" eaLnBrk="1" hangingPunct="1">
              <a:lnSpc>
                <a:spcPct val="80000"/>
              </a:lnSpc>
              <a:defRPr/>
            </a:pPr>
            <a:r>
              <a:rPr lang="en-US" sz="2000" dirty="0" smtClean="0"/>
              <a:t>Smoking, obesity</a:t>
            </a:r>
          </a:p>
          <a:p>
            <a:pPr lvl="1" eaLnBrk="1" hangingPunct="1">
              <a:lnSpc>
                <a:spcPct val="80000"/>
              </a:lnSpc>
              <a:defRPr/>
            </a:pPr>
            <a:r>
              <a:rPr lang="en-US" sz="2000" dirty="0" smtClean="0"/>
              <a:t>Pharmacy records</a:t>
            </a:r>
          </a:p>
          <a:p>
            <a:pPr lvl="1" eaLnBrk="1" hangingPunct="1">
              <a:lnSpc>
                <a:spcPct val="80000"/>
              </a:lnSpc>
              <a:defRPr/>
            </a:pPr>
            <a:r>
              <a:rPr lang="en-US" sz="2000" dirty="0" smtClean="0"/>
              <a:t>Can interventions help reduce impact of these factors? </a:t>
            </a:r>
          </a:p>
          <a:p>
            <a:pPr eaLnBrk="1" hangingPunct="1">
              <a:lnSpc>
                <a:spcPct val="80000"/>
              </a:lnSpc>
              <a:buFont typeface="Wingdings" pitchFamily="2" charset="2"/>
              <a:buChar char="n"/>
              <a:defRPr/>
            </a:pPr>
            <a:r>
              <a:rPr lang="en-US" sz="2400" dirty="0" smtClean="0"/>
              <a:t>Socioeconomic status</a:t>
            </a:r>
          </a:p>
          <a:p>
            <a:pPr lvl="1" eaLnBrk="1" hangingPunct="1">
              <a:lnSpc>
                <a:spcPct val="80000"/>
              </a:lnSpc>
              <a:defRPr/>
            </a:pPr>
            <a:r>
              <a:rPr lang="en-US" sz="2000" dirty="0" smtClean="0"/>
              <a:t>Highly rated as important</a:t>
            </a:r>
          </a:p>
          <a:p>
            <a:pPr lvl="1" eaLnBrk="1" hangingPunct="1">
              <a:lnSpc>
                <a:spcPct val="80000"/>
              </a:lnSpc>
              <a:defRPr/>
            </a:pPr>
            <a:r>
              <a:rPr lang="en-US" sz="2000" dirty="0" smtClean="0"/>
              <a:t>May mask true disparities in access to care</a:t>
            </a:r>
          </a:p>
          <a:p>
            <a:pPr lvl="1" eaLnBrk="1" hangingPunct="1">
              <a:lnSpc>
                <a:spcPct val="80000"/>
              </a:lnSpc>
              <a:defRPr/>
            </a:pPr>
            <a:r>
              <a:rPr lang="en-US" sz="2000" dirty="0" smtClean="0"/>
              <a:t>Panel felt benefits of inclusion outweighed problems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defRPr/>
            </a:pPr>
            <a:r>
              <a:rPr lang="en-US" dirty="0" smtClean="0"/>
              <a:t>Policy implications	</a:t>
            </a:r>
          </a:p>
        </p:txBody>
      </p:sp>
      <p:sp>
        <p:nvSpPr>
          <p:cNvPr id="38915" name="Rectangle 3"/>
          <p:cNvSpPr>
            <a:spLocks noGrp="1" noChangeArrowheads="1"/>
          </p:cNvSpPr>
          <p:nvPr>
            <p:ph type="body" idx="1"/>
          </p:nvPr>
        </p:nvSpPr>
        <p:spPr/>
        <p:txBody>
          <a:bodyPr/>
          <a:lstStyle/>
          <a:p>
            <a:pPr eaLnBrk="1" hangingPunct="1"/>
            <a:r>
              <a:rPr lang="en-US" dirty="0"/>
              <a:t>Ensuring true quality improvement</a:t>
            </a:r>
          </a:p>
          <a:p>
            <a:pPr lvl="1" eaLnBrk="1" hangingPunct="1"/>
            <a:r>
              <a:rPr lang="en-US" dirty="0"/>
              <a:t>Case mix shifting, coding </a:t>
            </a:r>
          </a:p>
          <a:p>
            <a:pPr eaLnBrk="1" hangingPunct="1"/>
            <a:r>
              <a:rPr lang="en-US" dirty="0"/>
              <a:t>Cost/burden of data collection</a:t>
            </a:r>
          </a:p>
          <a:p>
            <a:pPr eaLnBrk="1" hangingPunct="1"/>
            <a:r>
              <a:rPr lang="en-US" dirty="0"/>
              <a:t>Does avoiding hospitalization really reflect the best</a:t>
            </a:r>
          </a:p>
          <a:p>
            <a:pPr lvl="1" eaLnBrk="1" hangingPunct="1"/>
            <a:r>
              <a:rPr lang="en-US" dirty="0"/>
              <a:t>Quality</a:t>
            </a:r>
          </a:p>
          <a:p>
            <a:pPr lvl="1" eaLnBrk="1" hangingPunct="1"/>
            <a:r>
              <a:rPr lang="en-US" dirty="0"/>
              <a:t>Value</a:t>
            </a:r>
          </a:p>
          <a:p>
            <a:pPr lvl="1" eaLnBrk="1" hangingPunct="1">
              <a:buFontTx/>
              <a:buNone/>
            </a:pPr>
            <a:endParaRPr lang="en-US" dirty="0"/>
          </a:p>
          <a:p>
            <a:pPr eaLnBrk="1" hangingPunct="1"/>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pPr eaLnBrk="1" hangingPunct="1">
              <a:defRPr/>
            </a:pPr>
            <a:r>
              <a:rPr lang="en-US" dirty="0" smtClean="0"/>
              <a:t>Acknowledgements</a:t>
            </a:r>
          </a:p>
        </p:txBody>
      </p:sp>
      <p:sp>
        <p:nvSpPr>
          <p:cNvPr id="74755" name="Rectangle 3"/>
          <p:cNvSpPr>
            <a:spLocks noGrp="1" noChangeArrowheads="1"/>
          </p:cNvSpPr>
          <p:nvPr>
            <p:ph type="body" idx="1"/>
          </p:nvPr>
        </p:nvSpPr>
        <p:spPr/>
        <p:txBody>
          <a:bodyPr/>
          <a:lstStyle/>
          <a:p>
            <a:pPr eaLnBrk="1" hangingPunct="1">
              <a:lnSpc>
                <a:spcPct val="80000"/>
              </a:lnSpc>
              <a:buFont typeface="Wingdings" pitchFamily="2" charset="2"/>
              <a:buNone/>
              <a:defRPr/>
            </a:pPr>
            <a:r>
              <a:rPr lang="en-US" sz="1800" dirty="0" smtClean="0"/>
              <a:t>Project team: </a:t>
            </a:r>
          </a:p>
          <a:p>
            <a:pPr eaLnBrk="1" hangingPunct="1">
              <a:lnSpc>
                <a:spcPct val="80000"/>
              </a:lnSpc>
              <a:buFont typeface="Wingdings" pitchFamily="2" charset="2"/>
              <a:buNone/>
              <a:defRPr/>
            </a:pPr>
            <a:endParaRPr lang="en-US" sz="1800" dirty="0" smtClean="0"/>
          </a:p>
          <a:p>
            <a:pPr eaLnBrk="1" hangingPunct="1">
              <a:lnSpc>
                <a:spcPct val="80000"/>
              </a:lnSpc>
              <a:buFont typeface="Wingdings" pitchFamily="2" charset="2"/>
              <a:buNone/>
              <a:defRPr/>
            </a:pPr>
            <a:r>
              <a:rPr lang="en-US" sz="1800" dirty="0" smtClean="0"/>
              <a:t>Sheryl Davies, MA (Stanford)</a:t>
            </a:r>
          </a:p>
          <a:p>
            <a:pPr eaLnBrk="1" hangingPunct="1">
              <a:lnSpc>
                <a:spcPct val="80000"/>
              </a:lnSpc>
              <a:buFont typeface="Wingdings" pitchFamily="2" charset="2"/>
              <a:buNone/>
              <a:defRPr/>
            </a:pPr>
            <a:r>
              <a:rPr lang="en-US" sz="1800" dirty="0" smtClean="0"/>
              <a:t>Kathryn McDonald, MM (Stanford)</a:t>
            </a:r>
          </a:p>
          <a:p>
            <a:pPr eaLnBrk="1" hangingPunct="1">
              <a:lnSpc>
                <a:spcPct val="80000"/>
              </a:lnSpc>
              <a:buFont typeface="Wingdings" pitchFamily="2" charset="2"/>
              <a:buNone/>
              <a:defRPr/>
            </a:pPr>
            <a:r>
              <a:rPr lang="en-US" sz="1800" dirty="0" smtClean="0"/>
              <a:t>Eric Schmidt, BA (Stanford)</a:t>
            </a:r>
          </a:p>
          <a:p>
            <a:pPr eaLnBrk="1" hangingPunct="1">
              <a:lnSpc>
                <a:spcPct val="80000"/>
              </a:lnSpc>
              <a:buFont typeface="Wingdings" pitchFamily="2" charset="2"/>
              <a:buNone/>
              <a:defRPr/>
            </a:pPr>
            <a:r>
              <a:rPr lang="en-US" sz="1800" dirty="0" smtClean="0"/>
              <a:t>Ellen Schultz, MS (Stanford)</a:t>
            </a:r>
          </a:p>
          <a:p>
            <a:pPr eaLnBrk="1" hangingPunct="1">
              <a:lnSpc>
                <a:spcPct val="80000"/>
              </a:lnSpc>
              <a:buFont typeface="Wingdings" pitchFamily="2" charset="2"/>
              <a:buNone/>
              <a:defRPr/>
            </a:pPr>
            <a:r>
              <a:rPr lang="en-US" sz="1800" dirty="0" smtClean="0"/>
              <a:t>Olga </a:t>
            </a:r>
            <a:r>
              <a:rPr lang="en-US" sz="1800" dirty="0" err="1" smtClean="0"/>
              <a:t>Saynina</a:t>
            </a:r>
            <a:r>
              <a:rPr lang="en-US" sz="1800" dirty="0" smtClean="0"/>
              <a:t>, MS (Stanford)</a:t>
            </a:r>
          </a:p>
          <a:p>
            <a:pPr eaLnBrk="1" hangingPunct="1">
              <a:lnSpc>
                <a:spcPct val="80000"/>
              </a:lnSpc>
              <a:buFont typeface="Wingdings" pitchFamily="2" charset="2"/>
              <a:buNone/>
              <a:defRPr/>
            </a:pPr>
            <a:r>
              <a:rPr lang="en-US" sz="1800" dirty="0" smtClean="0"/>
              <a:t>Jeffrey </a:t>
            </a:r>
            <a:r>
              <a:rPr lang="en-US" sz="1800" dirty="0" err="1" smtClean="0"/>
              <a:t>Geppert</a:t>
            </a:r>
            <a:r>
              <a:rPr lang="en-US" sz="1800" dirty="0" smtClean="0"/>
              <a:t> JD (Battelle)</a:t>
            </a:r>
          </a:p>
          <a:p>
            <a:pPr eaLnBrk="1" hangingPunct="1">
              <a:lnSpc>
                <a:spcPct val="80000"/>
              </a:lnSpc>
              <a:buFont typeface="Wingdings" pitchFamily="2" charset="2"/>
              <a:buNone/>
              <a:defRPr/>
            </a:pPr>
            <a:r>
              <a:rPr lang="en-US" sz="1800" dirty="0" smtClean="0"/>
              <a:t>Patrick Romano, MS, MD (UC Davis)</a:t>
            </a:r>
          </a:p>
          <a:p>
            <a:pPr eaLnBrk="1" hangingPunct="1">
              <a:lnSpc>
                <a:spcPct val="80000"/>
              </a:lnSpc>
              <a:buFont typeface="Wingdings" pitchFamily="2" charset="2"/>
              <a:buNone/>
              <a:defRPr/>
            </a:pPr>
            <a:endParaRPr lang="en-US" sz="1800" dirty="0" smtClean="0"/>
          </a:p>
          <a:p>
            <a:pPr eaLnBrk="1" hangingPunct="1">
              <a:lnSpc>
                <a:spcPct val="80000"/>
              </a:lnSpc>
              <a:buFont typeface="Wingdings" pitchFamily="2" charset="2"/>
              <a:buNone/>
              <a:defRPr/>
            </a:pPr>
            <a:r>
              <a:rPr lang="en-US" sz="1800" dirty="0" smtClean="0"/>
              <a:t>AHRQ Project Officer: </a:t>
            </a:r>
            <a:r>
              <a:rPr lang="en-US" sz="1800" dirty="0" err="1" smtClean="0"/>
              <a:t>Mamatha</a:t>
            </a:r>
            <a:r>
              <a:rPr lang="en-US" sz="1800" dirty="0" smtClean="0"/>
              <a:t> </a:t>
            </a:r>
            <a:r>
              <a:rPr lang="en-US" sz="1800" dirty="0" err="1" smtClean="0"/>
              <a:t>Pancholi</a:t>
            </a:r>
            <a:endParaRPr lang="en-US" sz="1800" dirty="0" smtClean="0"/>
          </a:p>
          <a:p>
            <a:pPr eaLnBrk="1" hangingPunct="1">
              <a:lnSpc>
                <a:spcPct val="80000"/>
              </a:lnSpc>
              <a:buFont typeface="Wingdings" pitchFamily="2" charset="2"/>
              <a:buNone/>
              <a:defRPr/>
            </a:pPr>
            <a:endParaRPr lang="en-US" sz="1800" dirty="0" smtClean="0"/>
          </a:p>
          <a:p>
            <a:pPr eaLnBrk="1" hangingPunct="1">
              <a:lnSpc>
                <a:spcPct val="80000"/>
              </a:lnSpc>
              <a:buFont typeface="Wingdings" pitchFamily="2" charset="2"/>
              <a:buNone/>
              <a:defRPr/>
            </a:pPr>
            <a:endParaRPr lang="en-US" sz="1800" dirty="0" smtClean="0"/>
          </a:p>
          <a:p>
            <a:pPr eaLnBrk="1" hangingPunct="1">
              <a:lnSpc>
                <a:spcPct val="80000"/>
              </a:lnSpc>
              <a:buFont typeface="Wingdings" pitchFamily="2" charset="2"/>
              <a:buNone/>
              <a:defRPr/>
            </a:pPr>
            <a:r>
              <a:rPr lang="en-US" sz="1800" dirty="0" smtClean="0"/>
              <a:t>This project was funded by a contract from the Agency for Healthcare Research and Quality (#290-04-0020)</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pPr eaLnBrk="1" hangingPunct="1">
              <a:defRPr/>
            </a:pPr>
            <a:r>
              <a:rPr lang="en-US" sz="4000" dirty="0" smtClean="0"/>
              <a:t>Next steps </a:t>
            </a:r>
            <a:br>
              <a:rPr lang="en-US" sz="4000" dirty="0" smtClean="0"/>
            </a:br>
            <a:r>
              <a:rPr lang="en-US" sz="3200" dirty="0" smtClean="0"/>
              <a:t>Understanding stakeholder perspectives</a:t>
            </a:r>
          </a:p>
        </p:txBody>
      </p:sp>
      <p:sp>
        <p:nvSpPr>
          <p:cNvPr id="76803" name="Rectangle 3"/>
          <p:cNvSpPr>
            <a:spLocks noGrp="1" noChangeArrowheads="1"/>
          </p:cNvSpPr>
          <p:nvPr>
            <p:ph type="body" idx="1"/>
          </p:nvPr>
        </p:nvSpPr>
        <p:spPr/>
        <p:txBody>
          <a:bodyPr/>
          <a:lstStyle/>
          <a:p>
            <a:pPr eaLnBrk="1" hangingPunct="1">
              <a:buFont typeface="Wingdings" pitchFamily="2" charset="2"/>
              <a:buChar char="n"/>
              <a:defRPr/>
            </a:pPr>
            <a:r>
              <a:rPr lang="en-US" sz="2800" dirty="0" smtClean="0"/>
              <a:t>Results represent clinical perspective </a:t>
            </a:r>
          </a:p>
          <a:p>
            <a:pPr eaLnBrk="1" hangingPunct="1">
              <a:buFont typeface="Wingdings" pitchFamily="2" charset="2"/>
              <a:buChar char="n"/>
              <a:defRPr/>
            </a:pPr>
            <a:r>
              <a:rPr lang="en-US" sz="2800" dirty="0" smtClean="0"/>
              <a:t>Other stakeholders may be more attuned to public health, access to care, quality uses</a:t>
            </a:r>
          </a:p>
          <a:p>
            <a:pPr eaLnBrk="1" hangingPunct="1">
              <a:buFont typeface="Wingdings" pitchFamily="2" charset="2"/>
              <a:buChar char="n"/>
              <a:defRPr/>
            </a:pPr>
            <a:r>
              <a:rPr lang="en-US" sz="2800" dirty="0" smtClean="0"/>
              <a:t>Other important perspectives:</a:t>
            </a:r>
          </a:p>
          <a:p>
            <a:pPr lvl="1" eaLnBrk="1" hangingPunct="1">
              <a:defRPr/>
            </a:pPr>
            <a:r>
              <a:rPr lang="en-US" sz="2400" dirty="0" smtClean="0"/>
              <a:t>Public health</a:t>
            </a:r>
          </a:p>
          <a:p>
            <a:pPr lvl="1" eaLnBrk="1" hangingPunct="1">
              <a:defRPr/>
            </a:pPr>
            <a:r>
              <a:rPr lang="en-US" sz="2400" dirty="0" smtClean="0"/>
              <a:t>Long term Care</a:t>
            </a:r>
          </a:p>
          <a:p>
            <a:pPr lvl="1" eaLnBrk="1" hangingPunct="1">
              <a:defRPr/>
            </a:pPr>
            <a:r>
              <a:rPr lang="en-US" sz="2400" dirty="0" smtClean="0"/>
              <a:t>Policy-makers</a:t>
            </a:r>
          </a:p>
          <a:p>
            <a:pPr lvl="1" eaLnBrk="1" hangingPunct="1">
              <a:defRPr/>
            </a:pPr>
            <a:r>
              <a:rPr lang="en-US" sz="2400" dirty="0" smtClean="0"/>
              <a:t>Quality stakeholders</a:t>
            </a:r>
          </a:p>
          <a:p>
            <a:pPr eaLnBrk="1" hangingPunct="1">
              <a:buFont typeface="Wingdings" pitchFamily="2" charset="2"/>
              <a:buChar char="n"/>
              <a:defRPr/>
            </a:pPr>
            <a:r>
              <a:rPr lang="en-US" sz="2800" dirty="0" smtClean="0"/>
              <a:t>Why are there differences in perspectives? </a:t>
            </a: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defRPr/>
            </a:pPr>
            <a:r>
              <a:rPr lang="en-US" dirty="0" smtClean="0"/>
              <a:t>Next steps</a:t>
            </a:r>
          </a:p>
        </p:txBody>
      </p:sp>
      <p:sp>
        <p:nvSpPr>
          <p:cNvPr id="40963" name="Rectangle 3"/>
          <p:cNvSpPr>
            <a:spLocks noGrp="1" noChangeArrowheads="1"/>
          </p:cNvSpPr>
          <p:nvPr>
            <p:ph type="body" idx="1"/>
          </p:nvPr>
        </p:nvSpPr>
        <p:spPr/>
        <p:txBody>
          <a:bodyPr/>
          <a:lstStyle/>
          <a:p>
            <a:pPr eaLnBrk="1" hangingPunct="1"/>
            <a:r>
              <a:rPr lang="en-US" dirty="0"/>
              <a:t>Investigate multiple definitions</a:t>
            </a:r>
          </a:p>
          <a:p>
            <a:pPr eaLnBrk="1" hangingPunct="1"/>
            <a:r>
              <a:rPr lang="en-US" dirty="0"/>
              <a:t>Investigate risk adjustment approaches</a:t>
            </a:r>
          </a:p>
          <a:p>
            <a:pPr eaLnBrk="1" hangingPunct="1"/>
            <a:r>
              <a:rPr lang="en-US" dirty="0"/>
              <a:t>Continue to learn from user experience</a:t>
            </a:r>
          </a:p>
          <a:p>
            <a:pPr eaLnBrk="1" hangingPunct="1"/>
            <a:r>
              <a:rPr lang="en-US" dirty="0"/>
              <a:t>Identify interventions and link usefulness of indicators with true quality improvement</a:t>
            </a:r>
          </a:p>
          <a:p>
            <a:pPr eaLnBrk="1" hangingPunct="1"/>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pPr eaLnBrk="1" hangingPunct="1">
              <a:defRPr/>
            </a:pPr>
            <a:r>
              <a:rPr lang="en-US" sz="4000" dirty="0" smtClean="0"/>
              <a:t>Potentially Avoidable Hospitalizations</a:t>
            </a:r>
          </a:p>
        </p:txBody>
      </p:sp>
      <p:sp>
        <p:nvSpPr>
          <p:cNvPr id="72707" name="Rectangle 3"/>
          <p:cNvSpPr>
            <a:spLocks noGrp="1" noChangeArrowheads="1"/>
          </p:cNvSpPr>
          <p:nvPr>
            <p:ph type="body" idx="1"/>
          </p:nvPr>
        </p:nvSpPr>
        <p:spPr/>
        <p:txBody>
          <a:bodyPr/>
          <a:lstStyle/>
          <a:p>
            <a:pPr eaLnBrk="1" hangingPunct="1">
              <a:lnSpc>
                <a:spcPct val="80000"/>
              </a:lnSpc>
              <a:buClr>
                <a:schemeClr val="tx1"/>
              </a:buClr>
            </a:pPr>
            <a:r>
              <a:rPr lang="en-US" sz="2400" dirty="0"/>
              <a:t>Admissions for diagnoses that may have been prevented or ameliorated with currently recommended outpatient care</a:t>
            </a:r>
          </a:p>
          <a:p>
            <a:pPr eaLnBrk="1" hangingPunct="1">
              <a:lnSpc>
                <a:spcPct val="80000"/>
              </a:lnSpc>
              <a:buClr>
                <a:schemeClr val="tx1"/>
              </a:buClr>
            </a:pPr>
            <a:r>
              <a:rPr lang="en-US" sz="2400" dirty="0"/>
              <a:t>Two independently developed measure sets primarily used in the literature</a:t>
            </a:r>
            <a:r>
              <a:rPr lang="en-US" sz="2000" dirty="0"/>
              <a:t> </a:t>
            </a:r>
          </a:p>
          <a:p>
            <a:pPr lvl="1" eaLnBrk="1" hangingPunct="1">
              <a:lnSpc>
                <a:spcPct val="80000"/>
              </a:lnSpc>
            </a:pPr>
            <a:r>
              <a:rPr lang="en-US" sz="1800" dirty="0"/>
              <a:t>John Billings</a:t>
            </a:r>
          </a:p>
          <a:p>
            <a:pPr lvl="1" eaLnBrk="1" hangingPunct="1">
              <a:lnSpc>
                <a:spcPct val="80000"/>
              </a:lnSpc>
            </a:pPr>
            <a:r>
              <a:rPr lang="en-US" sz="1800" dirty="0"/>
              <a:t>Joel </a:t>
            </a:r>
            <a:r>
              <a:rPr lang="en-US" sz="1800" dirty="0" err="1"/>
              <a:t>Weissman</a:t>
            </a:r>
            <a:endParaRPr lang="en-US" sz="1800" dirty="0"/>
          </a:p>
          <a:p>
            <a:pPr eaLnBrk="1" hangingPunct="1">
              <a:lnSpc>
                <a:spcPct val="80000"/>
              </a:lnSpc>
              <a:buClr>
                <a:schemeClr val="tx1"/>
              </a:buClr>
            </a:pPr>
            <a:r>
              <a:rPr lang="en-US" sz="2400" dirty="0"/>
              <a:t>Strong independent negative correlations between self-rated access and avoidable hospitalization</a:t>
            </a:r>
          </a:p>
          <a:p>
            <a:pPr eaLnBrk="1" hangingPunct="1">
              <a:lnSpc>
                <a:spcPct val="80000"/>
              </a:lnSpc>
              <a:buClr>
                <a:schemeClr val="tx1"/>
              </a:buClr>
            </a:pPr>
            <a:r>
              <a:rPr lang="en-US" sz="2400" dirty="0"/>
              <a:t>Correlations between avoidable hospitalization and:</a:t>
            </a:r>
          </a:p>
          <a:p>
            <a:pPr lvl="1" eaLnBrk="1" hangingPunct="1">
              <a:lnSpc>
                <a:spcPct val="80000"/>
              </a:lnSpc>
            </a:pPr>
            <a:r>
              <a:rPr lang="en-US" sz="2000" dirty="0"/>
              <a:t>household income at zip code level (</a:t>
            </a:r>
            <a:r>
              <a:rPr lang="en-US" sz="2000" dirty="0" err="1"/>
              <a:t>neg</a:t>
            </a:r>
            <a:r>
              <a:rPr lang="en-US" sz="2000" dirty="0"/>
              <a:t>)</a:t>
            </a:r>
          </a:p>
          <a:p>
            <a:pPr lvl="1" eaLnBrk="1" hangingPunct="1">
              <a:lnSpc>
                <a:spcPct val="80000"/>
              </a:lnSpc>
            </a:pPr>
            <a:r>
              <a:rPr lang="en-US" sz="2000" dirty="0"/>
              <a:t>uninsured or Medicaid enrolled (pos)</a:t>
            </a:r>
          </a:p>
          <a:p>
            <a:pPr lvl="1" eaLnBrk="1" hangingPunct="1">
              <a:lnSpc>
                <a:spcPct val="80000"/>
              </a:lnSpc>
            </a:pPr>
            <a:r>
              <a:rPr lang="en-US" sz="2000" dirty="0"/>
              <a:t>maternal education (</a:t>
            </a:r>
            <a:r>
              <a:rPr lang="en-US" sz="2000" dirty="0" err="1"/>
              <a:t>neg</a:t>
            </a:r>
            <a:r>
              <a:rPr lang="en-US" sz="2000" dirty="0"/>
              <a:t>)</a:t>
            </a:r>
          </a:p>
          <a:p>
            <a:pPr lvl="1" eaLnBrk="1" hangingPunct="1">
              <a:lnSpc>
                <a:spcPct val="80000"/>
              </a:lnSpc>
            </a:pPr>
            <a:r>
              <a:rPr lang="en-US" sz="2000" dirty="0"/>
              <a:t>physician to population ratio (</a:t>
            </a:r>
            <a:r>
              <a:rPr lang="en-US" sz="2000" dirty="0" err="1"/>
              <a:t>neg</a:t>
            </a:r>
            <a:r>
              <a:rPr lang="en-US" sz="2000" dirty="0"/>
              <a:t>)</a:t>
            </a:r>
            <a:r>
              <a:rPr lang="en-US" sz="1400" dirty="0"/>
              <a:t>			</a:t>
            </a:r>
          </a:p>
          <a:p>
            <a:pPr lvl="1" eaLnBrk="1" hangingPunct="1">
              <a:lnSpc>
                <a:spcPct val="80000"/>
              </a:lnSpc>
            </a:pPr>
            <a:r>
              <a:rPr lang="en-US" sz="2000" dirty="0"/>
              <a:t>Weaker associations for Medicare populations</a:t>
            </a:r>
          </a:p>
          <a:p>
            <a:pPr eaLnBrk="1" hangingPunct="1">
              <a:lnSpc>
                <a:spcPct val="80000"/>
              </a:lnSpc>
              <a:buClr>
                <a:schemeClr val="tx1"/>
              </a:buClr>
            </a:pPr>
            <a:endParaRPr lang="en-US" sz="2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sz="4000" dirty="0" smtClean="0"/>
              <a:t>Prevention Quality Indicators</a:t>
            </a:r>
            <a:br>
              <a:rPr lang="en-US" sz="4000" dirty="0" smtClean="0"/>
            </a:br>
            <a:r>
              <a:rPr lang="en-US" sz="4000" dirty="0" smtClean="0"/>
              <a:t>Background</a:t>
            </a:r>
          </a:p>
        </p:txBody>
      </p:sp>
      <p:sp>
        <p:nvSpPr>
          <p:cNvPr id="5123" name="Rectangle 3"/>
          <p:cNvSpPr>
            <a:spLocks noGrp="1" noChangeArrowheads="1"/>
          </p:cNvSpPr>
          <p:nvPr>
            <p:ph type="body" idx="1"/>
          </p:nvPr>
        </p:nvSpPr>
        <p:spPr/>
        <p:txBody>
          <a:bodyPr/>
          <a:lstStyle/>
          <a:p>
            <a:pPr eaLnBrk="1" hangingPunct="1">
              <a:lnSpc>
                <a:spcPct val="90000"/>
              </a:lnSpc>
              <a:buFont typeface="Wingdings" pitchFamily="2" charset="2"/>
              <a:buChar char="n"/>
              <a:defRPr/>
            </a:pPr>
            <a:r>
              <a:rPr lang="en-US" dirty="0" smtClean="0"/>
              <a:t>Developed in early 2000s</a:t>
            </a:r>
          </a:p>
          <a:p>
            <a:pPr eaLnBrk="1" hangingPunct="1">
              <a:lnSpc>
                <a:spcPct val="90000"/>
              </a:lnSpc>
              <a:buFont typeface="Wingdings" pitchFamily="2" charset="2"/>
              <a:buChar char="n"/>
              <a:defRPr/>
            </a:pPr>
            <a:r>
              <a:rPr lang="en-US" dirty="0" smtClean="0"/>
              <a:t>Numerator: Number of admissions within a geographic area</a:t>
            </a:r>
          </a:p>
          <a:p>
            <a:pPr eaLnBrk="1" hangingPunct="1">
              <a:lnSpc>
                <a:spcPct val="90000"/>
              </a:lnSpc>
              <a:buFont typeface="Wingdings" pitchFamily="2" charset="2"/>
              <a:buChar char="n"/>
              <a:defRPr/>
            </a:pPr>
            <a:r>
              <a:rPr lang="en-US" dirty="0" smtClean="0"/>
              <a:t>Denominator: Population</a:t>
            </a:r>
          </a:p>
          <a:p>
            <a:pPr eaLnBrk="1" hangingPunct="1">
              <a:lnSpc>
                <a:spcPct val="90000"/>
              </a:lnSpc>
              <a:buFont typeface="Wingdings" pitchFamily="2" charset="2"/>
              <a:buChar char="n"/>
              <a:defRPr/>
            </a:pPr>
            <a:r>
              <a:rPr lang="en-US" dirty="0" smtClean="0"/>
              <a:t>Some admissions are excluded if considered relatively less preventable</a:t>
            </a:r>
          </a:p>
          <a:p>
            <a:pPr eaLnBrk="1" hangingPunct="1">
              <a:lnSpc>
                <a:spcPct val="90000"/>
              </a:lnSpc>
              <a:buFont typeface="Wingdings" pitchFamily="2" charset="2"/>
              <a:buChar char="n"/>
              <a:defRPr/>
            </a:pPr>
            <a:r>
              <a:rPr lang="en-US" dirty="0" smtClean="0"/>
              <a:t>Conditions selected had adequate variation, signal ratio, and literature based evidence supporting use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defRPr/>
            </a:pPr>
            <a:r>
              <a:rPr lang="en-US" dirty="0" smtClean="0"/>
              <a:t>Prevention Quality Indicators</a:t>
            </a:r>
          </a:p>
        </p:txBody>
      </p:sp>
      <p:sp>
        <p:nvSpPr>
          <p:cNvPr id="7171" name="Rectangle 3"/>
          <p:cNvSpPr>
            <a:spLocks noGrp="1" noChangeArrowheads="1"/>
          </p:cNvSpPr>
          <p:nvPr>
            <p:ph type="body" idx="1"/>
          </p:nvPr>
        </p:nvSpPr>
        <p:spPr>
          <a:xfrm>
            <a:off x="457200" y="1371600"/>
            <a:ext cx="8229600" cy="4754563"/>
          </a:xfrm>
        </p:spPr>
        <p:txBody>
          <a:bodyPr/>
          <a:lstStyle/>
          <a:p>
            <a:pPr eaLnBrk="1" hangingPunct="1">
              <a:lnSpc>
                <a:spcPct val="80000"/>
              </a:lnSpc>
            </a:pPr>
            <a:r>
              <a:rPr lang="en-US" sz="2000" dirty="0"/>
              <a:t>Diabetes related indicators</a:t>
            </a:r>
          </a:p>
          <a:p>
            <a:pPr lvl="1" eaLnBrk="1" hangingPunct="1">
              <a:lnSpc>
                <a:spcPct val="80000"/>
              </a:lnSpc>
            </a:pPr>
            <a:r>
              <a:rPr lang="en-US" sz="2000" dirty="0"/>
              <a:t>Diabetes, short-term complications (PQI 1) </a:t>
            </a:r>
          </a:p>
          <a:p>
            <a:pPr lvl="1" eaLnBrk="1" hangingPunct="1">
              <a:lnSpc>
                <a:spcPct val="80000"/>
              </a:lnSpc>
            </a:pPr>
            <a:r>
              <a:rPr lang="en-US" sz="2000" dirty="0"/>
              <a:t>Diabetes, long-term complications (PQI 3)</a:t>
            </a:r>
          </a:p>
          <a:p>
            <a:pPr lvl="1" eaLnBrk="1" hangingPunct="1">
              <a:lnSpc>
                <a:spcPct val="80000"/>
              </a:lnSpc>
            </a:pPr>
            <a:r>
              <a:rPr lang="en-US" sz="2000" dirty="0"/>
              <a:t>Lower extremity amputations among patients with diabetes  (PQI 16) </a:t>
            </a:r>
          </a:p>
          <a:p>
            <a:pPr eaLnBrk="1" hangingPunct="1">
              <a:lnSpc>
                <a:spcPct val="80000"/>
              </a:lnSpc>
            </a:pPr>
            <a:r>
              <a:rPr lang="en-US" sz="2000" dirty="0"/>
              <a:t>Chronic disease indicators</a:t>
            </a:r>
          </a:p>
          <a:p>
            <a:pPr lvl="1" eaLnBrk="1" hangingPunct="1">
              <a:lnSpc>
                <a:spcPct val="80000"/>
              </a:lnSpc>
            </a:pPr>
            <a:r>
              <a:rPr lang="en-US" sz="2000" dirty="0"/>
              <a:t>Chronic obstructive pulmonary disease (PQI 5) </a:t>
            </a:r>
          </a:p>
          <a:p>
            <a:pPr lvl="1" eaLnBrk="1" hangingPunct="1">
              <a:lnSpc>
                <a:spcPct val="80000"/>
              </a:lnSpc>
            </a:pPr>
            <a:r>
              <a:rPr lang="en-US" sz="2000" dirty="0"/>
              <a:t>Hypertension (PQI 7) </a:t>
            </a:r>
          </a:p>
          <a:p>
            <a:pPr lvl="1" eaLnBrk="1" hangingPunct="1">
              <a:lnSpc>
                <a:spcPct val="80000"/>
              </a:lnSpc>
            </a:pPr>
            <a:r>
              <a:rPr lang="en-US" sz="2000" dirty="0"/>
              <a:t>Congestive heart failure (PQI 8) </a:t>
            </a:r>
          </a:p>
          <a:p>
            <a:pPr lvl="1" eaLnBrk="1" hangingPunct="1">
              <a:lnSpc>
                <a:spcPct val="80000"/>
              </a:lnSpc>
            </a:pPr>
            <a:r>
              <a:rPr lang="en-US" sz="2000" dirty="0"/>
              <a:t>Angina without procedure (PQI 13) </a:t>
            </a:r>
          </a:p>
          <a:p>
            <a:pPr lvl="1" eaLnBrk="1" hangingPunct="1">
              <a:lnSpc>
                <a:spcPct val="80000"/>
              </a:lnSpc>
            </a:pPr>
            <a:r>
              <a:rPr lang="en-US" sz="2000" dirty="0"/>
              <a:t>Adult asthma (PQI 15) </a:t>
            </a:r>
          </a:p>
          <a:p>
            <a:pPr eaLnBrk="1" hangingPunct="1">
              <a:lnSpc>
                <a:spcPct val="80000"/>
              </a:lnSpc>
            </a:pPr>
            <a:r>
              <a:rPr lang="en-US" sz="2000" dirty="0"/>
              <a:t>Acute disease indicators</a:t>
            </a:r>
          </a:p>
          <a:p>
            <a:pPr lvl="1" eaLnBrk="1" hangingPunct="1">
              <a:lnSpc>
                <a:spcPct val="80000"/>
              </a:lnSpc>
            </a:pPr>
            <a:r>
              <a:rPr lang="en-US" sz="2000" dirty="0"/>
              <a:t>Perforated appendicitis (PQI 2) </a:t>
            </a:r>
          </a:p>
          <a:p>
            <a:pPr lvl="1" eaLnBrk="1" hangingPunct="1">
              <a:lnSpc>
                <a:spcPct val="80000"/>
              </a:lnSpc>
            </a:pPr>
            <a:r>
              <a:rPr lang="en-US" sz="2000" dirty="0"/>
              <a:t>Dehydration (PQI 10) </a:t>
            </a:r>
          </a:p>
          <a:p>
            <a:pPr lvl="1" eaLnBrk="1" hangingPunct="1">
              <a:lnSpc>
                <a:spcPct val="80000"/>
              </a:lnSpc>
            </a:pPr>
            <a:r>
              <a:rPr lang="en-US" sz="2000" dirty="0"/>
              <a:t>Bacterial pneumonia (PQI 11) </a:t>
            </a:r>
          </a:p>
          <a:p>
            <a:pPr lvl="1" eaLnBrk="1" hangingPunct="1">
              <a:lnSpc>
                <a:spcPct val="80000"/>
              </a:lnSpc>
            </a:pPr>
            <a:r>
              <a:rPr lang="en-US" sz="2000" dirty="0"/>
              <a:t>Urinary infections (PQI 12)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defRPr/>
            </a:pPr>
            <a:r>
              <a:rPr lang="en-US" dirty="0" smtClean="0"/>
              <a:t>Potential uses of </a:t>
            </a:r>
            <a:r>
              <a:rPr lang="en-US" dirty="0" err="1" smtClean="0"/>
              <a:t>PQIs</a:t>
            </a:r>
            <a:endParaRPr lang="en-US" dirty="0" smtClean="0"/>
          </a:p>
        </p:txBody>
      </p:sp>
      <p:graphicFrame>
        <p:nvGraphicFramePr>
          <p:cNvPr id="9406" name="Group 190"/>
          <p:cNvGraphicFramePr>
            <a:graphicFrameLocks noGrp="1"/>
          </p:cNvGraphicFramePr>
          <p:nvPr/>
        </p:nvGraphicFramePr>
        <p:xfrm>
          <a:off x="1143000" y="1447800"/>
          <a:ext cx="7162800" cy="2318385"/>
        </p:xfrm>
        <a:graphic>
          <a:graphicData uri="http://schemas.openxmlformats.org/drawingml/2006/table">
            <a:tbl>
              <a:tblPr/>
              <a:tblGrid>
                <a:gridCol w="1543050"/>
                <a:gridCol w="2036763"/>
                <a:gridCol w="1792287"/>
                <a:gridCol w="1790700"/>
              </a:tblGrid>
              <a:tr h="50958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charset="2"/>
                        <a:buNone/>
                        <a:tabLst/>
                      </a:pPr>
                      <a:endParaRPr kumimoji="0" lang="en-US" sz="2000" b="0" i="0" u="none" strike="noStrike" cap="none" normalizeH="0" baseline="0">
                        <a:ln>
                          <a:noFill/>
                        </a:ln>
                        <a:solidFill>
                          <a:schemeClr val="bg1"/>
                        </a:solidFill>
                        <a:effectLst/>
                        <a:latin typeface="Arial Black"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endParaRPr kumimoji="0" lang="en-US" sz="2000" b="0" i="0" u="none" strike="noStrike" cap="none" normalizeH="0" baseline="0">
                        <a:ln>
                          <a:noFill/>
                        </a:ln>
                        <a:solidFill>
                          <a:schemeClr val="bg1"/>
                        </a:solidFill>
                        <a:effectLst/>
                        <a:latin typeface="Arial Black" charset="0"/>
                        <a:ea typeface="Times New Roman" charset="0"/>
                        <a:cs typeface="Times New Roman" charset="0"/>
                      </a:endParaRPr>
                    </a:p>
                    <a:p>
                      <a:pPr marL="342900" marR="0" lvl="0" indent="-342900" algn="l" defTabSz="914400" rtl="0" eaLnBrk="0" fontAlgn="base" latinLnBrk="0" hangingPunct="0">
                        <a:lnSpc>
                          <a:spcPct val="100000"/>
                        </a:lnSpc>
                        <a:spcBef>
                          <a:spcPct val="0"/>
                        </a:spcBef>
                        <a:spcAft>
                          <a:spcPct val="0"/>
                        </a:spcAft>
                        <a:buClr>
                          <a:schemeClr val="hlink"/>
                        </a:buClr>
                        <a:buSzPct val="80000"/>
                        <a:buFont typeface="Wingdings" charset="2"/>
                        <a:buNone/>
                        <a:tabLst/>
                      </a:pPr>
                      <a:r>
                        <a:rPr kumimoji="0" lang="en-US" sz="2000" b="0" i="0" u="none" strike="noStrike" cap="none" normalizeH="0" baseline="0">
                          <a:ln>
                            <a:noFill/>
                          </a:ln>
                          <a:solidFill>
                            <a:schemeClr val="bg1"/>
                          </a:solidFill>
                          <a:effectLst/>
                          <a:latin typeface="Arial Black" charset="0"/>
                          <a:ea typeface="Times New Roman" charset="0"/>
                          <a:cs typeface="Times New Roman" charset="0"/>
                        </a:rPr>
                        <a:t>QI</a:t>
                      </a:r>
                      <a:endParaRPr kumimoji="0" lang="en-US" sz="2000" b="0" i="0" u="none" strike="noStrike" cap="none" normalizeH="0" baseline="0">
                        <a:ln>
                          <a:noFill/>
                        </a:ln>
                        <a:solidFill>
                          <a:schemeClr val="bg1"/>
                        </a:solidFill>
                        <a:effectLst/>
                        <a:latin typeface="Arial Black"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2000" b="0" i="0" u="none" strike="noStrike" cap="none" normalizeH="0" baseline="0">
                          <a:ln>
                            <a:noFill/>
                          </a:ln>
                          <a:solidFill>
                            <a:schemeClr val="bg1"/>
                          </a:solidFill>
                          <a:effectLst/>
                          <a:latin typeface="Arial Black" charset="0"/>
                          <a:ea typeface="Times New Roman" charset="0"/>
                          <a:cs typeface="Times New Roman" charset="0"/>
                        </a:rPr>
                        <a:t>Comp</a:t>
                      </a:r>
                    </a:p>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2000" b="0" i="0" u="none" strike="noStrike" cap="none" normalizeH="0" baseline="0">
                          <a:ln>
                            <a:noFill/>
                          </a:ln>
                          <a:solidFill>
                            <a:schemeClr val="bg1"/>
                          </a:solidFill>
                          <a:effectLst/>
                          <a:latin typeface="Arial Black" charset="0"/>
                          <a:ea typeface="Times New Roman" charset="0"/>
                          <a:cs typeface="Times New Roman" charset="0"/>
                        </a:rPr>
                        <a:t>Report</a:t>
                      </a:r>
                      <a:endParaRPr kumimoji="0" lang="en-US" sz="2000" b="0" i="0" u="none" strike="noStrike" cap="none" normalizeH="0" baseline="0">
                        <a:ln>
                          <a:noFill/>
                        </a:ln>
                        <a:solidFill>
                          <a:schemeClr val="bg1"/>
                        </a:solidFill>
                        <a:effectLst/>
                        <a:latin typeface="Arial Black"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2000" b="0" i="0" u="none" strike="noStrike" cap="none" normalizeH="0" baseline="0">
                          <a:ln>
                            <a:noFill/>
                          </a:ln>
                          <a:solidFill>
                            <a:schemeClr val="bg1"/>
                          </a:solidFill>
                          <a:effectLst/>
                          <a:latin typeface="Arial Black" charset="0"/>
                          <a:ea typeface="Times New Roman" charset="0"/>
                          <a:cs typeface="Times New Roman" charset="0"/>
                        </a:rPr>
                        <a:t>P4P</a:t>
                      </a:r>
                      <a:endParaRPr kumimoji="0" lang="en-US" sz="2000" b="0" i="0" u="none" strike="noStrike" cap="none" normalizeH="0" baseline="0">
                        <a:ln>
                          <a:noFill/>
                        </a:ln>
                        <a:solidFill>
                          <a:schemeClr val="bg1"/>
                        </a:solidFill>
                        <a:effectLst/>
                        <a:latin typeface="Arial Black"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r>
              <a:tr h="288925">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2000" b="0" i="0" u="none" strike="noStrike" cap="none" normalizeH="0" baseline="0">
                          <a:ln>
                            <a:noFill/>
                          </a:ln>
                          <a:solidFill>
                            <a:schemeClr val="bg1"/>
                          </a:solidFill>
                          <a:effectLst/>
                          <a:latin typeface="Arial Black" charset="0"/>
                          <a:ea typeface="Times New Roman" charset="0"/>
                          <a:cs typeface="Times New Roman" charset="0"/>
                        </a:rPr>
                        <a:t>Area</a:t>
                      </a:r>
                      <a:endParaRPr kumimoji="0" lang="en-US" sz="2000" b="0" i="0" u="none" strike="noStrike" cap="none" normalizeH="0" baseline="0">
                        <a:ln>
                          <a:noFill/>
                        </a:ln>
                        <a:solidFill>
                          <a:schemeClr val="bg1"/>
                        </a:solidFill>
                        <a:effectLst/>
                        <a:latin typeface="Arial Black"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charset="2"/>
                        <a:buNone/>
                        <a:tabLst/>
                      </a:pPr>
                      <a:endParaRPr kumimoji="0" lang="en-US" sz="2000" b="0" i="0" u="none" strike="noStrike" cap="none" normalizeH="0" baseline="0">
                        <a:ln>
                          <a:noFill/>
                        </a:ln>
                        <a:solidFill>
                          <a:schemeClr val="bg1"/>
                        </a:solidFill>
                        <a:effectLst/>
                        <a:latin typeface="Arial Black"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2000" b="0" i="0" u="none" strike="noStrike" cap="none" normalizeH="0" baseline="0">
                          <a:ln>
                            <a:noFill/>
                          </a:ln>
                          <a:solidFill>
                            <a:schemeClr val="bg1"/>
                          </a:solidFill>
                          <a:effectLst/>
                          <a:latin typeface="Arial Black" charset="0"/>
                          <a:ea typeface="Times New Roman" charset="0"/>
                          <a:cs typeface="Times New Roman" charset="0"/>
                        </a:rPr>
                        <a:t>X</a:t>
                      </a:r>
                      <a:endParaRPr kumimoji="0" lang="en-US" sz="2000" b="0" i="0" u="none" strike="noStrike" cap="none" normalizeH="0" baseline="0">
                        <a:ln>
                          <a:noFill/>
                        </a:ln>
                        <a:solidFill>
                          <a:schemeClr val="bg1"/>
                        </a:solidFill>
                        <a:effectLst/>
                        <a:latin typeface="Arial Black"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charset="2"/>
                        <a:buNone/>
                        <a:tabLst/>
                      </a:pPr>
                      <a:endParaRPr kumimoji="0" lang="en-US" sz="2000" b="0" i="0" u="none" strike="noStrike" cap="none" normalizeH="0" baseline="0">
                        <a:ln>
                          <a:noFill/>
                        </a:ln>
                        <a:solidFill>
                          <a:schemeClr val="bg1"/>
                        </a:solidFill>
                        <a:effectLst/>
                        <a:latin typeface="Arial Black"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8625">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2000" b="0" i="0" u="none" strike="noStrike" cap="none" normalizeH="0" baseline="0">
                          <a:ln>
                            <a:noFill/>
                          </a:ln>
                          <a:solidFill>
                            <a:schemeClr val="bg1"/>
                          </a:solidFill>
                          <a:effectLst/>
                          <a:latin typeface="Arial Black" charset="0"/>
                          <a:ea typeface="Times New Roman" charset="0"/>
                          <a:cs typeface="Times New Roman" charset="0"/>
                        </a:rPr>
                        <a:t>Payor</a:t>
                      </a:r>
                      <a:endParaRPr kumimoji="0" lang="en-US" sz="2000" b="0" i="0" u="none" strike="noStrike" cap="none" normalizeH="0" baseline="0">
                        <a:ln>
                          <a:noFill/>
                        </a:ln>
                        <a:solidFill>
                          <a:schemeClr val="bg1"/>
                        </a:solidFill>
                        <a:effectLst/>
                        <a:latin typeface="Arial Black"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charset="2"/>
                        <a:buNone/>
                        <a:tabLst/>
                      </a:pPr>
                      <a:endParaRPr kumimoji="0" lang="en-US" sz="2000" b="0" i="0" u="none" strike="noStrike" cap="none" normalizeH="0" baseline="0">
                        <a:ln>
                          <a:noFill/>
                        </a:ln>
                        <a:solidFill>
                          <a:schemeClr val="bg1"/>
                        </a:solidFill>
                        <a:effectLst/>
                        <a:latin typeface="Arial Black"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2000" b="0" i="0" u="none" strike="noStrike" cap="none" normalizeH="0" baseline="0">
                          <a:ln>
                            <a:noFill/>
                          </a:ln>
                          <a:solidFill>
                            <a:schemeClr val="bg1"/>
                          </a:solidFill>
                          <a:effectLst/>
                          <a:latin typeface="Arial Black" charset="0"/>
                          <a:ea typeface="Times New Roman" charset="0"/>
                          <a:cs typeface="Times New Roman" charset="0"/>
                        </a:rPr>
                        <a:t>X</a:t>
                      </a:r>
                      <a:endParaRPr kumimoji="0" lang="en-US" sz="2000" b="0" i="0" u="none" strike="noStrike" cap="none" normalizeH="0" baseline="0">
                        <a:ln>
                          <a:noFill/>
                        </a:ln>
                        <a:solidFill>
                          <a:schemeClr val="bg1"/>
                        </a:solidFill>
                        <a:effectLst/>
                        <a:latin typeface="Arial Black"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2000" b="0" i="0" u="none" strike="noStrike" cap="none" normalizeH="0" baseline="0">
                          <a:ln>
                            <a:noFill/>
                          </a:ln>
                          <a:solidFill>
                            <a:schemeClr val="bg1"/>
                          </a:solidFill>
                          <a:effectLst/>
                          <a:latin typeface="Arial Black" charset="0"/>
                          <a:ea typeface="Times New Roman" charset="0"/>
                          <a:cs typeface="Times New Roman" charset="0"/>
                        </a:rPr>
                        <a:t>X</a:t>
                      </a:r>
                      <a:endParaRPr kumimoji="0" lang="en-US" sz="2000" b="0" i="0" u="none" strike="noStrike" cap="none" normalizeH="0" baseline="0">
                        <a:ln>
                          <a:noFill/>
                        </a:ln>
                        <a:solidFill>
                          <a:schemeClr val="bg1"/>
                        </a:solidFill>
                        <a:effectLst/>
                        <a:latin typeface="Arial Black"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r>
              <a:tr h="303213">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2000" b="0" i="0" u="none" strike="noStrike" cap="none" normalizeH="0" baseline="0" dirty="0">
                          <a:ln>
                            <a:noFill/>
                          </a:ln>
                          <a:solidFill>
                            <a:schemeClr val="bg1"/>
                          </a:solidFill>
                          <a:effectLst/>
                          <a:latin typeface="Arial Black" charset="0"/>
                          <a:ea typeface="Times New Roman" charset="0"/>
                          <a:cs typeface="Times New Roman" charset="0"/>
                        </a:rPr>
                        <a:t>Provider</a:t>
                      </a:r>
                      <a:endParaRPr kumimoji="0" lang="en-US" sz="2000" b="0" i="0" u="none" strike="noStrike" cap="none" normalizeH="0" baseline="0" dirty="0">
                        <a:ln>
                          <a:noFill/>
                        </a:ln>
                        <a:solidFill>
                          <a:schemeClr val="bg1"/>
                        </a:solidFill>
                        <a:effectLst/>
                        <a:latin typeface="Arial Black"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2000" b="0" i="0" u="none" strike="noStrike" cap="none" normalizeH="0" baseline="0">
                          <a:ln>
                            <a:noFill/>
                          </a:ln>
                          <a:solidFill>
                            <a:schemeClr val="bg1"/>
                          </a:solidFill>
                          <a:effectLst/>
                          <a:latin typeface="Arial Black" charset="0"/>
                          <a:ea typeface="Times New Roman" charset="0"/>
                          <a:cs typeface="Times New Roman" charset="0"/>
                        </a:rPr>
                        <a:t>X</a:t>
                      </a:r>
                      <a:endParaRPr kumimoji="0" lang="en-US" sz="2000" b="0" i="0" u="none" strike="noStrike" cap="none" normalizeH="0" baseline="0">
                        <a:ln>
                          <a:noFill/>
                        </a:ln>
                        <a:solidFill>
                          <a:schemeClr val="bg1"/>
                        </a:solidFill>
                        <a:effectLst/>
                        <a:latin typeface="Arial Black"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2000" b="0" i="0" u="none" strike="noStrike" cap="none" normalizeH="0" baseline="0">
                          <a:ln>
                            <a:noFill/>
                          </a:ln>
                          <a:solidFill>
                            <a:schemeClr val="bg1"/>
                          </a:solidFill>
                          <a:effectLst/>
                          <a:latin typeface="Arial Black" charset="0"/>
                          <a:ea typeface="Times New Roman" charset="0"/>
                          <a:cs typeface="Times New Roman" charset="0"/>
                        </a:rPr>
                        <a:t>X</a:t>
                      </a:r>
                      <a:endParaRPr kumimoji="0" lang="en-US" sz="2000" b="0" i="0" u="none" strike="noStrike" cap="none" normalizeH="0" baseline="0">
                        <a:ln>
                          <a:noFill/>
                        </a:ln>
                        <a:solidFill>
                          <a:schemeClr val="bg1"/>
                        </a:solidFill>
                        <a:effectLst/>
                        <a:latin typeface="Arial Black"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2000" b="0" i="0" u="none" strike="noStrike" cap="none" normalizeH="0" baseline="0">
                          <a:ln>
                            <a:noFill/>
                          </a:ln>
                          <a:solidFill>
                            <a:schemeClr val="bg1"/>
                          </a:solidFill>
                          <a:effectLst/>
                          <a:latin typeface="Arial Black" charset="0"/>
                          <a:ea typeface="Times New Roman" charset="0"/>
                          <a:cs typeface="Times New Roman" charset="0"/>
                        </a:rPr>
                        <a:t>X</a:t>
                      </a:r>
                      <a:endParaRPr kumimoji="0" lang="en-US" sz="2000" b="0" i="0" u="none" strike="noStrike" cap="none" normalizeH="0" baseline="0">
                        <a:ln>
                          <a:noFill/>
                        </a:ln>
                        <a:solidFill>
                          <a:schemeClr val="bg1"/>
                        </a:solidFill>
                        <a:effectLst/>
                        <a:latin typeface="Arial Black"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folHlink"/>
                    </a:solidFill>
                  </a:tcPr>
                </a:tc>
              </a:tr>
              <a:tr h="287338">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2000" b="0" i="0" u="none" strike="noStrike" cap="none" normalizeH="0" baseline="0">
                          <a:ln>
                            <a:noFill/>
                          </a:ln>
                          <a:solidFill>
                            <a:schemeClr val="bg1"/>
                          </a:solidFill>
                          <a:effectLst/>
                          <a:latin typeface="Arial Black" charset="0"/>
                          <a:ea typeface="Times New Roman" charset="0"/>
                          <a:cs typeface="Times New Roman" charset="0"/>
                        </a:rPr>
                        <a:t>LTC</a:t>
                      </a:r>
                      <a:endParaRPr kumimoji="0" lang="en-US" sz="2000" b="0" i="0" u="none" strike="noStrike" cap="none" normalizeH="0" baseline="0">
                        <a:ln>
                          <a:noFill/>
                        </a:ln>
                        <a:solidFill>
                          <a:schemeClr val="bg1"/>
                        </a:solidFill>
                        <a:effectLst/>
                        <a:latin typeface="Arial Black"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EAEA"/>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2000" b="0" i="0" u="none" strike="noStrike" cap="none" normalizeH="0" baseline="0">
                          <a:ln>
                            <a:noFill/>
                          </a:ln>
                          <a:solidFill>
                            <a:schemeClr val="bg1"/>
                          </a:solidFill>
                          <a:effectLst/>
                          <a:latin typeface="Arial Black" charset="0"/>
                          <a:ea typeface="Times New Roman" charset="0"/>
                          <a:cs typeface="Times New Roman" charset="0"/>
                        </a:rPr>
                        <a:t>X</a:t>
                      </a:r>
                      <a:endParaRPr kumimoji="0" lang="en-US" sz="2000" b="0" i="0" u="none" strike="noStrike" cap="none" normalizeH="0" baseline="0">
                        <a:ln>
                          <a:noFill/>
                        </a:ln>
                        <a:solidFill>
                          <a:schemeClr val="bg1"/>
                        </a:solidFill>
                        <a:effectLst/>
                        <a:latin typeface="Arial Black"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2000" b="0" i="0" u="none" strike="noStrike" cap="none" normalizeH="0" baseline="0">
                          <a:ln>
                            <a:noFill/>
                          </a:ln>
                          <a:solidFill>
                            <a:schemeClr val="bg1"/>
                          </a:solidFill>
                          <a:effectLst/>
                          <a:latin typeface="Arial Black" charset="0"/>
                          <a:ea typeface="Times New Roman" charset="0"/>
                          <a:cs typeface="Times New Roman" charset="0"/>
                        </a:rPr>
                        <a:t>X</a:t>
                      </a:r>
                      <a:endParaRPr kumimoji="0" lang="en-US" sz="2000" b="0" i="0" u="none" strike="noStrike" cap="none" normalizeH="0" baseline="0">
                        <a:ln>
                          <a:noFill/>
                        </a:ln>
                        <a:solidFill>
                          <a:schemeClr val="bg1"/>
                        </a:solidFill>
                        <a:effectLst/>
                        <a:latin typeface="Arial Black"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80000"/>
                        <a:buFont typeface="Wingdings" charset="2"/>
                        <a:buNone/>
                        <a:tabLst/>
                      </a:pPr>
                      <a:r>
                        <a:rPr kumimoji="0" lang="en-US" sz="2000" b="0" i="0" u="none" strike="noStrike" cap="none" normalizeH="0" baseline="0" dirty="0">
                          <a:ln>
                            <a:noFill/>
                          </a:ln>
                          <a:solidFill>
                            <a:schemeClr val="bg1"/>
                          </a:solidFill>
                          <a:effectLst/>
                          <a:latin typeface="Arial Black" charset="0"/>
                          <a:ea typeface="Times New Roman" charset="0"/>
                          <a:cs typeface="Times New Roman" charset="0"/>
                        </a:rPr>
                        <a:t>X</a:t>
                      </a:r>
                      <a:endParaRPr kumimoji="0" lang="en-US" sz="2000" b="0" i="0" u="none" strike="noStrike" cap="none" normalizeH="0" baseline="0" dirty="0">
                        <a:ln>
                          <a:noFill/>
                        </a:ln>
                        <a:solidFill>
                          <a:schemeClr val="bg1"/>
                        </a:solidFill>
                        <a:effectLst/>
                        <a:latin typeface="Arial Black"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r>
            </a:tbl>
          </a:graphicData>
        </a:graphic>
      </p:graphicFrame>
      <p:sp>
        <p:nvSpPr>
          <p:cNvPr id="8227" name="Rectangle 135"/>
          <p:cNvSpPr>
            <a:spLocks noChangeArrowheads="1"/>
          </p:cNvSpPr>
          <p:nvPr/>
        </p:nvSpPr>
        <p:spPr bwMode="auto">
          <a:xfrm>
            <a:off x="381000" y="5837238"/>
            <a:ext cx="8458200" cy="639762"/>
          </a:xfrm>
          <a:prstGeom prst="rect">
            <a:avLst/>
          </a:prstGeom>
          <a:noFill/>
          <a:ln w="9525">
            <a:noFill/>
            <a:miter lim="800000"/>
            <a:headEnd/>
            <a:tailEnd/>
          </a:ln>
        </p:spPr>
        <p:txBody>
          <a:bodyPr anchor="ctr">
            <a:prstTxWarp prst="textNoShape">
              <a:avLst/>
            </a:prstTxWarp>
            <a:spAutoFit/>
          </a:bodyPr>
          <a:lstStyle/>
          <a:p>
            <a:pPr eaLnBrk="1" hangingPunct="1"/>
            <a:r>
              <a:rPr lang="en-US" sz="1200" baseline="30000">
                <a:latin typeface="Arial" charset="0"/>
                <a:ea typeface="Times New Roman" charset="0"/>
                <a:cs typeface="Times New Roman" charset="0"/>
              </a:rPr>
              <a:t>1</a:t>
            </a:r>
            <a:r>
              <a:rPr lang="en-US" sz="1200">
                <a:latin typeface="Arial" charset="0"/>
                <a:ea typeface="Times New Roman" charset="0"/>
                <a:cs typeface="Times New Roman" charset="0"/>
              </a:rPr>
              <a:t> We initially assessed the internal quality improvement application for large provider groups. Following our initial rating period, panelists expressed interest in applying select indicators to the long term care setting and these applications were added to our panel questionnaire. </a:t>
            </a:r>
            <a:endParaRPr lang="en-US" sz="1200">
              <a:latin typeface="Arial" charset="0"/>
            </a:endParaRPr>
          </a:p>
        </p:txBody>
      </p:sp>
      <p:graphicFrame>
        <p:nvGraphicFramePr>
          <p:cNvPr id="9414" name="Group 198"/>
          <p:cNvGraphicFramePr>
            <a:graphicFrameLocks noGrp="1"/>
          </p:cNvGraphicFramePr>
          <p:nvPr>
            <p:ph idx="1"/>
          </p:nvPr>
        </p:nvGraphicFramePr>
        <p:xfrm>
          <a:off x="1143000" y="3871913"/>
          <a:ext cx="4725988" cy="1178560"/>
        </p:xfrm>
        <a:graphic>
          <a:graphicData uri="http://schemas.openxmlformats.org/drawingml/2006/table">
            <a:tbl>
              <a:tblPr/>
              <a:tblGrid>
                <a:gridCol w="4725988"/>
              </a:tblGrid>
              <a:tr h="4064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800" b="0" i="0" u="none" strike="noStrike" cap="none" normalizeH="0" baseline="0" smtClean="0">
                          <a:ln>
                            <a:noFill/>
                          </a:ln>
                          <a:solidFill>
                            <a:schemeClr val="bg1"/>
                          </a:solidFill>
                          <a:effectLst/>
                          <a:latin typeface="Tahoma" pitchFamily="34" charset="0"/>
                        </a:rPr>
                        <a:t>Current application</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4064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800" b="0" i="0" u="none" strike="noStrike" cap="none" normalizeH="0" baseline="0" dirty="0" smtClean="0">
                          <a:ln>
                            <a:noFill/>
                          </a:ln>
                          <a:solidFill>
                            <a:schemeClr val="bg1"/>
                          </a:solidFill>
                          <a:effectLst/>
                          <a:latin typeface="Tahoma" pitchFamily="34" charset="0"/>
                        </a:rPr>
                        <a:t>Extended applications </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r>
              <a:tr h="34448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800" b="0" i="0" u="none" strike="noStrike" cap="none" normalizeH="0" baseline="0" dirty="0" smtClean="0">
                          <a:ln>
                            <a:noFill/>
                          </a:ln>
                          <a:solidFill>
                            <a:schemeClr val="bg1"/>
                          </a:solidFill>
                          <a:effectLst/>
                          <a:latin typeface="Tahoma" pitchFamily="34" charset="0"/>
                        </a:rPr>
                        <a:t>Extended application proposed by panel</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CFFCC"/>
                    </a:solidFill>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defRPr/>
            </a:pPr>
            <a:r>
              <a:rPr lang="en-US" dirty="0" smtClean="0"/>
              <a:t>Scenarios of use</a:t>
            </a:r>
          </a:p>
        </p:txBody>
      </p:sp>
      <p:sp>
        <p:nvSpPr>
          <p:cNvPr id="12291" name="Rectangle 3"/>
          <p:cNvSpPr>
            <a:spLocks noGrp="1" noChangeArrowheads="1"/>
          </p:cNvSpPr>
          <p:nvPr>
            <p:ph type="body" idx="1"/>
          </p:nvPr>
        </p:nvSpPr>
        <p:spPr>
          <a:xfrm>
            <a:off x="457200" y="1371600"/>
            <a:ext cx="8686800" cy="4525963"/>
          </a:xfrm>
        </p:spPr>
        <p:txBody>
          <a:bodyPr/>
          <a:lstStyle/>
          <a:p>
            <a:pPr eaLnBrk="1" hangingPunct="1">
              <a:lnSpc>
                <a:spcPct val="90000"/>
              </a:lnSpc>
            </a:pPr>
            <a:r>
              <a:rPr lang="en-US" sz="2400" b="1" dirty="0"/>
              <a:t>Area level</a:t>
            </a:r>
            <a:r>
              <a:rPr lang="en-US" sz="2400" dirty="0"/>
              <a:t> – Publish maps of rates by county. Target areas with higher rates</a:t>
            </a:r>
          </a:p>
          <a:p>
            <a:pPr eaLnBrk="1" hangingPunct="1">
              <a:lnSpc>
                <a:spcPct val="90000"/>
              </a:lnSpc>
            </a:pPr>
            <a:r>
              <a:rPr lang="en-US" sz="2400" b="1" dirty="0" err="1"/>
              <a:t>Payors</a:t>
            </a:r>
            <a:r>
              <a:rPr lang="en-US" sz="2400" b="1" dirty="0"/>
              <a:t> (SCHIP, Medicare Advantage, private plans)</a:t>
            </a:r>
          </a:p>
          <a:p>
            <a:pPr lvl="1" eaLnBrk="1" hangingPunct="1">
              <a:lnSpc>
                <a:spcPct val="90000"/>
              </a:lnSpc>
            </a:pPr>
            <a:r>
              <a:rPr lang="en-US" sz="2400" dirty="0"/>
              <a:t>CR: Publicly report </a:t>
            </a:r>
            <a:r>
              <a:rPr lang="en-US" sz="2400" dirty="0" err="1"/>
              <a:t>payor</a:t>
            </a:r>
            <a:r>
              <a:rPr lang="en-US" sz="2400" dirty="0"/>
              <a:t> rates to improve consumer choice</a:t>
            </a:r>
          </a:p>
          <a:p>
            <a:pPr lvl="1" eaLnBrk="1" hangingPunct="1">
              <a:lnSpc>
                <a:spcPct val="90000"/>
              </a:lnSpc>
            </a:pPr>
            <a:r>
              <a:rPr lang="en-US" sz="2400" dirty="0"/>
              <a:t>P4P: Medicaid agencies implementing P4P for contracted </a:t>
            </a:r>
            <a:r>
              <a:rPr lang="en-US" sz="2400" dirty="0" err="1"/>
              <a:t>payor</a:t>
            </a:r>
            <a:r>
              <a:rPr lang="en-US" sz="2400" dirty="0"/>
              <a:t> groups</a:t>
            </a:r>
          </a:p>
          <a:p>
            <a:pPr eaLnBrk="1" hangingPunct="1">
              <a:lnSpc>
                <a:spcPct val="90000"/>
              </a:lnSpc>
            </a:pPr>
            <a:r>
              <a:rPr lang="en-US" sz="2400" b="1" dirty="0"/>
              <a:t>Provider (large provider groups)/LTC</a:t>
            </a:r>
          </a:p>
          <a:p>
            <a:pPr lvl="1" eaLnBrk="1" hangingPunct="1">
              <a:lnSpc>
                <a:spcPct val="90000"/>
              </a:lnSpc>
            </a:pPr>
            <a:r>
              <a:rPr lang="en-US" sz="2400" dirty="0"/>
              <a:t>QI: Analyze rates to identify potential intervention targets (e.g. care coordination, education)</a:t>
            </a:r>
          </a:p>
          <a:p>
            <a:pPr lvl="1" eaLnBrk="1" hangingPunct="1">
              <a:lnSpc>
                <a:spcPct val="90000"/>
              </a:lnSpc>
            </a:pPr>
            <a:r>
              <a:rPr lang="en-US" sz="2400" dirty="0"/>
              <a:t>CR: Publicly report provider rates to improve consumer choice</a:t>
            </a:r>
          </a:p>
          <a:p>
            <a:pPr lvl="1" eaLnBrk="1" hangingPunct="1">
              <a:lnSpc>
                <a:spcPct val="90000"/>
              </a:lnSpc>
            </a:pPr>
            <a:r>
              <a:rPr lang="en-US" sz="2400" dirty="0"/>
              <a:t>P4P: </a:t>
            </a:r>
            <a:r>
              <a:rPr lang="en-US" sz="2400" dirty="0" err="1"/>
              <a:t>Payors</a:t>
            </a:r>
            <a:r>
              <a:rPr lang="en-US" sz="2400" dirty="0"/>
              <a:t> implementing P4P programs for contracted provider groups</a:t>
            </a:r>
          </a:p>
          <a:p>
            <a:pPr lvl="1" eaLnBrk="1" hangingPunct="1">
              <a:lnSpc>
                <a:spcPct val="90000"/>
              </a:lnSpc>
            </a:pPr>
            <a:endParaRPr lang="en-US"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defRPr/>
            </a:pPr>
            <a:r>
              <a:rPr lang="en-US" dirty="0" smtClean="0"/>
              <a:t>Methods</a:t>
            </a:r>
          </a:p>
        </p:txBody>
      </p:sp>
      <p:sp>
        <p:nvSpPr>
          <p:cNvPr id="14339" name="Rectangle 3"/>
          <p:cNvSpPr>
            <a:spLocks noGrp="1" noChangeArrowheads="1"/>
          </p:cNvSpPr>
          <p:nvPr>
            <p:ph type="body" idx="1"/>
          </p:nvPr>
        </p:nvSpPr>
        <p:spPr/>
        <p:txBody>
          <a:bodyPr/>
          <a:lstStyle/>
          <a:p>
            <a:pPr eaLnBrk="1" hangingPunct="1">
              <a:lnSpc>
                <a:spcPct val="90000"/>
              </a:lnSpc>
              <a:buFont typeface="Wingdings" pitchFamily="2" charset="2"/>
              <a:buChar char="n"/>
              <a:defRPr/>
            </a:pPr>
            <a:r>
              <a:rPr lang="en-US" dirty="0" smtClean="0"/>
              <a:t>Clinical Panel review using new hybrid Delphi/Nominal Group technique</a:t>
            </a:r>
          </a:p>
          <a:p>
            <a:pPr eaLnBrk="1" hangingPunct="1">
              <a:lnSpc>
                <a:spcPct val="90000"/>
              </a:lnSpc>
              <a:buFont typeface="Wingdings" pitchFamily="2" charset="2"/>
              <a:buChar char="n"/>
              <a:defRPr/>
            </a:pPr>
            <a:r>
              <a:rPr lang="en-US" dirty="0" smtClean="0"/>
              <a:t>Two groups: Core and Specialist</a:t>
            </a:r>
          </a:p>
          <a:p>
            <a:pPr lvl="1" eaLnBrk="1" hangingPunct="1">
              <a:lnSpc>
                <a:spcPct val="90000"/>
              </a:lnSpc>
              <a:defRPr/>
            </a:pPr>
            <a:r>
              <a:rPr lang="en-US" dirty="0" smtClean="0"/>
              <a:t>Core assesses all; Specialist only applicable </a:t>
            </a:r>
          </a:p>
          <a:p>
            <a:pPr eaLnBrk="1" hangingPunct="1">
              <a:lnSpc>
                <a:spcPct val="90000"/>
              </a:lnSpc>
              <a:buFont typeface="Wingdings" pitchFamily="2" charset="2"/>
              <a:buChar char="n"/>
              <a:defRPr/>
            </a:pPr>
            <a:r>
              <a:rPr lang="en-US" dirty="0" smtClean="0"/>
              <a:t>Three indicator groups: Acute, Chronic, Diabetes</a:t>
            </a:r>
          </a:p>
          <a:p>
            <a:pPr eaLnBrk="1" hangingPunct="1">
              <a:lnSpc>
                <a:spcPct val="90000"/>
              </a:lnSpc>
              <a:buFont typeface="Wingdings" pitchFamily="2" charset="2"/>
              <a:buChar char="n"/>
              <a:defRPr/>
            </a:pPr>
            <a:r>
              <a:rPr lang="en-US" dirty="0" smtClean="0"/>
              <a:t>Two panels: </a:t>
            </a:r>
          </a:p>
          <a:p>
            <a:pPr lvl="1" eaLnBrk="1" hangingPunct="1">
              <a:lnSpc>
                <a:spcPct val="90000"/>
              </a:lnSpc>
              <a:defRPr/>
            </a:pPr>
            <a:r>
              <a:rPr lang="en-US" dirty="0" smtClean="0"/>
              <a:t>Delphi</a:t>
            </a:r>
          </a:p>
          <a:p>
            <a:pPr lvl="1" eaLnBrk="1" hangingPunct="1">
              <a:lnSpc>
                <a:spcPct val="90000"/>
              </a:lnSpc>
              <a:defRPr/>
            </a:pPr>
            <a:r>
              <a:rPr lang="en-US" dirty="0" smtClean="0"/>
              <a:t>Nominal Group</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12290" name="Group 94"/>
          <p:cNvGrpSpPr>
            <a:grpSpLocks/>
          </p:cNvGrpSpPr>
          <p:nvPr/>
        </p:nvGrpSpPr>
        <p:grpSpPr bwMode="auto">
          <a:xfrm>
            <a:off x="228600" y="1436688"/>
            <a:ext cx="8839200" cy="4506912"/>
            <a:chOff x="192" y="336"/>
            <a:chExt cx="5568" cy="2839"/>
          </a:xfrm>
        </p:grpSpPr>
        <p:sp>
          <p:nvSpPr>
            <p:cNvPr id="12292" name="Text Box 43"/>
            <p:cNvSpPr txBox="1">
              <a:spLocks noChangeArrowheads="1"/>
            </p:cNvSpPr>
            <p:nvPr/>
          </p:nvSpPr>
          <p:spPr bwMode="auto">
            <a:xfrm>
              <a:off x="192" y="432"/>
              <a:ext cx="720" cy="237"/>
            </a:xfrm>
            <a:prstGeom prst="rect">
              <a:avLst/>
            </a:prstGeom>
            <a:noFill/>
            <a:ln w="9525">
              <a:solidFill>
                <a:schemeClr val="tx1"/>
              </a:solidFill>
              <a:miter lim="800000"/>
              <a:headEnd/>
              <a:tailEnd/>
            </a:ln>
          </p:spPr>
          <p:txBody>
            <a:bodyPr>
              <a:prstTxWarp prst="textNoShape">
                <a:avLst/>
              </a:prstTxWarp>
              <a:spAutoFit/>
            </a:bodyPr>
            <a:lstStyle/>
            <a:p>
              <a:pPr>
                <a:spcBef>
                  <a:spcPct val="50000"/>
                </a:spcBef>
              </a:pPr>
              <a:r>
                <a:rPr lang="en-US"/>
                <a:t>Delphi </a:t>
              </a:r>
            </a:p>
          </p:txBody>
        </p:sp>
        <p:sp>
          <p:nvSpPr>
            <p:cNvPr id="12293" name="Text Box 44"/>
            <p:cNvSpPr txBox="1">
              <a:spLocks noChangeArrowheads="1"/>
            </p:cNvSpPr>
            <p:nvPr/>
          </p:nvSpPr>
          <p:spPr bwMode="auto">
            <a:xfrm>
              <a:off x="1008" y="432"/>
              <a:ext cx="528" cy="410"/>
            </a:xfrm>
            <a:prstGeom prst="rect">
              <a:avLst/>
            </a:prstGeom>
            <a:noFill/>
            <a:ln w="9525">
              <a:solidFill>
                <a:schemeClr val="tx1"/>
              </a:solidFill>
              <a:miter lim="800000"/>
              <a:headEnd/>
              <a:tailEnd/>
            </a:ln>
          </p:spPr>
          <p:txBody>
            <a:bodyPr>
              <a:prstTxWarp prst="textNoShape">
                <a:avLst/>
              </a:prstTxWarp>
              <a:spAutoFit/>
            </a:bodyPr>
            <a:lstStyle/>
            <a:p>
              <a:pPr>
                <a:spcBef>
                  <a:spcPct val="50000"/>
                </a:spcBef>
              </a:pPr>
              <a:r>
                <a:rPr lang="en-US"/>
                <a:t>Delphi rating</a:t>
              </a:r>
            </a:p>
          </p:txBody>
        </p:sp>
        <p:sp>
          <p:nvSpPr>
            <p:cNvPr id="12294" name="Text Box 45"/>
            <p:cNvSpPr txBox="1">
              <a:spLocks noChangeArrowheads="1"/>
            </p:cNvSpPr>
            <p:nvPr/>
          </p:nvSpPr>
          <p:spPr bwMode="auto">
            <a:xfrm>
              <a:off x="1728" y="336"/>
              <a:ext cx="672" cy="583"/>
            </a:xfrm>
            <a:prstGeom prst="rect">
              <a:avLst/>
            </a:prstGeom>
            <a:noFill/>
            <a:ln w="9525">
              <a:solidFill>
                <a:schemeClr val="tx1"/>
              </a:solidFill>
              <a:miter lim="800000"/>
              <a:headEnd/>
              <a:tailEnd/>
            </a:ln>
          </p:spPr>
          <p:txBody>
            <a:bodyPr>
              <a:prstTxWarp prst="textNoShape">
                <a:avLst/>
              </a:prstTxWarp>
              <a:spAutoFit/>
            </a:bodyPr>
            <a:lstStyle/>
            <a:p>
              <a:pPr>
                <a:spcBef>
                  <a:spcPct val="50000"/>
                </a:spcBef>
              </a:pPr>
              <a:r>
                <a:rPr lang="en-US"/>
                <a:t>Results: initial rating</a:t>
              </a:r>
            </a:p>
          </p:txBody>
        </p:sp>
        <p:sp>
          <p:nvSpPr>
            <p:cNvPr id="12295" name="Text Box 46"/>
            <p:cNvSpPr txBox="1">
              <a:spLocks noChangeArrowheads="1"/>
            </p:cNvSpPr>
            <p:nvPr/>
          </p:nvSpPr>
          <p:spPr bwMode="auto">
            <a:xfrm>
              <a:off x="528" y="1248"/>
              <a:ext cx="1296" cy="237"/>
            </a:xfrm>
            <a:prstGeom prst="rect">
              <a:avLst/>
            </a:prstGeom>
            <a:noFill/>
            <a:ln w="9525">
              <a:solidFill>
                <a:schemeClr val="tx1"/>
              </a:solidFill>
              <a:miter lim="800000"/>
              <a:headEnd/>
              <a:tailEnd/>
            </a:ln>
          </p:spPr>
          <p:txBody>
            <a:bodyPr>
              <a:prstTxWarp prst="textNoShape">
                <a:avLst/>
              </a:prstTxWarp>
              <a:spAutoFit/>
            </a:bodyPr>
            <a:lstStyle/>
            <a:p>
              <a:pPr>
                <a:spcBef>
                  <a:spcPct val="50000"/>
                </a:spcBef>
              </a:pPr>
              <a:r>
                <a:rPr lang="en-US"/>
                <a:t>Delphi comments</a:t>
              </a:r>
            </a:p>
          </p:txBody>
        </p:sp>
        <p:sp>
          <p:nvSpPr>
            <p:cNvPr id="12296" name="Text Box 47"/>
            <p:cNvSpPr txBox="1">
              <a:spLocks noChangeArrowheads="1"/>
            </p:cNvSpPr>
            <p:nvPr/>
          </p:nvSpPr>
          <p:spPr bwMode="auto">
            <a:xfrm>
              <a:off x="528" y="1968"/>
              <a:ext cx="1344" cy="237"/>
            </a:xfrm>
            <a:prstGeom prst="rect">
              <a:avLst/>
            </a:prstGeom>
            <a:noFill/>
            <a:ln w="9525">
              <a:solidFill>
                <a:schemeClr val="tx1"/>
              </a:solidFill>
              <a:miter lim="800000"/>
              <a:headEnd/>
              <a:tailEnd/>
            </a:ln>
          </p:spPr>
          <p:txBody>
            <a:bodyPr>
              <a:prstTxWarp prst="textNoShape">
                <a:avLst/>
              </a:prstTxWarp>
              <a:spAutoFit/>
            </a:bodyPr>
            <a:lstStyle/>
            <a:p>
              <a:pPr>
                <a:spcBef>
                  <a:spcPct val="50000"/>
                </a:spcBef>
              </a:pPr>
              <a:r>
                <a:rPr lang="en-US"/>
                <a:t>Nominal comment</a:t>
              </a:r>
            </a:p>
          </p:txBody>
        </p:sp>
        <p:sp>
          <p:nvSpPr>
            <p:cNvPr id="12297" name="Text Box 48"/>
            <p:cNvSpPr txBox="1">
              <a:spLocks noChangeArrowheads="1"/>
            </p:cNvSpPr>
            <p:nvPr/>
          </p:nvSpPr>
          <p:spPr bwMode="auto">
            <a:xfrm>
              <a:off x="192" y="2640"/>
              <a:ext cx="768" cy="237"/>
            </a:xfrm>
            <a:prstGeom prst="rect">
              <a:avLst/>
            </a:prstGeom>
            <a:noFill/>
            <a:ln w="9525">
              <a:solidFill>
                <a:schemeClr val="tx1"/>
              </a:solidFill>
              <a:miter lim="800000"/>
              <a:headEnd/>
              <a:tailEnd/>
            </a:ln>
          </p:spPr>
          <p:txBody>
            <a:bodyPr>
              <a:prstTxWarp prst="textNoShape">
                <a:avLst/>
              </a:prstTxWarp>
              <a:spAutoFit/>
            </a:bodyPr>
            <a:lstStyle/>
            <a:p>
              <a:pPr>
                <a:spcBef>
                  <a:spcPct val="50000"/>
                </a:spcBef>
              </a:pPr>
              <a:r>
                <a:rPr lang="en-US"/>
                <a:t>Nominal</a:t>
              </a:r>
            </a:p>
          </p:txBody>
        </p:sp>
        <p:sp>
          <p:nvSpPr>
            <p:cNvPr id="12298" name="Text Box 49"/>
            <p:cNvSpPr txBox="1">
              <a:spLocks noChangeArrowheads="1"/>
            </p:cNvSpPr>
            <p:nvPr/>
          </p:nvSpPr>
          <p:spPr bwMode="auto">
            <a:xfrm>
              <a:off x="1104" y="2640"/>
              <a:ext cx="672" cy="410"/>
            </a:xfrm>
            <a:prstGeom prst="rect">
              <a:avLst/>
            </a:prstGeom>
            <a:noFill/>
            <a:ln w="9525">
              <a:solidFill>
                <a:schemeClr val="tx1"/>
              </a:solidFill>
              <a:miter lim="800000"/>
              <a:headEnd/>
              <a:tailEnd/>
            </a:ln>
          </p:spPr>
          <p:txBody>
            <a:bodyPr>
              <a:prstTxWarp prst="textNoShape">
                <a:avLst/>
              </a:prstTxWarp>
              <a:spAutoFit/>
            </a:bodyPr>
            <a:lstStyle/>
            <a:p>
              <a:pPr>
                <a:spcBef>
                  <a:spcPct val="50000"/>
                </a:spcBef>
              </a:pPr>
              <a:r>
                <a:rPr lang="en-US"/>
                <a:t>Nominal rating</a:t>
              </a:r>
            </a:p>
          </p:txBody>
        </p:sp>
        <p:sp>
          <p:nvSpPr>
            <p:cNvPr id="12299" name="Text Box 50"/>
            <p:cNvSpPr txBox="1">
              <a:spLocks noChangeArrowheads="1"/>
            </p:cNvSpPr>
            <p:nvPr/>
          </p:nvSpPr>
          <p:spPr bwMode="auto">
            <a:xfrm>
              <a:off x="2016" y="2592"/>
              <a:ext cx="768" cy="583"/>
            </a:xfrm>
            <a:prstGeom prst="rect">
              <a:avLst/>
            </a:prstGeom>
            <a:noFill/>
            <a:ln w="9525">
              <a:solidFill>
                <a:schemeClr val="tx1"/>
              </a:solidFill>
              <a:miter lim="800000"/>
              <a:headEnd/>
              <a:tailEnd/>
            </a:ln>
          </p:spPr>
          <p:txBody>
            <a:bodyPr>
              <a:prstTxWarp prst="textNoShape">
                <a:avLst/>
              </a:prstTxWarp>
              <a:spAutoFit/>
            </a:bodyPr>
            <a:lstStyle/>
            <a:p>
              <a:pPr>
                <a:spcBef>
                  <a:spcPct val="50000"/>
                </a:spcBef>
              </a:pPr>
              <a:r>
                <a:rPr lang="en-US"/>
                <a:t>Results: Initial rating</a:t>
              </a:r>
            </a:p>
          </p:txBody>
        </p:sp>
        <p:sp>
          <p:nvSpPr>
            <p:cNvPr id="12300" name="Text Box 51"/>
            <p:cNvSpPr txBox="1">
              <a:spLocks noChangeArrowheads="1"/>
            </p:cNvSpPr>
            <p:nvPr/>
          </p:nvSpPr>
          <p:spPr bwMode="auto">
            <a:xfrm>
              <a:off x="2160" y="1392"/>
              <a:ext cx="864" cy="756"/>
            </a:xfrm>
            <a:prstGeom prst="rect">
              <a:avLst/>
            </a:prstGeom>
            <a:noFill/>
            <a:ln w="9525">
              <a:solidFill>
                <a:schemeClr val="tx1"/>
              </a:solidFill>
              <a:miter lim="800000"/>
              <a:headEnd/>
              <a:tailEnd/>
            </a:ln>
          </p:spPr>
          <p:txBody>
            <a:bodyPr>
              <a:prstTxWarp prst="textNoShape">
                <a:avLst/>
              </a:prstTxWarp>
              <a:spAutoFit/>
            </a:bodyPr>
            <a:lstStyle/>
            <a:p>
              <a:pPr>
                <a:spcBef>
                  <a:spcPct val="50000"/>
                </a:spcBef>
              </a:pPr>
              <a:r>
                <a:rPr lang="en-US"/>
                <a:t>1</a:t>
              </a:r>
              <a:r>
                <a:rPr lang="en-US" baseline="30000"/>
                <a:t>st</a:t>
              </a:r>
              <a:r>
                <a:rPr lang="en-US"/>
                <a:t> round results to panelists prior to call</a:t>
              </a:r>
            </a:p>
          </p:txBody>
        </p:sp>
        <p:sp>
          <p:nvSpPr>
            <p:cNvPr id="12301" name="Text Box 52"/>
            <p:cNvSpPr txBox="1">
              <a:spLocks noChangeArrowheads="1"/>
            </p:cNvSpPr>
            <p:nvPr/>
          </p:nvSpPr>
          <p:spPr bwMode="auto">
            <a:xfrm>
              <a:off x="3168" y="1344"/>
              <a:ext cx="720" cy="410"/>
            </a:xfrm>
            <a:prstGeom prst="rect">
              <a:avLst/>
            </a:prstGeom>
            <a:noFill/>
            <a:ln w="9525">
              <a:solidFill>
                <a:schemeClr val="tx1"/>
              </a:solidFill>
              <a:miter lim="800000"/>
              <a:headEnd/>
              <a:tailEnd/>
            </a:ln>
          </p:spPr>
          <p:txBody>
            <a:bodyPr>
              <a:prstTxWarp prst="textNoShape">
                <a:avLst/>
              </a:prstTxWarp>
              <a:spAutoFit/>
            </a:bodyPr>
            <a:lstStyle/>
            <a:p>
              <a:pPr>
                <a:spcBef>
                  <a:spcPct val="50000"/>
                </a:spcBef>
              </a:pPr>
              <a:r>
                <a:rPr lang="en-US"/>
                <a:t>Diabetes call</a:t>
              </a:r>
            </a:p>
          </p:txBody>
        </p:sp>
        <p:sp>
          <p:nvSpPr>
            <p:cNvPr id="12302" name="Text Box 53"/>
            <p:cNvSpPr txBox="1">
              <a:spLocks noChangeArrowheads="1"/>
            </p:cNvSpPr>
            <p:nvPr/>
          </p:nvSpPr>
          <p:spPr bwMode="auto">
            <a:xfrm>
              <a:off x="3168" y="1824"/>
              <a:ext cx="768" cy="237"/>
            </a:xfrm>
            <a:prstGeom prst="rect">
              <a:avLst/>
            </a:prstGeom>
            <a:noFill/>
            <a:ln w="9525">
              <a:solidFill>
                <a:schemeClr val="tx1"/>
              </a:solidFill>
              <a:miter lim="800000"/>
              <a:headEnd/>
              <a:tailEnd/>
            </a:ln>
          </p:spPr>
          <p:txBody>
            <a:bodyPr>
              <a:prstTxWarp prst="textNoShape">
                <a:avLst/>
              </a:prstTxWarp>
              <a:spAutoFit/>
            </a:bodyPr>
            <a:lstStyle/>
            <a:p>
              <a:pPr>
                <a:spcBef>
                  <a:spcPct val="50000"/>
                </a:spcBef>
              </a:pPr>
              <a:r>
                <a:rPr lang="en-US"/>
                <a:t>Acute call</a:t>
              </a:r>
            </a:p>
          </p:txBody>
        </p:sp>
        <p:sp>
          <p:nvSpPr>
            <p:cNvPr id="12303" name="Text Box 54"/>
            <p:cNvSpPr txBox="1">
              <a:spLocks noChangeArrowheads="1"/>
            </p:cNvSpPr>
            <p:nvPr/>
          </p:nvSpPr>
          <p:spPr bwMode="auto">
            <a:xfrm>
              <a:off x="3168" y="2217"/>
              <a:ext cx="720" cy="410"/>
            </a:xfrm>
            <a:prstGeom prst="rect">
              <a:avLst/>
            </a:prstGeom>
            <a:noFill/>
            <a:ln w="9525">
              <a:solidFill>
                <a:schemeClr val="tx1"/>
              </a:solidFill>
              <a:miter lim="800000"/>
              <a:headEnd/>
              <a:tailEnd/>
            </a:ln>
          </p:spPr>
          <p:txBody>
            <a:bodyPr>
              <a:prstTxWarp prst="textNoShape">
                <a:avLst/>
              </a:prstTxWarp>
              <a:spAutoFit/>
            </a:bodyPr>
            <a:lstStyle/>
            <a:p>
              <a:pPr>
                <a:spcBef>
                  <a:spcPct val="50000"/>
                </a:spcBef>
              </a:pPr>
              <a:r>
                <a:rPr lang="en-US"/>
                <a:t>Chronic call</a:t>
              </a:r>
            </a:p>
          </p:txBody>
        </p:sp>
        <p:sp>
          <p:nvSpPr>
            <p:cNvPr id="12304" name="Text Box 55"/>
            <p:cNvSpPr txBox="1">
              <a:spLocks noChangeArrowheads="1"/>
            </p:cNvSpPr>
            <p:nvPr/>
          </p:nvSpPr>
          <p:spPr bwMode="auto">
            <a:xfrm>
              <a:off x="4032" y="2784"/>
              <a:ext cx="1584" cy="237"/>
            </a:xfrm>
            <a:prstGeom prst="rect">
              <a:avLst/>
            </a:prstGeom>
            <a:noFill/>
            <a:ln w="9525">
              <a:solidFill>
                <a:schemeClr val="tx1"/>
              </a:solidFill>
              <a:miter lim="800000"/>
              <a:headEnd/>
              <a:tailEnd/>
            </a:ln>
          </p:spPr>
          <p:txBody>
            <a:bodyPr>
              <a:prstTxWarp prst="textNoShape">
                <a:avLst/>
              </a:prstTxWarp>
              <a:spAutoFit/>
            </a:bodyPr>
            <a:lstStyle/>
            <a:p>
              <a:pPr>
                <a:spcBef>
                  <a:spcPct val="50000"/>
                </a:spcBef>
              </a:pPr>
              <a:r>
                <a:rPr lang="en-US"/>
                <a:t>Nominal panel re-rates</a:t>
              </a:r>
            </a:p>
          </p:txBody>
        </p:sp>
        <p:sp>
          <p:nvSpPr>
            <p:cNvPr id="12305" name="Text Box 58"/>
            <p:cNvSpPr txBox="1">
              <a:spLocks noChangeArrowheads="1"/>
            </p:cNvSpPr>
            <p:nvPr/>
          </p:nvSpPr>
          <p:spPr bwMode="auto">
            <a:xfrm>
              <a:off x="4128" y="1583"/>
              <a:ext cx="816" cy="583"/>
            </a:xfrm>
            <a:prstGeom prst="rect">
              <a:avLst/>
            </a:prstGeom>
            <a:noFill/>
            <a:ln w="9525">
              <a:solidFill>
                <a:schemeClr val="tx1"/>
              </a:solidFill>
              <a:miter lim="800000"/>
              <a:headEnd/>
              <a:tailEnd/>
            </a:ln>
          </p:spPr>
          <p:txBody>
            <a:bodyPr>
              <a:prstTxWarp prst="textNoShape">
                <a:avLst/>
              </a:prstTxWarp>
              <a:spAutoFit/>
            </a:bodyPr>
            <a:lstStyle/>
            <a:p>
              <a:r>
                <a:rPr lang="en-US"/>
                <a:t>Call summaries to panels</a:t>
              </a:r>
            </a:p>
          </p:txBody>
        </p:sp>
        <p:sp>
          <p:nvSpPr>
            <p:cNvPr id="12306" name="Text Box 67"/>
            <p:cNvSpPr txBox="1">
              <a:spLocks noChangeArrowheads="1"/>
            </p:cNvSpPr>
            <p:nvPr/>
          </p:nvSpPr>
          <p:spPr bwMode="auto">
            <a:xfrm>
              <a:off x="5088" y="1660"/>
              <a:ext cx="672" cy="410"/>
            </a:xfrm>
            <a:prstGeom prst="rect">
              <a:avLst/>
            </a:prstGeom>
            <a:noFill/>
            <a:ln w="9525">
              <a:solidFill>
                <a:schemeClr val="tx1"/>
              </a:solidFill>
              <a:miter lim="800000"/>
              <a:headEnd/>
              <a:tailEnd/>
            </a:ln>
          </p:spPr>
          <p:txBody>
            <a:bodyPr>
              <a:prstTxWarp prst="textNoShape">
                <a:avLst/>
              </a:prstTxWarp>
              <a:spAutoFit/>
            </a:bodyPr>
            <a:lstStyle/>
            <a:p>
              <a:pPr>
                <a:spcBef>
                  <a:spcPct val="50000"/>
                </a:spcBef>
              </a:pPr>
              <a:r>
                <a:rPr lang="en-US"/>
                <a:t>Final ratings</a:t>
              </a:r>
            </a:p>
          </p:txBody>
        </p:sp>
        <p:sp>
          <p:nvSpPr>
            <p:cNvPr id="12307" name="Text Box 68"/>
            <p:cNvSpPr txBox="1">
              <a:spLocks noChangeArrowheads="1"/>
            </p:cNvSpPr>
            <p:nvPr/>
          </p:nvSpPr>
          <p:spPr bwMode="auto">
            <a:xfrm>
              <a:off x="3744" y="576"/>
              <a:ext cx="1632" cy="237"/>
            </a:xfrm>
            <a:prstGeom prst="rect">
              <a:avLst/>
            </a:prstGeom>
            <a:noFill/>
            <a:ln w="9525">
              <a:solidFill>
                <a:schemeClr val="tx1"/>
              </a:solidFill>
              <a:miter lim="800000"/>
              <a:headEnd/>
              <a:tailEnd/>
            </a:ln>
          </p:spPr>
          <p:txBody>
            <a:bodyPr>
              <a:prstTxWarp prst="textNoShape">
                <a:avLst/>
              </a:prstTxWarp>
              <a:spAutoFit/>
            </a:bodyPr>
            <a:lstStyle/>
            <a:p>
              <a:pPr>
                <a:spcBef>
                  <a:spcPct val="50000"/>
                </a:spcBef>
              </a:pPr>
              <a:r>
                <a:rPr lang="en-US"/>
                <a:t>Delphi panel re-rates</a:t>
              </a:r>
            </a:p>
          </p:txBody>
        </p:sp>
        <p:cxnSp>
          <p:nvCxnSpPr>
            <p:cNvPr id="12308" name="AutoShape 72"/>
            <p:cNvCxnSpPr>
              <a:cxnSpLocks noChangeShapeType="1"/>
              <a:stCxn id="12294" idx="0"/>
              <a:endCxn id="12292" idx="0"/>
            </p:cNvCxnSpPr>
            <p:nvPr/>
          </p:nvCxnSpPr>
          <p:spPr bwMode="auto">
            <a:xfrm rot="-5400000" flipH="1" flipV="1">
              <a:off x="1260" y="-372"/>
              <a:ext cx="96" cy="1512"/>
            </a:xfrm>
            <a:prstGeom prst="curvedConnector3">
              <a:avLst>
                <a:gd name="adj1" fmla="val -150000"/>
              </a:avLst>
            </a:prstGeom>
            <a:noFill/>
            <a:ln w="9525">
              <a:solidFill>
                <a:schemeClr val="tx1"/>
              </a:solidFill>
              <a:round/>
              <a:headEnd/>
              <a:tailEnd type="triangle" w="med" len="med"/>
            </a:ln>
          </p:spPr>
        </p:cxnSp>
        <p:sp>
          <p:nvSpPr>
            <p:cNvPr id="12309" name="Line 74"/>
            <p:cNvSpPr>
              <a:spLocks noChangeShapeType="1"/>
            </p:cNvSpPr>
            <p:nvPr/>
          </p:nvSpPr>
          <p:spPr bwMode="auto">
            <a:xfrm>
              <a:off x="912" y="576"/>
              <a:ext cx="96" cy="0"/>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12310" name="Line 75"/>
            <p:cNvSpPr>
              <a:spLocks noChangeShapeType="1"/>
            </p:cNvSpPr>
            <p:nvPr/>
          </p:nvSpPr>
          <p:spPr bwMode="auto">
            <a:xfrm>
              <a:off x="1584" y="672"/>
              <a:ext cx="96" cy="0"/>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12311" name="Line 76"/>
            <p:cNvSpPr>
              <a:spLocks noChangeShapeType="1"/>
            </p:cNvSpPr>
            <p:nvPr/>
          </p:nvSpPr>
          <p:spPr bwMode="auto">
            <a:xfrm>
              <a:off x="1824" y="1392"/>
              <a:ext cx="336" cy="288"/>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12312" name="Line 77"/>
            <p:cNvSpPr>
              <a:spLocks noChangeShapeType="1"/>
            </p:cNvSpPr>
            <p:nvPr/>
          </p:nvSpPr>
          <p:spPr bwMode="auto">
            <a:xfrm flipV="1">
              <a:off x="1872" y="1776"/>
              <a:ext cx="288" cy="288"/>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12313" name="Line 78"/>
            <p:cNvSpPr>
              <a:spLocks noChangeShapeType="1"/>
            </p:cNvSpPr>
            <p:nvPr/>
          </p:nvSpPr>
          <p:spPr bwMode="auto">
            <a:xfrm>
              <a:off x="480" y="672"/>
              <a:ext cx="144" cy="528"/>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12314" name="Line 79"/>
            <p:cNvSpPr>
              <a:spLocks noChangeShapeType="1"/>
            </p:cNvSpPr>
            <p:nvPr/>
          </p:nvSpPr>
          <p:spPr bwMode="auto">
            <a:xfrm flipV="1">
              <a:off x="672" y="2208"/>
              <a:ext cx="96" cy="384"/>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12315" name="Line 80"/>
            <p:cNvSpPr>
              <a:spLocks noChangeShapeType="1"/>
            </p:cNvSpPr>
            <p:nvPr/>
          </p:nvSpPr>
          <p:spPr bwMode="auto">
            <a:xfrm>
              <a:off x="960" y="2736"/>
              <a:ext cx="144" cy="0"/>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12316" name="Line 81"/>
            <p:cNvSpPr>
              <a:spLocks noChangeShapeType="1"/>
            </p:cNvSpPr>
            <p:nvPr/>
          </p:nvSpPr>
          <p:spPr bwMode="auto">
            <a:xfrm>
              <a:off x="1776" y="2784"/>
              <a:ext cx="240" cy="0"/>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cxnSp>
          <p:nvCxnSpPr>
            <p:cNvPr id="12317" name="AutoShape 82"/>
            <p:cNvCxnSpPr>
              <a:cxnSpLocks noChangeShapeType="1"/>
              <a:stCxn id="12299" idx="2"/>
              <a:endCxn id="12297" idx="2"/>
            </p:cNvCxnSpPr>
            <p:nvPr/>
          </p:nvCxnSpPr>
          <p:spPr bwMode="auto">
            <a:xfrm rot="16200000" flipV="1">
              <a:off x="1339" y="2114"/>
              <a:ext cx="298" cy="1824"/>
            </a:xfrm>
            <a:prstGeom prst="curvedConnector3">
              <a:avLst>
                <a:gd name="adj1" fmla="val -47986"/>
              </a:avLst>
            </a:prstGeom>
            <a:noFill/>
            <a:ln w="9525">
              <a:solidFill>
                <a:schemeClr val="tx1"/>
              </a:solidFill>
              <a:round/>
              <a:headEnd/>
              <a:tailEnd type="triangle" w="med" len="med"/>
            </a:ln>
          </p:spPr>
        </p:cxnSp>
        <p:sp>
          <p:nvSpPr>
            <p:cNvPr id="12318" name="Line 83"/>
            <p:cNvSpPr>
              <a:spLocks noChangeShapeType="1"/>
            </p:cNvSpPr>
            <p:nvPr/>
          </p:nvSpPr>
          <p:spPr bwMode="auto">
            <a:xfrm>
              <a:off x="3024" y="1536"/>
              <a:ext cx="144" cy="0"/>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12319" name="Line 84"/>
            <p:cNvSpPr>
              <a:spLocks noChangeShapeType="1"/>
            </p:cNvSpPr>
            <p:nvPr/>
          </p:nvSpPr>
          <p:spPr bwMode="auto">
            <a:xfrm>
              <a:off x="3024" y="2112"/>
              <a:ext cx="144" cy="192"/>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12320" name="Line 85"/>
            <p:cNvSpPr>
              <a:spLocks noChangeShapeType="1"/>
            </p:cNvSpPr>
            <p:nvPr/>
          </p:nvSpPr>
          <p:spPr bwMode="auto">
            <a:xfrm>
              <a:off x="3024" y="1920"/>
              <a:ext cx="144" cy="0"/>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12321" name="Line 86"/>
            <p:cNvSpPr>
              <a:spLocks noChangeShapeType="1"/>
            </p:cNvSpPr>
            <p:nvPr/>
          </p:nvSpPr>
          <p:spPr bwMode="auto">
            <a:xfrm flipV="1">
              <a:off x="3888" y="2016"/>
              <a:ext cx="192" cy="432"/>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12322" name="Line 87"/>
            <p:cNvSpPr>
              <a:spLocks noChangeShapeType="1"/>
            </p:cNvSpPr>
            <p:nvPr/>
          </p:nvSpPr>
          <p:spPr bwMode="auto">
            <a:xfrm>
              <a:off x="3936" y="1920"/>
              <a:ext cx="144" cy="0"/>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12323" name="Line 88"/>
            <p:cNvSpPr>
              <a:spLocks noChangeShapeType="1"/>
            </p:cNvSpPr>
            <p:nvPr/>
          </p:nvSpPr>
          <p:spPr bwMode="auto">
            <a:xfrm>
              <a:off x="3888" y="1488"/>
              <a:ext cx="192" cy="240"/>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12324" name="Line 90"/>
            <p:cNvSpPr>
              <a:spLocks noChangeShapeType="1"/>
            </p:cNvSpPr>
            <p:nvPr/>
          </p:nvSpPr>
          <p:spPr bwMode="auto">
            <a:xfrm>
              <a:off x="4608" y="2160"/>
              <a:ext cx="0" cy="576"/>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12325" name="Line 91"/>
            <p:cNvSpPr>
              <a:spLocks noChangeShapeType="1"/>
            </p:cNvSpPr>
            <p:nvPr/>
          </p:nvSpPr>
          <p:spPr bwMode="auto">
            <a:xfrm flipV="1">
              <a:off x="4608" y="864"/>
              <a:ext cx="0" cy="672"/>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12326" name="Line 92"/>
            <p:cNvSpPr>
              <a:spLocks noChangeShapeType="1"/>
            </p:cNvSpPr>
            <p:nvPr/>
          </p:nvSpPr>
          <p:spPr bwMode="auto">
            <a:xfrm>
              <a:off x="5136" y="816"/>
              <a:ext cx="240" cy="816"/>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sp>
          <p:nvSpPr>
            <p:cNvPr id="12327" name="Line 93"/>
            <p:cNvSpPr>
              <a:spLocks noChangeShapeType="1"/>
            </p:cNvSpPr>
            <p:nvPr/>
          </p:nvSpPr>
          <p:spPr bwMode="auto">
            <a:xfrm flipV="1">
              <a:off x="5184" y="2064"/>
              <a:ext cx="192" cy="720"/>
            </a:xfrm>
            <a:prstGeom prst="line">
              <a:avLst/>
            </a:prstGeom>
            <a:noFill/>
            <a:ln w="9525">
              <a:solidFill>
                <a:schemeClr val="tx1"/>
              </a:solidFill>
              <a:round/>
              <a:headEnd/>
              <a:tailEnd type="triangle" w="med" len="med"/>
            </a:ln>
          </p:spPr>
          <p:txBody>
            <a:bodyPr>
              <a:prstTxWarp prst="textNoShape">
                <a:avLst/>
              </a:prstTxWarp>
            </a:bodyPr>
            <a:lstStyle/>
            <a:p>
              <a:endParaRPr lang="en-US"/>
            </a:p>
          </p:txBody>
        </p:sp>
      </p:grpSp>
      <p:sp>
        <p:nvSpPr>
          <p:cNvPr id="12291" name="Text Box 95"/>
          <p:cNvSpPr txBox="1">
            <a:spLocks noChangeArrowheads="1"/>
          </p:cNvSpPr>
          <p:nvPr/>
        </p:nvSpPr>
        <p:spPr bwMode="auto">
          <a:xfrm>
            <a:off x="304800" y="228600"/>
            <a:ext cx="8839200" cy="519113"/>
          </a:xfrm>
          <a:prstGeom prst="rect">
            <a:avLst/>
          </a:prstGeom>
          <a:noFill/>
          <a:ln w="9525">
            <a:noFill/>
            <a:miter lim="800000"/>
            <a:headEnd/>
            <a:tailEnd/>
          </a:ln>
        </p:spPr>
        <p:txBody>
          <a:bodyPr>
            <a:prstTxWarp prst="textNoShape">
              <a:avLst/>
            </a:prstTxWarp>
            <a:spAutoFit/>
          </a:bodyPr>
          <a:lstStyle/>
          <a:p>
            <a:pPr algn="ctr">
              <a:spcBef>
                <a:spcPct val="50000"/>
              </a:spcBef>
            </a:pPr>
            <a:r>
              <a:rPr lang="en-US" sz="2800"/>
              <a:t>Panel Process: Exchange of Information</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lit">
  <a:themeElements>
    <a:clrScheme name="Slit 1">
      <a:dk1>
        <a:srgbClr val="8C0000"/>
      </a:dk1>
      <a:lt1>
        <a:srgbClr val="FFFFFF"/>
      </a:lt1>
      <a:dk2>
        <a:srgbClr val="720000"/>
      </a:dk2>
      <a:lt2>
        <a:srgbClr val="FFFFCC"/>
      </a:lt2>
      <a:accent1>
        <a:srgbClr val="FF3300"/>
      </a:accent1>
      <a:accent2>
        <a:srgbClr val="BE7960"/>
      </a:accent2>
      <a:accent3>
        <a:srgbClr val="BCAAAA"/>
      </a:accent3>
      <a:accent4>
        <a:srgbClr val="DADADA"/>
      </a:accent4>
      <a:accent5>
        <a:srgbClr val="FFADAA"/>
      </a:accent5>
      <a:accent6>
        <a:srgbClr val="AC6D56"/>
      </a:accent6>
      <a:hlink>
        <a:srgbClr val="FFCC66"/>
      </a:hlink>
      <a:folHlink>
        <a:srgbClr val="FF9900"/>
      </a:folHlink>
    </a:clrScheme>
    <a:fontScheme name="Slit">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Slit 1">
        <a:dk1>
          <a:srgbClr val="8C0000"/>
        </a:dk1>
        <a:lt1>
          <a:srgbClr val="FFFFFF"/>
        </a:lt1>
        <a:dk2>
          <a:srgbClr val="720000"/>
        </a:dk2>
        <a:lt2>
          <a:srgbClr val="FFFFCC"/>
        </a:lt2>
        <a:accent1>
          <a:srgbClr val="FF3300"/>
        </a:accent1>
        <a:accent2>
          <a:srgbClr val="BE7960"/>
        </a:accent2>
        <a:accent3>
          <a:srgbClr val="BCAAAA"/>
        </a:accent3>
        <a:accent4>
          <a:srgbClr val="DADADA"/>
        </a:accent4>
        <a:accent5>
          <a:srgbClr val="FFADAA"/>
        </a:accent5>
        <a:accent6>
          <a:srgbClr val="AC6D56"/>
        </a:accent6>
        <a:hlink>
          <a:srgbClr val="FFCC66"/>
        </a:hlink>
        <a:folHlink>
          <a:srgbClr val="FF9900"/>
        </a:folHlink>
      </a:clrScheme>
      <a:clrMap bg1="dk2" tx1="lt1" bg2="dk1" tx2="lt2" accent1="accent1" accent2="accent2" accent3="accent3" accent4="accent4" accent5="accent5" accent6="accent6" hlink="hlink" folHlink="folHlink"/>
    </a:extraClrScheme>
    <a:extraClrScheme>
      <a:clrScheme name="Slit 2">
        <a:dk1>
          <a:srgbClr val="674E2F"/>
        </a:dk1>
        <a:lt1>
          <a:srgbClr val="FFFFFF"/>
        </a:lt1>
        <a:dk2>
          <a:srgbClr val="533F27"/>
        </a:dk2>
        <a:lt2>
          <a:srgbClr val="D8B274"/>
        </a:lt2>
        <a:accent1>
          <a:srgbClr val="CC9900"/>
        </a:accent1>
        <a:accent2>
          <a:srgbClr val="8F5F2F"/>
        </a:accent2>
        <a:accent3>
          <a:srgbClr val="B3AFAC"/>
        </a:accent3>
        <a:accent4>
          <a:srgbClr val="DADADA"/>
        </a:accent4>
        <a:accent5>
          <a:srgbClr val="E2CAAA"/>
        </a:accent5>
        <a:accent6>
          <a:srgbClr val="81552A"/>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Slit 3">
        <a:dk1>
          <a:srgbClr val="646464"/>
        </a:dk1>
        <a:lt1>
          <a:srgbClr val="FFFFFF"/>
        </a:lt1>
        <a:dk2>
          <a:srgbClr val="545454"/>
        </a:dk2>
        <a:lt2>
          <a:srgbClr val="D4D4CE"/>
        </a:lt2>
        <a:accent1>
          <a:srgbClr val="49747D"/>
        </a:accent1>
        <a:accent2>
          <a:srgbClr val="8F9699"/>
        </a:accent2>
        <a:accent3>
          <a:srgbClr val="B3B3B3"/>
        </a:accent3>
        <a:accent4>
          <a:srgbClr val="DADADA"/>
        </a:accent4>
        <a:accent5>
          <a:srgbClr val="B1BCBF"/>
        </a:accent5>
        <a:accent6>
          <a:srgbClr val="81878A"/>
        </a:accent6>
        <a:hlink>
          <a:srgbClr val="8DC4D7"/>
        </a:hlink>
        <a:folHlink>
          <a:srgbClr val="7FB97F"/>
        </a:folHlink>
      </a:clrScheme>
      <a:clrMap bg1="dk2" tx1="lt1" bg2="dk1" tx2="lt2" accent1="accent1" accent2="accent2" accent3="accent3" accent4="accent4" accent5="accent5" accent6="accent6" hlink="hlink" folHlink="folHlink"/>
    </a:extraClrScheme>
    <a:extraClrScheme>
      <a:clrScheme name="Slit 4">
        <a:dk1>
          <a:srgbClr val="3A7400"/>
        </a:dk1>
        <a:lt1>
          <a:srgbClr val="FFFFFF"/>
        </a:lt1>
        <a:dk2>
          <a:srgbClr val="2E5C00"/>
        </a:dk2>
        <a:lt2>
          <a:srgbClr val="FFFFFF"/>
        </a:lt2>
        <a:accent1>
          <a:srgbClr val="79CA02"/>
        </a:accent1>
        <a:accent2>
          <a:srgbClr val="008080"/>
        </a:accent2>
        <a:accent3>
          <a:srgbClr val="ADB5AA"/>
        </a:accent3>
        <a:accent4>
          <a:srgbClr val="DADADA"/>
        </a:accent4>
        <a:accent5>
          <a:srgbClr val="BEE1AA"/>
        </a:accent5>
        <a:accent6>
          <a:srgbClr val="007373"/>
        </a:accent6>
        <a:hlink>
          <a:srgbClr val="A8DE0E"/>
        </a:hlink>
        <a:folHlink>
          <a:srgbClr val="00CC66"/>
        </a:folHlink>
      </a:clrScheme>
      <a:clrMap bg1="dk2" tx1="lt1" bg2="dk1" tx2="lt2" accent1="accent1" accent2="accent2" accent3="accent3" accent4="accent4" accent5="accent5" accent6="accent6" hlink="hlink" folHlink="folHlink"/>
    </a:extraClrScheme>
    <a:extraClrScheme>
      <a:clrScheme name="Slit 5">
        <a:dk1>
          <a:srgbClr val="008885"/>
        </a:dk1>
        <a:lt1>
          <a:srgbClr val="FFFFFF"/>
        </a:lt1>
        <a:dk2>
          <a:srgbClr val="007572"/>
        </a:dk2>
        <a:lt2>
          <a:srgbClr val="FFFF99"/>
        </a:lt2>
        <a:accent1>
          <a:srgbClr val="33CCCC"/>
        </a:accent1>
        <a:accent2>
          <a:srgbClr val="6D6FC7"/>
        </a:accent2>
        <a:accent3>
          <a:srgbClr val="AABDBC"/>
        </a:accent3>
        <a:accent4>
          <a:srgbClr val="DADADA"/>
        </a:accent4>
        <a:accent5>
          <a:srgbClr val="ADE2E2"/>
        </a:accent5>
        <a:accent6>
          <a:srgbClr val="6264B4"/>
        </a:accent6>
        <a:hlink>
          <a:srgbClr val="FFFFCC"/>
        </a:hlink>
        <a:folHlink>
          <a:srgbClr val="00FF00"/>
        </a:folHlink>
      </a:clrScheme>
      <a:clrMap bg1="dk2" tx1="lt1" bg2="dk1" tx2="lt2" accent1="accent1" accent2="accent2" accent3="accent3" accent4="accent4" accent5="accent5" accent6="accent6" hlink="hlink" folHlink="folHlink"/>
    </a:extraClrScheme>
    <a:extraClrScheme>
      <a:clrScheme name="Slit 6">
        <a:dk1>
          <a:srgbClr val="0000AC"/>
        </a:dk1>
        <a:lt1>
          <a:srgbClr val="FFFFFF"/>
        </a:lt1>
        <a:dk2>
          <a:srgbClr val="000086"/>
        </a:dk2>
        <a:lt2>
          <a:srgbClr val="CCFFFF"/>
        </a:lt2>
        <a:accent1>
          <a:srgbClr val="0099FF"/>
        </a:accent1>
        <a:accent2>
          <a:srgbClr val="00B000"/>
        </a:accent2>
        <a:accent3>
          <a:srgbClr val="AAAAC3"/>
        </a:accent3>
        <a:accent4>
          <a:srgbClr val="DADADA"/>
        </a:accent4>
        <a:accent5>
          <a:srgbClr val="AACAFF"/>
        </a:accent5>
        <a:accent6>
          <a:srgbClr val="009F00"/>
        </a:accent6>
        <a:hlink>
          <a:srgbClr val="FFE701"/>
        </a:hlink>
        <a:folHlink>
          <a:srgbClr val="FF9900"/>
        </a:folHlink>
      </a:clrScheme>
      <a:clrMap bg1="dk2" tx1="lt1" bg2="dk1" tx2="lt2" accent1="accent1" accent2="accent2" accent3="accent3" accent4="accent4" accent5="accent5" accent6="accent6" hlink="hlink" folHlink="folHlink"/>
    </a:extraClrScheme>
    <a:extraClrScheme>
      <a:clrScheme name="Slit 7">
        <a:dk1>
          <a:srgbClr val="7474A2"/>
        </a:dk1>
        <a:lt1>
          <a:srgbClr val="FFFFFF"/>
        </a:lt1>
        <a:dk2>
          <a:srgbClr val="5E5E8E"/>
        </a:dk2>
        <a:lt2>
          <a:srgbClr val="D1D1DF"/>
        </a:lt2>
        <a:accent1>
          <a:srgbClr val="CC66FF"/>
        </a:accent1>
        <a:accent2>
          <a:srgbClr val="6666FF"/>
        </a:accent2>
        <a:accent3>
          <a:srgbClr val="B6B6C6"/>
        </a:accent3>
        <a:accent4>
          <a:srgbClr val="DADADA"/>
        </a:accent4>
        <a:accent5>
          <a:srgbClr val="E2B8FF"/>
        </a:accent5>
        <a:accent6>
          <a:srgbClr val="5C5CE7"/>
        </a:accent6>
        <a:hlink>
          <a:srgbClr val="FFCC99"/>
        </a:hlink>
        <a:folHlink>
          <a:srgbClr val="CCCCFF"/>
        </a:folHlink>
      </a:clrScheme>
      <a:clrMap bg1="dk2" tx1="lt1" bg2="dk1" tx2="lt2" accent1="accent1" accent2="accent2" accent3="accent3" accent4="accent4" accent5="accent5" accent6="accent6" hlink="hlink" folHlink="folHlink"/>
    </a:extraClrScheme>
    <a:extraClrScheme>
      <a:clrScheme name="Slit 8">
        <a:dk1>
          <a:srgbClr val="000000"/>
        </a:dk1>
        <a:lt1>
          <a:srgbClr val="D0DAE2"/>
        </a:lt1>
        <a:dk2>
          <a:srgbClr val="000000"/>
        </a:dk2>
        <a:lt2>
          <a:srgbClr val="E7EDF1"/>
        </a:lt2>
        <a:accent1>
          <a:srgbClr val="33CCCC"/>
        </a:accent1>
        <a:accent2>
          <a:srgbClr val="0099CC"/>
        </a:accent2>
        <a:accent3>
          <a:srgbClr val="E4EAEE"/>
        </a:accent3>
        <a:accent4>
          <a:srgbClr val="000000"/>
        </a:accent4>
        <a:accent5>
          <a:srgbClr val="ADE2E2"/>
        </a:accent5>
        <a:accent6>
          <a:srgbClr val="008AB9"/>
        </a:accent6>
        <a:hlink>
          <a:srgbClr val="3333CC"/>
        </a:hlink>
        <a:folHlink>
          <a:srgbClr val="008080"/>
        </a:folHlink>
      </a:clrScheme>
      <a:clrMap bg1="lt1" tx1="dk1" bg2="lt2" tx2="dk2" accent1="accent1" accent2="accent2" accent3="accent3" accent4="accent4" accent5="accent5" accent6="accent6" hlink="hlink" folHlink="folHlink"/>
    </a:extraClrScheme>
    <a:extraClrScheme>
      <a:clrScheme name="Slit 9">
        <a:dk1>
          <a:srgbClr val="000000"/>
        </a:dk1>
        <a:lt1>
          <a:srgbClr val="FFFFFF"/>
        </a:lt1>
        <a:dk2>
          <a:srgbClr val="000000"/>
        </a:dk2>
        <a:lt2>
          <a:srgbClr val="E6E6E6"/>
        </a:lt2>
        <a:accent1>
          <a:srgbClr val="66CCFF"/>
        </a:accent1>
        <a:accent2>
          <a:srgbClr val="9999FF"/>
        </a:accent2>
        <a:accent3>
          <a:srgbClr val="FFFFFF"/>
        </a:accent3>
        <a:accent4>
          <a:srgbClr val="000000"/>
        </a:accent4>
        <a:accent5>
          <a:srgbClr val="B8E2FF"/>
        </a:accent5>
        <a:accent6>
          <a:srgbClr val="8A8AE7"/>
        </a:accent6>
        <a:hlink>
          <a:srgbClr val="3333CC"/>
        </a:hlink>
        <a:folHlink>
          <a:srgbClr val="0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Slit</Template>
  <TotalTime>6090</TotalTime>
  <Words>1840</Words>
  <Application>Microsoft Macintosh PowerPoint</Application>
  <PresentationFormat>On-screen Show (4:3)</PresentationFormat>
  <Paragraphs>384</Paragraphs>
  <Slides>21</Slides>
  <Notes>21</Notes>
  <HiddenSlides>0</HiddenSlides>
  <MMClips>0</MMClips>
  <ScaleCrop>false</ScaleCrop>
  <HeadingPairs>
    <vt:vector size="4" baseType="variant">
      <vt:variant>
        <vt:lpstr>Design Template</vt:lpstr>
      </vt:variant>
      <vt:variant>
        <vt:i4>1</vt:i4>
      </vt:variant>
      <vt:variant>
        <vt:lpstr>Slide Titles</vt:lpstr>
      </vt:variant>
      <vt:variant>
        <vt:i4>21</vt:i4>
      </vt:variant>
    </vt:vector>
  </HeadingPairs>
  <TitlesOfParts>
    <vt:vector size="22" baseType="lpstr">
      <vt:lpstr>Slit</vt:lpstr>
      <vt:lpstr>Expanding the Uses of AHRQ’s Prevention Quality Indicators: Validity from the Clinician Perspective</vt:lpstr>
      <vt:lpstr>Acknowledgements</vt:lpstr>
      <vt:lpstr>Potentially Avoidable Hospitalizations</vt:lpstr>
      <vt:lpstr>Prevention Quality Indicators Background</vt:lpstr>
      <vt:lpstr>Prevention Quality Indicators</vt:lpstr>
      <vt:lpstr>Potential uses of PQIs</vt:lpstr>
      <vt:lpstr>Scenarios of use</vt:lpstr>
      <vt:lpstr>Methods</vt:lpstr>
      <vt:lpstr>Slide 9</vt:lpstr>
      <vt:lpstr>Quality Improvement Applications</vt:lpstr>
      <vt:lpstr>Comparative Reporting Applications</vt:lpstr>
      <vt:lpstr>Pay for Performance Applications</vt:lpstr>
      <vt:lpstr>Concordance Between Panels</vt:lpstr>
      <vt:lpstr>What feeds into the ratings? </vt:lpstr>
      <vt:lpstr>Delphi vs. Nominal</vt:lpstr>
      <vt:lpstr>Potential interventions to reduce hospitalizations</vt:lpstr>
      <vt:lpstr>So you want to adapt the PQI?</vt:lpstr>
      <vt:lpstr>Risk adjustment</vt:lpstr>
      <vt:lpstr>Policy implications </vt:lpstr>
      <vt:lpstr>Next steps  Understanding stakeholder perspectives</vt:lpstr>
      <vt:lpstr>Next steps</vt:lpstr>
    </vt:vector>
  </TitlesOfParts>
  <Company> CHP/PCOR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davies</dc:creator>
  <cp:lastModifiedBy>Graham</cp:lastModifiedBy>
  <cp:revision>43</cp:revision>
  <dcterms:created xsi:type="dcterms:W3CDTF">2010-10-29T16:05:25Z</dcterms:created>
  <dcterms:modified xsi:type="dcterms:W3CDTF">2010-10-29T16:06:21Z</dcterms:modified>
</cp:coreProperties>
</file>