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364" r:id="rId3"/>
    <p:sldId id="333" r:id="rId4"/>
    <p:sldId id="349" r:id="rId5"/>
    <p:sldId id="337" r:id="rId6"/>
    <p:sldId id="350" r:id="rId7"/>
    <p:sldId id="347" r:id="rId8"/>
    <p:sldId id="365" r:id="rId9"/>
    <p:sldId id="345" r:id="rId10"/>
    <p:sldId id="369" r:id="rId11"/>
    <p:sldId id="376" r:id="rId12"/>
    <p:sldId id="371" r:id="rId13"/>
    <p:sldId id="377" r:id="rId14"/>
    <p:sldId id="379" r:id="rId15"/>
    <p:sldId id="372" r:id="rId16"/>
    <p:sldId id="378" r:id="rId17"/>
    <p:sldId id="373" r:id="rId18"/>
    <p:sldId id="383" r:id="rId19"/>
    <p:sldId id="384" r:id="rId20"/>
    <p:sldId id="382" r:id="rId21"/>
    <p:sldId id="358" r:id="rId22"/>
    <p:sldId id="374" r:id="rId23"/>
    <p:sldId id="380" r:id="rId24"/>
    <p:sldId id="359" r:id="rId25"/>
    <p:sldId id="375" r:id="rId26"/>
    <p:sldId id="381" r:id="rId27"/>
    <p:sldId id="361" r:id="rId28"/>
    <p:sldId id="363" r:id="rId29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A000"/>
    <a:srgbClr val="E8E200"/>
    <a:srgbClr val="C20000"/>
    <a:srgbClr val="DDDDDD"/>
    <a:srgbClr val="4D4D4D"/>
    <a:srgbClr val="B2B2B2"/>
    <a:srgbClr val="363BF4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outlineView">
  <p:normalViewPr showOutlineIcons="0">
    <p:restoredLeft sz="34551" autoAdjust="0"/>
    <p:restoredTop sz="86456" autoAdjust="0"/>
  </p:normalViewPr>
  <p:slideViewPr>
    <p:cSldViewPr snapToGrid="0">
      <p:cViewPr>
        <p:scale>
          <a:sx n="75" d="100"/>
          <a:sy n="75" d="100"/>
        </p:scale>
        <p:origin x="-2152" y="-113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256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2368" y="32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36B0943-B76C-B04C-B108-B949D7B4FE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43000" y="4343400"/>
            <a:ext cx="4572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9431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4A26FF93-E4AB-484C-AF6F-EBF1587D1E1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63800"/>
            <a:ext cx="91440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368800"/>
            <a:ext cx="9144000" cy="1752600"/>
          </a:xfrm>
        </p:spPr>
        <p:txBody>
          <a:bodyPr lIns="91440" tIns="45720" rIns="91440" bIns="45720"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27658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33375"/>
            <a:ext cx="2386013" cy="10429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388938"/>
            <a:ext cx="2286000" cy="55260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388938"/>
            <a:ext cx="6705600" cy="55260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7713" y="1482725"/>
            <a:ext cx="3810000" cy="4432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482725"/>
            <a:ext cx="3810000" cy="4432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88938"/>
            <a:ext cx="9144000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7713" y="1482725"/>
            <a:ext cx="777240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726238" y="6426200"/>
            <a:ext cx="2209800" cy="284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2051" tIns="45245" rIns="92051" bIns="45245">
            <a:prstTxWarp prst="textNoShape">
              <a:avLst/>
            </a:prstTxWarp>
            <a:spAutoFit/>
          </a:bodyPr>
          <a:lstStyle/>
          <a:p>
            <a:pPr algn="r" defTabSz="908050">
              <a:lnSpc>
                <a:spcPct val="90000"/>
              </a:lnSpc>
            </a:pPr>
            <a:r>
              <a:rPr lang="en-US" sz="900" b="1"/>
              <a:t>AHRQ Annual Meeting </a:t>
            </a:r>
            <a:fld id="{840F6569-963A-564D-91A4-ACF0FD59E36E}" type="slidenum">
              <a:rPr lang="en-US" sz="1400" b="1"/>
              <a:pPr algn="r" defTabSz="908050">
                <a:lnSpc>
                  <a:spcPct val="90000"/>
                </a:lnSpc>
              </a:pPr>
              <a:t>‹#›</a:t>
            </a:fld>
            <a:r>
              <a:rPr lang="en-US" sz="900" b="1"/>
              <a:t> 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04800" y="6381750"/>
            <a:ext cx="6127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27013" indent="-2270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90000"/>
        <a:buChar char="•"/>
        <a:defRPr sz="2400" b="1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90000"/>
        <a:buChar char="–"/>
        <a:defRPr sz="2400" b="1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400" b="1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400" b="1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400" b="1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400" b="1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2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mfriedbe@rand.org" TargetMode="External"/><Relationship Id="rId4" Type="http://schemas.openxmlformats.org/officeDocument/2006/relationships/hyperlink" Target="mailto:damberg@rand.org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mailto:peggy.mcnamara@ahrq.hhs.go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583284"/>
            <a:ext cx="9144000" cy="1143000"/>
          </a:xfrm>
        </p:spPr>
        <p:txBody>
          <a:bodyPr/>
          <a:lstStyle/>
          <a:p>
            <a:r>
              <a:rPr lang="en-US" dirty="0" smtClean="0"/>
              <a:t>Methods Matter: </a:t>
            </a:r>
            <a:br>
              <a:rPr lang="en-US" dirty="0" smtClean="0"/>
            </a:br>
            <a:r>
              <a:rPr lang="en-US" dirty="0" smtClean="0"/>
              <a:t>Methodological Considerations in</a:t>
            </a:r>
            <a:br>
              <a:rPr lang="en-US" dirty="0" smtClean="0"/>
            </a:br>
            <a:r>
              <a:rPr lang="en-US" dirty="0" smtClean="0"/>
              <a:t> Generating Provider Performance Scores </a:t>
            </a:r>
            <a:br>
              <a:rPr lang="en-US" dirty="0" smtClean="0"/>
            </a:br>
            <a:r>
              <a:rPr lang="en-US" dirty="0" smtClean="0"/>
              <a:t>for Use in Public Reporting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4216403"/>
            <a:ext cx="9144000" cy="1752600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dirty="0" smtClean="0"/>
              <a:t>AHRQ Annual Meeting</a:t>
            </a:r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Mark Friedberg, MD, MPP and Cheryl </a:t>
            </a:r>
            <a:r>
              <a:rPr lang="en-US" dirty="0" err="1" smtClean="0"/>
              <a:t>Damberg</a:t>
            </a:r>
            <a:r>
              <a:rPr lang="en-US" dirty="0" smtClean="0"/>
              <a:t>, PhD</a:t>
            </a:r>
          </a:p>
          <a:p>
            <a:pPr algn="l"/>
            <a:endParaRPr lang="en-US" dirty="0" smtClean="0"/>
          </a:p>
          <a:p>
            <a:r>
              <a:rPr lang="en-US" sz="2400" dirty="0" smtClean="0"/>
              <a:t>September 27, 2010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 #1: Misclassification of Performance</a:t>
            </a:r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913" y="1092200"/>
            <a:ext cx="8467725" cy="5356225"/>
          </a:xfrm>
        </p:spPr>
        <p:txBody>
          <a:bodyPr/>
          <a:lstStyle/>
          <a:p>
            <a:pPr marL="457200" indent="-457200"/>
            <a:r>
              <a:rPr lang="en-US" sz="2800"/>
              <a:t>Misclassification refers to reporting a provider’s performance in a way that does not reflect the provider’s </a:t>
            </a:r>
            <a:r>
              <a:rPr lang="en-US" sz="2800" i="1">
                <a:solidFill>
                  <a:schemeClr val="tx2"/>
                </a:solidFill>
              </a:rPr>
              <a:t>true</a:t>
            </a:r>
            <a:r>
              <a:rPr lang="en-US" sz="2800" i="1"/>
              <a:t> </a:t>
            </a:r>
            <a:r>
              <a:rPr lang="en-US" sz="2800"/>
              <a:t>performance</a:t>
            </a:r>
          </a:p>
          <a:p>
            <a:pPr marL="914400" lvl="1" indent="-457200"/>
            <a:r>
              <a:rPr lang="en-US" sz="2200"/>
              <a:t>Example:  provider’s performance may be reported as being in category “1” when true performance is in category “2”</a:t>
            </a:r>
          </a:p>
          <a:p>
            <a:pPr marL="457200" indent="-457200"/>
            <a:r>
              <a:rPr lang="en-US" sz="2600"/>
              <a:t>Two types of error:*</a:t>
            </a:r>
          </a:p>
          <a:p>
            <a:pPr marL="914400" lvl="1" indent="-457200"/>
            <a:r>
              <a:rPr lang="en-US" sz="2200"/>
              <a:t>False negative:  high quality provider is labeled as ordinary</a:t>
            </a:r>
          </a:p>
          <a:p>
            <a:pPr marL="914400" lvl="1" indent="-457200"/>
            <a:r>
              <a:rPr lang="en-US" sz="2200"/>
              <a:t>False positive:  ordinary provider is labeled as high performing</a:t>
            </a:r>
          </a:p>
          <a:p>
            <a:pPr marL="457200" indent="-457200"/>
            <a:endParaRPr lang="en-US" sz="2200"/>
          </a:p>
        </p:txBody>
      </p:sp>
      <p:sp>
        <p:nvSpPr>
          <p:cNvPr id="269316" name="Text Box 4"/>
          <p:cNvSpPr txBox="1">
            <a:spLocks noChangeArrowheads="1"/>
          </p:cNvSpPr>
          <p:nvPr/>
        </p:nvSpPr>
        <p:spPr bwMode="auto">
          <a:xfrm>
            <a:off x="1108075" y="5667375"/>
            <a:ext cx="75390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/>
            <a:r>
              <a:rPr lang="en-US" sz="1800">
                <a:solidFill>
                  <a:schemeClr val="tx2"/>
                </a:solidFill>
              </a:rPr>
              <a:t>*Source:</a:t>
            </a:r>
            <a:r>
              <a:rPr lang="en-US" sz="1800"/>
              <a:t>  Adams JL, </a:t>
            </a:r>
            <a:r>
              <a:rPr lang="en-US" sz="1800" i="1"/>
              <a:t>The Reliability of Provider Profiling: A Tutorial</a:t>
            </a:r>
            <a:r>
              <a:rPr lang="en-US" sz="1800"/>
              <a:t>, Santa Monica, Calif.: RAND Corporation,TR-653-NCQA, 2009. As of June 8, 2010: http://www.rand.org/pubs/technical_reports/TR653/</a:t>
            </a:r>
          </a:p>
          <a:p>
            <a:pPr algn="l"/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 #1: Misclassification of Performance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913" y="1149350"/>
            <a:ext cx="8467725" cy="5299075"/>
          </a:xfrm>
        </p:spPr>
        <p:txBody>
          <a:bodyPr/>
          <a:lstStyle/>
          <a:p>
            <a:pPr marL="457200" indent="-457200"/>
            <a:r>
              <a:rPr lang="en-US" sz="2600"/>
              <a:t>Misclassifying the performance of too many providers (and by too great an amount) may prevent the reports from having best possible impact</a:t>
            </a:r>
            <a:r>
              <a:rPr lang="en-US" sz="2800"/>
              <a:t>:</a:t>
            </a:r>
          </a:p>
          <a:p>
            <a:pPr marL="914400" lvl="1" indent="-457200"/>
            <a:r>
              <a:rPr lang="en-US"/>
              <a:t>Patients may choose low-performing providers, incorrectly believing that they are high-performing</a:t>
            </a:r>
          </a:p>
          <a:p>
            <a:pPr marL="914400" lvl="1" indent="-457200"/>
            <a:r>
              <a:rPr lang="en-US"/>
              <a:t>Providers may prioritize the wrong areas for improvement:</a:t>
            </a:r>
          </a:p>
          <a:p>
            <a:pPr marL="1371600" lvl="2" indent="-457200"/>
            <a:r>
              <a:rPr lang="en-US"/>
              <a:t>Devoting scarce resources to areas in which they are truly doing fine  </a:t>
            </a:r>
          </a:p>
          <a:p>
            <a:pPr marL="1371600" lvl="2" indent="-457200"/>
            <a:r>
              <a:rPr lang="en-US"/>
              <a:t>Neglecting areas in which they need to improve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79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 #1: Misclassification of Performance</a:t>
            </a: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913" y="1130300"/>
            <a:ext cx="8467725" cy="5441950"/>
          </a:xfrm>
        </p:spPr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en-US"/>
              <a:t>Problem:  We can’t observe a provider’s “true” performance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000"/>
              <a:t>For the purpose of public reporting, </a:t>
            </a:r>
            <a:r>
              <a:rPr lang="en-US" sz="2000" u="sng"/>
              <a:t>future</a:t>
            </a:r>
            <a:r>
              <a:rPr lang="en-US" sz="2000"/>
              <a:t> performance is what really matters</a:t>
            </a:r>
          </a:p>
          <a:p>
            <a:pPr marL="914400" lvl="1" indent="-457200">
              <a:lnSpc>
                <a:spcPct val="90000"/>
              </a:lnSpc>
              <a:buFontTx/>
              <a:buNone/>
            </a:pPr>
            <a:endParaRPr lang="en-US" sz="2000" i="1"/>
          </a:p>
          <a:p>
            <a:pPr marL="457200" indent="-457200">
              <a:lnSpc>
                <a:spcPct val="90000"/>
              </a:lnSpc>
            </a:pPr>
            <a:r>
              <a:rPr lang="en-US"/>
              <a:t>Two major sources of misclassification: 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000">
                <a:solidFill>
                  <a:schemeClr val="tx2"/>
                </a:solidFill>
              </a:rPr>
              <a:t>Systematic</a:t>
            </a:r>
            <a:r>
              <a:rPr lang="en-US" sz="2000"/>
              <a:t> performance misclassification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 sz="1800" u="sng"/>
              <a:t>A validity problem</a:t>
            </a:r>
            <a:r>
              <a:rPr lang="en-US" sz="1800"/>
              <a:t>:  When the performance being reported is determined by something other than what the performance is supposed to reflect</a:t>
            </a:r>
          </a:p>
          <a:p>
            <a:pPr marL="1885950" lvl="3" indent="-457200">
              <a:lnSpc>
                <a:spcPct val="90000"/>
              </a:lnSpc>
            </a:pPr>
            <a:r>
              <a:rPr lang="en-US" sz="1800"/>
              <a:t>Example:  Differences in mortality rates between hospitals being determined by differences in patient mix, rather than the delivery of “right care”</a:t>
            </a:r>
          </a:p>
          <a:p>
            <a:pPr marL="914400" lvl="1" indent="-457200">
              <a:lnSpc>
                <a:spcPct val="90000"/>
              </a:lnSpc>
            </a:pPr>
            <a:r>
              <a:rPr lang="en-US"/>
              <a:t>Performance misclassification due to </a:t>
            </a:r>
            <a:r>
              <a:rPr lang="en-US">
                <a:solidFill>
                  <a:schemeClr val="tx2"/>
                </a:solidFill>
              </a:rPr>
              <a:t>chance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 sz="1800"/>
              <a:t>Random measurement error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 sz="1800"/>
              <a:t>It is not possible to know exactly which providers are misclassified due to chance, but we can calculate the “risk” or probability that each provider’s performance is misclassified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57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 #1: Misclassification of Performance</a:t>
            </a: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913" y="1130300"/>
            <a:ext cx="8467725" cy="5441950"/>
          </a:xfrm>
        </p:spPr>
        <p:txBody>
          <a:bodyPr/>
          <a:lstStyle/>
          <a:p>
            <a:pPr marL="457200" indent="-457200"/>
            <a:r>
              <a:rPr lang="en-US" sz="2800"/>
              <a:t>Misclassification is related to:*</a:t>
            </a:r>
          </a:p>
          <a:p>
            <a:pPr marL="914400" lvl="1" indent="-457200"/>
            <a:r>
              <a:rPr lang="en-US"/>
              <a:t>The reliability of a measure</a:t>
            </a:r>
          </a:p>
          <a:p>
            <a:pPr marL="1371600" lvl="2" indent="-457200"/>
            <a:r>
              <a:rPr lang="en-US"/>
              <a:t>Which depends on sample size (which can vary provider to provider)</a:t>
            </a:r>
          </a:p>
          <a:p>
            <a:pPr marL="1371600" lvl="2" indent="-457200"/>
            <a:r>
              <a:rPr lang="en-US"/>
              <a:t>Variation between providers (so population dependent)</a:t>
            </a:r>
          </a:p>
          <a:p>
            <a:pPr marL="914400" lvl="1" indent="-457200"/>
            <a:r>
              <a:rPr lang="en-US"/>
              <a:t>Number of cutpoints in the classification scheme</a:t>
            </a:r>
          </a:p>
          <a:p>
            <a:pPr marL="914400" lvl="1" indent="-457200"/>
            <a:r>
              <a:rPr lang="en-US"/>
              <a:t>How close the performance score is to the cutpoint</a:t>
            </a:r>
          </a:p>
          <a:p>
            <a:pPr marL="914400" lvl="1" indent="-457200"/>
            <a:endParaRPr lang="en-US"/>
          </a:p>
        </p:txBody>
      </p:sp>
      <p:sp>
        <p:nvSpPr>
          <p:cNvPr id="290820" name="Text Box 4"/>
          <p:cNvSpPr txBox="1">
            <a:spLocks noChangeArrowheads="1"/>
          </p:cNvSpPr>
          <p:nvPr/>
        </p:nvSpPr>
        <p:spPr bwMode="auto">
          <a:xfrm>
            <a:off x="762000" y="5695950"/>
            <a:ext cx="8172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800"/>
              <a:t>*</a:t>
            </a:r>
            <a:r>
              <a:rPr lang="en-US" sz="1800">
                <a:solidFill>
                  <a:schemeClr val="tx2"/>
                </a:solidFill>
              </a:rPr>
              <a:t>Source:</a:t>
            </a:r>
            <a:r>
              <a:rPr lang="en-US" sz="1800"/>
              <a:t>  Safran, D.  “preparing Measures for High Stakes Use:  Beyond Basic Psychometric Testing.  Academy Health, June 27 2010 presentation.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1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 #1: Misclassification of Performance</a:t>
            </a: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913" y="1130300"/>
            <a:ext cx="8467725" cy="5441950"/>
          </a:xfrm>
        </p:spPr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en-US" sz="2800"/>
              <a:t>Examples of options for addressing misclassification discussed in white paper:</a:t>
            </a:r>
          </a:p>
          <a:p>
            <a:pPr marL="914400" lvl="1" indent="-457200">
              <a:lnSpc>
                <a:spcPct val="90000"/>
              </a:lnSpc>
              <a:buFontTx/>
              <a:buAutoNum type="arabicPeriod"/>
            </a:pPr>
            <a:r>
              <a:rPr lang="en-US" u="sng"/>
              <a:t>Exclude providers</a:t>
            </a:r>
            <a:r>
              <a:rPr lang="en-US"/>
              <a:t> from reporting for whom the risk of misclassification due to chance is too high</a:t>
            </a:r>
          </a:p>
          <a:p>
            <a:pPr marL="914400" lvl="1" indent="-457200">
              <a:lnSpc>
                <a:spcPct val="90000"/>
              </a:lnSpc>
              <a:buFontTx/>
              <a:buAutoNum type="arabicPeriod"/>
            </a:pPr>
            <a:r>
              <a:rPr lang="en-US" u="sng"/>
              <a:t>Exclude measures</a:t>
            </a:r>
            <a:r>
              <a:rPr lang="en-US"/>
              <a:t> for which the risk of misclassification due to chance is too high for too many providers</a:t>
            </a:r>
          </a:p>
          <a:p>
            <a:pPr marL="914400" lvl="1" indent="-457200">
              <a:lnSpc>
                <a:spcPct val="90000"/>
              </a:lnSpc>
              <a:buFontTx/>
              <a:buAutoNum type="arabicPeriod"/>
            </a:pPr>
            <a:r>
              <a:rPr lang="en-US" u="sng"/>
              <a:t>Modify the classification system</a:t>
            </a:r>
            <a:r>
              <a:rPr lang="en-US"/>
              <a:t> used in the performance report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 sz="2200"/>
              <a:t>Report using fewer categories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 sz="2200"/>
              <a:t>Change the thresholds for deciding categories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 sz="2200"/>
              <a:t>Introduce a zone of uncertainty around performance cutpoints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 sz="2200"/>
              <a:t>Report shrunken estimates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86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0813"/>
            <a:ext cx="9144000" cy="611187"/>
          </a:xfrm>
        </p:spPr>
        <p:txBody>
          <a:bodyPr/>
          <a:lstStyle/>
          <a:p>
            <a:r>
              <a:rPr lang="en-US" sz="2800" dirty="0"/>
              <a:t>Methods Issue #2: </a:t>
            </a:r>
            <a:br>
              <a:rPr lang="en-US" sz="2800" dirty="0"/>
            </a:br>
            <a:r>
              <a:rPr lang="en-US" sz="2800" dirty="0"/>
              <a:t>Validity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3388" y="1244600"/>
            <a:ext cx="8467725" cy="5260975"/>
          </a:xfrm>
        </p:spPr>
        <p:txBody>
          <a:bodyPr/>
          <a:lstStyle/>
          <a:p>
            <a:pPr marL="457200" indent="-457200"/>
            <a:r>
              <a:rPr lang="en-US" sz="2800"/>
              <a:t>Validity –the extent to which the performance information means what it is supposed to mean, rather than meaning something else</a:t>
            </a:r>
          </a:p>
          <a:p>
            <a:pPr marL="914400" lvl="1" indent="-457200"/>
            <a:r>
              <a:rPr lang="en-US" sz="2600"/>
              <a:t>Ask yourself:</a:t>
            </a:r>
            <a:r>
              <a:rPr lang="en-US" sz="2600" i="1">
                <a:solidFill>
                  <a:schemeClr val="tx2"/>
                </a:solidFill>
              </a:rPr>
              <a:t>  Does the measurement measure what it claims to measure?</a:t>
            </a:r>
          </a:p>
          <a:p>
            <a:pPr marL="457200" indent="-457200"/>
            <a:r>
              <a:rPr lang="en-US" sz="2600"/>
              <a:t>Consider whether these threats to validity exist:</a:t>
            </a:r>
          </a:p>
          <a:p>
            <a:pPr marL="914400" lvl="1" indent="-457200"/>
            <a:r>
              <a:rPr lang="en-US" sz="2200"/>
              <a:t>Is the measure controllable by the provider?</a:t>
            </a:r>
          </a:p>
          <a:p>
            <a:pPr marL="914400" lvl="1" indent="-457200"/>
            <a:r>
              <a:rPr lang="en-US" sz="2200"/>
              <a:t>Does patient behavior affect the measure?</a:t>
            </a:r>
          </a:p>
          <a:p>
            <a:pPr marL="914400" lvl="1" indent="-457200"/>
            <a:r>
              <a:rPr lang="en-US" sz="2200"/>
              <a:t>Is the measure affected by differences in the patients being treated?</a:t>
            </a:r>
          </a:p>
          <a:p>
            <a:pPr marL="914400" lvl="1" indent="-457200"/>
            <a:r>
              <a:rPr lang="en-US" sz="2200"/>
              <a:t>Is the measure controlled by other factors than the provider?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0813"/>
            <a:ext cx="9144000" cy="611187"/>
          </a:xfrm>
        </p:spPr>
        <p:txBody>
          <a:bodyPr/>
          <a:lstStyle/>
          <a:p>
            <a:r>
              <a:rPr lang="en-US" sz="2800" dirty="0"/>
              <a:t>Methods Issue #2: </a:t>
            </a:r>
            <a:br>
              <a:rPr lang="en-US" sz="2800" dirty="0"/>
            </a:br>
            <a:r>
              <a:rPr lang="en-US" sz="2800" dirty="0"/>
              <a:t>Validity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3388" y="1244600"/>
            <a:ext cx="8467725" cy="5260975"/>
          </a:xfrm>
        </p:spPr>
        <p:txBody>
          <a:bodyPr/>
          <a:lstStyle/>
          <a:p>
            <a:pPr marL="457200" indent="-457200"/>
            <a:r>
              <a:rPr lang="en-US" sz="2800"/>
              <a:t>Lack of validity can lead to </a:t>
            </a:r>
            <a:r>
              <a:rPr lang="en-US" sz="2800" u="sng"/>
              <a:t>systematic misclassification</a:t>
            </a:r>
            <a:r>
              <a:rPr lang="en-US" sz="2800"/>
              <a:t> of performance</a:t>
            </a:r>
          </a:p>
          <a:p>
            <a:pPr marL="457200" indent="-457200"/>
            <a:r>
              <a:rPr lang="en-US" sz="2800"/>
              <a:t>Potential threats to validity:</a:t>
            </a:r>
          </a:p>
          <a:p>
            <a:pPr marL="914400" lvl="1" indent="-457200">
              <a:buClr>
                <a:schemeClr val="tx2"/>
              </a:buClr>
              <a:buFontTx/>
              <a:buChar char="•"/>
            </a:pPr>
            <a:r>
              <a:rPr lang="en-US" u="sng">
                <a:solidFill>
                  <a:schemeClr val="tx2"/>
                </a:solidFill>
              </a:rPr>
              <a:t>Statistical bias</a:t>
            </a:r>
            <a:r>
              <a:rPr lang="en-US"/>
              <a:t> (i.e., omitted variable bias, such as differences in case mix)</a:t>
            </a:r>
          </a:p>
          <a:p>
            <a:pPr marL="914400" lvl="1" indent="-457200">
              <a:buClr>
                <a:schemeClr val="tx2"/>
              </a:buClr>
              <a:buFontTx/>
              <a:buChar char="•"/>
            </a:pPr>
            <a:r>
              <a:rPr lang="en-US" u="sng">
                <a:solidFill>
                  <a:schemeClr val="tx2"/>
                </a:solidFill>
              </a:rPr>
              <a:t>Selection bias</a:t>
            </a:r>
            <a:r>
              <a:rPr lang="en-US"/>
              <a:t> (e.g., patients for whom performance data are available are not representative of patients who will use the report)</a:t>
            </a:r>
          </a:p>
          <a:p>
            <a:pPr marL="914400" lvl="1" indent="-457200">
              <a:buClr>
                <a:schemeClr val="tx2"/>
              </a:buClr>
              <a:buFontTx/>
              <a:buChar char="•"/>
            </a:pPr>
            <a:r>
              <a:rPr lang="en-US" u="sng">
                <a:solidFill>
                  <a:schemeClr val="tx2"/>
                </a:solidFill>
              </a:rPr>
              <a:t>Information bias</a:t>
            </a:r>
            <a:r>
              <a:rPr lang="en-US"/>
              <a:t> (e.g., providers differ in the amount of missing data they have, such that lower performing providers have more missing data)</a:t>
            </a:r>
          </a:p>
          <a:p>
            <a:pPr marL="457200" indent="-457200"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84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7013"/>
            <a:ext cx="9144000" cy="611187"/>
          </a:xfrm>
        </p:spPr>
        <p:txBody>
          <a:bodyPr/>
          <a:lstStyle/>
          <a:p>
            <a:r>
              <a:rPr lang="en-US" sz="2800" dirty="0"/>
              <a:t>Methods Issue #3: </a:t>
            </a:r>
            <a:br>
              <a:rPr lang="en-US" sz="2800" dirty="0"/>
            </a:br>
            <a:r>
              <a:rPr lang="en-US" sz="2800" dirty="0"/>
              <a:t>Reliability*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3388" y="1196975"/>
            <a:ext cx="8467725" cy="5051425"/>
          </a:xfrm>
        </p:spPr>
        <p:txBody>
          <a:bodyPr/>
          <a:lstStyle/>
          <a:p>
            <a:pPr marL="457200" indent="-457200"/>
            <a:r>
              <a:rPr lang="en-US"/>
              <a:t>A statistical concept that describes how well one can confidently distinguish the performance of one provider from another</a:t>
            </a:r>
          </a:p>
          <a:p>
            <a:pPr marL="457200" indent="-457200"/>
            <a:r>
              <a:rPr lang="en-US"/>
              <a:t>Measured as the ratio of the “signal” to the “noise”</a:t>
            </a:r>
          </a:p>
          <a:p>
            <a:pPr marL="914400" lvl="1" indent="-457200"/>
            <a:r>
              <a:rPr lang="en-US" sz="2200"/>
              <a:t>The </a:t>
            </a:r>
            <a:r>
              <a:rPr lang="en-US" sz="2200" u="sng">
                <a:solidFill>
                  <a:schemeClr val="tx2"/>
                </a:solidFill>
              </a:rPr>
              <a:t>between-provider</a:t>
            </a:r>
            <a:r>
              <a:rPr lang="en-US" sz="2200"/>
              <a:t> variation in performance is the “signal”</a:t>
            </a:r>
          </a:p>
          <a:p>
            <a:pPr marL="914400" lvl="1" indent="-457200"/>
            <a:r>
              <a:rPr lang="en-US" sz="2200"/>
              <a:t>The </a:t>
            </a:r>
            <a:r>
              <a:rPr lang="en-US" sz="2200" u="sng">
                <a:solidFill>
                  <a:schemeClr val="tx2"/>
                </a:solidFill>
              </a:rPr>
              <a:t>within-provider</a:t>
            </a:r>
            <a:r>
              <a:rPr lang="en-US" sz="2200"/>
              <a:t> measurement error is the “noise”</a:t>
            </a:r>
          </a:p>
          <a:p>
            <a:pPr marL="914400" lvl="1" indent="-457200"/>
            <a:r>
              <a:rPr lang="en-US" sz="2200"/>
              <a:t>Measured on a 0.0 to 1.0 scale</a:t>
            </a:r>
          </a:p>
          <a:p>
            <a:pPr marL="1371600" lvl="2" indent="-457200"/>
            <a:r>
              <a:rPr lang="en-US" sz="2000"/>
              <a:t>Zero = all variability is due to noise or measurement error</a:t>
            </a:r>
          </a:p>
          <a:p>
            <a:pPr marL="1371600" lvl="2" indent="-457200"/>
            <a:r>
              <a:rPr lang="en-US" sz="2000"/>
              <a:t>1.0 = all the variability is due to real differences in performance</a:t>
            </a:r>
          </a:p>
        </p:txBody>
      </p:sp>
      <p:sp>
        <p:nvSpPr>
          <p:cNvPr id="282628" name="Text Box 4"/>
          <p:cNvSpPr txBox="1">
            <a:spLocks noChangeArrowheads="1"/>
          </p:cNvSpPr>
          <p:nvPr/>
        </p:nvSpPr>
        <p:spPr bwMode="auto">
          <a:xfrm>
            <a:off x="1009650" y="5937250"/>
            <a:ext cx="78295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>
                <a:solidFill>
                  <a:schemeClr val="tx2"/>
                </a:solidFill>
              </a:rPr>
              <a:t>*Source:</a:t>
            </a:r>
            <a:r>
              <a:rPr lang="en-US" sz="1400"/>
              <a:t>  Adams JL, </a:t>
            </a:r>
            <a:r>
              <a:rPr lang="en-US" sz="1400" i="1"/>
              <a:t>The Reliability of Provider Profiling: A Tutorial</a:t>
            </a:r>
            <a:r>
              <a:rPr lang="en-US" sz="1400"/>
              <a:t>, Santa Monica, Calif.: RAND Corporation,TR-653-NCQA, 2009. As of June 8, 2010: http://www.rand.org/pubs/technical_reports/TR653/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262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Between-Provider Performance Variation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295275" y="1514475"/>
            <a:ext cx="8477250" cy="4343400"/>
            <a:chOff x="295275" y="1514475"/>
            <a:chExt cx="8477250" cy="4343400"/>
          </a:xfrm>
        </p:grpSpPr>
        <p:sp>
          <p:nvSpPr>
            <p:cNvPr id="297990" name="AutoShape 6"/>
            <p:cNvSpPr>
              <a:spLocks noChangeAspect="1" noChangeArrowheads="1"/>
            </p:cNvSpPr>
            <p:nvPr/>
          </p:nvSpPr>
          <p:spPr bwMode="auto">
            <a:xfrm>
              <a:off x="295275" y="1514475"/>
              <a:ext cx="8477250" cy="423862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992" name="Oval 8"/>
            <p:cNvSpPr>
              <a:spLocks noChangeArrowheads="1"/>
            </p:cNvSpPr>
            <p:nvPr/>
          </p:nvSpPr>
          <p:spPr bwMode="auto">
            <a:xfrm>
              <a:off x="1063625" y="5654675"/>
              <a:ext cx="322263" cy="1905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993" name="Text Box 9"/>
            <p:cNvSpPr txBox="1">
              <a:spLocks noChangeArrowheads="1"/>
            </p:cNvSpPr>
            <p:nvPr/>
          </p:nvSpPr>
          <p:spPr bwMode="auto">
            <a:xfrm>
              <a:off x="1387475" y="5514975"/>
              <a:ext cx="5438775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>
                  <a:latin typeface="Times New Roman" charset="0"/>
                </a:rPr>
                <a:t>= average performance for each provider</a:t>
              </a:r>
              <a:endParaRPr lang="en-US"/>
            </a:p>
          </p:txBody>
        </p:sp>
        <p:sp>
          <p:nvSpPr>
            <p:cNvPr id="297995" name="Text Box 11"/>
            <p:cNvSpPr txBox="1">
              <a:spLocks noChangeArrowheads="1"/>
            </p:cNvSpPr>
            <p:nvPr/>
          </p:nvSpPr>
          <p:spPr bwMode="auto">
            <a:xfrm>
              <a:off x="860425" y="3749675"/>
              <a:ext cx="4902200" cy="6477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>
                  <a:solidFill>
                    <a:schemeClr val="tx2"/>
                  </a:solidFill>
                  <a:latin typeface="Times New Roman" charset="0"/>
                </a:rPr>
                <a:t>Higher between-provider variation</a:t>
              </a:r>
            </a:p>
            <a:p>
              <a:pPr algn="l"/>
              <a:r>
                <a:rPr lang="en-US">
                  <a:solidFill>
                    <a:schemeClr val="tx2"/>
                  </a:solidFill>
                  <a:latin typeface="Times New Roman" charset="0"/>
                </a:rPr>
                <a:t>(easier to tell who is best)</a:t>
              </a:r>
            </a:p>
          </p:txBody>
        </p:sp>
        <p:sp>
          <p:nvSpPr>
            <p:cNvPr id="297996" name="Oval 12"/>
            <p:cNvSpPr>
              <a:spLocks noChangeArrowheads="1"/>
            </p:cNvSpPr>
            <p:nvPr/>
          </p:nvSpPr>
          <p:spPr bwMode="auto">
            <a:xfrm>
              <a:off x="4505325" y="2651125"/>
              <a:ext cx="114300" cy="1143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97998" name="Group 14"/>
            <p:cNvGrpSpPr>
              <a:grpSpLocks/>
            </p:cNvGrpSpPr>
            <p:nvPr/>
          </p:nvGrpSpPr>
          <p:grpSpPr bwMode="auto">
            <a:xfrm>
              <a:off x="885825" y="2593975"/>
              <a:ext cx="7273925" cy="228600"/>
              <a:chOff x="2370" y="8449"/>
              <a:chExt cx="7560" cy="360"/>
            </a:xfrm>
          </p:grpSpPr>
          <p:sp>
            <p:nvSpPr>
              <p:cNvPr id="297999" name="Line 15"/>
              <p:cNvSpPr>
                <a:spLocks noChangeShapeType="1"/>
              </p:cNvSpPr>
              <p:nvPr/>
            </p:nvSpPr>
            <p:spPr bwMode="auto">
              <a:xfrm>
                <a:off x="2370" y="8629"/>
                <a:ext cx="7560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000" name="Line 16"/>
              <p:cNvSpPr>
                <a:spLocks noChangeShapeType="1"/>
              </p:cNvSpPr>
              <p:nvPr/>
            </p:nvSpPr>
            <p:spPr bwMode="auto">
              <a:xfrm flipV="1">
                <a:off x="2370" y="8449"/>
                <a:ext cx="1" cy="36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001" name="Line 17"/>
              <p:cNvSpPr>
                <a:spLocks noChangeShapeType="1"/>
              </p:cNvSpPr>
              <p:nvPr/>
            </p:nvSpPr>
            <p:spPr bwMode="auto">
              <a:xfrm flipV="1">
                <a:off x="6149" y="8449"/>
                <a:ext cx="1" cy="36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002" name="Line 18"/>
              <p:cNvSpPr>
                <a:spLocks noChangeShapeType="1"/>
              </p:cNvSpPr>
              <p:nvPr/>
            </p:nvSpPr>
            <p:spPr bwMode="auto">
              <a:xfrm flipV="1">
                <a:off x="9929" y="8449"/>
                <a:ext cx="1" cy="36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8003" name="Text Box 19"/>
            <p:cNvSpPr txBox="1">
              <a:spLocks noChangeArrowheads="1"/>
            </p:cNvSpPr>
            <p:nvPr/>
          </p:nvSpPr>
          <p:spPr bwMode="auto">
            <a:xfrm>
              <a:off x="736600" y="2771775"/>
              <a:ext cx="346075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>
                  <a:latin typeface="Times New Roman" charset="0"/>
                </a:rPr>
                <a:t>0</a:t>
              </a:r>
              <a:endParaRPr lang="en-US"/>
            </a:p>
          </p:txBody>
        </p:sp>
        <p:sp>
          <p:nvSpPr>
            <p:cNvPr id="298004" name="Text Box 20"/>
            <p:cNvSpPr txBox="1">
              <a:spLocks noChangeArrowheads="1"/>
            </p:cNvSpPr>
            <p:nvPr/>
          </p:nvSpPr>
          <p:spPr bwMode="auto">
            <a:xfrm>
              <a:off x="7864475" y="2784475"/>
              <a:ext cx="69215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>
                  <a:latin typeface="Times New Roman" charset="0"/>
                </a:rPr>
                <a:t>100</a:t>
              </a:r>
              <a:endParaRPr lang="en-US"/>
            </a:p>
          </p:txBody>
        </p:sp>
        <p:sp>
          <p:nvSpPr>
            <p:cNvPr id="298005" name="Text Box 21"/>
            <p:cNvSpPr txBox="1">
              <a:spLocks noChangeArrowheads="1"/>
            </p:cNvSpPr>
            <p:nvPr/>
          </p:nvSpPr>
          <p:spPr bwMode="auto">
            <a:xfrm>
              <a:off x="4264025" y="2759075"/>
              <a:ext cx="5207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>
                  <a:latin typeface="Times New Roman" charset="0"/>
                </a:rPr>
                <a:t>50</a:t>
              </a:r>
            </a:p>
          </p:txBody>
        </p:sp>
        <p:grpSp>
          <p:nvGrpSpPr>
            <p:cNvPr id="298025" name="Group 41"/>
            <p:cNvGrpSpPr>
              <a:grpSpLocks/>
            </p:cNvGrpSpPr>
            <p:nvPr/>
          </p:nvGrpSpPr>
          <p:grpSpPr bwMode="auto">
            <a:xfrm>
              <a:off x="4327525" y="2593975"/>
              <a:ext cx="482600" cy="228600"/>
              <a:chOff x="2766" y="1794"/>
              <a:chExt cx="216" cy="144"/>
            </a:xfrm>
          </p:grpSpPr>
          <p:sp>
            <p:nvSpPr>
              <p:cNvPr id="298006" name="Oval 22"/>
              <p:cNvSpPr>
                <a:spLocks noChangeArrowheads="1"/>
              </p:cNvSpPr>
              <p:nvPr/>
            </p:nvSpPr>
            <p:spPr bwMode="auto">
              <a:xfrm>
                <a:off x="2910" y="1794"/>
                <a:ext cx="72" cy="7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007" name="Oval 23"/>
              <p:cNvSpPr>
                <a:spLocks noChangeArrowheads="1"/>
              </p:cNvSpPr>
              <p:nvPr/>
            </p:nvSpPr>
            <p:spPr bwMode="auto">
              <a:xfrm>
                <a:off x="2910" y="1866"/>
                <a:ext cx="72" cy="7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008" name="Oval 24"/>
              <p:cNvSpPr>
                <a:spLocks noChangeArrowheads="1"/>
              </p:cNvSpPr>
              <p:nvPr/>
            </p:nvSpPr>
            <p:spPr bwMode="auto">
              <a:xfrm>
                <a:off x="2766" y="1794"/>
                <a:ext cx="72" cy="7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009" name="Oval 25"/>
              <p:cNvSpPr>
                <a:spLocks noChangeArrowheads="1"/>
              </p:cNvSpPr>
              <p:nvPr/>
            </p:nvSpPr>
            <p:spPr bwMode="auto">
              <a:xfrm>
                <a:off x="2766" y="1866"/>
                <a:ext cx="72" cy="7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8010" name="Oval 26"/>
            <p:cNvSpPr>
              <a:spLocks noChangeArrowheads="1"/>
            </p:cNvSpPr>
            <p:nvPr/>
          </p:nvSpPr>
          <p:spPr bwMode="auto">
            <a:xfrm>
              <a:off x="5648325" y="4683125"/>
              <a:ext cx="190500" cy="1524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011" name="Oval 27"/>
            <p:cNvSpPr>
              <a:spLocks noChangeArrowheads="1"/>
            </p:cNvSpPr>
            <p:nvPr/>
          </p:nvSpPr>
          <p:spPr bwMode="auto">
            <a:xfrm>
              <a:off x="5076825" y="4683125"/>
              <a:ext cx="190500" cy="1524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012" name="Oval 28"/>
            <p:cNvSpPr>
              <a:spLocks noChangeArrowheads="1"/>
            </p:cNvSpPr>
            <p:nvPr/>
          </p:nvSpPr>
          <p:spPr bwMode="auto">
            <a:xfrm>
              <a:off x="4505325" y="4683125"/>
              <a:ext cx="190500" cy="1524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013" name="Oval 29"/>
            <p:cNvSpPr>
              <a:spLocks noChangeArrowheads="1"/>
            </p:cNvSpPr>
            <p:nvPr/>
          </p:nvSpPr>
          <p:spPr bwMode="auto">
            <a:xfrm>
              <a:off x="3590925" y="4683125"/>
              <a:ext cx="190500" cy="1524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014" name="Oval 30"/>
            <p:cNvSpPr>
              <a:spLocks noChangeArrowheads="1"/>
            </p:cNvSpPr>
            <p:nvPr/>
          </p:nvSpPr>
          <p:spPr bwMode="auto">
            <a:xfrm>
              <a:off x="2676525" y="4683125"/>
              <a:ext cx="190500" cy="1524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021" name="Text Box 37"/>
            <p:cNvSpPr txBox="1">
              <a:spLocks noChangeArrowheads="1"/>
            </p:cNvSpPr>
            <p:nvPr/>
          </p:nvSpPr>
          <p:spPr bwMode="auto">
            <a:xfrm>
              <a:off x="749300" y="4829175"/>
              <a:ext cx="34766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>
                  <a:latin typeface="Times New Roman" charset="0"/>
                </a:rPr>
                <a:t>0</a:t>
              </a:r>
              <a:endParaRPr lang="en-US"/>
            </a:p>
          </p:txBody>
        </p:sp>
        <p:grpSp>
          <p:nvGrpSpPr>
            <p:cNvPr id="298016" name="Group 32"/>
            <p:cNvGrpSpPr>
              <a:grpSpLocks/>
            </p:cNvGrpSpPr>
            <p:nvPr/>
          </p:nvGrpSpPr>
          <p:grpSpPr bwMode="auto">
            <a:xfrm>
              <a:off x="898525" y="4664075"/>
              <a:ext cx="7285038" cy="228600"/>
              <a:chOff x="2370" y="8449"/>
              <a:chExt cx="7560" cy="360"/>
            </a:xfrm>
          </p:grpSpPr>
          <p:sp>
            <p:nvSpPr>
              <p:cNvPr id="298017" name="Line 33"/>
              <p:cNvSpPr>
                <a:spLocks noChangeShapeType="1"/>
              </p:cNvSpPr>
              <p:nvPr/>
            </p:nvSpPr>
            <p:spPr bwMode="auto">
              <a:xfrm>
                <a:off x="2370" y="8629"/>
                <a:ext cx="7560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018" name="Line 34"/>
              <p:cNvSpPr>
                <a:spLocks noChangeShapeType="1"/>
              </p:cNvSpPr>
              <p:nvPr/>
            </p:nvSpPr>
            <p:spPr bwMode="auto">
              <a:xfrm flipV="1">
                <a:off x="2370" y="8449"/>
                <a:ext cx="1" cy="36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019" name="Line 35"/>
              <p:cNvSpPr>
                <a:spLocks noChangeShapeType="1"/>
              </p:cNvSpPr>
              <p:nvPr/>
            </p:nvSpPr>
            <p:spPr bwMode="auto">
              <a:xfrm flipV="1">
                <a:off x="6149" y="8449"/>
                <a:ext cx="1" cy="36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020" name="Line 36"/>
              <p:cNvSpPr>
                <a:spLocks noChangeShapeType="1"/>
              </p:cNvSpPr>
              <p:nvPr/>
            </p:nvSpPr>
            <p:spPr bwMode="auto">
              <a:xfrm flipV="1">
                <a:off x="9929" y="8449"/>
                <a:ext cx="1" cy="36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8022" name="Text Box 38"/>
            <p:cNvSpPr txBox="1">
              <a:spLocks noChangeArrowheads="1"/>
            </p:cNvSpPr>
            <p:nvPr/>
          </p:nvSpPr>
          <p:spPr bwMode="auto">
            <a:xfrm>
              <a:off x="7900988" y="4841875"/>
              <a:ext cx="693737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>
                  <a:latin typeface="Times New Roman" charset="0"/>
                </a:rPr>
                <a:t>100</a:t>
              </a:r>
              <a:endParaRPr lang="en-US"/>
            </a:p>
          </p:txBody>
        </p:sp>
        <p:sp>
          <p:nvSpPr>
            <p:cNvPr id="298023" name="Text Box 39"/>
            <p:cNvSpPr txBox="1">
              <a:spLocks noChangeArrowheads="1"/>
            </p:cNvSpPr>
            <p:nvPr/>
          </p:nvSpPr>
          <p:spPr bwMode="auto">
            <a:xfrm>
              <a:off x="4295775" y="4879975"/>
              <a:ext cx="5207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>
                  <a:latin typeface="Times New Roman" charset="0"/>
                </a:rPr>
                <a:t>50</a:t>
              </a:r>
              <a:endParaRPr lang="en-US"/>
            </a:p>
          </p:txBody>
        </p:sp>
        <p:sp>
          <p:nvSpPr>
            <p:cNvPr id="298024" name="Text Box 40"/>
            <p:cNvSpPr txBox="1">
              <a:spLocks noChangeArrowheads="1"/>
            </p:cNvSpPr>
            <p:nvPr/>
          </p:nvSpPr>
          <p:spPr bwMode="auto">
            <a:xfrm>
              <a:off x="904875" y="1681163"/>
              <a:ext cx="4406900" cy="6731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>
                  <a:solidFill>
                    <a:schemeClr val="tx2"/>
                  </a:solidFill>
                  <a:latin typeface="Times New Roman" charset="0"/>
                </a:rPr>
                <a:t>Lower between-provider variation</a:t>
              </a:r>
            </a:p>
            <a:p>
              <a:pPr algn="l"/>
              <a:r>
                <a:rPr lang="en-US">
                  <a:solidFill>
                    <a:schemeClr val="tx2"/>
                  </a:solidFill>
                  <a:latin typeface="Times New Roman" charset="0"/>
                </a:rPr>
                <a:t>(harder to tell who is best)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96" name="Rectangle 4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Different Levels of Measurement Error</a:t>
            </a:r>
            <a:br>
              <a:rPr lang="en-US" sz="2800" dirty="0"/>
            </a:br>
            <a:r>
              <a:rPr lang="en-US" sz="2800" dirty="0"/>
              <a:t>(Uncertainty about the “true” average performance)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365125" y="1625600"/>
            <a:ext cx="8420100" cy="4210050"/>
            <a:chOff x="365125" y="1625600"/>
            <a:chExt cx="8420100" cy="4210050"/>
          </a:xfrm>
        </p:grpSpPr>
        <p:sp>
          <p:nvSpPr>
            <p:cNvPr id="301061" name="AutoShape 5"/>
            <p:cNvSpPr>
              <a:spLocks noChangeAspect="1" noChangeArrowheads="1"/>
            </p:cNvSpPr>
            <p:nvPr/>
          </p:nvSpPr>
          <p:spPr bwMode="auto">
            <a:xfrm>
              <a:off x="365125" y="1625600"/>
              <a:ext cx="8420100" cy="421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063" name="Oval 7"/>
            <p:cNvSpPr>
              <a:spLocks noChangeArrowheads="1"/>
            </p:cNvSpPr>
            <p:nvPr/>
          </p:nvSpPr>
          <p:spPr bwMode="auto">
            <a:xfrm>
              <a:off x="1825625" y="4584700"/>
              <a:ext cx="209550" cy="203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064" name="Text Box 8"/>
            <p:cNvSpPr txBox="1">
              <a:spLocks noChangeArrowheads="1"/>
            </p:cNvSpPr>
            <p:nvPr/>
          </p:nvSpPr>
          <p:spPr bwMode="auto">
            <a:xfrm>
              <a:off x="2012950" y="4483100"/>
              <a:ext cx="23145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 sz="2000">
                  <a:latin typeface="Times New Roman" charset="0"/>
                </a:rPr>
                <a:t>= average performance for each provider</a:t>
              </a:r>
              <a:endParaRPr lang="en-US" sz="2000"/>
            </a:p>
          </p:txBody>
        </p:sp>
        <p:sp>
          <p:nvSpPr>
            <p:cNvPr id="301065" name="Text Box 9"/>
            <p:cNvSpPr txBox="1">
              <a:spLocks noChangeArrowheads="1"/>
            </p:cNvSpPr>
            <p:nvPr/>
          </p:nvSpPr>
          <p:spPr bwMode="auto">
            <a:xfrm>
              <a:off x="1470025" y="1866900"/>
              <a:ext cx="6172200" cy="3429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 sz="2200">
                  <a:solidFill>
                    <a:schemeClr val="tx2"/>
                  </a:solidFill>
                  <a:latin typeface="Times New Roman" charset="0"/>
                </a:rPr>
                <a:t>Higher measurement error (harder to tell who is best)</a:t>
              </a:r>
              <a:endParaRPr lang="en-US" sz="2200">
                <a:solidFill>
                  <a:schemeClr val="tx2"/>
                </a:solidFill>
              </a:endParaRPr>
            </a:p>
          </p:txBody>
        </p:sp>
        <p:sp>
          <p:nvSpPr>
            <p:cNvPr id="301066" name="Text Box 10"/>
            <p:cNvSpPr txBox="1">
              <a:spLocks noChangeArrowheads="1"/>
            </p:cNvSpPr>
            <p:nvPr/>
          </p:nvSpPr>
          <p:spPr bwMode="auto">
            <a:xfrm>
              <a:off x="1368425" y="3302000"/>
              <a:ext cx="6362700" cy="3429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 sz="2200">
                  <a:solidFill>
                    <a:schemeClr val="tx2"/>
                  </a:solidFill>
                  <a:latin typeface="Times New Roman" charset="0"/>
                </a:rPr>
                <a:t>Lower measurement error (easier to tell who is best)</a:t>
              </a:r>
              <a:endParaRPr lang="en-US" sz="2200">
                <a:solidFill>
                  <a:schemeClr val="tx2"/>
                </a:solidFill>
              </a:endParaRPr>
            </a:p>
          </p:txBody>
        </p:sp>
        <p:grpSp>
          <p:nvGrpSpPr>
            <p:cNvPr id="301068" name="Group 12"/>
            <p:cNvGrpSpPr>
              <a:grpSpLocks/>
            </p:cNvGrpSpPr>
            <p:nvPr/>
          </p:nvGrpSpPr>
          <p:grpSpPr bwMode="auto">
            <a:xfrm>
              <a:off x="901700" y="2552700"/>
              <a:ext cx="7467600" cy="215900"/>
              <a:chOff x="2370" y="8449"/>
              <a:chExt cx="7560" cy="360"/>
            </a:xfrm>
          </p:grpSpPr>
          <p:sp>
            <p:nvSpPr>
              <p:cNvPr id="301069" name="Line 13"/>
              <p:cNvSpPr>
                <a:spLocks noChangeShapeType="1"/>
              </p:cNvSpPr>
              <p:nvPr/>
            </p:nvSpPr>
            <p:spPr bwMode="auto">
              <a:xfrm>
                <a:off x="2370" y="8629"/>
                <a:ext cx="7560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070" name="Line 14"/>
              <p:cNvSpPr>
                <a:spLocks noChangeShapeType="1"/>
              </p:cNvSpPr>
              <p:nvPr/>
            </p:nvSpPr>
            <p:spPr bwMode="auto">
              <a:xfrm flipV="1">
                <a:off x="2370" y="8449"/>
                <a:ext cx="1" cy="36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071" name="Line 15"/>
              <p:cNvSpPr>
                <a:spLocks noChangeShapeType="1"/>
              </p:cNvSpPr>
              <p:nvPr/>
            </p:nvSpPr>
            <p:spPr bwMode="auto">
              <a:xfrm flipV="1">
                <a:off x="6149" y="8449"/>
                <a:ext cx="1" cy="36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072" name="Line 16"/>
              <p:cNvSpPr>
                <a:spLocks noChangeShapeType="1"/>
              </p:cNvSpPr>
              <p:nvPr/>
            </p:nvSpPr>
            <p:spPr bwMode="auto">
              <a:xfrm flipV="1">
                <a:off x="9929" y="8449"/>
                <a:ext cx="1" cy="36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01073" name="Text Box 17"/>
            <p:cNvSpPr txBox="1">
              <a:spLocks noChangeArrowheads="1"/>
            </p:cNvSpPr>
            <p:nvPr/>
          </p:nvSpPr>
          <p:spPr bwMode="auto">
            <a:xfrm>
              <a:off x="749300" y="2705100"/>
              <a:ext cx="352425" cy="228600"/>
            </a:xfrm>
            <a:prstGeom prst="rect">
              <a:avLst/>
            </a:prstGeom>
            <a:noFill/>
            <a:ln w="3175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 sz="2000">
                  <a:latin typeface="Times New Roman" charset="0"/>
                </a:rPr>
                <a:t>0</a:t>
              </a:r>
              <a:endParaRPr lang="en-US" sz="2000"/>
            </a:p>
          </p:txBody>
        </p:sp>
        <p:sp>
          <p:nvSpPr>
            <p:cNvPr id="301074" name="Text Box 18"/>
            <p:cNvSpPr txBox="1">
              <a:spLocks noChangeArrowheads="1"/>
            </p:cNvSpPr>
            <p:nvPr/>
          </p:nvSpPr>
          <p:spPr bwMode="auto">
            <a:xfrm>
              <a:off x="8040688" y="2717800"/>
              <a:ext cx="706437" cy="228600"/>
            </a:xfrm>
            <a:prstGeom prst="rect">
              <a:avLst/>
            </a:prstGeom>
            <a:noFill/>
            <a:ln w="3175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 sz="2000">
                  <a:latin typeface="Times New Roman" charset="0"/>
                </a:rPr>
                <a:t>100</a:t>
              </a:r>
            </a:p>
          </p:txBody>
        </p:sp>
        <p:sp>
          <p:nvSpPr>
            <p:cNvPr id="301075" name="Text Box 19"/>
            <p:cNvSpPr txBox="1">
              <a:spLocks noChangeArrowheads="1"/>
            </p:cNvSpPr>
            <p:nvPr/>
          </p:nvSpPr>
          <p:spPr bwMode="auto">
            <a:xfrm>
              <a:off x="4359275" y="2730500"/>
              <a:ext cx="530225" cy="228600"/>
            </a:xfrm>
            <a:prstGeom prst="rect">
              <a:avLst/>
            </a:prstGeom>
            <a:noFill/>
            <a:ln w="3175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 sz="2000">
                  <a:latin typeface="Times New Roman" charset="0"/>
                </a:rPr>
                <a:t>50</a:t>
              </a:r>
              <a:endParaRPr lang="en-US" sz="2000"/>
            </a:p>
          </p:txBody>
        </p:sp>
        <p:sp>
          <p:nvSpPr>
            <p:cNvPr id="301077" name="Oval 21"/>
            <p:cNvSpPr>
              <a:spLocks noChangeArrowheads="1"/>
            </p:cNvSpPr>
            <p:nvPr/>
          </p:nvSpPr>
          <p:spPr bwMode="auto">
            <a:xfrm>
              <a:off x="5089525" y="3854450"/>
              <a:ext cx="114300" cy="11430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01079" name="Group 23"/>
            <p:cNvGrpSpPr>
              <a:grpSpLocks/>
            </p:cNvGrpSpPr>
            <p:nvPr/>
          </p:nvGrpSpPr>
          <p:grpSpPr bwMode="auto">
            <a:xfrm>
              <a:off x="889000" y="3797300"/>
              <a:ext cx="7481888" cy="228600"/>
              <a:chOff x="2370" y="8449"/>
              <a:chExt cx="7560" cy="360"/>
            </a:xfrm>
          </p:grpSpPr>
          <p:sp>
            <p:nvSpPr>
              <p:cNvPr id="301080" name="Line 24"/>
              <p:cNvSpPr>
                <a:spLocks noChangeShapeType="1"/>
              </p:cNvSpPr>
              <p:nvPr/>
            </p:nvSpPr>
            <p:spPr bwMode="auto">
              <a:xfrm>
                <a:off x="2370" y="8629"/>
                <a:ext cx="7560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081" name="Line 25"/>
              <p:cNvSpPr>
                <a:spLocks noChangeShapeType="1"/>
              </p:cNvSpPr>
              <p:nvPr/>
            </p:nvSpPr>
            <p:spPr bwMode="auto">
              <a:xfrm flipV="1">
                <a:off x="2370" y="8449"/>
                <a:ext cx="1" cy="36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082" name="Line 26"/>
              <p:cNvSpPr>
                <a:spLocks noChangeShapeType="1"/>
              </p:cNvSpPr>
              <p:nvPr/>
            </p:nvSpPr>
            <p:spPr bwMode="auto">
              <a:xfrm flipV="1">
                <a:off x="6149" y="8449"/>
                <a:ext cx="1" cy="36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083" name="Line 27"/>
              <p:cNvSpPr>
                <a:spLocks noChangeShapeType="1"/>
              </p:cNvSpPr>
              <p:nvPr/>
            </p:nvSpPr>
            <p:spPr bwMode="auto">
              <a:xfrm flipV="1">
                <a:off x="9929" y="8449"/>
                <a:ext cx="1" cy="36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01084" name="Text Box 28"/>
            <p:cNvSpPr txBox="1">
              <a:spLocks noChangeArrowheads="1"/>
            </p:cNvSpPr>
            <p:nvPr/>
          </p:nvSpPr>
          <p:spPr bwMode="auto">
            <a:xfrm>
              <a:off x="736600" y="3962400"/>
              <a:ext cx="350838" cy="228600"/>
            </a:xfrm>
            <a:prstGeom prst="rect">
              <a:avLst/>
            </a:prstGeom>
            <a:noFill/>
            <a:ln w="3175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 sz="2000">
                  <a:latin typeface="Times New Roman" charset="0"/>
                </a:rPr>
                <a:t>0</a:t>
              </a:r>
              <a:endParaRPr lang="en-US" sz="2000"/>
            </a:p>
          </p:txBody>
        </p:sp>
        <p:sp>
          <p:nvSpPr>
            <p:cNvPr id="301085" name="Text Box 29"/>
            <p:cNvSpPr txBox="1">
              <a:spLocks noChangeArrowheads="1"/>
            </p:cNvSpPr>
            <p:nvPr/>
          </p:nvSpPr>
          <p:spPr bwMode="auto">
            <a:xfrm>
              <a:off x="8020050" y="3975100"/>
              <a:ext cx="701675" cy="228600"/>
            </a:xfrm>
            <a:prstGeom prst="rect">
              <a:avLst/>
            </a:prstGeom>
            <a:noFill/>
            <a:ln w="3175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 sz="2000">
                  <a:latin typeface="Times New Roman" charset="0"/>
                </a:rPr>
                <a:t>100</a:t>
              </a:r>
              <a:endParaRPr lang="en-US" sz="2000"/>
            </a:p>
          </p:txBody>
        </p:sp>
        <p:sp>
          <p:nvSpPr>
            <p:cNvPr id="301086" name="Text Box 30"/>
            <p:cNvSpPr txBox="1">
              <a:spLocks noChangeArrowheads="1"/>
            </p:cNvSpPr>
            <p:nvPr/>
          </p:nvSpPr>
          <p:spPr bwMode="auto">
            <a:xfrm>
              <a:off x="4375150" y="4025900"/>
              <a:ext cx="525463" cy="228600"/>
            </a:xfrm>
            <a:prstGeom prst="rect">
              <a:avLst/>
            </a:prstGeom>
            <a:noFill/>
            <a:ln w="3175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 sz="2000">
                  <a:latin typeface="Times New Roman" charset="0"/>
                </a:rPr>
                <a:t>50</a:t>
              </a:r>
              <a:endParaRPr lang="en-US" sz="2000"/>
            </a:p>
          </p:txBody>
        </p:sp>
        <p:sp>
          <p:nvSpPr>
            <p:cNvPr id="301089" name="Text Box 33"/>
            <p:cNvSpPr txBox="1">
              <a:spLocks noChangeArrowheads="1"/>
            </p:cNvSpPr>
            <p:nvPr/>
          </p:nvSpPr>
          <p:spPr bwMode="auto">
            <a:xfrm>
              <a:off x="4860925" y="4483100"/>
              <a:ext cx="2997200" cy="86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l"/>
              <a:r>
                <a:rPr lang="en-US" sz="2000">
                  <a:latin typeface="Times New Roman" charset="0"/>
                </a:rPr>
                <a:t>= range of uncertainty about “true” average performance</a:t>
              </a:r>
              <a:endParaRPr lang="en-US" sz="2000"/>
            </a:p>
          </p:txBody>
        </p:sp>
        <p:sp>
          <p:nvSpPr>
            <p:cNvPr id="301094" name="Oval 38"/>
            <p:cNvSpPr>
              <a:spLocks noChangeArrowheads="1"/>
            </p:cNvSpPr>
            <p:nvPr/>
          </p:nvSpPr>
          <p:spPr bwMode="auto">
            <a:xfrm>
              <a:off x="5491163" y="2425700"/>
              <a:ext cx="2344737" cy="4191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095" name="Oval 39"/>
            <p:cNvSpPr>
              <a:spLocks noChangeArrowheads="1"/>
            </p:cNvSpPr>
            <p:nvPr/>
          </p:nvSpPr>
          <p:spPr bwMode="auto">
            <a:xfrm>
              <a:off x="3913188" y="2460625"/>
              <a:ext cx="3144837" cy="3683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097" name="Oval 41"/>
            <p:cNvSpPr>
              <a:spLocks noChangeArrowheads="1"/>
            </p:cNvSpPr>
            <p:nvPr/>
          </p:nvSpPr>
          <p:spPr bwMode="auto">
            <a:xfrm>
              <a:off x="5534025" y="2527300"/>
              <a:ext cx="209550" cy="203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098" name="Oval 42"/>
            <p:cNvSpPr>
              <a:spLocks noChangeArrowheads="1"/>
            </p:cNvSpPr>
            <p:nvPr/>
          </p:nvSpPr>
          <p:spPr bwMode="auto">
            <a:xfrm>
              <a:off x="6359525" y="2527300"/>
              <a:ext cx="209550" cy="203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099" name="Oval 43"/>
            <p:cNvSpPr>
              <a:spLocks noChangeArrowheads="1"/>
            </p:cNvSpPr>
            <p:nvPr/>
          </p:nvSpPr>
          <p:spPr bwMode="auto">
            <a:xfrm>
              <a:off x="4289425" y="4584700"/>
              <a:ext cx="571500" cy="2286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100" name="Oval 44"/>
            <p:cNvSpPr>
              <a:spLocks noChangeArrowheads="1"/>
            </p:cNvSpPr>
            <p:nvPr/>
          </p:nvSpPr>
          <p:spPr bwMode="auto">
            <a:xfrm>
              <a:off x="5534025" y="3810000"/>
              <a:ext cx="209550" cy="203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101" name="Oval 45"/>
            <p:cNvSpPr>
              <a:spLocks noChangeArrowheads="1"/>
            </p:cNvSpPr>
            <p:nvPr/>
          </p:nvSpPr>
          <p:spPr bwMode="auto">
            <a:xfrm>
              <a:off x="6384925" y="3822700"/>
              <a:ext cx="209550" cy="203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102" name="Oval 46"/>
            <p:cNvSpPr>
              <a:spLocks noChangeArrowheads="1"/>
            </p:cNvSpPr>
            <p:nvPr/>
          </p:nvSpPr>
          <p:spPr bwMode="auto">
            <a:xfrm>
              <a:off x="5254625" y="3733800"/>
              <a:ext cx="774700" cy="3683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103" name="Oval 47"/>
            <p:cNvSpPr>
              <a:spLocks noChangeArrowheads="1"/>
            </p:cNvSpPr>
            <p:nvPr/>
          </p:nvSpPr>
          <p:spPr bwMode="auto">
            <a:xfrm>
              <a:off x="6169025" y="3759200"/>
              <a:ext cx="660400" cy="34290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7488"/>
            <a:ext cx="9144000" cy="611187"/>
          </a:xfrm>
        </p:spPr>
        <p:txBody>
          <a:bodyPr/>
          <a:lstStyle/>
          <a:p>
            <a:r>
              <a:rPr lang="en-US"/>
              <a:t>Background</a:t>
            </a:r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911225"/>
            <a:ext cx="8239125" cy="5003800"/>
          </a:xfrm>
        </p:spPr>
        <p:txBody>
          <a:bodyPr/>
          <a:lstStyle/>
          <a:p>
            <a:r>
              <a:rPr lang="en-US" dirty="0"/>
              <a:t>Many communities are developing public reports to compare the performance of health care providers</a:t>
            </a:r>
          </a:p>
          <a:p>
            <a:pPr lvl="1"/>
            <a:r>
              <a:rPr lang="en-US" sz="2200" dirty="0"/>
              <a:t>Examples:  </a:t>
            </a:r>
            <a:r>
              <a:rPr lang="en-US" sz="2200" dirty="0" err="1"/>
              <a:t>CVEs</a:t>
            </a:r>
            <a:r>
              <a:rPr lang="en-US" sz="2200" dirty="0"/>
              <a:t>, Aligning Forces Communities</a:t>
            </a:r>
          </a:p>
          <a:p>
            <a:pPr lvl="1">
              <a:buFontTx/>
              <a:buNone/>
            </a:pPr>
            <a:endParaRPr lang="en-US" dirty="0"/>
          </a:p>
        </p:txBody>
      </p:sp>
      <p:pic>
        <p:nvPicPr>
          <p:cNvPr id="2621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112963"/>
            <a:ext cx="6351587" cy="462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0338"/>
            <a:ext cx="9144000" cy="611187"/>
          </a:xfrm>
        </p:spPr>
        <p:txBody>
          <a:bodyPr/>
          <a:lstStyle/>
          <a:p>
            <a:r>
              <a:rPr lang="en-US" sz="2800" dirty="0"/>
              <a:t>Methods Issue #3: </a:t>
            </a:r>
            <a:br>
              <a:rPr lang="en-US" sz="2800" dirty="0"/>
            </a:br>
            <a:r>
              <a:rPr lang="en-US" sz="2800" dirty="0"/>
              <a:t>Link between Reliability and Misclassification*</a:t>
            </a: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3388" y="1082675"/>
            <a:ext cx="8467725" cy="5051425"/>
          </a:xfrm>
        </p:spPr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en-US" sz="2800"/>
              <a:t>Reliability is a function of: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600"/>
              <a:t>Provider-to-provider variation (which depends on the population)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600"/>
              <a:t>Sample size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/>
              <a:t>Providers typically vary in their number of “measured events”  (i.e., some providers have more information than others)</a:t>
            </a:r>
          </a:p>
          <a:p>
            <a:pPr marL="457200" indent="-457200">
              <a:lnSpc>
                <a:spcPct val="90000"/>
              </a:lnSpc>
            </a:pPr>
            <a:r>
              <a:rPr lang="en-US" sz="2600"/>
              <a:t>Higher reliability in a measure:</a:t>
            </a:r>
          </a:p>
          <a:p>
            <a:pPr marL="914400" lvl="1" indent="-457200">
              <a:lnSpc>
                <a:spcPct val="90000"/>
              </a:lnSpc>
            </a:pPr>
            <a:r>
              <a:rPr lang="en-US"/>
              <a:t>Means more signal, less noise</a:t>
            </a:r>
          </a:p>
          <a:p>
            <a:pPr marL="914400" lvl="1" indent="-457200">
              <a:lnSpc>
                <a:spcPct val="90000"/>
              </a:lnSpc>
            </a:pPr>
            <a:r>
              <a:rPr lang="en-US"/>
              <a:t>Reduces likelihood that you will classify provider in “wrong” category</a:t>
            </a:r>
          </a:p>
          <a:p>
            <a:pPr marL="457200" indent="-457200">
              <a:lnSpc>
                <a:spcPct val="90000"/>
              </a:lnSpc>
            </a:pPr>
            <a:r>
              <a:rPr lang="en-US" sz="2600"/>
              <a:t>Per Adams*:  </a:t>
            </a:r>
            <a:r>
              <a:rPr lang="en-US" sz="2600">
                <a:solidFill>
                  <a:srgbClr val="00A000"/>
                </a:solidFill>
              </a:rPr>
              <a:t>“Reliability ASSUMES validity”</a:t>
            </a:r>
          </a:p>
          <a:p>
            <a:pPr marL="457200" indent="-457200">
              <a:lnSpc>
                <a:spcPct val="90000"/>
              </a:lnSpc>
              <a:buFontTx/>
              <a:buNone/>
            </a:pPr>
            <a:endParaRPr lang="en-US"/>
          </a:p>
        </p:txBody>
      </p:sp>
      <p:sp>
        <p:nvSpPr>
          <p:cNvPr id="296964" name="Text Box 4"/>
          <p:cNvSpPr txBox="1">
            <a:spLocks noChangeArrowheads="1"/>
          </p:cNvSpPr>
          <p:nvPr/>
        </p:nvSpPr>
        <p:spPr bwMode="auto">
          <a:xfrm>
            <a:off x="1047750" y="5915025"/>
            <a:ext cx="78295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>
                <a:solidFill>
                  <a:schemeClr val="tx2"/>
                </a:solidFill>
              </a:rPr>
              <a:t>*Source:</a:t>
            </a:r>
            <a:r>
              <a:rPr lang="en-US" sz="1600"/>
              <a:t>  Adams JL, </a:t>
            </a:r>
            <a:r>
              <a:rPr lang="en-US" sz="1600" i="1"/>
              <a:t>The Reliability of Provider Profiling: A Tutorial</a:t>
            </a:r>
            <a:r>
              <a:rPr lang="en-US" sz="1600"/>
              <a:t>, Santa Monica, Calif.: RAND Corporation,TR-653-NCQA, 2009. As of June 8, 2010: http://www.rand.org/pubs/technical_reports/TR653/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6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0813"/>
            <a:ext cx="9144000" cy="611187"/>
          </a:xfrm>
        </p:spPr>
        <p:txBody>
          <a:bodyPr/>
          <a:lstStyle/>
          <a:p>
            <a:r>
              <a:rPr lang="en-US" sz="2800" dirty="0"/>
              <a:t>Misclassification risk:</a:t>
            </a:r>
            <a:br>
              <a:rPr lang="en-US" sz="2800" dirty="0"/>
            </a:br>
            <a:r>
              <a:rPr lang="en-US" sz="2800" dirty="0"/>
              <a:t>Various Factors Contribute to the Risk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173038" y="1343025"/>
            <a:ext cx="8742362" cy="4972050"/>
            <a:chOff x="173038" y="1343025"/>
            <a:chExt cx="8742362" cy="4972050"/>
          </a:xfrm>
        </p:grpSpPr>
        <p:grpSp>
          <p:nvGrpSpPr>
            <p:cNvPr id="253955" name="Group 3"/>
            <p:cNvGrpSpPr>
              <a:grpSpLocks/>
            </p:cNvGrpSpPr>
            <p:nvPr/>
          </p:nvGrpSpPr>
          <p:grpSpPr bwMode="auto">
            <a:xfrm>
              <a:off x="2582863" y="1343025"/>
              <a:ext cx="4573587" cy="695325"/>
              <a:chOff x="1405" y="906"/>
              <a:chExt cx="2881" cy="438"/>
            </a:xfrm>
          </p:grpSpPr>
          <p:sp>
            <p:nvSpPr>
              <p:cNvPr id="253956" name="Rectangle 4"/>
              <p:cNvSpPr>
                <a:spLocks noChangeArrowheads="1"/>
              </p:cNvSpPr>
              <p:nvPr/>
            </p:nvSpPr>
            <p:spPr bwMode="auto">
              <a:xfrm>
                <a:off x="1405" y="906"/>
                <a:ext cx="2881" cy="438"/>
              </a:xfrm>
              <a:prstGeom prst="rect">
                <a:avLst/>
              </a:prstGeom>
              <a:solidFill>
                <a:srgbClr val="363BF4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000" b="1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53957" name="Text Box 5"/>
              <p:cNvSpPr txBox="1">
                <a:spLocks noChangeArrowheads="1"/>
              </p:cNvSpPr>
              <p:nvPr/>
            </p:nvSpPr>
            <p:spPr bwMode="auto">
              <a:xfrm>
                <a:off x="1460" y="977"/>
                <a:ext cx="274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b="1">
                    <a:solidFill>
                      <a:schemeClr val="tx2"/>
                    </a:solidFill>
                  </a:rPr>
                  <a:t>Higher misclassification risk</a:t>
                </a:r>
                <a:endParaRPr lang="en-US" sz="1800" b="1"/>
              </a:p>
            </p:txBody>
          </p:sp>
        </p:grpSp>
        <p:grpSp>
          <p:nvGrpSpPr>
            <p:cNvPr id="253958" name="Group 6"/>
            <p:cNvGrpSpPr>
              <a:grpSpLocks/>
            </p:cNvGrpSpPr>
            <p:nvPr/>
          </p:nvGrpSpPr>
          <p:grpSpPr bwMode="auto">
            <a:xfrm>
              <a:off x="173038" y="4838700"/>
              <a:ext cx="7212012" cy="1476375"/>
              <a:chOff x="109" y="3048"/>
              <a:chExt cx="4543" cy="930"/>
            </a:xfrm>
          </p:grpSpPr>
          <p:grpSp>
            <p:nvGrpSpPr>
              <p:cNvPr id="253959" name="Group 7"/>
              <p:cNvGrpSpPr>
                <a:grpSpLocks/>
              </p:cNvGrpSpPr>
              <p:nvPr/>
            </p:nvGrpSpPr>
            <p:grpSpPr bwMode="auto">
              <a:xfrm>
                <a:off x="109" y="3360"/>
                <a:ext cx="2239" cy="618"/>
                <a:chOff x="109" y="3288"/>
                <a:chExt cx="2239" cy="618"/>
              </a:xfrm>
            </p:grpSpPr>
            <p:sp>
              <p:nvSpPr>
                <p:cNvPr id="253960" name="Rectangle 8"/>
                <p:cNvSpPr>
                  <a:spLocks noChangeArrowheads="1"/>
                </p:cNvSpPr>
                <p:nvPr/>
              </p:nvSpPr>
              <p:spPr bwMode="auto">
                <a:xfrm>
                  <a:off x="109" y="3288"/>
                  <a:ext cx="2239" cy="618"/>
                </a:xfrm>
                <a:prstGeom prst="rect">
                  <a:avLst/>
                </a:prstGeom>
                <a:solidFill>
                  <a:srgbClr val="363BF4">
                    <a:alpha val="50000"/>
                  </a:srgb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2000" b="1"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253961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170" y="3359"/>
                  <a:ext cx="2062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>
                      <a:solidFill>
                        <a:schemeClr val="tx2"/>
                      </a:solidFill>
                    </a:rPr>
                    <a:t>Higher average error per observation</a:t>
                  </a:r>
                  <a:endParaRPr lang="en-US" sz="1800" b="1"/>
                </a:p>
              </p:txBody>
            </p:sp>
          </p:grpSp>
          <p:grpSp>
            <p:nvGrpSpPr>
              <p:cNvPr id="253962" name="Group 10"/>
              <p:cNvGrpSpPr>
                <a:grpSpLocks/>
              </p:cNvGrpSpPr>
              <p:nvPr/>
            </p:nvGrpSpPr>
            <p:grpSpPr bwMode="auto">
              <a:xfrm>
                <a:off x="2647" y="3360"/>
                <a:ext cx="2005" cy="618"/>
                <a:chOff x="2485" y="3288"/>
                <a:chExt cx="2005" cy="618"/>
              </a:xfrm>
            </p:grpSpPr>
            <p:sp>
              <p:nvSpPr>
                <p:cNvPr id="253963" name="Rectangle 11"/>
                <p:cNvSpPr>
                  <a:spLocks noChangeArrowheads="1"/>
                </p:cNvSpPr>
                <p:nvPr/>
              </p:nvSpPr>
              <p:spPr bwMode="auto">
                <a:xfrm>
                  <a:off x="2485" y="3288"/>
                  <a:ext cx="2005" cy="618"/>
                </a:xfrm>
                <a:prstGeom prst="rect">
                  <a:avLst/>
                </a:prstGeom>
                <a:solidFill>
                  <a:srgbClr val="363BF4">
                    <a:alpha val="50000"/>
                  </a:srgb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2000" b="1"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253964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546" y="3359"/>
                  <a:ext cx="1738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>
                      <a:solidFill>
                        <a:schemeClr val="tx2"/>
                      </a:solidFill>
                    </a:rPr>
                    <a:t>Lower number of observations</a:t>
                  </a:r>
                  <a:endParaRPr lang="en-US" sz="1800" b="1"/>
                </a:p>
              </p:txBody>
            </p:sp>
          </p:grpSp>
          <p:sp>
            <p:nvSpPr>
              <p:cNvPr id="253965" name="Line 13"/>
              <p:cNvSpPr>
                <a:spLocks noChangeShapeType="1"/>
              </p:cNvSpPr>
              <p:nvPr/>
            </p:nvSpPr>
            <p:spPr bwMode="auto">
              <a:xfrm flipV="1">
                <a:off x="1314" y="3060"/>
                <a:ext cx="192" cy="264"/>
              </a:xfrm>
              <a:prstGeom prst="line">
                <a:avLst/>
              </a:prstGeom>
              <a:noFill/>
              <a:ln w="38100">
                <a:solidFill>
                  <a:schemeClr val="tx2"/>
                </a:solidFill>
                <a:round/>
                <a:headEnd/>
                <a:tailEnd type="triangle" w="lg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966" name="Line 14"/>
              <p:cNvSpPr>
                <a:spLocks noChangeShapeType="1"/>
              </p:cNvSpPr>
              <p:nvPr/>
            </p:nvSpPr>
            <p:spPr bwMode="auto">
              <a:xfrm flipH="1" flipV="1">
                <a:off x="2490" y="3048"/>
                <a:ext cx="294" cy="282"/>
              </a:xfrm>
              <a:prstGeom prst="line">
                <a:avLst/>
              </a:prstGeom>
              <a:noFill/>
              <a:ln w="38100">
                <a:solidFill>
                  <a:schemeClr val="tx2"/>
                </a:solidFill>
                <a:round/>
                <a:headEnd/>
                <a:tailEnd type="triangle" w="lg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3967" name="Group 15"/>
            <p:cNvGrpSpPr>
              <a:grpSpLocks/>
            </p:cNvGrpSpPr>
            <p:nvPr/>
          </p:nvGrpSpPr>
          <p:grpSpPr bwMode="auto">
            <a:xfrm>
              <a:off x="601663" y="3209925"/>
              <a:ext cx="8059737" cy="1609725"/>
              <a:chOff x="379" y="2022"/>
              <a:chExt cx="5077" cy="1014"/>
            </a:xfrm>
          </p:grpSpPr>
          <p:grpSp>
            <p:nvGrpSpPr>
              <p:cNvPr id="253968" name="Group 16"/>
              <p:cNvGrpSpPr>
                <a:grpSpLocks/>
              </p:cNvGrpSpPr>
              <p:nvPr/>
            </p:nvGrpSpPr>
            <p:grpSpPr bwMode="auto">
              <a:xfrm>
                <a:off x="2941" y="2418"/>
                <a:ext cx="2515" cy="618"/>
                <a:chOff x="2473" y="2418"/>
                <a:chExt cx="2515" cy="618"/>
              </a:xfrm>
            </p:grpSpPr>
            <p:sp>
              <p:nvSpPr>
                <p:cNvPr id="253969" name="Rectangle 17"/>
                <p:cNvSpPr>
                  <a:spLocks noChangeArrowheads="1"/>
                </p:cNvSpPr>
                <p:nvPr/>
              </p:nvSpPr>
              <p:spPr bwMode="auto">
                <a:xfrm>
                  <a:off x="2473" y="2418"/>
                  <a:ext cx="2515" cy="618"/>
                </a:xfrm>
                <a:prstGeom prst="rect">
                  <a:avLst/>
                </a:prstGeom>
                <a:solidFill>
                  <a:srgbClr val="363BF4">
                    <a:alpha val="50000"/>
                  </a:srgb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2000" b="1"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253970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2504" y="2489"/>
                  <a:ext cx="2422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>
                      <a:solidFill>
                        <a:schemeClr val="tx2"/>
                      </a:solidFill>
                    </a:rPr>
                    <a:t>Lower between-provider variation in performance</a:t>
                  </a:r>
                  <a:endParaRPr lang="en-US" sz="1800" b="1"/>
                </a:p>
              </p:txBody>
            </p:sp>
          </p:grpSp>
          <p:grpSp>
            <p:nvGrpSpPr>
              <p:cNvPr id="253971" name="Group 19"/>
              <p:cNvGrpSpPr>
                <a:grpSpLocks/>
              </p:cNvGrpSpPr>
              <p:nvPr/>
            </p:nvGrpSpPr>
            <p:grpSpPr bwMode="auto">
              <a:xfrm>
                <a:off x="379" y="2418"/>
                <a:ext cx="2261" cy="618"/>
                <a:chOff x="97" y="2418"/>
                <a:chExt cx="2261" cy="618"/>
              </a:xfrm>
            </p:grpSpPr>
            <p:sp>
              <p:nvSpPr>
                <p:cNvPr id="253972" name="Rectangle 20"/>
                <p:cNvSpPr>
                  <a:spLocks noChangeArrowheads="1"/>
                </p:cNvSpPr>
                <p:nvPr/>
              </p:nvSpPr>
              <p:spPr bwMode="auto">
                <a:xfrm>
                  <a:off x="97" y="2418"/>
                  <a:ext cx="2251" cy="618"/>
                </a:xfrm>
                <a:prstGeom prst="rect">
                  <a:avLst/>
                </a:prstGeom>
                <a:solidFill>
                  <a:srgbClr val="363BF4">
                    <a:alpha val="50000"/>
                  </a:srgb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2000" b="1"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253973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58" y="2489"/>
                  <a:ext cx="2200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>
                      <a:solidFill>
                        <a:schemeClr val="tx2"/>
                      </a:solidFill>
                    </a:rPr>
                    <a:t>Higher within-provider measurement error</a:t>
                  </a:r>
                  <a:endParaRPr lang="en-US" sz="1800" b="1"/>
                </a:p>
              </p:txBody>
            </p:sp>
          </p:grpSp>
          <p:sp>
            <p:nvSpPr>
              <p:cNvPr id="253974" name="Line 22"/>
              <p:cNvSpPr>
                <a:spLocks noChangeShapeType="1"/>
              </p:cNvSpPr>
              <p:nvPr/>
            </p:nvSpPr>
            <p:spPr bwMode="auto">
              <a:xfrm flipV="1">
                <a:off x="1548" y="2022"/>
                <a:ext cx="276" cy="372"/>
              </a:xfrm>
              <a:prstGeom prst="line">
                <a:avLst/>
              </a:prstGeom>
              <a:noFill/>
              <a:ln w="38100">
                <a:solidFill>
                  <a:schemeClr val="tx2"/>
                </a:solidFill>
                <a:round/>
                <a:headEnd/>
                <a:tailEnd type="triangle" w="lg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975" name="Line 23"/>
              <p:cNvSpPr>
                <a:spLocks noChangeShapeType="1"/>
              </p:cNvSpPr>
              <p:nvPr/>
            </p:nvSpPr>
            <p:spPr bwMode="auto">
              <a:xfrm flipH="1" flipV="1">
                <a:off x="2736" y="2022"/>
                <a:ext cx="360" cy="366"/>
              </a:xfrm>
              <a:prstGeom prst="line">
                <a:avLst/>
              </a:prstGeom>
              <a:noFill/>
              <a:ln w="38100">
                <a:solidFill>
                  <a:schemeClr val="tx2"/>
                </a:solidFill>
                <a:round/>
                <a:headEnd/>
                <a:tailEnd type="triangle" w="lg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53976" name="Group 24"/>
            <p:cNvGrpSpPr>
              <a:grpSpLocks/>
            </p:cNvGrpSpPr>
            <p:nvPr/>
          </p:nvGrpSpPr>
          <p:grpSpPr bwMode="auto">
            <a:xfrm>
              <a:off x="1857375" y="2105025"/>
              <a:ext cx="7058025" cy="1419225"/>
              <a:chOff x="1170" y="1326"/>
              <a:chExt cx="4446" cy="894"/>
            </a:xfrm>
          </p:grpSpPr>
          <p:grpSp>
            <p:nvGrpSpPr>
              <p:cNvPr id="253977" name="Group 25"/>
              <p:cNvGrpSpPr>
                <a:grpSpLocks/>
              </p:cNvGrpSpPr>
              <p:nvPr/>
            </p:nvGrpSpPr>
            <p:grpSpPr bwMode="auto">
              <a:xfrm>
                <a:off x="3343" y="1560"/>
                <a:ext cx="2273" cy="660"/>
                <a:chOff x="3487" y="1680"/>
                <a:chExt cx="2273" cy="660"/>
              </a:xfrm>
            </p:grpSpPr>
            <p:sp>
              <p:nvSpPr>
                <p:cNvPr id="253978" name="Rectangle 26"/>
                <p:cNvSpPr>
                  <a:spLocks noChangeArrowheads="1"/>
                </p:cNvSpPr>
                <p:nvPr/>
              </p:nvSpPr>
              <p:spPr bwMode="auto">
                <a:xfrm>
                  <a:off x="3487" y="1680"/>
                  <a:ext cx="2269" cy="660"/>
                </a:xfrm>
                <a:prstGeom prst="rect">
                  <a:avLst/>
                </a:prstGeom>
                <a:solidFill>
                  <a:srgbClr val="363BF4">
                    <a:alpha val="50000"/>
                  </a:srgb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2000" b="1"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253979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3548" y="1751"/>
                  <a:ext cx="2212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>
                      <a:solidFill>
                        <a:schemeClr val="tx2"/>
                      </a:solidFill>
                    </a:rPr>
                    <a:t>Classification system:</a:t>
                  </a:r>
                </a:p>
                <a:p>
                  <a:pPr algn="l"/>
                  <a:r>
                    <a:rPr lang="en-US" b="1">
                      <a:solidFill>
                        <a:schemeClr val="tx2"/>
                      </a:solidFill>
                    </a:rPr>
                    <a:t>More categories</a:t>
                  </a:r>
                  <a:endParaRPr lang="en-US" sz="1800" b="1"/>
                </a:p>
              </p:txBody>
            </p:sp>
          </p:grpSp>
          <p:grpSp>
            <p:nvGrpSpPr>
              <p:cNvPr id="253980" name="Group 28"/>
              <p:cNvGrpSpPr>
                <a:grpSpLocks/>
              </p:cNvGrpSpPr>
              <p:nvPr/>
            </p:nvGrpSpPr>
            <p:grpSpPr bwMode="auto">
              <a:xfrm>
                <a:off x="1170" y="1560"/>
                <a:ext cx="1711" cy="438"/>
                <a:chOff x="930" y="1680"/>
                <a:chExt cx="1711" cy="438"/>
              </a:xfrm>
            </p:grpSpPr>
            <p:sp>
              <p:nvSpPr>
                <p:cNvPr id="253981" name="Rectangle 29"/>
                <p:cNvSpPr>
                  <a:spLocks noChangeArrowheads="1"/>
                </p:cNvSpPr>
                <p:nvPr/>
              </p:nvSpPr>
              <p:spPr bwMode="auto">
                <a:xfrm>
                  <a:off x="930" y="1680"/>
                  <a:ext cx="1711" cy="438"/>
                </a:xfrm>
                <a:prstGeom prst="rect">
                  <a:avLst/>
                </a:prstGeom>
                <a:solidFill>
                  <a:srgbClr val="363BF4">
                    <a:alpha val="50000"/>
                  </a:srgb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 sz="2000" b="1">
                    <a:effectLst>
                      <a:outerShdw blurRad="38100" dist="38100" dir="2700000" algn="tl">
                        <a:srgbClr val="000000"/>
                      </a:outerShdw>
                    </a:effectLst>
                  </a:endParaRPr>
                </a:p>
              </p:txBody>
            </p:sp>
            <p:sp>
              <p:nvSpPr>
                <p:cNvPr id="253982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991" y="1751"/>
                  <a:ext cx="158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 algn="l"/>
                  <a:r>
                    <a:rPr lang="en-US" b="1">
                      <a:solidFill>
                        <a:schemeClr val="tx2"/>
                      </a:solidFill>
                    </a:rPr>
                    <a:t>Lower reliability</a:t>
                  </a:r>
                  <a:endParaRPr lang="en-US" sz="1800" b="1"/>
                </a:p>
              </p:txBody>
            </p:sp>
          </p:grpSp>
          <p:sp>
            <p:nvSpPr>
              <p:cNvPr id="253983" name="Line 31"/>
              <p:cNvSpPr>
                <a:spLocks noChangeShapeType="1"/>
              </p:cNvSpPr>
              <p:nvPr/>
            </p:nvSpPr>
            <p:spPr bwMode="auto">
              <a:xfrm flipV="1">
                <a:off x="2154" y="1326"/>
                <a:ext cx="198" cy="204"/>
              </a:xfrm>
              <a:prstGeom prst="line">
                <a:avLst/>
              </a:prstGeom>
              <a:noFill/>
              <a:ln w="38100">
                <a:solidFill>
                  <a:schemeClr val="tx2"/>
                </a:solidFill>
                <a:round/>
                <a:headEnd/>
                <a:tailEnd type="triangle" w="lg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984" name="Line 32"/>
              <p:cNvSpPr>
                <a:spLocks noChangeShapeType="1"/>
              </p:cNvSpPr>
              <p:nvPr/>
            </p:nvSpPr>
            <p:spPr bwMode="auto">
              <a:xfrm flipH="1" flipV="1">
                <a:off x="3912" y="1332"/>
                <a:ext cx="162" cy="234"/>
              </a:xfrm>
              <a:prstGeom prst="line">
                <a:avLst/>
              </a:prstGeom>
              <a:noFill/>
              <a:ln w="38100">
                <a:solidFill>
                  <a:schemeClr val="tx2"/>
                </a:solidFill>
                <a:prstDash val="sysDot"/>
                <a:round/>
                <a:headEnd/>
                <a:tailEnd type="triangle" w="lg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7013"/>
            <a:ext cx="9144000" cy="611187"/>
          </a:xfrm>
        </p:spPr>
        <p:txBody>
          <a:bodyPr/>
          <a:lstStyle/>
          <a:p>
            <a:r>
              <a:rPr lang="en-US" sz="2800" dirty="0"/>
              <a:t>Methods Issue #4: </a:t>
            </a:r>
            <a:br>
              <a:rPr lang="en-US" sz="2800" dirty="0"/>
            </a:br>
            <a:r>
              <a:rPr lang="en-US" sz="2800" dirty="0"/>
              <a:t>Composite Measures</a:t>
            </a:r>
          </a:p>
        </p:txBody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3388" y="1177925"/>
            <a:ext cx="8467725" cy="5410200"/>
          </a:xfrm>
        </p:spPr>
        <p:txBody>
          <a:bodyPr/>
          <a:lstStyle/>
          <a:p>
            <a:pPr marL="457200" indent="-457200"/>
            <a:r>
              <a:rPr lang="en-US" sz="2200"/>
              <a:t>Composite measures are “summary measures”</a:t>
            </a:r>
          </a:p>
          <a:p>
            <a:pPr marL="914400" lvl="1" indent="-457200"/>
            <a:r>
              <a:rPr lang="en-US" sz="2000"/>
              <a:t>Combine data from 2 or more individual measures into a single measure</a:t>
            </a:r>
          </a:p>
          <a:p>
            <a:pPr marL="1371600" lvl="2" indent="-457200"/>
            <a:r>
              <a:rPr lang="en-US" sz="2000"/>
              <a:t>Example:  4 separate preventive care measures may be combined into an overall preventive care composite </a:t>
            </a:r>
          </a:p>
          <a:p>
            <a:pPr marL="914400" lvl="1" indent="-457200"/>
            <a:r>
              <a:rPr lang="en-US" sz="2000"/>
              <a:t>Potential advantages are:</a:t>
            </a:r>
          </a:p>
          <a:p>
            <a:pPr marL="1371600" lvl="2" indent="-457200"/>
            <a:r>
              <a:rPr lang="en-US" sz="2000"/>
              <a:t>Fewer measures may be easier for patients to digest</a:t>
            </a:r>
          </a:p>
          <a:p>
            <a:pPr marL="1371600" lvl="2" indent="-457200"/>
            <a:r>
              <a:rPr lang="en-US" sz="2000"/>
              <a:t>May increase reliability, thereby lowering risk of misclassification</a:t>
            </a:r>
          </a:p>
          <a:p>
            <a:pPr marL="914400" lvl="1" indent="-457200"/>
            <a:r>
              <a:rPr lang="en-US" sz="2200"/>
              <a:t>Key decision questions:</a:t>
            </a:r>
          </a:p>
          <a:p>
            <a:pPr marL="1371600" lvl="2" indent="-457200"/>
            <a:r>
              <a:rPr lang="en-US" sz="2000"/>
              <a:t>Will composites be used?</a:t>
            </a:r>
          </a:p>
          <a:p>
            <a:pPr marL="1371600" lvl="2" indent="-457200"/>
            <a:r>
              <a:rPr lang="en-US" sz="2000"/>
              <a:t>If used, which measures will be combined?</a:t>
            </a:r>
          </a:p>
          <a:p>
            <a:pPr marL="1371600" lvl="2" indent="-457200"/>
            <a:r>
              <a:rPr lang="en-US" sz="2000"/>
              <a:t>How will individual measures be combined (i.e., the construction of the composite)?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7488"/>
            <a:ext cx="9144000" cy="611187"/>
          </a:xfrm>
        </p:spPr>
        <p:txBody>
          <a:bodyPr/>
          <a:lstStyle/>
          <a:p>
            <a:r>
              <a:rPr lang="en-US" sz="2800" dirty="0"/>
              <a:t>Methods Issue #4: </a:t>
            </a:r>
            <a:br>
              <a:rPr lang="en-US" sz="2800" dirty="0"/>
            </a:br>
            <a:r>
              <a:rPr lang="en-US" sz="2800" dirty="0"/>
              <a:t>Composite Measures</a:t>
            </a:r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3388" y="1130300"/>
            <a:ext cx="8467725" cy="5118100"/>
          </a:xfrm>
        </p:spPr>
        <p:txBody>
          <a:bodyPr/>
          <a:lstStyle/>
          <a:p>
            <a:pPr marL="457200" indent="-457200">
              <a:lnSpc>
                <a:spcPct val="90000"/>
              </a:lnSpc>
            </a:pPr>
            <a:r>
              <a:rPr lang="en-US"/>
              <a:t>There are different types of composite measures and methods to construct composites</a:t>
            </a:r>
          </a:p>
          <a:p>
            <a:pPr marL="457200" indent="-457200">
              <a:lnSpc>
                <a:spcPct val="90000"/>
              </a:lnSpc>
            </a:pPr>
            <a:r>
              <a:rPr lang="en-US"/>
              <a:t>Options for combining measures include:</a:t>
            </a:r>
          </a:p>
          <a:p>
            <a:pPr marL="914400" lvl="1" indent="-457200">
              <a:lnSpc>
                <a:spcPct val="90000"/>
              </a:lnSpc>
              <a:buFontTx/>
              <a:buAutoNum type="arabicPeriod"/>
            </a:pPr>
            <a:r>
              <a:rPr lang="en-US" sz="2200"/>
              <a:t>“Reflective”  or “latent” composites: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 sz="2200"/>
              <a:t>Let the data decide which measures to include (e.g., via factor analytic methods)</a:t>
            </a:r>
          </a:p>
          <a:p>
            <a:pPr marL="914400" lvl="1" indent="-457200">
              <a:lnSpc>
                <a:spcPct val="90000"/>
              </a:lnSpc>
              <a:buFontTx/>
              <a:buAutoNum type="arabicPeriod"/>
            </a:pPr>
            <a:r>
              <a:rPr lang="en-US" sz="2200"/>
              <a:t>“Formative” composites: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 sz="2200"/>
              <a:t>Based on judgment as to what to include</a:t>
            </a:r>
          </a:p>
          <a:p>
            <a:pPr marL="914400" lvl="1" indent="-457200">
              <a:lnSpc>
                <a:spcPct val="90000"/>
              </a:lnSpc>
              <a:buFontTx/>
              <a:buAutoNum type="arabicPeriod"/>
            </a:pPr>
            <a:r>
              <a:rPr lang="en-US" sz="2600"/>
              <a:t>Nationally-endorsed composites</a:t>
            </a:r>
          </a:p>
          <a:p>
            <a:pPr marL="457200" indent="-457200">
              <a:lnSpc>
                <a:spcPct val="90000"/>
              </a:lnSpc>
            </a:pPr>
            <a:r>
              <a:rPr lang="en-US"/>
              <a:t>Options for constructing: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200"/>
              <a:t>“All-or-none” methods (success on every measured service)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200"/>
              <a:t>Weighted average methods (need to define the weights)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89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Other Topics Addressed in White Paper</a:t>
            </a:r>
            <a:br>
              <a:rPr lang="en-US" sz="2800" dirty="0"/>
            </a:br>
            <a:r>
              <a:rPr lang="en-US" sz="2800" dirty="0"/>
              <a:t>Creating Reports of Provider Performance</a:t>
            </a:r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7713" y="1482725"/>
            <a:ext cx="8048625" cy="4946650"/>
          </a:xfrm>
        </p:spPr>
        <p:txBody>
          <a:bodyPr/>
          <a:lstStyle/>
          <a:p>
            <a:pPr marL="457200" indent="-457200">
              <a:buSzPct val="95000"/>
              <a:buFontTx/>
              <a:buAutoNum type="alphaUcPeriod"/>
            </a:pPr>
            <a:r>
              <a:rPr lang="en-US"/>
              <a:t>Negotiating consensus on goals and “value judgments” of performance reporting</a:t>
            </a:r>
          </a:p>
          <a:p>
            <a:pPr marL="914400" lvl="1" indent="-457200">
              <a:buSzPct val="95000"/>
              <a:buFontTx/>
              <a:buAutoNum type="alphaUcPeriod"/>
            </a:pPr>
            <a:r>
              <a:rPr lang="en-US" sz="2000"/>
              <a:t>What are the purposes of publicly reporting provider performance?</a:t>
            </a:r>
          </a:p>
          <a:p>
            <a:pPr marL="914400" lvl="1" indent="-457200">
              <a:buSzPct val="95000"/>
              <a:buFontTx/>
              <a:buAutoNum type="alphaUcPeriod"/>
            </a:pPr>
            <a:r>
              <a:rPr lang="en-US" sz="2000"/>
              <a:t>What will be the general format of performance reports? </a:t>
            </a:r>
          </a:p>
          <a:p>
            <a:pPr marL="914400" lvl="1" indent="-457200">
              <a:buSzPct val="95000"/>
              <a:buFontTx/>
              <a:buAutoNum type="alphaUcPeriod"/>
            </a:pPr>
            <a:r>
              <a:rPr lang="en-US" sz="2000"/>
              <a:t>What will be the acceptable level of performance misclassification due to chance?</a:t>
            </a:r>
          </a:p>
          <a:p>
            <a:pPr marL="457200" indent="-457200">
              <a:buSzPct val="95000"/>
              <a:buFontTx/>
              <a:buAutoNum type="alphaUcPeriod"/>
            </a:pPr>
            <a:r>
              <a:rPr lang="en-US"/>
              <a:t>Selecting the measures that will be used to evaluate provider performance </a:t>
            </a:r>
          </a:p>
          <a:p>
            <a:pPr marL="914400" lvl="1" indent="-457200">
              <a:buSzPct val="95000"/>
              <a:buFontTx/>
              <a:buAutoNum type="alphaUcPeriod"/>
            </a:pPr>
            <a:r>
              <a:rPr lang="en-US" sz="2000"/>
              <a:t>Which measures will be included in a performance report?</a:t>
            </a:r>
          </a:p>
          <a:p>
            <a:pPr marL="914400" lvl="1" indent="-457200">
              <a:buSzPct val="95000"/>
              <a:buFontTx/>
              <a:buAutoNum type="alphaUcPeriod"/>
            </a:pPr>
            <a:r>
              <a:rPr lang="en-US" sz="2000"/>
              <a:t>How will the performance measures be specified?</a:t>
            </a:r>
          </a:p>
          <a:p>
            <a:pPr marL="914400" lvl="1" indent="-457200">
              <a:buSzPct val="95000"/>
              <a:buFontTx/>
              <a:buAutoNum type="alphaUcPeriod"/>
            </a:pPr>
            <a:r>
              <a:rPr lang="en-US" sz="2000"/>
              <a:t>What patient populations will be included?</a:t>
            </a:r>
          </a:p>
          <a:p>
            <a:pPr marL="914400" lvl="1" indent="-457200"/>
            <a:endParaRPr lang="en-US" sz="2000"/>
          </a:p>
          <a:p>
            <a:pPr marL="457200" indent="-457200">
              <a:buSzPct val="95000"/>
              <a:buFontTx/>
              <a:buNone/>
            </a:pP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9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979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Other Topics Addressed in White Paper</a:t>
            </a:r>
            <a:br>
              <a:rPr lang="en-US" sz="2800" dirty="0"/>
            </a:br>
            <a:r>
              <a:rPr lang="en-US" sz="2800" dirty="0"/>
              <a:t>Creating Reports of Provider Performance</a:t>
            </a:r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7713" y="1482725"/>
            <a:ext cx="8048625" cy="4622800"/>
          </a:xfrm>
        </p:spPr>
        <p:txBody>
          <a:bodyPr/>
          <a:lstStyle/>
          <a:p>
            <a:pPr marL="457200" indent="-457200">
              <a:buSzPct val="95000"/>
              <a:buFontTx/>
              <a:buAutoNum type="alphaUcPeriod" startAt="3"/>
            </a:pPr>
            <a:r>
              <a:rPr lang="en-US"/>
              <a:t>Identifying data sources and aggregating performance data </a:t>
            </a:r>
          </a:p>
          <a:p>
            <a:pPr marL="914400" lvl="1" indent="-457200">
              <a:buSzPct val="95000"/>
              <a:buFontTx/>
              <a:buAutoNum type="alphaUcPeriod"/>
            </a:pPr>
            <a:r>
              <a:rPr lang="en-US" sz="2000"/>
              <a:t>What kinds of data sources will be included?</a:t>
            </a:r>
          </a:p>
          <a:p>
            <a:pPr marL="914400" lvl="1" indent="-457200">
              <a:buSzPct val="95000"/>
              <a:buFontTx/>
              <a:buAutoNum type="alphaUcPeriod"/>
            </a:pPr>
            <a:r>
              <a:rPr lang="en-US" sz="2000"/>
              <a:t>How will data sources be combined?</a:t>
            </a:r>
          </a:p>
          <a:p>
            <a:pPr marL="914400" lvl="1" indent="-457200">
              <a:buSzPct val="95000"/>
              <a:buFontTx/>
              <a:buAutoNum type="alphaUcPeriod"/>
            </a:pPr>
            <a:r>
              <a:rPr lang="en-US" sz="2000"/>
              <a:t>How frequently will data be updated?</a:t>
            </a:r>
          </a:p>
          <a:p>
            <a:pPr marL="457200" indent="-457200">
              <a:buSzPct val="95000"/>
              <a:buFontTx/>
              <a:buAutoNum type="alphaUcPeriod" startAt="3"/>
            </a:pPr>
            <a:r>
              <a:rPr lang="en-US"/>
              <a:t>Checking data quality and completeness</a:t>
            </a:r>
          </a:p>
          <a:p>
            <a:pPr marL="914400" lvl="1" indent="-457200">
              <a:buSzPct val="95000"/>
              <a:buFontTx/>
              <a:buAutoNum type="alphaUcPeriod"/>
            </a:pPr>
            <a:r>
              <a:rPr lang="en-US" sz="2000"/>
              <a:t>How will tests for missing data be performed?</a:t>
            </a:r>
          </a:p>
          <a:p>
            <a:pPr marL="914400" lvl="1" indent="-457200">
              <a:buSzPct val="95000"/>
              <a:buFontTx/>
              <a:buAutoNum type="alphaUcPeriod"/>
            </a:pPr>
            <a:r>
              <a:rPr lang="en-US" sz="2000"/>
              <a:t>How will missing data be handled?</a:t>
            </a:r>
          </a:p>
          <a:p>
            <a:pPr marL="914400" lvl="1" indent="-457200">
              <a:buSzPct val="95000"/>
              <a:buFontTx/>
              <a:buAutoNum type="alphaUcPeriod"/>
            </a:pPr>
            <a:r>
              <a:rPr lang="en-US" sz="2000"/>
              <a:t>How will accuracy of data interpretation be assessed?</a:t>
            </a:r>
          </a:p>
          <a:p>
            <a:pPr marL="914400" lvl="1" indent="-457200"/>
            <a:endParaRPr lang="en-US" sz="2000"/>
          </a:p>
          <a:p>
            <a:pPr marL="457200" indent="-457200">
              <a:buSzPct val="95000"/>
              <a:buFontTx/>
              <a:buNone/>
            </a:pP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467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98438"/>
            <a:ext cx="9144000" cy="611187"/>
          </a:xfrm>
        </p:spPr>
        <p:txBody>
          <a:bodyPr/>
          <a:lstStyle/>
          <a:p>
            <a:r>
              <a:rPr lang="en-US" sz="2800" dirty="0"/>
              <a:t>Other Topics Addressed in White Paper</a:t>
            </a:r>
            <a:br>
              <a:rPr lang="en-US" sz="2800" dirty="0"/>
            </a:br>
            <a:r>
              <a:rPr lang="en-US" sz="2800" dirty="0"/>
              <a:t>Creating Reports of Provider Performance</a:t>
            </a:r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9138" y="1235075"/>
            <a:ext cx="8048625" cy="4622800"/>
          </a:xfrm>
        </p:spPr>
        <p:txBody>
          <a:bodyPr/>
          <a:lstStyle/>
          <a:p>
            <a:pPr marL="457200" indent="-457200">
              <a:buSzPct val="95000"/>
              <a:buFontTx/>
              <a:buAutoNum type="alphaUcPeriod" startAt="5"/>
            </a:pPr>
            <a:r>
              <a:rPr lang="en-US"/>
              <a:t>Computing provider-level performance scores </a:t>
            </a:r>
          </a:p>
          <a:p>
            <a:pPr marL="914400" lvl="1" indent="-457200">
              <a:buSzPct val="95000"/>
              <a:buFontTx/>
              <a:buAutoNum type="alphaUcPeriod"/>
            </a:pPr>
            <a:r>
              <a:rPr lang="en-US" sz="2000"/>
              <a:t>How will performance data be attributed to providers?</a:t>
            </a:r>
          </a:p>
          <a:p>
            <a:pPr marL="914400" lvl="1" indent="-457200">
              <a:buSzPct val="95000"/>
              <a:buFontTx/>
              <a:buAutoNum type="alphaUcPeriod"/>
            </a:pPr>
            <a:r>
              <a:rPr lang="en-US" sz="2000"/>
              <a:t>What are the options for handling outlier observations?</a:t>
            </a:r>
          </a:p>
          <a:p>
            <a:pPr marL="914400" lvl="1" indent="-457200">
              <a:buSzPct val="95000"/>
              <a:buFontTx/>
              <a:buAutoNum type="alphaUcPeriod"/>
            </a:pPr>
            <a:r>
              <a:rPr lang="en-US" sz="2000"/>
              <a:t>Will case mix adjustment be performed, and if yes, how?</a:t>
            </a:r>
          </a:p>
          <a:p>
            <a:pPr marL="914400" lvl="1" indent="-457200">
              <a:buSzPct val="95000"/>
              <a:buFontTx/>
              <a:buAutoNum type="alphaUcPeriod"/>
            </a:pPr>
            <a:r>
              <a:rPr lang="en-US" sz="2000"/>
              <a:t>What strategies will be used to limit the risk of misclassification due to chance?</a:t>
            </a:r>
          </a:p>
          <a:p>
            <a:pPr marL="457200" indent="-457200">
              <a:buSzPct val="95000"/>
              <a:buFontTx/>
              <a:buAutoNum type="alphaUcPeriod" startAt="5"/>
            </a:pPr>
            <a:r>
              <a:rPr lang="en-US"/>
              <a:t>Creating performance reports</a:t>
            </a:r>
          </a:p>
          <a:p>
            <a:pPr marL="914400" lvl="1" indent="-457200">
              <a:buSzPct val="95000"/>
              <a:buFontTx/>
              <a:buAutoNum type="alphaUcPeriod"/>
            </a:pPr>
            <a:r>
              <a:rPr lang="en-US" sz="2000"/>
              <a:t>How will performance be reported?</a:t>
            </a:r>
          </a:p>
          <a:p>
            <a:pPr marL="1371600" lvl="2" indent="-457200">
              <a:buSzPct val="95000"/>
              <a:buFontTx/>
              <a:buAutoNum type="arabicPeriod"/>
            </a:pPr>
            <a:r>
              <a:rPr lang="en-US" sz="2000"/>
              <a:t>Single points in time, trends</a:t>
            </a:r>
          </a:p>
          <a:p>
            <a:pPr marL="1371600" lvl="2" indent="-457200">
              <a:buSzPct val="95000"/>
              <a:buFontTx/>
              <a:buAutoNum type="arabicPeriod"/>
            </a:pPr>
            <a:r>
              <a:rPr lang="en-US" sz="2000"/>
              <a:t>Numerical scores</a:t>
            </a:r>
          </a:p>
          <a:p>
            <a:pPr marL="1371600" lvl="2" indent="-457200">
              <a:buSzPct val="95000"/>
              <a:buFontTx/>
              <a:buAutoNum type="arabicPeriod"/>
            </a:pPr>
            <a:r>
              <a:rPr lang="en-US" sz="2000"/>
              <a:t>Categorizing performance</a:t>
            </a:r>
          </a:p>
          <a:p>
            <a:pPr marL="914400" lvl="1" indent="-457200">
              <a:buSzPct val="95000"/>
              <a:buFontTx/>
              <a:buAutoNum type="alphaUcPeriod"/>
            </a:pPr>
            <a:r>
              <a:rPr lang="en-US" sz="2000"/>
              <a:t>Will composite measures be used?  Is yes, how to combine measures and construct the composite</a:t>
            </a:r>
          </a:p>
          <a:p>
            <a:pPr marL="914400" lvl="1" indent="-457200">
              <a:buSzPct val="95000"/>
              <a:buFontTx/>
              <a:buAutoNum type="alphaUcPeriod"/>
            </a:pPr>
            <a:r>
              <a:rPr lang="en-US" sz="2000"/>
              <a:t>What final validity checks might improve the accuracy and acceptance of reports?</a:t>
            </a:r>
          </a:p>
          <a:p>
            <a:pPr marL="914400" lvl="1" indent="-457200"/>
            <a:endParaRPr lang="en-US" sz="2000"/>
          </a:p>
          <a:p>
            <a:pPr marL="457200" indent="-457200">
              <a:buSzPct val="95000"/>
              <a:buFontTx/>
              <a:buNone/>
            </a:pP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1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Concluding Thoughts</a:t>
            </a:r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0413" y="1050925"/>
            <a:ext cx="7772400" cy="5626100"/>
          </a:xfrm>
        </p:spPr>
        <p:txBody>
          <a:bodyPr/>
          <a:lstStyle/>
          <a:p>
            <a:pPr>
              <a:spcAft>
                <a:spcPct val="25000"/>
              </a:spcAft>
            </a:pPr>
            <a:r>
              <a:rPr lang="en-US"/>
              <a:t>Groups of stakeholders engaging in measurement for public reporting may choose different options at each decision point</a:t>
            </a:r>
          </a:p>
          <a:p>
            <a:pPr>
              <a:spcAft>
                <a:spcPct val="25000"/>
              </a:spcAft>
            </a:pPr>
            <a:r>
              <a:rPr lang="en-US"/>
              <a:t>Our goal was to illustrate the advantages and disadvantages of various options at each decision point</a:t>
            </a:r>
          </a:p>
          <a:p>
            <a:pPr lvl="1">
              <a:spcAft>
                <a:spcPct val="25000"/>
              </a:spcAft>
            </a:pPr>
            <a:r>
              <a:rPr lang="en-US"/>
              <a:t>Consultation with a statistician may yield tailored advice</a:t>
            </a:r>
          </a:p>
          <a:p>
            <a:pPr>
              <a:spcAft>
                <a:spcPct val="25000"/>
              </a:spcAft>
            </a:pPr>
            <a:r>
              <a:rPr lang="en-US"/>
              <a:t>The menu of options for each decision point is not exhaustive</a:t>
            </a:r>
          </a:p>
          <a:p>
            <a:pPr lvl="1">
              <a:spcAft>
                <a:spcPct val="25000"/>
              </a:spcAft>
            </a:pPr>
            <a:r>
              <a:rPr lang="en-US"/>
              <a:t>Going through the options may stimulate discussion and negotiation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27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7700" y="1416050"/>
            <a:ext cx="7772400" cy="4860925"/>
          </a:xfrm>
        </p:spPr>
        <p:txBody>
          <a:bodyPr/>
          <a:lstStyle/>
          <a:p>
            <a:r>
              <a:rPr lang="en-US" dirty="0"/>
              <a:t>To obtain a copy of the White Paper, please email </a:t>
            </a:r>
            <a:r>
              <a:rPr lang="en-US" dirty="0">
                <a:hlinkClick r:id="rId2" tooltip="mailto:peggy.mcnamara@ahrq.hhs.gov"/>
              </a:rPr>
              <a:t>peggy.mcnamara@ahrq.hhs.gov</a:t>
            </a:r>
            <a:r>
              <a:rPr lang="en-US" dirty="0"/>
              <a:t> and she will put you on the distribution list</a:t>
            </a:r>
          </a:p>
          <a:p>
            <a:endParaRPr lang="en-US" dirty="0"/>
          </a:p>
          <a:p>
            <a:r>
              <a:rPr lang="en-US" dirty="0"/>
              <a:t>For more details on the information in the report, contact:</a:t>
            </a:r>
          </a:p>
          <a:p>
            <a:pPr lvl="1"/>
            <a:r>
              <a:rPr lang="en-US" dirty="0"/>
              <a:t> </a:t>
            </a:r>
            <a:r>
              <a:rPr lang="en-US" sz="2800" dirty="0"/>
              <a:t>Mark Friedberg: </a:t>
            </a:r>
            <a:r>
              <a:rPr lang="en-US" sz="2800" dirty="0">
                <a:solidFill>
                  <a:schemeClr val="tx2"/>
                </a:solidFill>
                <a:hlinkClick r:id="rId3"/>
              </a:rPr>
              <a:t>mfriedbe@rand.org</a:t>
            </a:r>
            <a:endParaRPr lang="en-US" sz="2800" dirty="0">
              <a:solidFill>
                <a:schemeClr val="tx2"/>
              </a:solidFill>
            </a:endParaRPr>
          </a:p>
          <a:p>
            <a:pPr lvl="1"/>
            <a:r>
              <a:rPr lang="en-US" sz="2800" dirty="0"/>
              <a:t>Cheryl </a:t>
            </a:r>
            <a:r>
              <a:rPr lang="en-US" sz="2800" dirty="0" err="1"/>
              <a:t>Damberg</a:t>
            </a:r>
            <a:r>
              <a:rPr lang="en-US" sz="2800" dirty="0"/>
              <a:t>:</a:t>
            </a:r>
            <a:r>
              <a:rPr lang="en-US" sz="2800" dirty="0">
                <a:solidFill>
                  <a:schemeClr val="tx2"/>
                </a:solidFill>
              </a:rPr>
              <a:t>  </a:t>
            </a:r>
            <a:r>
              <a:rPr lang="en-US" sz="2800" dirty="0">
                <a:solidFill>
                  <a:schemeClr val="tx2"/>
                </a:solidFill>
                <a:hlinkClick r:id="rId4"/>
              </a:rPr>
              <a:t>damberg@rand.org</a:t>
            </a:r>
            <a:endParaRPr lang="en-US" sz="2800" dirty="0">
              <a:solidFill>
                <a:schemeClr val="tx2"/>
              </a:solidFill>
            </a:endParaRPr>
          </a:p>
          <a:p>
            <a:endParaRPr lang="en-US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46063"/>
            <a:ext cx="9144000" cy="611187"/>
          </a:xfrm>
        </p:spPr>
        <p:txBody>
          <a:bodyPr/>
          <a:lstStyle/>
          <a:p>
            <a:r>
              <a:rPr lang="en-US" dirty="0"/>
              <a:t>Road to Producing Performance Reports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46050" y="1220788"/>
            <a:ext cx="8731250" cy="5170487"/>
            <a:chOff x="146050" y="1220788"/>
            <a:chExt cx="8731250" cy="5170487"/>
          </a:xfrm>
        </p:grpSpPr>
        <p:sp>
          <p:nvSpPr>
            <p:cNvPr id="225283" name="Text Box 3"/>
            <p:cNvSpPr txBox="1">
              <a:spLocks noChangeArrowheads="1"/>
            </p:cNvSpPr>
            <p:nvPr/>
          </p:nvSpPr>
          <p:spPr bwMode="auto">
            <a:xfrm>
              <a:off x="146050" y="1296988"/>
              <a:ext cx="2049463" cy="822325"/>
            </a:xfrm>
            <a:prstGeom prst="rect">
              <a:avLst/>
            </a:prstGeom>
            <a:gradFill rotWithShape="1">
              <a:gsLst>
                <a:gs pos="0">
                  <a:srgbClr val="E3BE55">
                    <a:alpha val="50000"/>
                  </a:srgbClr>
                </a:gs>
                <a:gs pos="100000">
                  <a:srgbClr val="E3BE55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Goals of CVE</a:t>
              </a:r>
            </a:p>
            <a:p>
              <a:pPr algn="l"/>
              <a:r>
                <a:rPr lang="en-US"/>
                <a:t>stakeholder A</a:t>
              </a:r>
            </a:p>
          </p:txBody>
        </p:sp>
        <p:sp>
          <p:nvSpPr>
            <p:cNvPr id="225284" name="Text Box 4"/>
            <p:cNvSpPr txBox="1">
              <a:spLocks noChangeArrowheads="1"/>
            </p:cNvSpPr>
            <p:nvPr/>
          </p:nvSpPr>
          <p:spPr bwMode="auto">
            <a:xfrm>
              <a:off x="2355850" y="1220788"/>
              <a:ext cx="2049463" cy="822325"/>
            </a:xfrm>
            <a:prstGeom prst="rect">
              <a:avLst/>
            </a:prstGeom>
            <a:solidFill>
              <a:srgbClr val="C20000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Goals of CVE</a:t>
              </a:r>
            </a:p>
            <a:p>
              <a:pPr algn="l"/>
              <a:r>
                <a:rPr lang="en-US"/>
                <a:t>stakeholder B</a:t>
              </a:r>
            </a:p>
          </p:txBody>
        </p:sp>
        <p:sp>
          <p:nvSpPr>
            <p:cNvPr id="225285" name="Text Box 5"/>
            <p:cNvSpPr txBox="1">
              <a:spLocks noChangeArrowheads="1"/>
            </p:cNvSpPr>
            <p:nvPr/>
          </p:nvSpPr>
          <p:spPr bwMode="auto">
            <a:xfrm>
              <a:off x="565150" y="5249863"/>
              <a:ext cx="2101850" cy="457200"/>
            </a:xfrm>
            <a:prstGeom prst="rect">
              <a:avLst/>
            </a:prstGeom>
            <a:solidFill>
              <a:srgbClr val="363BF4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Available data</a:t>
              </a:r>
            </a:p>
          </p:txBody>
        </p:sp>
        <p:sp>
          <p:nvSpPr>
            <p:cNvPr id="225286" name="Rectangle 6"/>
            <p:cNvSpPr>
              <a:spLocks noChangeArrowheads="1"/>
            </p:cNvSpPr>
            <p:nvPr/>
          </p:nvSpPr>
          <p:spPr bwMode="auto">
            <a:xfrm>
              <a:off x="3905250" y="2628900"/>
              <a:ext cx="2181225" cy="2809875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CCECFF">
                    <a:alpha val="80000"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 sz="3200" b="1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Decisions</a:t>
              </a:r>
            </a:p>
            <a:p>
              <a:r>
                <a:rPr lang="en-US" sz="3200" b="1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About</a:t>
              </a:r>
            </a:p>
            <a:p>
              <a:r>
                <a:rPr lang="en-US" sz="3200" b="1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Methods</a:t>
              </a:r>
            </a:p>
            <a:p>
              <a:r>
                <a:rPr lang="en-US" sz="3200" b="1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Issues</a:t>
              </a:r>
            </a:p>
          </p:txBody>
        </p:sp>
        <p:sp>
          <p:nvSpPr>
            <p:cNvPr id="225287" name="Line 7"/>
            <p:cNvSpPr>
              <a:spLocks noChangeShapeType="1"/>
            </p:cNvSpPr>
            <p:nvPr/>
          </p:nvSpPr>
          <p:spPr bwMode="auto">
            <a:xfrm>
              <a:off x="1057275" y="2219325"/>
              <a:ext cx="295275" cy="7429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288" name="Line 8"/>
            <p:cNvSpPr>
              <a:spLocks noChangeShapeType="1"/>
            </p:cNvSpPr>
            <p:nvPr/>
          </p:nvSpPr>
          <p:spPr bwMode="auto">
            <a:xfrm>
              <a:off x="2924175" y="3429000"/>
              <a:ext cx="857250" cy="304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289" name="Line 9"/>
            <p:cNvSpPr>
              <a:spLocks noChangeShapeType="1"/>
            </p:cNvSpPr>
            <p:nvPr/>
          </p:nvSpPr>
          <p:spPr bwMode="auto">
            <a:xfrm flipV="1">
              <a:off x="2752725" y="4619625"/>
              <a:ext cx="1047750" cy="6191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290" name="Line 10"/>
            <p:cNvSpPr>
              <a:spLocks noChangeShapeType="1"/>
            </p:cNvSpPr>
            <p:nvPr/>
          </p:nvSpPr>
          <p:spPr bwMode="auto">
            <a:xfrm>
              <a:off x="6172200" y="4067175"/>
              <a:ext cx="6381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291" name="Text Box 11"/>
            <p:cNvSpPr txBox="1">
              <a:spLocks noChangeArrowheads="1"/>
            </p:cNvSpPr>
            <p:nvPr/>
          </p:nvSpPr>
          <p:spPr bwMode="auto">
            <a:xfrm>
              <a:off x="6880225" y="3649663"/>
              <a:ext cx="1997075" cy="822325"/>
            </a:xfrm>
            <a:prstGeom prst="rect">
              <a:avLst/>
            </a:prstGeom>
            <a:solidFill>
              <a:srgbClr val="00A000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/>
                <a:t>Performance</a:t>
              </a:r>
            </a:p>
            <a:p>
              <a:pPr algn="l"/>
              <a:r>
                <a:rPr lang="en-US"/>
                <a:t>reports</a:t>
              </a:r>
            </a:p>
          </p:txBody>
        </p:sp>
        <p:sp>
          <p:nvSpPr>
            <p:cNvPr id="225293" name="Line 13"/>
            <p:cNvSpPr>
              <a:spLocks noChangeShapeType="1"/>
            </p:cNvSpPr>
            <p:nvPr/>
          </p:nvSpPr>
          <p:spPr bwMode="auto">
            <a:xfrm flipH="1">
              <a:off x="2466975" y="2105025"/>
              <a:ext cx="581025" cy="8001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295" name="AutoShape 15"/>
            <p:cNvSpPr>
              <a:spLocks noChangeArrowheads="1"/>
            </p:cNvSpPr>
            <p:nvPr/>
          </p:nvSpPr>
          <p:spPr bwMode="auto">
            <a:xfrm>
              <a:off x="476250" y="2476500"/>
              <a:ext cx="2752725" cy="1962150"/>
            </a:xfrm>
            <a:prstGeom prst="irregularSeal1">
              <a:avLst/>
            </a:prstGeom>
            <a:gradFill rotWithShape="1">
              <a:gsLst>
                <a:gs pos="0">
                  <a:srgbClr val="E8E200">
                    <a:alpha val="50999"/>
                  </a:srgbClr>
                </a:gs>
                <a:gs pos="100000">
                  <a:srgbClr val="E8E2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r>
                <a:rPr lang="en-US"/>
                <a:t>Negotiation</a:t>
              </a:r>
            </a:p>
          </p:txBody>
        </p:sp>
        <p:sp>
          <p:nvSpPr>
            <p:cNvPr id="225297" name="Text Box 17"/>
            <p:cNvSpPr txBox="1">
              <a:spLocks noChangeArrowheads="1"/>
            </p:cNvSpPr>
            <p:nvPr/>
          </p:nvSpPr>
          <p:spPr bwMode="auto">
            <a:xfrm>
              <a:off x="2971800" y="5924550"/>
              <a:ext cx="5676900" cy="4667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/>
                <a:t>Focus of RAND “Methods” White Paper</a:t>
              </a:r>
            </a:p>
          </p:txBody>
        </p:sp>
        <p:sp>
          <p:nvSpPr>
            <p:cNvPr id="225298" name="Line 18"/>
            <p:cNvSpPr>
              <a:spLocks noChangeShapeType="1"/>
            </p:cNvSpPr>
            <p:nvPr/>
          </p:nvSpPr>
          <p:spPr bwMode="auto">
            <a:xfrm flipV="1">
              <a:off x="5362575" y="5457825"/>
              <a:ext cx="9525" cy="438150"/>
            </a:xfrm>
            <a:prstGeom prst="line">
              <a:avLst/>
            </a:prstGeom>
            <a:noFill/>
            <a:ln w="53975">
              <a:solidFill>
                <a:srgbClr val="00FF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for the Methods White Paper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7713" y="1066800"/>
            <a:ext cx="7772400" cy="5289550"/>
          </a:xfrm>
        </p:spPr>
        <p:txBody>
          <a:bodyPr/>
          <a:lstStyle/>
          <a:p>
            <a:r>
              <a:rPr lang="en-US"/>
              <a:t>Comparative ratings of providers in public score cards are influenced by earlier decisions about:</a:t>
            </a:r>
          </a:p>
          <a:p>
            <a:pPr lvl="1"/>
            <a:r>
              <a:rPr lang="en-US" sz="2200"/>
              <a:t>“Value judgments”</a:t>
            </a:r>
          </a:p>
          <a:p>
            <a:pPr lvl="1"/>
            <a:r>
              <a:rPr lang="en-US" sz="2200"/>
              <a:t>Methods</a:t>
            </a:r>
          </a:p>
          <a:p>
            <a:endParaRPr lang="en-US"/>
          </a:p>
          <a:p>
            <a:r>
              <a:rPr lang="en-US"/>
              <a:t>The RAND white paper identifies 23 </a:t>
            </a:r>
            <a:r>
              <a:rPr lang="en-US">
                <a:solidFill>
                  <a:schemeClr val="tx2"/>
                </a:solidFill>
              </a:rPr>
              <a:t>methods decisions and options</a:t>
            </a:r>
            <a:r>
              <a:rPr lang="en-US"/>
              <a:t> for addressing those decisions, which should to be considered when generating provider performance scores for public reporting</a:t>
            </a:r>
          </a:p>
        </p:txBody>
      </p:sp>
      <p:grpSp>
        <p:nvGrpSpPr>
          <p:cNvPr id="243716" name="Group 4"/>
          <p:cNvGrpSpPr>
            <a:grpSpLocks/>
          </p:cNvGrpSpPr>
          <p:nvPr/>
        </p:nvGrpSpPr>
        <p:grpSpPr bwMode="auto">
          <a:xfrm>
            <a:off x="885825" y="1924050"/>
            <a:ext cx="7643813" cy="742950"/>
            <a:chOff x="864" y="1470"/>
            <a:chExt cx="4815" cy="468"/>
          </a:xfrm>
        </p:grpSpPr>
        <p:sp>
          <p:nvSpPr>
            <p:cNvPr id="243717" name="AutoShape 5"/>
            <p:cNvSpPr>
              <a:spLocks/>
            </p:cNvSpPr>
            <p:nvPr/>
          </p:nvSpPr>
          <p:spPr bwMode="auto">
            <a:xfrm>
              <a:off x="3126" y="1470"/>
              <a:ext cx="164" cy="468"/>
            </a:xfrm>
            <a:prstGeom prst="rightBrace">
              <a:avLst>
                <a:gd name="adj1" fmla="val 23780"/>
                <a:gd name="adj2" fmla="val 50000"/>
              </a:avLst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718" name="Text Box 6"/>
            <p:cNvSpPr txBox="1">
              <a:spLocks noChangeArrowheads="1"/>
            </p:cNvSpPr>
            <p:nvPr/>
          </p:nvSpPr>
          <p:spPr bwMode="auto">
            <a:xfrm>
              <a:off x="3326" y="1573"/>
              <a:ext cx="235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000" b="1">
                  <a:solidFill>
                    <a:schemeClr val="tx2"/>
                  </a:solidFill>
                </a:rPr>
                <a:t>Not always a clear distinction</a:t>
              </a:r>
            </a:p>
          </p:txBody>
        </p:sp>
        <p:sp>
          <p:nvSpPr>
            <p:cNvPr id="243719" name="AutoShape 7"/>
            <p:cNvSpPr>
              <a:spLocks/>
            </p:cNvSpPr>
            <p:nvPr/>
          </p:nvSpPr>
          <p:spPr bwMode="auto">
            <a:xfrm rot="10800000">
              <a:off x="864" y="1470"/>
              <a:ext cx="164" cy="468"/>
            </a:xfrm>
            <a:prstGeom prst="rightBrace">
              <a:avLst>
                <a:gd name="adj1" fmla="val 23780"/>
                <a:gd name="adj2" fmla="val 50000"/>
              </a:avLst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3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36538"/>
            <a:ext cx="9144000" cy="611187"/>
          </a:xfrm>
        </p:spPr>
        <p:txBody>
          <a:bodyPr/>
          <a:lstStyle/>
          <a:p>
            <a:r>
              <a:rPr lang="en-US" sz="2800" dirty="0"/>
              <a:t>Format Used to Discuss Methods Decisions: </a:t>
            </a:r>
            <a:br>
              <a:rPr lang="en-US" sz="2800" dirty="0"/>
            </a:br>
            <a:r>
              <a:rPr lang="en-US" sz="2400" i="1" dirty="0">
                <a:solidFill>
                  <a:schemeClr val="tx1"/>
                </a:solidFill>
              </a:rPr>
              <a:t>Example:</a:t>
            </a:r>
            <a:r>
              <a:rPr lang="en-US" sz="2400" dirty="0">
                <a:solidFill>
                  <a:schemeClr val="tx1"/>
                </a:solidFill>
              </a:rPr>
              <a:t>  </a:t>
            </a:r>
            <a:r>
              <a:rPr lang="en-US" sz="2400" i="1" dirty="0">
                <a:solidFill>
                  <a:schemeClr val="tx1"/>
                </a:solidFill>
              </a:rPr>
              <a:t>How to Handle the Small Numbers Problem?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7713" y="1330325"/>
            <a:ext cx="8077200" cy="5080000"/>
          </a:xfrm>
        </p:spPr>
        <p:txBody>
          <a:bodyPr/>
          <a:lstStyle/>
          <a:p>
            <a:pPr marL="457200" indent="-457200"/>
            <a:r>
              <a:rPr lang="en-US">
                <a:solidFill>
                  <a:schemeClr val="tx2"/>
                </a:solidFill>
              </a:rPr>
              <a:t>Why are small numbers important to consider?</a:t>
            </a:r>
          </a:p>
          <a:p>
            <a:pPr marL="914400" lvl="1" indent="-457200"/>
            <a:r>
              <a:rPr lang="en-US" sz="2200"/>
              <a:t>Sample size affects reliability </a:t>
            </a:r>
          </a:p>
          <a:p>
            <a:pPr marL="1371600" lvl="2" indent="-457200"/>
            <a:r>
              <a:rPr lang="en-US" sz="2200"/>
              <a:t>…which affects the risk of misclassifying a provider’s performance</a:t>
            </a:r>
          </a:p>
          <a:p>
            <a:pPr marL="457200" indent="-457200"/>
            <a:r>
              <a:rPr lang="en-US">
                <a:solidFill>
                  <a:schemeClr val="tx2"/>
                </a:solidFill>
              </a:rPr>
              <a:t>Identify alternative options for addressing and discuss the advantages/disadvantages of each option</a:t>
            </a:r>
          </a:p>
          <a:p>
            <a:pPr marL="914400" lvl="1" indent="-457200">
              <a:buFontTx/>
              <a:buAutoNum type="arabicPeriod"/>
            </a:pPr>
            <a:r>
              <a:rPr lang="en-US" sz="2200"/>
              <a:t>Report at a higher level of aggregation</a:t>
            </a:r>
          </a:p>
          <a:p>
            <a:pPr marL="914400" lvl="1" indent="-457200">
              <a:buFontTx/>
              <a:buAutoNum type="arabicPeriod"/>
            </a:pPr>
            <a:r>
              <a:rPr lang="en-US" sz="2200"/>
              <a:t>Combine data across years</a:t>
            </a:r>
          </a:p>
          <a:p>
            <a:pPr marL="914400" lvl="1" indent="-457200">
              <a:buFontTx/>
              <a:buAutoNum type="arabicPeriod"/>
            </a:pPr>
            <a:r>
              <a:rPr lang="en-US" sz="2200"/>
              <a:t>Use composite measures</a:t>
            </a:r>
          </a:p>
          <a:p>
            <a:pPr marL="457200" indent="-457200"/>
            <a:r>
              <a:rPr lang="en-US">
                <a:solidFill>
                  <a:schemeClr val="tx2"/>
                </a:solidFill>
              </a:rPr>
              <a:t>Illustrate with a CVE example:</a:t>
            </a:r>
            <a:r>
              <a:rPr lang="en-US"/>
              <a:t> </a:t>
            </a:r>
          </a:p>
          <a:p>
            <a:pPr marL="914400" lvl="1" indent="-457200"/>
            <a:r>
              <a:rPr lang="en-US" sz="2200"/>
              <a:t>Massachusetts Health Quality Partners combined options A and 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5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217488"/>
            <a:ext cx="9144000" cy="611187"/>
          </a:xfrm>
        </p:spPr>
        <p:txBody>
          <a:bodyPr/>
          <a:lstStyle/>
          <a:p>
            <a:r>
              <a:rPr lang="en-US" sz="2800" dirty="0"/>
              <a:t>Decision Points Encountered in Producing a Performance Report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155575" y="1114425"/>
            <a:ext cx="8874125" cy="5543550"/>
            <a:chOff x="155575" y="1114425"/>
            <a:chExt cx="8874125" cy="5543550"/>
          </a:xfrm>
        </p:grpSpPr>
        <p:grpSp>
          <p:nvGrpSpPr>
            <p:cNvPr id="245762" name="Group 2"/>
            <p:cNvGrpSpPr>
              <a:grpSpLocks/>
            </p:cNvGrpSpPr>
            <p:nvPr/>
          </p:nvGrpSpPr>
          <p:grpSpPr bwMode="auto">
            <a:xfrm>
              <a:off x="4533900" y="4181475"/>
              <a:ext cx="4410075" cy="1028700"/>
              <a:chOff x="2856" y="2634"/>
              <a:chExt cx="2778" cy="648"/>
            </a:xfrm>
          </p:grpSpPr>
          <p:sp>
            <p:nvSpPr>
              <p:cNvPr id="245763" name="Rectangle 3"/>
              <p:cNvSpPr>
                <a:spLocks noChangeArrowheads="1"/>
              </p:cNvSpPr>
              <p:nvPr/>
            </p:nvSpPr>
            <p:spPr bwMode="auto">
              <a:xfrm>
                <a:off x="2856" y="2634"/>
                <a:ext cx="2778" cy="648"/>
              </a:xfrm>
              <a:prstGeom prst="rect">
                <a:avLst/>
              </a:prstGeom>
              <a:solidFill>
                <a:srgbClr val="363BF4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000" b="1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45764" name="Text Box 4"/>
              <p:cNvSpPr txBox="1">
                <a:spLocks noChangeArrowheads="1"/>
              </p:cNvSpPr>
              <p:nvPr/>
            </p:nvSpPr>
            <p:spPr bwMode="auto">
              <a:xfrm>
                <a:off x="3026" y="2681"/>
                <a:ext cx="2340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sz="1800" b="1">
                    <a:solidFill>
                      <a:schemeClr val="tx2"/>
                    </a:solidFill>
                  </a:rPr>
                  <a:t>3. Data sources and aggregation</a:t>
                </a:r>
              </a:p>
              <a:p>
                <a:pPr marL="171450" lvl="1" algn="l">
                  <a:buFontTx/>
                  <a:buChar char="•"/>
                </a:pPr>
                <a:r>
                  <a:rPr lang="en-US" sz="1800" b="1"/>
                  <a:t> </a:t>
                </a:r>
                <a:r>
                  <a:rPr lang="en-US" sz="1600" b="1"/>
                  <a:t>What kinds of data?</a:t>
                </a:r>
              </a:p>
              <a:p>
                <a:pPr marL="171450" lvl="1" algn="l">
                  <a:buFontTx/>
                  <a:buChar char="•"/>
                </a:pPr>
                <a:r>
                  <a:rPr lang="en-US" sz="1600" b="1"/>
                  <a:t> How will sources be combined?</a:t>
                </a:r>
              </a:p>
            </p:txBody>
          </p:sp>
        </p:grpSp>
        <p:grpSp>
          <p:nvGrpSpPr>
            <p:cNvPr id="245766" name="Group 6"/>
            <p:cNvGrpSpPr>
              <a:grpSpLocks/>
            </p:cNvGrpSpPr>
            <p:nvPr/>
          </p:nvGrpSpPr>
          <p:grpSpPr bwMode="auto">
            <a:xfrm>
              <a:off x="1898650" y="1114425"/>
              <a:ext cx="5245100" cy="1028700"/>
              <a:chOff x="1454" y="774"/>
              <a:chExt cx="2932" cy="648"/>
            </a:xfrm>
          </p:grpSpPr>
          <p:sp>
            <p:nvSpPr>
              <p:cNvPr id="245767" name="Rectangle 7"/>
              <p:cNvSpPr>
                <a:spLocks noChangeArrowheads="1"/>
              </p:cNvSpPr>
              <p:nvPr/>
            </p:nvSpPr>
            <p:spPr bwMode="auto">
              <a:xfrm>
                <a:off x="1464" y="774"/>
                <a:ext cx="2610" cy="648"/>
              </a:xfrm>
              <a:prstGeom prst="rect">
                <a:avLst/>
              </a:prstGeom>
              <a:solidFill>
                <a:srgbClr val="363BF4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000" b="1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45768" name="Text Box 8"/>
              <p:cNvSpPr txBox="1">
                <a:spLocks noChangeArrowheads="1"/>
              </p:cNvSpPr>
              <p:nvPr/>
            </p:nvSpPr>
            <p:spPr bwMode="auto">
              <a:xfrm>
                <a:off x="1454" y="821"/>
                <a:ext cx="2932" cy="5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sz="1800" b="1">
                    <a:solidFill>
                      <a:schemeClr val="tx2"/>
                    </a:solidFill>
                  </a:rPr>
                  <a:t>1. Negotiating consensus on “value judgments” of performance reporting</a:t>
                </a:r>
                <a:endParaRPr lang="en-US" sz="1800" b="1" u="sng">
                  <a:solidFill>
                    <a:schemeClr val="tx2"/>
                  </a:solidFill>
                </a:endParaRPr>
              </a:p>
              <a:p>
                <a:pPr marL="285750" lvl="1" algn="l">
                  <a:buFontTx/>
                  <a:buChar char="•"/>
                </a:pPr>
                <a:r>
                  <a:rPr lang="en-US" sz="1800" b="1"/>
                  <a:t> </a:t>
                </a:r>
                <a:r>
                  <a:rPr lang="en-US" sz="1600" b="1"/>
                  <a:t>What are the purposes of reporting?</a:t>
                </a:r>
              </a:p>
            </p:txBody>
          </p:sp>
        </p:grpSp>
        <p:grpSp>
          <p:nvGrpSpPr>
            <p:cNvPr id="245769" name="Group 9"/>
            <p:cNvGrpSpPr>
              <a:grpSpLocks/>
            </p:cNvGrpSpPr>
            <p:nvPr/>
          </p:nvGrpSpPr>
          <p:grpSpPr bwMode="auto">
            <a:xfrm>
              <a:off x="4660900" y="2333625"/>
              <a:ext cx="4368800" cy="1325563"/>
              <a:chOff x="2660" y="1680"/>
              <a:chExt cx="2386" cy="648"/>
            </a:xfrm>
          </p:grpSpPr>
          <p:sp>
            <p:nvSpPr>
              <p:cNvPr id="245770" name="Rectangle 10"/>
              <p:cNvSpPr>
                <a:spLocks noChangeArrowheads="1"/>
              </p:cNvSpPr>
              <p:nvPr/>
            </p:nvSpPr>
            <p:spPr bwMode="auto">
              <a:xfrm>
                <a:off x="2670" y="1680"/>
                <a:ext cx="2358" cy="648"/>
              </a:xfrm>
              <a:prstGeom prst="rect">
                <a:avLst/>
              </a:prstGeom>
              <a:solidFill>
                <a:srgbClr val="363BF4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000" b="1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45771" name="Text Box 11"/>
              <p:cNvSpPr txBox="1">
                <a:spLocks noChangeArrowheads="1"/>
              </p:cNvSpPr>
              <p:nvPr/>
            </p:nvSpPr>
            <p:spPr bwMode="auto">
              <a:xfrm>
                <a:off x="2660" y="1727"/>
                <a:ext cx="2386" cy="5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marL="171450" indent="-171450" algn="l">
                  <a:tabLst>
                    <a:tab pos="285750" algn="l"/>
                  </a:tabLst>
                </a:pPr>
                <a:r>
                  <a:rPr lang="en-US" sz="1800" b="1">
                    <a:solidFill>
                      <a:schemeClr val="tx2"/>
                    </a:solidFill>
                  </a:rPr>
                  <a:t>2. Determining the measures that will be used to evaluate providers</a:t>
                </a:r>
              </a:p>
              <a:p>
                <a:pPr marL="285750" lvl="1" algn="l">
                  <a:buFontTx/>
                  <a:buChar char="•"/>
                  <a:tabLst>
                    <a:tab pos="285750" algn="l"/>
                  </a:tabLst>
                </a:pPr>
                <a:r>
                  <a:rPr lang="en-US" sz="1800" b="1"/>
                  <a:t> </a:t>
                </a:r>
                <a:r>
                  <a:rPr lang="en-US" sz="1600" b="1"/>
                  <a:t>Which measures?</a:t>
                </a:r>
              </a:p>
              <a:p>
                <a:pPr marL="285750" lvl="1" algn="l">
                  <a:buFontTx/>
                  <a:buChar char="•"/>
                  <a:tabLst>
                    <a:tab pos="285750" algn="l"/>
                  </a:tabLst>
                </a:pPr>
                <a:r>
                  <a:rPr lang="en-US" sz="1600" b="1"/>
                  <a:t> How will measures be specified?</a:t>
                </a:r>
              </a:p>
            </p:txBody>
          </p:sp>
        </p:grpSp>
        <p:grpSp>
          <p:nvGrpSpPr>
            <p:cNvPr id="245772" name="Group 12"/>
            <p:cNvGrpSpPr>
              <a:grpSpLocks/>
            </p:cNvGrpSpPr>
            <p:nvPr/>
          </p:nvGrpSpPr>
          <p:grpSpPr bwMode="auto">
            <a:xfrm>
              <a:off x="250825" y="3971925"/>
              <a:ext cx="3759200" cy="1579563"/>
              <a:chOff x="158" y="2634"/>
              <a:chExt cx="2368" cy="648"/>
            </a:xfrm>
          </p:grpSpPr>
          <p:sp>
            <p:nvSpPr>
              <p:cNvPr id="245773" name="Rectangle 13"/>
              <p:cNvSpPr>
                <a:spLocks noChangeArrowheads="1"/>
              </p:cNvSpPr>
              <p:nvPr/>
            </p:nvSpPr>
            <p:spPr bwMode="auto">
              <a:xfrm>
                <a:off x="168" y="2634"/>
                <a:ext cx="2358" cy="648"/>
              </a:xfrm>
              <a:prstGeom prst="rect">
                <a:avLst/>
              </a:prstGeom>
              <a:solidFill>
                <a:srgbClr val="363BF4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000" b="1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45774" name="Text Box 14"/>
              <p:cNvSpPr txBox="1">
                <a:spLocks noChangeArrowheads="1"/>
              </p:cNvSpPr>
              <p:nvPr/>
            </p:nvSpPr>
            <p:spPr bwMode="auto">
              <a:xfrm>
                <a:off x="158" y="2681"/>
                <a:ext cx="2356" cy="5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sz="1800" b="1">
                    <a:solidFill>
                      <a:schemeClr val="tx2"/>
                    </a:solidFill>
                  </a:rPr>
                  <a:t>5. Computing provider scores</a:t>
                </a:r>
              </a:p>
              <a:p>
                <a:pPr marL="171450" lvl="1" algn="l">
                  <a:buFontTx/>
                  <a:buChar char="•"/>
                </a:pPr>
                <a:r>
                  <a:rPr lang="en-US" sz="1800" b="1"/>
                  <a:t> </a:t>
                </a:r>
                <a:r>
                  <a:rPr lang="en-US" sz="1600" b="1"/>
                  <a:t>How will data be attributed to providers?</a:t>
                </a:r>
              </a:p>
              <a:p>
                <a:pPr marL="171450" lvl="1" algn="l">
                  <a:buFontTx/>
                  <a:buChar char="•"/>
                </a:pPr>
                <a:r>
                  <a:rPr lang="en-US" sz="1600" b="1"/>
                  <a:t>How will performance scores be calculated?</a:t>
                </a:r>
              </a:p>
            </p:txBody>
          </p:sp>
        </p:grpSp>
        <p:grpSp>
          <p:nvGrpSpPr>
            <p:cNvPr id="245775" name="Group 15"/>
            <p:cNvGrpSpPr>
              <a:grpSpLocks/>
            </p:cNvGrpSpPr>
            <p:nvPr/>
          </p:nvGrpSpPr>
          <p:grpSpPr bwMode="auto">
            <a:xfrm>
              <a:off x="155575" y="2371725"/>
              <a:ext cx="4406900" cy="1062038"/>
              <a:chOff x="158" y="1680"/>
              <a:chExt cx="2368" cy="648"/>
            </a:xfrm>
          </p:grpSpPr>
          <p:sp>
            <p:nvSpPr>
              <p:cNvPr id="245776" name="Rectangle 16"/>
              <p:cNvSpPr>
                <a:spLocks noChangeArrowheads="1"/>
              </p:cNvSpPr>
              <p:nvPr/>
            </p:nvSpPr>
            <p:spPr bwMode="auto">
              <a:xfrm>
                <a:off x="168" y="1680"/>
                <a:ext cx="2358" cy="648"/>
              </a:xfrm>
              <a:prstGeom prst="rect">
                <a:avLst/>
              </a:prstGeom>
              <a:solidFill>
                <a:srgbClr val="363BF4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000" b="1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45777" name="Text Box 17"/>
              <p:cNvSpPr txBox="1">
                <a:spLocks noChangeArrowheads="1"/>
              </p:cNvSpPr>
              <p:nvPr/>
            </p:nvSpPr>
            <p:spPr bwMode="auto">
              <a:xfrm>
                <a:off x="158" y="1727"/>
                <a:ext cx="2308" cy="5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>
                  <a:tabLst>
                    <a:tab pos="114300" algn="l"/>
                  </a:tabLst>
                </a:pPr>
                <a:r>
                  <a:rPr lang="en-US" sz="1800" b="1">
                    <a:solidFill>
                      <a:schemeClr val="tx2"/>
                    </a:solidFill>
                  </a:rPr>
                  <a:t>6. Creating performance reports</a:t>
                </a:r>
              </a:p>
              <a:p>
                <a:pPr marL="114300" lvl="1" algn="l">
                  <a:buFontTx/>
                  <a:buChar char="•"/>
                  <a:tabLst>
                    <a:tab pos="114300" algn="l"/>
                  </a:tabLst>
                </a:pPr>
                <a:r>
                  <a:rPr lang="en-US" sz="1800" b="1"/>
                  <a:t> </a:t>
                </a:r>
                <a:r>
                  <a:rPr lang="en-US" sz="1600" b="1"/>
                  <a:t>How will performance be reported?</a:t>
                </a:r>
              </a:p>
              <a:p>
                <a:pPr marL="114300" lvl="1" algn="l">
                  <a:buFontTx/>
                  <a:buChar char="•"/>
                  <a:tabLst>
                    <a:tab pos="114300" algn="l"/>
                  </a:tabLst>
                </a:pPr>
                <a:r>
                  <a:rPr lang="en-US" sz="1600"/>
                  <a:t> </a:t>
                </a:r>
                <a:r>
                  <a:rPr lang="en-US" sz="1600" b="1"/>
                  <a:t>Will composite measures be used?</a:t>
                </a:r>
                <a:r>
                  <a:rPr lang="en-US" sz="1800" b="1"/>
                  <a:t>  </a:t>
                </a:r>
              </a:p>
            </p:txBody>
          </p:sp>
        </p:grpSp>
        <p:grpSp>
          <p:nvGrpSpPr>
            <p:cNvPr id="245778" name="Group 18"/>
            <p:cNvGrpSpPr>
              <a:grpSpLocks/>
            </p:cNvGrpSpPr>
            <p:nvPr/>
          </p:nvGrpSpPr>
          <p:grpSpPr bwMode="auto">
            <a:xfrm>
              <a:off x="1952625" y="5629275"/>
              <a:ext cx="5162550" cy="1028700"/>
              <a:chOff x="1230" y="3546"/>
              <a:chExt cx="2940" cy="648"/>
            </a:xfrm>
          </p:grpSpPr>
          <p:sp>
            <p:nvSpPr>
              <p:cNvPr id="245779" name="Rectangle 19"/>
              <p:cNvSpPr>
                <a:spLocks noChangeArrowheads="1"/>
              </p:cNvSpPr>
              <p:nvPr/>
            </p:nvSpPr>
            <p:spPr bwMode="auto">
              <a:xfrm>
                <a:off x="1230" y="3546"/>
                <a:ext cx="2940" cy="648"/>
              </a:xfrm>
              <a:prstGeom prst="rect">
                <a:avLst/>
              </a:prstGeom>
              <a:solidFill>
                <a:srgbClr val="363BF4">
                  <a:alpha val="50000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000" b="1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45780" name="Text Box 20"/>
              <p:cNvSpPr txBox="1">
                <a:spLocks noChangeArrowheads="1"/>
              </p:cNvSpPr>
              <p:nvPr/>
            </p:nvSpPr>
            <p:spPr bwMode="auto">
              <a:xfrm>
                <a:off x="1346" y="3593"/>
                <a:ext cx="2820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sz="1800" b="1">
                    <a:solidFill>
                      <a:schemeClr val="tx2"/>
                    </a:solidFill>
                  </a:rPr>
                  <a:t>4. Checking data quality and completeness</a:t>
                </a:r>
              </a:p>
              <a:p>
                <a:pPr marL="171450" lvl="1" algn="l">
                  <a:buFontTx/>
                  <a:buChar char="•"/>
                </a:pPr>
                <a:r>
                  <a:rPr lang="en-US" sz="1800" b="1"/>
                  <a:t> </a:t>
                </a:r>
                <a:r>
                  <a:rPr lang="en-US" sz="1600" b="1"/>
                  <a:t>How will missing data be detected and handled?</a:t>
                </a:r>
              </a:p>
            </p:txBody>
          </p:sp>
        </p:grpSp>
        <p:sp>
          <p:nvSpPr>
            <p:cNvPr id="245781" name="AutoShape 21"/>
            <p:cNvSpPr>
              <a:spLocks noChangeArrowheads="1"/>
            </p:cNvSpPr>
            <p:nvPr/>
          </p:nvSpPr>
          <p:spPr bwMode="auto">
            <a:xfrm rot="5400000">
              <a:off x="6824662" y="1500188"/>
              <a:ext cx="790575" cy="762000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782" name="AutoShape 22"/>
            <p:cNvSpPr>
              <a:spLocks noChangeArrowheads="1"/>
            </p:cNvSpPr>
            <p:nvPr/>
          </p:nvSpPr>
          <p:spPr bwMode="auto">
            <a:xfrm rot="10800000">
              <a:off x="7215188" y="5395913"/>
              <a:ext cx="790575" cy="762000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783" name="AutoShape 23"/>
            <p:cNvSpPr>
              <a:spLocks noChangeArrowheads="1"/>
            </p:cNvSpPr>
            <p:nvPr/>
          </p:nvSpPr>
          <p:spPr bwMode="auto">
            <a:xfrm rot="16200000">
              <a:off x="985837" y="5586413"/>
              <a:ext cx="790575" cy="762000"/>
            </a:xfrm>
            <a:custGeom>
              <a:avLst/>
              <a:gdLst>
                <a:gd name="G0" fmla="+- 15126 0 0"/>
                <a:gd name="G1" fmla="+- 2912 0 0"/>
                <a:gd name="G2" fmla="+- 12158 0 2912"/>
                <a:gd name="G3" fmla="+- G2 0 2912"/>
                <a:gd name="G4" fmla="*/ G3 32768 32059"/>
                <a:gd name="G5" fmla="*/ G4 1 2"/>
                <a:gd name="G6" fmla="+- 21600 0 15126"/>
                <a:gd name="G7" fmla="*/ G6 2912 6079"/>
                <a:gd name="G8" fmla="+- G7 15126 0"/>
                <a:gd name="T0" fmla="*/ 15126 w 21600"/>
                <a:gd name="T1" fmla="*/ 0 h 21600"/>
                <a:gd name="T2" fmla="*/ 15126 w 21600"/>
                <a:gd name="T3" fmla="*/ 12158 h 21600"/>
                <a:gd name="T4" fmla="*/ 3237 w 21600"/>
                <a:gd name="T5" fmla="*/ 21600 h 21600"/>
                <a:gd name="T6" fmla="*/ 21600 w 21600"/>
                <a:gd name="T7" fmla="*/ 6079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27 w 21600"/>
                <a:gd name="T13" fmla="*/ G1 h 21600"/>
                <a:gd name="T14" fmla="*/ G8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784" name="AutoShape 24"/>
            <p:cNvSpPr>
              <a:spLocks noChangeArrowheads="1"/>
            </p:cNvSpPr>
            <p:nvPr/>
          </p:nvSpPr>
          <p:spPr bwMode="auto">
            <a:xfrm>
              <a:off x="7038975" y="3762375"/>
              <a:ext cx="457200" cy="381000"/>
            </a:xfrm>
            <a:prstGeom prst="downArrow">
              <a:avLst>
                <a:gd name="adj1" fmla="val 50000"/>
                <a:gd name="adj2" fmla="val 57500"/>
              </a:avLst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785" name="AutoShape 25"/>
            <p:cNvSpPr>
              <a:spLocks noChangeArrowheads="1"/>
            </p:cNvSpPr>
            <p:nvPr/>
          </p:nvSpPr>
          <p:spPr bwMode="auto">
            <a:xfrm rot="10800000">
              <a:off x="1076325" y="3524250"/>
              <a:ext cx="457200" cy="381000"/>
            </a:xfrm>
            <a:prstGeom prst="downArrow">
              <a:avLst>
                <a:gd name="adj1" fmla="val 50009"/>
                <a:gd name="adj2" fmla="val 57505"/>
              </a:avLst>
            </a:prstGeom>
            <a:solidFill>
              <a:schemeClr val="tx2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7488"/>
            <a:ext cx="9144000" cy="611187"/>
          </a:xfrm>
        </p:spPr>
        <p:txBody>
          <a:bodyPr/>
          <a:lstStyle/>
          <a:p>
            <a:r>
              <a:rPr lang="en-US" sz="2800" dirty="0"/>
              <a:t>Today’s Agenda:  </a:t>
            </a:r>
            <a:br>
              <a:rPr lang="en-US" sz="2800" dirty="0"/>
            </a:br>
            <a:r>
              <a:rPr lang="en-US" sz="2800" dirty="0"/>
              <a:t>Review 4 Key Methods Issues in White Paper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8188" y="1349375"/>
            <a:ext cx="7772400" cy="5299075"/>
          </a:xfrm>
        </p:spPr>
        <p:txBody>
          <a:bodyPr/>
          <a:lstStyle/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Risk of misclassifying provider performance</a:t>
            </a:r>
          </a:p>
          <a:p>
            <a:pPr marL="838200" lvl="1" indent="-381000">
              <a:lnSpc>
                <a:spcPct val="80000"/>
              </a:lnSpc>
              <a:buClr>
                <a:schemeClr val="tx2"/>
              </a:buClr>
              <a:buFontTx/>
              <a:buChar char="•"/>
            </a:pPr>
            <a:r>
              <a:rPr lang="en-US" sz="2000"/>
              <a:t>Most misclassification issues are fundamentally about "unknowable unknowns“—the information necessary to know “true” provider performance usually does not exist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Validity</a:t>
            </a:r>
          </a:p>
          <a:p>
            <a:pPr marL="838200" lvl="1" indent="-381000">
              <a:lnSpc>
                <a:spcPct val="80000"/>
              </a:lnSpc>
              <a:buClr>
                <a:schemeClr val="tx2"/>
              </a:buClr>
              <a:buFontTx/>
              <a:buChar char="•"/>
            </a:pPr>
            <a:r>
              <a:rPr lang="en-US" sz="2000"/>
              <a:t>Systematic misclassification due to differences in patient characteristics (adjustment or stratification) </a:t>
            </a:r>
          </a:p>
          <a:p>
            <a:pPr marL="838200" lvl="1" indent="-381000">
              <a:lnSpc>
                <a:spcPct val="80000"/>
              </a:lnSpc>
              <a:buClr>
                <a:schemeClr val="tx2"/>
              </a:buClr>
              <a:buFontTx/>
              <a:buChar char="•"/>
            </a:pPr>
            <a:r>
              <a:rPr lang="en-US" sz="2000">
                <a:solidFill>
                  <a:schemeClr val="tx2"/>
                </a:solidFill>
              </a:rPr>
              <a:t>Analogy:</a:t>
            </a:r>
            <a:r>
              <a:rPr lang="en-US" sz="2000"/>
              <a:t>  Validity is influenced by whether you tend to bat against better pitchers than others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Reliability</a:t>
            </a:r>
          </a:p>
          <a:p>
            <a:pPr marL="838200" lvl="1" indent="-381000">
              <a:lnSpc>
                <a:spcPct val="80000"/>
              </a:lnSpc>
              <a:buClr>
                <a:schemeClr val="tx2"/>
              </a:buClr>
              <a:buFontTx/>
              <a:buChar char="•"/>
            </a:pPr>
            <a:r>
              <a:rPr lang="en-US" sz="2000"/>
              <a:t>Misclassification due to chance or noise in estimate</a:t>
            </a:r>
          </a:p>
          <a:p>
            <a:pPr marL="838200" lvl="1" indent="-381000">
              <a:lnSpc>
                <a:spcPct val="80000"/>
              </a:lnSpc>
              <a:buClr>
                <a:schemeClr val="tx2"/>
              </a:buClr>
              <a:buFontTx/>
              <a:buChar char="•"/>
            </a:pPr>
            <a:r>
              <a:rPr lang="en-US" sz="2000">
                <a:solidFill>
                  <a:schemeClr val="tx2"/>
                </a:solidFill>
              </a:rPr>
              <a:t>Analogy:</a:t>
            </a:r>
            <a:r>
              <a:rPr lang="en-US" sz="2000"/>
              <a:t>  Reliability is influenced by how many times you've been at bat </a:t>
            </a:r>
            <a:r>
              <a:rPr lang="en-US" sz="2000" u="sng"/>
              <a:t>and</a:t>
            </a:r>
            <a:r>
              <a:rPr lang="en-US" sz="2000"/>
              <a:t> how widely batting averages vary between players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en-US" sz="2000"/>
              <a:t>Composite measures</a:t>
            </a:r>
          </a:p>
          <a:p>
            <a:pPr marL="838200" lvl="1" indent="-381000">
              <a:lnSpc>
                <a:spcPct val="80000"/>
              </a:lnSpc>
              <a:buClr>
                <a:schemeClr val="tx2"/>
              </a:buClr>
              <a:buFontTx/>
              <a:buChar char="•"/>
            </a:pPr>
            <a:r>
              <a:rPr lang="en-US" sz="2000">
                <a:solidFill>
                  <a:schemeClr val="tx2"/>
                </a:solidFill>
              </a:rPr>
              <a:t>Analogy:</a:t>
            </a:r>
            <a:r>
              <a:rPr lang="en-US" sz="2000"/>
              <a:t> A “triple-double” summary measure in the NBA, where the player accumulates a double-digit number total in 3 of 5 statistical categories in a game (points, rebounds, assists, steals and blocked shots)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Methods Issue #1: </a:t>
            </a:r>
            <a:br>
              <a:rPr lang="en-US" sz="2800" dirty="0"/>
            </a:br>
            <a:r>
              <a:rPr lang="en-US" sz="2800" dirty="0"/>
              <a:t>Misclassification of Performance</a:t>
            </a:r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3388" y="1425575"/>
            <a:ext cx="8467725" cy="4822825"/>
          </a:xfrm>
        </p:spPr>
        <p:txBody>
          <a:bodyPr/>
          <a:lstStyle/>
          <a:p>
            <a:pPr marL="457200" indent="-457200">
              <a:lnSpc>
                <a:spcPct val="80000"/>
              </a:lnSpc>
            </a:pPr>
            <a:r>
              <a:rPr lang="en-US"/>
              <a:t>All reports of provider performance classify providers by “categorizing” their performance</a:t>
            </a:r>
          </a:p>
          <a:p>
            <a:pPr marL="457200" indent="-457200">
              <a:lnSpc>
                <a:spcPct val="80000"/>
              </a:lnSpc>
            </a:pPr>
            <a:r>
              <a:rPr lang="en-US" sz="2200"/>
              <a:t>Providers can be classified in various ways, such as:</a:t>
            </a:r>
          </a:p>
          <a:p>
            <a:pPr marL="914400" lvl="1" indent="-457200">
              <a:lnSpc>
                <a:spcPct val="80000"/>
              </a:lnSpc>
            </a:pPr>
            <a:r>
              <a:rPr lang="en-US" sz="2200"/>
              <a:t>Relative to each other</a:t>
            </a:r>
          </a:p>
          <a:p>
            <a:pPr marL="914400" lvl="1" indent="-457200">
              <a:lnSpc>
                <a:spcPct val="80000"/>
              </a:lnSpc>
            </a:pPr>
            <a:r>
              <a:rPr lang="en-US" sz="2200"/>
              <a:t>Relative to a specified level of performance (e.g., above or below national average performance)</a:t>
            </a:r>
          </a:p>
          <a:p>
            <a:pPr marL="457200" indent="-457200">
              <a:lnSpc>
                <a:spcPct val="80000"/>
              </a:lnSpc>
            </a:pPr>
            <a:r>
              <a:rPr lang="en-US"/>
              <a:t>Provider rankings are a kind of classification system, since each rank is a class</a:t>
            </a:r>
          </a:p>
          <a:p>
            <a:pPr marL="457200" indent="-457200">
              <a:lnSpc>
                <a:spcPct val="80000"/>
              </a:lnSpc>
            </a:pPr>
            <a:r>
              <a:rPr lang="en-US"/>
              <a:t>Reports that show confidence intervals also allow the end user of the information to classify the performance of a provider</a:t>
            </a:r>
          </a:p>
          <a:p>
            <a:pPr marL="914400" lvl="1" indent="-457200">
              <a:lnSpc>
                <a:spcPct val="80000"/>
              </a:lnSpc>
            </a:pPr>
            <a:r>
              <a:rPr lang="en-US" sz="2200"/>
              <a:t>Typical comparison is whether the provider’s performance is different from the mean performance of all providers</a:t>
            </a:r>
          </a:p>
          <a:p>
            <a:pPr marL="457200" indent="-457200">
              <a:lnSpc>
                <a:spcPct val="80000"/>
              </a:lnSpc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19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6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2700" y="969963"/>
            <a:ext cx="6513513" cy="557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96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Classification Scheme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56A0D3"/>
      </a:dk1>
      <a:lt1>
        <a:srgbClr val="FFFFFF"/>
      </a:lt1>
      <a:dk2>
        <a:srgbClr val="000000"/>
      </a:dk2>
      <a:lt2>
        <a:srgbClr val="E2A856"/>
      </a:lt2>
      <a:accent1>
        <a:srgbClr val="006C64"/>
      </a:accent1>
      <a:accent2>
        <a:srgbClr val="8B0E04"/>
      </a:accent2>
      <a:accent3>
        <a:srgbClr val="AAAAAA"/>
      </a:accent3>
      <a:accent4>
        <a:srgbClr val="DADADA"/>
      </a:accent4>
      <a:accent5>
        <a:srgbClr val="AABAB8"/>
      </a:accent5>
      <a:accent6>
        <a:srgbClr val="7D0C03"/>
      </a:accent6>
      <a:hlink>
        <a:srgbClr val="993366"/>
      </a:hlink>
      <a:folHlink>
        <a:srgbClr val="003366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2573</TotalTime>
  <Words>2306</Words>
  <Application>Microsoft Macintosh PowerPoint</Application>
  <PresentationFormat>On-screen Show (4:3)</PresentationFormat>
  <Paragraphs>247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Times New Roman</vt:lpstr>
      <vt:lpstr>Blank Presentation</vt:lpstr>
      <vt:lpstr>Methods Matter:  Methodological Considerations in  Generating Provider Performance Scores  for Use in Public Reporting </vt:lpstr>
      <vt:lpstr>Background</vt:lpstr>
      <vt:lpstr>Road to Producing Performance Reports</vt:lpstr>
      <vt:lpstr>Motivation for the Methods White Paper</vt:lpstr>
      <vt:lpstr>Format Used to Discuss Methods Decisions:  Example:  How to Handle the Small Numbers Problem?</vt:lpstr>
      <vt:lpstr>Decision Points Encountered in Producing a Performance Report</vt:lpstr>
      <vt:lpstr>Today’s Agenda:   Review 4 Key Methods Issues in White Paper</vt:lpstr>
      <vt:lpstr>Methods Issue #1:  Misclassification of Performance</vt:lpstr>
      <vt:lpstr>Example of Classification Scheme</vt:lpstr>
      <vt:lpstr>Issue #1: Misclassification of Performance</vt:lpstr>
      <vt:lpstr>Issue #1: Misclassification of Performance</vt:lpstr>
      <vt:lpstr>Issue #1: Misclassification of Performance</vt:lpstr>
      <vt:lpstr>Issue #1: Misclassification of Performance</vt:lpstr>
      <vt:lpstr>Issue #1: Misclassification of Performance</vt:lpstr>
      <vt:lpstr>Methods Issue #2:  Validity</vt:lpstr>
      <vt:lpstr>Methods Issue #2:  Validity</vt:lpstr>
      <vt:lpstr>Methods Issue #3:  Reliability*</vt:lpstr>
      <vt:lpstr>Between-Provider Performance Variation</vt:lpstr>
      <vt:lpstr>Different Levels of Measurement Error (Uncertainty about the “true” average performance)</vt:lpstr>
      <vt:lpstr>Methods Issue #3:  Link between Reliability and Misclassification*</vt:lpstr>
      <vt:lpstr>Misclassification risk: Various Factors Contribute to the Risk</vt:lpstr>
      <vt:lpstr>Methods Issue #4:  Composite Measures</vt:lpstr>
      <vt:lpstr>Methods Issue #4:  Composite Measures</vt:lpstr>
      <vt:lpstr>Other Topics Addressed in White Paper Creating Reports of Provider Performance</vt:lpstr>
      <vt:lpstr>Other Topics Addressed in White Paper Creating Reports of Provider Performance</vt:lpstr>
      <vt:lpstr>Other Topics Addressed in White Paper Creating Reports of Provider Performance</vt:lpstr>
      <vt:lpstr>Concluding Thoughts</vt:lpstr>
      <vt:lpstr>Slide 28</vt:lpstr>
    </vt:vector>
  </TitlesOfParts>
  <Company>RAND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Publications Department</dc:creator>
  <cp:lastModifiedBy>Graham</cp:lastModifiedBy>
  <cp:revision>312</cp:revision>
  <cp:lastPrinted>2007-11-29T20:49:27Z</cp:lastPrinted>
  <dcterms:created xsi:type="dcterms:W3CDTF">2010-10-28T16:01:31Z</dcterms:created>
  <dcterms:modified xsi:type="dcterms:W3CDTF">2010-10-28T16:05:03Z</dcterms:modified>
</cp:coreProperties>
</file>