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7" r:id="rId2"/>
    <p:sldId id="280" r:id="rId3"/>
    <p:sldId id="315" r:id="rId4"/>
    <p:sldId id="281" r:id="rId5"/>
    <p:sldId id="310" r:id="rId6"/>
    <p:sldId id="283" r:id="rId7"/>
    <p:sldId id="302" r:id="rId8"/>
    <p:sldId id="284" r:id="rId9"/>
    <p:sldId id="311" r:id="rId10"/>
    <p:sldId id="287" r:id="rId11"/>
    <p:sldId id="312" r:id="rId12"/>
    <p:sldId id="288" r:id="rId13"/>
    <p:sldId id="289" r:id="rId14"/>
    <p:sldId id="313" r:id="rId15"/>
    <p:sldId id="290" r:id="rId16"/>
    <p:sldId id="291" r:id="rId17"/>
    <p:sldId id="292" r:id="rId18"/>
    <p:sldId id="305" r:id="rId19"/>
    <p:sldId id="294" r:id="rId20"/>
    <p:sldId id="304" r:id="rId21"/>
    <p:sldId id="297" r:id="rId22"/>
    <p:sldId id="306" r:id="rId23"/>
    <p:sldId id="307" r:id="rId24"/>
    <p:sldId id="308" r:id="rId25"/>
    <p:sldId id="309" r:id="rId26"/>
    <p:sldId id="316" r:id="rId27"/>
    <p:sldId id="317" r:id="rId28"/>
  </p:sldIdLst>
  <p:sldSz cx="9144000" cy="6858000" type="screen4x3"/>
  <p:notesSz cx="6985000" cy="92821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chemeClr val="tx1"/>
    </p:penClr>
  </p:showPr>
  <p:clrMru>
    <a:srgbClr val="3399FF"/>
    <a:srgbClr val="66CCFF"/>
    <a:srgbClr val="0000E4"/>
    <a:srgbClr val="0000F0"/>
    <a:srgbClr val="1B8DFF"/>
    <a:srgbClr val="0066FF"/>
    <a:srgbClr val="0000FF"/>
    <a:srgbClr val="0000F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outlineView">
  <p:normalViewPr showOutlineIcons="0">
    <p:restoredLeft sz="34551" autoAdjust="0"/>
    <p:restoredTop sz="86456" autoAdjust="0"/>
  </p:normalViewPr>
  <p:slideViewPr>
    <p:cSldViewPr>
      <p:cViewPr>
        <p:scale>
          <a:sx n="66" d="100"/>
          <a:sy n="66" d="100"/>
        </p:scale>
        <p:origin x="-2416" y="-13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4" d="100"/>
          <a:sy n="44" d="100"/>
        </p:scale>
        <p:origin x="-1493" y="-80"/>
      </p:cViewPr>
      <p:guideLst>
        <p:guide orient="horz" pos="2923"/>
        <p:guide pos="220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19863" y="8882063"/>
            <a:ext cx="393700" cy="30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81" tIns="45183" rIns="91981" bIns="45183" anchor="ctr">
            <a:prstTxWarp prst="textNoShape">
              <a:avLst/>
            </a:prstTxWarp>
            <a:spAutoFit/>
          </a:bodyPr>
          <a:lstStyle/>
          <a:p>
            <a:pPr algn="r" defTabSz="930275"/>
            <a:fld id="{F1045905-145E-FA4B-A665-031DD19F76AC}" type="slidenum">
              <a:rPr lang="en-US" sz="1400"/>
              <a:pPr algn="r" defTabSz="930275"/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863" y="4408488"/>
            <a:ext cx="5121275" cy="417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981" tIns="45183" rIns="91981" bIns="451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notes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1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74750" y="698500"/>
            <a:ext cx="4635500" cy="3476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519863" y="8882063"/>
            <a:ext cx="393700" cy="3063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1981" tIns="45183" rIns="91981" bIns="45183" anchor="ctr">
            <a:prstTxWarp prst="textNoShape">
              <a:avLst/>
            </a:prstTxWarp>
            <a:spAutoFit/>
          </a:bodyPr>
          <a:lstStyle/>
          <a:p>
            <a:pPr algn="r" defTabSz="930275"/>
            <a:fld id="{DBDC7130-D1B4-0447-97D3-BF5B7ECC6084}" type="slidenum">
              <a:rPr lang="en-US" sz="1400"/>
              <a:pPr algn="r" defTabSz="930275"/>
              <a:t>‹#›</a:t>
            </a:fld>
            <a:endParaRPr lang="en-US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3163" y="696913"/>
            <a:ext cx="4638675" cy="3479800"/>
          </a:xfrm>
          <a:ln/>
        </p:spPr>
      </p:sp>
      <p:sp>
        <p:nvSpPr>
          <p:cNvPr id="460803" name="Notes Placeholder 2"/>
          <p:cNvSpPr>
            <a:spLocks noGrp="1"/>
          </p:cNvSpPr>
          <p:nvPr>
            <p:ph type="body" idx="1"/>
          </p:nvPr>
        </p:nvSpPr>
        <p:spPr>
          <a:xfrm>
            <a:off x="698500" y="4408488"/>
            <a:ext cx="5588000" cy="4176712"/>
          </a:xfrm>
        </p:spPr>
        <p:txBody>
          <a:bodyPr lIns="92949" tIns="46474" rIns="92949" bIns="46474"/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60804" name="Slide Number Placeholder 3"/>
          <p:cNvSpPr txBox="1">
            <a:spLocks noGrp="1"/>
          </p:cNvSpPr>
          <p:nvPr/>
        </p:nvSpPr>
        <p:spPr bwMode="auto">
          <a:xfrm>
            <a:off x="3956050" y="8816975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49" tIns="46474" rIns="92949" bIns="46474" anchor="b">
            <a:prstTxWarp prst="textNoShape">
              <a:avLst/>
            </a:prstTxWarp>
          </a:bodyPr>
          <a:lstStyle/>
          <a:p>
            <a:pPr algn="r" defTabSz="930275" eaLnBrk="1" hangingPunct="1"/>
            <a:fld id="{677C2D44-68D7-0147-91E1-0BD6755BC376}" type="slidenum">
              <a:rPr lang="en-US" sz="1200">
                <a:latin typeface="Arial" charset="0"/>
              </a:rPr>
              <a:pPr algn="r" defTabSz="930275" eaLnBrk="1" hangingPunct="1"/>
              <a:t>16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3163" y="696913"/>
            <a:ext cx="4638675" cy="3479800"/>
          </a:xfrm>
          <a:ln/>
        </p:spPr>
      </p:sp>
      <p:sp>
        <p:nvSpPr>
          <p:cNvPr id="464899" name="Notes Placeholder 2"/>
          <p:cNvSpPr>
            <a:spLocks noGrp="1"/>
          </p:cNvSpPr>
          <p:nvPr>
            <p:ph type="body" idx="1"/>
          </p:nvPr>
        </p:nvSpPr>
        <p:spPr>
          <a:xfrm>
            <a:off x="698500" y="4408488"/>
            <a:ext cx="5588000" cy="4176712"/>
          </a:xfrm>
        </p:spPr>
        <p:txBody>
          <a:bodyPr lIns="92949" tIns="46474" rIns="92949" bIns="46474"/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464900" name="Slide Number Placeholder 3"/>
          <p:cNvSpPr txBox="1">
            <a:spLocks noGrp="1"/>
          </p:cNvSpPr>
          <p:nvPr/>
        </p:nvSpPr>
        <p:spPr bwMode="auto">
          <a:xfrm>
            <a:off x="3956050" y="8816975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49" tIns="46474" rIns="92949" bIns="46474" anchor="b">
            <a:prstTxWarp prst="textNoShape">
              <a:avLst/>
            </a:prstTxWarp>
          </a:bodyPr>
          <a:lstStyle/>
          <a:p>
            <a:pPr algn="r" defTabSz="930275" eaLnBrk="1" hangingPunct="1"/>
            <a:fld id="{CFF3BBDF-E4FF-5E4A-AAE8-A59C37770688}" type="slidenum">
              <a:rPr lang="en-US" sz="1200">
                <a:latin typeface="Arial" charset="0"/>
              </a:rPr>
              <a:pPr algn="r" defTabSz="930275" eaLnBrk="1" hangingPunct="1"/>
              <a:t>19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73163" y="696913"/>
            <a:ext cx="4638675" cy="3479800"/>
          </a:xfrm>
          <a:ln/>
        </p:spPr>
      </p:sp>
      <p:sp>
        <p:nvSpPr>
          <p:cNvPr id="468995" name="Notes Placeholder 2"/>
          <p:cNvSpPr>
            <a:spLocks noGrp="1"/>
          </p:cNvSpPr>
          <p:nvPr>
            <p:ph type="body" idx="1"/>
          </p:nvPr>
        </p:nvSpPr>
        <p:spPr>
          <a:xfrm>
            <a:off x="698500" y="4408488"/>
            <a:ext cx="5588000" cy="4176712"/>
          </a:xfrm>
        </p:spPr>
        <p:txBody>
          <a:bodyPr lIns="92949" tIns="46474" rIns="92949" bIns="46474"/>
          <a:lstStyle/>
          <a:p>
            <a:pPr>
              <a:spcBef>
                <a:spcPct val="0"/>
              </a:spcBef>
            </a:pPr>
            <a:endParaRPr lang="en-US"/>
          </a:p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68996" name="Slide Number Placeholder 3"/>
          <p:cNvSpPr txBox="1">
            <a:spLocks noGrp="1"/>
          </p:cNvSpPr>
          <p:nvPr/>
        </p:nvSpPr>
        <p:spPr bwMode="auto">
          <a:xfrm>
            <a:off x="3956050" y="8816975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49" tIns="46474" rIns="92949" bIns="46474" anchor="b">
            <a:prstTxWarp prst="textNoShape">
              <a:avLst/>
            </a:prstTxWarp>
          </a:bodyPr>
          <a:lstStyle/>
          <a:p>
            <a:pPr algn="r" defTabSz="930275" eaLnBrk="1" hangingPunct="1"/>
            <a:fld id="{A5130A5D-8CE6-B344-9699-B63A0E3D9B85}" type="slidenum">
              <a:rPr lang="en-US" sz="1200">
                <a:latin typeface="Arial" charset="0"/>
              </a:rPr>
              <a:pPr algn="r" defTabSz="930275" eaLnBrk="1" hangingPunct="1"/>
              <a:t>21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1.xml"/><Relationship Id="rId3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819400"/>
            <a:ext cx="7789863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 and use in 1 or 2 lines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50938" y="3962400"/>
            <a:ext cx="6435725" cy="2133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 and use in 1 or more lines</a:t>
            </a:r>
          </a:p>
        </p:txBody>
      </p:sp>
      <p:grpSp>
        <p:nvGrpSpPr>
          <p:cNvPr id="63589" name="Group 101"/>
          <p:cNvGrpSpPr>
            <a:grpSpLocks/>
          </p:cNvGrpSpPr>
          <p:nvPr userDrawn="1"/>
        </p:nvGrpSpPr>
        <p:grpSpPr bwMode="auto">
          <a:xfrm>
            <a:off x="0" y="3867150"/>
            <a:ext cx="7986713" cy="19050"/>
            <a:chOff x="0" y="840"/>
            <a:chExt cx="5660" cy="12"/>
          </a:xfrm>
        </p:grpSpPr>
        <p:sp>
          <p:nvSpPr>
            <p:cNvPr id="63590" name="Line 102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591" name="Line 103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63599" name="Object 111"/>
          <p:cNvGraphicFramePr>
            <a:graphicFrameLocks noChangeAspect="1"/>
          </p:cNvGraphicFramePr>
          <p:nvPr/>
        </p:nvGraphicFramePr>
        <p:xfrm>
          <a:off x="990600" y="381000"/>
          <a:ext cx="7162800" cy="1695450"/>
        </p:xfrm>
        <a:graphic>
          <a:graphicData uri="http://schemas.openxmlformats.org/presentationml/2006/ole">
            <p:oleObj spid="_x0000_s63599" name="Photo Editor Photo" r:id="rId3" imgW="6400000" imgH="1514686" progId="MSPhotoEd.3">
              <p:embed/>
            </p:oleObj>
          </a:graphicData>
        </a:graphic>
      </p:graphicFrame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228600"/>
            <a:ext cx="1997075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"/>
            <a:ext cx="5843588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6400"/>
            <a:ext cx="3919538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676400"/>
            <a:ext cx="3921125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00A8"/>
            </a:gs>
            <a:gs pos="100000">
              <a:srgbClr val="1B8D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28600"/>
            <a:ext cx="6697663" cy="87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76400"/>
            <a:ext cx="7993063" cy="2895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and use use in 1 or more lines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117" name="Group 93"/>
          <p:cNvGrpSpPr>
            <a:grpSpLocks/>
          </p:cNvGrpSpPr>
          <p:nvPr userDrawn="1"/>
        </p:nvGrpSpPr>
        <p:grpSpPr bwMode="auto">
          <a:xfrm>
            <a:off x="0" y="1333500"/>
            <a:ext cx="7986713" cy="19050"/>
            <a:chOff x="0" y="840"/>
            <a:chExt cx="5660" cy="12"/>
          </a:xfrm>
        </p:grpSpPr>
        <p:sp>
          <p:nvSpPr>
            <p:cNvPr id="1118" name="Line 94"/>
            <p:cNvSpPr>
              <a:spLocks noChangeShapeType="1"/>
            </p:cNvSpPr>
            <p:nvPr/>
          </p:nvSpPr>
          <p:spPr bwMode="auto">
            <a:xfrm>
              <a:off x="4" y="852"/>
              <a:ext cx="5656" cy="0"/>
            </a:xfrm>
            <a:prstGeom prst="line">
              <a:avLst/>
            </a:prstGeom>
            <a:noFill/>
            <a:ln w="50800">
              <a:solidFill>
                <a:srgbClr val="00176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9" name="Line 95"/>
            <p:cNvSpPr>
              <a:spLocks noChangeShapeType="1"/>
            </p:cNvSpPr>
            <p:nvPr/>
          </p:nvSpPr>
          <p:spPr bwMode="auto">
            <a:xfrm>
              <a:off x="0" y="840"/>
              <a:ext cx="5656" cy="0"/>
            </a:xfrm>
            <a:prstGeom prst="line">
              <a:avLst/>
            </a:prstGeom>
            <a:noFill/>
            <a:ln w="50800">
              <a:solidFill>
                <a:srgbClr val="99CCFF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aphicFrame>
        <p:nvGraphicFramePr>
          <p:cNvPr id="1133" name="Object 109"/>
          <p:cNvGraphicFramePr>
            <a:graphicFrameLocks noChangeAspect="1"/>
          </p:cNvGraphicFramePr>
          <p:nvPr/>
        </p:nvGraphicFramePr>
        <p:xfrm>
          <a:off x="142875" y="317500"/>
          <a:ext cx="1428750" cy="671513"/>
        </p:xfrm>
        <a:graphic>
          <a:graphicData uri="http://schemas.openxmlformats.org/presentationml/2006/ole">
            <p:oleObj spid="_x0000_s1133" name="Photo Editor Photo" r:id="rId14" imgW="3486637" imgH="1638529" progId="MSPhotoEd.3">
              <p:embed/>
            </p:oleObj>
          </a:graphicData>
        </a:graphic>
      </p:graphicFrame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465138" indent="-465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976313" indent="-3968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Char char="–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2pPr>
      <a:lvl3pPr marL="1439863" indent="-3492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95000"/>
        <a:buFont typeface="Wingdings" charset="2"/>
        <a:buChar char="n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3pPr>
      <a:lvl4pPr marL="17827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66FFFF"/>
        </a:buClr>
        <a:buSzPct val="65000"/>
        <a:buFont typeface="Monotype Sorts" charset="2"/>
        <a:buChar char="u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4pPr>
      <a:lvl5pPr marL="21256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5pPr>
      <a:lvl6pPr marL="25828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6pPr>
      <a:lvl7pPr marL="30400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7pPr>
      <a:lvl8pPr marL="34972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8pPr>
      <a:lvl9pPr marL="3954463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national_quality_strategy@hhs.gov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National Health Care Quality Strategy and Plan</a:t>
            </a:r>
          </a:p>
        </p:txBody>
      </p:sp>
      <p:sp>
        <p:nvSpPr>
          <p:cNvPr id="44237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  <a:p>
            <a:r>
              <a:rPr lang="en-US">
                <a:effectLst/>
              </a:rPr>
              <a:t>AHRQ Annual Meeting</a:t>
            </a:r>
          </a:p>
          <a:p>
            <a:r>
              <a:rPr lang="en-US">
                <a:effectLst/>
              </a:rPr>
              <a:t>September 27,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Title 1"/>
          <p:cNvSpPr>
            <a:spLocks noGrp="1"/>
          </p:cNvSpPr>
          <p:nvPr>
            <p:ph type="title" idx="4294967295"/>
          </p:nvPr>
        </p:nvSpPr>
        <p:spPr>
          <a:xfrm>
            <a:off x="1752600" y="457200"/>
            <a:ext cx="6477000" cy="8382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National Quality Strategy:</a:t>
            </a:r>
            <a:br>
              <a:rPr lang="en-US" sz="3600" dirty="0"/>
            </a:br>
            <a:r>
              <a:rPr lang="en-US" sz="3600" dirty="0"/>
              <a:t> Core Principles</a:t>
            </a:r>
          </a:p>
        </p:txBody>
      </p:sp>
      <p:sp>
        <p:nvSpPr>
          <p:cNvPr id="45568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76400"/>
            <a:ext cx="8458200" cy="4724400"/>
          </a:xfrm>
        </p:spPr>
        <p:txBody>
          <a:bodyPr lIns="91440" tIns="45720" rIns="91440" bIns="45720"/>
          <a:lstStyle/>
          <a:p>
            <a:pPr>
              <a:spcBef>
                <a:spcPts val="1200"/>
              </a:spcBef>
            </a:pPr>
            <a:r>
              <a:rPr lang="en-US" sz="3600">
                <a:effectLst/>
              </a:rPr>
              <a:t>Feed Back Questions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3200" i="1">
                <a:effectLst/>
              </a:rPr>
              <a:t>Are the proposed principles for the National Quality Strategy appropriate?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3200" i="1">
                <a:effectLst/>
              </a:rPr>
              <a:t>What is missing or how could the principles be better guides for the Framework, Principles, and Goals?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1000"/>
            <a:ext cx="6697663" cy="914400"/>
          </a:xfrm>
        </p:spPr>
        <p:txBody>
          <a:bodyPr/>
          <a:lstStyle/>
          <a:p>
            <a:r>
              <a:rPr lang="en-US" sz="3600" dirty="0"/>
              <a:t>National Quality Strategy:</a:t>
            </a:r>
            <a:br>
              <a:rPr lang="en-US" sz="3600" dirty="0"/>
            </a:br>
            <a:r>
              <a:rPr lang="en-US" sz="3600" dirty="0"/>
              <a:t>Draft Framework</a:t>
            </a:r>
          </a:p>
        </p:txBody>
      </p:sp>
      <p:sp>
        <p:nvSpPr>
          <p:cNvPr id="489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45720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80000"/>
              </a:spcBef>
            </a:pPr>
            <a:r>
              <a:rPr lang="en-US" sz="4000">
                <a:effectLst/>
              </a:rPr>
              <a:t>Better Care</a:t>
            </a:r>
          </a:p>
          <a:p>
            <a:pPr>
              <a:lnSpc>
                <a:spcPct val="100000"/>
              </a:lnSpc>
              <a:spcBef>
                <a:spcPct val="80000"/>
              </a:spcBef>
            </a:pPr>
            <a:r>
              <a:rPr lang="en-US" sz="4000">
                <a:effectLst/>
              </a:rPr>
              <a:t>Affordable Care</a:t>
            </a:r>
          </a:p>
          <a:p>
            <a:pPr>
              <a:lnSpc>
                <a:spcPct val="100000"/>
              </a:lnSpc>
              <a:spcBef>
                <a:spcPct val="80000"/>
              </a:spcBef>
            </a:pPr>
            <a:r>
              <a:rPr lang="en-US" sz="4000">
                <a:effectLst/>
              </a:rPr>
              <a:t>Healthy People and Healthy Communities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6" name="Title 1"/>
          <p:cNvSpPr>
            <a:spLocks noGrp="1"/>
          </p:cNvSpPr>
          <p:nvPr>
            <p:ph type="title" idx="4294967295"/>
          </p:nvPr>
        </p:nvSpPr>
        <p:spPr>
          <a:xfrm>
            <a:off x="1447800" y="457200"/>
            <a:ext cx="7315200" cy="6477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National Quality Strategy:</a:t>
            </a:r>
            <a:br>
              <a:rPr lang="en-US" sz="3600" dirty="0"/>
            </a:br>
            <a:r>
              <a:rPr lang="en-US" sz="3600" dirty="0"/>
              <a:t>Draft Framework 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>
              <a:spcBef>
                <a:spcPts val="1200"/>
              </a:spcBef>
            </a:pPr>
            <a:r>
              <a:rPr lang="en-US" sz="3600" b="1">
                <a:effectLst/>
              </a:rPr>
              <a:t>Better Care</a:t>
            </a:r>
          </a:p>
          <a:p>
            <a:pPr lvl="1">
              <a:spcBef>
                <a:spcPts val="1200"/>
              </a:spcBef>
            </a:pPr>
            <a:r>
              <a:rPr lang="en-US" sz="3000">
                <a:effectLst/>
              </a:rPr>
              <a:t>person-centered </a:t>
            </a:r>
          </a:p>
          <a:p>
            <a:pPr lvl="1">
              <a:spcBef>
                <a:spcPts val="1200"/>
              </a:spcBef>
            </a:pPr>
            <a:r>
              <a:rPr lang="en-US" sz="3000">
                <a:effectLst/>
              </a:rPr>
              <a:t>addresses the quality, safety, access, and reliability of care delivery </a:t>
            </a:r>
          </a:p>
          <a:p>
            <a:pPr lvl="1">
              <a:spcBef>
                <a:spcPts val="1200"/>
              </a:spcBef>
            </a:pPr>
            <a:r>
              <a:rPr lang="en-US" sz="3000">
                <a:effectLst/>
              </a:rPr>
              <a:t>actively engages patients and families</a:t>
            </a:r>
          </a:p>
          <a:p>
            <a:pPr lvl="1">
              <a:spcBef>
                <a:spcPts val="1200"/>
              </a:spcBef>
            </a:pPr>
            <a:r>
              <a:rPr lang="en-US" sz="3000">
                <a:effectLst/>
              </a:rPr>
              <a:t>renders best possible care at all stages of health and disease</a:t>
            </a:r>
          </a:p>
          <a:p>
            <a:pPr>
              <a:spcBef>
                <a:spcPts val="1200"/>
              </a:spcBef>
              <a:buFont typeface="Wingdings" charset="2"/>
              <a:buNone/>
            </a:pPr>
            <a:endParaRPr lang="en-US" sz="3000" b="1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0" name="Title 1"/>
          <p:cNvSpPr>
            <a:spLocks noGrp="1"/>
          </p:cNvSpPr>
          <p:nvPr>
            <p:ph type="title" idx="4294967295"/>
          </p:nvPr>
        </p:nvSpPr>
        <p:spPr>
          <a:xfrm>
            <a:off x="1447800" y="228600"/>
            <a:ext cx="7696200" cy="8763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National Quality Strategy:</a:t>
            </a:r>
            <a:br>
              <a:rPr lang="en-US" sz="3600" dirty="0"/>
            </a:br>
            <a:r>
              <a:rPr lang="en-US" sz="3600" dirty="0"/>
              <a:t>Draft Framework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 marL="346075" indent="-346075">
              <a:spcBef>
                <a:spcPts val="1200"/>
              </a:spcBef>
            </a:pPr>
            <a:r>
              <a:rPr lang="en-US" sz="3600" b="1"/>
              <a:t> </a:t>
            </a:r>
            <a:r>
              <a:rPr lang="en-US" sz="3600" b="1">
                <a:effectLst/>
              </a:rPr>
              <a:t>Affordable Care</a:t>
            </a:r>
          </a:p>
          <a:p>
            <a:pPr marL="862013" lvl="1" indent="-461963">
              <a:spcBef>
                <a:spcPts val="1200"/>
              </a:spcBef>
            </a:pPr>
            <a:r>
              <a:rPr lang="en-US" sz="3200">
                <a:effectLst/>
              </a:rPr>
              <a:t>reins in unsustainable costs for</a:t>
            </a:r>
          </a:p>
          <a:p>
            <a:pPr marL="1143000" lvl="2" indent="-228600">
              <a:spcBef>
                <a:spcPts val="1200"/>
              </a:spcBef>
            </a:pPr>
            <a:r>
              <a:rPr lang="en-US" sz="3200">
                <a:effectLst/>
              </a:rPr>
              <a:t> families </a:t>
            </a:r>
          </a:p>
          <a:p>
            <a:pPr marL="1143000" lvl="2" indent="-228600">
              <a:spcBef>
                <a:spcPts val="1200"/>
              </a:spcBef>
            </a:pPr>
            <a:r>
              <a:rPr lang="en-US" sz="3200">
                <a:effectLst/>
              </a:rPr>
              <a:t> government  </a:t>
            </a:r>
          </a:p>
          <a:p>
            <a:pPr marL="1143000" lvl="2" indent="-228600">
              <a:spcBef>
                <a:spcPts val="1200"/>
              </a:spcBef>
            </a:pPr>
            <a:r>
              <a:rPr lang="en-US" sz="3200">
                <a:effectLst/>
              </a:rPr>
              <a:t> private sector</a:t>
            </a:r>
          </a:p>
          <a:p>
            <a:pPr marL="346075" indent="-346075">
              <a:spcBef>
                <a:spcPts val="1200"/>
              </a:spcBef>
              <a:buFont typeface="Wingdings" charset="2"/>
              <a:buNone/>
            </a:pPr>
            <a:endParaRPr lang="en-US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6697663" cy="990600"/>
          </a:xfrm>
        </p:spPr>
        <p:txBody>
          <a:bodyPr/>
          <a:lstStyle/>
          <a:p>
            <a:r>
              <a:rPr lang="en-US" sz="3600" dirty="0"/>
              <a:t>National Quality Strategy:</a:t>
            </a:r>
            <a:br>
              <a:rPr lang="en-US" sz="3600" dirty="0"/>
            </a:br>
            <a:r>
              <a:rPr lang="en-US" sz="3600" dirty="0"/>
              <a:t>Draft Framework</a:t>
            </a:r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800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500"/>
              </a:spcBef>
            </a:pPr>
            <a:r>
              <a:rPr lang="en-US" sz="3600" b="1">
                <a:effectLst/>
              </a:rPr>
              <a:t>Healthy People/Healthy Communities</a:t>
            </a:r>
          </a:p>
          <a:p>
            <a:pPr lvl="1">
              <a:lnSpc>
                <a:spcPct val="100000"/>
              </a:lnSpc>
              <a:spcBef>
                <a:spcPts val="1500"/>
              </a:spcBef>
            </a:pPr>
            <a:r>
              <a:rPr lang="en-US" sz="3000">
                <a:effectLst/>
              </a:rPr>
              <a:t>promotes health and wellness at all levels through strong partnerships between health care providers, individuals, and community resources</a:t>
            </a:r>
          </a:p>
          <a:p>
            <a:pPr>
              <a:spcBef>
                <a:spcPts val="1200"/>
              </a:spcBef>
            </a:pPr>
            <a:endParaRPr lang="en-US" sz="3000">
              <a:effectLst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4" name="Title 1"/>
          <p:cNvSpPr>
            <a:spLocks noGrp="1"/>
          </p:cNvSpPr>
          <p:nvPr>
            <p:ph type="title" idx="4294967295"/>
          </p:nvPr>
        </p:nvSpPr>
        <p:spPr>
          <a:xfrm>
            <a:off x="1143000" y="228600"/>
            <a:ext cx="7696200" cy="10668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National Quality Strategy:</a:t>
            </a:r>
            <a:br>
              <a:rPr lang="en-US" sz="3600" dirty="0"/>
            </a:br>
            <a:r>
              <a:rPr lang="en-US" sz="3600" dirty="0"/>
              <a:t> Draft Framework </a:t>
            </a:r>
          </a:p>
        </p:txBody>
      </p:sp>
      <p:sp>
        <p:nvSpPr>
          <p:cNvPr id="458755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0"/>
            <a:ext cx="8610600" cy="4953000"/>
          </a:xfrm>
        </p:spPr>
        <p:txBody>
          <a:bodyPr lIns="91440" tIns="45720" rIns="91440" bIns="45720"/>
          <a:lstStyle/>
          <a:p>
            <a:pPr>
              <a:spcBef>
                <a:spcPts val="1200"/>
              </a:spcBef>
            </a:pPr>
            <a:r>
              <a:rPr lang="en-US" sz="3600">
                <a:effectLst/>
              </a:rPr>
              <a:t>Feedback Questions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3000" i="1">
                <a:effectLst/>
              </a:rPr>
              <a:t>Is the proposed Framework for the National Quality Strategy sound and easily understood?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3000" i="1">
                <a:effectLst/>
              </a:rPr>
              <a:t>Does the Framework set the right initial direction for the National Quality Strategy and Plan?  How can it be improved?</a:t>
            </a:r>
          </a:p>
          <a:p>
            <a:pPr>
              <a:lnSpc>
                <a:spcPct val="100000"/>
              </a:lnSpc>
              <a:spcBef>
                <a:spcPts val="1600"/>
              </a:spcBef>
              <a:buFont typeface="Wingdings" charset="2"/>
              <a:buNone/>
            </a:pPr>
            <a:endParaRPr lang="en-US" sz="3000" i="1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8" name="Title 1"/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sz="3200" dirty="0">
                <a:effectLst/>
              </a:rPr>
              <a:t>National Quality Strategy:</a:t>
            </a:r>
            <a:br>
              <a:rPr lang="en-US" sz="3200" dirty="0">
                <a:effectLst/>
              </a:rPr>
            </a:br>
            <a:r>
              <a:rPr lang="en-US" sz="3200" dirty="0">
                <a:effectLst/>
              </a:rPr>
              <a:t> Legislative Criteria for Priorities</a:t>
            </a:r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173038" indent="-1730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1730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Demonstrates the greatest potential for improving   health outcomes, efficiency, and patient-centeredness of health care for all populations, including children and vulnerable populations</a:t>
            </a:r>
          </a:p>
          <a:p>
            <a:pPr marL="173038" indent="-1730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1730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Shows potential for rapid improvement in quality and efficiency </a:t>
            </a:r>
          </a:p>
          <a:p>
            <a:pPr marL="173038" indent="-1730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1730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Addresses gaps in quality, efficiency, comparative effectiveness information, health outcomes measures, and data aggregation techniques</a:t>
            </a:r>
          </a:p>
          <a:p>
            <a:pPr marL="173038" indent="-1730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1730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Improves federal payment policy to emphasize quality and efficiency</a:t>
            </a:r>
          </a:p>
          <a:p>
            <a:pPr>
              <a:buNone/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Title 1"/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ctr"/>
          <a:lstStyle/>
          <a:p>
            <a:r>
              <a:rPr lang="en-US" sz="3200" dirty="0">
                <a:effectLst/>
              </a:rPr>
              <a:t>National Quality Strategy:</a:t>
            </a:r>
            <a:br>
              <a:rPr lang="en-US" sz="3200" dirty="0">
                <a:effectLst/>
              </a:rPr>
            </a:br>
            <a:r>
              <a:rPr lang="en-US" sz="3200" dirty="0">
                <a:effectLst/>
              </a:rPr>
              <a:t> Legislative Criteria for Priorities</a:t>
            </a:r>
          </a:p>
        </p:txBody>
      </p:sp>
      <p:sp>
        <p:nvSpPr>
          <p:cNvPr id="4" name="Vertical Text Placeholder 3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236538" indent="-2365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2365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Enhances the use of health care data to improve quality, efficiency, transparency, and outcomes</a:t>
            </a:r>
          </a:p>
          <a:p>
            <a:pPr marL="236538" indent="-2365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2365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Addresses the health care provided to patients with high-cost chronic diseases</a:t>
            </a:r>
          </a:p>
          <a:p>
            <a:pPr marL="236538" indent="-2365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2365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Improves research and dissemination of strategies and best practices to improve patient safety and reduce medical errors, preventable admissions and readmissions, and healthcare- associated infections</a:t>
            </a:r>
          </a:p>
          <a:p>
            <a:pPr marL="236538" indent="-236538" eaLnBrk="1" hangingPunct="1">
              <a:spcBef>
                <a:spcPct val="45000"/>
              </a:spcBef>
              <a:buSzPct val="125000"/>
              <a:buFont typeface="Wingdings" charset="2"/>
              <a:buChar char="§"/>
              <a:tabLst>
                <a:tab pos="236538" algn="l"/>
              </a:tabLst>
            </a:pPr>
            <a:r>
              <a:rPr lang="en-US" sz="2600" dirty="0" smtClean="0">
                <a:latin typeface="Arial" charset="0"/>
                <a:ea typeface="Times New Roman" charset="0"/>
                <a:cs typeface="Times New Roman" charset="0"/>
              </a:rPr>
              <a:t>Reduces health disparities across health disparities populations and geographic areas</a:t>
            </a:r>
          </a:p>
          <a:p>
            <a:pPr>
              <a:buNone/>
            </a:pP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82" name="Title 1"/>
          <p:cNvSpPr>
            <a:spLocks noGrp="1"/>
          </p:cNvSpPr>
          <p:nvPr>
            <p:ph type="title" idx="4294967295"/>
          </p:nvPr>
        </p:nvSpPr>
        <p:spPr>
          <a:xfrm>
            <a:off x="1752600" y="457200"/>
            <a:ext cx="6934200" cy="9906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National Quality Strategy: Priorities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48128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676400"/>
            <a:ext cx="8763000" cy="4724400"/>
          </a:xfrm>
        </p:spPr>
        <p:txBody>
          <a:bodyPr lIns="91440" tIns="45720" rIns="91440" bIns="45720"/>
          <a:lstStyle/>
          <a:p>
            <a:pPr>
              <a:spcBef>
                <a:spcPts val="1200"/>
              </a:spcBef>
            </a:pPr>
            <a:r>
              <a:rPr lang="en-US" sz="3600">
                <a:effectLst/>
              </a:rPr>
              <a:t>Feed Back Question</a:t>
            </a:r>
          </a:p>
          <a:p>
            <a:pPr lvl="1">
              <a:lnSpc>
                <a:spcPct val="100000"/>
              </a:lnSpc>
              <a:spcBef>
                <a:spcPct val="45000"/>
              </a:spcBef>
            </a:pPr>
            <a:r>
              <a:rPr lang="en-US" sz="3200" i="1">
                <a:solidFill>
                  <a:schemeClr val="tx1"/>
                </a:solidFill>
                <a:effectLst/>
              </a:rPr>
              <a:t>Using the legislative criteria for identifying national priorities, what priorities for improvement should be addressed for</a:t>
            </a:r>
            <a:r>
              <a:rPr lang="en-US" sz="3200">
                <a:solidFill>
                  <a:schemeClr val="tx1"/>
                </a:solidFill>
                <a:effectLst/>
              </a:rPr>
              <a:t>:</a:t>
            </a:r>
          </a:p>
          <a:p>
            <a:pPr lvl="2">
              <a:lnSpc>
                <a:spcPct val="100000"/>
              </a:lnSpc>
              <a:spcBef>
                <a:spcPct val="45000"/>
              </a:spcBef>
            </a:pPr>
            <a:r>
              <a:rPr lang="en-US" sz="3200">
                <a:solidFill>
                  <a:schemeClr val="tx1"/>
                </a:solidFill>
                <a:effectLst/>
              </a:rPr>
              <a:t>Better Care</a:t>
            </a:r>
          </a:p>
          <a:p>
            <a:pPr lvl="2">
              <a:lnSpc>
                <a:spcPct val="100000"/>
              </a:lnSpc>
              <a:spcBef>
                <a:spcPct val="45000"/>
              </a:spcBef>
            </a:pPr>
            <a:r>
              <a:rPr lang="en-US" sz="3200">
                <a:solidFill>
                  <a:schemeClr val="tx1"/>
                </a:solidFill>
                <a:effectLst/>
              </a:rPr>
              <a:t>Affordable Care</a:t>
            </a:r>
          </a:p>
          <a:p>
            <a:pPr lvl="2">
              <a:lnSpc>
                <a:spcPct val="100000"/>
              </a:lnSpc>
              <a:spcBef>
                <a:spcPct val="45000"/>
              </a:spcBef>
            </a:pPr>
            <a:r>
              <a:rPr lang="en-US" sz="3200">
                <a:solidFill>
                  <a:schemeClr val="tx1"/>
                </a:solidFill>
                <a:effectLst/>
              </a:rPr>
              <a:t>Healthy People/Healthy Communities</a:t>
            </a:r>
            <a:endParaRPr lang="en-US" sz="320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Title 1"/>
          <p:cNvSpPr>
            <a:spLocks noGrp="1"/>
          </p:cNvSpPr>
          <p:nvPr>
            <p:ph type="title" idx="4294967295"/>
          </p:nvPr>
        </p:nvSpPr>
        <p:spPr>
          <a:xfrm>
            <a:off x="1371600" y="304800"/>
            <a:ext cx="6697663" cy="876300"/>
          </a:xfrm>
        </p:spPr>
        <p:txBody>
          <a:bodyPr lIns="91440" tIns="45720" rIns="91440" bIns="45720" anchor="ctr"/>
          <a:lstStyle/>
          <a:p>
            <a:r>
              <a:rPr lang="en-US" sz="3600" dirty="0">
                <a:effectLst/>
              </a:rPr>
              <a:t>National Quality Strategy: Goals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4294967295"/>
          </p:nvPr>
        </p:nvSpPr>
        <p:spPr>
          <a:xfrm>
            <a:off x="228600" y="1752600"/>
            <a:ext cx="8610600" cy="4724400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ct val="85000"/>
              </a:spcBef>
            </a:pPr>
            <a:r>
              <a:rPr lang="en-US">
                <a:effectLst/>
              </a:rPr>
              <a:t>Aspirational, actionable, and aligned across the Nation</a:t>
            </a:r>
          </a:p>
          <a:p>
            <a:pPr>
              <a:lnSpc>
                <a:spcPct val="100000"/>
              </a:lnSpc>
              <a:spcBef>
                <a:spcPct val="85000"/>
              </a:spcBef>
            </a:pPr>
            <a:r>
              <a:rPr lang="en-US">
                <a:effectLst/>
              </a:rPr>
              <a:t>EXAMPLE: Reduce by XX% the overall rate of preventable instances of XX healthcare acquired conditions in XX years </a:t>
            </a:r>
          </a:p>
          <a:p>
            <a:pPr>
              <a:lnSpc>
                <a:spcPct val="100000"/>
              </a:lnSpc>
              <a:spcBef>
                <a:spcPct val="85000"/>
              </a:spcBef>
            </a:pPr>
            <a:endParaRPr lang="en-US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6" name="Title 1"/>
          <p:cNvSpPr>
            <a:spLocks noGrp="1"/>
          </p:cNvSpPr>
          <p:nvPr>
            <p:ph type="title" idx="4294967295"/>
          </p:nvPr>
        </p:nvSpPr>
        <p:spPr>
          <a:xfrm>
            <a:off x="1447800" y="228600"/>
            <a:ext cx="7696200" cy="8763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The Affordable Care Act </a:t>
            </a:r>
            <a:br>
              <a:rPr lang="en-US" sz="3600" dirty="0"/>
            </a:br>
            <a:r>
              <a:rPr lang="en-US" sz="3600" dirty="0"/>
              <a:t>(P.L.111-148</a:t>
            </a:r>
            <a:r>
              <a:rPr lang="en-US" dirty="0"/>
              <a:t>)</a:t>
            </a:r>
            <a:r>
              <a:rPr lang="en-US" sz="3600" b="0" dirty="0"/>
              <a:t> </a:t>
            </a:r>
            <a:r>
              <a:rPr lang="en-US" dirty="0"/>
              <a:t>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>
                <a:effectLst/>
              </a:rPr>
              <a:t>Calls on the Secretary of the Department of Health and Human Services (HHS) to establish a national strategy, plan, and priorities to improve:</a:t>
            </a:r>
          </a:p>
          <a:p>
            <a:pPr lvl="1">
              <a:lnSpc>
                <a:spcPct val="100000"/>
              </a:lnSpc>
            </a:pPr>
            <a:r>
              <a:rPr lang="en-US" sz="3200">
                <a:effectLst/>
              </a:rPr>
              <a:t>the delivery of health care services</a:t>
            </a:r>
          </a:p>
          <a:p>
            <a:pPr lvl="1">
              <a:lnSpc>
                <a:spcPct val="100000"/>
              </a:lnSpc>
            </a:pPr>
            <a:r>
              <a:rPr lang="en-US" sz="3200">
                <a:effectLst/>
              </a:rPr>
              <a:t>patient health outcomes, and</a:t>
            </a:r>
          </a:p>
          <a:p>
            <a:pPr lvl="1">
              <a:lnSpc>
                <a:spcPct val="100000"/>
              </a:lnSpc>
            </a:pPr>
            <a:r>
              <a:rPr lang="en-US" sz="3200">
                <a:effectLst/>
              </a:rPr>
              <a:t>population health</a:t>
            </a:r>
          </a:p>
          <a:p>
            <a:pPr>
              <a:spcBef>
                <a:spcPts val="1200"/>
              </a:spcBef>
            </a:pPr>
            <a:endParaRPr lang="en-US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Title 1"/>
          <p:cNvSpPr>
            <a:spLocks noGrp="1"/>
          </p:cNvSpPr>
          <p:nvPr>
            <p:ph type="title" idx="4294967295"/>
          </p:nvPr>
        </p:nvSpPr>
        <p:spPr>
          <a:xfrm>
            <a:off x="1752600" y="457200"/>
            <a:ext cx="6781800" cy="838200"/>
          </a:xfrm>
        </p:spPr>
        <p:txBody>
          <a:bodyPr lIns="91440" tIns="45720" rIns="91440" bIns="45720" anchor="ctr"/>
          <a:lstStyle/>
          <a:p>
            <a:r>
              <a:rPr lang="en-US" sz="3600" dirty="0">
                <a:effectLst/>
              </a:rPr>
              <a:t>National Quality Strategy: Goals</a:t>
            </a:r>
          </a:p>
        </p:txBody>
      </p:sp>
      <p:sp>
        <p:nvSpPr>
          <p:cNvPr id="48025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76400"/>
            <a:ext cx="8382000" cy="4495800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 sz="3600" b="1">
                <a:effectLst/>
              </a:rPr>
              <a:t>Feed Back Question</a:t>
            </a:r>
          </a:p>
          <a:p>
            <a:pPr lvl="1">
              <a:lnSpc>
                <a:spcPct val="100000"/>
              </a:lnSpc>
              <a:spcBef>
                <a:spcPct val="45000"/>
              </a:spcBef>
            </a:pPr>
            <a:r>
              <a:rPr lang="en-US" sz="3200" i="1">
                <a:effectLst/>
              </a:rPr>
              <a:t>What aspirational goals should be set for the next 5 years, and to what extent should goals be identified for a shorter timeframe?</a:t>
            </a:r>
            <a:endParaRPr lang="en-US" sz="3200" b="1" i="1">
              <a:solidFill>
                <a:schemeClr val="tx1"/>
              </a:solidFill>
              <a:effectLst/>
            </a:endParaRPr>
          </a:p>
          <a:p>
            <a:pPr eaLnBrk="1" hangingPunct="1">
              <a:lnSpc>
                <a:spcPct val="100000"/>
              </a:lnSpc>
              <a:spcBef>
                <a:spcPct val="45000"/>
              </a:spcBef>
              <a:buClrTx/>
              <a:buSzTx/>
              <a:buFontTx/>
              <a:buNone/>
            </a:pPr>
            <a:endParaRPr lang="en-US" sz="2000" i="1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Title 1"/>
          <p:cNvSpPr>
            <a:spLocks noGrp="1"/>
          </p:cNvSpPr>
          <p:nvPr>
            <p:ph type="title" idx="4294967295"/>
          </p:nvPr>
        </p:nvSpPr>
        <p:spPr>
          <a:xfrm>
            <a:off x="1633538" y="228600"/>
            <a:ext cx="7129462" cy="876300"/>
          </a:xfrm>
        </p:spPr>
        <p:txBody>
          <a:bodyPr lIns="91440" tIns="45720" rIns="91440" bIns="45720" anchor="ctr"/>
          <a:lstStyle/>
          <a:p>
            <a:r>
              <a:rPr lang="en-US" sz="3600" dirty="0">
                <a:effectLst/>
              </a:rPr>
              <a:t>National Quality Strategy: Measures of Progress</a:t>
            </a:r>
          </a:p>
        </p:txBody>
      </p:sp>
      <p:sp>
        <p:nvSpPr>
          <p:cNvPr id="467971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0"/>
            <a:ext cx="8458200" cy="5029200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3000">
                <a:effectLst/>
              </a:rPr>
              <a:t>There may not be a one to one correlation between a broadly stated goal and a single measure  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3000">
                <a:effectLst/>
              </a:rPr>
              <a:t>Where possible, we should use or build on existing and widely-used measures or measure sets that have been reviewed and endorsed by multiple stakeholders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3000">
                <a:effectLst/>
              </a:rPr>
              <a:t>Future measure development should be prioritized and aligned to the national goals and framework</a:t>
            </a:r>
          </a:p>
          <a:p>
            <a:pPr>
              <a:spcBef>
                <a:spcPts val="1200"/>
              </a:spcBef>
            </a:pPr>
            <a:endParaRPr lang="en-US" sz="300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6" name="Title 1"/>
          <p:cNvSpPr>
            <a:spLocks noGrp="1"/>
          </p:cNvSpPr>
          <p:nvPr>
            <p:ph type="title" idx="4294967295"/>
          </p:nvPr>
        </p:nvSpPr>
        <p:spPr>
          <a:xfrm>
            <a:off x="1752600" y="304800"/>
            <a:ext cx="6705600" cy="990600"/>
          </a:xfrm>
        </p:spPr>
        <p:txBody>
          <a:bodyPr lIns="91440" tIns="45720" rIns="91440" bIns="45720" anchor="ctr"/>
          <a:lstStyle/>
          <a:p>
            <a:r>
              <a:rPr lang="en-US" sz="3600" dirty="0">
                <a:effectLst/>
              </a:rPr>
              <a:t>National Quality Strategy: Measures of Progress</a:t>
            </a:r>
          </a:p>
        </p:txBody>
      </p:sp>
      <p:sp>
        <p:nvSpPr>
          <p:cNvPr id="482307" name="Content Placeholder 2"/>
          <p:cNvSpPr>
            <a:spLocks noGrp="1"/>
          </p:cNvSpPr>
          <p:nvPr>
            <p:ph idx="4294967295"/>
          </p:nvPr>
        </p:nvSpPr>
        <p:spPr>
          <a:xfrm>
            <a:off x="228600" y="1676400"/>
            <a:ext cx="8686800" cy="4724400"/>
          </a:xfrm>
        </p:spPr>
        <p:txBody>
          <a:bodyPr lIns="91440" tIns="45720" rIns="91440" bIns="45720"/>
          <a:lstStyle/>
          <a:p>
            <a:pPr>
              <a:spcBef>
                <a:spcPts val="1200"/>
              </a:spcBef>
            </a:pPr>
            <a:r>
              <a:rPr lang="en-US" sz="3600" b="1">
                <a:effectLst/>
              </a:rPr>
              <a:t>Feed Back Questions</a:t>
            </a:r>
          </a:p>
          <a:p>
            <a:pPr lvl="1">
              <a:lnSpc>
                <a:spcPct val="100000"/>
              </a:lnSpc>
            </a:pPr>
            <a:r>
              <a:rPr lang="en-US" i="1">
                <a:effectLst/>
              </a:rPr>
              <a:t>Are there existing, well-established, and widely used measures that can be used or adapted to assess progress?</a:t>
            </a:r>
          </a:p>
          <a:p>
            <a:pPr lvl="1">
              <a:lnSpc>
                <a:spcPct val="100000"/>
              </a:lnSpc>
              <a:spcBef>
                <a:spcPct val="60000"/>
              </a:spcBef>
            </a:pPr>
            <a:r>
              <a:rPr lang="en-US" i="1">
                <a:effectLst/>
              </a:rPr>
              <a:t>What measures would best guide public and private sector action, as well as support assessing the nation’s progress to meeting the goals in the National Quality Strategy?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000" i="1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Title 1"/>
          <p:cNvSpPr>
            <a:spLocks noGrp="1"/>
          </p:cNvSpPr>
          <p:nvPr>
            <p:ph type="title" idx="4294967295"/>
          </p:nvPr>
        </p:nvSpPr>
        <p:spPr>
          <a:xfrm>
            <a:off x="1752600" y="304800"/>
            <a:ext cx="7391400" cy="9906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Additional Feedback Questions</a:t>
            </a:r>
          </a:p>
        </p:txBody>
      </p:sp>
      <p:sp>
        <p:nvSpPr>
          <p:cNvPr id="483331" name="Content Placeholder 2"/>
          <p:cNvSpPr>
            <a:spLocks noGrp="1"/>
          </p:cNvSpPr>
          <p:nvPr>
            <p:ph idx="4294967295"/>
          </p:nvPr>
        </p:nvSpPr>
        <p:spPr>
          <a:xfrm>
            <a:off x="304800" y="1447800"/>
            <a:ext cx="8534400" cy="4876800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>
                <a:effectLst/>
              </a:rPr>
              <a:t>The success of the National Quality Strategy is, in large part, dependent on the ability of diverse stakeholders across both the public and private sectors to work together. </a:t>
            </a:r>
          </a:p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 i="1">
                <a:effectLst/>
              </a:rPr>
              <a:t>Do you have recommendations on how key entities, sectors, or stakeholders can best be engaged to drive progress based on the National Quality Strategy and Plan?</a:t>
            </a:r>
          </a:p>
          <a:p>
            <a:endParaRPr lang="en-US" i="1">
              <a:effectLst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354" name="Title 1"/>
          <p:cNvSpPr>
            <a:spLocks noGrp="1"/>
          </p:cNvSpPr>
          <p:nvPr>
            <p:ph type="title" idx="4294967295"/>
          </p:nvPr>
        </p:nvSpPr>
        <p:spPr>
          <a:xfrm>
            <a:off x="1752600" y="304800"/>
            <a:ext cx="7162800" cy="9906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Additional Feedback Questions</a:t>
            </a:r>
          </a:p>
        </p:txBody>
      </p:sp>
      <p:sp>
        <p:nvSpPr>
          <p:cNvPr id="484355" name="Content Placeholder 2"/>
          <p:cNvSpPr>
            <a:spLocks noGrp="1"/>
          </p:cNvSpPr>
          <p:nvPr>
            <p:ph idx="4294967295"/>
          </p:nvPr>
        </p:nvSpPr>
        <p:spPr>
          <a:xfrm>
            <a:off x="304800" y="1447800"/>
            <a:ext cx="8610600" cy="4953000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i="1">
                <a:effectLst/>
              </a:rPr>
              <a:t>Given the role that States can play in organizing health care delivery for vulnerable populations, do the principles and framework address the needs and issues of these populations? </a:t>
            </a:r>
          </a:p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n-US" i="1">
                <a:effectLst/>
              </a:rPr>
              <a:t>Are there priorities and goals that should be considered specifically to address State needs?</a:t>
            </a:r>
          </a:p>
          <a:p>
            <a:pPr>
              <a:lnSpc>
                <a:spcPct val="100000"/>
              </a:lnSpc>
            </a:pPr>
            <a:endParaRPr lang="en-US" i="1">
              <a:effectLst/>
            </a:endParaRPr>
          </a:p>
          <a:p>
            <a:endParaRPr lang="en-US">
              <a:effectLst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Title 1"/>
          <p:cNvSpPr>
            <a:spLocks noGrp="1"/>
          </p:cNvSpPr>
          <p:nvPr>
            <p:ph type="title" idx="4294967295"/>
          </p:nvPr>
        </p:nvSpPr>
        <p:spPr>
          <a:xfrm>
            <a:off x="1752600" y="304800"/>
            <a:ext cx="7086600" cy="9906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Additional Feedback Questions</a:t>
            </a:r>
          </a:p>
        </p:txBody>
      </p:sp>
      <p:sp>
        <p:nvSpPr>
          <p:cNvPr id="48640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447800"/>
            <a:ext cx="8458200" cy="4800600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ts val="3600"/>
              </a:spcBef>
            </a:pPr>
            <a:r>
              <a:rPr lang="en-US" i="1">
                <a:effectLst/>
              </a:rPr>
              <a:t>What measures or measure sets should be considered to reflect States’ activities, priorities, and concerns?</a:t>
            </a:r>
          </a:p>
          <a:p>
            <a:pPr>
              <a:lnSpc>
                <a:spcPct val="100000"/>
              </a:lnSpc>
              <a:spcBef>
                <a:spcPts val="3600"/>
              </a:spcBef>
            </a:pPr>
            <a:r>
              <a:rPr lang="en-US" i="1">
                <a:effectLst/>
              </a:rPr>
              <a:t>What are some key recommendations on how to engage with States and ensure continued alignment with the National Quality Strategy?</a:t>
            </a:r>
          </a:p>
          <a:p>
            <a:pPr>
              <a:spcBef>
                <a:spcPts val="1200"/>
              </a:spcBef>
            </a:pPr>
            <a:endParaRPr lang="en-US" i="1">
              <a:effectLst/>
            </a:endParaRPr>
          </a:p>
          <a:p>
            <a:endParaRPr lang="en-US" sz="3400"/>
          </a:p>
          <a:p>
            <a:endParaRPr lang="en-US"/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533400"/>
            <a:ext cx="6705600" cy="571500"/>
          </a:xfrm>
        </p:spPr>
        <p:txBody>
          <a:bodyPr/>
          <a:lstStyle/>
          <a:p>
            <a:r>
              <a:rPr lang="en-US" sz="3600" dirty="0"/>
              <a:t>To Submit Comments</a:t>
            </a:r>
          </a:p>
        </p:txBody>
      </p:sp>
      <p:sp>
        <p:nvSpPr>
          <p:cNvPr id="493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76400"/>
            <a:ext cx="8763000" cy="46482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 sz="2800">
                <a:effectLst/>
              </a:rPr>
              <a:t>Click button on HHS.gov homepage</a:t>
            </a:r>
          </a:p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 sz="2800">
                <a:effectLst/>
              </a:rPr>
              <a:t>Email </a:t>
            </a:r>
            <a:r>
              <a:rPr lang="en-US" sz="2800">
                <a:effectLst/>
                <a:hlinkClick r:id="rId2"/>
              </a:rPr>
              <a:t>national_quality_strategy@hhs.gov</a:t>
            </a:r>
            <a:endParaRPr lang="en-US" sz="2800">
              <a:effectLst/>
            </a:endParaRPr>
          </a:p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 sz="2800">
                <a:effectLst/>
              </a:rPr>
              <a:t>Write or fax comments to: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>
                <a:effectLst/>
              </a:rPr>
              <a:t>Agency for Research and Quality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>
                <a:effectLst/>
              </a:rPr>
              <a:t>Attention Nancy Wilson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>
                <a:effectLst/>
              </a:rPr>
              <a:t>Room 3216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>
                <a:effectLst/>
              </a:rPr>
              <a:t>540 Gaither Road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>
                <a:effectLst/>
              </a:rPr>
              <a:t>Rockville MD 20850</a:t>
            </a:r>
          </a:p>
          <a:p>
            <a:pPr lvl="1">
              <a:lnSpc>
                <a:spcPct val="80000"/>
              </a:lnSpc>
              <a:spcBef>
                <a:spcPct val="0"/>
              </a:spcBef>
            </a:pPr>
            <a:r>
              <a:rPr lang="en-US" sz="2400">
                <a:effectLst/>
              </a:rPr>
              <a:t>Fax: 301.427.1210</a:t>
            </a:r>
          </a:p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 sz="2800">
                <a:effectLst/>
              </a:rPr>
              <a:t>Deadline for input </a:t>
            </a:r>
            <a:r>
              <a:rPr lang="en-US" sz="2800" b="1">
                <a:effectLst/>
              </a:rPr>
              <a:t>October 15, 2010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24200" y="2895600"/>
            <a:ext cx="3657600" cy="1676400"/>
          </a:xfrm>
        </p:spPr>
        <p:txBody>
          <a:bodyPr/>
          <a:lstStyle/>
          <a:p>
            <a:pPr>
              <a:buFont typeface="Wingdings" charset="2"/>
              <a:buNone/>
            </a:pPr>
            <a:r>
              <a:rPr lang="en-US" dirty="0">
                <a:effectLst/>
              </a:rPr>
              <a:t>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 Affordable Care Act</a:t>
            </a:r>
            <a:r>
              <a:rPr lang="en-US" sz="3200" dirty="0"/>
              <a:t> </a:t>
            </a:r>
            <a:endParaRPr lang="en-US" sz="3600" dirty="0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763000" cy="5105400"/>
          </a:xfrm>
        </p:spPr>
        <p:txBody>
          <a:bodyPr/>
          <a:lstStyle/>
          <a:p>
            <a:r>
              <a:rPr lang="en-US">
                <a:effectLst/>
              </a:rPr>
              <a:t>Requires:</a:t>
            </a:r>
          </a:p>
          <a:p>
            <a:pPr lvl="1">
              <a:lnSpc>
                <a:spcPct val="100000"/>
              </a:lnSpc>
            </a:pPr>
            <a:r>
              <a:rPr lang="en-US">
                <a:effectLst/>
              </a:rPr>
              <a:t>Agency-specific plans and benchmarks to achieve the national priorities</a:t>
            </a:r>
          </a:p>
          <a:p>
            <a:pPr lvl="1">
              <a:lnSpc>
                <a:spcPct val="100000"/>
              </a:lnSpc>
            </a:pPr>
            <a:r>
              <a:rPr lang="en-US">
                <a:effectLst/>
              </a:rPr>
              <a:t>Alignment with meaningful use of HIT  </a:t>
            </a:r>
          </a:p>
          <a:p>
            <a:pPr lvl="1">
              <a:lnSpc>
                <a:spcPct val="100000"/>
              </a:lnSpc>
            </a:pPr>
            <a:r>
              <a:rPr lang="en-US">
                <a:effectLst/>
              </a:rPr>
              <a:t>strategies to align private and public payers</a:t>
            </a:r>
          </a:p>
          <a:p>
            <a:pPr lvl="1">
              <a:lnSpc>
                <a:spcPct val="100000"/>
              </a:lnSpc>
            </a:pPr>
            <a:r>
              <a:rPr lang="en-US">
                <a:effectLst/>
              </a:rPr>
              <a:t>collaboration, coordination, and consultation with state agencies</a:t>
            </a:r>
          </a:p>
          <a:p>
            <a:pPr lvl="1">
              <a:lnSpc>
                <a:spcPct val="100000"/>
              </a:lnSpc>
            </a:pPr>
            <a:r>
              <a:rPr lang="en-US">
                <a:effectLst/>
              </a:rPr>
              <a:t>Input from multi-stakeholder entities including NQF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0" name="Title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 anchor="ctr"/>
          <a:lstStyle/>
          <a:p>
            <a:r>
              <a:rPr lang="en-US" sz="3600" dirty="0"/>
              <a:t> The Affordable Care Act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/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>
                <a:effectLst/>
              </a:rPr>
              <a:t>HHS welcomes comments and suggestions on all aspects of the proposed framework, principles, and other details of  National Quality Strategy</a:t>
            </a:r>
          </a:p>
          <a:p>
            <a:pPr>
              <a:lnSpc>
                <a:spcPct val="100000"/>
              </a:lnSpc>
              <a:spcBef>
                <a:spcPct val="45000"/>
              </a:spcBef>
            </a:pPr>
            <a:r>
              <a:rPr lang="en-US">
                <a:effectLst/>
              </a:rPr>
              <a:t>Narrative describing work to date is</a:t>
            </a: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en-US" sz="3200">
                <a:effectLst/>
              </a:rPr>
              <a:t>posted on the HHS.gov </a:t>
            </a: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en-US" sz="3200">
                <a:effectLst/>
              </a:rPr>
              <a:t>includes questions to gather valuable feedback in specified areas</a:t>
            </a:r>
          </a:p>
          <a:p>
            <a:pPr lvl="1">
              <a:lnSpc>
                <a:spcPct val="100000"/>
              </a:lnSpc>
              <a:spcBef>
                <a:spcPct val="0"/>
              </a:spcBef>
            </a:pPr>
            <a:r>
              <a:rPr lang="en-US" sz="3200">
                <a:effectLst/>
              </a:rPr>
              <a:t>is open for public comment until Oct.15</a:t>
            </a:r>
          </a:p>
          <a:p>
            <a:pPr>
              <a:spcBef>
                <a:spcPts val="1200"/>
              </a:spcBef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381000"/>
            <a:ext cx="7543800" cy="990600"/>
          </a:xfrm>
        </p:spPr>
        <p:txBody>
          <a:bodyPr/>
          <a:lstStyle/>
          <a:p>
            <a:r>
              <a:rPr lang="en-US" sz="3400" dirty="0">
                <a:effectLst/>
              </a:rPr>
              <a:t>National Quality Strategy – </a:t>
            </a:r>
            <a:br>
              <a:rPr lang="en-US" sz="3400" dirty="0">
                <a:effectLst/>
              </a:rPr>
            </a:br>
            <a:r>
              <a:rPr lang="en-US" sz="3400" dirty="0">
                <a:effectLst/>
              </a:rPr>
              <a:t>Context and Current Landscape</a:t>
            </a: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82000" cy="47244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>
                <a:effectLst/>
              </a:rPr>
              <a:t>Multiple provisions of the Affordable Care Act describe programs that: </a:t>
            </a:r>
          </a:p>
          <a:p>
            <a:pPr lvl="1">
              <a:spcBef>
                <a:spcPts val="1200"/>
              </a:spcBef>
            </a:pPr>
            <a:r>
              <a:rPr lang="en-US" sz="3200">
                <a:effectLst/>
              </a:rPr>
              <a:t>build on and expand existing efforts to assess and improve quality of care and population health</a:t>
            </a:r>
          </a:p>
          <a:p>
            <a:pPr lvl="1">
              <a:spcBef>
                <a:spcPts val="1200"/>
              </a:spcBef>
            </a:pPr>
            <a:r>
              <a:rPr lang="en-US" sz="3200">
                <a:effectLst/>
              </a:rPr>
              <a:t>seek to foster higher quality, more affordable care</a:t>
            </a:r>
          </a:p>
          <a:p>
            <a:pPr lvl="1">
              <a:spcBef>
                <a:spcPts val="1200"/>
              </a:spcBef>
            </a:pPr>
            <a:r>
              <a:rPr lang="en-US" sz="3200">
                <a:effectLst/>
              </a:rPr>
              <a:t>span hospitals, physicians, nursing homes, and various other providers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Title 1"/>
          <p:cNvSpPr>
            <a:spLocks noGrp="1"/>
          </p:cNvSpPr>
          <p:nvPr>
            <p:ph type="title" idx="4294967295"/>
          </p:nvPr>
        </p:nvSpPr>
        <p:spPr>
          <a:xfrm>
            <a:off x="1447800" y="228600"/>
            <a:ext cx="7162800" cy="876300"/>
          </a:xfrm>
        </p:spPr>
        <p:txBody>
          <a:bodyPr lIns="91440" tIns="45720" rIns="91440" bIns="45720" anchor="ctr"/>
          <a:lstStyle/>
          <a:p>
            <a:r>
              <a:rPr lang="en-US" sz="3400" dirty="0"/>
              <a:t>National Quality Strategy – </a:t>
            </a:r>
            <a:br>
              <a:rPr lang="en-US" sz="3400" dirty="0"/>
            </a:br>
            <a:r>
              <a:rPr lang="en-US" sz="3400" dirty="0"/>
              <a:t>Context and Current Landscape</a:t>
            </a:r>
          </a:p>
        </p:txBody>
      </p:sp>
      <p:sp>
        <p:nvSpPr>
          <p:cNvPr id="449539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76400"/>
            <a:ext cx="8458200" cy="4830763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ct val="60000"/>
              </a:spcBef>
            </a:pPr>
            <a:r>
              <a:rPr lang="en-US">
                <a:effectLst/>
              </a:rPr>
              <a:t>A wide array of key efforts are already underway in the private sector, states, and local communities</a:t>
            </a:r>
          </a:p>
          <a:p>
            <a:pPr>
              <a:lnSpc>
                <a:spcPct val="100000"/>
              </a:lnSpc>
              <a:spcBef>
                <a:spcPct val="60000"/>
              </a:spcBef>
            </a:pPr>
            <a:r>
              <a:rPr lang="en-US">
                <a:effectLst/>
              </a:rPr>
              <a:t>Federal, state, and private-sector quality initiatives have all identified challenges and opportunities to improve nation’s health care</a:t>
            </a:r>
          </a:p>
          <a:p>
            <a:pPr>
              <a:lnSpc>
                <a:spcPct val="100000"/>
              </a:lnSpc>
              <a:spcBef>
                <a:spcPts val="2600"/>
              </a:spcBef>
            </a:pPr>
            <a:endParaRPr lang="en-US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4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697663" cy="876300"/>
          </a:xfrm>
        </p:spPr>
        <p:txBody>
          <a:bodyPr/>
          <a:lstStyle/>
          <a:p>
            <a:r>
              <a:rPr lang="en-US" sz="3000" dirty="0">
                <a:effectLst/>
              </a:rPr>
              <a:t>Sample Public and Private Strategic </a:t>
            </a:r>
            <a:r>
              <a:rPr lang="en-US" sz="3200" dirty="0">
                <a:effectLst/>
              </a:rPr>
              <a:t>Initiatives</a:t>
            </a:r>
            <a:r>
              <a:rPr lang="en-US" sz="3000" dirty="0">
                <a:effectLst/>
              </a:rPr>
              <a:t> and Frameworks</a:t>
            </a:r>
          </a:p>
        </p:txBody>
      </p:sp>
      <p:sp>
        <p:nvSpPr>
          <p:cNvPr id="47616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sz="2200" i="1">
                <a:ea typeface="Times New Roman" charset="0"/>
                <a:cs typeface="Times New Roman" charset="0"/>
              </a:rPr>
              <a:t>Crossing the Quality Chasm’s</a:t>
            </a:r>
            <a:r>
              <a:rPr lang="en-US" sz="2200">
                <a:ea typeface="Times New Roman" charset="0"/>
                <a:cs typeface="Times New Roman" charset="0"/>
              </a:rPr>
              <a:t> “Quality Framework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sz="2200">
                <a:ea typeface="Times New Roman" charset="0"/>
                <a:cs typeface="Times New Roman" charset="0"/>
              </a:rPr>
              <a:t>National Priority Partnership’s “National Priorities and Goals” 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sz="2200">
                <a:ea typeface="Times New Roman" charset="0"/>
                <a:cs typeface="Times New Roman" charset="0"/>
              </a:rPr>
              <a:t>HHS National Prevention Strategy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r>
              <a:rPr lang="en-US" sz="2200">
                <a:ea typeface="Times New Roman" charset="0"/>
                <a:cs typeface="Times New Roman" charset="0"/>
              </a:rPr>
              <a:t>HHS Health People 2020</a:t>
            </a:r>
          </a:p>
          <a:p>
            <a:r>
              <a:rPr lang="en-US" sz="2000"/>
              <a:t>AHRQ National Quality Disparities Report </a:t>
            </a:r>
          </a:p>
          <a:p>
            <a:pPr eaLnBrk="1" hangingPunct="1">
              <a:lnSpc>
                <a:spcPct val="115000"/>
              </a:lnSpc>
              <a:spcBef>
                <a:spcPct val="0"/>
              </a:spcBef>
            </a:pPr>
            <a:endParaRPr lang="en-US" sz="2200">
              <a:ea typeface="Times New Roman" charset="0"/>
              <a:cs typeface="Times New Roman" charset="0"/>
            </a:endParaRPr>
          </a:p>
        </p:txBody>
      </p:sp>
      <p:sp>
        <p:nvSpPr>
          <p:cNvPr id="4761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200"/>
              <a:t>“Let’s Move” Initiative </a:t>
            </a:r>
          </a:p>
          <a:p>
            <a:r>
              <a:rPr lang="en-US" sz="2200"/>
              <a:t> National HIV/AIDS Strategy </a:t>
            </a:r>
          </a:p>
          <a:p>
            <a:r>
              <a:rPr lang="en-US" sz="2200"/>
              <a:t>National Commission on Workforce Development </a:t>
            </a:r>
          </a:p>
          <a:p>
            <a:r>
              <a:rPr lang="en-US" sz="2200"/>
              <a:t>Legislatively mandated Medicare quality programs (</a:t>
            </a:r>
            <a:r>
              <a:rPr lang="en-US" sz="2000"/>
              <a:t>e.g. RHQDAPU, PQRI, e-prescribing)</a:t>
            </a:r>
            <a:r>
              <a:rPr lang="en-US" sz="2200"/>
              <a:t> </a:t>
            </a:r>
          </a:p>
          <a:p>
            <a:r>
              <a:rPr lang="en-US" sz="2200"/>
              <a:t>Meaningful use of health IT </a:t>
            </a:r>
          </a:p>
          <a:p>
            <a:r>
              <a:rPr lang="en-US" sz="2200"/>
              <a:t>National, regional and State-based initiatives </a:t>
            </a:r>
          </a:p>
          <a:p>
            <a:endParaRPr lang="en-US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2" name="Title 1"/>
          <p:cNvSpPr>
            <a:spLocks noGrp="1"/>
          </p:cNvSpPr>
          <p:nvPr>
            <p:ph type="title" idx="4294967295"/>
          </p:nvPr>
        </p:nvSpPr>
        <p:spPr>
          <a:xfrm>
            <a:off x="1447800" y="228600"/>
            <a:ext cx="6858000" cy="876300"/>
          </a:xfrm>
        </p:spPr>
        <p:txBody>
          <a:bodyPr lIns="91440" tIns="45720" rIns="91440" bIns="45720" anchor="ctr"/>
          <a:lstStyle/>
          <a:p>
            <a:r>
              <a:rPr lang="en-US" sz="3600" dirty="0"/>
              <a:t>National Quality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600200"/>
            <a:ext cx="8458200" cy="5029200"/>
          </a:xfrm>
        </p:spPr>
        <p:txBody>
          <a:bodyPr lIns="91440" tIns="45720" rIns="91440" bIns="45720"/>
          <a:lstStyle/>
          <a:p>
            <a:pPr>
              <a:lnSpc>
                <a:spcPct val="100000"/>
              </a:lnSpc>
              <a:spcBef>
                <a:spcPct val="60000"/>
              </a:spcBef>
            </a:pPr>
            <a:r>
              <a:rPr lang="en-US">
                <a:effectLst/>
              </a:rPr>
              <a:t>Will seek to promote alignment and common focus across the public and private sectors at all levels</a:t>
            </a:r>
          </a:p>
          <a:p>
            <a:pPr>
              <a:lnSpc>
                <a:spcPct val="100000"/>
              </a:lnSpc>
              <a:spcBef>
                <a:spcPct val="60000"/>
              </a:spcBef>
            </a:pPr>
            <a:r>
              <a:rPr lang="en-US">
                <a:effectLst/>
              </a:rPr>
              <a:t>Will foster strong private/public partnership</a:t>
            </a:r>
          </a:p>
          <a:p>
            <a:pPr>
              <a:lnSpc>
                <a:spcPct val="100000"/>
              </a:lnSpc>
              <a:spcBef>
                <a:spcPct val="60000"/>
              </a:spcBef>
            </a:pPr>
            <a:r>
              <a:rPr lang="en-US">
                <a:effectLst/>
              </a:rPr>
              <a:t>Will seek shared commitment to make sure that Americans receive consistent, high-quality, safe, and affordable care</a:t>
            </a:r>
          </a:p>
          <a:p>
            <a:pPr>
              <a:spcBef>
                <a:spcPts val="1200"/>
              </a:spcBef>
            </a:pPr>
            <a:endParaRPr lang="en-US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457200"/>
            <a:ext cx="6697663" cy="914400"/>
          </a:xfrm>
        </p:spPr>
        <p:txBody>
          <a:bodyPr/>
          <a:lstStyle/>
          <a:p>
            <a:r>
              <a:rPr lang="en-US" sz="3600" dirty="0"/>
              <a:t>National Quality Strategy:</a:t>
            </a:r>
            <a:br>
              <a:rPr lang="en-US" sz="3600" dirty="0"/>
            </a:br>
            <a:r>
              <a:rPr lang="en-US" sz="3600" dirty="0"/>
              <a:t> Core Principles</a:t>
            </a:r>
          </a:p>
        </p:txBody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8006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3400">
                <a:effectLst/>
              </a:rPr>
              <a:t>Guide the framework and development of goals, targets, and plans: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700">
                <a:effectLst/>
              </a:rPr>
              <a:t>person-centeredness and family engagement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700">
                <a:effectLst/>
              </a:rPr>
              <a:t>address all ages, populations, service locations, and sources of coverage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700">
                <a:effectLst/>
              </a:rPr>
              <a:t>eliminate disparities in care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r>
              <a:rPr lang="en-US" sz="2700">
                <a:effectLst/>
              </a:rPr>
              <a:t>alignment of efforts of public and private sectors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279F"/>
      </a:dk1>
      <a:lt1>
        <a:srgbClr val="FFFFFF"/>
      </a:lt1>
      <a:dk2>
        <a:srgbClr val="0000FF"/>
      </a:dk2>
      <a:lt2>
        <a:srgbClr val="FFFF00"/>
      </a:lt2>
      <a:accent1>
        <a:srgbClr val="8CF4EA"/>
      </a:accent1>
      <a:accent2>
        <a:srgbClr val="FF00FF"/>
      </a:accent2>
      <a:accent3>
        <a:srgbClr val="AAAAFF"/>
      </a:accent3>
      <a:accent4>
        <a:srgbClr val="DADADA"/>
      </a:accent4>
      <a:accent5>
        <a:srgbClr val="C5F8F3"/>
      </a:accent5>
      <a:accent6>
        <a:srgbClr val="E700E7"/>
      </a:accent6>
      <a:hlink>
        <a:srgbClr val="FAFD00"/>
      </a:hlink>
      <a:folHlink>
        <a:srgbClr val="51D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3051</TotalTime>
  <Pages>1</Pages>
  <Words>1241</Words>
  <Application>Microsoft Macintosh PowerPoint</Application>
  <PresentationFormat>On-screen Show (4:3)</PresentationFormat>
  <Paragraphs>136</Paragraphs>
  <Slides>27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Times New Roman</vt:lpstr>
      <vt:lpstr>Arial</vt:lpstr>
      <vt:lpstr>Wingdings</vt:lpstr>
      <vt:lpstr>Monotype Sorts</vt:lpstr>
      <vt:lpstr>Default Design</vt:lpstr>
      <vt:lpstr>Microsoft Photo Editor 3.0 Photo</vt:lpstr>
      <vt:lpstr>National Health Care Quality Strategy and Plan</vt:lpstr>
      <vt:lpstr>The Affordable Care Act  (P.L.111-148)  </vt:lpstr>
      <vt:lpstr>The Affordable Care Act </vt:lpstr>
      <vt:lpstr> The Affordable Care Act </vt:lpstr>
      <vt:lpstr>National Quality Strategy –  Context and Current Landscape</vt:lpstr>
      <vt:lpstr>National Quality Strategy –  Context and Current Landscape</vt:lpstr>
      <vt:lpstr>Sample Public and Private Strategic Initiatives and Frameworks</vt:lpstr>
      <vt:lpstr>National Quality Strategy</vt:lpstr>
      <vt:lpstr>National Quality Strategy:  Core Principles</vt:lpstr>
      <vt:lpstr>National Quality Strategy:  Core Principles</vt:lpstr>
      <vt:lpstr>National Quality Strategy: Draft Framework</vt:lpstr>
      <vt:lpstr>National Quality Strategy: Draft Framework </vt:lpstr>
      <vt:lpstr>National Quality Strategy: Draft Framework </vt:lpstr>
      <vt:lpstr>National Quality Strategy: Draft Framework</vt:lpstr>
      <vt:lpstr>National Quality Strategy:  Draft Framework </vt:lpstr>
      <vt:lpstr>National Quality Strategy:  Legislative Criteria for Priorities</vt:lpstr>
      <vt:lpstr>National Quality Strategy:  Legislative Criteria for Priorities</vt:lpstr>
      <vt:lpstr>National Quality Strategy: Priorities  </vt:lpstr>
      <vt:lpstr>National Quality Strategy: Goals</vt:lpstr>
      <vt:lpstr>National Quality Strategy: Goals</vt:lpstr>
      <vt:lpstr>National Quality Strategy: Measures of Progress</vt:lpstr>
      <vt:lpstr>National Quality Strategy: Measures of Progress</vt:lpstr>
      <vt:lpstr>Additional Feedback Questions</vt:lpstr>
      <vt:lpstr>Additional Feedback Questions</vt:lpstr>
      <vt:lpstr>Additional Feedback Questions</vt:lpstr>
      <vt:lpstr>To Submit Comments</vt:lpstr>
      <vt:lpstr>Slide 27</vt:lpstr>
    </vt:vector>
  </TitlesOfParts>
  <Company>OCKT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AHRQ Slide Template 2004</dc:title>
  <dc:subject/>
  <dc:creator>Sandy K. Cummings</dc:creator>
  <cp:keywords/>
  <dc:description>6/24/04</dc:description>
  <cp:lastModifiedBy>Graham</cp:lastModifiedBy>
  <cp:revision>124</cp:revision>
  <cp:lastPrinted>2003-01-21T20:19:23Z</cp:lastPrinted>
  <dcterms:created xsi:type="dcterms:W3CDTF">2010-10-28T16:13:01Z</dcterms:created>
  <dcterms:modified xsi:type="dcterms:W3CDTF">2010-10-28T16:15:18Z</dcterms:modified>
  <cp:category/>
</cp:coreProperties>
</file>