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diagrams/colors2.xml" ContentType="application/vnd.openxmlformats-officedocument.drawingml.diagramColors+xml"/>
  <Default Extension="bin" ContentType="application/vnd.openxmlformats-officedocument.presentationml.printerSettings"/>
  <Override PartName="/ppt/notesSlides/notesSlide30.xml" ContentType="application/vnd.openxmlformats-officedocument.presentationml.notesSlide+xml"/>
  <Override PartName="/ppt/notesSlides/notesSlide13.xml" ContentType="application/vnd.openxmlformats-officedocument.presentationml.notesSlide+xml"/>
  <Override PartName="/ppt/notesSlides/notesSlide29.xml" ContentType="application/vnd.openxmlformats-officedocument.presentationml.notesSlide+xml"/>
  <Override PartName="/ppt/notesSlides/notesSlide2.xml" ContentType="application/vnd.openxmlformats-officedocument.presentationml.notesSlide+xml"/>
  <Override PartName="/ppt/slides/slide18.xml" ContentType="application/vnd.openxmlformats-officedocument.presentationml.slide+xml"/>
  <Override PartName="/ppt/slides/slide37.xml" ContentType="application/vnd.openxmlformats-officedocument.presentationml.slide+xml"/>
  <Override PartName="/ppt/slides/slide3.xml" ContentType="application/vnd.openxmlformats-officedocument.presentationml.slide+xml"/>
  <Override PartName="/ppt/slideLayouts/slideLayout1.xml" ContentType="application/vnd.openxmlformats-officedocument.presentationml.slideLayout+xml"/>
  <Override PartName="/ppt/notesSlides/notesSlide34.xml" ContentType="application/vnd.openxmlformats-officedocument.presentationml.notesSlide+xml"/>
  <Override PartName="/ppt/slides/slide23.xml" ContentType="application/vnd.openxmlformats-officedocument.presentationml.slide+xml"/>
  <Override PartName="/ppt/slides/slide42.xml" ContentType="application/vnd.openxmlformats-officedocument.presentationml.slide+xml"/>
  <Override PartName="/ppt/theme/theme1.xml" ContentType="application/vnd.openxmlformats-officedocument.theme+xml"/>
  <Override PartName="/ppt/diagrams/drawing3.xml" ContentType="application/vnd.ms-office.drawingml.diagramDrawing+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17.xml" ContentType="application/vnd.openxmlformats-officedocument.presentationml.notesSlide+xml"/>
  <Override PartName="/ppt/notesSlides/notesSlide36.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quickStyle1.xml" ContentType="application/vnd.openxmlformats-officedocument.drawingml.diagramStyle+xml"/>
  <Override PartName="/ppt/notesSlides/notesSlide22.xml" ContentType="application/vnd.openxmlformats-officedocument.presentationml.notes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27.xml" ContentType="application/vnd.openxmlformats-officedocument.presentationml.slide+xml"/>
  <Override PartName="/ppt/slides/slide11.xml" ContentType="application/vnd.openxmlformats-officedocument.presentationml.slide+xml"/>
  <Override PartName="/ppt/notesSlides/notesSlide41.xml" ContentType="application/vnd.openxmlformats-officedocument.presentationml.notesSlide+xml"/>
  <Override PartName="/ppt/notesSlides/notesSlide8.xml" ContentType="application/vnd.openxmlformats-officedocument.presentationml.notesSlide+xml"/>
  <Override PartName="/ppt/notesSlides/notesSlide26.xml" ContentType="application/vnd.openxmlformats-officedocument.presentationml.notesSlide+xml"/>
  <Override PartName="/ppt/slideLayouts/slideLayout9.xml" ContentType="application/vnd.openxmlformats-officedocument.presentationml.slideLayout+xml"/>
  <Override PartName="/ppt/slides/slide34.xml" ContentType="application/vnd.openxmlformats-officedocument.presentationml.slide+xml"/>
  <Override PartName="/ppt/diagrams/colors3.xml" ContentType="application/vnd.openxmlformats-officedocument.drawingml.diagramColors+xml"/>
  <Override PartName="/ppt/slides/slide15.xml" ContentType="application/vnd.openxmlformats-officedocument.presentationml.slide+xml"/>
  <Override PartName="/ppt/notesSlides/notesSlide31.xml" ContentType="application/vnd.openxmlformats-officedocument.presentationml.notesSlide+xml"/>
  <Override PartName="/ppt/slides/slide20.xml" ContentType="application/vnd.openxmlformats-officedocument.presentationml.slide+xml"/>
  <Override PartName="/ppt/presProps.xml" ContentType="application/vnd.openxmlformats-officedocument.presentationml.presProps+xml"/>
  <Override PartName="/ppt/notesSlides/notesSlide14.xml" ContentType="application/vnd.openxmlformats-officedocument.presentationml.notesSlide+xml"/>
  <Override PartName="/ppt/notesSlides/notesSlide3.xml" ContentType="application/vnd.openxmlformats-officedocument.presentationml.notesSlide+xml"/>
  <Override PartName="/ppt/slides/slide19.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Layouts/slideLayout2.xml" ContentType="application/vnd.openxmlformats-officedocument.presentationml.slideLayout+xml"/>
  <Override PartName="/ppt/notesSlides/notesSlide35.xml" ContentType="application/vnd.openxmlformats-officedocument.presentationml.notesSlide+xml"/>
  <Override PartName="/ppt/slides/slide24.xml" ContentType="application/vnd.openxmlformats-officedocument.presentationml.slide+xml"/>
  <Override PartName="/ppt/theme/theme2.xml" ContentType="application/vnd.openxmlformats-officedocument.theme+xml"/>
  <Override PartName="/ppt/handoutMasters/handoutMaster1.xml" ContentType="application/vnd.openxmlformats-officedocument.presentationml.handoutMaster+xml"/>
  <Override PartName="/ppt/diagrams/drawing4.xml" ContentType="application/vnd.ms-office.drawingml.diagramDrawing+xml"/>
  <Override PartName="/ppt/slideLayouts/slideLayout11.xml" ContentType="application/vnd.openxmlformats-officedocument.presentationml.slideLayout+xml"/>
  <Override PartName="/ppt/diagrams/layout2.xml" ContentType="application/vnd.openxmlformats-officedocument.drawingml.diagramLayout+xml"/>
  <Override PartName="/ppt/theme/themeOverride1.xml" ContentType="application/vnd.openxmlformats-officedocument.themeOverride+xml"/>
  <Override PartName="/ppt/notesSlides/notesSlide18.xml" ContentType="application/vnd.openxmlformats-officedocument.presentationml.notesSlide+xml"/>
  <Override PartName="/ppt/notesSlides/notesSlide37.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quickStyle2.xml" ContentType="application/vnd.openxmlformats-officedocument.drawingml.diagramStyle+xml"/>
  <Default Extension="jpeg" ContentType="image/jpeg"/>
  <Override PartName="/ppt/notesSlides/notesSlide23.xml" ContentType="application/vnd.openxmlformats-officedocument.presentationml.notesSlide+xml"/>
  <Override PartName="/ppt/slides/slide8.xml" ContentType="application/vnd.openxmlformats-officedocument.presentationml.slide+xml"/>
  <Override PartName="/ppt/slides/slide12.xml" ContentType="application/vnd.openxmlformats-officedocument.presentationml.slide+xml"/>
  <Override PartName="/ppt/slideLayouts/slideLayout6.xml" ContentType="application/vnd.openxmlformats-officedocument.presentationml.slideLayout+xml"/>
  <Override PartName="/ppt/slides/slide28.xml" ContentType="application/vnd.openxmlformats-officedocument.presentationml.slide+xml"/>
  <Override PartName="/ppt/slides/slide31.xml" ContentType="application/vnd.openxmlformats-officedocument.presentationml.slide+xml"/>
  <Override PartName="/ppt/notesSlides/notesSlide42.xml" ContentType="application/vnd.openxmlformats-officedocument.presentationml.notesSlide+xml"/>
  <Override PartName="/docProps/core.xml" ContentType="application/vnd.openxmlformats-package.core-properties+xml"/>
  <Override PartName="/ppt/notesSlides/notesSlide9.xml" ContentType="application/vnd.openxmlformats-officedocument.presentationml.notesSlide+xml"/>
  <Override PartName="/ppt/notesSlides/notesSlide11.xml" ContentType="application/vnd.openxmlformats-officedocument.presentationml.notesSlide+xml"/>
  <Default Extension="rels" ContentType="application/vnd.openxmlformats-package.relationships+xml"/>
  <Override PartName="/ppt/notesSlides/notesSlide27.xml" ContentType="application/vnd.openxmlformats-officedocument.presentationml.notesSlide+xml"/>
  <Override PartName="/ppt/slides/slide16.xml" ContentType="application/vnd.openxmlformats-officedocument.presentationml.slide+xml"/>
  <Override PartName="/ppt/slides/slide35.xml" ContentType="application/vnd.openxmlformats-officedocument.presentationml.slide+xml"/>
  <Override PartName="/ppt/diagrams/colors4.xml" ContentType="application/vnd.openxmlformats-officedocument.drawingml.diagramColors+xml"/>
  <Override PartName="/ppt/slides/slide1.xml" ContentType="application/vnd.openxmlformats-officedocument.presentationml.slide+xml"/>
  <Override PartName="/ppt/notesSlides/notesSlide32.xml" ContentType="application/vnd.openxmlformats-officedocument.presentationml.notesSlide+xml"/>
  <Override PartName="/ppt/slides/slide21.xml" ContentType="application/vnd.openxmlformats-officedocument.presentationml.slide+xml"/>
  <Override PartName="/ppt/slides/slide40.xml" ContentType="application/vnd.openxmlformats-officedocument.presentationml.slide+xml"/>
  <Override PartName="/ppt/diagrams/drawing1.xml" ContentType="application/vnd.ms-office.drawingml.diagramDrawing+xml"/>
  <Override PartName="/ppt/notesSlides/notesSlide15.xml" ContentType="application/vnd.openxmlformats-officedocument.presentationml.notesSlide+xml"/>
  <Override PartName="/ppt/notesSlides/notesSlide4.xml" ContentType="application/vnd.openxmlformats-officedocument.presentationml.notesSlide+xml"/>
  <Override PartName="/ppt/slides/slide39.xml" ContentType="application/vnd.openxmlformats-officedocument.presentationml.slide+xml"/>
  <Override PartName="/ppt/notesSlides/notesSlide20.xml" ContentType="application/vnd.openxmlformats-officedocument.presentationml.notes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s/slide25.xml" ContentType="application/vnd.openxmlformats-officedocument.presentationml.slide+xml"/>
  <Override PartName="/ppt/theme/theme3.xml" ContentType="application/vnd.openxmlformats-officedocument.theme+xml"/>
  <Override PartName="/ppt/diagrams/layout3.xml" ContentType="application/vnd.openxmlformats-officedocument.drawingml.diagramLayout+xml"/>
  <Override PartName="/ppt/notesSlides/notesSlide19.xml" ContentType="application/vnd.openxmlformats-officedocument.presentationml.notesSlide+xml"/>
  <Override PartName="/ppt/notesSlides/notesSlide38.xml" ContentType="application/vnd.openxmlformats-officedocument.presentationml.notesSlide+xml"/>
  <Override PartName="/ppt/diagrams/data4.xml" ContentType="application/vnd.openxmlformats-officedocument.drawingml.diagramData+xml"/>
  <Override PartName="/ppt/diagrams/quickStyle3.xml" ContentType="application/vnd.openxmlformats-officedocument.drawingml.diagramStyle+xml"/>
  <Override PartName="/ppt/notesSlides/notesSlide24.xml" ContentType="application/vnd.openxmlformats-officedocument.presentationml.notesSlid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diagrams/colors1.xml" ContentType="application/vnd.openxmlformats-officedocument.drawingml.diagramColors+xml"/>
  <Override PartName="/ppt/tableStyles.xml" ContentType="application/vnd.openxmlformats-officedocument.presentationml.tableStyles+xml"/>
  <Override PartName="/ppt/notesSlides/notesSlide10.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slides/slide29.xml" ContentType="application/vnd.openxmlformats-officedocument.presentationml.slide+xml"/>
  <Override PartName="/ppt/viewProps.xml" ContentType="application/vnd.openxmlformats-officedocument.presentationml.viewProps+xml"/>
  <Override PartName="/docProps/app.xml" ContentType="application/vnd.openxmlformats-officedocument.extended-properties+xml"/>
  <Override PartName="/ppt/notesMasters/notesMaster1.xml" ContentType="application/vnd.openxmlformats-officedocument.presentationml.notesMaster+xml"/>
  <Override PartName="/ppt/notesSlides/notesSlide12.xml" ContentType="application/vnd.openxmlformats-officedocument.presentationml.notesSlide+xml"/>
  <Override PartName="/ppt/notesSlides/notesSlide28.xml" ContentType="application/vnd.openxmlformats-officedocument.presentationml.notesSlide+xml"/>
  <Override PartName="/ppt/notesSlides/notesSlide1.xml" ContentType="application/vnd.openxmlformats-officedocument.presentationml.notesSlide+xml"/>
  <Override PartName="/ppt/slides/slide17.xml" ContentType="application/vnd.openxmlformats-officedocument.presentationml.slide+xml"/>
  <Override PartName="/ppt/slides/slide36.xml" ContentType="application/vnd.openxmlformats-officedocument.presentationml.slide+xml"/>
  <Override PartName="/ppt/presentation.xml" ContentType="application/vnd.openxmlformats-officedocument.presentationml.presentation.main+xml"/>
  <Override PartName="/ppt/slides/slide2.xml" ContentType="application/vnd.openxmlformats-officedocument.presentationml.slide+xml"/>
  <Override PartName="/ppt/notesSlides/notesSlide33.xml" ContentType="application/vnd.openxmlformats-officedocument.presentationml.notesSlide+xml"/>
  <Override PartName="/ppt/slides/slide22.xml" ContentType="application/vnd.openxmlformats-officedocument.presentationml.slide+xml"/>
  <Override PartName="/ppt/slides/slide41.xml" ContentType="application/vnd.openxmlformats-officedocument.presentationml.slide+xml"/>
  <Override PartName="/ppt/diagrams/drawing2.xml" ContentType="application/vnd.ms-office.drawingml.diagramDrawing+xml"/>
  <Override PartName="/ppt/notesSlides/notesSlide16.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notesSlides/notesSlide21.xml" ContentType="application/vnd.openxmlformats-officedocument.presentationml.notesSlide+xml"/>
  <Override PartName="/ppt/slides/slide6.xml" ContentType="application/vnd.openxmlformats-officedocument.presentationml.slide+xml"/>
  <Override PartName="/ppt/slideLayouts/slideLayout4.xml" ContentType="application/vnd.openxmlformats-officedocument.presentationml.slideLayout+xml"/>
  <Override PartName="/ppt/slides/slide10.xml" ContentType="application/vnd.openxmlformats-officedocument.presentationml.slide+xml"/>
  <Override PartName="/ppt/slides/slide26.xml" ContentType="application/vnd.openxmlformats-officedocument.presentationml.slide+xml"/>
  <Override PartName="/ppt/notesSlides/notesSlide40.xml" ContentType="application/vnd.openxmlformats-officedocument.presentationml.notesSlide+xml"/>
  <Override PartName="/ppt/diagrams/layout4.xml" ContentType="application/vnd.openxmlformats-officedocument.drawingml.diagramLayout+xml"/>
  <Override PartName="/ppt/notesSlides/notesSlide39.xml" ContentType="application/vnd.openxmlformats-officedocument.presentationml.notesSlide+xml"/>
  <Override PartName="/ppt/diagrams/quickStyle4.xml" ContentType="application/vnd.openxmlformats-officedocument.drawingml.diagramStyl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732" r:id="rId1"/>
  </p:sldMasterIdLst>
  <p:notesMasterIdLst>
    <p:notesMasterId r:id="rId44"/>
  </p:notesMasterIdLst>
  <p:handoutMasterIdLst>
    <p:handoutMasterId r:id="rId45"/>
  </p:handoutMasterIdLst>
  <p:sldIdLst>
    <p:sldId id="256" r:id="rId2"/>
    <p:sldId id="318" r:id="rId3"/>
    <p:sldId id="258" r:id="rId4"/>
    <p:sldId id="304" r:id="rId5"/>
    <p:sldId id="305" r:id="rId6"/>
    <p:sldId id="299" r:id="rId7"/>
    <p:sldId id="300" r:id="rId8"/>
    <p:sldId id="350" r:id="rId9"/>
    <p:sldId id="366" r:id="rId10"/>
    <p:sldId id="361" r:id="rId11"/>
    <p:sldId id="362" r:id="rId12"/>
    <p:sldId id="363" r:id="rId13"/>
    <p:sldId id="364" r:id="rId14"/>
    <p:sldId id="353" r:id="rId15"/>
    <p:sldId id="342" r:id="rId16"/>
    <p:sldId id="329" r:id="rId17"/>
    <p:sldId id="344" r:id="rId18"/>
    <p:sldId id="330" r:id="rId19"/>
    <p:sldId id="345" r:id="rId20"/>
    <p:sldId id="333" r:id="rId21"/>
    <p:sldId id="334" r:id="rId22"/>
    <p:sldId id="335" r:id="rId23"/>
    <p:sldId id="365" r:id="rId24"/>
    <p:sldId id="346" r:id="rId25"/>
    <p:sldId id="347" r:id="rId26"/>
    <p:sldId id="337" r:id="rId27"/>
    <p:sldId id="339" r:id="rId28"/>
    <p:sldId id="348" r:id="rId29"/>
    <p:sldId id="308" r:id="rId30"/>
    <p:sldId id="313" r:id="rId31"/>
    <p:sldId id="314" r:id="rId32"/>
    <p:sldId id="306" r:id="rId33"/>
    <p:sldId id="307" r:id="rId34"/>
    <p:sldId id="315" r:id="rId35"/>
    <p:sldId id="309" r:id="rId36"/>
    <p:sldId id="310" r:id="rId37"/>
    <p:sldId id="312" r:id="rId38"/>
    <p:sldId id="316" r:id="rId39"/>
    <p:sldId id="317" r:id="rId40"/>
    <p:sldId id="311" r:id="rId41"/>
    <p:sldId id="297" r:id="rId42"/>
    <p:sldId id="298" r:id="rId4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1pPr>
    <a:lvl2pPr marL="4572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2pPr>
    <a:lvl3pPr marL="9144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3pPr>
    <a:lvl4pPr marL="13716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4pPr>
    <a:lvl5pPr marL="1828800" algn="l"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5pPr>
    <a:lvl6pPr marL="22860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6pPr>
    <a:lvl7pPr marL="27432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7pPr>
    <a:lvl8pPr marL="32004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8pPr>
    <a:lvl9pPr marL="36576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34551" autoAdjust="0"/>
    <p:restoredTop sz="86456" autoAdjust="0"/>
  </p:normalViewPr>
  <p:slideViewPr>
    <p:cSldViewPr>
      <p:cViewPr>
        <p:scale>
          <a:sx n="75" d="100"/>
          <a:sy n="75" d="100"/>
        </p:scale>
        <p:origin x="-3088" y="-1448"/>
      </p:cViewPr>
      <p:guideLst>
        <p:guide orient="horz" pos="2160"/>
        <p:guide pos="2880"/>
      </p:guideLst>
    </p:cSldViewPr>
  </p:slideViewPr>
  <p:outlineViewPr>
    <p:cViewPr>
      <p:scale>
        <a:sx n="33" d="100"/>
        <a:sy n="33" d="100"/>
      </p:scale>
      <p:origin x="0" y="32328"/>
    </p:cViewPr>
  </p:outlineViewPr>
  <p:notesTextViewPr>
    <p:cViewPr>
      <p:scale>
        <a:sx n="100" d="100"/>
        <a:sy n="100" d="100"/>
      </p:scale>
      <p:origin x="0" y="0"/>
    </p:cViewPr>
  </p:notesTextViewPr>
  <p:sorterViewPr>
    <p:cViewPr>
      <p:scale>
        <a:sx n="90" d="100"/>
        <a:sy n="90" d="100"/>
      </p:scale>
      <p:origin x="0" y="0"/>
    </p:cViewPr>
  </p:sorterViewPr>
  <p:gridSpacing cx="73736200" cy="73736200"/>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3A1EE2-97EB-224F-8815-88B7B9EDB759}" type="doc">
      <dgm:prSet loTypeId="urn:microsoft.com/office/officeart/2005/8/layout/vProcess5" loCatId="process" qsTypeId="urn:microsoft.com/office/officeart/2005/8/quickstyle/simple4#1" qsCatId="simple" csTypeId="urn:microsoft.com/office/officeart/2005/8/colors/accent1_2#1" csCatId="accent1" phldr="1"/>
      <dgm:spPr/>
      <dgm:t>
        <a:bodyPr/>
        <a:lstStyle/>
        <a:p>
          <a:endParaRPr lang="en-US"/>
        </a:p>
      </dgm:t>
    </dgm:pt>
    <dgm:pt modelId="{722FC75E-62D4-3F4B-9B3C-D142996EB759}">
      <dgm:prSet phldrT="[Text]" custT="1"/>
      <dgm:spPr>
        <a:solidFill>
          <a:schemeClr val="tx2">
            <a:lumMod val="75000"/>
          </a:schemeClr>
        </a:solidFill>
      </dgm:spPr>
      <dgm:t>
        <a:bodyPr/>
        <a:lstStyle/>
        <a:p>
          <a:r>
            <a:rPr lang="en-US" sz="1400" dirty="0" smtClean="0"/>
            <a:t>Validation of Measure </a:t>
          </a:r>
          <a:r>
            <a:rPr lang="en-US" sz="1400" i="0" u="none" dirty="0" smtClean="0"/>
            <a:t>Set</a:t>
          </a:r>
          <a:endParaRPr lang="en-US" sz="1400" i="0" u="none" dirty="0"/>
        </a:p>
      </dgm:t>
    </dgm:pt>
    <dgm:pt modelId="{DB750419-0995-7446-93A3-C52112254A66}" type="sibTrans" cxnId="{A880E7D7-16B3-F441-9D5B-BCAD010E4AC2}">
      <dgm:prSet/>
      <dgm:spPr/>
      <dgm:t>
        <a:bodyPr/>
        <a:lstStyle/>
        <a:p>
          <a:endParaRPr lang="en-US"/>
        </a:p>
      </dgm:t>
    </dgm:pt>
    <dgm:pt modelId="{A95B9365-02FF-4245-B9DB-0006B85F136A}" type="parTrans" cxnId="{A880E7D7-16B3-F441-9D5B-BCAD010E4AC2}">
      <dgm:prSet/>
      <dgm:spPr/>
      <dgm:t>
        <a:bodyPr/>
        <a:lstStyle/>
        <a:p>
          <a:endParaRPr lang="en-US"/>
        </a:p>
      </dgm:t>
    </dgm:pt>
    <dgm:pt modelId="{AF1F50B9-540D-BC49-9403-6C55103151DA}">
      <dgm:prSet phldrT="[Text]" custT="1"/>
      <dgm:spPr>
        <a:solidFill>
          <a:schemeClr val="tx2">
            <a:lumMod val="75000"/>
          </a:schemeClr>
        </a:solidFill>
      </dgm:spPr>
      <dgm:t>
        <a:bodyPr/>
        <a:lstStyle/>
        <a:p>
          <a:r>
            <a:rPr lang="en-US" sz="1400" dirty="0" smtClean="0"/>
            <a:t>Re-Specification</a:t>
          </a:r>
        </a:p>
        <a:p>
          <a:r>
            <a:rPr lang="en-US" sz="1200" dirty="0" smtClean="0"/>
            <a:t>(if needed)</a:t>
          </a:r>
          <a:endParaRPr lang="en-US" sz="1200" dirty="0"/>
        </a:p>
      </dgm:t>
    </dgm:pt>
    <dgm:pt modelId="{7B691A59-6E1A-C147-B819-8145D0DEDCC7}" type="sibTrans" cxnId="{4380DC59-26D7-284C-B164-6445EC3A0A6C}">
      <dgm:prSet/>
      <dgm:spPr>
        <a:solidFill>
          <a:schemeClr val="accent2"/>
        </a:solidFill>
      </dgm:spPr>
      <dgm:t>
        <a:bodyPr/>
        <a:lstStyle/>
        <a:p>
          <a:endParaRPr lang="en-US"/>
        </a:p>
      </dgm:t>
    </dgm:pt>
    <dgm:pt modelId="{C96FC7DA-30A7-BC41-B394-308604143102}" type="parTrans" cxnId="{4380DC59-26D7-284C-B164-6445EC3A0A6C}">
      <dgm:prSet/>
      <dgm:spPr/>
      <dgm:t>
        <a:bodyPr/>
        <a:lstStyle/>
        <a:p>
          <a:endParaRPr lang="en-US"/>
        </a:p>
      </dgm:t>
    </dgm:pt>
    <dgm:pt modelId="{DF9246BF-C17C-CD47-8D88-1136A4D6D8EA}">
      <dgm:prSet phldrT="[Text]" custT="1"/>
      <dgm:spPr>
        <a:solidFill>
          <a:schemeClr val="tx2">
            <a:lumMod val="75000"/>
          </a:schemeClr>
        </a:solidFill>
      </dgm:spPr>
      <dgm:t>
        <a:bodyPr/>
        <a:lstStyle/>
        <a:p>
          <a:r>
            <a:rPr lang="en-US" sz="1400" dirty="0" smtClean="0"/>
            <a:t>Data Collection </a:t>
          </a:r>
        </a:p>
        <a:p>
          <a:r>
            <a:rPr lang="en-US" sz="1400" dirty="0" smtClean="0"/>
            <a:t>(Feasibility and Validity of Measures)</a:t>
          </a:r>
          <a:endParaRPr lang="en-US" sz="1400" dirty="0"/>
        </a:p>
      </dgm:t>
    </dgm:pt>
    <dgm:pt modelId="{95C4BD87-9613-904B-94AE-BC7F4AD478C2}" type="sibTrans" cxnId="{61E87BF3-72CE-234F-BDB9-2FA690451A71}">
      <dgm:prSet/>
      <dgm:spPr>
        <a:solidFill>
          <a:schemeClr val="accent2"/>
        </a:solidFill>
      </dgm:spPr>
      <dgm:t>
        <a:bodyPr/>
        <a:lstStyle/>
        <a:p>
          <a:endParaRPr lang="en-US"/>
        </a:p>
      </dgm:t>
    </dgm:pt>
    <dgm:pt modelId="{7DBC81A1-42CE-3743-AA16-22EBB6335314}" type="parTrans" cxnId="{61E87BF3-72CE-234F-BDB9-2FA690451A71}">
      <dgm:prSet/>
      <dgm:spPr/>
      <dgm:t>
        <a:bodyPr/>
        <a:lstStyle/>
        <a:p>
          <a:endParaRPr lang="en-US"/>
        </a:p>
      </dgm:t>
    </dgm:pt>
    <dgm:pt modelId="{C282837E-9E0E-3544-A867-225565666B82}">
      <dgm:prSet phldrT="[Text]" custT="1"/>
      <dgm:spPr>
        <a:solidFill>
          <a:schemeClr val="tx2">
            <a:lumMod val="75000"/>
          </a:schemeClr>
        </a:solidFill>
      </dgm:spPr>
      <dgm:t>
        <a:bodyPr/>
        <a:lstStyle/>
        <a:p>
          <a:r>
            <a:rPr lang="en-US" sz="1400" dirty="0" smtClean="0"/>
            <a:t>Develop Implementation Guidelines</a:t>
          </a:r>
          <a:endParaRPr lang="en-US" sz="1400" dirty="0"/>
        </a:p>
      </dgm:t>
    </dgm:pt>
    <dgm:pt modelId="{2702EC5F-5C6D-5D43-818B-E153F7E8EE36}" type="sibTrans" cxnId="{5EC0FB8D-434D-6D4D-B3DC-533555817115}">
      <dgm:prSet/>
      <dgm:spPr>
        <a:solidFill>
          <a:schemeClr val="accent2"/>
        </a:solidFill>
      </dgm:spPr>
      <dgm:t>
        <a:bodyPr/>
        <a:lstStyle/>
        <a:p>
          <a:endParaRPr lang="en-US"/>
        </a:p>
      </dgm:t>
    </dgm:pt>
    <dgm:pt modelId="{F785D121-A258-D748-B6DB-22483F7334DB}" type="parTrans" cxnId="{5EC0FB8D-434D-6D4D-B3DC-533555817115}">
      <dgm:prSet/>
      <dgm:spPr/>
      <dgm:t>
        <a:bodyPr/>
        <a:lstStyle/>
        <a:p>
          <a:endParaRPr lang="en-US"/>
        </a:p>
      </dgm:t>
    </dgm:pt>
    <dgm:pt modelId="{3CCB59EB-3399-7C41-9A7B-AE41903A5D75}" type="pres">
      <dgm:prSet presAssocID="{E93A1EE2-97EB-224F-8815-88B7B9EDB759}" presName="outerComposite" presStyleCnt="0">
        <dgm:presLayoutVars>
          <dgm:chMax val="5"/>
          <dgm:dir/>
          <dgm:resizeHandles val="exact"/>
        </dgm:presLayoutVars>
      </dgm:prSet>
      <dgm:spPr/>
      <dgm:t>
        <a:bodyPr/>
        <a:lstStyle/>
        <a:p>
          <a:endParaRPr lang="en-US"/>
        </a:p>
      </dgm:t>
    </dgm:pt>
    <dgm:pt modelId="{B9895AC6-2C58-0243-A56D-DAFDD2EBD1C9}" type="pres">
      <dgm:prSet presAssocID="{E93A1EE2-97EB-224F-8815-88B7B9EDB759}" presName="dummyMaxCanvas" presStyleCnt="0">
        <dgm:presLayoutVars/>
      </dgm:prSet>
      <dgm:spPr/>
    </dgm:pt>
    <dgm:pt modelId="{E87C3EE2-2EF7-CA48-925B-3AF349409940}" type="pres">
      <dgm:prSet presAssocID="{E93A1EE2-97EB-224F-8815-88B7B9EDB759}" presName="FourNodes_1" presStyleLbl="node1" presStyleIdx="0" presStyleCnt="4">
        <dgm:presLayoutVars>
          <dgm:bulletEnabled val="1"/>
        </dgm:presLayoutVars>
      </dgm:prSet>
      <dgm:spPr/>
      <dgm:t>
        <a:bodyPr/>
        <a:lstStyle/>
        <a:p>
          <a:endParaRPr lang="en-US"/>
        </a:p>
      </dgm:t>
    </dgm:pt>
    <dgm:pt modelId="{9457A83A-4201-C14B-8184-28EFDCD8C19B}" type="pres">
      <dgm:prSet presAssocID="{E93A1EE2-97EB-224F-8815-88B7B9EDB759}" presName="FourNodes_2" presStyleLbl="node1" presStyleIdx="1" presStyleCnt="4">
        <dgm:presLayoutVars>
          <dgm:bulletEnabled val="1"/>
        </dgm:presLayoutVars>
      </dgm:prSet>
      <dgm:spPr/>
      <dgm:t>
        <a:bodyPr/>
        <a:lstStyle/>
        <a:p>
          <a:endParaRPr lang="en-US"/>
        </a:p>
      </dgm:t>
    </dgm:pt>
    <dgm:pt modelId="{717C48F2-94C5-EA42-910B-CD634AD29564}" type="pres">
      <dgm:prSet presAssocID="{E93A1EE2-97EB-224F-8815-88B7B9EDB759}" presName="FourNodes_3" presStyleLbl="node1" presStyleIdx="2" presStyleCnt="4">
        <dgm:presLayoutVars>
          <dgm:bulletEnabled val="1"/>
        </dgm:presLayoutVars>
      </dgm:prSet>
      <dgm:spPr/>
      <dgm:t>
        <a:bodyPr/>
        <a:lstStyle/>
        <a:p>
          <a:endParaRPr lang="en-US"/>
        </a:p>
      </dgm:t>
    </dgm:pt>
    <dgm:pt modelId="{C848351F-CD5E-E54F-9665-603FDA691A08}" type="pres">
      <dgm:prSet presAssocID="{E93A1EE2-97EB-224F-8815-88B7B9EDB759}" presName="FourNodes_4" presStyleLbl="node1" presStyleIdx="3" presStyleCnt="4">
        <dgm:presLayoutVars>
          <dgm:bulletEnabled val="1"/>
        </dgm:presLayoutVars>
      </dgm:prSet>
      <dgm:spPr/>
      <dgm:t>
        <a:bodyPr/>
        <a:lstStyle/>
        <a:p>
          <a:endParaRPr lang="en-US"/>
        </a:p>
      </dgm:t>
    </dgm:pt>
    <dgm:pt modelId="{2AA9BF85-5DF7-994A-A31B-E892369B2CA8}" type="pres">
      <dgm:prSet presAssocID="{E93A1EE2-97EB-224F-8815-88B7B9EDB759}" presName="FourConn_1-2" presStyleLbl="fgAccFollowNode1" presStyleIdx="0" presStyleCnt="3">
        <dgm:presLayoutVars>
          <dgm:bulletEnabled val="1"/>
        </dgm:presLayoutVars>
      </dgm:prSet>
      <dgm:spPr/>
      <dgm:t>
        <a:bodyPr/>
        <a:lstStyle/>
        <a:p>
          <a:endParaRPr lang="en-US"/>
        </a:p>
      </dgm:t>
    </dgm:pt>
    <dgm:pt modelId="{02A8CA68-995B-6F46-A275-10CB5923F8FE}" type="pres">
      <dgm:prSet presAssocID="{E93A1EE2-97EB-224F-8815-88B7B9EDB759}" presName="FourConn_2-3" presStyleLbl="fgAccFollowNode1" presStyleIdx="1" presStyleCnt="3">
        <dgm:presLayoutVars>
          <dgm:bulletEnabled val="1"/>
        </dgm:presLayoutVars>
      </dgm:prSet>
      <dgm:spPr/>
      <dgm:t>
        <a:bodyPr/>
        <a:lstStyle/>
        <a:p>
          <a:endParaRPr lang="en-US"/>
        </a:p>
      </dgm:t>
    </dgm:pt>
    <dgm:pt modelId="{073271B4-72C0-134B-9267-B6C683C43B45}" type="pres">
      <dgm:prSet presAssocID="{E93A1EE2-97EB-224F-8815-88B7B9EDB759}" presName="FourConn_3-4" presStyleLbl="fgAccFollowNode1" presStyleIdx="2" presStyleCnt="3">
        <dgm:presLayoutVars>
          <dgm:bulletEnabled val="1"/>
        </dgm:presLayoutVars>
      </dgm:prSet>
      <dgm:spPr/>
      <dgm:t>
        <a:bodyPr/>
        <a:lstStyle/>
        <a:p>
          <a:endParaRPr lang="en-US"/>
        </a:p>
      </dgm:t>
    </dgm:pt>
    <dgm:pt modelId="{0F79F0CF-2A61-8E4D-B238-40C04C830536}" type="pres">
      <dgm:prSet presAssocID="{E93A1EE2-97EB-224F-8815-88B7B9EDB759}" presName="FourNodes_1_text" presStyleLbl="node1" presStyleIdx="3" presStyleCnt="4">
        <dgm:presLayoutVars>
          <dgm:bulletEnabled val="1"/>
        </dgm:presLayoutVars>
      </dgm:prSet>
      <dgm:spPr/>
      <dgm:t>
        <a:bodyPr/>
        <a:lstStyle/>
        <a:p>
          <a:endParaRPr lang="en-US"/>
        </a:p>
      </dgm:t>
    </dgm:pt>
    <dgm:pt modelId="{D0626DF0-DF9D-AD43-9C97-F5E5AA1158D1}" type="pres">
      <dgm:prSet presAssocID="{E93A1EE2-97EB-224F-8815-88B7B9EDB759}" presName="FourNodes_2_text" presStyleLbl="node1" presStyleIdx="3" presStyleCnt="4">
        <dgm:presLayoutVars>
          <dgm:bulletEnabled val="1"/>
        </dgm:presLayoutVars>
      </dgm:prSet>
      <dgm:spPr/>
      <dgm:t>
        <a:bodyPr/>
        <a:lstStyle/>
        <a:p>
          <a:endParaRPr lang="en-US"/>
        </a:p>
      </dgm:t>
    </dgm:pt>
    <dgm:pt modelId="{DF863836-B599-F54B-BB38-E9A37C7E00BC}" type="pres">
      <dgm:prSet presAssocID="{E93A1EE2-97EB-224F-8815-88B7B9EDB759}" presName="FourNodes_3_text" presStyleLbl="node1" presStyleIdx="3" presStyleCnt="4">
        <dgm:presLayoutVars>
          <dgm:bulletEnabled val="1"/>
        </dgm:presLayoutVars>
      </dgm:prSet>
      <dgm:spPr/>
      <dgm:t>
        <a:bodyPr/>
        <a:lstStyle/>
        <a:p>
          <a:endParaRPr lang="en-US"/>
        </a:p>
      </dgm:t>
    </dgm:pt>
    <dgm:pt modelId="{286CA25F-8AFD-1E46-853D-DD17D18DB600}" type="pres">
      <dgm:prSet presAssocID="{E93A1EE2-97EB-224F-8815-88B7B9EDB759}" presName="FourNodes_4_text" presStyleLbl="node1" presStyleIdx="3" presStyleCnt="4">
        <dgm:presLayoutVars>
          <dgm:bulletEnabled val="1"/>
        </dgm:presLayoutVars>
      </dgm:prSet>
      <dgm:spPr/>
      <dgm:t>
        <a:bodyPr/>
        <a:lstStyle/>
        <a:p>
          <a:endParaRPr lang="en-US"/>
        </a:p>
      </dgm:t>
    </dgm:pt>
  </dgm:ptLst>
  <dgm:cxnLst>
    <dgm:cxn modelId="{1BC6519B-B4B6-4018-B411-1E91493E5633}" type="presOf" srcId="{722FC75E-62D4-3F4B-9B3C-D142996EB759}" destId="{286CA25F-8AFD-1E46-853D-DD17D18DB600}" srcOrd="1" destOrd="0" presId="urn:microsoft.com/office/officeart/2005/8/layout/vProcess5"/>
    <dgm:cxn modelId="{F267A76D-BDD0-405F-B33C-5B7B8115299C}" type="presOf" srcId="{DF9246BF-C17C-CD47-8D88-1136A4D6D8EA}" destId="{9457A83A-4201-C14B-8184-28EFDCD8C19B}" srcOrd="0" destOrd="0" presId="urn:microsoft.com/office/officeart/2005/8/layout/vProcess5"/>
    <dgm:cxn modelId="{82150C32-B699-4C6F-812B-505E606E8E33}" type="presOf" srcId="{C282837E-9E0E-3544-A867-225565666B82}" destId="{E87C3EE2-2EF7-CA48-925B-3AF349409940}" srcOrd="0" destOrd="0" presId="urn:microsoft.com/office/officeart/2005/8/layout/vProcess5"/>
    <dgm:cxn modelId="{BEF508E0-E4ED-465C-B0D3-6C30C09AE75D}" type="presOf" srcId="{DF9246BF-C17C-CD47-8D88-1136A4D6D8EA}" destId="{D0626DF0-DF9D-AD43-9C97-F5E5AA1158D1}" srcOrd="1" destOrd="0" presId="urn:microsoft.com/office/officeart/2005/8/layout/vProcess5"/>
    <dgm:cxn modelId="{4380DC59-26D7-284C-B164-6445EC3A0A6C}" srcId="{E93A1EE2-97EB-224F-8815-88B7B9EDB759}" destId="{AF1F50B9-540D-BC49-9403-6C55103151DA}" srcOrd="2" destOrd="0" parTransId="{C96FC7DA-30A7-BC41-B394-308604143102}" sibTransId="{7B691A59-6E1A-C147-B819-8145D0DEDCC7}"/>
    <dgm:cxn modelId="{85393C45-8D60-4991-B6F1-D3B4DAD84A24}" type="presOf" srcId="{2702EC5F-5C6D-5D43-818B-E153F7E8EE36}" destId="{2AA9BF85-5DF7-994A-A31B-E892369B2CA8}" srcOrd="0" destOrd="0" presId="urn:microsoft.com/office/officeart/2005/8/layout/vProcess5"/>
    <dgm:cxn modelId="{807223C4-7162-49D0-A3A5-A8F4C20ADFB5}" type="presOf" srcId="{722FC75E-62D4-3F4B-9B3C-D142996EB759}" destId="{C848351F-CD5E-E54F-9665-603FDA691A08}" srcOrd="0" destOrd="0" presId="urn:microsoft.com/office/officeart/2005/8/layout/vProcess5"/>
    <dgm:cxn modelId="{A880E7D7-16B3-F441-9D5B-BCAD010E4AC2}" srcId="{E93A1EE2-97EB-224F-8815-88B7B9EDB759}" destId="{722FC75E-62D4-3F4B-9B3C-D142996EB759}" srcOrd="3" destOrd="0" parTransId="{A95B9365-02FF-4245-B9DB-0006B85F136A}" sibTransId="{DB750419-0995-7446-93A3-C52112254A66}"/>
    <dgm:cxn modelId="{9BB37336-6540-4BF3-B4D1-4A2F6D193A4B}" type="presOf" srcId="{E93A1EE2-97EB-224F-8815-88B7B9EDB759}" destId="{3CCB59EB-3399-7C41-9A7B-AE41903A5D75}" srcOrd="0" destOrd="0" presId="urn:microsoft.com/office/officeart/2005/8/layout/vProcess5"/>
    <dgm:cxn modelId="{1FE91500-92EB-4B57-965F-5C49BB8CA230}" type="presOf" srcId="{95C4BD87-9613-904B-94AE-BC7F4AD478C2}" destId="{02A8CA68-995B-6F46-A275-10CB5923F8FE}" srcOrd="0" destOrd="0" presId="urn:microsoft.com/office/officeart/2005/8/layout/vProcess5"/>
    <dgm:cxn modelId="{61E87BF3-72CE-234F-BDB9-2FA690451A71}" srcId="{E93A1EE2-97EB-224F-8815-88B7B9EDB759}" destId="{DF9246BF-C17C-CD47-8D88-1136A4D6D8EA}" srcOrd="1" destOrd="0" parTransId="{7DBC81A1-42CE-3743-AA16-22EBB6335314}" sibTransId="{95C4BD87-9613-904B-94AE-BC7F4AD478C2}"/>
    <dgm:cxn modelId="{C8C295F9-D464-4471-B706-E61B7219C4DB}" type="presOf" srcId="{AF1F50B9-540D-BC49-9403-6C55103151DA}" destId="{DF863836-B599-F54B-BB38-E9A37C7E00BC}" srcOrd="1" destOrd="0" presId="urn:microsoft.com/office/officeart/2005/8/layout/vProcess5"/>
    <dgm:cxn modelId="{5EC0FB8D-434D-6D4D-B3DC-533555817115}" srcId="{E93A1EE2-97EB-224F-8815-88B7B9EDB759}" destId="{C282837E-9E0E-3544-A867-225565666B82}" srcOrd="0" destOrd="0" parTransId="{F785D121-A258-D748-B6DB-22483F7334DB}" sibTransId="{2702EC5F-5C6D-5D43-818B-E153F7E8EE36}"/>
    <dgm:cxn modelId="{1002B378-6C6F-4AA6-8666-FF265B2DF206}" type="presOf" srcId="{AF1F50B9-540D-BC49-9403-6C55103151DA}" destId="{717C48F2-94C5-EA42-910B-CD634AD29564}" srcOrd="0" destOrd="0" presId="urn:microsoft.com/office/officeart/2005/8/layout/vProcess5"/>
    <dgm:cxn modelId="{5D2A5A05-BEAB-41C4-90D8-160EA460B6D2}" type="presOf" srcId="{C282837E-9E0E-3544-A867-225565666B82}" destId="{0F79F0CF-2A61-8E4D-B238-40C04C830536}" srcOrd="1" destOrd="0" presId="urn:microsoft.com/office/officeart/2005/8/layout/vProcess5"/>
    <dgm:cxn modelId="{72401344-239E-43EE-B75A-71E155BA20CC}" type="presOf" srcId="{7B691A59-6E1A-C147-B819-8145D0DEDCC7}" destId="{073271B4-72C0-134B-9267-B6C683C43B45}" srcOrd="0" destOrd="0" presId="urn:microsoft.com/office/officeart/2005/8/layout/vProcess5"/>
    <dgm:cxn modelId="{D4928613-F2F4-4AD4-9AC1-5C6D2E2DC1C3}" type="presParOf" srcId="{3CCB59EB-3399-7C41-9A7B-AE41903A5D75}" destId="{B9895AC6-2C58-0243-A56D-DAFDD2EBD1C9}" srcOrd="0" destOrd="0" presId="urn:microsoft.com/office/officeart/2005/8/layout/vProcess5"/>
    <dgm:cxn modelId="{907075CB-D984-4C29-9DA7-45E6C584A5B0}" type="presParOf" srcId="{3CCB59EB-3399-7C41-9A7B-AE41903A5D75}" destId="{E87C3EE2-2EF7-CA48-925B-3AF349409940}" srcOrd="1" destOrd="0" presId="urn:microsoft.com/office/officeart/2005/8/layout/vProcess5"/>
    <dgm:cxn modelId="{EF075446-11F1-4935-896E-61C52C4D9772}" type="presParOf" srcId="{3CCB59EB-3399-7C41-9A7B-AE41903A5D75}" destId="{9457A83A-4201-C14B-8184-28EFDCD8C19B}" srcOrd="2" destOrd="0" presId="urn:microsoft.com/office/officeart/2005/8/layout/vProcess5"/>
    <dgm:cxn modelId="{3489CFF9-9D36-4D09-A114-ECB9A177AAE9}" type="presParOf" srcId="{3CCB59EB-3399-7C41-9A7B-AE41903A5D75}" destId="{717C48F2-94C5-EA42-910B-CD634AD29564}" srcOrd="3" destOrd="0" presId="urn:microsoft.com/office/officeart/2005/8/layout/vProcess5"/>
    <dgm:cxn modelId="{EFD3A3BA-6509-46D5-B7BC-F24E5D64049B}" type="presParOf" srcId="{3CCB59EB-3399-7C41-9A7B-AE41903A5D75}" destId="{C848351F-CD5E-E54F-9665-603FDA691A08}" srcOrd="4" destOrd="0" presId="urn:microsoft.com/office/officeart/2005/8/layout/vProcess5"/>
    <dgm:cxn modelId="{1B10B17E-145C-43DC-A039-4AFC529EE106}" type="presParOf" srcId="{3CCB59EB-3399-7C41-9A7B-AE41903A5D75}" destId="{2AA9BF85-5DF7-994A-A31B-E892369B2CA8}" srcOrd="5" destOrd="0" presId="urn:microsoft.com/office/officeart/2005/8/layout/vProcess5"/>
    <dgm:cxn modelId="{58F264D2-A4A3-48A7-9D7E-28305CF2E7D4}" type="presParOf" srcId="{3CCB59EB-3399-7C41-9A7B-AE41903A5D75}" destId="{02A8CA68-995B-6F46-A275-10CB5923F8FE}" srcOrd="6" destOrd="0" presId="urn:microsoft.com/office/officeart/2005/8/layout/vProcess5"/>
    <dgm:cxn modelId="{5A9B1554-0D23-4D90-8A01-F5173E60DFD6}" type="presParOf" srcId="{3CCB59EB-3399-7C41-9A7B-AE41903A5D75}" destId="{073271B4-72C0-134B-9267-B6C683C43B45}" srcOrd="7" destOrd="0" presId="urn:microsoft.com/office/officeart/2005/8/layout/vProcess5"/>
    <dgm:cxn modelId="{753A2E80-0DC9-4D2F-85D8-0676F8C2F5ED}" type="presParOf" srcId="{3CCB59EB-3399-7C41-9A7B-AE41903A5D75}" destId="{0F79F0CF-2A61-8E4D-B238-40C04C830536}" srcOrd="8" destOrd="0" presId="urn:microsoft.com/office/officeart/2005/8/layout/vProcess5"/>
    <dgm:cxn modelId="{DF78DAD1-3034-4FF6-A22A-E52D0B14B681}" type="presParOf" srcId="{3CCB59EB-3399-7C41-9A7B-AE41903A5D75}" destId="{D0626DF0-DF9D-AD43-9C97-F5E5AA1158D1}" srcOrd="9" destOrd="0" presId="urn:microsoft.com/office/officeart/2005/8/layout/vProcess5"/>
    <dgm:cxn modelId="{35367314-7DB8-489A-921F-9A0D20D5F089}" type="presParOf" srcId="{3CCB59EB-3399-7C41-9A7B-AE41903A5D75}" destId="{DF863836-B599-F54B-BB38-E9A37C7E00BC}" srcOrd="10" destOrd="0" presId="urn:microsoft.com/office/officeart/2005/8/layout/vProcess5"/>
    <dgm:cxn modelId="{A79E6743-0A9D-4347-B8E1-14D679006D56}" type="presParOf" srcId="{3CCB59EB-3399-7C41-9A7B-AE41903A5D75}" destId="{286CA25F-8AFD-1E46-853D-DD17D18DB600}" srcOrd="11"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6CCE1A-8390-C041-B927-763AC59DC763}" type="doc">
      <dgm:prSet loTypeId="urn:microsoft.com/office/officeart/2005/8/layout/vProcess5" loCatId="process" qsTypeId="urn:microsoft.com/office/officeart/2005/8/quickstyle/simple4#2" qsCatId="simple" csTypeId="urn:microsoft.com/office/officeart/2005/8/colors/accent1_2#2" csCatId="accent1" phldr="1"/>
      <dgm:spPr/>
      <dgm:t>
        <a:bodyPr/>
        <a:lstStyle/>
        <a:p>
          <a:endParaRPr lang="en-US"/>
        </a:p>
      </dgm:t>
    </dgm:pt>
    <dgm:pt modelId="{DF1B4E5D-0401-3642-964B-6728CC5264F8}">
      <dgm:prSet phldrT="[Text]"/>
      <dgm:spPr>
        <a:solidFill>
          <a:schemeClr val="tx1"/>
        </a:solidFill>
      </dgm:spPr>
      <dgm:t>
        <a:bodyPr/>
        <a:lstStyle/>
        <a:p>
          <a:r>
            <a:rPr lang="en-US" dirty="0" smtClean="0"/>
            <a:t>Identify Ideal </a:t>
          </a:r>
          <a:r>
            <a:rPr lang="en-US" i="0" dirty="0" smtClean="0"/>
            <a:t>Set of EP Topics</a:t>
          </a:r>
          <a:endParaRPr lang="en-US" dirty="0"/>
        </a:p>
      </dgm:t>
    </dgm:pt>
    <dgm:pt modelId="{7734EBE7-BAC5-2A47-A7B8-30DF814E1FC4}" type="parTrans" cxnId="{0CC39CF8-0F04-CE4D-BF7A-ED9F8AB423DE}">
      <dgm:prSet/>
      <dgm:spPr/>
      <dgm:t>
        <a:bodyPr/>
        <a:lstStyle/>
        <a:p>
          <a:endParaRPr lang="en-US"/>
        </a:p>
      </dgm:t>
    </dgm:pt>
    <dgm:pt modelId="{DE91DDED-4266-0741-93BE-AA9545656926}" type="sibTrans" cxnId="{0CC39CF8-0F04-CE4D-BF7A-ED9F8AB423DE}">
      <dgm:prSet/>
      <dgm:spPr>
        <a:solidFill>
          <a:schemeClr val="accent3"/>
        </a:solidFill>
        <a:effectLst>
          <a:outerShdw blurRad="50800" dist="38100" dir="2700000" algn="tl" rotWithShape="0">
            <a:srgbClr val="000000">
              <a:alpha val="43000"/>
            </a:srgbClr>
          </a:outerShdw>
        </a:effectLst>
      </dgm:spPr>
      <dgm:t>
        <a:bodyPr/>
        <a:lstStyle/>
        <a:p>
          <a:endParaRPr lang="en-US"/>
        </a:p>
      </dgm:t>
    </dgm:pt>
    <dgm:pt modelId="{0B50588E-CED1-464B-9963-AC16A6B517AE}">
      <dgm:prSet phldrT="[Text]"/>
      <dgm:spPr>
        <a:solidFill>
          <a:schemeClr val="tx1"/>
        </a:solidFill>
      </dgm:spPr>
      <dgm:t>
        <a:bodyPr/>
        <a:lstStyle/>
        <a:p>
          <a:r>
            <a:rPr lang="en-US" dirty="0" smtClean="0"/>
            <a:t>Identify and Specify Measures within Topics</a:t>
          </a:r>
          <a:endParaRPr lang="en-US" dirty="0"/>
        </a:p>
      </dgm:t>
    </dgm:pt>
    <dgm:pt modelId="{96DBDC0D-599B-9D4F-A6F7-EAC5A28A7A5A}" type="parTrans" cxnId="{9C6CF524-2A59-AA4A-9B9F-A10208C48E12}">
      <dgm:prSet/>
      <dgm:spPr/>
      <dgm:t>
        <a:bodyPr/>
        <a:lstStyle/>
        <a:p>
          <a:endParaRPr lang="en-US"/>
        </a:p>
      </dgm:t>
    </dgm:pt>
    <dgm:pt modelId="{ACF24E27-DC28-964A-84F2-BF1E40EAF009}" type="sibTrans" cxnId="{9C6CF524-2A59-AA4A-9B9F-A10208C48E12}">
      <dgm:prSet/>
      <dgm:spPr/>
      <dgm:t>
        <a:bodyPr/>
        <a:lstStyle/>
        <a:p>
          <a:endParaRPr lang="en-US"/>
        </a:p>
      </dgm:t>
    </dgm:pt>
    <dgm:pt modelId="{B75B055D-D700-0A47-8328-2FDFE1100B7D}">
      <dgm:prSet phldrT="[Text]"/>
      <dgm:spPr>
        <a:solidFill>
          <a:schemeClr val="tx1"/>
        </a:solidFill>
      </dgm:spPr>
      <dgm:t>
        <a:bodyPr/>
        <a:lstStyle/>
        <a:p>
          <a:r>
            <a:rPr lang="en-US" dirty="0" smtClean="0"/>
            <a:t>Identify Potential EP Topics</a:t>
          </a:r>
          <a:endParaRPr lang="en-US" dirty="0"/>
        </a:p>
      </dgm:t>
    </dgm:pt>
    <dgm:pt modelId="{2785F62B-F576-9841-A599-E5ADC6988903}" type="sibTrans" cxnId="{CF4F89E9-096E-F444-80DD-77B4FB7100D7}">
      <dgm:prSet/>
      <dgm:spPr>
        <a:solidFill>
          <a:schemeClr val="accent3"/>
        </a:solidFill>
        <a:effectLst>
          <a:outerShdw blurRad="50800" dist="38100" dir="2700000" algn="tl" rotWithShape="0">
            <a:srgbClr val="000000">
              <a:alpha val="43000"/>
            </a:srgbClr>
          </a:outerShdw>
        </a:effectLst>
      </dgm:spPr>
      <dgm:t>
        <a:bodyPr/>
        <a:lstStyle/>
        <a:p>
          <a:endParaRPr lang="en-US"/>
        </a:p>
      </dgm:t>
    </dgm:pt>
    <dgm:pt modelId="{133D92E3-B81A-6E43-9028-B56FF5316F67}" type="parTrans" cxnId="{CF4F89E9-096E-F444-80DD-77B4FB7100D7}">
      <dgm:prSet/>
      <dgm:spPr/>
      <dgm:t>
        <a:bodyPr/>
        <a:lstStyle/>
        <a:p>
          <a:endParaRPr lang="en-US"/>
        </a:p>
      </dgm:t>
    </dgm:pt>
    <dgm:pt modelId="{19E28FED-8AFB-3A4D-AC05-F895612DD7C7}" type="pres">
      <dgm:prSet presAssocID="{9F6CCE1A-8390-C041-B927-763AC59DC763}" presName="outerComposite" presStyleCnt="0">
        <dgm:presLayoutVars>
          <dgm:chMax val="5"/>
          <dgm:dir/>
          <dgm:resizeHandles val="exact"/>
        </dgm:presLayoutVars>
      </dgm:prSet>
      <dgm:spPr/>
      <dgm:t>
        <a:bodyPr/>
        <a:lstStyle/>
        <a:p>
          <a:endParaRPr lang="en-US"/>
        </a:p>
      </dgm:t>
    </dgm:pt>
    <dgm:pt modelId="{ACED5641-DFF9-5048-B411-65AB487FE7ED}" type="pres">
      <dgm:prSet presAssocID="{9F6CCE1A-8390-C041-B927-763AC59DC763}" presName="dummyMaxCanvas" presStyleCnt="0">
        <dgm:presLayoutVars/>
      </dgm:prSet>
      <dgm:spPr/>
    </dgm:pt>
    <dgm:pt modelId="{38CF9365-09BE-5C45-87CB-8DD4C8E5D87B}" type="pres">
      <dgm:prSet presAssocID="{9F6CCE1A-8390-C041-B927-763AC59DC763}" presName="ThreeNodes_1" presStyleLbl="node1" presStyleIdx="0" presStyleCnt="3">
        <dgm:presLayoutVars>
          <dgm:bulletEnabled val="1"/>
        </dgm:presLayoutVars>
      </dgm:prSet>
      <dgm:spPr/>
      <dgm:t>
        <a:bodyPr/>
        <a:lstStyle/>
        <a:p>
          <a:endParaRPr lang="en-US"/>
        </a:p>
      </dgm:t>
    </dgm:pt>
    <dgm:pt modelId="{5B6E6BDD-D59D-8F4E-AC9F-BC7172931041}" type="pres">
      <dgm:prSet presAssocID="{9F6CCE1A-8390-C041-B927-763AC59DC763}" presName="ThreeNodes_2" presStyleLbl="node1" presStyleIdx="1" presStyleCnt="3">
        <dgm:presLayoutVars>
          <dgm:bulletEnabled val="1"/>
        </dgm:presLayoutVars>
      </dgm:prSet>
      <dgm:spPr/>
      <dgm:t>
        <a:bodyPr/>
        <a:lstStyle/>
        <a:p>
          <a:endParaRPr lang="en-US"/>
        </a:p>
      </dgm:t>
    </dgm:pt>
    <dgm:pt modelId="{757AE673-FCB4-7547-900C-0A874EFC0D22}" type="pres">
      <dgm:prSet presAssocID="{9F6CCE1A-8390-C041-B927-763AC59DC763}" presName="ThreeNodes_3" presStyleLbl="node1" presStyleIdx="2" presStyleCnt="3">
        <dgm:presLayoutVars>
          <dgm:bulletEnabled val="1"/>
        </dgm:presLayoutVars>
      </dgm:prSet>
      <dgm:spPr/>
      <dgm:t>
        <a:bodyPr/>
        <a:lstStyle/>
        <a:p>
          <a:endParaRPr lang="en-US"/>
        </a:p>
      </dgm:t>
    </dgm:pt>
    <dgm:pt modelId="{AD67ECC3-EDA8-E242-8DD3-012BD69DD136}" type="pres">
      <dgm:prSet presAssocID="{9F6CCE1A-8390-C041-B927-763AC59DC763}" presName="ThreeConn_1-2" presStyleLbl="fgAccFollowNode1" presStyleIdx="0" presStyleCnt="2">
        <dgm:presLayoutVars>
          <dgm:bulletEnabled val="1"/>
        </dgm:presLayoutVars>
      </dgm:prSet>
      <dgm:spPr/>
      <dgm:t>
        <a:bodyPr/>
        <a:lstStyle/>
        <a:p>
          <a:endParaRPr lang="en-US"/>
        </a:p>
      </dgm:t>
    </dgm:pt>
    <dgm:pt modelId="{DBAF6437-867A-2E4C-9D4C-D7B2A896B1F9}" type="pres">
      <dgm:prSet presAssocID="{9F6CCE1A-8390-C041-B927-763AC59DC763}" presName="ThreeConn_2-3" presStyleLbl="fgAccFollowNode1" presStyleIdx="1" presStyleCnt="2">
        <dgm:presLayoutVars>
          <dgm:bulletEnabled val="1"/>
        </dgm:presLayoutVars>
      </dgm:prSet>
      <dgm:spPr/>
      <dgm:t>
        <a:bodyPr/>
        <a:lstStyle/>
        <a:p>
          <a:endParaRPr lang="en-US"/>
        </a:p>
      </dgm:t>
    </dgm:pt>
    <dgm:pt modelId="{97F7C801-1C6A-0645-991B-7171AB015016}" type="pres">
      <dgm:prSet presAssocID="{9F6CCE1A-8390-C041-B927-763AC59DC763}" presName="ThreeNodes_1_text" presStyleLbl="node1" presStyleIdx="2" presStyleCnt="3">
        <dgm:presLayoutVars>
          <dgm:bulletEnabled val="1"/>
        </dgm:presLayoutVars>
      </dgm:prSet>
      <dgm:spPr/>
      <dgm:t>
        <a:bodyPr/>
        <a:lstStyle/>
        <a:p>
          <a:endParaRPr lang="en-US"/>
        </a:p>
      </dgm:t>
    </dgm:pt>
    <dgm:pt modelId="{42BDE6F4-CA02-CD4C-9060-56A150A719ED}" type="pres">
      <dgm:prSet presAssocID="{9F6CCE1A-8390-C041-B927-763AC59DC763}" presName="ThreeNodes_2_text" presStyleLbl="node1" presStyleIdx="2" presStyleCnt="3">
        <dgm:presLayoutVars>
          <dgm:bulletEnabled val="1"/>
        </dgm:presLayoutVars>
      </dgm:prSet>
      <dgm:spPr/>
      <dgm:t>
        <a:bodyPr/>
        <a:lstStyle/>
        <a:p>
          <a:endParaRPr lang="en-US"/>
        </a:p>
      </dgm:t>
    </dgm:pt>
    <dgm:pt modelId="{FA78F16D-0517-4243-B532-4BA701F4BCDC}" type="pres">
      <dgm:prSet presAssocID="{9F6CCE1A-8390-C041-B927-763AC59DC763}" presName="ThreeNodes_3_text" presStyleLbl="node1" presStyleIdx="2" presStyleCnt="3">
        <dgm:presLayoutVars>
          <dgm:bulletEnabled val="1"/>
        </dgm:presLayoutVars>
      </dgm:prSet>
      <dgm:spPr/>
      <dgm:t>
        <a:bodyPr/>
        <a:lstStyle/>
        <a:p>
          <a:endParaRPr lang="en-US"/>
        </a:p>
      </dgm:t>
    </dgm:pt>
  </dgm:ptLst>
  <dgm:cxnLst>
    <dgm:cxn modelId="{73C15620-A17E-4458-8F72-513A7512962A}" type="presOf" srcId="{DF1B4E5D-0401-3642-964B-6728CC5264F8}" destId="{42BDE6F4-CA02-CD4C-9060-56A150A719ED}" srcOrd="1" destOrd="0" presId="urn:microsoft.com/office/officeart/2005/8/layout/vProcess5"/>
    <dgm:cxn modelId="{72AB7FFA-91D9-4A04-8FB9-E18E1C075578}" type="presOf" srcId="{0B50588E-CED1-464B-9963-AC16A6B517AE}" destId="{757AE673-FCB4-7547-900C-0A874EFC0D22}" srcOrd="0" destOrd="0" presId="urn:microsoft.com/office/officeart/2005/8/layout/vProcess5"/>
    <dgm:cxn modelId="{55FD0F21-3E55-4414-AA1B-B86380B67910}" type="presOf" srcId="{DE91DDED-4266-0741-93BE-AA9545656926}" destId="{DBAF6437-867A-2E4C-9D4C-D7B2A896B1F9}" srcOrd="0" destOrd="0" presId="urn:microsoft.com/office/officeart/2005/8/layout/vProcess5"/>
    <dgm:cxn modelId="{1F646623-BC7B-46FB-89FC-BA3E8A9BE126}" type="presOf" srcId="{B75B055D-D700-0A47-8328-2FDFE1100B7D}" destId="{38CF9365-09BE-5C45-87CB-8DD4C8E5D87B}" srcOrd="0" destOrd="0" presId="urn:microsoft.com/office/officeart/2005/8/layout/vProcess5"/>
    <dgm:cxn modelId="{0CC39CF8-0F04-CE4D-BF7A-ED9F8AB423DE}" srcId="{9F6CCE1A-8390-C041-B927-763AC59DC763}" destId="{DF1B4E5D-0401-3642-964B-6728CC5264F8}" srcOrd="1" destOrd="0" parTransId="{7734EBE7-BAC5-2A47-A7B8-30DF814E1FC4}" sibTransId="{DE91DDED-4266-0741-93BE-AA9545656926}"/>
    <dgm:cxn modelId="{57002CF5-60FE-4D26-8A02-6DAE334FB040}" type="presOf" srcId="{B75B055D-D700-0A47-8328-2FDFE1100B7D}" destId="{97F7C801-1C6A-0645-991B-7171AB015016}" srcOrd="1" destOrd="0" presId="urn:microsoft.com/office/officeart/2005/8/layout/vProcess5"/>
    <dgm:cxn modelId="{F4700769-C8EA-4FCD-BD0C-61AAACEA27DA}" type="presOf" srcId="{DF1B4E5D-0401-3642-964B-6728CC5264F8}" destId="{5B6E6BDD-D59D-8F4E-AC9F-BC7172931041}" srcOrd="0" destOrd="0" presId="urn:microsoft.com/office/officeart/2005/8/layout/vProcess5"/>
    <dgm:cxn modelId="{50CFB20F-23CE-449B-8F2C-0DC313C88E95}" type="presOf" srcId="{2785F62B-F576-9841-A599-E5ADC6988903}" destId="{AD67ECC3-EDA8-E242-8DD3-012BD69DD136}" srcOrd="0" destOrd="0" presId="urn:microsoft.com/office/officeart/2005/8/layout/vProcess5"/>
    <dgm:cxn modelId="{3BB25F69-7856-4991-8610-B9EF90A7208A}" type="presOf" srcId="{9F6CCE1A-8390-C041-B927-763AC59DC763}" destId="{19E28FED-8AFB-3A4D-AC05-F895612DD7C7}" srcOrd="0" destOrd="0" presId="urn:microsoft.com/office/officeart/2005/8/layout/vProcess5"/>
    <dgm:cxn modelId="{87CB4A7A-C960-4CF6-A586-4B5C71E7F3A3}" type="presOf" srcId="{0B50588E-CED1-464B-9963-AC16A6B517AE}" destId="{FA78F16D-0517-4243-B532-4BA701F4BCDC}" srcOrd="1" destOrd="0" presId="urn:microsoft.com/office/officeart/2005/8/layout/vProcess5"/>
    <dgm:cxn modelId="{9C6CF524-2A59-AA4A-9B9F-A10208C48E12}" srcId="{9F6CCE1A-8390-C041-B927-763AC59DC763}" destId="{0B50588E-CED1-464B-9963-AC16A6B517AE}" srcOrd="2" destOrd="0" parTransId="{96DBDC0D-599B-9D4F-A6F7-EAC5A28A7A5A}" sibTransId="{ACF24E27-DC28-964A-84F2-BF1E40EAF009}"/>
    <dgm:cxn modelId="{CF4F89E9-096E-F444-80DD-77B4FB7100D7}" srcId="{9F6CCE1A-8390-C041-B927-763AC59DC763}" destId="{B75B055D-D700-0A47-8328-2FDFE1100B7D}" srcOrd="0" destOrd="0" parTransId="{133D92E3-B81A-6E43-9028-B56FF5316F67}" sibTransId="{2785F62B-F576-9841-A599-E5ADC6988903}"/>
    <dgm:cxn modelId="{98A5573A-7702-4F91-9559-ADC250639B78}" type="presParOf" srcId="{19E28FED-8AFB-3A4D-AC05-F895612DD7C7}" destId="{ACED5641-DFF9-5048-B411-65AB487FE7ED}" srcOrd="0" destOrd="0" presId="urn:microsoft.com/office/officeart/2005/8/layout/vProcess5"/>
    <dgm:cxn modelId="{A1CE78B8-7123-4EFA-AEA7-5156470188F9}" type="presParOf" srcId="{19E28FED-8AFB-3A4D-AC05-F895612DD7C7}" destId="{38CF9365-09BE-5C45-87CB-8DD4C8E5D87B}" srcOrd="1" destOrd="0" presId="urn:microsoft.com/office/officeart/2005/8/layout/vProcess5"/>
    <dgm:cxn modelId="{2E324D85-4979-4F20-9566-A7B8FF2D61B7}" type="presParOf" srcId="{19E28FED-8AFB-3A4D-AC05-F895612DD7C7}" destId="{5B6E6BDD-D59D-8F4E-AC9F-BC7172931041}" srcOrd="2" destOrd="0" presId="urn:microsoft.com/office/officeart/2005/8/layout/vProcess5"/>
    <dgm:cxn modelId="{569CC133-5F39-4FB9-9CB1-6A0F23B1C34A}" type="presParOf" srcId="{19E28FED-8AFB-3A4D-AC05-F895612DD7C7}" destId="{757AE673-FCB4-7547-900C-0A874EFC0D22}" srcOrd="3" destOrd="0" presId="urn:microsoft.com/office/officeart/2005/8/layout/vProcess5"/>
    <dgm:cxn modelId="{396952B0-374E-46DC-B1CD-85BCD296657F}" type="presParOf" srcId="{19E28FED-8AFB-3A4D-AC05-F895612DD7C7}" destId="{AD67ECC3-EDA8-E242-8DD3-012BD69DD136}" srcOrd="4" destOrd="0" presId="urn:microsoft.com/office/officeart/2005/8/layout/vProcess5"/>
    <dgm:cxn modelId="{7AD7609A-C38A-4DF1-9F62-E795E5A800F2}" type="presParOf" srcId="{19E28FED-8AFB-3A4D-AC05-F895612DD7C7}" destId="{DBAF6437-867A-2E4C-9D4C-D7B2A896B1F9}" srcOrd="5" destOrd="0" presId="urn:microsoft.com/office/officeart/2005/8/layout/vProcess5"/>
    <dgm:cxn modelId="{D4BC91DD-BA5D-4E80-AF0D-3D83FE5ED841}" type="presParOf" srcId="{19E28FED-8AFB-3A4D-AC05-F895612DD7C7}" destId="{97F7C801-1C6A-0645-991B-7171AB015016}" srcOrd="6" destOrd="0" presId="urn:microsoft.com/office/officeart/2005/8/layout/vProcess5"/>
    <dgm:cxn modelId="{61BDAD44-CBF1-402E-AF60-176945A8FC83}" type="presParOf" srcId="{19E28FED-8AFB-3A4D-AC05-F895612DD7C7}" destId="{42BDE6F4-CA02-CD4C-9060-56A150A719ED}" srcOrd="7" destOrd="0" presId="urn:microsoft.com/office/officeart/2005/8/layout/vProcess5"/>
    <dgm:cxn modelId="{D5773261-7E44-4257-8EB8-235D242BA32D}" type="presParOf" srcId="{19E28FED-8AFB-3A4D-AC05-F895612DD7C7}" destId="{FA78F16D-0517-4243-B532-4BA701F4BCDC}" srcOrd="8" destOrd="0" presId="urn:microsoft.com/office/officeart/2005/8/layout/vProcess5"/>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93D4CE5-81A2-1947-89C9-D5C5B4598676}" type="doc">
      <dgm:prSet loTypeId="urn:microsoft.com/office/officeart/2005/8/layout/gear1" loCatId="relationship" qsTypeId="urn:microsoft.com/office/officeart/2005/8/quickstyle/simple4#3" qsCatId="simple" csTypeId="urn:microsoft.com/office/officeart/2005/8/colors/accent1_2#3" csCatId="accent1" phldr="1"/>
      <dgm:spPr/>
    </dgm:pt>
    <dgm:pt modelId="{C128A30B-9A50-6A48-ABEA-1AAA6196732C}">
      <dgm:prSet phldrT="[Text]" custT="1"/>
      <dgm:spPr>
        <a:solidFill>
          <a:schemeClr val="tx1"/>
        </a:solidFill>
      </dgm:spPr>
      <dgm:t>
        <a:bodyPr/>
        <a:lstStyle/>
        <a:p>
          <a:r>
            <a:rPr lang="en-US" sz="1600" dirty="0" smtClean="0"/>
            <a:t>Ongoing Feedback, Refinement, and Reassessment</a:t>
          </a:r>
          <a:endParaRPr lang="en-US" sz="1600" dirty="0"/>
        </a:p>
      </dgm:t>
    </dgm:pt>
    <dgm:pt modelId="{B4ADD5BE-4E5E-E645-9ED6-B4A7025DF9F4}" type="parTrans" cxnId="{797E7635-E653-5640-A004-33640D261BA8}">
      <dgm:prSet/>
      <dgm:spPr/>
      <dgm:t>
        <a:bodyPr/>
        <a:lstStyle/>
        <a:p>
          <a:endParaRPr lang="en-US"/>
        </a:p>
      </dgm:t>
    </dgm:pt>
    <dgm:pt modelId="{6CE44248-B4A1-3C4A-B2A6-84CF1F724173}" type="sibTrans" cxnId="{797E7635-E653-5640-A004-33640D261BA8}">
      <dgm:prSet/>
      <dgm:spPr>
        <a:solidFill>
          <a:schemeClr val="accent5"/>
        </a:solidFill>
      </dgm:spPr>
      <dgm:t>
        <a:bodyPr/>
        <a:lstStyle/>
        <a:p>
          <a:endParaRPr lang="en-US"/>
        </a:p>
      </dgm:t>
    </dgm:pt>
    <dgm:pt modelId="{16604B38-6C37-4745-AF02-D144DC03992E}" type="pres">
      <dgm:prSet presAssocID="{C93D4CE5-81A2-1947-89C9-D5C5B4598676}" presName="composite" presStyleCnt="0">
        <dgm:presLayoutVars>
          <dgm:chMax val="3"/>
          <dgm:animLvl val="lvl"/>
          <dgm:resizeHandles val="exact"/>
        </dgm:presLayoutVars>
      </dgm:prSet>
      <dgm:spPr/>
    </dgm:pt>
    <dgm:pt modelId="{308C7E69-262D-234B-BC84-05C89D07134E}" type="pres">
      <dgm:prSet presAssocID="{C128A30B-9A50-6A48-ABEA-1AAA6196732C}" presName="gear1" presStyleLbl="node1" presStyleIdx="0" presStyleCnt="1" custLinFactNeighborX="-58182" custLinFactNeighborY="-1818">
        <dgm:presLayoutVars>
          <dgm:chMax val="1"/>
          <dgm:bulletEnabled val="1"/>
        </dgm:presLayoutVars>
      </dgm:prSet>
      <dgm:spPr/>
      <dgm:t>
        <a:bodyPr/>
        <a:lstStyle/>
        <a:p>
          <a:endParaRPr lang="en-US"/>
        </a:p>
      </dgm:t>
    </dgm:pt>
    <dgm:pt modelId="{751696A0-6E66-D94E-90A9-5EB5DA93D5C9}" type="pres">
      <dgm:prSet presAssocID="{C128A30B-9A50-6A48-ABEA-1AAA6196732C}" presName="gear1srcNode" presStyleLbl="node1" presStyleIdx="0" presStyleCnt="1"/>
      <dgm:spPr/>
      <dgm:t>
        <a:bodyPr/>
        <a:lstStyle/>
        <a:p>
          <a:endParaRPr lang="en-US"/>
        </a:p>
      </dgm:t>
    </dgm:pt>
    <dgm:pt modelId="{C7E8745C-93F3-DB44-88AF-879BE96A65B7}" type="pres">
      <dgm:prSet presAssocID="{C128A30B-9A50-6A48-ABEA-1AAA6196732C}" presName="gear1dstNode" presStyleLbl="node1" presStyleIdx="0" presStyleCnt="1"/>
      <dgm:spPr/>
      <dgm:t>
        <a:bodyPr/>
        <a:lstStyle/>
        <a:p>
          <a:endParaRPr lang="en-US"/>
        </a:p>
      </dgm:t>
    </dgm:pt>
    <dgm:pt modelId="{B72BC69D-0BEA-444E-9B59-E71220980646}" type="pres">
      <dgm:prSet presAssocID="{6CE44248-B4A1-3C4A-B2A6-84CF1F724173}" presName="connector1" presStyleLbl="sibTrans2D1" presStyleIdx="0" presStyleCnt="1" custLinFactNeighborX="-44753" custLinFactNeighborY="-1861"/>
      <dgm:spPr/>
      <dgm:t>
        <a:bodyPr/>
        <a:lstStyle/>
        <a:p>
          <a:endParaRPr lang="en-US"/>
        </a:p>
      </dgm:t>
    </dgm:pt>
  </dgm:ptLst>
  <dgm:cxnLst>
    <dgm:cxn modelId="{797E7635-E653-5640-A004-33640D261BA8}" srcId="{C93D4CE5-81A2-1947-89C9-D5C5B4598676}" destId="{C128A30B-9A50-6A48-ABEA-1AAA6196732C}" srcOrd="0" destOrd="0" parTransId="{B4ADD5BE-4E5E-E645-9ED6-B4A7025DF9F4}" sibTransId="{6CE44248-B4A1-3C4A-B2A6-84CF1F724173}"/>
    <dgm:cxn modelId="{23F0FBF4-D1E4-4867-AA45-4F62652FA8FB}" type="presOf" srcId="{6CE44248-B4A1-3C4A-B2A6-84CF1F724173}" destId="{B72BC69D-0BEA-444E-9B59-E71220980646}" srcOrd="0" destOrd="0" presId="urn:microsoft.com/office/officeart/2005/8/layout/gear1"/>
    <dgm:cxn modelId="{4890D5B2-2A02-41D0-B472-79153C832870}" type="presOf" srcId="{C128A30B-9A50-6A48-ABEA-1AAA6196732C}" destId="{C7E8745C-93F3-DB44-88AF-879BE96A65B7}" srcOrd="2" destOrd="0" presId="urn:microsoft.com/office/officeart/2005/8/layout/gear1"/>
    <dgm:cxn modelId="{D306B626-7CA1-4ABF-815A-407BC1F04ECB}" type="presOf" srcId="{C128A30B-9A50-6A48-ABEA-1AAA6196732C}" destId="{308C7E69-262D-234B-BC84-05C89D07134E}" srcOrd="0" destOrd="0" presId="urn:microsoft.com/office/officeart/2005/8/layout/gear1"/>
    <dgm:cxn modelId="{F4E0DF54-A9FC-4590-9A76-A28EADC7A7D0}" type="presOf" srcId="{C128A30B-9A50-6A48-ABEA-1AAA6196732C}" destId="{751696A0-6E66-D94E-90A9-5EB5DA93D5C9}" srcOrd="1" destOrd="0" presId="urn:microsoft.com/office/officeart/2005/8/layout/gear1"/>
    <dgm:cxn modelId="{A57E0043-2E6D-45EA-87A3-25D091F63DBA}" type="presOf" srcId="{C93D4CE5-81A2-1947-89C9-D5C5B4598676}" destId="{16604B38-6C37-4745-AF02-D144DC03992E}" srcOrd="0" destOrd="0" presId="urn:microsoft.com/office/officeart/2005/8/layout/gear1"/>
    <dgm:cxn modelId="{4B9010C2-B651-4078-9413-5C43B85BB633}" type="presParOf" srcId="{16604B38-6C37-4745-AF02-D144DC03992E}" destId="{308C7E69-262D-234B-BC84-05C89D07134E}" srcOrd="0" destOrd="0" presId="urn:microsoft.com/office/officeart/2005/8/layout/gear1"/>
    <dgm:cxn modelId="{B7EA3BD9-A61A-4DE3-86DA-B29B0FCEE2BD}" type="presParOf" srcId="{16604B38-6C37-4745-AF02-D144DC03992E}" destId="{751696A0-6E66-D94E-90A9-5EB5DA93D5C9}" srcOrd="1" destOrd="0" presId="urn:microsoft.com/office/officeart/2005/8/layout/gear1"/>
    <dgm:cxn modelId="{D05772D6-5B19-4EC5-96FC-0D0D26CD98D4}" type="presParOf" srcId="{16604B38-6C37-4745-AF02-D144DC03992E}" destId="{C7E8745C-93F3-DB44-88AF-879BE96A65B7}" srcOrd="2" destOrd="0" presId="urn:microsoft.com/office/officeart/2005/8/layout/gear1"/>
    <dgm:cxn modelId="{4CD086E6-35B6-416B-A935-C1D2DAE40488}" type="presParOf" srcId="{16604B38-6C37-4745-AF02-D144DC03992E}" destId="{B72BC69D-0BEA-444E-9B59-E71220980646}" srcOrd="3" destOrd="0" presId="urn:microsoft.com/office/officeart/2005/8/layout/gear1"/>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919E886-F919-DA47-AB2C-AA000A31BD3E}" type="doc">
      <dgm:prSet loTypeId="urn:microsoft.com/office/officeart/2005/8/layout/chevron1" loCatId="process" qsTypeId="urn:microsoft.com/office/officeart/2005/8/quickstyle/simple4#4" qsCatId="simple" csTypeId="urn:microsoft.com/office/officeart/2005/8/colors/accent0_2" csCatId="mainScheme" phldr="1"/>
      <dgm:spPr/>
    </dgm:pt>
    <dgm:pt modelId="{81EAD2C6-DD6E-EC45-9EAD-4CB76A7E660B}">
      <dgm:prSet phldrT="[Text]" custT="1"/>
      <dgm:spPr>
        <a:solidFill>
          <a:schemeClr val="accent1">
            <a:lumMod val="40000"/>
            <a:lumOff val="60000"/>
          </a:schemeClr>
        </a:solidFill>
      </dgm:spPr>
      <dgm:t>
        <a:bodyPr/>
        <a:lstStyle/>
        <a:p>
          <a:r>
            <a:rPr lang="en-US" sz="1200" b="1" dirty="0">
              <a:solidFill>
                <a:schemeClr val="tx1"/>
              </a:solidFill>
              <a:latin typeface="+mj-lt"/>
            </a:rPr>
            <a:t>900+ Potential Indicators</a:t>
          </a:r>
        </a:p>
      </dgm:t>
    </dgm:pt>
    <dgm:pt modelId="{61E96456-A8BC-E94D-9F9A-DF73C6949A46}" type="parTrans" cxnId="{3B93FC28-95C4-C640-AA85-453417D155A7}">
      <dgm:prSet/>
      <dgm:spPr/>
      <dgm:t>
        <a:bodyPr/>
        <a:lstStyle/>
        <a:p>
          <a:endParaRPr lang="en-US"/>
        </a:p>
      </dgm:t>
    </dgm:pt>
    <dgm:pt modelId="{CA3487AC-3133-A147-B5F6-1F30F762E929}" type="sibTrans" cxnId="{3B93FC28-95C4-C640-AA85-453417D155A7}">
      <dgm:prSet/>
      <dgm:spPr/>
      <dgm:t>
        <a:bodyPr/>
        <a:lstStyle/>
        <a:p>
          <a:endParaRPr lang="en-US"/>
        </a:p>
      </dgm:t>
    </dgm:pt>
    <dgm:pt modelId="{3123A88C-FA32-9743-AF1F-181340760F2C}">
      <dgm:prSet phldrT="[Text]" custT="1"/>
      <dgm:spPr>
        <a:solidFill>
          <a:schemeClr val="accent1">
            <a:lumMod val="40000"/>
            <a:lumOff val="60000"/>
          </a:schemeClr>
        </a:solidFill>
      </dgm:spPr>
      <dgm:t>
        <a:bodyPr/>
        <a:lstStyle/>
        <a:p>
          <a:r>
            <a:rPr lang="en-US" sz="1200" b="1" dirty="0">
              <a:solidFill>
                <a:schemeClr val="tx1"/>
              </a:solidFill>
              <a:latin typeface="+mj-lt"/>
            </a:rPr>
            <a:t>179 Indicator Topics in Initial Evaluation</a:t>
          </a:r>
        </a:p>
      </dgm:t>
    </dgm:pt>
    <dgm:pt modelId="{8560529B-EFF2-E443-999B-A038412B1DAA}" type="parTrans" cxnId="{C10A3314-F645-C544-A72A-43063798A46D}">
      <dgm:prSet/>
      <dgm:spPr/>
      <dgm:t>
        <a:bodyPr/>
        <a:lstStyle/>
        <a:p>
          <a:endParaRPr lang="en-US"/>
        </a:p>
      </dgm:t>
    </dgm:pt>
    <dgm:pt modelId="{66B9BAE1-B4B2-7E40-B86F-E8B2CE12BDC0}" type="sibTrans" cxnId="{C10A3314-F645-C544-A72A-43063798A46D}">
      <dgm:prSet/>
      <dgm:spPr/>
      <dgm:t>
        <a:bodyPr/>
        <a:lstStyle/>
        <a:p>
          <a:endParaRPr lang="en-US"/>
        </a:p>
      </dgm:t>
    </dgm:pt>
    <dgm:pt modelId="{19A6A2AD-765D-4140-B010-69BBC8997C16}">
      <dgm:prSet phldrT="[Text]" custT="1"/>
      <dgm:spPr>
        <a:solidFill>
          <a:schemeClr val="accent1">
            <a:lumMod val="40000"/>
            <a:lumOff val="60000"/>
          </a:schemeClr>
        </a:solidFill>
      </dgm:spPr>
      <dgm:t>
        <a:bodyPr/>
        <a:lstStyle/>
        <a:p>
          <a:r>
            <a:rPr lang="en-US" sz="1200" b="1" dirty="0">
              <a:solidFill>
                <a:schemeClr val="tx1"/>
              </a:solidFill>
              <a:latin typeface="+mj-lt"/>
            </a:rPr>
            <a:t>47 Indicator Topics in Conference Calls</a:t>
          </a:r>
        </a:p>
      </dgm:t>
    </dgm:pt>
    <dgm:pt modelId="{D418BC64-BB81-304E-9C25-D131D316CA62}" type="parTrans" cxnId="{02485791-5681-C34C-9FA1-FCC4D11ED56B}">
      <dgm:prSet/>
      <dgm:spPr/>
      <dgm:t>
        <a:bodyPr/>
        <a:lstStyle/>
        <a:p>
          <a:endParaRPr lang="en-US"/>
        </a:p>
      </dgm:t>
    </dgm:pt>
    <dgm:pt modelId="{EF0E289F-A944-DF46-B6FA-63220BFA556B}" type="sibTrans" cxnId="{02485791-5681-C34C-9FA1-FCC4D11ED56B}">
      <dgm:prSet/>
      <dgm:spPr/>
      <dgm:t>
        <a:bodyPr/>
        <a:lstStyle/>
        <a:p>
          <a:endParaRPr lang="en-US"/>
        </a:p>
      </dgm:t>
    </dgm:pt>
    <dgm:pt modelId="{99EBD7F8-CBAF-B544-AF4D-7DD037BD6BD0}">
      <dgm:prSet phldrT="[Text]" custT="1"/>
      <dgm:spPr>
        <a:solidFill>
          <a:schemeClr val="accent1">
            <a:lumMod val="40000"/>
            <a:lumOff val="60000"/>
          </a:schemeClr>
        </a:solidFill>
      </dgm:spPr>
      <dgm:t>
        <a:bodyPr/>
        <a:lstStyle/>
        <a:p>
          <a:r>
            <a:rPr lang="en-US" sz="1200" b="1" dirty="0">
              <a:solidFill>
                <a:schemeClr val="tx1"/>
              </a:solidFill>
              <a:latin typeface="+mj-lt"/>
            </a:rPr>
            <a:t>42 Indicator Topics in Final Evaluation</a:t>
          </a:r>
        </a:p>
      </dgm:t>
    </dgm:pt>
    <dgm:pt modelId="{C7004BFE-B825-2745-8C00-1250B09853EA}" type="parTrans" cxnId="{8239E8F1-6556-F74E-A3BE-6BCA6CA9C3A9}">
      <dgm:prSet/>
      <dgm:spPr/>
      <dgm:t>
        <a:bodyPr/>
        <a:lstStyle/>
        <a:p>
          <a:endParaRPr lang="en-US"/>
        </a:p>
      </dgm:t>
    </dgm:pt>
    <dgm:pt modelId="{0D95DB9F-7E19-144E-A032-F4C4CE9B6B9D}" type="sibTrans" cxnId="{8239E8F1-6556-F74E-A3BE-6BCA6CA9C3A9}">
      <dgm:prSet/>
      <dgm:spPr/>
      <dgm:t>
        <a:bodyPr/>
        <a:lstStyle/>
        <a:p>
          <a:endParaRPr lang="en-US"/>
        </a:p>
      </dgm:t>
    </dgm:pt>
    <dgm:pt modelId="{7BCBC741-5389-4142-8F68-075834F8806E}">
      <dgm:prSet phldrT="[Text]" custT="1"/>
      <dgm:spPr>
        <a:solidFill>
          <a:schemeClr val="accent6"/>
        </a:solidFill>
      </dgm:spPr>
      <dgm:t>
        <a:bodyPr/>
        <a:lstStyle/>
        <a:p>
          <a:r>
            <a:rPr lang="en-US" sz="1400" b="1" dirty="0">
              <a:solidFill>
                <a:schemeClr val="tx1"/>
              </a:solidFill>
              <a:latin typeface="+mj-lt"/>
            </a:rPr>
            <a:t>Priority Levels 1-4</a:t>
          </a:r>
        </a:p>
      </dgm:t>
    </dgm:pt>
    <dgm:pt modelId="{1DA3239B-F8EE-B146-9E63-8A8B6A09C2F2}" type="parTrans" cxnId="{27EBF560-EB02-1246-B884-F5E40E247A62}">
      <dgm:prSet/>
      <dgm:spPr/>
      <dgm:t>
        <a:bodyPr/>
        <a:lstStyle/>
        <a:p>
          <a:endParaRPr lang="en-US"/>
        </a:p>
      </dgm:t>
    </dgm:pt>
    <dgm:pt modelId="{08D3012F-816C-FC4E-8757-72A5D7173D9B}" type="sibTrans" cxnId="{27EBF560-EB02-1246-B884-F5E40E247A62}">
      <dgm:prSet/>
      <dgm:spPr/>
      <dgm:t>
        <a:bodyPr/>
        <a:lstStyle/>
        <a:p>
          <a:endParaRPr lang="en-US"/>
        </a:p>
      </dgm:t>
    </dgm:pt>
    <dgm:pt modelId="{16821E0B-24E0-914A-8AFA-844B6DC99A38}" type="pres">
      <dgm:prSet presAssocID="{B919E886-F919-DA47-AB2C-AA000A31BD3E}" presName="Name0" presStyleCnt="0">
        <dgm:presLayoutVars>
          <dgm:dir/>
          <dgm:animLvl val="lvl"/>
          <dgm:resizeHandles val="exact"/>
        </dgm:presLayoutVars>
      </dgm:prSet>
      <dgm:spPr/>
    </dgm:pt>
    <dgm:pt modelId="{4C79CB18-6D0D-C84D-A16C-4279A8BCE68E}" type="pres">
      <dgm:prSet presAssocID="{81EAD2C6-DD6E-EC45-9EAD-4CB76A7E660B}" presName="parTxOnly" presStyleLbl="node1" presStyleIdx="0" presStyleCnt="5">
        <dgm:presLayoutVars>
          <dgm:chMax val="0"/>
          <dgm:chPref val="0"/>
          <dgm:bulletEnabled val="1"/>
        </dgm:presLayoutVars>
      </dgm:prSet>
      <dgm:spPr/>
      <dgm:t>
        <a:bodyPr/>
        <a:lstStyle/>
        <a:p>
          <a:endParaRPr lang="en-US"/>
        </a:p>
      </dgm:t>
    </dgm:pt>
    <dgm:pt modelId="{414215A1-8D99-224D-8978-0F1D7718371B}" type="pres">
      <dgm:prSet presAssocID="{CA3487AC-3133-A147-B5F6-1F30F762E929}" presName="parTxOnlySpace" presStyleCnt="0"/>
      <dgm:spPr/>
    </dgm:pt>
    <dgm:pt modelId="{83C9EDAC-5D74-EB4E-B9B3-93CC2578E5CB}" type="pres">
      <dgm:prSet presAssocID="{3123A88C-FA32-9743-AF1F-181340760F2C}" presName="parTxOnly" presStyleLbl="node1" presStyleIdx="1" presStyleCnt="5">
        <dgm:presLayoutVars>
          <dgm:chMax val="0"/>
          <dgm:chPref val="0"/>
          <dgm:bulletEnabled val="1"/>
        </dgm:presLayoutVars>
      </dgm:prSet>
      <dgm:spPr/>
      <dgm:t>
        <a:bodyPr/>
        <a:lstStyle/>
        <a:p>
          <a:endParaRPr lang="en-US"/>
        </a:p>
      </dgm:t>
    </dgm:pt>
    <dgm:pt modelId="{BBB9A2AE-4DC2-B146-8716-8F01D0509647}" type="pres">
      <dgm:prSet presAssocID="{66B9BAE1-B4B2-7E40-B86F-E8B2CE12BDC0}" presName="parTxOnlySpace" presStyleCnt="0"/>
      <dgm:spPr/>
    </dgm:pt>
    <dgm:pt modelId="{05A8F494-6AFE-F548-835E-F3AC53D9AD62}" type="pres">
      <dgm:prSet presAssocID="{19A6A2AD-765D-4140-B010-69BBC8997C16}" presName="parTxOnly" presStyleLbl="node1" presStyleIdx="2" presStyleCnt="5">
        <dgm:presLayoutVars>
          <dgm:chMax val="0"/>
          <dgm:chPref val="0"/>
          <dgm:bulletEnabled val="1"/>
        </dgm:presLayoutVars>
      </dgm:prSet>
      <dgm:spPr/>
      <dgm:t>
        <a:bodyPr/>
        <a:lstStyle/>
        <a:p>
          <a:endParaRPr lang="en-US"/>
        </a:p>
      </dgm:t>
    </dgm:pt>
    <dgm:pt modelId="{73E6AAD3-D93A-F741-8CE5-82F33323E8EE}" type="pres">
      <dgm:prSet presAssocID="{EF0E289F-A944-DF46-B6FA-63220BFA556B}" presName="parTxOnlySpace" presStyleCnt="0"/>
      <dgm:spPr/>
    </dgm:pt>
    <dgm:pt modelId="{B3AD9707-015E-3440-8003-230603F26C3C}" type="pres">
      <dgm:prSet presAssocID="{99EBD7F8-CBAF-B544-AF4D-7DD037BD6BD0}" presName="parTxOnly" presStyleLbl="node1" presStyleIdx="3" presStyleCnt="5">
        <dgm:presLayoutVars>
          <dgm:chMax val="0"/>
          <dgm:chPref val="0"/>
          <dgm:bulletEnabled val="1"/>
        </dgm:presLayoutVars>
      </dgm:prSet>
      <dgm:spPr/>
      <dgm:t>
        <a:bodyPr/>
        <a:lstStyle/>
        <a:p>
          <a:endParaRPr lang="en-US"/>
        </a:p>
      </dgm:t>
    </dgm:pt>
    <dgm:pt modelId="{01FAD0FC-E46E-C44F-9A36-D195EAB0F343}" type="pres">
      <dgm:prSet presAssocID="{0D95DB9F-7E19-144E-A032-F4C4CE9B6B9D}" presName="parTxOnlySpace" presStyleCnt="0"/>
      <dgm:spPr/>
    </dgm:pt>
    <dgm:pt modelId="{643946D9-B5FE-3E40-B911-0C785FDF09B0}" type="pres">
      <dgm:prSet presAssocID="{7BCBC741-5389-4142-8F68-075834F8806E}" presName="parTxOnly" presStyleLbl="node1" presStyleIdx="4" presStyleCnt="5">
        <dgm:presLayoutVars>
          <dgm:chMax val="0"/>
          <dgm:chPref val="0"/>
          <dgm:bulletEnabled val="1"/>
        </dgm:presLayoutVars>
      </dgm:prSet>
      <dgm:spPr/>
      <dgm:t>
        <a:bodyPr/>
        <a:lstStyle/>
        <a:p>
          <a:endParaRPr lang="en-US"/>
        </a:p>
      </dgm:t>
    </dgm:pt>
  </dgm:ptLst>
  <dgm:cxnLst>
    <dgm:cxn modelId="{C10A3314-F645-C544-A72A-43063798A46D}" srcId="{B919E886-F919-DA47-AB2C-AA000A31BD3E}" destId="{3123A88C-FA32-9743-AF1F-181340760F2C}" srcOrd="1" destOrd="0" parTransId="{8560529B-EFF2-E443-999B-A038412B1DAA}" sibTransId="{66B9BAE1-B4B2-7E40-B86F-E8B2CE12BDC0}"/>
    <dgm:cxn modelId="{86A396AC-A3E4-4660-97E8-DDFFFE3638CB}" type="presOf" srcId="{3123A88C-FA32-9743-AF1F-181340760F2C}" destId="{83C9EDAC-5D74-EB4E-B9B3-93CC2578E5CB}" srcOrd="0" destOrd="0" presId="urn:microsoft.com/office/officeart/2005/8/layout/chevron1"/>
    <dgm:cxn modelId="{02485791-5681-C34C-9FA1-FCC4D11ED56B}" srcId="{B919E886-F919-DA47-AB2C-AA000A31BD3E}" destId="{19A6A2AD-765D-4140-B010-69BBC8997C16}" srcOrd="2" destOrd="0" parTransId="{D418BC64-BB81-304E-9C25-D131D316CA62}" sibTransId="{EF0E289F-A944-DF46-B6FA-63220BFA556B}"/>
    <dgm:cxn modelId="{6867362C-BA1F-473D-93CD-A389E2400F07}" type="presOf" srcId="{19A6A2AD-765D-4140-B010-69BBC8997C16}" destId="{05A8F494-6AFE-F548-835E-F3AC53D9AD62}" srcOrd="0" destOrd="0" presId="urn:microsoft.com/office/officeart/2005/8/layout/chevron1"/>
    <dgm:cxn modelId="{3B93FC28-95C4-C640-AA85-453417D155A7}" srcId="{B919E886-F919-DA47-AB2C-AA000A31BD3E}" destId="{81EAD2C6-DD6E-EC45-9EAD-4CB76A7E660B}" srcOrd="0" destOrd="0" parTransId="{61E96456-A8BC-E94D-9F9A-DF73C6949A46}" sibTransId="{CA3487AC-3133-A147-B5F6-1F30F762E929}"/>
    <dgm:cxn modelId="{F64B32B4-2BF9-498E-ACB3-AC8C2CA24A2B}" type="presOf" srcId="{B919E886-F919-DA47-AB2C-AA000A31BD3E}" destId="{16821E0B-24E0-914A-8AFA-844B6DC99A38}" srcOrd="0" destOrd="0" presId="urn:microsoft.com/office/officeart/2005/8/layout/chevron1"/>
    <dgm:cxn modelId="{801A71F1-02A8-46D0-BE2E-3B1931C010F6}" type="presOf" srcId="{99EBD7F8-CBAF-B544-AF4D-7DD037BD6BD0}" destId="{B3AD9707-015E-3440-8003-230603F26C3C}" srcOrd="0" destOrd="0" presId="urn:microsoft.com/office/officeart/2005/8/layout/chevron1"/>
    <dgm:cxn modelId="{8239E8F1-6556-F74E-A3BE-6BCA6CA9C3A9}" srcId="{B919E886-F919-DA47-AB2C-AA000A31BD3E}" destId="{99EBD7F8-CBAF-B544-AF4D-7DD037BD6BD0}" srcOrd="3" destOrd="0" parTransId="{C7004BFE-B825-2745-8C00-1250B09853EA}" sibTransId="{0D95DB9F-7E19-144E-A032-F4C4CE9B6B9D}"/>
    <dgm:cxn modelId="{27EBF560-EB02-1246-B884-F5E40E247A62}" srcId="{B919E886-F919-DA47-AB2C-AA000A31BD3E}" destId="{7BCBC741-5389-4142-8F68-075834F8806E}" srcOrd="4" destOrd="0" parTransId="{1DA3239B-F8EE-B146-9E63-8A8B6A09C2F2}" sibTransId="{08D3012F-816C-FC4E-8757-72A5D7173D9B}"/>
    <dgm:cxn modelId="{C9412A18-32A7-42E7-90C7-92A8635C6F88}" type="presOf" srcId="{7BCBC741-5389-4142-8F68-075834F8806E}" destId="{643946D9-B5FE-3E40-B911-0C785FDF09B0}" srcOrd="0" destOrd="0" presId="urn:microsoft.com/office/officeart/2005/8/layout/chevron1"/>
    <dgm:cxn modelId="{9E9E5005-3BA2-43D4-A934-8396F84F8162}" type="presOf" srcId="{81EAD2C6-DD6E-EC45-9EAD-4CB76A7E660B}" destId="{4C79CB18-6D0D-C84D-A16C-4279A8BCE68E}" srcOrd="0" destOrd="0" presId="urn:microsoft.com/office/officeart/2005/8/layout/chevron1"/>
    <dgm:cxn modelId="{72221BE6-A631-4752-BEE3-5AF4F88628FC}" type="presParOf" srcId="{16821E0B-24E0-914A-8AFA-844B6DC99A38}" destId="{4C79CB18-6D0D-C84D-A16C-4279A8BCE68E}" srcOrd="0" destOrd="0" presId="urn:microsoft.com/office/officeart/2005/8/layout/chevron1"/>
    <dgm:cxn modelId="{C6FC4B65-7759-4449-9EBC-6AD8F3B5DA6A}" type="presParOf" srcId="{16821E0B-24E0-914A-8AFA-844B6DC99A38}" destId="{414215A1-8D99-224D-8978-0F1D7718371B}" srcOrd="1" destOrd="0" presId="urn:microsoft.com/office/officeart/2005/8/layout/chevron1"/>
    <dgm:cxn modelId="{5CE106E7-7098-4513-9920-D2D08178F60A}" type="presParOf" srcId="{16821E0B-24E0-914A-8AFA-844B6DC99A38}" destId="{83C9EDAC-5D74-EB4E-B9B3-93CC2578E5CB}" srcOrd="2" destOrd="0" presId="urn:microsoft.com/office/officeart/2005/8/layout/chevron1"/>
    <dgm:cxn modelId="{068B7A39-2B04-4FBF-9DC2-09F7567D8B66}" type="presParOf" srcId="{16821E0B-24E0-914A-8AFA-844B6DC99A38}" destId="{BBB9A2AE-4DC2-B146-8716-8F01D0509647}" srcOrd="3" destOrd="0" presId="urn:microsoft.com/office/officeart/2005/8/layout/chevron1"/>
    <dgm:cxn modelId="{5EF0D8AF-9AED-4E3B-840B-E7326F592579}" type="presParOf" srcId="{16821E0B-24E0-914A-8AFA-844B6DC99A38}" destId="{05A8F494-6AFE-F548-835E-F3AC53D9AD62}" srcOrd="4" destOrd="0" presId="urn:microsoft.com/office/officeart/2005/8/layout/chevron1"/>
    <dgm:cxn modelId="{8AF49FAB-F0D8-48FF-B0F8-09D548B769CA}" type="presParOf" srcId="{16821E0B-24E0-914A-8AFA-844B6DC99A38}" destId="{73E6AAD3-D93A-F741-8CE5-82F33323E8EE}" srcOrd="5" destOrd="0" presId="urn:microsoft.com/office/officeart/2005/8/layout/chevron1"/>
    <dgm:cxn modelId="{09BC8BE2-E0E4-4DEB-81B4-62EDA1CE5F7D}" type="presParOf" srcId="{16821E0B-24E0-914A-8AFA-844B6DC99A38}" destId="{B3AD9707-015E-3440-8003-230603F26C3C}" srcOrd="6" destOrd="0" presId="urn:microsoft.com/office/officeart/2005/8/layout/chevron1"/>
    <dgm:cxn modelId="{E78F041C-CAC6-49D6-A638-814DF6F9C551}" type="presParOf" srcId="{16821E0B-24E0-914A-8AFA-844B6DC99A38}" destId="{01FAD0FC-E46E-C44F-9A36-D195EAB0F343}" srcOrd="7" destOrd="0" presId="urn:microsoft.com/office/officeart/2005/8/layout/chevron1"/>
    <dgm:cxn modelId="{0B8F6F21-D041-4424-B796-2F3888AADA9C}" type="presParOf" srcId="{16821E0B-24E0-914A-8AFA-844B6DC99A38}" destId="{643946D9-B5FE-3E40-B911-0C785FDF09B0}" srcOrd="8" destOrd="0" presId="urn:microsoft.com/office/officeart/2005/8/layout/chevron1"/>
  </dgm:cxnLst>
  <dgm:bg>
    <a:solidFill>
      <a:schemeClr val="tx1"/>
    </a:solid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87C3EE2-2EF7-CA48-925B-3AF349409940}">
      <dsp:nvSpPr>
        <dsp:cNvPr id="0" name=""/>
        <dsp:cNvSpPr/>
      </dsp:nvSpPr>
      <dsp:spPr>
        <a:xfrm>
          <a:off x="0" y="0"/>
          <a:ext cx="4084320" cy="653796"/>
        </a:xfrm>
        <a:prstGeom prst="roundRect">
          <a:avLst>
            <a:gd name="adj" fmla="val 10000"/>
          </a:avLst>
        </a:prstGeom>
        <a:solidFill>
          <a:schemeClr val="tx2">
            <a:lumMod val="75000"/>
          </a:schemeClr>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1400" kern="1200" dirty="0" smtClean="0"/>
            <a:t>Develop Implementation Guidelines</a:t>
          </a:r>
          <a:endParaRPr lang="en-US" sz="1400" kern="1200" dirty="0"/>
        </a:p>
      </dsp:txBody>
      <dsp:txXfrm>
        <a:off x="0" y="0"/>
        <a:ext cx="3361875" cy="653796"/>
      </dsp:txXfrm>
    </dsp:sp>
    <dsp:sp modelId="{9457A83A-4201-C14B-8184-28EFDCD8C19B}">
      <dsp:nvSpPr>
        <dsp:cNvPr id="0" name=""/>
        <dsp:cNvSpPr/>
      </dsp:nvSpPr>
      <dsp:spPr>
        <a:xfrm>
          <a:off x="342061" y="772668"/>
          <a:ext cx="4084320" cy="653796"/>
        </a:xfrm>
        <a:prstGeom prst="roundRect">
          <a:avLst>
            <a:gd name="adj" fmla="val 10000"/>
          </a:avLst>
        </a:prstGeom>
        <a:solidFill>
          <a:schemeClr val="tx2">
            <a:lumMod val="75000"/>
          </a:schemeClr>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1400" kern="1200" dirty="0" smtClean="0"/>
            <a:t>Data Collection </a:t>
          </a:r>
        </a:p>
        <a:p>
          <a:pPr lvl="0" algn="l" defTabSz="622300">
            <a:lnSpc>
              <a:spcPct val="90000"/>
            </a:lnSpc>
            <a:spcBef>
              <a:spcPct val="0"/>
            </a:spcBef>
            <a:spcAft>
              <a:spcPct val="35000"/>
            </a:spcAft>
          </a:pPr>
          <a:r>
            <a:rPr lang="en-US" sz="1400" kern="1200" dirty="0" smtClean="0"/>
            <a:t>(Feasibility and Validity of Measures)</a:t>
          </a:r>
          <a:endParaRPr lang="en-US" sz="1400" kern="1200" dirty="0"/>
        </a:p>
      </dsp:txBody>
      <dsp:txXfrm>
        <a:off x="342061" y="772668"/>
        <a:ext cx="3317290" cy="653796"/>
      </dsp:txXfrm>
    </dsp:sp>
    <dsp:sp modelId="{717C48F2-94C5-EA42-910B-CD634AD29564}">
      <dsp:nvSpPr>
        <dsp:cNvPr id="0" name=""/>
        <dsp:cNvSpPr/>
      </dsp:nvSpPr>
      <dsp:spPr>
        <a:xfrm>
          <a:off x="679018" y="1545336"/>
          <a:ext cx="4084320" cy="653796"/>
        </a:xfrm>
        <a:prstGeom prst="roundRect">
          <a:avLst>
            <a:gd name="adj" fmla="val 10000"/>
          </a:avLst>
        </a:prstGeom>
        <a:solidFill>
          <a:schemeClr val="tx2">
            <a:lumMod val="75000"/>
          </a:schemeClr>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1400" kern="1200" dirty="0" smtClean="0"/>
            <a:t>Re-Specification</a:t>
          </a:r>
        </a:p>
        <a:p>
          <a:pPr lvl="0" algn="l" defTabSz="622300">
            <a:lnSpc>
              <a:spcPct val="90000"/>
            </a:lnSpc>
            <a:spcBef>
              <a:spcPct val="0"/>
            </a:spcBef>
            <a:spcAft>
              <a:spcPct val="35000"/>
            </a:spcAft>
          </a:pPr>
          <a:r>
            <a:rPr lang="en-US" sz="1200" kern="1200" dirty="0" smtClean="0"/>
            <a:t>(if needed)</a:t>
          </a:r>
          <a:endParaRPr lang="en-US" sz="1200" kern="1200" dirty="0"/>
        </a:p>
      </dsp:txBody>
      <dsp:txXfrm>
        <a:off x="679018" y="1545336"/>
        <a:ext cx="3322396" cy="653796"/>
      </dsp:txXfrm>
    </dsp:sp>
    <dsp:sp modelId="{C848351F-CD5E-E54F-9665-603FDA691A08}">
      <dsp:nvSpPr>
        <dsp:cNvPr id="0" name=""/>
        <dsp:cNvSpPr/>
      </dsp:nvSpPr>
      <dsp:spPr>
        <a:xfrm>
          <a:off x="1021079" y="2318004"/>
          <a:ext cx="4084320" cy="653796"/>
        </a:xfrm>
        <a:prstGeom prst="roundRect">
          <a:avLst>
            <a:gd name="adj" fmla="val 10000"/>
          </a:avLst>
        </a:prstGeom>
        <a:solidFill>
          <a:schemeClr val="tx2">
            <a:lumMod val="75000"/>
          </a:schemeClr>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en-US" sz="1400" kern="1200" dirty="0" smtClean="0"/>
            <a:t>Validation of Measure </a:t>
          </a:r>
          <a:r>
            <a:rPr lang="en-US" sz="1400" i="0" u="none" kern="1200" dirty="0" smtClean="0"/>
            <a:t>Set</a:t>
          </a:r>
          <a:endParaRPr lang="en-US" sz="1400" i="0" u="none" kern="1200" dirty="0"/>
        </a:p>
      </dsp:txBody>
      <dsp:txXfrm>
        <a:off x="1021079" y="2318004"/>
        <a:ext cx="3317290" cy="653796"/>
      </dsp:txXfrm>
    </dsp:sp>
    <dsp:sp modelId="{2AA9BF85-5DF7-994A-A31B-E892369B2CA8}">
      <dsp:nvSpPr>
        <dsp:cNvPr id="0" name=""/>
        <dsp:cNvSpPr/>
      </dsp:nvSpPr>
      <dsp:spPr>
        <a:xfrm>
          <a:off x="3659352" y="500748"/>
          <a:ext cx="424967" cy="424967"/>
        </a:xfrm>
        <a:prstGeom prst="downArrow">
          <a:avLst>
            <a:gd name="adj1" fmla="val 55000"/>
            <a:gd name="adj2" fmla="val 45000"/>
          </a:avLst>
        </a:prstGeom>
        <a:solidFill>
          <a:schemeClr val="accent2"/>
        </a:solidFill>
        <a:ln w="10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endParaRPr lang="en-US" sz="1900" kern="1200"/>
        </a:p>
      </dsp:txBody>
      <dsp:txXfrm>
        <a:off x="3659352" y="500748"/>
        <a:ext cx="424967" cy="424967"/>
      </dsp:txXfrm>
    </dsp:sp>
    <dsp:sp modelId="{02A8CA68-995B-6F46-A275-10CB5923F8FE}">
      <dsp:nvSpPr>
        <dsp:cNvPr id="0" name=""/>
        <dsp:cNvSpPr/>
      </dsp:nvSpPr>
      <dsp:spPr>
        <a:xfrm>
          <a:off x="4001414" y="1273416"/>
          <a:ext cx="424967" cy="424967"/>
        </a:xfrm>
        <a:prstGeom prst="downArrow">
          <a:avLst>
            <a:gd name="adj1" fmla="val 55000"/>
            <a:gd name="adj2" fmla="val 45000"/>
          </a:avLst>
        </a:prstGeom>
        <a:solidFill>
          <a:schemeClr val="accent2"/>
        </a:solidFill>
        <a:ln w="10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endParaRPr lang="en-US" sz="1900" kern="1200"/>
        </a:p>
      </dsp:txBody>
      <dsp:txXfrm>
        <a:off x="4001414" y="1273416"/>
        <a:ext cx="424967" cy="424967"/>
      </dsp:txXfrm>
    </dsp:sp>
    <dsp:sp modelId="{073271B4-72C0-134B-9267-B6C683C43B45}">
      <dsp:nvSpPr>
        <dsp:cNvPr id="0" name=""/>
        <dsp:cNvSpPr/>
      </dsp:nvSpPr>
      <dsp:spPr>
        <a:xfrm>
          <a:off x="4338370" y="2046084"/>
          <a:ext cx="424967" cy="424967"/>
        </a:xfrm>
        <a:prstGeom prst="downArrow">
          <a:avLst>
            <a:gd name="adj1" fmla="val 55000"/>
            <a:gd name="adj2" fmla="val 45000"/>
          </a:avLst>
        </a:prstGeom>
        <a:solidFill>
          <a:schemeClr val="accent2"/>
        </a:solidFill>
        <a:ln w="10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endParaRPr lang="en-US" sz="1900" kern="1200"/>
        </a:p>
      </dsp:txBody>
      <dsp:txXfrm>
        <a:off x="4338370" y="2046084"/>
        <a:ext cx="424967" cy="42496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8CF9365-09BE-5C45-87CB-8DD4C8E5D87B}">
      <dsp:nvSpPr>
        <dsp:cNvPr id="0" name=""/>
        <dsp:cNvSpPr/>
      </dsp:nvSpPr>
      <dsp:spPr>
        <a:xfrm>
          <a:off x="0" y="0"/>
          <a:ext cx="4404360" cy="586740"/>
        </a:xfrm>
        <a:prstGeom prst="roundRect">
          <a:avLst>
            <a:gd name="adj" fmla="val 10000"/>
          </a:avLst>
        </a:prstGeom>
        <a:solidFill>
          <a:schemeClr val="tx1"/>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sz="1500" kern="1200" dirty="0" smtClean="0"/>
            <a:t>Identify Potential EP Topics</a:t>
          </a:r>
          <a:endParaRPr lang="en-US" sz="1500" kern="1200" dirty="0"/>
        </a:p>
      </dsp:txBody>
      <dsp:txXfrm>
        <a:off x="0" y="0"/>
        <a:ext cx="3805591" cy="586740"/>
      </dsp:txXfrm>
    </dsp:sp>
    <dsp:sp modelId="{5B6E6BDD-D59D-8F4E-AC9F-BC7172931041}">
      <dsp:nvSpPr>
        <dsp:cNvPr id="0" name=""/>
        <dsp:cNvSpPr/>
      </dsp:nvSpPr>
      <dsp:spPr>
        <a:xfrm>
          <a:off x="388619" y="684529"/>
          <a:ext cx="4404360" cy="586740"/>
        </a:xfrm>
        <a:prstGeom prst="roundRect">
          <a:avLst>
            <a:gd name="adj" fmla="val 10000"/>
          </a:avLst>
        </a:prstGeom>
        <a:solidFill>
          <a:schemeClr val="tx1"/>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sz="1500" kern="1200" dirty="0" smtClean="0"/>
            <a:t>Identify Ideal </a:t>
          </a:r>
          <a:r>
            <a:rPr lang="en-US" sz="1500" i="0" kern="1200" dirty="0" smtClean="0"/>
            <a:t>Set of EP Topics</a:t>
          </a:r>
          <a:endParaRPr lang="en-US" sz="1500" kern="1200" dirty="0"/>
        </a:p>
      </dsp:txBody>
      <dsp:txXfrm>
        <a:off x="388619" y="684529"/>
        <a:ext cx="3634359" cy="586740"/>
      </dsp:txXfrm>
    </dsp:sp>
    <dsp:sp modelId="{757AE673-FCB4-7547-900C-0A874EFC0D22}">
      <dsp:nvSpPr>
        <dsp:cNvPr id="0" name=""/>
        <dsp:cNvSpPr/>
      </dsp:nvSpPr>
      <dsp:spPr>
        <a:xfrm>
          <a:off x="777239" y="1369059"/>
          <a:ext cx="4404360" cy="586740"/>
        </a:xfrm>
        <a:prstGeom prst="roundRect">
          <a:avLst>
            <a:gd name="adj" fmla="val 10000"/>
          </a:avLst>
        </a:prstGeom>
        <a:solidFill>
          <a:schemeClr val="tx1"/>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en-US" sz="1500" kern="1200" dirty="0" smtClean="0"/>
            <a:t>Identify and Specify Measures within Topics</a:t>
          </a:r>
          <a:endParaRPr lang="en-US" sz="1500" kern="1200" dirty="0"/>
        </a:p>
      </dsp:txBody>
      <dsp:txXfrm>
        <a:off x="777239" y="1369059"/>
        <a:ext cx="3634359" cy="586740"/>
      </dsp:txXfrm>
    </dsp:sp>
    <dsp:sp modelId="{AD67ECC3-EDA8-E242-8DD3-012BD69DD136}">
      <dsp:nvSpPr>
        <dsp:cNvPr id="0" name=""/>
        <dsp:cNvSpPr/>
      </dsp:nvSpPr>
      <dsp:spPr>
        <a:xfrm>
          <a:off x="4022979" y="444944"/>
          <a:ext cx="381381" cy="381381"/>
        </a:xfrm>
        <a:prstGeom prst="downArrow">
          <a:avLst>
            <a:gd name="adj1" fmla="val 55000"/>
            <a:gd name="adj2" fmla="val 45000"/>
          </a:avLst>
        </a:prstGeom>
        <a:solidFill>
          <a:schemeClr val="accent3"/>
        </a:solidFill>
        <a:ln w="10000" cap="flat" cmpd="sng" algn="ctr">
          <a:solidFill>
            <a:schemeClr val="accent1">
              <a:alpha val="90000"/>
              <a:tint val="40000"/>
              <a:hueOff val="0"/>
              <a:satOff val="0"/>
              <a:lumOff val="0"/>
              <a:alphaOff val="0"/>
            </a:schemeClr>
          </a:solidFill>
          <a:prstDash val="solid"/>
        </a:ln>
        <a:effectLst>
          <a:outerShdw blurRad="50800" dist="38100" dir="2700000" algn="tl" rotWithShape="0">
            <a:srgbClr val="000000">
              <a:alpha val="43000"/>
            </a:srgbClr>
          </a:outerShdw>
        </a:effectLst>
      </dsp:spPr>
      <dsp:style>
        <a:lnRef idx="1">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endParaRPr lang="en-US" sz="1700" kern="1200"/>
        </a:p>
      </dsp:txBody>
      <dsp:txXfrm>
        <a:off x="4022979" y="444944"/>
        <a:ext cx="381381" cy="381381"/>
      </dsp:txXfrm>
    </dsp:sp>
    <dsp:sp modelId="{DBAF6437-867A-2E4C-9D4C-D7B2A896B1F9}">
      <dsp:nvSpPr>
        <dsp:cNvPr id="0" name=""/>
        <dsp:cNvSpPr/>
      </dsp:nvSpPr>
      <dsp:spPr>
        <a:xfrm>
          <a:off x="4411599" y="1125562"/>
          <a:ext cx="381381" cy="381381"/>
        </a:xfrm>
        <a:prstGeom prst="downArrow">
          <a:avLst>
            <a:gd name="adj1" fmla="val 55000"/>
            <a:gd name="adj2" fmla="val 45000"/>
          </a:avLst>
        </a:prstGeom>
        <a:solidFill>
          <a:schemeClr val="accent3"/>
        </a:solidFill>
        <a:ln w="10000" cap="flat" cmpd="sng" algn="ctr">
          <a:solidFill>
            <a:schemeClr val="accent1">
              <a:alpha val="90000"/>
              <a:tint val="40000"/>
              <a:hueOff val="0"/>
              <a:satOff val="0"/>
              <a:lumOff val="0"/>
              <a:alphaOff val="0"/>
            </a:schemeClr>
          </a:solidFill>
          <a:prstDash val="solid"/>
        </a:ln>
        <a:effectLst>
          <a:outerShdw blurRad="50800" dist="38100" dir="2700000" algn="tl" rotWithShape="0">
            <a:srgbClr val="000000">
              <a:alpha val="43000"/>
            </a:srgbClr>
          </a:outerShdw>
        </a:effectLst>
      </dsp:spPr>
      <dsp:style>
        <a:lnRef idx="1">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endParaRPr lang="en-US" sz="1700" kern="1200"/>
        </a:p>
      </dsp:txBody>
      <dsp:txXfrm>
        <a:off x="4411599" y="1125562"/>
        <a:ext cx="381381" cy="38138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8C7E69-262D-234B-BC84-05C89D07134E}">
      <dsp:nvSpPr>
        <dsp:cNvPr id="0" name=""/>
        <dsp:cNvSpPr/>
      </dsp:nvSpPr>
      <dsp:spPr>
        <a:xfrm>
          <a:off x="0" y="877827"/>
          <a:ext cx="2011680" cy="2011680"/>
        </a:xfrm>
        <a:prstGeom prst="gear9">
          <a:avLst/>
        </a:prstGeom>
        <a:solidFill>
          <a:schemeClr val="tx1"/>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Ongoing Feedback, Refinement, and Reassessment</a:t>
          </a:r>
          <a:endParaRPr lang="en-US" sz="1600" kern="1200" dirty="0"/>
        </a:p>
      </dsp:txBody>
      <dsp:txXfrm>
        <a:off x="0" y="877827"/>
        <a:ext cx="2011680" cy="2011680"/>
      </dsp:txXfrm>
    </dsp:sp>
    <dsp:sp modelId="{B72BC69D-0BEA-444E-9B59-E71220980646}">
      <dsp:nvSpPr>
        <dsp:cNvPr id="0" name=""/>
        <dsp:cNvSpPr/>
      </dsp:nvSpPr>
      <dsp:spPr>
        <a:xfrm>
          <a:off x="-76210" y="533411"/>
          <a:ext cx="2474366" cy="2474366"/>
        </a:xfrm>
        <a:prstGeom prst="circularArrow">
          <a:avLst>
            <a:gd name="adj1" fmla="val 4878"/>
            <a:gd name="adj2" fmla="val 312630"/>
            <a:gd name="adj3" fmla="val 3099581"/>
            <a:gd name="adj4" fmla="val 15280976"/>
            <a:gd name="adj5" fmla="val 5691"/>
          </a:avLst>
        </a:prstGeom>
        <a:solidFill>
          <a:schemeClr val="accent5"/>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C79CB18-6D0D-C84D-A16C-4279A8BCE68E}">
      <dsp:nvSpPr>
        <dsp:cNvPr id="0" name=""/>
        <dsp:cNvSpPr/>
      </dsp:nvSpPr>
      <dsp:spPr>
        <a:xfrm>
          <a:off x="2009" y="290065"/>
          <a:ext cx="1788169" cy="715267"/>
        </a:xfrm>
        <a:prstGeom prst="chevron">
          <a:avLst/>
        </a:prstGeom>
        <a:solidFill>
          <a:schemeClr val="accent1">
            <a:lumMod val="40000"/>
            <a:lumOff val="60000"/>
          </a:schemeClr>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a:solidFill>
                <a:schemeClr val="tx1"/>
              </a:solidFill>
              <a:latin typeface="+mj-lt"/>
            </a:rPr>
            <a:t>900+ Potential Indicators</a:t>
          </a:r>
        </a:p>
      </dsp:txBody>
      <dsp:txXfrm>
        <a:off x="2009" y="290065"/>
        <a:ext cx="1788169" cy="715267"/>
      </dsp:txXfrm>
    </dsp:sp>
    <dsp:sp modelId="{83C9EDAC-5D74-EB4E-B9B3-93CC2578E5CB}">
      <dsp:nvSpPr>
        <dsp:cNvPr id="0" name=""/>
        <dsp:cNvSpPr/>
      </dsp:nvSpPr>
      <dsp:spPr>
        <a:xfrm>
          <a:off x="1611362" y="290065"/>
          <a:ext cx="1788169" cy="715267"/>
        </a:xfrm>
        <a:prstGeom prst="chevron">
          <a:avLst/>
        </a:prstGeom>
        <a:solidFill>
          <a:schemeClr val="accent1">
            <a:lumMod val="40000"/>
            <a:lumOff val="60000"/>
          </a:schemeClr>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a:solidFill>
                <a:schemeClr val="tx1"/>
              </a:solidFill>
              <a:latin typeface="+mj-lt"/>
            </a:rPr>
            <a:t>179 Indicator Topics in Initial Evaluation</a:t>
          </a:r>
        </a:p>
      </dsp:txBody>
      <dsp:txXfrm>
        <a:off x="1611362" y="290065"/>
        <a:ext cx="1788169" cy="715267"/>
      </dsp:txXfrm>
    </dsp:sp>
    <dsp:sp modelId="{05A8F494-6AFE-F548-835E-F3AC53D9AD62}">
      <dsp:nvSpPr>
        <dsp:cNvPr id="0" name=""/>
        <dsp:cNvSpPr/>
      </dsp:nvSpPr>
      <dsp:spPr>
        <a:xfrm>
          <a:off x="3220715" y="290065"/>
          <a:ext cx="1788169" cy="715267"/>
        </a:xfrm>
        <a:prstGeom prst="chevron">
          <a:avLst/>
        </a:prstGeom>
        <a:solidFill>
          <a:schemeClr val="accent1">
            <a:lumMod val="40000"/>
            <a:lumOff val="60000"/>
          </a:schemeClr>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a:solidFill>
                <a:schemeClr val="tx1"/>
              </a:solidFill>
              <a:latin typeface="+mj-lt"/>
            </a:rPr>
            <a:t>47 Indicator Topics in Conference Calls</a:t>
          </a:r>
        </a:p>
      </dsp:txBody>
      <dsp:txXfrm>
        <a:off x="3220715" y="290065"/>
        <a:ext cx="1788169" cy="715267"/>
      </dsp:txXfrm>
    </dsp:sp>
    <dsp:sp modelId="{B3AD9707-015E-3440-8003-230603F26C3C}">
      <dsp:nvSpPr>
        <dsp:cNvPr id="0" name=""/>
        <dsp:cNvSpPr/>
      </dsp:nvSpPr>
      <dsp:spPr>
        <a:xfrm>
          <a:off x="4830067" y="290065"/>
          <a:ext cx="1788169" cy="715267"/>
        </a:xfrm>
        <a:prstGeom prst="chevron">
          <a:avLst/>
        </a:prstGeom>
        <a:solidFill>
          <a:schemeClr val="accent1">
            <a:lumMod val="40000"/>
            <a:lumOff val="60000"/>
          </a:schemeClr>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a:solidFill>
                <a:schemeClr val="tx1"/>
              </a:solidFill>
              <a:latin typeface="+mj-lt"/>
            </a:rPr>
            <a:t>42 Indicator Topics in Final Evaluation</a:t>
          </a:r>
        </a:p>
      </dsp:txBody>
      <dsp:txXfrm>
        <a:off x="4830067" y="290065"/>
        <a:ext cx="1788169" cy="715267"/>
      </dsp:txXfrm>
    </dsp:sp>
    <dsp:sp modelId="{643946D9-B5FE-3E40-B911-0C785FDF09B0}">
      <dsp:nvSpPr>
        <dsp:cNvPr id="0" name=""/>
        <dsp:cNvSpPr/>
      </dsp:nvSpPr>
      <dsp:spPr>
        <a:xfrm>
          <a:off x="6439420" y="290065"/>
          <a:ext cx="1788169" cy="715267"/>
        </a:xfrm>
        <a:prstGeom prst="chevron">
          <a:avLst/>
        </a:prstGeom>
        <a:solidFill>
          <a:schemeClr val="accent6"/>
        </a:solidFill>
        <a:ln>
          <a:noFill/>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0">
          <a:scrgbClr r="0" g="0" b="0"/>
        </a:lnRef>
        <a:fillRef idx="3">
          <a:scrgbClr r="0" g="0" b="0"/>
        </a:fillRef>
        <a:effectRef idx="2">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b="1" kern="1200" dirty="0">
              <a:solidFill>
                <a:schemeClr val="tx1"/>
              </a:solidFill>
              <a:latin typeface="+mj-lt"/>
            </a:rPr>
            <a:t>Priority Levels 1-4</a:t>
          </a:r>
        </a:p>
      </dsp:txBody>
      <dsp:txXfrm>
        <a:off x="6439420" y="290065"/>
        <a:ext cx="1788169" cy="715267"/>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1">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2">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3">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pitchFamily="-111" charset="-128"/>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ea typeface="ＭＳ Ｐゴシック" pitchFamily="-111" charset="-128"/>
                <a:cs typeface="+mn-cs"/>
              </a:defRPr>
            </a:lvl1pPr>
          </a:lstStyle>
          <a:p>
            <a:pPr>
              <a:defRPr/>
            </a:pPr>
            <a:fld id="{CCE2165E-400E-4F5B-BF9A-0377CD9876AD}" type="datetimeFigureOut">
              <a:rPr lang="en-US"/>
              <a:pPr>
                <a:defRPr/>
              </a:pPr>
              <a:t>10/29/10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pitchFamily="-111" charset="-128"/>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ea typeface="ＭＳ Ｐゴシック" pitchFamily="-111" charset="-128"/>
                <a:cs typeface="+mn-cs"/>
              </a:defRPr>
            </a:lvl1pPr>
          </a:lstStyle>
          <a:p>
            <a:pPr>
              <a:defRPr/>
            </a:pPr>
            <a:fld id="{0E7338FB-89B5-4BF8-9D1A-898FA9292F5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pitchFamily="-111" charset="-128"/>
                <a:cs typeface="+mn-cs"/>
              </a:defRPr>
            </a:lvl1pPr>
          </a:lstStyle>
          <a:p>
            <a:pPr>
              <a:defRPr/>
            </a:pPr>
            <a:fld id="{762E1C6C-56D6-4E47-9DA9-BEC76BAB36E4}" type="datetime1">
              <a:rPr lang="en-US"/>
              <a:pPr>
                <a:defRPr/>
              </a:pPr>
              <a:t>10/29/10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charset="0"/>
                <a:ea typeface="ＭＳ Ｐゴシック" pitchFamily="-111" charset="-128"/>
                <a:cs typeface="+mn-cs"/>
              </a:defRPr>
            </a:lvl1pPr>
          </a:lstStyle>
          <a:p>
            <a:pPr>
              <a:defRPr/>
            </a:pPr>
            <a:fld id="{572F4964-1CAE-4A34-9E83-D5355B86784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11"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72" charset="-128"/>
              <a:cs typeface="ＭＳ Ｐゴシック" pitchFamily="-72" charset="-128"/>
            </a:endParaRPr>
          </a:p>
        </p:txBody>
      </p:sp>
      <p:sp>
        <p:nvSpPr>
          <p:cNvPr id="16387" name="Slide Number Placeholder 3"/>
          <p:cNvSpPr>
            <a:spLocks noGrp="1"/>
          </p:cNvSpPr>
          <p:nvPr>
            <p:ph type="sldNum" sz="quarter" idx="5"/>
          </p:nvPr>
        </p:nvSpPr>
        <p:spPr bwMode="auto">
          <a:noFill/>
          <a:ln>
            <a:miter lim="800000"/>
            <a:headEnd/>
            <a:tailEnd/>
          </a:ln>
        </p:spPr>
        <p:txBody>
          <a:bodyPr/>
          <a:lstStyle/>
          <a:p>
            <a:fld id="{80A65FA9-183A-44B5-B6CF-5A7213071574}" type="slidenum">
              <a:rPr lang="en-US">
                <a:latin typeface="Arial" pitchFamily="-72" charset="0"/>
                <a:ea typeface="ＭＳ Ｐゴシック" pitchFamily="-72" charset="-128"/>
                <a:cs typeface="ＭＳ Ｐゴシック" pitchFamily="-72" charset="-128"/>
              </a:rPr>
              <a:pPr/>
              <a:t>1</a:t>
            </a:fld>
            <a:endParaRPr lang="en-US">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ea typeface="ＭＳ Ｐゴシック" pitchFamily="-72" charset="-128"/>
                <a:cs typeface="ＭＳ Ｐゴシック" pitchFamily="-72" charset="-128"/>
              </a:rPr>
              <a:t>Delete</a:t>
            </a:r>
          </a:p>
        </p:txBody>
      </p:sp>
      <p:sp>
        <p:nvSpPr>
          <p:cNvPr id="3277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prstTxWarp prst="textNoShape">
              <a:avLst/>
            </a:prstTxWarp>
          </a:bodyPr>
          <a:lstStyle/>
          <a:p>
            <a:pPr algn="r"/>
            <a:fld id="{29AFA3AB-A95F-44B5-A424-A4BFAEFA5325}" type="slidenum">
              <a:rPr lang="en-US" sz="1200">
                <a:latin typeface="Calibri" pitchFamily="-72" charset="0"/>
              </a:rPr>
              <a:pPr algn="r"/>
              <a:t>10</a:t>
            </a:fld>
            <a:endParaRPr lang="en-US" sz="1200">
              <a:latin typeface="Calibri" pitchFamily="-72"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ea typeface="ＭＳ Ｐゴシック" pitchFamily="-72" charset="-128"/>
                <a:cs typeface="ＭＳ Ｐゴシック" pitchFamily="-72" charset="-128"/>
              </a:rPr>
              <a:t>Delete</a:t>
            </a:r>
          </a:p>
        </p:txBody>
      </p:sp>
      <p:sp>
        <p:nvSpPr>
          <p:cNvPr id="34819"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prstTxWarp prst="textNoShape">
              <a:avLst/>
            </a:prstTxWarp>
          </a:bodyPr>
          <a:lstStyle/>
          <a:p>
            <a:pPr algn="r"/>
            <a:fld id="{39296125-732C-49E1-9026-5AACA27A6E66}" type="slidenum">
              <a:rPr lang="en-US" sz="1200">
                <a:latin typeface="Calibri" pitchFamily="-72" charset="0"/>
              </a:rPr>
              <a:pPr algn="r"/>
              <a:t>11</a:t>
            </a:fld>
            <a:endParaRPr lang="en-US" sz="1200">
              <a:latin typeface="Calibri" pitchFamily="-72"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ea typeface="ＭＳ Ｐゴシック" pitchFamily="-72" charset="-128"/>
                <a:cs typeface="ＭＳ Ｐゴシック" pitchFamily="-72" charset="-128"/>
              </a:rPr>
              <a:t>Delete</a:t>
            </a:r>
          </a:p>
        </p:txBody>
      </p:sp>
      <p:sp>
        <p:nvSpPr>
          <p:cNvPr id="36867"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prstTxWarp prst="textNoShape">
              <a:avLst/>
            </a:prstTxWarp>
          </a:bodyPr>
          <a:lstStyle/>
          <a:p>
            <a:pPr algn="r"/>
            <a:fld id="{97DC3150-0E29-45D2-AF69-711454977F7C}" type="slidenum">
              <a:rPr lang="en-US" sz="1200">
                <a:latin typeface="Calibri" pitchFamily="-72" charset="0"/>
              </a:rPr>
              <a:pPr algn="r"/>
              <a:t>12</a:t>
            </a:fld>
            <a:endParaRPr lang="en-US" sz="1200">
              <a:latin typeface="Calibri" pitchFamily="-72"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ea typeface="ＭＳ Ｐゴシック" pitchFamily="-72" charset="-128"/>
                <a:cs typeface="ＭＳ Ｐゴシック" pitchFamily="-72" charset="-128"/>
              </a:rPr>
              <a:t>Delete</a:t>
            </a:r>
          </a:p>
        </p:txBody>
      </p:sp>
      <p:sp>
        <p:nvSpPr>
          <p:cNvPr id="38915"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prstTxWarp prst="textNoShape">
              <a:avLst/>
            </a:prstTxWarp>
          </a:bodyPr>
          <a:lstStyle/>
          <a:p>
            <a:pPr algn="r"/>
            <a:fld id="{0344A263-4711-485F-84E1-E49AC62E0EA3}" type="slidenum">
              <a:rPr lang="en-US" sz="1200">
                <a:latin typeface="Calibri" pitchFamily="-72" charset="0"/>
              </a:rPr>
              <a:pPr algn="r"/>
              <a:t>13</a:t>
            </a:fld>
            <a:endParaRPr lang="en-US" sz="1200">
              <a:latin typeface="Calibri" pitchFamily="-72"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en-US">
              <a:ea typeface="ＭＳ Ｐゴシック" pitchFamily="-72" charset="-128"/>
              <a:cs typeface="ＭＳ Ｐゴシック" pitchFamily="-72" charset="-128"/>
            </a:endParaRPr>
          </a:p>
        </p:txBody>
      </p:sp>
      <p:sp>
        <p:nvSpPr>
          <p:cNvPr id="4096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prstTxWarp prst="textNoShape">
              <a:avLst/>
            </a:prstTxWarp>
          </a:bodyPr>
          <a:lstStyle/>
          <a:p>
            <a:pPr algn="r"/>
            <a:fld id="{AEC147A0-5EDC-4C78-8C4C-E778F4C9A40B}" type="slidenum">
              <a:rPr lang="en-US" sz="1200">
                <a:latin typeface="Calibri" pitchFamily="-72" charset="0"/>
              </a:rPr>
              <a:pPr algn="r"/>
              <a:t>14</a:t>
            </a:fld>
            <a:endParaRPr lang="en-US" sz="1200">
              <a:latin typeface="Calibri" pitchFamily="-72"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09" name="Placeholder 2"/>
          <p:cNvSpPr>
            <a:spLocks noGrp="1" noRot="1" noChangeAspect="1"/>
          </p:cNvSpPr>
          <p:nvPr>
            <p:ph type="sldImg"/>
          </p:nvPr>
        </p:nvSpPr>
        <p:spPr bwMode="auto">
          <a:noFill/>
          <a:ln>
            <a:solidFill>
              <a:srgbClr val="000000"/>
            </a:solidFill>
            <a:miter lim="800000"/>
            <a:headEnd/>
            <a:tailEnd/>
          </a:ln>
        </p:spPr>
      </p:sp>
      <p:sp>
        <p:nvSpPr>
          <p:cNvPr id="43010" name="Placeholder 3"/>
          <p:cNvSpPr>
            <a:spLocks noGrp="1"/>
          </p:cNvSpPr>
          <p:nvPr>
            <p:ph type="body" idx="1"/>
          </p:nvPr>
        </p:nvSpPr>
        <p:spPr bwMode="auto">
          <a:noFill/>
        </p:spPr>
        <p:txBody>
          <a:bodyPr wrap="square" numCol="1" anchor="t" anchorCtr="0" compatLnSpc="1">
            <a:prstTxWarp prst="textNoShape">
              <a:avLst/>
            </a:prstTxWarp>
          </a:bodyPr>
          <a:lstStyle/>
          <a:p>
            <a:endParaRPr lang="en-US">
              <a:ea typeface="ＭＳ Ｐゴシック" pitchFamily="-72" charset="-128"/>
              <a:cs typeface="ＭＳ Ｐゴシック" pitchFamily="-72"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7" name="Placeholder 2"/>
          <p:cNvSpPr>
            <a:spLocks noGrp="1" noRot="1" noChangeAspect="1"/>
          </p:cNvSpPr>
          <p:nvPr>
            <p:ph type="sldImg"/>
          </p:nvPr>
        </p:nvSpPr>
        <p:spPr bwMode="auto">
          <a:noFill/>
          <a:ln>
            <a:solidFill>
              <a:srgbClr val="000000"/>
            </a:solidFill>
            <a:miter lim="800000"/>
            <a:headEnd/>
            <a:tailEnd/>
          </a:ln>
        </p:spPr>
      </p:sp>
      <p:sp>
        <p:nvSpPr>
          <p:cNvPr id="45058" name="Placeholder 3"/>
          <p:cNvSpPr>
            <a:spLocks noGrp="1"/>
          </p:cNvSpPr>
          <p:nvPr>
            <p:ph type="body" idx="1"/>
          </p:nvPr>
        </p:nvSpPr>
        <p:spPr bwMode="auto">
          <a:noFill/>
        </p:spPr>
        <p:txBody>
          <a:bodyPr wrap="square" numCol="1" anchor="t" anchorCtr="0" compatLnSpc="1">
            <a:prstTxWarp prst="textNoShape">
              <a:avLst/>
            </a:prstTxWarp>
          </a:bodyPr>
          <a:lstStyle/>
          <a:p>
            <a:endParaRPr lang="en-US" dirty="0">
              <a:ea typeface="ＭＳ Ｐゴシック" pitchFamily="-72" charset="-128"/>
              <a:cs typeface="ＭＳ Ｐゴシック" pitchFamily="-72"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5" name="Placeholder 2"/>
          <p:cNvSpPr>
            <a:spLocks noGrp="1" noRot="1" noChangeAspect="1"/>
          </p:cNvSpPr>
          <p:nvPr>
            <p:ph type="sldImg"/>
          </p:nvPr>
        </p:nvSpPr>
        <p:spPr bwMode="auto">
          <a:noFill/>
          <a:ln>
            <a:solidFill>
              <a:srgbClr val="000000"/>
            </a:solidFill>
            <a:miter lim="800000"/>
            <a:headEnd/>
            <a:tailEnd/>
          </a:ln>
        </p:spPr>
      </p:sp>
      <p:sp>
        <p:nvSpPr>
          <p:cNvPr id="47106" name="Placeholder 3"/>
          <p:cNvSpPr>
            <a:spLocks noGrp="1"/>
          </p:cNvSpPr>
          <p:nvPr>
            <p:ph type="body" idx="1"/>
          </p:nvPr>
        </p:nvSpPr>
        <p:spPr bwMode="auto">
          <a:noFill/>
        </p:spPr>
        <p:txBody>
          <a:bodyPr wrap="square" numCol="1" anchor="t" anchorCtr="0" compatLnSpc="1">
            <a:prstTxWarp prst="textNoShape">
              <a:avLst/>
            </a:prstTxWarp>
          </a:bodyPr>
          <a:lstStyle/>
          <a:p>
            <a:endParaRPr lang="en-US" dirty="0">
              <a:ea typeface="ＭＳ Ｐゴシック" pitchFamily="-72" charset="-128"/>
              <a:cs typeface="ＭＳ Ｐゴシック" pitchFamily="-72"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3" name="Placeholder 2"/>
          <p:cNvSpPr>
            <a:spLocks noGrp="1" noRot="1" noChangeAspect="1"/>
          </p:cNvSpPr>
          <p:nvPr>
            <p:ph type="sldImg"/>
          </p:nvPr>
        </p:nvSpPr>
        <p:spPr bwMode="auto">
          <a:noFill/>
          <a:ln>
            <a:solidFill>
              <a:srgbClr val="000000"/>
            </a:solidFill>
            <a:miter lim="800000"/>
            <a:headEnd/>
            <a:tailEnd/>
          </a:ln>
        </p:spPr>
      </p:sp>
      <p:sp>
        <p:nvSpPr>
          <p:cNvPr id="49154" name="Rectangle 3"/>
          <p:cNvSpPr>
            <a:spLocks noGrp="1"/>
          </p:cNvSpPr>
          <p:nvPr>
            <p:ph type="body" idx="1"/>
          </p:nvPr>
        </p:nvSpPr>
        <p:spPr bwMode="auto">
          <a:noFill/>
        </p:spPr>
        <p:txBody>
          <a:bodyPr wrap="square" numCol="1" anchor="t" anchorCtr="0" compatLnSpc="1">
            <a:prstTxWarp prst="textNoShape">
              <a:avLst/>
            </a:prstTxWarp>
          </a:bodyPr>
          <a:lstStyle/>
          <a:p>
            <a:endParaRPr lang="en-US">
              <a:ea typeface="ＭＳ Ｐゴシック" pitchFamily="-72" charset="-128"/>
              <a:cs typeface="ＭＳ Ｐゴシック" pitchFamily="-72"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1" name="Placeholder 2"/>
          <p:cNvSpPr>
            <a:spLocks noGrp="1" noRot="1" noChangeAspect="1"/>
          </p:cNvSpPr>
          <p:nvPr>
            <p:ph type="sldImg"/>
          </p:nvPr>
        </p:nvSpPr>
        <p:spPr bwMode="auto">
          <a:noFill/>
          <a:ln>
            <a:solidFill>
              <a:srgbClr val="000000"/>
            </a:solidFill>
            <a:miter lim="800000"/>
            <a:headEnd/>
            <a:tailEnd/>
          </a:ln>
        </p:spPr>
      </p:sp>
      <p:sp>
        <p:nvSpPr>
          <p:cNvPr id="51202" name="Placeholder 3"/>
          <p:cNvSpPr>
            <a:spLocks noGrp="1"/>
          </p:cNvSpPr>
          <p:nvPr>
            <p:ph type="body" idx="1"/>
          </p:nvPr>
        </p:nvSpPr>
        <p:spPr bwMode="auto">
          <a:noFill/>
        </p:spPr>
        <p:txBody>
          <a:bodyPr wrap="square" numCol="1" anchor="t" anchorCtr="0" compatLnSpc="1">
            <a:prstTxWarp prst="textNoShape">
              <a:avLst/>
            </a:prstTxWarp>
          </a:bodyPr>
          <a:lstStyle/>
          <a:p>
            <a:endParaRPr lang="en-US" dirty="0">
              <a:ea typeface="ＭＳ Ｐゴシック" pitchFamily="-72" charset="-128"/>
              <a:cs typeface="ＭＳ Ｐゴシック" pitchFamily="-72"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bwMode="auto">
          <a:noFill/>
          <a:ln>
            <a:miter lim="800000"/>
            <a:headEnd/>
            <a:tailEnd/>
          </a:ln>
        </p:spPr>
        <p:txBody>
          <a:bodyPr/>
          <a:lstStyle/>
          <a:p>
            <a:fld id="{9C8B8AE8-B33D-43A9-9FE3-E1DE4AE05D46}" type="slidenum">
              <a:rPr lang="en-US" smtClean="0">
                <a:latin typeface="Arial" pitchFamily="-72" charset="0"/>
                <a:ea typeface="ＭＳ Ｐゴシック" pitchFamily="-72" charset="-128"/>
                <a:cs typeface="ＭＳ Ｐゴシック" pitchFamily="-72" charset="-128"/>
              </a:rPr>
              <a:pPr/>
              <a:t>2</a:t>
            </a:fld>
            <a:endParaRPr lang="en-US" smtClean="0">
              <a:latin typeface="Arial" pitchFamily="-72" charset="0"/>
              <a:ea typeface="ＭＳ Ｐゴシック" pitchFamily="-72" charset="-128"/>
              <a:cs typeface="ＭＳ Ｐゴシック" pitchFamily="-72" charset="-128"/>
            </a:endParaRPr>
          </a:p>
        </p:txBody>
      </p:sp>
      <p:sp>
        <p:nvSpPr>
          <p:cNvPr id="1843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43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ea typeface="ＭＳ Ｐゴシック" pitchFamily="-72" charset="-128"/>
              <a:cs typeface="ＭＳ Ｐゴシック" pitchFamily="-72"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49" name="Placeholder 2"/>
          <p:cNvSpPr>
            <a:spLocks noGrp="1" noRot="1" noChangeAspect="1"/>
          </p:cNvSpPr>
          <p:nvPr>
            <p:ph type="sldImg"/>
          </p:nvPr>
        </p:nvSpPr>
        <p:spPr bwMode="auto">
          <a:noFill/>
          <a:ln>
            <a:solidFill>
              <a:srgbClr val="000000"/>
            </a:solidFill>
            <a:miter lim="800000"/>
            <a:headEnd/>
            <a:tailEnd/>
          </a:ln>
        </p:spPr>
      </p:sp>
      <p:sp>
        <p:nvSpPr>
          <p:cNvPr id="53250" name="Placeholder 3"/>
          <p:cNvSpPr>
            <a:spLocks noGrp="1"/>
          </p:cNvSpPr>
          <p:nvPr>
            <p:ph type="body" idx="1"/>
          </p:nvPr>
        </p:nvSpPr>
        <p:spPr bwMode="auto">
          <a:noFill/>
        </p:spPr>
        <p:txBody>
          <a:bodyPr wrap="square" numCol="1" anchor="t" anchorCtr="0" compatLnSpc="1">
            <a:prstTxWarp prst="textNoShape">
              <a:avLst/>
            </a:prstTxWarp>
          </a:bodyPr>
          <a:lstStyle/>
          <a:p>
            <a:endParaRPr lang="en-US" dirty="0">
              <a:ea typeface="ＭＳ Ｐゴシック" pitchFamily="-72" charset="-128"/>
              <a:cs typeface="ＭＳ Ｐゴシック" pitchFamily="-72"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Placeholder 2"/>
          <p:cNvSpPr>
            <a:spLocks noGrp="1" noRot="1" noChangeAspect="1"/>
          </p:cNvSpPr>
          <p:nvPr>
            <p:ph type="sldImg"/>
          </p:nvPr>
        </p:nvSpPr>
        <p:spPr bwMode="auto">
          <a:noFill/>
          <a:ln>
            <a:solidFill>
              <a:srgbClr val="000000"/>
            </a:solidFill>
            <a:miter lim="800000"/>
            <a:headEnd/>
            <a:tailEnd/>
          </a:ln>
        </p:spPr>
      </p:sp>
      <p:sp>
        <p:nvSpPr>
          <p:cNvPr id="55298" name="Placeholder 3"/>
          <p:cNvSpPr>
            <a:spLocks noGrp="1"/>
          </p:cNvSpPr>
          <p:nvPr>
            <p:ph type="body" idx="1"/>
          </p:nvPr>
        </p:nvSpPr>
        <p:spPr bwMode="auto">
          <a:noFill/>
        </p:spPr>
        <p:txBody>
          <a:bodyPr wrap="square" numCol="1" anchor="t" anchorCtr="0" compatLnSpc="1">
            <a:prstTxWarp prst="textNoShape">
              <a:avLst/>
            </a:prstTxWarp>
          </a:bodyPr>
          <a:lstStyle/>
          <a:p>
            <a:endParaRPr lang="en-US">
              <a:ea typeface="ＭＳ Ｐゴシック" pitchFamily="-72" charset="-128"/>
              <a:cs typeface="ＭＳ Ｐゴシック" pitchFamily="-72"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5" name="Placeholder 2"/>
          <p:cNvSpPr>
            <a:spLocks noGrp="1" noRot="1" noChangeAspect="1"/>
          </p:cNvSpPr>
          <p:nvPr>
            <p:ph type="sldImg"/>
          </p:nvPr>
        </p:nvSpPr>
        <p:spPr bwMode="auto">
          <a:noFill/>
          <a:ln>
            <a:solidFill>
              <a:srgbClr val="000000"/>
            </a:solidFill>
            <a:miter lim="800000"/>
            <a:headEnd/>
            <a:tailEnd/>
          </a:ln>
        </p:spPr>
      </p:sp>
      <p:sp>
        <p:nvSpPr>
          <p:cNvPr id="57346" name="Rectangle 3"/>
          <p:cNvSpPr>
            <a:spLocks noGrp="1"/>
          </p:cNvSpPr>
          <p:nvPr>
            <p:ph type="body" idx="1"/>
          </p:nvPr>
        </p:nvSpPr>
        <p:spPr bwMode="auto">
          <a:noFill/>
        </p:spPr>
        <p:txBody>
          <a:bodyPr wrap="square" numCol="1" anchor="t" anchorCtr="0" compatLnSpc="1">
            <a:prstTxWarp prst="textNoShape">
              <a:avLst/>
            </a:prstTxWarp>
          </a:bodyPr>
          <a:lstStyle/>
          <a:p>
            <a:r>
              <a:rPr lang="en-US">
                <a:ea typeface="ＭＳ Ｐゴシック" pitchFamily="-72" charset="-128"/>
                <a:cs typeface="ＭＳ Ｐゴシック" pitchFamily="-72" charset="-128"/>
              </a:rPr>
              <a:t>What is MLR 2.6?? What is level C?</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3" name="Placeholder 2"/>
          <p:cNvSpPr>
            <a:spLocks noGrp="1" noRot="1" noChangeAspect="1"/>
          </p:cNvSpPr>
          <p:nvPr>
            <p:ph type="sldImg"/>
          </p:nvPr>
        </p:nvSpPr>
        <p:spPr bwMode="auto">
          <a:noFill/>
          <a:ln>
            <a:solidFill>
              <a:srgbClr val="000000"/>
            </a:solidFill>
            <a:miter lim="800000"/>
            <a:headEnd/>
            <a:tailEnd/>
          </a:ln>
        </p:spPr>
      </p:sp>
      <p:sp>
        <p:nvSpPr>
          <p:cNvPr id="59394" name="Placeholder 3"/>
          <p:cNvSpPr>
            <a:spLocks noGrp="1"/>
          </p:cNvSpPr>
          <p:nvPr>
            <p:ph type="body" idx="1"/>
          </p:nvPr>
        </p:nvSpPr>
        <p:spPr bwMode="auto">
          <a:noFill/>
          <a:ln>
            <a:solidFill>
              <a:srgbClr val="000000"/>
            </a:solidFill>
            <a:miter lim="800000"/>
            <a:headEnd/>
            <a:tailEnd/>
          </a:ln>
        </p:spPr>
        <p:txBody>
          <a:bodyPr wrap="square" numCol="1" anchor="t" anchorCtr="0" compatLnSpc="1">
            <a:prstTxWarp prst="textNoShape">
              <a:avLst/>
            </a:prstTxWarp>
          </a:bodyPr>
          <a:lstStyle/>
          <a:p>
            <a:r>
              <a:rPr lang="en-US">
                <a:ea typeface="ＭＳ Ｐゴシック" pitchFamily="-72" charset="-128"/>
                <a:cs typeface="ＭＳ Ｐゴシック" pitchFamily="-72" charset="-128"/>
              </a:rPr>
              <a:t>Add bullet point to transition..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1" name="Placeholder 2"/>
          <p:cNvSpPr>
            <a:spLocks noGrp="1" noRot="1" noChangeAspect="1"/>
          </p:cNvSpPr>
          <p:nvPr>
            <p:ph type="sldImg"/>
          </p:nvPr>
        </p:nvSpPr>
        <p:spPr bwMode="auto">
          <a:noFill/>
          <a:ln>
            <a:solidFill>
              <a:srgbClr val="000000"/>
            </a:solidFill>
            <a:miter lim="800000"/>
            <a:headEnd/>
            <a:tailEnd/>
          </a:ln>
        </p:spPr>
      </p:sp>
      <p:sp>
        <p:nvSpPr>
          <p:cNvPr id="61442" name="Placeholder 3"/>
          <p:cNvSpPr>
            <a:spLocks noGrp="1"/>
          </p:cNvSpPr>
          <p:nvPr>
            <p:ph type="body" idx="1"/>
          </p:nvPr>
        </p:nvSpPr>
        <p:spPr bwMode="auto">
          <a:noFill/>
        </p:spPr>
        <p:txBody>
          <a:bodyPr wrap="square" numCol="1" anchor="t" anchorCtr="0" compatLnSpc="1">
            <a:prstTxWarp prst="textNoShape">
              <a:avLst/>
            </a:prstTxWarp>
          </a:bodyPr>
          <a:lstStyle/>
          <a:p>
            <a:endParaRPr lang="en-US" dirty="0">
              <a:ea typeface="ＭＳ Ｐゴシック" pitchFamily="-72" charset="-128"/>
              <a:cs typeface="ＭＳ Ｐゴシック" pitchFamily="-72"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89" name="Placeholder 2"/>
          <p:cNvSpPr>
            <a:spLocks noGrp="1" noRot="1" noChangeAspect="1"/>
          </p:cNvSpPr>
          <p:nvPr>
            <p:ph type="sldImg"/>
          </p:nvPr>
        </p:nvSpPr>
        <p:spPr bwMode="auto">
          <a:noFill/>
          <a:ln>
            <a:solidFill>
              <a:srgbClr val="000000"/>
            </a:solidFill>
            <a:miter lim="800000"/>
            <a:headEnd/>
            <a:tailEnd/>
          </a:ln>
        </p:spPr>
      </p:sp>
      <p:sp>
        <p:nvSpPr>
          <p:cNvPr id="63490"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a:ea typeface="ＭＳ Ｐゴシック" pitchFamily="-72" charset="-128"/>
              <a:cs typeface="ＭＳ Ｐゴシック" pitchFamily="-72"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7" name="Placeholder 2"/>
          <p:cNvSpPr>
            <a:spLocks noGrp="1" noRot="1" noChangeAspect="1"/>
          </p:cNvSpPr>
          <p:nvPr>
            <p:ph type="sldImg"/>
          </p:nvPr>
        </p:nvSpPr>
        <p:spPr bwMode="auto">
          <a:noFill/>
          <a:ln>
            <a:solidFill>
              <a:srgbClr val="000000"/>
            </a:solidFill>
            <a:miter lim="800000"/>
            <a:headEnd/>
            <a:tailEnd/>
          </a:ln>
        </p:spPr>
      </p:sp>
      <p:sp>
        <p:nvSpPr>
          <p:cNvPr id="65538"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a:ea typeface="ＭＳ Ｐゴシック" pitchFamily="-72" charset="-128"/>
              <a:cs typeface="ＭＳ Ｐゴシック" pitchFamily="-72"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5" name="Placeholder 2"/>
          <p:cNvSpPr>
            <a:spLocks noGrp="1" noRot="1" noChangeAspect="1"/>
          </p:cNvSpPr>
          <p:nvPr>
            <p:ph type="sldImg"/>
          </p:nvPr>
        </p:nvSpPr>
        <p:spPr bwMode="auto">
          <a:noFill/>
          <a:ln>
            <a:solidFill>
              <a:srgbClr val="000000"/>
            </a:solidFill>
            <a:miter lim="800000"/>
            <a:headEnd/>
            <a:tailEnd/>
          </a:ln>
        </p:spPr>
      </p:sp>
      <p:sp>
        <p:nvSpPr>
          <p:cNvPr id="67586"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a:ea typeface="ＭＳ Ｐゴシック" pitchFamily="-72" charset="-128"/>
              <a:cs typeface="ＭＳ Ｐゴシック" pitchFamily="-72"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3" name="Placeholder 2"/>
          <p:cNvSpPr>
            <a:spLocks noGrp="1" noRot="1" noChangeAspect="1"/>
          </p:cNvSpPr>
          <p:nvPr>
            <p:ph type="sldImg"/>
          </p:nvPr>
        </p:nvSpPr>
        <p:spPr bwMode="auto">
          <a:noFill/>
          <a:ln>
            <a:solidFill>
              <a:srgbClr val="000000"/>
            </a:solidFill>
            <a:miter lim="800000"/>
            <a:headEnd/>
            <a:tailEnd/>
          </a:ln>
        </p:spPr>
      </p:sp>
      <p:sp>
        <p:nvSpPr>
          <p:cNvPr id="69634" name="Placeholder 3"/>
          <p:cNvSpPr>
            <a:spLocks noGrp="1"/>
          </p:cNvSpPr>
          <p:nvPr>
            <p:ph type="body" idx="1"/>
          </p:nvPr>
        </p:nvSpPr>
        <p:spPr bwMode="auto">
          <a:noFill/>
        </p:spPr>
        <p:txBody>
          <a:bodyPr wrap="square" numCol="1" anchor="t" anchorCtr="0" compatLnSpc="1">
            <a:prstTxWarp prst="textNoShape">
              <a:avLst/>
            </a:prstTxWarp>
          </a:bodyPr>
          <a:lstStyle/>
          <a:p>
            <a:endParaRPr lang="en-US">
              <a:ea typeface="ＭＳ Ｐゴシック" pitchFamily="-72" charset="-128"/>
              <a:cs typeface="ＭＳ Ｐゴシック" pitchFamily="-72"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1" name="Slide Image Placeholder 1"/>
          <p:cNvSpPr>
            <a:spLocks noGrp="1" noRot="1" noChangeAspect="1" noTextEdit="1"/>
          </p:cNvSpPr>
          <p:nvPr>
            <p:ph type="sldImg"/>
          </p:nvPr>
        </p:nvSpPr>
        <p:spPr bwMode="auto">
          <a:noFill/>
          <a:ln>
            <a:solidFill>
              <a:srgbClr val="000000"/>
            </a:solidFill>
            <a:miter lim="800000"/>
            <a:headEnd/>
            <a:tailEnd/>
          </a:ln>
        </p:spPr>
      </p:sp>
      <p:sp>
        <p:nvSpPr>
          <p:cNvPr id="7168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72" charset="-128"/>
              <a:cs typeface="ＭＳ Ｐゴシック" pitchFamily="-72" charset="-128"/>
            </a:endParaRPr>
          </a:p>
        </p:txBody>
      </p:sp>
      <p:sp>
        <p:nvSpPr>
          <p:cNvPr id="71683" name="Slide Number Placeholder 3"/>
          <p:cNvSpPr>
            <a:spLocks noGrp="1"/>
          </p:cNvSpPr>
          <p:nvPr>
            <p:ph type="sldNum" sz="quarter" idx="5"/>
          </p:nvPr>
        </p:nvSpPr>
        <p:spPr bwMode="auto">
          <a:noFill/>
          <a:ln>
            <a:miter lim="800000"/>
            <a:headEnd/>
            <a:tailEnd/>
          </a:ln>
        </p:spPr>
        <p:txBody>
          <a:bodyPr/>
          <a:lstStyle/>
          <a:p>
            <a:fld id="{8B7C8786-2A4D-4854-9AEB-2498FB0F6D85}" type="slidenum">
              <a:rPr lang="en-US">
                <a:latin typeface="Arial" pitchFamily="-72" charset="0"/>
                <a:ea typeface="ＭＳ Ｐゴシック" pitchFamily="-72" charset="-128"/>
                <a:cs typeface="ＭＳ Ｐゴシック" pitchFamily="-72" charset="-128"/>
              </a:rPr>
              <a:pPr/>
              <a:t>29</a:t>
            </a:fld>
            <a:endParaRPr lang="en-US">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48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ea typeface="ＭＳ Ｐゴシック" pitchFamily="-72" charset="-128"/>
              <a:cs typeface="ＭＳ Ｐゴシック" pitchFamily="-72"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29" name="Slide Image Placeholder 1"/>
          <p:cNvSpPr>
            <a:spLocks noGrp="1" noRot="1" noChangeAspect="1" noTextEdit="1"/>
          </p:cNvSpPr>
          <p:nvPr>
            <p:ph type="sldImg"/>
          </p:nvPr>
        </p:nvSpPr>
        <p:spPr bwMode="auto">
          <a:noFill/>
          <a:ln>
            <a:solidFill>
              <a:srgbClr val="000000"/>
            </a:solidFill>
            <a:miter lim="800000"/>
            <a:headEnd/>
            <a:tailEnd/>
          </a:ln>
        </p:spPr>
      </p:sp>
      <p:sp>
        <p:nvSpPr>
          <p:cNvPr id="7373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72" charset="-128"/>
              <a:cs typeface="ＭＳ Ｐゴシック" pitchFamily="-72" charset="-128"/>
            </a:endParaRPr>
          </a:p>
        </p:txBody>
      </p:sp>
      <p:sp>
        <p:nvSpPr>
          <p:cNvPr id="73731" name="Slide Number Placeholder 3"/>
          <p:cNvSpPr>
            <a:spLocks noGrp="1"/>
          </p:cNvSpPr>
          <p:nvPr>
            <p:ph type="sldNum" sz="quarter" idx="5"/>
          </p:nvPr>
        </p:nvSpPr>
        <p:spPr bwMode="auto">
          <a:noFill/>
          <a:ln>
            <a:miter lim="800000"/>
            <a:headEnd/>
            <a:tailEnd/>
          </a:ln>
        </p:spPr>
        <p:txBody>
          <a:bodyPr/>
          <a:lstStyle/>
          <a:p>
            <a:fld id="{D5C4E255-374E-4362-8647-BCBA94B280DE}" type="slidenum">
              <a:rPr lang="en-US">
                <a:latin typeface="Arial" pitchFamily="-72" charset="0"/>
                <a:ea typeface="ＭＳ Ｐゴシック" pitchFamily="-72" charset="-128"/>
                <a:cs typeface="ＭＳ Ｐゴシック" pitchFamily="-72" charset="-128"/>
              </a:rPr>
              <a:pPr/>
              <a:t>30</a:t>
            </a:fld>
            <a:endParaRPr lang="en-US">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7" name="Slide Image Placeholder 1"/>
          <p:cNvSpPr>
            <a:spLocks noGrp="1" noRot="1" noChangeAspect="1" noTextEdit="1"/>
          </p:cNvSpPr>
          <p:nvPr>
            <p:ph type="sldImg"/>
          </p:nvPr>
        </p:nvSpPr>
        <p:spPr bwMode="auto">
          <a:noFill/>
          <a:ln>
            <a:solidFill>
              <a:srgbClr val="000000"/>
            </a:solidFill>
            <a:miter lim="800000"/>
            <a:headEnd/>
            <a:tailEnd/>
          </a:ln>
        </p:spPr>
      </p:sp>
      <p:sp>
        <p:nvSpPr>
          <p:cNvPr id="7577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72" charset="-128"/>
              <a:cs typeface="ＭＳ Ｐゴシック" pitchFamily="-72" charset="-128"/>
            </a:endParaRPr>
          </a:p>
        </p:txBody>
      </p:sp>
      <p:sp>
        <p:nvSpPr>
          <p:cNvPr id="75779" name="Slide Number Placeholder 3"/>
          <p:cNvSpPr>
            <a:spLocks noGrp="1"/>
          </p:cNvSpPr>
          <p:nvPr>
            <p:ph type="sldNum" sz="quarter" idx="5"/>
          </p:nvPr>
        </p:nvSpPr>
        <p:spPr bwMode="auto">
          <a:noFill/>
          <a:ln>
            <a:miter lim="800000"/>
            <a:headEnd/>
            <a:tailEnd/>
          </a:ln>
        </p:spPr>
        <p:txBody>
          <a:bodyPr/>
          <a:lstStyle/>
          <a:p>
            <a:fld id="{D102EFD5-22F2-4D14-B4CA-E5B08AD8BE9F}" type="slidenum">
              <a:rPr lang="en-US">
                <a:latin typeface="Arial" pitchFamily="-72" charset="0"/>
                <a:ea typeface="ＭＳ Ｐゴシック" pitchFamily="-72" charset="-128"/>
                <a:cs typeface="ＭＳ Ｐゴシック" pitchFamily="-72" charset="-128"/>
              </a:rPr>
              <a:pPr/>
              <a:t>31</a:t>
            </a:fld>
            <a:endParaRPr lang="en-US">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bwMode="auto">
          <a:noFill/>
          <a:ln>
            <a:solidFill>
              <a:srgbClr val="000000"/>
            </a:solidFill>
            <a:miter lim="800000"/>
            <a:headEnd/>
            <a:tailEnd/>
          </a:ln>
        </p:spPr>
      </p:sp>
      <p:sp>
        <p:nvSpPr>
          <p:cNvPr id="7782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72" charset="-128"/>
              <a:cs typeface="ＭＳ Ｐゴシック" pitchFamily="-72" charset="-128"/>
            </a:endParaRPr>
          </a:p>
        </p:txBody>
      </p:sp>
      <p:sp>
        <p:nvSpPr>
          <p:cNvPr id="77827" name="Slide Number Placeholder 3"/>
          <p:cNvSpPr>
            <a:spLocks noGrp="1"/>
          </p:cNvSpPr>
          <p:nvPr>
            <p:ph type="sldNum" sz="quarter" idx="5"/>
          </p:nvPr>
        </p:nvSpPr>
        <p:spPr bwMode="auto">
          <a:noFill/>
          <a:ln>
            <a:miter lim="800000"/>
            <a:headEnd/>
            <a:tailEnd/>
          </a:ln>
        </p:spPr>
        <p:txBody>
          <a:bodyPr/>
          <a:lstStyle/>
          <a:p>
            <a:fld id="{2359721C-B4C9-44EF-BF9E-B3EA30CEBE76}" type="slidenum">
              <a:rPr lang="en-US">
                <a:latin typeface="Arial" pitchFamily="-72" charset="0"/>
                <a:ea typeface="ＭＳ Ｐゴシック" pitchFamily="-72" charset="-128"/>
                <a:cs typeface="ＭＳ Ｐゴシック" pitchFamily="-72" charset="-128"/>
              </a:rPr>
              <a:pPr/>
              <a:t>32</a:t>
            </a:fld>
            <a:endParaRPr lang="en-US">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3" name="Slide Image Placeholder 1"/>
          <p:cNvSpPr>
            <a:spLocks noGrp="1" noRot="1" noChangeAspect="1" noTextEdit="1"/>
          </p:cNvSpPr>
          <p:nvPr>
            <p:ph type="sldImg"/>
          </p:nvPr>
        </p:nvSpPr>
        <p:spPr bwMode="auto">
          <a:noFill/>
          <a:ln>
            <a:solidFill>
              <a:srgbClr val="000000"/>
            </a:solidFill>
            <a:miter lim="800000"/>
            <a:headEnd/>
            <a:tailEnd/>
          </a:ln>
        </p:spPr>
      </p:sp>
      <p:sp>
        <p:nvSpPr>
          <p:cNvPr id="7987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72" charset="-128"/>
              <a:cs typeface="ＭＳ Ｐゴシック" pitchFamily="-72" charset="-128"/>
            </a:endParaRPr>
          </a:p>
        </p:txBody>
      </p:sp>
      <p:sp>
        <p:nvSpPr>
          <p:cNvPr id="79875" name="Slide Number Placeholder 3"/>
          <p:cNvSpPr>
            <a:spLocks noGrp="1"/>
          </p:cNvSpPr>
          <p:nvPr>
            <p:ph type="sldNum" sz="quarter" idx="5"/>
          </p:nvPr>
        </p:nvSpPr>
        <p:spPr bwMode="auto">
          <a:noFill/>
          <a:ln>
            <a:miter lim="800000"/>
            <a:headEnd/>
            <a:tailEnd/>
          </a:ln>
        </p:spPr>
        <p:txBody>
          <a:bodyPr/>
          <a:lstStyle/>
          <a:p>
            <a:fld id="{EE85E1DC-F191-4154-8CFC-9E150261E46E}" type="slidenum">
              <a:rPr lang="en-US">
                <a:latin typeface="Arial" pitchFamily="-72" charset="0"/>
                <a:ea typeface="ＭＳ Ｐゴシック" pitchFamily="-72" charset="-128"/>
                <a:cs typeface="ＭＳ Ｐゴシック" pitchFamily="-72" charset="-128"/>
              </a:rPr>
              <a:pPr/>
              <a:t>33</a:t>
            </a:fld>
            <a:endParaRPr lang="en-US">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bwMode="auto">
          <a:noFill/>
          <a:ln>
            <a:solidFill>
              <a:srgbClr val="000000"/>
            </a:solidFill>
            <a:miter lim="800000"/>
            <a:headEnd/>
            <a:tailEnd/>
          </a:ln>
        </p:spPr>
      </p:sp>
      <p:sp>
        <p:nvSpPr>
          <p:cNvPr id="8192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ea typeface="ＭＳ Ｐゴシック" pitchFamily="-72" charset="-128"/>
              <a:cs typeface="ＭＳ Ｐゴシック" pitchFamily="-72" charset="-128"/>
            </a:endParaRPr>
          </a:p>
        </p:txBody>
      </p:sp>
      <p:sp>
        <p:nvSpPr>
          <p:cNvPr id="81923" name="Slide Number Placeholder 3"/>
          <p:cNvSpPr>
            <a:spLocks noGrp="1"/>
          </p:cNvSpPr>
          <p:nvPr>
            <p:ph type="sldNum" sz="quarter" idx="5"/>
          </p:nvPr>
        </p:nvSpPr>
        <p:spPr bwMode="auto">
          <a:noFill/>
          <a:ln>
            <a:miter lim="800000"/>
            <a:headEnd/>
            <a:tailEnd/>
          </a:ln>
        </p:spPr>
        <p:txBody>
          <a:bodyPr/>
          <a:lstStyle/>
          <a:p>
            <a:fld id="{79DD4971-F888-4F5F-B83B-DF116305A4E9}" type="slidenum">
              <a:rPr lang="en-US" smtClean="0">
                <a:latin typeface="Arial" pitchFamily="-72" charset="0"/>
                <a:ea typeface="ＭＳ Ｐゴシック" pitchFamily="-72" charset="-128"/>
                <a:cs typeface="ＭＳ Ｐゴシック" pitchFamily="-72" charset="-128"/>
              </a:rPr>
              <a:pPr/>
              <a:t>34</a:t>
            </a:fld>
            <a:endParaRPr lang="en-US" smtClean="0">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69" name="Slide Image Placeholder 1"/>
          <p:cNvSpPr>
            <a:spLocks noGrp="1" noRot="1" noChangeAspect="1" noTextEdi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72" charset="-128"/>
              <a:cs typeface="ＭＳ Ｐゴシック" pitchFamily="-72" charset="-128"/>
            </a:endParaRPr>
          </a:p>
        </p:txBody>
      </p:sp>
      <p:sp>
        <p:nvSpPr>
          <p:cNvPr id="83971" name="Slide Number Placeholder 3"/>
          <p:cNvSpPr>
            <a:spLocks noGrp="1"/>
          </p:cNvSpPr>
          <p:nvPr>
            <p:ph type="sldNum" sz="quarter" idx="5"/>
          </p:nvPr>
        </p:nvSpPr>
        <p:spPr bwMode="auto">
          <a:noFill/>
          <a:ln>
            <a:miter lim="800000"/>
            <a:headEnd/>
            <a:tailEnd/>
          </a:ln>
        </p:spPr>
        <p:txBody>
          <a:bodyPr/>
          <a:lstStyle/>
          <a:p>
            <a:fld id="{DA840E46-7EFA-4F38-8048-D0804CCC1D5F}" type="slidenum">
              <a:rPr lang="en-US">
                <a:latin typeface="Arial" pitchFamily="-72" charset="0"/>
                <a:ea typeface="ＭＳ Ｐゴシック" pitchFamily="-72" charset="-128"/>
                <a:cs typeface="ＭＳ Ｐゴシック" pitchFamily="-72" charset="-128"/>
              </a:rPr>
              <a:pPr/>
              <a:t>35</a:t>
            </a:fld>
            <a:endParaRPr lang="en-US">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7" name="Slide Image Placeholder 1"/>
          <p:cNvSpPr>
            <a:spLocks noGrp="1" noRot="1" noChangeAspect="1" noTextEdit="1"/>
          </p:cNvSpPr>
          <p:nvPr>
            <p:ph type="sldImg"/>
          </p:nvPr>
        </p:nvSpPr>
        <p:spPr bwMode="auto">
          <a:noFill/>
          <a:ln>
            <a:solidFill>
              <a:srgbClr val="000000"/>
            </a:solidFill>
            <a:miter lim="800000"/>
            <a:headEnd/>
            <a:tailEnd/>
          </a:ln>
        </p:spPr>
      </p:sp>
      <p:sp>
        <p:nvSpPr>
          <p:cNvPr id="8601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72" charset="-128"/>
              <a:cs typeface="ＭＳ Ｐゴシック" pitchFamily="-72" charset="-128"/>
            </a:endParaRPr>
          </a:p>
        </p:txBody>
      </p:sp>
      <p:sp>
        <p:nvSpPr>
          <p:cNvPr id="86019" name="Slide Number Placeholder 3"/>
          <p:cNvSpPr>
            <a:spLocks noGrp="1"/>
          </p:cNvSpPr>
          <p:nvPr>
            <p:ph type="sldNum" sz="quarter" idx="5"/>
          </p:nvPr>
        </p:nvSpPr>
        <p:spPr bwMode="auto">
          <a:noFill/>
          <a:ln>
            <a:miter lim="800000"/>
            <a:headEnd/>
            <a:tailEnd/>
          </a:ln>
        </p:spPr>
        <p:txBody>
          <a:bodyPr/>
          <a:lstStyle/>
          <a:p>
            <a:fld id="{5120E7D9-B333-41EB-B814-90218BC9F1B3}" type="slidenum">
              <a:rPr lang="en-US">
                <a:latin typeface="Arial" pitchFamily="-72" charset="0"/>
                <a:ea typeface="ＭＳ Ｐゴシック" pitchFamily="-72" charset="-128"/>
                <a:cs typeface="ＭＳ Ｐゴシック" pitchFamily="-72" charset="-128"/>
              </a:rPr>
              <a:pPr/>
              <a:t>36</a:t>
            </a:fld>
            <a:endParaRPr lang="en-US">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5" name="Slide Image Placeholder 1"/>
          <p:cNvSpPr>
            <a:spLocks noGrp="1" noRot="1" noChangeAspect="1" noTextEdit="1"/>
          </p:cNvSpPr>
          <p:nvPr>
            <p:ph type="sldImg"/>
          </p:nvPr>
        </p:nvSpPr>
        <p:spPr bwMode="auto">
          <a:noFill/>
          <a:ln>
            <a:solidFill>
              <a:srgbClr val="000000"/>
            </a:solidFill>
            <a:miter lim="800000"/>
            <a:headEnd/>
            <a:tailEnd/>
          </a:ln>
        </p:spPr>
      </p:sp>
      <p:sp>
        <p:nvSpPr>
          <p:cNvPr id="880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72" charset="-128"/>
              <a:cs typeface="ＭＳ Ｐゴシック" pitchFamily="-72" charset="-128"/>
            </a:endParaRPr>
          </a:p>
        </p:txBody>
      </p:sp>
      <p:sp>
        <p:nvSpPr>
          <p:cNvPr id="88067" name="Slide Number Placeholder 3"/>
          <p:cNvSpPr>
            <a:spLocks noGrp="1"/>
          </p:cNvSpPr>
          <p:nvPr>
            <p:ph type="sldNum" sz="quarter" idx="5"/>
          </p:nvPr>
        </p:nvSpPr>
        <p:spPr bwMode="auto">
          <a:noFill/>
          <a:ln>
            <a:miter lim="800000"/>
            <a:headEnd/>
            <a:tailEnd/>
          </a:ln>
        </p:spPr>
        <p:txBody>
          <a:bodyPr/>
          <a:lstStyle/>
          <a:p>
            <a:fld id="{E80B6CD1-8695-4CB6-B8D0-F8C087CA0703}" type="slidenum">
              <a:rPr lang="en-US">
                <a:latin typeface="Arial" pitchFamily="-72" charset="0"/>
                <a:ea typeface="ＭＳ Ｐゴシック" pitchFamily="-72" charset="-128"/>
                <a:cs typeface="ＭＳ Ｐゴシック" pitchFamily="-72" charset="-128"/>
              </a:rPr>
              <a:pPr/>
              <a:t>37</a:t>
            </a:fld>
            <a:endParaRPr lang="en-US">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3" name="Slide Image Placeholder 1"/>
          <p:cNvSpPr>
            <a:spLocks noGrp="1" noRot="1" noChangeAspect="1" noTextEdit="1"/>
          </p:cNvSpPr>
          <p:nvPr>
            <p:ph type="sldImg"/>
          </p:nvPr>
        </p:nvSpPr>
        <p:spPr bwMode="auto">
          <a:noFill/>
          <a:ln>
            <a:solidFill>
              <a:srgbClr val="000000"/>
            </a:solidFill>
            <a:miter lim="800000"/>
            <a:headEnd/>
            <a:tailEnd/>
          </a:ln>
        </p:spPr>
      </p:sp>
      <p:sp>
        <p:nvSpPr>
          <p:cNvPr id="9011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72" charset="-128"/>
              <a:cs typeface="ＭＳ Ｐゴシック" pitchFamily="-72" charset="-128"/>
            </a:endParaRPr>
          </a:p>
        </p:txBody>
      </p:sp>
      <p:sp>
        <p:nvSpPr>
          <p:cNvPr id="90115" name="Slide Number Placeholder 3"/>
          <p:cNvSpPr>
            <a:spLocks noGrp="1"/>
          </p:cNvSpPr>
          <p:nvPr>
            <p:ph type="sldNum" sz="quarter" idx="5"/>
          </p:nvPr>
        </p:nvSpPr>
        <p:spPr bwMode="auto">
          <a:noFill/>
          <a:ln>
            <a:miter lim="800000"/>
            <a:headEnd/>
            <a:tailEnd/>
          </a:ln>
        </p:spPr>
        <p:txBody>
          <a:bodyPr/>
          <a:lstStyle/>
          <a:p>
            <a:fld id="{50CF025A-622A-4E03-8E9C-84EE3A8D2B67}" type="slidenum">
              <a:rPr lang="en-US" smtClean="0">
                <a:latin typeface="Arial" pitchFamily="-72" charset="0"/>
                <a:ea typeface="ＭＳ Ｐゴシック" pitchFamily="-72" charset="-128"/>
                <a:cs typeface="ＭＳ Ｐゴシック" pitchFamily="-72" charset="-128"/>
              </a:rPr>
              <a:pPr/>
              <a:t>38</a:t>
            </a:fld>
            <a:endParaRPr lang="en-US" smtClean="0">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1" name="Slide Image Placeholder 1"/>
          <p:cNvSpPr>
            <a:spLocks noGrp="1" noRot="1" noChangeAspect="1" noTextEdit="1"/>
          </p:cNvSpPr>
          <p:nvPr>
            <p:ph type="sldImg"/>
          </p:nvPr>
        </p:nvSpPr>
        <p:spPr bwMode="auto">
          <a:noFill/>
          <a:ln>
            <a:solidFill>
              <a:srgbClr val="000000"/>
            </a:solidFill>
            <a:miter lim="800000"/>
            <a:headEnd/>
            <a:tailEnd/>
          </a:ln>
        </p:spPr>
      </p:sp>
      <p:sp>
        <p:nvSpPr>
          <p:cNvPr id="921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72" charset="-128"/>
              <a:cs typeface="ＭＳ Ｐゴシック" pitchFamily="-72" charset="-128"/>
            </a:endParaRPr>
          </a:p>
        </p:txBody>
      </p:sp>
      <p:sp>
        <p:nvSpPr>
          <p:cNvPr id="92163" name="Slide Number Placeholder 3"/>
          <p:cNvSpPr>
            <a:spLocks noGrp="1"/>
          </p:cNvSpPr>
          <p:nvPr>
            <p:ph type="sldNum" sz="quarter" idx="5"/>
          </p:nvPr>
        </p:nvSpPr>
        <p:spPr bwMode="auto">
          <a:noFill/>
          <a:ln>
            <a:miter lim="800000"/>
            <a:headEnd/>
            <a:tailEnd/>
          </a:ln>
        </p:spPr>
        <p:txBody>
          <a:bodyPr/>
          <a:lstStyle/>
          <a:p>
            <a:fld id="{D6468F31-627A-4A76-ABB2-339A9DC47579}" type="slidenum">
              <a:rPr lang="en-US" smtClean="0">
                <a:latin typeface="Arial" pitchFamily="-72" charset="0"/>
                <a:ea typeface="ＭＳ Ｐゴシック" pitchFamily="-72" charset="-128"/>
                <a:cs typeface="ＭＳ Ｐゴシック" pitchFamily="-72" charset="-128"/>
              </a:rPr>
              <a:pPr/>
              <a:t>39</a:t>
            </a:fld>
            <a:endParaRPr lang="en-US" smtClean="0">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2530"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dirty="0" smtClean="0">
              <a:ea typeface="ＭＳ Ｐゴシック" pitchFamily="-72" charset="-128"/>
              <a:cs typeface="ＭＳ Ｐゴシック" pitchFamily="-72"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09" name="Slide Image Placeholder 1"/>
          <p:cNvSpPr>
            <a:spLocks noGrp="1" noRot="1" noChangeAspect="1" noTextEdit="1"/>
          </p:cNvSpPr>
          <p:nvPr>
            <p:ph type="sldImg"/>
          </p:nvPr>
        </p:nvSpPr>
        <p:spPr bwMode="auto">
          <a:noFill/>
          <a:ln>
            <a:solidFill>
              <a:srgbClr val="000000"/>
            </a:solidFill>
            <a:miter lim="800000"/>
            <a:headEnd/>
            <a:tailEnd/>
          </a:ln>
        </p:spPr>
      </p:sp>
      <p:sp>
        <p:nvSpPr>
          <p:cNvPr id="942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72" charset="-128"/>
              <a:cs typeface="ＭＳ Ｐゴシック" pitchFamily="-72" charset="-128"/>
            </a:endParaRPr>
          </a:p>
        </p:txBody>
      </p:sp>
      <p:sp>
        <p:nvSpPr>
          <p:cNvPr id="94211" name="Slide Number Placeholder 3"/>
          <p:cNvSpPr>
            <a:spLocks noGrp="1"/>
          </p:cNvSpPr>
          <p:nvPr>
            <p:ph type="sldNum" sz="quarter" idx="5"/>
          </p:nvPr>
        </p:nvSpPr>
        <p:spPr bwMode="auto">
          <a:noFill/>
          <a:ln>
            <a:miter lim="800000"/>
            <a:headEnd/>
            <a:tailEnd/>
          </a:ln>
        </p:spPr>
        <p:txBody>
          <a:bodyPr/>
          <a:lstStyle/>
          <a:p>
            <a:fld id="{F7046147-AE53-4D23-A7E8-F3D2209295EA}" type="slidenum">
              <a:rPr lang="en-US">
                <a:latin typeface="Arial" pitchFamily="-72" charset="0"/>
                <a:ea typeface="ＭＳ Ｐゴシック" pitchFamily="-72" charset="-128"/>
                <a:cs typeface="ＭＳ Ｐゴシック" pitchFamily="-72" charset="-128"/>
              </a:rPr>
              <a:pPr/>
              <a:t>40</a:t>
            </a:fld>
            <a:endParaRPr lang="en-US">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7" name="Slide Image Placeholder 1"/>
          <p:cNvSpPr>
            <a:spLocks noGrp="1" noRot="1" noChangeAspect="1" noTextEdit="1"/>
          </p:cNvSpPr>
          <p:nvPr>
            <p:ph type="sldImg"/>
          </p:nvPr>
        </p:nvSpPr>
        <p:spPr bwMode="auto">
          <a:noFill/>
          <a:ln>
            <a:solidFill>
              <a:srgbClr val="000000"/>
            </a:solidFill>
            <a:miter lim="800000"/>
            <a:headEnd/>
            <a:tailEnd/>
          </a:ln>
        </p:spPr>
      </p:sp>
      <p:sp>
        <p:nvSpPr>
          <p:cNvPr id="9625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72" charset="-128"/>
              <a:cs typeface="ＭＳ Ｐゴシック" pitchFamily="-72" charset="-128"/>
            </a:endParaRPr>
          </a:p>
        </p:txBody>
      </p:sp>
      <p:sp>
        <p:nvSpPr>
          <p:cNvPr id="96259" name="Slide Number Placeholder 3"/>
          <p:cNvSpPr>
            <a:spLocks noGrp="1"/>
          </p:cNvSpPr>
          <p:nvPr>
            <p:ph type="sldNum" sz="quarter" idx="5"/>
          </p:nvPr>
        </p:nvSpPr>
        <p:spPr bwMode="auto">
          <a:noFill/>
          <a:ln>
            <a:miter lim="800000"/>
            <a:headEnd/>
            <a:tailEnd/>
          </a:ln>
        </p:spPr>
        <p:txBody>
          <a:bodyPr/>
          <a:lstStyle/>
          <a:p>
            <a:fld id="{B6BCDAEC-A216-4C2D-89E8-6E6A2E5F9938}" type="slidenum">
              <a:rPr lang="en-US">
                <a:latin typeface="Arial" pitchFamily="-72" charset="0"/>
                <a:ea typeface="ＭＳ Ｐゴシック" pitchFamily="-72" charset="-128"/>
                <a:cs typeface="ＭＳ Ｐゴシック" pitchFamily="-72" charset="-128"/>
              </a:rPr>
              <a:pPr/>
              <a:t>41</a:t>
            </a:fld>
            <a:endParaRPr lang="en-US">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5" name="Slide Image Placeholder 1"/>
          <p:cNvSpPr>
            <a:spLocks noGrp="1" noRot="1" noChangeAspect="1" noTextEdit="1"/>
          </p:cNvSpPr>
          <p:nvPr>
            <p:ph type="sldImg"/>
          </p:nvPr>
        </p:nvSpPr>
        <p:spPr bwMode="auto">
          <a:noFill/>
          <a:ln>
            <a:solidFill>
              <a:srgbClr val="000000"/>
            </a:solidFill>
            <a:miter lim="800000"/>
            <a:headEnd/>
            <a:tailEnd/>
          </a:ln>
        </p:spPr>
      </p:sp>
      <p:sp>
        <p:nvSpPr>
          <p:cNvPr id="9830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72" charset="-128"/>
              <a:cs typeface="ＭＳ Ｐゴシック" pitchFamily="-72" charset="-128"/>
            </a:endParaRPr>
          </a:p>
        </p:txBody>
      </p:sp>
      <p:sp>
        <p:nvSpPr>
          <p:cNvPr id="98307" name="Slide Number Placeholder 3"/>
          <p:cNvSpPr>
            <a:spLocks noGrp="1"/>
          </p:cNvSpPr>
          <p:nvPr>
            <p:ph type="sldNum" sz="quarter" idx="5"/>
          </p:nvPr>
        </p:nvSpPr>
        <p:spPr bwMode="auto">
          <a:noFill/>
          <a:ln>
            <a:miter lim="800000"/>
            <a:headEnd/>
            <a:tailEnd/>
          </a:ln>
        </p:spPr>
        <p:txBody>
          <a:bodyPr/>
          <a:lstStyle/>
          <a:p>
            <a:fld id="{4B7AECDC-1E8E-4024-BD22-BE8D0C2E5D8F}" type="slidenum">
              <a:rPr lang="en-US">
                <a:latin typeface="Arial" pitchFamily="-72" charset="0"/>
                <a:ea typeface="ＭＳ Ｐゴシック" pitchFamily="-72" charset="-128"/>
                <a:cs typeface="ＭＳ Ｐゴシック" pitchFamily="-72" charset="-128"/>
              </a:rPr>
              <a:pPr/>
              <a:t>42</a:t>
            </a:fld>
            <a:endParaRPr lang="en-US">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72" charset="-128"/>
              <a:cs typeface="ＭＳ Ｐゴシック" pitchFamily="-72" charset="-128"/>
            </a:endParaRPr>
          </a:p>
        </p:txBody>
      </p:sp>
      <p:sp>
        <p:nvSpPr>
          <p:cNvPr id="24579" name="Slide Number Placeholder 3"/>
          <p:cNvSpPr>
            <a:spLocks noGrp="1"/>
          </p:cNvSpPr>
          <p:nvPr>
            <p:ph type="sldNum" sz="quarter" idx="5"/>
          </p:nvPr>
        </p:nvSpPr>
        <p:spPr bwMode="auto">
          <a:noFill/>
          <a:ln>
            <a:miter lim="800000"/>
            <a:headEnd/>
            <a:tailEnd/>
          </a:ln>
        </p:spPr>
        <p:txBody>
          <a:bodyPr/>
          <a:lstStyle/>
          <a:p>
            <a:fld id="{A3E7579D-4ED0-46C4-BE67-CADE0A1D7EF1}" type="slidenum">
              <a:rPr lang="en-US">
                <a:latin typeface="Arial" pitchFamily="-72" charset="0"/>
                <a:ea typeface="ＭＳ Ｐゴシック" pitchFamily="-72" charset="-128"/>
                <a:cs typeface="ＭＳ Ｐゴシック" pitchFamily="-72" charset="-128"/>
              </a:rPr>
              <a:pPr/>
              <a:t>5</a:t>
            </a:fld>
            <a:endParaRPr lang="en-US">
              <a:latin typeface="Arial" pitchFamily="-72" charset="0"/>
              <a:ea typeface="ＭＳ Ｐゴシック" pitchFamily="-72" charset="-128"/>
              <a:cs typeface="ＭＳ Ｐゴシック" pitchFamily="-72"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72" charset="-128"/>
              <a:cs typeface="ＭＳ Ｐゴシック" pitchFamily="-72" charset="-128"/>
            </a:endParaRPr>
          </a:p>
        </p:txBody>
      </p:sp>
      <p:sp>
        <p:nvSpPr>
          <p:cNvPr id="26627" name="Slide Number Placeholder 3"/>
          <p:cNvSpPr>
            <a:spLocks noGrp="1"/>
          </p:cNvSpPr>
          <p:nvPr>
            <p:ph type="sldNum" sz="quarter" idx="5"/>
          </p:nvPr>
        </p:nvSpPr>
        <p:spPr bwMode="auto">
          <a:noFill/>
          <a:ln>
            <a:miter lim="800000"/>
            <a:headEnd/>
            <a:tailEnd/>
          </a:ln>
        </p:spPr>
        <p:txBody>
          <a:bodyPr/>
          <a:lstStyle/>
          <a:p>
            <a:fld id="{9B0576A6-CCF0-4691-9CB1-46279925B49A}" type="slidenum">
              <a:rPr lang="en-US">
                <a:latin typeface="Calibri" pitchFamily="-72" charset="0"/>
                <a:ea typeface="ＭＳ Ｐゴシック" pitchFamily="-72" charset="-128"/>
                <a:cs typeface="ＭＳ Ｐゴシック" pitchFamily="-72" charset="-128"/>
              </a:rPr>
              <a:pPr/>
              <a:t>6</a:t>
            </a:fld>
            <a:endParaRPr lang="en-US">
              <a:latin typeface="Calibri" pitchFamily="-72" charset="0"/>
              <a:ea typeface="ＭＳ Ｐゴシック" pitchFamily="-72" charset="-128"/>
              <a:cs typeface="ＭＳ Ｐゴシック" pitchFamily="-72"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72" charset="-128"/>
              <a:cs typeface="ＭＳ Ｐゴシック" pitchFamily="-72" charset="-128"/>
            </a:endParaRPr>
          </a:p>
        </p:txBody>
      </p:sp>
      <p:sp>
        <p:nvSpPr>
          <p:cNvPr id="28675" name="Slide Number Placeholder 3"/>
          <p:cNvSpPr>
            <a:spLocks noGrp="1"/>
          </p:cNvSpPr>
          <p:nvPr>
            <p:ph type="sldNum" sz="quarter" idx="5"/>
          </p:nvPr>
        </p:nvSpPr>
        <p:spPr bwMode="auto">
          <a:noFill/>
          <a:ln>
            <a:miter lim="800000"/>
            <a:headEnd/>
            <a:tailEnd/>
          </a:ln>
        </p:spPr>
        <p:txBody>
          <a:bodyPr/>
          <a:lstStyle/>
          <a:p>
            <a:fld id="{8E8345D9-A1F2-4931-96C3-D256613AC96F}" type="slidenum">
              <a:rPr lang="en-US">
                <a:latin typeface="Calibri" pitchFamily="-72" charset="0"/>
                <a:ea typeface="ＭＳ Ｐゴシック" pitchFamily="-72" charset="-128"/>
                <a:cs typeface="ＭＳ Ｐゴシック" pitchFamily="-72" charset="-128"/>
              </a:rPr>
              <a:pPr/>
              <a:t>7</a:t>
            </a:fld>
            <a:endParaRPr lang="en-US">
              <a:latin typeface="Calibri" pitchFamily="-72" charset="0"/>
              <a:ea typeface="ＭＳ Ｐゴシック" pitchFamily="-72" charset="-128"/>
              <a:cs typeface="ＭＳ Ｐゴシック" pitchFamily="-72"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Placeholder 2"/>
          <p:cNvSpPr>
            <a:spLocks noGrp="1" noRot="1" noChangeAspect="1"/>
          </p:cNvSpPr>
          <p:nvPr>
            <p:ph type="sldImg"/>
          </p:nvPr>
        </p:nvSpPr>
        <p:spPr bwMode="auto">
          <a:noFill/>
          <a:ln>
            <a:solidFill>
              <a:srgbClr val="000000"/>
            </a:solidFill>
            <a:miter lim="800000"/>
            <a:headEnd/>
            <a:tailEnd/>
          </a:ln>
        </p:spPr>
      </p:sp>
      <p:sp>
        <p:nvSpPr>
          <p:cNvPr id="30722" name="Placeholder 3"/>
          <p:cNvSpPr>
            <a:spLocks noGrp="1"/>
          </p:cNvSpPr>
          <p:nvPr>
            <p:ph type="body" idx="1"/>
          </p:nvPr>
        </p:nvSpPr>
        <p:spPr bwMode="auto">
          <a:noFill/>
          <a:ln>
            <a:solidFill>
              <a:srgbClr val="000000"/>
            </a:solidFill>
            <a:miter lim="800000"/>
            <a:headEnd/>
            <a:tailEnd/>
          </a:ln>
        </p:spPr>
        <p:txBody>
          <a:bodyPr wrap="square" numCol="1" anchor="t" anchorCtr="0" compatLnSpc="1">
            <a:prstTxWarp prst="textNoShape">
              <a:avLst/>
            </a:prstTxWarp>
          </a:bodyPr>
          <a:lstStyle/>
          <a:p>
            <a:endParaRPr lang="en-US" dirty="0">
              <a:ea typeface="ＭＳ Ｐゴシック" pitchFamily="-72" charset="-128"/>
              <a:cs typeface="ＭＳ Ｐゴシック" pitchFamily="-72"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7" name="Slide Image Placeholder 1"/>
          <p:cNvSpPr>
            <a:spLocks noGrp="1" noRot="1" noChangeAspect="1" noTextEdi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a:ea typeface="ＭＳ Ｐゴシック" pitchFamily="-72" charset="-128"/>
                <a:cs typeface="ＭＳ Ｐゴシック" pitchFamily="-72" charset="-128"/>
              </a:rPr>
              <a:t>Delete</a:t>
            </a:r>
          </a:p>
        </p:txBody>
      </p:sp>
      <p:sp>
        <p:nvSpPr>
          <p:cNvPr id="65539"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prstTxWarp prst="textNoShape">
              <a:avLst/>
            </a:prstTxWarp>
          </a:bodyPr>
          <a:lstStyle/>
          <a:p>
            <a:pPr algn="r"/>
            <a:fld id="{41ED7795-472B-45B5-A284-824D079FBDAE}" type="slidenum">
              <a:rPr lang="en-US" sz="1200">
                <a:latin typeface="Calibri" pitchFamily="-72" charset="0"/>
              </a:rPr>
              <a:pPr algn="r"/>
              <a:t>9</a:t>
            </a:fld>
            <a:endParaRPr lang="en-US" sz="1200">
              <a:latin typeface="Calibri" pitchFamily="-72"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sz="1800">
              <a:latin typeface="Arial" charset="0"/>
              <a:ea typeface="ＭＳ Ｐゴシック" pitchFamily="-111" charset="-128"/>
              <a:cs typeface="+mn-cs"/>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75932F81-7A06-4422-9C4B-DCAC1CFFA615}" type="datetime1">
              <a:rPr lang="en-US"/>
              <a:pPr>
                <a:defRPr/>
              </a:pPr>
              <a:t>10/29/10</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7FD017CA-2FC4-40EE-8F55-BB0C2D71DDA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3E0C3C8B-46C2-47DF-AAF8-EC2034C1D2E4}" type="datetime1">
              <a:rPr lang="en-US"/>
              <a:pPr>
                <a:defRPr/>
              </a:pPr>
              <a:t>10/29/10</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B13142F9-1C67-4B73-BA22-3AAECE20C80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620DA4-54DB-402E-B3A1-D462696EDAE1}" type="datetime1">
              <a:rPr lang="en-US"/>
              <a:pPr>
                <a:defRPr/>
              </a:pPr>
              <a:t>10/29/10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DED75F0-6F0C-4A28-B952-86DA670360C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9B0AF33D-3545-4046-98F4-A1796BC36116}" type="datetime1">
              <a:rPr lang="en-US"/>
              <a:pPr>
                <a:defRPr/>
              </a:pPr>
              <a:t>10/29/10</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D07E755B-F3A0-41B6-936C-85BA3477527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sz="1800">
              <a:latin typeface="Arial" charset="0"/>
              <a:ea typeface="ＭＳ Ｐゴシック" pitchFamily="-111" charset="-128"/>
              <a:cs typeface="+mn-cs"/>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7B4FC1E1-8B5F-45E4-8943-73B1D954F9BA}" type="datetime1">
              <a:rPr lang="en-US"/>
              <a:pPr>
                <a:defRPr/>
              </a:pPr>
              <a:t>10/29/10</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1458DD4B-F810-4793-964F-C295F6E0E34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CEE95215-83E3-4F69-B92D-A5D56AD88438}" type="datetime1">
              <a:rPr lang="en-US"/>
              <a:pPr>
                <a:defRPr/>
              </a:pPr>
              <a:t>10/29/10</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5159DF83-D880-4F02-97F7-F8161AEADBA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sz="1800">
              <a:latin typeface="Arial" charset="0"/>
              <a:ea typeface="ＭＳ Ｐゴシック" pitchFamily="-111" charset="-128"/>
              <a:cs typeface="+mn-cs"/>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2DE75477-8BDB-49DC-BFCD-F811E32A683A}" type="datetime1">
              <a:rPr lang="en-US"/>
              <a:pPr>
                <a:defRPr/>
              </a:pPr>
              <a:t>10/29/10</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1D34D427-183C-4CF7-9A18-BD8495C7E35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A4D26260-EE20-479F-AFE1-7BCDF6B72D43}" type="datetime1">
              <a:rPr lang="en-US"/>
              <a:pPr>
                <a:defRPr/>
              </a:pPr>
              <a:t>10/29/10</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693B0C90-8A6D-4691-954B-D17BF77EBC5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pPr>
              <a:defRPr/>
            </a:pPr>
            <a:fld id="{59BEBADB-1029-41E6-82DA-5D87E7293368}" type="datetime1">
              <a:rPr lang="en-US"/>
              <a:pPr>
                <a:defRPr/>
              </a:pPr>
              <a:t>10/29/10</a:t>
            </a:fld>
            <a:endParaRPr lang="en-US"/>
          </a:p>
        </p:txBody>
      </p:sp>
      <p:sp>
        <p:nvSpPr>
          <p:cNvPr id="3" name="Footer Placeholder 23"/>
          <p:cNvSpPr>
            <a:spLocks noGrp="1"/>
          </p:cNvSpPr>
          <p:nvPr>
            <p:ph type="ftr" sz="quarter" idx="11"/>
          </p:nvPr>
        </p:nvSpPr>
        <p:spPr/>
        <p:txBody>
          <a:bodyPr/>
          <a:lstStyle>
            <a:lvl1pPr>
              <a:defRPr/>
            </a:lvl1pPr>
          </a:lstStyle>
          <a:p>
            <a:pPr>
              <a:defRPr/>
            </a:pPr>
            <a:endParaRPr lang="en-US"/>
          </a:p>
        </p:txBody>
      </p:sp>
      <p:sp>
        <p:nvSpPr>
          <p:cNvPr id="4" name="Slide Number Placeholder 6"/>
          <p:cNvSpPr>
            <a:spLocks noGrp="1"/>
          </p:cNvSpPr>
          <p:nvPr>
            <p:ph type="sldNum" sz="quarter" idx="12"/>
          </p:nvPr>
        </p:nvSpPr>
        <p:spPr/>
        <p:txBody>
          <a:bodyPr/>
          <a:lstStyle>
            <a:lvl1pPr>
              <a:defRPr/>
            </a:lvl1pPr>
          </a:lstStyle>
          <a:p>
            <a:pPr>
              <a:defRPr/>
            </a:pPr>
            <a:fld id="{54F48A3F-4E18-4DD1-A4DD-FCFCAC2A5BD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sz="1800">
              <a:latin typeface="Arial" charset="0"/>
              <a:ea typeface="ＭＳ Ｐゴシック" pitchFamily="-111" charset="-128"/>
              <a:cs typeface="+mn-cs"/>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F17BFDBD-DD52-44F4-A996-B1906897C86F}" type="datetime1">
              <a:rPr lang="en-US"/>
              <a:pPr>
                <a:defRPr/>
              </a:pPr>
              <a:t>10/29/10</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064FDE26-E4FB-4C74-9CA1-1A907DC5366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6"/>
          <p:cNvSpPr>
            <a:spLocks noGrp="1"/>
          </p:cNvSpPr>
          <p:nvPr>
            <p:ph type="dt" sz="half" idx="10"/>
          </p:nvPr>
        </p:nvSpPr>
        <p:spPr/>
        <p:txBody>
          <a:bodyPr/>
          <a:lstStyle>
            <a:lvl1pPr>
              <a:defRPr/>
            </a:lvl1pPr>
          </a:lstStyle>
          <a:p>
            <a:pPr>
              <a:defRPr/>
            </a:pPr>
            <a:fld id="{0F64BDF7-D6EA-4C7F-B1F7-653BA6A80C26}" type="datetime1">
              <a:rPr lang="en-US"/>
              <a:pPr>
                <a:defRPr/>
              </a:pPr>
              <a:t>10/29/10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30"/>
          <p:cNvSpPr>
            <a:spLocks noGrp="1"/>
          </p:cNvSpPr>
          <p:nvPr>
            <p:ph type="sldNum" sz="quarter" idx="12"/>
          </p:nvPr>
        </p:nvSpPr>
        <p:spPr/>
        <p:txBody>
          <a:bodyPr/>
          <a:lstStyle>
            <a:lvl1pPr>
              <a:defRPr/>
            </a:lvl1pPr>
          </a:lstStyle>
          <a:p>
            <a:pPr>
              <a:defRPr/>
            </a:pPr>
            <a:fld id="{653F8DE6-2A71-4347-8B0F-7D79BB73D5A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sz="1800">
              <a:latin typeface="Arial" charset="0"/>
              <a:ea typeface="ＭＳ Ｐゴシック" pitchFamily="-111" charset="-128"/>
              <a:cs typeface="+mn-cs"/>
            </a:endParaRPr>
          </a:p>
        </p:txBody>
      </p:sp>
      <p:sp>
        <p:nvSpPr>
          <p:cNvPr id="1029"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latin typeface="Arial" charset="0"/>
                <a:ea typeface="ＭＳ Ｐゴシック" pitchFamily="-111" charset="-128"/>
                <a:cs typeface="+mn-cs"/>
              </a:defRPr>
            </a:lvl1pPr>
          </a:lstStyle>
          <a:p>
            <a:pPr>
              <a:defRPr/>
            </a:pPr>
            <a:fld id="{9D14C17F-91DD-4A4C-9733-B0C3445F1290}" type="datetime1">
              <a:rPr lang="en-US"/>
              <a:pPr>
                <a:defRPr/>
              </a:pPr>
              <a:t>10/29/10</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latin typeface="Arial" charset="0"/>
                <a:ea typeface="ＭＳ Ｐゴシック" pitchFamily="-111" charset="-128"/>
                <a:cs typeface="+mn-cs"/>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latin typeface="Arial" charset="0"/>
                <a:ea typeface="ＭＳ Ｐゴシック" pitchFamily="-111" charset="-128"/>
                <a:cs typeface="+mn-cs"/>
              </a:defRPr>
            </a:lvl1pPr>
          </a:lstStyle>
          <a:p>
            <a:pPr>
              <a:defRPr/>
            </a:pPr>
            <a:fld id="{D904732F-3620-4BFC-812E-6D88C11B0EF9}" type="slidenum">
              <a:rPr lang="en-US"/>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sz="1800">
              <a:latin typeface="Arial" charset="0"/>
              <a:ea typeface="ＭＳ Ｐゴシック" pitchFamily="-111" charset="-128"/>
              <a:cs typeface="+mn-cs"/>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sz="1800">
              <a:latin typeface="Arial" charset="0"/>
              <a:ea typeface="ＭＳ Ｐゴシック" pitchFamily="-111" charset="-128"/>
              <a:cs typeface="+mn-cs"/>
            </a:endParaRPr>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3" r:id="rId4"/>
    <p:sldLayoutId id="2147483747" r:id="rId5"/>
    <p:sldLayoutId id="2147483742" r:id="rId6"/>
    <p:sldLayoutId id="2147483748" r:id="rId7"/>
    <p:sldLayoutId id="2147483749" r:id="rId8"/>
    <p:sldLayoutId id="2147483750" r:id="rId9"/>
    <p:sldLayoutId id="2147483741" r:id="rId10"/>
    <p:sldLayoutId id="2147483751"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ＭＳ Ｐゴシック" charset="-128"/>
          <a:cs typeface="ＭＳ Ｐゴシック" charset="-128"/>
        </a:defRPr>
      </a:lvl1pPr>
      <a:lvl2pPr algn="l" rtl="0" eaLnBrk="0" fontAlgn="base" hangingPunct="0">
        <a:spcBef>
          <a:spcPct val="0"/>
        </a:spcBef>
        <a:spcAft>
          <a:spcPct val="0"/>
        </a:spcAft>
        <a:defRPr sz="3600">
          <a:solidFill>
            <a:schemeClr val="tx2"/>
          </a:solidFill>
          <a:latin typeface="Franklin Gothic Medium" charset="0"/>
          <a:ea typeface="ＭＳ Ｐゴシック" charset="-128"/>
          <a:cs typeface="ＭＳ Ｐゴシック" charset="-128"/>
        </a:defRPr>
      </a:lvl2pPr>
      <a:lvl3pPr algn="l" rtl="0" eaLnBrk="0" fontAlgn="base" hangingPunct="0">
        <a:spcBef>
          <a:spcPct val="0"/>
        </a:spcBef>
        <a:spcAft>
          <a:spcPct val="0"/>
        </a:spcAft>
        <a:defRPr sz="3600">
          <a:solidFill>
            <a:schemeClr val="tx2"/>
          </a:solidFill>
          <a:latin typeface="Franklin Gothic Medium" charset="0"/>
          <a:ea typeface="ＭＳ Ｐゴシック" charset="-128"/>
          <a:cs typeface="ＭＳ Ｐゴシック" charset="-128"/>
        </a:defRPr>
      </a:lvl3pPr>
      <a:lvl4pPr algn="l" rtl="0" eaLnBrk="0" fontAlgn="base" hangingPunct="0">
        <a:spcBef>
          <a:spcPct val="0"/>
        </a:spcBef>
        <a:spcAft>
          <a:spcPct val="0"/>
        </a:spcAft>
        <a:defRPr sz="3600">
          <a:solidFill>
            <a:schemeClr val="tx2"/>
          </a:solidFill>
          <a:latin typeface="Franklin Gothic Medium" charset="0"/>
          <a:ea typeface="ＭＳ Ｐゴシック" charset="-128"/>
          <a:cs typeface="ＭＳ Ｐゴシック" charset="-128"/>
        </a:defRPr>
      </a:lvl4pPr>
      <a:lvl5pPr algn="l" rtl="0" eaLnBrk="0" fontAlgn="base" hangingPunct="0">
        <a:spcBef>
          <a:spcPct val="0"/>
        </a:spcBef>
        <a:spcAft>
          <a:spcPct val="0"/>
        </a:spcAft>
        <a:defRPr sz="3600">
          <a:solidFill>
            <a:schemeClr val="tx2"/>
          </a:solidFill>
          <a:latin typeface="Franklin Gothic Medium" charset="0"/>
          <a:ea typeface="ＭＳ Ｐゴシック" charset="-128"/>
          <a:cs typeface="ＭＳ Ｐゴシック" charset="-128"/>
        </a:defRPr>
      </a:lvl5pPr>
      <a:lvl6pPr marL="457200" algn="l" rtl="0" fontAlgn="base">
        <a:spcBef>
          <a:spcPct val="0"/>
        </a:spcBef>
        <a:spcAft>
          <a:spcPct val="0"/>
        </a:spcAft>
        <a:defRPr sz="3600">
          <a:solidFill>
            <a:schemeClr val="tx2"/>
          </a:solidFill>
          <a:latin typeface="Franklin Gothic Medium" charset="0"/>
          <a:ea typeface="ＭＳ Ｐゴシック" charset="-128"/>
          <a:cs typeface="ＭＳ Ｐゴシック" charset="-128"/>
        </a:defRPr>
      </a:lvl6pPr>
      <a:lvl7pPr marL="914400" algn="l" rtl="0" fontAlgn="base">
        <a:spcBef>
          <a:spcPct val="0"/>
        </a:spcBef>
        <a:spcAft>
          <a:spcPct val="0"/>
        </a:spcAft>
        <a:defRPr sz="3600">
          <a:solidFill>
            <a:schemeClr val="tx2"/>
          </a:solidFill>
          <a:latin typeface="Franklin Gothic Medium" charset="0"/>
          <a:ea typeface="ＭＳ Ｐゴシック" charset="-128"/>
          <a:cs typeface="ＭＳ Ｐゴシック" charset="-128"/>
        </a:defRPr>
      </a:lvl7pPr>
      <a:lvl8pPr marL="1371600" algn="l" rtl="0" fontAlgn="base">
        <a:spcBef>
          <a:spcPct val="0"/>
        </a:spcBef>
        <a:spcAft>
          <a:spcPct val="0"/>
        </a:spcAft>
        <a:defRPr sz="3600">
          <a:solidFill>
            <a:schemeClr val="tx2"/>
          </a:solidFill>
          <a:latin typeface="Franklin Gothic Medium" charset="0"/>
          <a:ea typeface="ＭＳ Ｐゴシック" charset="-128"/>
          <a:cs typeface="ＭＳ Ｐゴシック" charset="-128"/>
        </a:defRPr>
      </a:lvl8pPr>
      <a:lvl9pPr marL="1828800" algn="l" rtl="0" fontAlgn="base">
        <a:spcBef>
          <a:spcPct val="0"/>
        </a:spcBef>
        <a:spcAft>
          <a:spcPct val="0"/>
        </a:spcAft>
        <a:defRPr sz="3600">
          <a:solidFill>
            <a:schemeClr val="tx2"/>
          </a:solidFill>
          <a:latin typeface="Franklin Gothic Medium"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Clr>
          <a:schemeClr val="accent1"/>
        </a:buClr>
        <a:buSzPct val="70000"/>
        <a:buFont typeface="Wingdings 2" pitchFamily="-72" charset="2"/>
        <a:buChar char=""/>
        <a:defRPr sz="3200" kern="12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accent1"/>
        </a:buClr>
        <a:buSzPct val="70000"/>
        <a:buFont typeface="Wingdings 2" pitchFamily="-72" charset="2"/>
        <a:buChar char=""/>
        <a:defRPr sz="2800" kern="1200">
          <a:solidFill>
            <a:schemeClr val="tx2"/>
          </a:solidFill>
          <a:latin typeface="+mn-lt"/>
          <a:ea typeface="ＭＳ Ｐゴシック" charset="-128"/>
          <a:cs typeface="+mn-cs"/>
        </a:defRPr>
      </a:lvl2pPr>
      <a:lvl3pPr marL="1143000" indent="-228600" algn="l" rtl="0" eaLnBrk="0" fontAlgn="base" hangingPunct="0">
        <a:spcBef>
          <a:spcPct val="20000"/>
        </a:spcBef>
        <a:spcAft>
          <a:spcPct val="0"/>
        </a:spcAft>
        <a:buClr>
          <a:schemeClr val="accent1"/>
        </a:buClr>
        <a:buSzPct val="70000"/>
        <a:buFont typeface="Wingdings 2" pitchFamily="-72" charset="2"/>
        <a:buChar char=""/>
        <a:defRPr sz="2400" kern="1200">
          <a:solidFill>
            <a:schemeClr val="tx2"/>
          </a:solidFill>
          <a:latin typeface="+mn-lt"/>
          <a:ea typeface="ＭＳ Ｐゴシック" charset="-128"/>
          <a:cs typeface="+mn-cs"/>
        </a:defRPr>
      </a:lvl3pPr>
      <a:lvl4pPr marL="1600200" indent="-228600" algn="l" rtl="0" eaLnBrk="0" fontAlgn="base" hangingPunct="0">
        <a:spcBef>
          <a:spcPct val="20000"/>
        </a:spcBef>
        <a:spcAft>
          <a:spcPct val="0"/>
        </a:spcAft>
        <a:buClr>
          <a:schemeClr val="accent1"/>
        </a:buClr>
        <a:buSzPct val="70000"/>
        <a:buFont typeface="Wingdings 2" pitchFamily="-72" charset="2"/>
        <a:buChar char=""/>
        <a:defRPr sz="2000" kern="1200">
          <a:solidFill>
            <a:schemeClr val="tx2"/>
          </a:solidFill>
          <a:latin typeface="+mn-lt"/>
          <a:ea typeface="ＭＳ Ｐゴシック" charset="-128"/>
          <a:cs typeface="+mn-cs"/>
        </a:defRPr>
      </a:lvl4pPr>
      <a:lvl5pPr marL="2057400" indent="-228600" algn="l" rtl="0" eaLnBrk="0" fontAlgn="base" hangingPunct="0">
        <a:spcBef>
          <a:spcPct val="20000"/>
        </a:spcBef>
        <a:spcAft>
          <a:spcPct val="0"/>
        </a:spcAft>
        <a:buClr>
          <a:schemeClr val="accent1"/>
        </a:buClr>
        <a:buSzPct val="60000"/>
        <a:buFont typeface="Wingdings 2" pitchFamily="-72" charset="2"/>
        <a:buChar char=""/>
        <a:defRPr kern="1200">
          <a:solidFill>
            <a:schemeClr val="tx2"/>
          </a:solidFill>
          <a:latin typeface="+mn-lt"/>
          <a:ea typeface="ＭＳ Ｐゴシック" charset="-128"/>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1" Type="http://schemas.openxmlformats.org/officeDocument/2006/relationships/diagramColors" Target="../diagrams/colors2.xml"/><Relationship Id="rId12" Type="http://schemas.microsoft.com/office/2007/relationships/diagramDrawing" Target="../diagrams/drawing2.xml"/><Relationship Id="rId13" Type="http://schemas.openxmlformats.org/officeDocument/2006/relationships/diagramData" Target="../diagrams/data3.xml"/><Relationship Id="rId14" Type="http://schemas.openxmlformats.org/officeDocument/2006/relationships/diagramLayout" Target="../diagrams/layout3.xml"/><Relationship Id="rId15" Type="http://schemas.openxmlformats.org/officeDocument/2006/relationships/diagramQuickStyle" Target="../diagrams/quickStyle3.xml"/><Relationship Id="rId16" Type="http://schemas.openxmlformats.org/officeDocument/2006/relationships/diagramColors" Target="../diagrams/colors3.xml"/><Relationship Id="rId1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diagramData" Target="../diagrams/data2.xml"/><Relationship Id="rId9" Type="http://schemas.openxmlformats.org/officeDocument/2006/relationships/diagramLayout" Target="../diagrams/layout2.xml"/><Relationship Id="rId10"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533400" y="2133600"/>
            <a:ext cx="7924800" cy="1470025"/>
          </a:xfrm>
        </p:spPr>
        <p:txBody>
          <a:bodyPr rtlCol="0">
            <a:normAutofit fontScale="90000"/>
          </a:bodyPr>
          <a:lstStyle/>
          <a:p>
            <a:pPr eaLnBrk="1" fontAlgn="auto" hangingPunct="1">
              <a:spcAft>
                <a:spcPts val="0"/>
              </a:spcAft>
              <a:defRPr/>
            </a:pPr>
            <a:r>
              <a:rPr lang="en-US" dirty="0" smtClean="0">
                <a:solidFill>
                  <a:schemeClr val="tx2">
                    <a:lumMod val="75000"/>
                  </a:schemeClr>
                </a:solidFill>
                <a:ea typeface="+mj-ea"/>
                <a:cs typeface="+mj-cs"/>
              </a:rPr>
              <a:t>Challenges and Approaches to Measuring Hospital Emergency Preparedness</a:t>
            </a:r>
          </a:p>
        </p:txBody>
      </p:sp>
      <p:sp>
        <p:nvSpPr>
          <p:cNvPr id="15362" name="Subtitle 2"/>
          <p:cNvSpPr>
            <a:spLocks noGrp="1"/>
          </p:cNvSpPr>
          <p:nvPr>
            <p:ph type="subTitle" idx="1"/>
          </p:nvPr>
        </p:nvSpPr>
        <p:spPr>
          <a:xfrm>
            <a:off x="381000" y="3581400"/>
            <a:ext cx="8458200" cy="3200400"/>
          </a:xfrm>
        </p:spPr>
        <p:txBody>
          <a:bodyPr/>
          <a:lstStyle/>
          <a:p>
            <a:pPr eaLnBrk="1" hangingPunct="1">
              <a:lnSpc>
                <a:spcPct val="80000"/>
              </a:lnSpc>
            </a:pPr>
            <a:r>
              <a:rPr lang="en-US" sz="2000" dirty="0" smtClean="0">
                <a:solidFill>
                  <a:schemeClr val="tx1"/>
                </a:solidFill>
                <a:ea typeface="ＭＳ Ｐゴシック" pitchFamily="-72" charset="-128"/>
                <a:cs typeface="ＭＳ Ｐゴシック" pitchFamily="-72" charset="-128"/>
              </a:rPr>
              <a:t>Sheryl Davies, MA</a:t>
            </a:r>
          </a:p>
          <a:p>
            <a:pPr eaLnBrk="1" hangingPunct="1">
              <a:lnSpc>
                <a:spcPct val="80000"/>
              </a:lnSpc>
            </a:pPr>
            <a:r>
              <a:rPr lang="en-US" sz="2000" dirty="0" smtClean="0">
                <a:solidFill>
                  <a:schemeClr val="tx1"/>
                </a:solidFill>
                <a:ea typeface="ＭＳ Ｐゴシック" pitchFamily="-72" charset="-128"/>
                <a:cs typeface="ＭＳ Ｐゴシック" pitchFamily="-72" charset="-128"/>
              </a:rPr>
              <a:t>Stanford University </a:t>
            </a:r>
          </a:p>
          <a:p>
            <a:pPr eaLnBrk="1" hangingPunct="1">
              <a:lnSpc>
                <a:spcPct val="80000"/>
              </a:lnSpc>
            </a:pPr>
            <a:r>
              <a:rPr lang="en-US" sz="2000" dirty="0" smtClean="0">
                <a:solidFill>
                  <a:schemeClr val="tx1"/>
                </a:solidFill>
                <a:ea typeface="ＭＳ Ｐゴシック" pitchFamily="-72" charset="-128"/>
                <a:cs typeface="ＭＳ Ｐゴシック" pitchFamily="-72" charset="-128"/>
              </a:rPr>
              <a:t>Center for Primary Care and Outcomes Research</a:t>
            </a:r>
          </a:p>
          <a:p>
            <a:pPr eaLnBrk="1" hangingPunct="1">
              <a:lnSpc>
                <a:spcPct val="80000"/>
              </a:lnSpc>
            </a:pPr>
            <a:endParaRPr lang="en-US" sz="2000" dirty="0" smtClean="0">
              <a:solidFill>
                <a:schemeClr val="tx1"/>
              </a:solidFill>
              <a:ea typeface="ＭＳ Ｐゴシック" pitchFamily="-72" charset="-128"/>
              <a:cs typeface="ＭＳ Ｐゴシック" pitchFamily="-72" charset="-128"/>
            </a:endParaRPr>
          </a:p>
          <a:p>
            <a:pPr eaLnBrk="1" hangingPunct="1">
              <a:lnSpc>
                <a:spcPct val="80000"/>
              </a:lnSpc>
            </a:pPr>
            <a:r>
              <a:rPr lang="en-US" sz="2000" dirty="0" smtClean="0">
                <a:solidFill>
                  <a:schemeClr val="tx1"/>
                </a:solidFill>
                <a:ea typeface="ＭＳ Ｐゴシック" pitchFamily="-72" charset="-128"/>
                <a:cs typeface="ＭＳ Ｐゴシック" pitchFamily="-72" charset="-128"/>
              </a:rPr>
              <a:t>David Chin</a:t>
            </a:r>
          </a:p>
          <a:p>
            <a:pPr eaLnBrk="1" hangingPunct="1">
              <a:lnSpc>
                <a:spcPct val="80000"/>
              </a:lnSpc>
            </a:pPr>
            <a:r>
              <a:rPr lang="en-US" sz="2000" dirty="0" smtClean="0">
                <a:solidFill>
                  <a:schemeClr val="tx1"/>
                </a:solidFill>
                <a:ea typeface="ＭＳ Ｐゴシック" pitchFamily="-72" charset="-128"/>
                <a:cs typeface="ＭＳ Ｐゴシック" pitchFamily="-72" charset="-128"/>
              </a:rPr>
              <a:t>University of California, Davis</a:t>
            </a:r>
          </a:p>
          <a:p>
            <a:pPr eaLnBrk="1" hangingPunct="1">
              <a:lnSpc>
                <a:spcPct val="80000"/>
              </a:lnSpc>
            </a:pPr>
            <a:r>
              <a:rPr lang="en-US" sz="2000" dirty="0" smtClean="0">
                <a:solidFill>
                  <a:schemeClr val="tx1"/>
                </a:solidFill>
                <a:ea typeface="ＭＳ Ｐゴシック" pitchFamily="-72" charset="-128"/>
                <a:cs typeface="ＭＳ Ｐゴシック" pitchFamily="-72" charset="-128"/>
              </a:rPr>
              <a:t>Center for Healthcare Policy and Research</a:t>
            </a:r>
          </a:p>
          <a:p>
            <a:pPr eaLnBrk="1" hangingPunct="1">
              <a:lnSpc>
                <a:spcPct val="80000"/>
              </a:lnSpc>
            </a:pPr>
            <a:endParaRPr lang="en-US" sz="2000" dirty="0" smtClean="0">
              <a:solidFill>
                <a:schemeClr val="tx1"/>
              </a:solidFill>
              <a:ea typeface="ＭＳ Ｐゴシック" pitchFamily="-72" charset="-128"/>
              <a:cs typeface="ＭＳ Ｐゴシック" pitchFamily="-72" charset="-128"/>
            </a:endParaRPr>
          </a:p>
          <a:p>
            <a:pPr eaLnBrk="1" hangingPunct="1">
              <a:lnSpc>
                <a:spcPct val="80000"/>
              </a:lnSpc>
            </a:pPr>
            <a:r>
              <a:rPr lang="en-US" sz="2000" dirty="0" smtClean="0">
                <a:solidFill>
                  <a:schemeClr val="tx1"/>
                </a:solidFill>
                <a:ea typeface="ＭＳ Ｐゴシック" pitchFamily="-72" charset="-128"/>
                <a:cs typeface="ＭＳ Ｐゴシック" pitchFamily="-72" charset="-128"/>
              </a:rPr>
              <a:t>AHRQ Annual Meeting; September 26 – 29, 2010; Bethesda, MD</a:t>
            </a:r>
          </a:p>
        </p:txBody>
      </p:sp>
      <p:pic>
        <p:nvPicPr>
          <p:cNvPr id="15363" name="Picture 3" descr="image002.jpg"/>
          <p:cNvPicPr>
            <a:picLocks noChangeAspect="1" noChangeArrowheads="1"/>
          </p:cNvPicPr>
          <p:nvPr/>
        </p:nvPicPr>
        <p:blipFill>
          <a:blip r:embed="rId3" cstate="print"/>
          <a:srcRect/>
          <a:stretch>
            <a:fillRect/>
          </a:stretch>
        </p:blipFill>
        <p:spPr bwMode="auto">
          <a:xfrm>
            <a:off x="2362200" y="304800"/>
            <a:ext cx="4038600" cy="167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81000" y="1600200"/>
          <a:ext cx="8382000" cy="4114799"/>
        </p:xfrm>
        <a:graphic>
          <a:graphicData uri="http://schemas.openxmlformats.org/drawingml/2006/table">
            <a:tbl>
              <a:tblPr/>
              <a:tblGrid>
                <a:gridCol w="4146550"/>
                <a:gridCol w="869950"/>
                <a:gridCol w="1036638"/>
                <a:gridCol w="2328862"/>
              </a:tblGrid>
              <a:tr h="690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Calibri" charset="0"/>
                          <a:ea typeface="Times New Roman" charset="0"/>
                          <a:cs typeface="Times New Roman" charset="0"/>
                        </a:rPr>
                        <a:t>Indicator Topic</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Calibri" charset="0"/>
                          <a:ea typeface="Times New Roman" charset="0"/>
                          <a:cs typeface="Times New Roman" charset="0"/>
                        </a:rPr>
                        <a:t>Median Rating (1-5)</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Calibri" charset="0"/>
                          <a:ea typeface="Times New Roman" charset="0"/>
                          <a:cs typeface="Times New Roman" charset="0"/>
                        </a:rPr>
                        <a:t>Percent Including Topic in Set</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Calibri" charset="0"/>
                          <a:ea typeface="Times New Roman" charset="0"/>
                          <a:cs typeface="Times New Roman" charset="0"/>
                        </a:rPr>
                        <a:t>Concept Area</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90563">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Hospital has a plan specifically for protecting staff and other responders using countermeasures, supplies, and personal protective equipment (PPE).</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64.9</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Countermeasures, Supplies, and PPE</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90563">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Hospital has a plan for safety and security of people, including staff, patients, and supplies, which may involve partnering with local law enforcement agencies.</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54.0</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Safety and Security</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7525">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Hospital has a plan for evacuation, including transport of patients and information to alternate care sites. </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51.4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Evacuation and Shelter in Place</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 name="Title 4"/>
          <p:cNvSpPr>
            <a:spLocks noGrp="1"/>
          </p:cNvSpPr>
          <p:nvPr>
            <p:ph type="title"/>
          </p:nvPr>
        </p:nvSpPr>
        <p:spPr/>
        <p:txBody>
          <a:bodyPr/>
          <a:lstStyle/>
          <a:p>
            <a:r>
              <a:rPr lang="en-US" dirty="0" smtClean="0"/>
              <a:t>Priority one topics continued</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81000" y="1219200"/>
          <a:ext cx="8382000" cy="5212080"/>
        </p:xfrm>
        <a:graphic>
          <a:graphicData uri="http://schemas.openxmlformats.org/drawingml/2006/table">
            <a:tbl>
              <a:tblPr/>
              <a:tblGrid>
                <a:gridCol w="4181475"/>
                <a:gridCol w="860425"/>
                <a:gridCol w="1027113"/>
                <a:gridCol w="2312987"/>
              </a:tblGrid>
              <a:tr h="6143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a:ln>
                            <a:noFill/>
                          </a:ln>
                          <a:solidFill>
                            <a:schemeClr val="tx2"/>
                          </a:solidFill>
                          <a:effectLst/>
                          <a:latin typeface="Calibri" charset="0"/>
                          <a:ea typeface="Times New Roman" charset="0"/>
                          <a:cs typeface="Times New Roman" charset="0"/>
                        </a:rPr>
                        <a:t>Indicator Topic</a:t>
                      </a:r>
                      <a:endParaRPr kumimoji="0" lang="en-US" sz="1800" b="0" i="0" u="none" strike="noStrike" cap="none" normalizeH="0" baseline="0" dirty="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Calibri" charset="0"/>
                          <a:ea typeface="Times New Roman" charset="0"/>
                          <a:cs typeface="Times New Roman" charset="0"/>
                        </a:rPr>
                        <a:t>Median Rating (1-5)</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Calibri" charset="0"/>
                          <a:ea typeface="Times New Roman" charset="0"/>
                          <a:cs typeface="Times New Roman" charset="0"/>
                        </a:rPr>
                        <a:t>Percent Including Topic in Set</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Calibri" charset="0"/>
                          <a:ea typeface="Times New Roman" charset="0"/>
                          <a:cs typeface="Times New Roman" charset="0"/>
                        </a:rPr>
                        <a:t>Concept Area</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6388">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Surge capacity is addressed at various levels in the hospital (i.e. not just in the emergency department) and with community partners.</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5</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78.4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Surge Capacity</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6388">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Hospital's emergency operations plan (EOP) contains specific plans for communications. </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5</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67.6</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Emergency Management Procedures and Planning</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Hospital has a plan for treatment and management of contaminated persons. </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64.9</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Decontamination</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Hospital has a plan for evacuation in general.     </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64.9</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Evacuation and Shelter in Place</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Hospital has a plan for tracking both patients and the deceased.</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62.2</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Patient Management and Care</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3675">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Staff training is ongoing.</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dirty="0">
                          <a:ln>
                            <a:noFill/>
                          </a:ln>
                          <a:solidFill>
                            <a:schemeClr val="tx2"/>
                          </a:solidFill>
                          <a:effectLst/>
                          <a:latin typeface="Calibri" charset="0"/>
                          <a:ea typeface="Times New Roman" charset="0"/>
                          <a:cs typeface="Times New Roman" charset="0"/>
                        </a:rPr>
                        <a:t>4</a:t>
                      </a:r>
                      <a:endParaRPr kumimoji="0" lang="en-US" sz="1800" b="0" i="0" u="none" strike="noStrike" cap="none" normalizeH="0" baseline="0" dirty="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59.5</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Staff Training</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 name="Title 4"/>
          <p:cNvSpPr>
            <a:spLocks noGrp="1"/>
          </p:cNvSpPr>
          <p:nvPr>
            <p:ph type="title"/>
          </p:nvPr>
        </p:nvSpPr>
        <p:spPr/>
        <p:txBody>
          <a:bodyPr/>
          <a:lstStyle/>
          <a:p>
            <a:r>
              <a:rPr lang="en-US" dirty="0" smtClean="0"/>
              <a:t>Priority Two topics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81000" y="1295400"/>
          <a:ext cx="8382000" cy="5212079"/>
        </p:xfrm>
        <a:graphic>
          <a:graphicData uri="http://schemas.openxmlformats.org/drawingml/2006/table">
            <a:tbl>
              <a:tblPr/>
              <a:tblGrid>
                <a:gridCol w="4181475"/>
                <a:gridCol w="860425"/>
                <a:gridCol w="1027113"/>
                <a:gridCol w="2312987"/>
              </a:tblGrid>
              <a:tr h="511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Calibri" charset="0"/>
                          <a:ea typeface="Times New Roman" charset="0"/>
                          <a:cs typeface="Times New Roman" charset="0"/>
                        </a:rPr>
                        <a:t>Indicator Topic</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Calibri" charset="0"/>
                          <a:ea typeface="Times New Roman" charset="0"/>
                          <a:cs typeface="Times New Roman" charset="0"/>
                        </a:rPr>
                        <a:t>Median Rating (1-5)</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Calibri" charset="0"/>
                          <a:ea typeface="Times New Roman" charset="0"/>
                          <a:cs typeface="Times New Roman" charset="0"/>
                        </a:rPr>
                        <a:t>Percent Including Topic in Set</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Calibri" charset="0"/>
                          <a:ea typeface="Times New Roman" charset="0"/>
                          <a:cs typeface="Times New Roman" charset="0"/>
                        </a:rPr>
                        <a:t>Concept Area</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1175">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Hospital inventory of equipment and supplies includes items such as vents, PPE, negative pressure isolation, ICU beds, decontamination showers, antidote kits, and pediatric equipment.</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56.8</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Countermeasures, Supplies, and PPE</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6388">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Hospital has a plan for facility access control and staff is able to gain access to the facility when called back to duty.      </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56.8</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Safety and Security</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1175">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In ramping up for surge, hospital has the ability to increase physical space and resource capacity through tactics such as rapid discharge, home care, and alternate care sites.</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56.8</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Surge Capacity</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Drills are executed in collaboration with other organizations.</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54.1</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Community Integration</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 name="Title 4"/>
          <p:cNvSpPr>
            <a:spLocks noGrp="1"/>
          </p:cNvSpPr>
          <p:nvPr>
            <p:ph type="title"/>
          </p:nvPr>
        </p:nvSpPr>
        <p:spPr/>
        <p:txBody>
          <a:bodyPr/>
          <a:lstStyle/>
          <a:p>
            <a:r>
              <a:rPr lang="en-US" dirty="0" smtClean="0"/>
              <a:t>Priority Two topics continued</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87080" name="Group 40"/>
          <p:cNvGraphicFramePr>
            <a:graphicFrameLocks noGrp="1"/>
          </p:cNvGraphicFramePr>
          <p:nvPr/>
        </p:nvGraphicFramePr>
        <p:xfrm>
          <a:off x="457200" y="1219200"/>
          <a:ext cx="8382000" cy="5486400"/>
        </p:xfrm>
        <a:graphic>
          <a:graphicData uri="http://schemas.openxmlformats.org/drawingml/2006/table">
            <a:tbl>
              <a:tblPr/>
              <a:tblGrid>
                <a:gridCol w="4181475"/>
                <a:gridCol w="860425"/>
                <a:gridCol w="1027113"/>
                <a:gridCol w="2312987"/>
              </a:tblGrid>
              <a:tr h="4095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Calibri" charset="0"/>
                          <a:ea typeface="Times New Roman" charset="0"/>
                          <a:cs typeface="Times New Roman" charset="0"/>
                        </a:rPr>
                        <a:t>Indicator Topic</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Calibri" charset="0"/>
                          <a:ea typeface="Times New Roman" charset="0"/>
                          <a:cs typeface="Times New Roman" charset="0"/>
                        </a:rPr>
                        <a:t>Median Rating (1-5)</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Calibri" charset="0"/>
                          <a:ea typeface="Times New Roman" charset="0"/>
                          <a:cs typeface="Times New Roman" charset="0"/>
                        </a:rPr>
                        <a:t>Percent Including Topic in Set</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Calibri" charset="0"/>
                          <a:ea typeface="Times New Roman" charset="0"/>
                          <a:cs typeface="Times New Roman" charset="0"/>
                        </a:rPr>
                        <a:t>Concept Area</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9575">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Hospital has a plan for decontamination that is specific to chemical/biological/radiological/nuclear/high-yield explosive (CBRNE) hazards.</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51.4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Decontamination</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6388">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Hospital's emergency operations plan (EOP) is modified based on exercises or actual emergencies.</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51.4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Emergency Management Procedures and Planning</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Criteria for evacuation and shelter in place decision-making are in place. </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51.4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Evacuation and Shelter in Place</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9575">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Hospital has a plan for modification of normal clinical activities (including specialized care) or standards of care as related to disaster response.</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51.4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Patient Management and Care</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4788">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Staff training incorporates the incident command system (ICS).</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51.4</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charset="0"/>
                          <a:ea typeface="Times New Roman" charset="0"/>
                          <a:cs typeface="Times New Roman" charset="0"/>
                        </a:rPr>
                        <a:t>Staff Training</a:t>
                      </a:r>
                      <a:endParaRPr kumimoji="0" lang="en-US" sz="1800" b="0" i="0" u="none" strike="noStrike" cap="none" normalizeH="0" baseline="0">
                        <a:ln>
                          <a:noFill/>
                        </a:ln>
                        <a:solidFill>
                          <a:schemeClr val="tx2"/>
                        </a:solidFill>
                        <a:effectLst/>
                        <a:latin typeface="Times New Roman" charset="0"/>
                        <a:ea typeface="Times New Roman" charset="0"/>
                        <a:cs typeface="Times New Roman" charset="0"/>
                      </a:endParaRPr>
                    </a:p>
                  </a:txBody>
                  <a:tcPr marL="38911" marR="3891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 name="Title 3"/>
          <p:cNvSpPr>
            <a:spLocks noGrp="1"/>
          </p:cNvSpPr>
          <p:nvPr>
            <p:ph type="title"/>
          </p:nvPr>
        </p:nvSpPr>
        <p:spPr/>
        <p:txBody>
          <a:bodyPr/>
          <a:lstStyle/>
          <a:p>
            <a:r>
              <a:rPr lang="en-US" dirty="0" smtClean="0"/>
              <a:t>Priority Two topics continued</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latin typeface="Franklin Gothic Medium" charset="0"/>
              </a:rPr>
              <a:t>Results: Concept Areas Covered by Highest Priority Topics</a:t>
            </a:r>
            <a:br>
              <a:rPr lang="en-US" dirty="0" smtClean="0">
                <a:latin typeface="Franklin Gothic Medium" charset="0"/>
              </a:rPr>
            </a:br>
            <a:endParaRPr lang="en-US" dirty="0"/>
          </a:p>
        </p:txBody>
      </p:sp>
      <p:sp>
        <p:nvSpPr>
          <p:cNvPr id="39937" name="Content Placeholder 2"/>
          <p:cNvSpPr>
            <a:spLocks noGrp="1"/>
          </p:cNvSpPr>
          <p:nvPr>
            <p:ph idx="4294967295"/>
          </p:nvPr>
        </p:nvSpPr>
        <p:spPr>
          <a:xfrm>
            <a:off x="457200" y="1554163"/>
            <a:ext cx="8686800" cy="4525962"/>
          </a:xfrm>
        </p:spPr>
        <p:txBody>
          <a:bodyPr/>
          <a:lstStyle/>
          <a:p>
            <a:pPr marL="292100" indent="-292100" eaLnBrk="1" hangingPunct="1"/>
            <a:r>
              <a:rPr lang="en-US" dirty="0">
                <a:solidFill>
                  <a:schemeClr val="tx1"/>
                </a:solidFill>
                <a:ea typeface="ＭＳ Ｐゴシック" pitchFamily="-72" charset="-128"/>
                <a:cs typeface="ＭＳ Ｐゴシック" pitchFamily="-72" charset="-128"/>
              </a:rPr>
              <a:t>6 out of 15 covered in highest priority</a:t>
            </a:r>
          </a:p>
          <a:p>
            <a:pPr marL="292100" indent="-292100" eaLnBrk="1" hangingPunct="1"/>
            <a:r>
              <a:rPr lang="en-US" dirty="0">
                <a:solidFill>
                  <a:schemeClr val="tx1"/>
                </a:solidFill>
                <a:ea typeface="ＭＳ Ｐゴシック" pitchFamily="-72" charset="-128"/>
                <a:cs typeface="ＭＳ Ｐゴシック" pitchFamily="-72" charset="-128"/>
              </a:rPr>
              <a:t>Priority 1 and 2 covered all except</a:t>
            </a:r>
          </a:p>
          <a:p>
            <a:pPr marL="639763" lvl="1" indent="-228600" eaLnBrk="1" hangingPunct="1"/>
            <a:r>
              <a:rPr lang="en-US" dirty="0">
                <a:solidFill>
                  <a:schemeClr val="tx1"/>
                </a:solidFill>
              </a:rPr>
              <a:t>Staff and volunteer management</a:t>
            </a:r>
          </a:p>
          <a:p>
            <a:pPr marL="639763" lvl="1" indent="-228600" eaLnBrk="1" hangingPunct="1"/>
            <a:r>
              <a:rPr lang="en-US" dirty="0">
                <a:solidFill>
                  <a:schemeClr val="tx1"/>
                </a:solidFill>
              </a:rPr>
              <a:t>Fatality management</a:t>
            </a:r>
          </a:p>
          <a:p>
            <a:pPr marL="639763" lvl="1" indent="-228600" eaLnBrk="1" hangingPunct="1"/>
            <a:r>
              <a:rPr lang="en-US" dirty="0">
                <a:solidFill>
                  <a:schemeClr val="tx1"/>
                </a:solidFill>
              </a:rPr>
              <a:t>Disease reporting and surveillance </a:t>
            </a:r>
          </a:p>
          <a:p>
            <a:pPr marL="292100" indent="-292100" eaLnBrk="1" hangingPunct="1"/>
            <a:r>
              <a:rPr lang="en-US" dirty="0">
                <a:solidFill>
                  <a:schemeClr val="tx1"/>
                </a:solidFill>
                <a:ea typeface="ＭＳ Ｐゴシック" pitchFamily="-72" charset="-128"/>
                <a:cs typeface="ＭＳ Ｐゴシック" pitchFamily="-72" charset="-128"/>
              </a:rPr>
              <a:t>Did not favor topics derived from guidelines from any single source, or from multiple sources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Rectangle 2"/>
          <p:cNvSpPr>
            <a:spLocks noGrp="1"/>
          </p:cNvSpPr>
          <p:nvPr>
            <p:ph type="title" idx="4294967295"/>
          </p:nvPr>
        </p:nvSpPr>
        <p:spPr bwMode="auto">
          <a:xfrm>
            <a:off x="228600" y="152400"/>
            <a:ext cx="8686800" cy="838200"/>
          </a:xfrm>
          <a:noFill/>
        </p:spPr>
        <p:txBody>
          <a:bodyPr wrap="square" lIns="91440" tIns="45720" rIns="91440" bIns="45720" numCol="1" anchorCtr="0" compatLnSpc="1">
            <a:prstTxWarp prst="textNoShape">
              <a:avLst/>
            </a:prstTxWarp>
          </a:bodyPr>
          <a:lstStyle/>
          <a:p>
            <a:pPr algn="ctr" eaLnBrk="1" hangingPunct="1"/>
            <a:r>
              <a:rPr lang="en-US" sz="4000" cap="none" dirty="0">
                <a:solidFill>
                  <a:schemeClr val="tx1"/>
                </a:solidFill>
                <a:effectLst/>
                <a:ea typeface="ＭＳ Ｐゴシック" pitchFamily="-72" charset="-128"/>
                <a:cs typeface="ＭＳ Ｐゴシック" pitchFamily="-72" charset="-128"/>
              </a:rPr>
              <a:t>Database Analysis</a:t>
            </a:r>
            <a:endParaRPr lang="en-US" cap="none" dirty="0">
              <a:effectLst/>
              <a:ea typeface="ＭＳ Ｐゴシック" pitchFamily="-72" charset="-128"/>
              <a:cs typeface="ＭＳ Ｐゴシック" pitchFamily="-72" charset="-128"/>
            </a:endParaRPr>
          </a:p>
        </p:txBody>
      </p:sp>
      <p:grpSp>
        <p:nvGrpSpPr>
          <p:cNvPr id="13" name="Group 12"/>
          <p:cNvGrpSpPr/>
          <p:nvPr/>
        </p:nvGrpSpPr>
        <p:grpSpPr>
          <a:xfrm>
            <a:off x="533400" y="1143000"/>
            <a:ext cx="8153400" cy="5257800"/>
            <a:chOff x="533400" y="1143000"/>
            <a:chExt cx="8153400" cy="5257800"/>
          </a:xfrm>
        </p:grpSpPr>
        <p:sp>
          <p:nvSpPr>
            <p:cNvPr id="41986" name="AutoShape 3"/>
            <p:cNvSpPr>
              <a:spLocks noChangeArrowheads="1"/>
            </p:cNvSpPr>
            <p:nvPr/>
          </p:nvSpPr>
          <p:spPr bwMode="auto">
            <a:xfrm>
              <a:off x="533400" y="1524000"/>
              <a:ext cx="2819400" cy="1600200"/>
            </a:xfrm>
            <a:prstGeom prst="rightArrowCallout">
              <a:avLst>
                <a:gd name="adj1" fmla="val 25000"/>
                <a:gd name="adj2" fmla="val 25000"/>
                <a:gd name="adj3" fmla="val 29365"/>
                <a:gd name="adj4" fmla="val 66667"/>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41987" name="AutoShape 6"/>
            <p:cNvSpPr>
              <a:spLocks noChangeArrowheads="1"/>
            </p:cNvSpPr>
            <p:nvPr/>
          </p:nvSpPr>
          <p:spPr bwMode="auto">
            <a:xfrm>
              <a:off x="3505200" y="1524000"/>
              <a:ext cx="2667000" cy="1600200"/>
            </a:xfrm>
            <a:prstGeom prst="rightArrowCallout">
              <a:avLst>
                <a:gd name="adj1" fmla="val 25000"/>
                <a:gd name="adj2" fmla="val 25000"/>
                <a:gd name="adj3" fmla="val 27778"/>
                <a:gd name="adj4" fmla="val 66667"/>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41988" name="Text Box 7"/>
            <p:cNvSpPr txBox="1">
              <a:spLocks noChangeArrowheads="1"/>
            </p:cNvSpPr>
            <p:nvPr/>
          </p:nvSpPr>
          <p:spPr bwMode="auto">
            <a:xfrm>
              <a:off x="762000" y="1905000"/>
              <a:ext cx="1524000" cy="822325"/>
            </a:xfrm>
            <a:prstGeom prst="rect">
              <a:avLst/>
            </a:prstGeom>
            <a:noFill/>
            <a:ln w="9525">
              <a:noFill/>
              <a:miter lim="800000"/>
              <a:headEnd/>
              <a:tailEnd/>
            </a:ln>
          </p:spPr>
          <p:txBody>
            <a:bodyPr>
              <a:prstTxWarp prst="textNoShape">
                <a:avLst/>
              </a:prstTxWarp>
              <a:spAutoFit/>
            </a:bodyPr>
            <a:lstStyle/>
            <a:p>
              <a:pPr>
                <a:spcBef>
                  <a:spcPct val="50000"/>
                </a:spcBef>
              </a:pPr>
              <a:r>
                <a:rPr lang="en-US"/>
                <a:t>Database search</a:t>
              </a:r>
            </a:p>
          </p:txBody>
        </p:sp>
        <p:sp>
          <p:nvSpPr>
            <p:cNvPr id="41989" name="Text Box 8"/>
            <p:cNvSpPr txBox="1">
              <a:spLocks noChangeArrowheads="1"/>
            </p:cNvSpPr>
            <p:nvPr/>
          </p:nvSpPr>
          <p:spPr bwMode="auto">
            <a:xfrm>
              <a:off x="3581400" y="1905000"/>
              <a:ext cx="1676400" cy="822325"/>
            </a:xfrm>
            <a:prstGeom prst="rect">
              <a:avLst/>
            </a:prstGeom>
            <a:noFill/>
            <a:ln w="9525">
              <a:noFill/>
              <a:miter lim="800000"/>
              <a:headEnd/>
              <a:tailEnd/>
            </a:ln>
          </p:spPr>
          <p:txBody>
            <a:bodyPr>
              <a:prstTxWarp prst="textNoShape">
                <a:avLst/>
              </a:prstTxWarp>
              <a:spAutoFit/>
            </a:bodyPr>
            <a:lstStyle/>
            <a:p>
              <a:pPr>
                <a:spcBef>
                  <a:spcPct val="50000"/>
                </a:spcBef>
              </a:pPr>
              <a:r>
                <a:rPr lang="en-US"/>
                <a:t>Database narrowing</a:t>
              </a:r>
            </a:p>
          </p:txBody>
        </p:sp>
        <p:sp>
          <p:nvSpPr>
            <p:cNvPr id="41990" name="AutoShape 9"/>
            <p:cNvSpPr>
              <a:spLocks noChangeArrowheads="1"/>
            </p:cNvSpPr>
            <p:nvPr/>
          </p:nvSpPr>
          <p:spPr bwMode="auto">
            <a:xfrm>
              <a:off x="6629400" y="1143000"/>
              <a:ext cx="1981200" cy="3581400"/>
            </a:xfrm>
            <a:prstGeom prst="downArrowCallout">
              <a:avLst>
                <a:gd name="adj1" fmla="val 25000"/>
                <a:gd name="adj2" fmla="val 25000"/>
                <a:gd name="adj3" fmla="val 30128"/>
                <a:gd name="adj4" fmla="val 66667"/>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41991" name="Text Box 10"/>
            <p:cNvSpPr txBox="1">
              <a:spLocks noChangeArrowheads="1"/>
            </p:cNvSpPr>
            <p:nvPr/>
          </p:nvSpPr>
          <p:spPr bwMode="auto">
            <a:xfrm>
              <a:off x="6705600" y="1381125"/>
              <a:ext cx="1752600" cy="1917700"/>
            </a:xfrm>
            <a:prstGeom prst="rect">
              <a:avLst/>
            </a:prstGeom>
            <a:noFill/>
            <a:ln w="9525">
              <a:noFill/>
              <a:miter lim="800000"/>
              <a:headEnd/>
              <a:tailEnd/>
            </a:ln>
          </p:spPr>
          <p:txBody>
            <a:bodyPr>
              <a:prstTxWarp prst="textNoShape">
                <a:avLst/>
              </a:prstTxWarp>
              <a:spAutoFit/>
            </a:bodyPr>
            <a:lstStyle/>
            <a:p>
              <a:pPr>
                <a:spcBef>
                  <a:spcPct val="50000"/>
                </a:spcBef>
              </a:pPr>
              <a:r>
                <a:rPr lang="en-US"/>
                <a:t>Linkage of dataset measures across databases</a:t>
              </a:r>
            </a:p>
          </p:txBody>
        </p:sp>
        <p:sp>
          <p:nvSpPr>
            <p:cNvPr id="41992" name="AutoShape 11"/>
            <p:cNvSpPr>
              <a:spLocks noChangeArrowheads="1"/>
            </p:cNvSpPr>
            <p:nvPr/>
          </p:nvSpPr>
          <p:spPr bwMode="auto">
            <a:xfrm>
              <a:off x="5105400" y="5029200"/>
              <a:ext cx="3581400" cy="1371600"/>
            </a:xfrm>
            <a:prstGeom prst="leftArrowCallout">
              <a:avLst>
                <a:gd name="adj1" fmla="val 25000"/>
                <a:gd name="adj2" fmla="val 25000"/>
                <a:gd name="adj3" fmla="val 43519"/>
                <a:gd name="adj4" fmla="val 66667"/>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41993" name="Text Box 12"/>
            <p:cNvSpPr txBox="1">
              <a:spLocks noChangeArrowheads="1"/>
            </p:cNvSpPr>
            <p:nvPr/>
          </p:nvSpPr>
          <p:spPr bwMode="auto">
            <a:xfrm>
              <a:off x="6400800" y="5181600"/>
              <a:ext cx="2286000" cy="1006475"/>
            </a:xfrm>
            <a:prstGeom prst="rect">
              <a:avLst/>
            </a:prstGeom>
            <a:noFill/>
            <a:ln w="9525">
              <a:noFill/>
              <a:miter lim="800000"/>
              <a:headEnd/>
              <a:tailEnd/>
            </a:ln>
          </p:spPr>
          <p:txBody>
            <a:bodyPr>
              <a:prstTxWarp prst="textNoShape">
                <a:avLst/>
              </a:prstTxWarp>
              <a:spAutoFit/>
            </a:bodyPr>
            <a:lstStyle/>
            <a:p>
              <a:pPr>
                <a:spcBef>
                  <a:spcPct val="50000"/>
                </a:spcBef>
              </a:pPr>
              <a:r>
                <a:rPr lang="en-US" sz="2000"/>
                <a:t>Linkage of dataset measures to priority areas</a:t>
              </a:r>
              <a:endParaRPr lang="en-US"/>
            </a:p>
          </p:txBody>
        </p:sp>
        <p:sp>
          <p:nvSpPr>
            <p:cNvPr id="41994" name="Rectangle 13"/>
            <p:cNvSpPr>
              <a:spLocks noChangeArrowheads="1"/>
            </p:cNvSpPr>
            <p:nvPr/>
          </p:nvSpPr>
          <p:spPr bwMode="auto">
            <a:xfrm>
              <a:off x="1981200" y="4343400"/>
              <a:ext cx="2590800" cy="2057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
          <p:nvSpPr>
            <p:cNvPr id="41995" name="Text Box 14"/>
            <p:cNvSpPr txBox="1">
              <a:spLocks noChangeArrowheads="1"/>
            </p:cNvSpPr>
            <p:nvPr/>
          </p:nvSpPr>
          <p:spPr bwMode="auto">
            <a:xfrm>
              <a:off x="2286000" y="4832350"/>
              <a:ext cx="2057400" cy="1187450"/>
            </a:xfrm>
            <a:prstGeom prst="rect">
              <a:avLst/>
            </a:prstGeom>
            <a:noFill/>
            <a:ln w="9525">
              <a:noFill/>
              <a:miter lim="800000"/>
              <a:headEnd/>
              <a:tailEnd/>
            </a:ln>
          </p:spPr>
          <p:txBody>
            <a:bodyPr>
              <a:prstTxWarp prst="textNoShape">
                <a:avLst/>
              </a:prstTxWarp>
              <a:spAutoFit/>
            </a:bodyPr>
            <a:lstStyle/>
            <a:p>
              <a:pPr>
                <a:spcBef>
                  <a:spcPct val="50000"/>
                </a:spcBef>
              </a:pPr>
              <a:r>
                <a:rPr lang="en-US"/>
                <a:t>Validation and outcome analysis</a:t>
              </a: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187325" y="0"/>
            <a:ext cx="8767763" cy="966788"/>
          </a:xfrm>
        </p:spPr>
        <p:txBody>
          <a:bodyPr wrap="square" lIns="90488" tIns="44450" rIns="90488" bIns="44450" numCol="1" anchor="b" anchorCtr="0" compatLnSpc="1">
            <a:prstTxWarp prst="textNoShape">
              <a:avLst/>
            </a:prstTxWarp>
          </a:bodyPr>
          <a:lstStyle/>
          <a:p>
            <a:pPr algn="ctr" eaLnBrk="1" hangingPunct="1">
              <a:defRPr/>
            </a:pPr>
            <a:r>
              <a:rPr lang="en-US" sz="4000" cap="none" dirty="0">
                <a:solidFill>
                  <a:schemeClr val="tx1"/>
                </a:solidFill>
                <a:effectLst>
                  <a:outerShdw blurRad="38100" dist="38100" dir="2700000" algn="tl">
                    <a:srgbClr val="DDDDDD"/>
                  </a:outerShdw>
                </a:effectLst>
                <a:ea typeface="ＭＳ Ｐゴシック" pitchFamily="-72" charset="-128"/>
                <a:cs typeface="ＭＳ Ｐゴシック" pitchFamily="-72" charset="-128"/>
              </a:rPr>
              <a:t>Search for EP Data Sources</a:t>
            </a:r>
            <a:endParaRPr lang="en-US" sz="3200" cap="none" dirty="0">
              <a:solidFill>
                <a:schemeClr val="tx1"/>
              </a:solidFill>
              <a:effectLst>
                <a:outerShdw blurRad="38100" dist="38100" dir="2700000" algn="tl">
                  <a:srgbClr val="DDDDDD"/>
                </a:outerShdw>
              </a:effectLst>
              <a:ea typeface="ＭＳ Ｐゴシック" pitchFamily="-72" charset="-128"/>
              <a:cs typeface="ＭＳ Ｐゴシック" pitchFamily="-72" charset="-128"/>
            </a:endParaRPr>
          </a:p>
        </p:txBody>
      </p:sp>
      <p:sp>
        <p:nvSpPr>
          <p:cNvPr id="20483" name="Rectangle 3"/>
          <p:cNvSpPr>
            <a:spLocks noGrp="1" noChangeArrowheads="1"/>
          </p:cNvSpPr>
          <p:nvPr>
            <p:ph type="body" idx="4294967295"/>
          </p:nvPr>
        </p:nvSpPr>
        <p:spPr>
          <a:xfrm>
            <a:off x="457200" y="1752600"/>
            <a:ext cx="8540750" cy="4654550"/>
          </a:xfrm>
        </p:spPr>
        <p:txBody>
          <a:bodyPr lIns="90488" tIns="44450" rIns="90488" bIns="44450"/>
          <a:lstStyle/>
          <a:p>
            <a:pPr marL="465138" indent="-465138" eaLnBrk="1" hangingPunct="1">
              <a:buFont typeface="Wingdings" pitchFamily="-72" charset="2"/>
              <a:buChar char="§"/>
              <a:defRPr/>
            </a:pPr>
            <a:r>
              <a:rPr lang="en-US" sz="2800" dirty="0">
                <a:solidFill>
                  <a:schemeClr val="tx1"/>
                </a:solidFill>
                <a:effectLst>
                  <a:outerShdw blurRad="38100" dist="38100" dir="2700000" algn="tl">
                    <a:srgbClr val="DDDDDD"/>
                  </a:outerShdw>
                </a:effectLst>
                <a:ea typeface="ＭＳ Ｐゴシック" pitchFamily="-72" charset="-128"/>
                <a:cs typeface="ＭＳ Ｐゴシック" pitchFamily="-72" charset="-128"/>
              </a:rPr>
              <a:t>Literature Review using web based aggregators</a:t>
            </a:r>
          </a:p>
          <a:p>
            <a:pPr marL="976313" lvl="1" indent="-396875" eaLnBrk="1" hangingPunct="1">
              <a:buFontTx/>
              <a:buChar char="•"/>
              <a:defRPr/>
            </a:pPr>
            <a:r>
              <a:rPr lang="en-US" sz="2000" dirty="0">
                <a:solidFill>
                  <a:schemeClr val="tx1"/>
                </a:solidFill>
                <a:effectLst>
                  <a:outerShdw blurRad="38100" dist="38100" dir="2700000" algn="tl">
                    <a:srgbClr val="DDDDDD"/>
                  </a:outerShdw>
                </a:effectLst>
              </a:rPr>
              <a:t>ISI Web of Knowledge, </a:t>
            </a:r>
            <a:r>
              <a:rPr lang="en-US" sz="2000" dirty="0" err="1">
                <a:solidFill>
                  <a:schemeClr val="tx1"/>
                </a:solidFill>
                <a:effectLst>
                  <a:outerShdw blurRad="38100" dist="38100" dir="2700000" algn="tl">
                    <a:srgbClr val="DDDDDD"/>
                  </a:outerShdw>
                </a:effectLst>
              </a:rPr>
              <a:t>PubMed</a:t>
            </a:r>
            <a:r>
              <a:rPr lang="en-US" sz="2000" dirty="0">
                <a:solidFill>
                  <a:schemeClr val="tx1"/>
                </a:solidFill>
                <a:effectLst>
                  <a:outerShdw blurRad="38100" dist="38100" dir="2700000" algn="tl">
                    <a:srgbClr val="DDDDDD"/>
                  </a:outerShdw>
                </a:effectLst>
              </a:rPr>
              <a:t>, Google Scholar</a:t>
            </a:r>
          </a:p>
          <a:p>
            <a:pPr marL="465138" indent="-465138" eaLnBrk="1" hangingPunct="1">
              <a:buFont typeface="Wingdings" pitchFamily="-72" charset="2"/>
              <a:buChar char="§"/>
              <a:defRPr/>
            </a:pPr>
            <a:r>
              <a:rPr lang="en-US" sz="2800" dirty="0">
                <a:solidFill>
                  <a:schemeClr val="tx1"/>
                </a:solidFill>
                <a:effectLst>
                  <a:outerShdw blurRad="38100" dist="38100" dir="2700000" algn="tl">
                    <a:srgbClr val="DDDDDD"/>
                  </a:outerShdw>
                </a:effectLst>
                <a:ea typeface="ＭＳ Ｐゴシック" pitchFamily="-72" charset="-128"/>
                <a:cs typeface="ＭＳ Ｐゴシック" pitchFamily="-72" charset="-128"/>
              </a:rPr>
              <a:t>State and federal sources</a:t>
            </a:r>
          </a:p>
          <a:p>
            <a:pPr marL="976313" lvl="1" indent="-396875" eaLnBrk="1" hangingPunct="1">
              <a:buFontTx/>
              <a:buChar char="•"/>
              <a:defRPr/>
            </a:pPr>
            <a:r>
              <a:rPr lang="en-US" sz="2000" dirty="0">
                <a:solidFill>
                  <a:schemeClr val="tx1"/>
                </a:solidFill>
                <a:effectLst>
                  <a:outerShdw blurRad="38100" dist="38100" dir="2700000" algn="tl">
                    <a:srgbClr val="DDDDDD"/>
                  </a:outerShdw>
                </a:effectLst>
              </a:rPr>
              <a:t>ASPR, DHS</a:t>
            </a:r>
          </a:p>
          <a:p>
            <a:pPr marL="465138" indent="-465138" eaLnBrk="1" hangingPunct="1">
              <a:buFont typeface="Wingdings" pitchFamily="-72" charset="2"/>
              <a:buChar char="§"/>
              <a:defRPr/>
            </a:pPr>
            <a:r>
              <a:rPr lang="en-US" sz="2800" dirty="0">
                <a:solidFill>
                  <a:schemeClr val="tx1"/>
                </a:solidFill>
                <a:effectLst>
                  <a:outerShdw blurRad="38100" dist="38100" dir="2700000" algn="tl">
                    <a:srgbClr val="DDDDDD"/>
                  </a:outerShdw>
                </a:effectLst>
                <a:ea typeface="ＭＳ Ｐゴシック" pitchFamily="-72" charset="-128"/>
                <a:cs typeface="ＭＳ Ｐゴシック" pitchFamily="-72" charset="-128"/>
              </a:rPr>
              <a:t>National and regional EP expert feedback</a:t>
            </a:r>
          </a:p>
          <a:p>
            <a:pPr marL="465138" indent="-465138" eaLnBrk="1" hangingPunct="1">
              <a:buFont typeface="Wingdings" pitchFamily="-72" charset="2"/>
              <a:buChar char="§"/>
              <a:defRPr/>
            </a:pPr>
            <a:endParaRPr lang="en-US" sz="2800" dirty="0">
              <a:solidFill>
                <a:schemeClr val="tx1"/>
              </a:solidFill>
              <a:effectLst>
                <a:outerShdw blurRad="38100" dist="38100" dir="2700000" algn="tl">
                  <a:srgbClr val="DDDDDD"/>
                </a:outerShdw>
              </a:effectLst>
              <a:ea typeface="ＭＳ Ｐゴシック" pitchFamily="-72" charset="-128"/>
              <a:cs typeface="ＭＳ Ｐゴシック" pitchFamily="-72" charset="-128"/>
            </a:endParaRPr>
          </a:p>
          <a:p>
            <a:pPr marL="465138" indent="-465138" eaLnBrk="1" hangingPunct="1">
              <a:buFont typeface="Wingdings" pitchFamily="-72" charset="2"/>
              <a:buNone/>
              <a:defRPr/>
            </a:pPr>
            <a:endParaRPr lang="en-US" sz="2800" dirty="0">
              <a:solidFill>
                <a:schemeClr val="tx1"/>
              </a:solidFill>
              <a:effectLst>
                <a:outerShdw blurRad="38100" dist="38100" dir="2700000" algn="tl">
                  <a:srgbClr val="DDDDDD"/>
                </a:outerShdw>
              </a:effectLst>
              <a:ea typeface="ＭＳ Ｐゴシック" pitchFamily="-72" charset="-128"/>
              <a:cs typeface="ＭＳ Ｐゴシック" pitchFamily="-72" charset="-128"/>
            </a:endParaRPr>
          </a:p>
          <a:p>
            <a:pPr marL="465138" indent="-465138" algn="ctr" eaLnBrk="1" hangingPunct="1">
              <a:buFont typeface="Wingdings" pitchFamily="-72" charset="2"/>
              <a:buNone/>
              <a:defRPr/>
            </a:pPr>
            <a:r>
              <a:rPr lang="en-US" sz="2800" dirty="0">
                <a:solidFill>
                  <a:schemeClr val="tx1"/>
                </a:solidFill>
                <a:effectLst>
                  <a:outerShdw blurRad="38100" dist="38100" dir="2700000" algn="tl">
                    <a:srgbClr val="DDDDDD"/>
                  </a:outerShdw>
                </a:effectLst>
                <a:ea typeface="ＭＳ Ｐゴシック" pitchFamily="-72" charset="-128"/>
                <a:cs typeface="ＭＳ Ｐゴシック" pitchFamily="-72" charset="-128"/>
              </a:rPr>
              <a:t>547 initially selected, however 44 unique EP data sources identified</a:t>
            </a:r>
          </a:p>
        </p:txBody>
      </p:sp>
      <p:sp>
        <p:nvSpPr>
          <p:cNvPr id="44035" name="AutoShape 3"/>
          <p:cNvSpPr>
            <a:spLocks noChangeArrowheads="1"/>
          </p:cNvSpPr>
          <p:nvPr/>
        </p:nvSpPr>
        <p:spPr bwMode="auto">
          <a:xfrm>
            <a:off x="4343400" y="4343400"/>
            <a:ext cx="457200" cy="685800"/>
          </a:xfrm>
          <a:prstGeom prst="downArrow">
            <a:avLst>
              <a:gd name="adj1" fmla="val 50000"/>
              <a:gd name="adj2" fmla="val 37500"/>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7" name="Rectangle 3"/>
          <p:cNvSpPr>
            <a:spLocks noGrp="1" noChangeArrowheads="1"/>
          </p:cNvSpPr>
          <p:nvPr>
            <p:ph type="body" idx="4294967295"/>
          </p:nvPr>
        </p:nvSpPr>
        <p:spPr>
          <a:xfrm>
            <a:off x="228600" y="1181100"/>
            <a:ext cx="8686800" cy="5448300"/>
          </a:xfrm>
        </p:spPr>
        <p:txBody>
          <a:bodyPr lIns="90488" tIns="44450" rIns="90488" bIns="44450"/>
          <a:lstStyle/>
          <a:p>
            <a:pPr marL="465138" indent="-465138" eaLnBrk="1" hangingPunct="1">
              <a:buFont typeface="Wingdings" pitchFamily="-72" charset="2"/>
              <a:buChar char="§"/>
              <a:defRPr/>
            </a:pPr>
            <a:r>
              <a:rPr lang="en-US" sz="3800" dirty="0">
                <a:solidFill>
                  <a:schemeClr val="tx1"/>
                </a:solidFill>
                <a:effectLst>
                  <a:outerShdw blurRad="38100" dist="38100" dir="2700000" algn="tl">
                    <a:srgbClr val="DDDDDD"/>
                  </a:outerShdw>
                </a:effectLst>
                <a:ea typeface="ＭＳ Ｐゴシック" pitchFamily="-72" charset="-128"/>
                <a:cs typeface="ＭＳ Ｐゴシック" pitchFamily="-72" charset="-128"/>
              </a:rPr>
              <a:t>Inclusion Criteria</a:t>
            </a:r>
            <a:endParaRPr lang="en-US" b="1" dirty="0">
              <a:solidFill>
                <a:schemeClr val="tx1"/>
              </a:solidFill>
              <a:effectLst>
                <a:outerShdw blurRad="38100" dist="38100" dir="2700000" algn="tl">
                  <a:srgbClr val="DDDDDD"/>
                </a:outerShdw>
              </a:effectLst>
              <a:ea typeface="ＭＳ Ｐゴシック" pitchFamily="-72" charset="-128"/>
              <a:cs typeface="ＭＳ Ｐゴシック" pitchFamily="-72" charset="-128"/>
            </a:endParaRPr>
          </a:p>
          <a:p>
            <a:pPr marL="976313" lvl="1" indent="-396875" eaLnBrk="1" hangingPunct="1">
              <a:defRPr/>
            </a:pPr>
            <a:r>
              <a:rPr lang="en-US" sz="2400" dirty="0">
                <a:solidFill>
                  <a:schemeClr val="tx1"/>
                </a:solidFill>
                <a:effectLst>
                  <a:outerShdw blurRad="38100" dist="38100" dir="2700000" algn="tl">
                    <a:srgbClr val="DDDDDD"/>
                  </a:outerShdw>
                </a:effectLst>
              </a:rPr>
              <a:t>Must focus on hospital or healthcare system in part or whole</a:t>
            </a:r>
          </a:p>
          <a:p>
            <a:pPr marL="976313" lvl="1" indent="-396875" eaLnBrk="1" hangingPunct="1">
              <a:defRPr/>
            </a:pPr>
            <a:r>
              <a:rPr lang="en-US" sz="2400" dirty="0">
                <a:solidFill>
                  <a:schemeClr val="tx1"/>
                </a:solidFill>
                <a:effectLst>
                  <a:outerShdw blurRad="38100" dist="38100" dir="2700000" algn="tl">
                    <a:srgbClr val="DDDDDD"/>
                  </a:outerShdw>
                </a:effectLst>
              </a:rPr>
              <a:t>Must be state, regional data, (or aggregate of data above state level if available)</a:t>
            </a:r>
          </a:p>
          <a:p>
            <a:pPr marL="976313" lvl="1" indent="-396875" eaLnBrk="1" hangingPunct="1">
              <a:defRPr/>
            </a:pPr>
            <a:r>
              <a:rPr lang="en-US" sz="2400" dirty="0">
                <a:solidFill>
                  <a:schemeClr val="tx1"/>
                </a:solidFill>
                <a:effectLst>
                  <a:outerShdw blurRad="38100" dist="38100" dir="2700000" algn="tl">
                    <a:srgbClr val="DDDDDD"/>
                  </a:outerShdw>
                </a:effectLst>
              </a:rPr>
              <a:t>Data must be available and accessible (some EP data lost or “secure”)</a:t>
            </a:r>
          </a:p>
          <a:p>
            <a:pPr marL="976313" lvl="1" indent="-396875" eaLnBrk="1" hangingPunct="1">
              <a:defRPr/>
            </a:pPr>
            <a:r>
              <a:rPr lang="en-US" sz="2400" dirty="0">
                <a:solidFill>
                  <a:schemeClr val="tx1"/>
                </a:solidFill>
                <a:effectLst>
                  <a:outerShdw blurRad="38100" dist="38100" dir="2700000" algn="tl">
                    <a:srgbClr val="DDDDDD"/>
                  </a:outerShdw>
                </a:effectLst>
              </a:rPr>
              <a:t>Must have available data dictionary</a:t>
            </a:r>
          </a:p>
          <a:p>
            <a:pPr marL="465138" indent="-465138" eaLnBrk="1" hangingPunct="1">
              <a:buFont typeface="Wingdings" pitchFamily="-72" charset="2"/>
              <a:buChar char="§"/>
              <a:defRPr/>
            </a:pPr>
            <a:r>
              <a:rPr lang="en-US" sz="3800" dirty="0">
                <a:solidFill>
                  <a:schemeClr val="tx1"/>
                </a:solidFill>
                <a:effectLst>
                  <a:outerShdw blurRad="38100" dist="38100" dir="2700000" algn="tl">
                    <a:srgbClr val="DDDDDD"/>
                  </a:outerShdw>
                </a:effectLst>
                <a:ea typeface="ＭＳ Ｐゴシック" pitchFamily="-72" charset="-128"/>
                <a:cs typeface="ＭＳ Ｐゴシック" pitchFamily="-72" charset="-128"/>
              </a:rPr>
              <a:t>Identified: 44</a:t>
            </a:r>
            <a:endParaRPr lang="en-US" b="1" dirty="0">
              <a:solidFill>
                <a:schemeClr val="tx1"/>
              </a:solidFill>
              <a:effectLst>
                <a:outerShdw blurRad="38100" dist="38100" dir="2700000" algn="tl">
                  <a:srgbClr val="DDDDDD"/>
                </a:outerShdw>
              </a:effectLst>
              <a:ea typeface="ＭＳ Ｐゴシック" pitchFamily="-72" charset="-128"/>
              <a:cs typeface="ＭＳ Ｐゴシック" pitchFamily="-72" charset="-128"/>
            </a:endParaRPr>
          </a:p>
          <a:p>
            <a:pPr marL="465138" indent="-465138" eaLnBrk="1" hangingPunct="1">
              <a:buFont typeface="Wingdings" pitchFamily="-72" charset="2"/>
              <a:buChar char="§"/>
              <a:defRPr/>
            </a:pPr>
            <a:r>
              <a:rPr lang="en-US" sz="3800" dirty="0">
                <a:solidFill>
                  <a:schemeClr val="tx1"/>
                </a:solidFill>
                <a:effectLst>
                  <a:outerShdw blurRad="38100" dist="38100" dir="2700000" algn="tl">
                    <a:srgbClr val="DDDDDD"/>
                  </a:outerShdw>
                </a:effectLst>
                <a:ea typeface="ＭＳ Ｐゴシック" pitchFamily="-72" charset="-128"/>
                <a:cs typeface="ＭＳ Ｐゴシック" pitchFamily="-72" charset="-128"/>
              </a:rPr>
              <a:t>Data sources which met criteria: 11</a:t>
            </a:r>
            <a:endParaRPr lang="en-US" dirty="0">
              <a:solidFill>
                <a:srgbClr val="002666"/>
              </a:solidFill>
              <a:effectLst>
                <a:outerShdw blurRad="38100" dist="38100" dir="2700000" algn="tl">
                  <a:srgbClr val="DDDDDD"/>
                </a:outerShdw>
              </a:effectLst>
              <a:ea typeface="ＭＳ Ｐゴシック" pitchFamily="-72" charset="-128"/>
              <a:cs typeface="ＭＳ Ｐゴシック" pitchFamily="-72" charset="-128"/>
            </a:endParaRPr>
          </a:p>
        </p:txBody>
      </p:sp>
      <p:sp>
        <p:nvSpPr>
          <p:cNvPr id="21508" name="Rectangle 4"/>
          <p:cNvSpPr>
            <a:spLocks noGrp="1" noChangeArrowheads="1"/>
          </p:cNvSpPr>
          <p:nvPr>
            <p:ph type="title" idx="4294967295"/>
          </p:nvPr>
        </p:nvSpPr>
        <p:spPr>
          <a:xfrm>
            <a:off x="223838" y="120650"/>
            <a:ext cx="8767762" cy="717550"/>
          </a:xfrm>
        </p:spPr>
        <p:txBody>
          <a:bodyPr wrap="square" lIns="90488" tIns="44450" rIns="90488" bIns="44450" numCol="1" anchor="b" anchorCtr="0" compatLnSpc="1">
            <a:prstTxWarp prst="textNoShape">
              <a:avLst/>
            </a:prstTxWarp>
          </a:bodyPr>
          <a:lstStyle/>
          <a:p>
            <a:pPr algn="ctr" eaLnBrk="1" hangingPunct="1">
              <a:defRPr/>
            </a:pPr>
            <a:r>
              <a:rPr lang="en-US" sz="3800" cap="none" dirty="0">
                <a:effectLst>
                  <a:outerShdw blurRad="38100" dist="38100" dir="2700000" algn="tl">
                    <a:srgbClr val="DDDDDD"/>
                  </a:outerShdw>
                </a:effectLst>
                <a:ea typeface="ＭＳ Ｐゴシック" pitchFamily="-72" charset="-128"/>
                <a:cs typeface="ＭＳ Ｐゴシック" pitchFamily="-72" charset="-128"/>
              </a:rPr>
              <a:t>Database Identification and Narrowing</a:t>
            </a:r>
            <a:endParaRPr lang="en-US" sz="3200" cap="none" dirty="0">
              <a:effectLst>
                <a:outerShdw blurRad="38100" dist="38100" dir="2700000" algn="tl">
                  <a:srgbClr val="DDDDDD"/>
                </a:outerShdw>
              </a:effectLst>
              <a:ea typeface="ＭＳ Ｐゴシック" pitchFamily="-72" charset="-128"/>
              <a:cs typeface="ＭＳ Ｐゴシック" pitchFamily="-72"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7" name="Rectangle 3"/>
          <p:cNvSpPr>
            <a:spLocks noGrp="1" noChangeArrowheads="1"/>
          </p:cNvSpPr>
          <p:nvPr>
            <p:ph type="body" idx="4294967295"/>
          </p:nvPr>
        </p:nvSpPr>
        <p:spPr>
          <a:xfrm>
            <a:off x="533400" y="1447800"/>
            <a:ext cx="8142288" cy="5181600"/>
          </a:xfrm>
        </p:spPr>
        <p:txBody>
          <a:bodyPr lIns="90488" tIns="44450" rIns="90488" bIns="44450"/>
          <a:lstStyle/>
          <a:p>
            <a:pPr marL="465138" indent="-465138" eaLnBrk="1" hangingPunct="1">
              <a:lnSpc>
                <a:spcPct val="90000"/>
              </a:lnSpc>
              <a:buFont typeface="Wingdings" pitchFamily="-72" charset="2"/>
              <a:buChar char="§"/>
              <a:defRPr/>
            </a:pPr>
            <a:r>
              <a:rPr lang="en-US" sz="2800" dirty="0">
                <a:solidFill>
                  <a:schemeClr val="tx1"/>
                </a:solidFill>
                <a:effectLst>
                  <a:outerShdw blurRad="38100" dist="38100" dir="2700000" algn="tl">
                    <a:srgbClr val="DDDDDD"/>
                  </a:outerShdw>
                </a:effectLst>
                <a:ea typeface="ＭＳ Ｐゴシック" pitchFamily="-72" charset="-128"/>
                <a:cs typeface="ＭＳ Ｐゴシック" pitchFamily="-72" charset="-128"/>
              </a:rPr>
              <a:t>Databases with EP information</a:t>
            </a:r>
            <a:endParaRPr lang="en-US" sz="2400" b="1" dirty="0">
              <a:solidFill>
                <a:schemeClr val="tx1"/>
              </a:solidFill>
              <a:effectLst>
                <a:outerShdw blurRad="38100" dist="38100" dir="2700000" algn="tl">
                  <a:srgbClr val="DDDDDD"/>
                </a:outerShdw>
              </a:effectLst>
              <a:ea typeface="ＭＳ Ｐゴシック" pitchFamily="-72" charset="-128"/>
              <a:cs typeface="ＭＳ Ｐゴシック" pitchFamily="-72" charset="-128"/>
            </a:endParaRPr>
          </a:p>
          <a:p>
            <a:pPr marL="976313" lvl="1" indent="-396875" eaLnBrk="1" hangingPunct="1">
              <a:lnSpc>
                <a:spcPct val="90000"/>
              </a:lnSpc>
              <a:defRPr/>
            </a:pPr>
            <a:r>
              <a:rPr lang="en-US" sz="1800" dirty="0">
                <a:solidFill>
                  <a:schemeClr val="tx1"/>
                </a:solidFill>
                <a:effectLst>
                  <a:outerShdw blurRad="38100" dist="38100" dir="2700000" algn="tl">
                    <a:srgbClr val="DDDDDD"/>
                  </a:outerShdw>
                </a:effectLst>
              </a:rPr>
              <a:t>Price Waterhouse Cooper’s Public Health Emergency Preparedness (PHEP)</a:t>
            </a:r>
          </a:p>
          <a:p>
            <a:pPr marL="976313" lvl="1" indent="-396875" eaLnBrk="1" hangingPunct="1">
              <a:lnSpc>
                <a:spcPct val="90000"/>
              </a:lnSpc>
              <a:defRPr/>
            </a:pPr>
            <a:r>
              <a:rPr lang="en-US" sz="1800" dirty="0">
                <a:solidFill>
                  <a:schemeClr val="tx1"/>
                </a:solidFill>
                <a:effectLst>
                  <a:outerShdw blurRad="38100" dist="38100" dir="2700000" algn="tl">
                    <a:srgbClr val="DDDDDD"/>
                  </a:outerShdw>
                </a:effectLst>
              </a:rPr>
              <a:t>The Joint Commission </a:t>
            </a:r>
          </a:p>
          <a:p>
            <a:pPr marL="976313" lvl="1" indent="-396875" eaLnBrk="1" hangingPunct="1">
              <a:lnSpc>
                <a:spcPct val="90000"/>
              </a:lnSpc>
              <a:defRPr/>
            </a:pPr>
            <a:r>
              <a:rPr lang="en-US" sz="1800" dirty="0">
                <a:solidFill>
                  <a:schemeClr val="tx1"/>
                </a:solidFill>
                <a:effectLst>
                  <a:outerShdw blurRad="38100" dist="38100" dir="2700000" algn="tl">
                    <a:srgbClr val="DDDDDD"/>
                  </a:outerShdw>
                </a:effectLst>
              </a:rPr>
              <a:t>Government Accountability Office 2003</a:t>
            </a:r>
          </a:p>
          <a:p>
            <a:pPr marL="976313" lvl="1" indent="-396875" eaLnBrk="1" hangingPunct="1">
              <a:lnSpc>
                <a:spcPct val="90000"/>
              </a:lnSpc>
              <a:defRPr/>
            </a:pPr>
            <a:r>
              <a:rPr lang="en-US" sz="1800" dirty="0">
                <a:solidFill>
                  <a:schemeClr val="tx1"/>
                </a:solidFill>
                <a:effectLst>
                  <a:outerShdw blurRad="38100" dist="38100" dir="2700000" algn="tl">
                    <a:srgbClr val="DDDDDD"/>
                  </a:outerShdw>
                </a:effectLst>
              </a:rPr>
              <a:t>Government Accountability Office 2008</a:t>
            </a:r>
          </a:p>
          <a:p>
            <a:pPr marL="976313" lvl="1" indent="-396875" eaLnBrk="1" hangingPunct="1">
              <a:lnSpc>
                <a:spcPct val="90000"/>
              </a:lnSpc>
              <a:defRPr/>
            </a:pPr>
            <a:r>
              <a:rPr lang="en-US" sz="1800" dirty="0">
                <a:solidFill>
                  <a:schemeClr val="tx1"/>
                </a:solidFill>
                <a:effectLst>
                  <a:outerShdw blurRad="38100" dist="38100" dir="2700000" algn="tl">
                    <a:srgbClr val="DDDDDD"/>
                  </a:outerShdw>
                </a:effectLst>
              </a:rPr>
              <a:t>American Hospital Association Health Forum</a:t>
            </a:r>
          </a:p>
          <a:p>
            <a:pPr marL="1439863" lvl="2" indent="-349250" eaLnBrk="1" hangingPunct="1">
              <a:lnSpc>
                <a:spcPct val="90000"/>
              </a:lnSpc>
              <a:buFontTx/>
              <a:buChar char="•"/>
              <a:defRPr/>
            </a:pPr>
            <a:r>
              <a:rPr lang="en-US" sz="1800" dirty="0">
                <a:solidFill>
                  <a:schemeClr val="tx1"/>
                </a:solidFill>
                <a:effectLst>
                  <a:outerShdw blurRad="38100" dist="38100" dir="2700000" algn="tl">
                    <a:srgbClr val="DDDDDD"/>
                  </a:outerShdw>
                </a:effectLst>
                <a:ea typeface="ＭＳ Ｐゴシック" pitchFamily="-72" charset="-128"/>
              </a:rPr>
              <a:t>Annual Survey, </a:t>
            </a:r>
            <a:r>
              <a:rPr lang="en-US" sz="1800" dirty="0" err="1">
                <a:solidFill>
                  <a:schemeClr val="tx1"/>
                </a:solidFill>
                <a:effectLst>
                  <a:outerShdw blurRad="38100" dist="38100" dir="2700000" algn="tl">
                    <a:srgbClr val="DDDDDD"/>
                  </a:outerShdw>
                </a:effectLst>
                <a:ea typeface="ＭＳ Ｐゴシック" pitchFamily="-72" charset="-128"/>
              </a:rPr>
              <a:t>TrendWatch</a:t>
            </a:r>
            <a:endParaRPr lang="en-US" sz="1800" dirty="0">
              <a:solidFill>
                <a:schemeClr val="tx1"/>
              </a:solidFill>
              <a:effectLst>
                <a:outerShdw blurRad="38100" dist="38100" dir="2700000" algn="tl">
                  <a:srgbClr val="DDDDDD"/>
                </a:outerShdw>
              </a:effectLst>
              <a:ea typeface="ＭＳ Ｐゴシック" pitchFamily="-72" charset="-128"/>
            </a:endParaRPr>
          </a:p>
          <a:p>
            <a:pPr marL="976313" lvl="1" indent="-396875" eaLnBrk="1" hangingPunct="1">
              <a:lnSpc>
                <a:spcPct val="90000"/>
              </a:lnSpc>
              <a:defRPr/>
            </a:pPr>
            <a:r>
              <a:rPr lang="en-US" sz="1800" dirty="0">
                <a:solidFill>
                  <a:schemeClr val="tx1"/>
                </a:solidFill>
                <a:effectLst>
                  <a:outerShdw blurRad="38100" dist="38100" dir="2700000" algn="tl">
                    <a:srgbClr val="DDDDDD"/>
                  </a:outerShdw>
                </a:effectLst>
              </a:rPr>
              <a:t>National Hospital Ambulatory Medical Care Survey (NHAMCS) Pandemic &amp; Emergency Response Preparedness Supplement 08</a:t>
            </a:r>
          </a:p>
          <a:p>
            <a:pPr marL="976313" lvl="1" indent="-396875" eaLnBrk="1" hangingPunct="1">
              <a:lnSpc>
                <a:spcPct val="90000"/>
              </a:lnSpc>
              <a:defRPr/>
            </a:pPr>
            <a:r>
              <a:rPr lang="en-US" sz="1800" dirty="0">
                <a:solidFill>
                  <a:schemeClr val="tx1"/>
                </a:solidFill>
                <a:effectLst>
                  <a:outerShdw blurRad="38100" dist="38100" dir="2700000" algn="tl">
                    <a:srgbClr val="DDDDDD"/>
                  </a:outerShdw>
                </a:effectLst>
              </a:rPr>
              <a:t>National Hospital Discharge Survey</a:t>
            </a:r>
          </a:p>
          <a:p>
            <a:pPr marL="976313" lvl="1" indent="-396875" eaLnBrk="1" hangingPunct="1">
              <a:lnSpc>
                <a:spcPct val="90000"/>
              </a:lnSpc>
              <a:defRPr/>
            </a:pPr>
            <a:r>
              <a:rPr lang="en-US" sz="1800" dirty="0">
                <a:solidFill>
                  <a:schemeClr val="tx1"/>
                </a:solidFill>
                <a:effectLst>
                  <a:outerShdw blurRad="38100" dist="38100" dir="2700000" algn="tl">
                    <a:srgbClr val="DDDDDD"/>
                  </a:outerShdw>
                </a:effectLst>
              </a:rPr>
              <a:t>South Bay Disaster Resource Center at Harbor-UCLA Medical CTR</a:t>
            </a:r>
          </a:p>
          <a:p>
            <a:pPr marL="976313" lvl="1" indent="-396875" eaLnBrk="1" hangingPunct="1">
              <a:lnSpc>
                <a:spcPct val="90000"/>
              </a:lnSpc>
              <a:defRPr/>
            </a:pPr>
            <a:r>
              <a:rPr lang="en-US" sz="1800" dirty="0">
                <a:solidFill>
                  <a:schemeClr val="tx1"/>
                </a:solidFill>
                <a:effectLst>
                  <a:outerShdw blurRad="38100" dist="38100" dir="2700000" algn="tl">
                    <a:srgbClr val="DDDDDD"/>
                  </a:outerShdw>
                </a:effectLst>
              </a:rPr>
              <a:t>Veteran’s Health Administration Data</a:t>
            </a:r>
          </a:p>
          <a:p>
            <a:pPr marL="976313" lvl="1" indent="-396875" eaLnBrk="1" hangingPunct="1">
              <a:lnSpc>
                <a:spcPct val="90000"/>
              </a:lnSpc>
              <a:defRPr/>
            </a:pPr>
            <a:r>
              <a:rPr lang="en-US" sz="1800" dirty="0">
                <a:solidFill>
                  <a:schemeClr val="tx1"/>
                </a:solidFill>
                <a:effectLst>
                  <a:outerShdw blurRad="38100" dist="38100" dir="2700000" algn="tl">
                    <a:srgbClr val="DDDDDD"/>
                  </a:outerShdw>
                </a:effectLst>
              </a:rPr>
              <a:t>Hospital Preparedness Program, ASPR</a:t>
            </a:r>
          </a:p>
          <a:p>
            <a:pPr marL="976313" lvl="1" indent="-396875" eaLnBrk="1" hangingPunct="1">
              <a:lnSpc>
                <a:spcPct val="90000"/>
              </a:lnSpc>
              <a:defRPr/>
            </a:pPr>
            <a:r>
              <a:rPr lang="en-US" sz="1800" dirty="0">
                <a:solidFill>
                  <a:schemeClr val="tx1"/>
                </a:solidFill>
                <a:effectLst>
                  <a:outerShdw blurRad="38100" dist="38100" dir="2700000" algn="tl">
                    <a:srgbClr val="DDDDDD"/>
                  </a:outerShdw>
                </a:effectLst>
              </a:rPr>
              <a:t>The Pediatric Preparedness of Emergency Departments: A 2003 Survey</a:t>
            </a:r>
            <a:endParaRPr lang="en-US" sz="2000" b="1" dirty="0">
              <a:solidFill>
                <a:schemeClr val="tx1"/>
              </a:solidFill>
              <a:effectLst>
                <a:outerShdw blurRad="38100" dist="38100" dir="2700000" algn="tl">
                  <a:srgbClr val="DDDDDD"/>
                </a:outerShdw>
              </a:effectLst>
            </a:endParaRPr>
          </a:p>
          <a:p>
            <a:pPr marL="976313" lvl="1" indent="-396875" eaLnBrk="1" hangingPunct="1">
              <a:lnSpc>
                <a:spcPct val="90000"/>
              </a:lnSpc>
              <a:defRPr/>
            </a:pPr>
            <a:endParaRPr lang="en-US" sz="1800" dirty="0">
              <a:solidFill>
                <a:srgbClr val="002666"/>
              </a:solidFill>
              <a:effectLst>
                <a:outerShdw blurRad="38100" dist="38100" dir="2700000" algn="tl">
                  <a:srgbClr val="DDDDDD"/>
                </a:outerShdw>
              </a:effectLst>
            </a:endParaRPr>
          </a:p>
        </p:txBody>
      </p:sp>
      <p:sp>
        <p:nvSpPr>
          <p:cNvPr id="21508" name="Rectangle 4"/>
          <p:cNvSpPr>
            <a:spLocks noGrp="1" noChangeArrowheads="1"/>
          </p:cNvSpPr>
          <p:nvPr>
            <p:ph type="title" idx="4294967295"/>
          </p:nvPr>
        </p:nvSpPr>
        <p:spPr>
          <a:xfrm>
            <a:off x="223838" y="120650"/>
            <a:ext cx="8767762" cy="717550"/>
          </a:xfrm>
        </p:spPr>
        <p:txBody>
          <a:bodyPr wrap="square" lIns="90488" tIns="44450" rIns="90488" bIns="44450" numCol="1" anchor="b" anchorCtr="0" compatLnSpc="1">
            <a:prstTxWarp prst="textNoShape">
              <a:avLst/>
            </a:prstTxWarp>
          </a:bodyPr>
          <a:lstStyle/>
          <a:p>
            <a:pPr algn="ctr" eaLnBrk="1" hangingPunct="1">
              <a:defRPr/>
            </a:pPr>
            <a:r>
              <a:rPr lang="en-US" sz="4000" cap="none" dirty="0">
                <a:solidFill>
                  <a:schemeClr val="tx1"/>
                </a:solidFill>
                <a:effectLst>
                  <a:outerShdw blurRad="38100" dist="38100" dir="2700000" algn="tl">
                    <a:srgbClr val="DDDDDD"/>
                  </a:outerShdw>
                </a:effectLst>
                <a:ea typeface="ＭＳ Ｐゴシック" pitchFamily="-72" charset="-128"/>
                <a:cs typeface="ＭＳ Ｐゴシック" pitchFamily="-72" charset="-128"/>
              </a:rPr>
              <a:t>Database Selection: The final 11</a:t>
            </a:r>
            <a:endParaRPr lang="en-US" sz="3200" cap="none" dirty="0">
              <a:effectLst>
                <a:outerShdw blurRad="38100" dist="38100" dir="2700000" algn="tl">
                  <a:srgbClr val="DDDDDD"/>
                </a:outerShdw>
              </a:effectLst>
              <a:ea typeface="ＭＳ Ｐゴシック" pitchFamily="-72" charset="-128"/>
              <a:cs typeface="ＭＳ Ｐゴシック" pitchFamily="-72"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457200" y="152400"/>
            <a:ext cx="8229600" cy="685800"/>
          </a:xfrm>
        </p:spPr>
        <p:txBody>
          <a:bodyPr wrap="square" lIns="90488" tIns="44450" rIns="90488" bIns="44450" numCol="1" anchor="b" anchorCtr="0" compatLnSpc="1">
            <a:prstTxWarp prst="textNoShape">
              <a:avLst/>
            </a:prstTxWarp>
            <a:normAutofit fontScale="90000"/>
          </a:bodyPr>
          <a:lstStyle/>
          <a:p>
            <a:pPr algn="ctr" eaLnBrk="1" hangingPunct="1">
              <a:defRPr/>
            </a:pPr>
            <a:r>
              <a:rPr lang="en-US" sz="4000" cap="none" dirty="0">
                <a:solidFill>
                  <a:schemeClr val="tx1"/>
                </a:solidFill>
                <a:effectLst>
                  <a:outerShdw blurRad="38100" dist="38100" dir="2700000" algn="tl">
                    <a:srgbClr val="DDDDDD"/>
                  </a:outerShdw>
                </a:effectLst>
                <a:ea typeface="ＭＳ Ｐゴシック" pitchFamily="-72" charset="-128"/>
                <a:cs typeface="ＭＳ Ｐゴシック" pitchFamily="-72" charset="-128"/>
              </a:rPr>
              <a:t>Identifying Links</a:t>
            </a:r>
            <a:endParaRPr lang="en-US" cap="none" dirty="0">
              <a:effectLst>
                <a:outerShdw blurRad="38100" dist="38100" dir="2700000" algn="tl">
                  <a:srgbClr val="DDDDDD"/>
                </a:outerShdw>
              </a:effectLst>
              <a:ea typeface="ＭＳ Ｐゴシック" pitchFamily="-72" charset="-128"/>
              <a:cs typeface="ＭＳ Ｐゴシック" pitchFamily="-72" charset="-128"/>
            </a:endParaRPr>
          </a:p>
        </p:txBody>
      </p:sp>
      <p:sp>
        <p:nvSpPr>
          <p:cNvPr id="28675" name="Rectangle 3"/>
          <p:cNvSpPr>
            <a:spLocks noGrp="1" noChangeArrowheads="1"/>
          </p:cNvSpPr>
          <p:nvPr>
            <p:ph type="body" idx="4294967295"/>
          </p:nvPr>
        </p:nvSpPr>
        <p:spPr>
          <a:xfrm>
            <a:off x="306388" y="1295400"/>
            <a:ext cx="8531225" cy="5257800"/>
          </a:xfrm>
        </p:spPr>
        <p:txBody>
          <a:bodyPr lIns="90488" tIns="44450" rIns="90488" bIns="44450"/>
          <a:lstStyle/>
          <a:p>
            <a:pPr marL="465138" indent="-465138" eaLnBrk="1" hangingPunct="1">
              <a:lnSpc>
                <a:spcPct val="90000"/>
              </a:lnSpc>
              <a:buFont typeface="Wingdings" pitchFamily="-72" charset="2"/>
              <a:buChar char="§"/>
              <a:defRPr/>
            </a:pPr>
            <a:r>
              <a:rPr lang="en-US" dirty="0">
                <a:solidFill>
                  <a:schemeClr val="tx1"/>
                </a:solidFill>
                <a:effectLst>
                  <a:outerShdw blurRad="38100" dist="38100" dir="2700000" algn="tl">
                    <a:srgbClr val="DDDDDD"/>
                  </a:outerShdw>
                </a:effectLst>
                <a:ea typeface="ＭＳ Ｐゴシック" pitchFamily="-72" charset="-128"/>
                <a:cs typeface="ＭＳ Ｐゴシック" pitchFamily="-72" charset="-128"/>
              </a:rPr>
              <a:t>11 databases evaluated in detail</a:t>
            </a:r>
            <a:endParaRPr lang="en-US" sz="2800" b="1" dirty="0">
              <a:solidFill>
                <a:schemeClr val="tx1"/>
              </a:solidFill>
              <a:effectLst>
                <a:outerShdw blurRad="38100" dist="38100" dir="2700000" algn="tl">
                  <a:srgbClr val="DDDDDD"/>
                </a:outerShdw>
              </a:effectLst>
              <a:ea typeface="ＭＳ Ｐゴシック" pitchFamily="-72" charset="-128"/>
              <a:cs typeface="ＭＳ Ｐゴシック" pitchFamily="-72" charset="-128"/>
            </a:endParaRPr>
          </a:p>
          <a:p>
            <a:pPr marL="976313" lvl="1" indent="-396875" eaLnBrk="1" hangingPunct="1">
              <a:lnSpc>
                <a:spcPct val="90000"/>
              </a:lnSpc>
              <a:spcBef>
                <a:spcPct val="0"/>
              </a:spcBef>
              <a:defRPr/>
            </a:pPr>
            <a:r>
              <a:rPr lang="en-US" sz="2400" dirty="0">
                <a:solidFill>
                  <a:schemeClr val="tx1"/>
                </a:solidFill>
                <a:effectLst>
                  <a:outerShdw blurRad="38100" dist="38100" dir="2700000" algn="tl">
                    <a:srgbClr val="DDDDDD"/>
                  </a:outerShdw>
                </a:effectLst>
              </a:rPr>
              <a:t>characteristics</a:t>
            </a:r>
          </a:p>
          <a:p>
            <a:pPr marL="976313" lvl="1" indent="-396875" eaLnBrk="1" hangingPunct="1">
              <a:lnSpc>
                <a:spcPct val="90000"/>
              </a:lnSpc>
              <a:spcBef>
                <a:spcPct val="0"/>
              </a:spcBef>
              <a:defRPr/>
            </a:pPr>
            <a:r>
              <a:rPr lang="en-US" sz="2400" dirty="0">
                <a:solidFill>
                  <a:schemeClr val="tx1"/>
                </a:solidFill>
                <a:effectLst>
                  <a:outerShdw blurRad="38100" dist="38100" dir="2700000" algn="tl">
                    <a:srgbClr val="DDDDDD"/>
                  </a:outerShdw>
                </a:effectLst>
              </a:rPr>
              <a:t>quality</a:t>
            </a:r>
          </a:p>
          <a:p>
            <a:pPr marL="976313" lvl="1" indent="-396875" eaLnBrk="1" hangingPunct="1">
              <a:lnSpc>
                <a:spcPct val="90000"/>
              </a:lnSpc>
              <a:spcBef>
                <a:spcPct val="0"/>
              </a:spcBef>
              <a:defRPr/>
            </a:pPr>
            <a:r>
              <a:rPr lang="en-US" sz="2400" dirty="0">
                <a:solidFill>
                  <a:schemeClr val="tx1"/>
                </a:solidFill>
                <a:effectLst>
                  <a:outerShdw blurRad="38100" dist="38100" dir="2700000" algn="tl">
                    <a:srgbClr val="DDDDDD"/>
                  </a:outerShdw>
                </a:effectLst>
              </a:rPr>
              <a:t>size</a:t>
            </a:r>
          </a:p>
          <a:p>
            <a:pPr marL="976313" lvl="1" indent="-396875" eaLnBrk="1" hangingPunct="1">
              <a:lnSpc>
                <a:spcPct val="90000"/>
              </a:lnSpc>
              <a:spcBef>
                <a:spcPct val="0"/>
              </a:spcBef>
              <a:defRPr/>
            </a:pPr>
            <a:r>
              <a:rPr lang="en-US" sz="2400" dirty="0">
                <a:solidFill>
                  <a:schemeClr val="tx1"/>
                </a:solidFill>
                <a:effectLst>
                  <a:outerShdw blurRad="38100" dist="38100" dir="2700000" algn="tl">
                    <a:srgbClr val="DDDDDD"/>
                  </a:outerShdw>
                </a:effectLst>
              </a:rPr>
              <a:t>temporal</a:t>
            </a:r>
          </a:p>
          <a:p>
            <a:pPr marL="976313" lvl="1" indent="-396875" eaLnBrk="1" hangingPunct="1">
              <a:lnSpc>
                <a:spcPct val="90000"/>
              </a:lnSpc>
              <a:spcBef>
                <a:spcPct val="0"/>
              </a:spcBef>
              <a:defRPr/>
            </a:pPr>
            <a:r>
              <a:rPr lang="en-US" sz="2400" dirty="0">
                <a:solidFill>
                  <a:schemeClr val="tx1"/>
                </a:solidFill>
                <a:effectLst>
                  <a:outerShdw blurRad="38100" dist="38100" dir="2700000" algn="tl">
                    <a:srgbClr val="DDDDDD"/>
                  </a:outerShdw>
                </a:effectLst>
              </a:rPr>
              <a:t>relationship</a:t>
            </a:r>
          </a:p>
          <a:p>
            <a:pPr marL="976313" lvl="1" indent="-396875" eaLnBrk="1" hangingPunct="1">
              <a:lnSpc>
                <a:spcPct val="90000"/>
              </a:lnSpc>
              <a:spcBef>
                <a:spcPct val="0"/>
              </a:spcBef>
              <a:buFont typeface="Wingdings 2" pitchFamily="-72" charset="2"/>
              <a:buNone/>
              <a:defRPr/>
            </a:pPr>
            <a:endParaRPr lang="en-US" sz="2000" dirty="0">
              <a:solidFill>
                <a:schemeClr val="tx1"/>
              </a:solidFill>
              <a:effectLst>
                <a:outerShdw blurRad="38100" dist="38100" dir="2700000" algn="tl">
                  <a:srgbClr val="DDDDDD"/>
                </a:outerShdw>
              </a:effectLst>
            </a:endParaRPr>
          </a:p>
          <a:p>
            <a:pPr marL="465138" indent="-465138" eaLnBrk="1" hangingPunct="1">
              <a:lnSpc>
                <a:spcPct val="90000"/>
              </a:lnSpc>
              <a:buFont typeface="Wingdings" pitchFamily="-72" charset="2"/>
              <a:buChar char="§"/>
              <a:defRPr/>
            </a:pPr>
            <a:r>
              <a:rPr lang="en-US" dirty="0">
                <a:solidFill>
                  <a:schemeClr val="tx1"/>
                </a:solidFill>
                <a:effectLst>
                  <a:outerShdw blurRad="38100" dist="38100" dir="2700000" algn="tl">
                    <a:srgbClr val="DDDDDD"/>
                  </a:outerShdw>
                </a:effectLst>
                <a:ea typeface="ＭＳ Ｐゴシック" pitchFamily="-72" charset="-128"/>
                <a:cs typeface="ＭＳ Ｐゴシック" pitchFamily="-72" charset="-128"/>
              </a:rPr>
              <a:t>Indicators identified with relevance to MMWG</a:t>
            </a:r>
          </a:p>
          <a:p>
            <a:pPr marL="976313" lvl="1" indent="-396875" eaLnBrk="1" hangingPunct="1">
              <a:lnSpc>
                <a:spcPct val="90000"/>
              </a:lnSpc>
              <a:defRPr/>
            </a:pPr>
            <a:r>
              <a:rPr lang="en-US" dirty="0">
                <a:solidFill>
                  <a:schemeClr val="tx1"/>
                </a:solidFill>
                <a:effectLst>
                  <a:outerShdw blurRad="38100" dist="38100" dir="2700000" algn="tl">
                    <a:srgbClr val="DDDDDD"/>
                  </a:outerShdw>
                </a:effectLst>
              </a:rPr>
              <a:t>ONLY 16</a:t>
            </a:r>
          </a:p>
          <a:p>
            <a:pPr marL="1439863" lvl="2" indent="-349250" eaLnBrk="1" hangingPunct="1">
              <a:lnSpc>
                <a:spcPct val="90000"/>
              </a:lnSpc>
              <a:buFontTx/>
              <a:buChar char="•"/>
              <a:defRPr/>
            </a:pPr>
            <a:r>
              <a:rPr lang="en-US" sz="2000" dirty="0">
                <a:solidFill>
                  <a:schemeClr val="tx1"/>
                </a:solidFill>
                <a:effectLst>
                  <a:outerShdw blurRad="38100" dist="38100" dir="2700000" algn="tl">
                    <a:srgbClr val="DDDDDD"/>
                  </a:outerShdw>
                </a:effectLst>
                <a:ea typeface="ＭＳ Ｐゴシック" pitchFamily="-72" charset="-128"/>
              </a:rPr>
              <a:t>National Hospital Discharge Survey</a:t>
            </a:r>
          </a:p>
          <a:p>
            <a:pPr marL="1439863" lvl="2" indent="-349250" eaLnBrk="1" hangingPunct="1">
              <a:lnSpc>
                <a:spcPct val="90000"/>
              </a:lnSpc>
              <a:buFontTx/>
              <a:buChar char="•"/>
              <a:defRPr/>
            </a:pPr>
            <a:r>
              <a:rPr lang="en-US" sz="2000" dirty="0">
                <a:solidFill>
                  <a:schemeClr val="tx1"/>
                </a:solidFill>
                <a:effectLst>
                  <a:outerShdw blurRad="38100" dist="38100" dir="2700000" algn="tl">
                    <a:srgbClr val="DDDDDD"/>
                  </a:outerShdw>
                </a:effectLst>
                <a:ea typeface="ＭＳ Ｐゴシック" pitchFamily="-72" charset="-128"/>
              </a:rPr>
              <a:t>The Hospital Preparedness Program</a:t>
            </a:r>
          </a:p>
          <a:p>
            <a:pPr marL="1439863" lvl="2" indent="-349250" eaLnBrk="1" hangingPunct="1">
              <a:lnSpc>
                <a:spcPct val="90000"/>
              </a:lnSpc>
              <a:buFontTx/>
              <a:buChar char="•"/>
              <a:defRPr/>
            </a:pPr>
            <a:r>
              <a:rPr lang="en-US" sz="2000" dirty="0">
                <a:solidFill>
                  <a:schemeClr val="tx1"/>
                </a:solidFill>
                <a:effectLst>
                  <a:outerShdw blurRad="38100" dist="38100" dir="2700000" algn="tl">
                    <a:srgbClr val="DDDDDD"/>
                  </a:outerShdw>
                </a:effectLst>
                <a:ea typeface="ＭＳ Ｐゴシック" pitchFamily="-72" charset="-128"/>
              </a:rPr>
              <a:t>American Hospital Association</a:t>
            </a:r>
          </a:p>
          <a:p>
            <a:pPr marL="1439863" lvl="2" indent="-349250" eaLnBrk="1" hangingPunct="1">
              <a:lnSpc>
                <a:spcPct val="90000"/>
              </a:lnSpc>
              <a:buFontTx/>
              <a:buChar char="•"/>
              <a:defRPr/>
            </a:pPr>
            <a:r>
              <a:rPr lang="en-US" sz="2000" dirty="0">
                <a:solidFill>
                  <a:schemeClr val="tx1"/>
                </a:solidFill>
                <a:effectLst>
                  <a:outerShdw blurRad="38100" dist="38100" dir="2700000" algn="tl">
                    <a:srgbClr val="DDDDDD"/>
                  </a:outerShdw>
                </a:effectLst>
                <a:ea typeface="ＭＳ Ｐゴシック" pitchFamily="-72" charset="-128"/>
              </a:rPr>
              <a:t>The Joint Commission</a:t>
            </a:r>
            <a:endParaRPr lang="en-US" dirty="0">
              <a:solidFill>
                <a:srgbClr val="002666"/>
              </a:solidFill>
              <a:effectLst>
                <a:outerShdw blurRad="38100" dist="38100" dir="2700000" algn="tl">
                  <a:srgbClr val="DDDDDD"/>
                </a:outerShdw>
              </a:effectLst>
              <a:ea typeface="ＭＳ Ｐゴシック" pitchFamily="-72"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fontAlgn="auto" hangingPunct="1">
              <a:spcAft>
                <a:spcPts val="0"/>
              </a:spcAft>
              <a:defRPr/>
            </a:pPr>
            <a:r>
              <a:rPr lang="en-US" dirty="0" smtClean="0">
                <a:ea typeface="+mj-ea"/>
                <a:cs typeface="+mj-cs"/>
              </a:rPr>
              <a:t>Acknowledgements</a:t>
            </a:r>
          </a:p>
        </p:txBody>
      </p:sp>
      <p:sp>
        <p:nvSpPr>
          <p:cNvPr id="74755" name="Rectangle 3"/>
          <p:cNvSpPr>
            <a:spLocks noGrp="1" noChangeArrowheads="1"/>
          </p:cNvSpPr>
          <p:nvPr>
            <p:ph type="body" idx="1"/>
          </p:nvPr>
        </p:nvSpPr>
        <p:spPr>
          <a:xfrm>
            <a:off x="304800" y="1295400"/>
            <a:ext cx="8686800" cy="1828800"/>
          </a:xfrm>
        </p:spPr>
        <p:txBody>
          <a:bodyPr numCol="2">
            <a:normAutofit fontScale="85000" lnSpcReduction="20000"/>
          </a:bodyPr>
          <a:lstStyle/>
          <a:p>
            <a:pPr eaLnBrk="1" fontAlgn="auto" hangingPunct="1">
              <a:lnSpc>
                <a:spcPct val="80000"/>
              </a:lnSpc>
              <a:spcAft>
                <a:spcPts val="0"/>
              </a:spcAft>
              <a:buFont typeface="Wingdings" pitchFamily="2" charset="2"/>
              <a:buNone/>
              <a:defRPr/>
            </a:pPr>
            <a:r>
              <a:rPr lang="en-US" sz="2400" b="1" dirty="0" smtClean="0">
                <a:ea typeface="+mn-ea"/>
                <a:cs typeface="+mn-cs"/>
              </a:rPr>
              <a:t>Project team: </a:t>
            </a:r>
          </a:p>
          <a:p>
            <a:pPr eaLnBrk="1" fontAlgn="auto" hangingPunct="1">
              <a:spcAft>
                <a:spcPts val="0"/>
              </a:spcAft>
              <a:buFont typeface="Wingdings 2"/>
              <a:buChar char=""/>
              <a:defRPr/>
            </a:pPr>
            <a:r>
              <a:rPr lang="en-US" sz="2400" b="1" dirty="0" smtClean="0">
                <a:ea typeface="+mn-ea"/>
                <a:cs typeface="+mn-cs"/>
              </a:rPr>
              <a:t>Kathryn M. McDonald, MM</a:t>
            </a:r>
            <a:r>
              <a:rPr lang="en-US" sz="2400" b="1" baseline="30000" dirty="0" smtClean="0">
                <a:ea typeface="+mn-ea"/>
                <a:cs typeface="+mn-cs"/>
              </a:rPr>
              <a:t>1</a:t>
            </a:r>
            <a:endParaRPr lang="en-US" sz="2400" b="1" dirty="0" smtClean="0">
              <a:ea typeface="+mn-ea"/>
              <a:cs typeface="+mn-cs"/>
            </a:endParaRPr>
          </a:p>
          <a:p>
            <a:pPr eaLnBrk="1" fontAlgn="auto" hangingPunct="1">
              <a:spcAft>
                <a:spcPts val="0"/>
              </a:spcAft>
              <a:buFont typeface="Wingdings 2"/>
              <a:buChar char=""/>
              <a:defRPr/>
            </a:pPr>
            <a:r>
              <a:rPr lang="en-US" sz="2400" b="1" dirty="0" smtClean="0">
                <a:ea typeface="+mn-ea"/>
                <a:cs typeface="+mn-cs"/>
              </a:rPr>
              <a:t>Sheryl M. Davies, MA</a:t>
            </a:r>
            <a:r>
              <a:rPr lang="en-US" sz="2400" b="1" baseline="30000" dirty="0" smtClean="0">
                <a:ea typeface="+mn-ea"/>
                <a:cs typeface="+mn-cs"/>
              </a:rPr>
              <a:t>1</a:t>
            </a:r>
            <a:endParaRPr lang="en-US" sz="2400" b="1" dirty="0" smtClean="0">
              <a:ea typeface="+mn-ea"/>
              <a:cs typeface="+mn-cs"/>
            </a:endParaRPr>
          </a:p>
          <a:p>
            <a:pPr eaLnBrk="1" fontAlgn="auto" hangingPunct="1">
              <a:spcAft>
                <a:spcPts val="0"/>
              </a:spcAft>
              <a:buFont typeface="Wingdings 2"/>
              <a:buChar char=""/>
              <a:defRPr/>
            </a:pPr>
            <a:r>
              <a:rPr lang="en-US" sz="2400" b="1" dirty="0" smtClean="0">
                <a:ea typeface="+mn-ea"/>
                <a:cs typeface="+mn-cs"/>
              </a:rPr>
              <a:t>Tamara R. Chapman, MA</a:t>
            </a:r>
            <a:r>
              <a:rPr lang="en-US" sz="2400" b="1" baseline="30000" dirty="0" smtClean="0">
                <a:ea typeface="+mn-ea"/>
                <a:cs typeface="+mn-cs"/>
              </a:rPr>
              <a:t>1</a:t>
            </a:r>
            <a:endParaRPr lang="en-US" sz="2400" b="1" dirty="0" smtClean="0">
              <a:ea typeface="+mn-ea"/>
              <a:cs typeface="+mn-cs"/>
            </a:endParaRPr>
          </a:p>
          <a:p>
            <a:pPr eaLnBrk="1" fontAlgn="auto" hangingPunct="1">
              <a:spcAft>
                <a:spcPts val="0"/>
              </a:spcAft>
              <a:buFont typeface="Wingdings 2"/>
              <a:buChar char=""/>
              <a:defRPr/>
            </a:pPr>
            <a:r>
              <a:rPr lang="en-US" sz="2400" b="1" dirty="0" smtClean="0">
                <a:ea typeface="+mn-ea"/>
                <a:cs typeface="+mn-cs"/>
              </a:rPr>
              <a:t>Christian Sandrock, MD, MPH</a:t>
            </a:r>
            <a:r>
              <a:rPr lang="en-US" sz="2400" b="1" baseline="30000" dirty="0" smtClean="0">
                <a:ea typeface="+mn-ea"/>
                <a:cs typeface="+mn-cs"/>
              </a:rPr>
              <a:t>2</a:t>
            </a:r>
            <a:endParaRPr lang="en-US" sz="2400" b="1" dirty="0" smtClean="0">
              <a:ea typeface="+mn-ea"/>
              <a:cs typeface="+mn-cs"/>
            </a:endParaRPr>
          </a:p>
          <a:p>
            <a:pPr eaLnBrk="1" fontAlgn="auto" hangingPunct="1">
              <a:spcAft>
                <a:spcPts val="0"/>
              </a:spcAft>
              <a:buFont typeface="Wingdings 2"/>
              <a:buChar char=""/>
              <a:defRPr/>
            </a:pPr>
            <a:r>
              <a:rPr lang="en-US" sz="2400" b="1" dirty="0" smtClean="0">
                <a:ea typeface="+mn-ea"/>
                <a:cs typeface="+mn-cs"/>
              </a:rPr>
              <a:t>Patrick Romano, MD, MPH</a:t>
            </a:r>
            <a:r>
              <a:rPr lang="en-US" sz="2400" b="1" baseline="30000" dirty="0" smtClean="0">
                <a:ea typeface="+mn-ea"/>
                <a:cs typeface="+mn-cs"/>
              </a:rPr>
              <a:t>2</a:t>
            </a:r>
            <a:endParaRPr lang="en-US" sz="2400" b="1" dirty="0" smtClean="0">
              <a:ea typeface="+mn-ea"/>
              <a:cs typeface="+mn-cs"/>
            </a:endParaRPr>
          </a:p>
          <a:p>
            <a:pPr eaLnBrk="1" fontAlgn="auto" hangingPunct="1">
              <a:spcAft>
                <a:spcPts val="0"/>
              </a:spcAft>
              <a:buFont typeface="Wingdings 2"/>
              <a:buChar char=""/>
              <a:defRPr/>
            </a:pPr>
            <a:r>
              <a:rPr lang="en-US" sz="2400" b="1" dirty="0" smtClean="0">
                <a:ea typeface="+mn-ea"/>
                <a:cs typeface="+mn-cs"/>
              </a:rPr>
              <a:t>Patricia Bolton, PhD</a:t>
            </a:r>
            <a:r>
              <a:rPr lang="en-US" sz="2400" b="1" baseline="30000" dirty="0" smtClean="0">
                <a:ea typeface="+mn-ea"/>
                <a:cs typeface="+mn-cs"/>
              </a:rPr>
              <a:t>3</a:t>
            </a:r>
            <a:endParaRPr lang="en-US" sz="2400" b="1" dirty="0" smtClean="0">
              <a:ea typeface="+mn-ea"/>
              <a:cs typeface="+mn-cs"/>
            </a:endParaRPr>
          </a:p>
          <a:p>
            <a:pPr eaLnBrk="1" fontAlgn="auto" hangingPunct="1">
              <a:spcAft>
                <a:spcPts val="0"/>
              </a:spcAft>
              <a:buFont typeface="Wingdings 2"/>
              <a:buChar char=""/>
              <a:defRPr/>
            </a:pPr>
            <a:r>
              <a:rPr lang="en-US" sz="2400" b="1" dirty="0" smtClean="0">
                <a:ea typeface="+mn-ea"/>
                <a:cs typeface="+mn-cs"/>
              </a:rPr>
              <a:t>Jeffrey Geppert, JD</a:t>
            </a:r>
            <a:r>
              <a:rPr lang="en-US" sz="2400" b="1" baseline="30000" dirty="0" smtClean="0">
                <a:ea typeface="+mn-ea"/>
                <a:cs typeface="+mn-cs"/>
              </a:rPr>
              <a:t>3</a:t>
            </a:r>
            <a:endParaRPr lang="en-US" sz="2400" b="1" dirty="0" smtClean="0">
              <a:ea typeface="+mn-ea"/>
              <a:cs typeface="+mn-cs"/>
            </a:endParaRPr>
          </a:p>
          <a:p>
            <a:pPr eaLnBrk="1" fontAlgn="auto" hangingPunct="1">
              <a:spcAft>
                <a:spcPts val="0"/>
              </a:spcAft>
              <a:buFont typeface="Wingdings 2"/>
              <a:buChar char=""/>
              <a:defRPr/>
            </a:pPr>
            <a:r>
              <a:rPr lang="en-US" sz="2400" b="1" dirty="0" smtClean="0">
                <a:ea typeface="+mn-ea"/>
                <a:cs typeface="+mn-cs"/>
              </a:rPr>
              <a:t>Eric Schmidt, BA</a:t>
            </a:r>
            <a:r>
              <a:rPr lang="en-US" sz="2400" b="1" baseline="30000" dirty="0" smtClean="0">
                <a:ea typeface="+mn-ea"/>
                <a:cs typeface="+mn-cs"/>
              </a:rPr>
              <a:t>1</a:t>
            </a:r>
            <a:endParaRPr lang="en-US" sz="2400" b="1" dirty="0" smtClean="0">
              <a:ea typeface="+mn-ea"/>
              <a:cs typeface="+mn-cs"/>
            </a:endParaRPr>
          </a:p>
          <a:p>
            <a:pPr eaLnBrk="1" fontAlgn="auto" hangingPunct="1">
              <a:spcAft>
                <a:spcPts val="0"/>
              </a:spcAft>
              <a:buFont typeface="Wingdings 2"/>
              <a:buChar char=""/>
              <a:defRPr/>
            </a:pPr>
            <a:r>
              <a:rPr lang="en-US" sz="2400" b="1" dirty="0" smtClean="0">
                <a:ea typeface="+mn-ea"/>
                <a:cs typeface="+mn-cs"/>
              </a:rPr>
              <a:t>Howard Kress, PhD</a:t>
            </a:r>
            <a:r>
              <a:rPr lang="en-US" sz="2400" b="1" baseline="30000" dirty="0" smtClean="0">
                <a:ea typeface="+mn-ea"/>
                <a:cs typeface="+mn-cs"/>
              </a:rPr>
              <a:t>3</a:t>
            </a:r>
            <a:endParaRPr lang="en-US" sz="2400" b="1" dirty="0" smtClean="0">
              <a:ea typeface="+mn-ea"/>
              <a:cs typeface="+mn-cs"/>
            </a:endParaRPr>
          </a:p>
          <a:p>
            <a:pPr eaLnBrk="1" fontAlgn="auto" hangingPunct="1">
              <a:spcAft>
                <a:spcPts val="0"/>
              </a:spcAft>
              <a:buFont typeface="Wingdings 2"/>
              <a:buChar char=""/>
              <a:defRPr/>
            </a:pPr>
            <a:r>
              <a:rPr lang="en-US" sz="2400" b="1" dirty="0" smtClean="0">
                <a:ea typeface="+mn-ea"/>
                <a:cs typeface="+mn-cs"/>
              </a:rPr>
              <a:t>James Derzon, PhD</a:t>
            </a:r>
            <a:r>
              <a:rPr lang="en-US" sz="2400" b="1" baseline="30000" dirty="0" smtClean="0">
                <a:ea typeface="+mn-ea"/>
                <a:cs typeface="+mn-cs"/>
              </a:rPr>
              <a:t>3</a:t>
            </a:r>
            <a:endParaRPr lang="en-US" sz="2400" b="1" dirty="0" smtClean="0">
              <a:ea typeface="+mn-ea"/>
              <a:cs typeface="+mn-cs"/>
            </a:endParaRPr>
          </a:p>
          <a:p>
            <a:pPr eaLnBrk="1" fontAlgn="auto" hangingPunct="1">
              <a:spcAft>
                <a:spcPts val="0"/>
              </a:spcAft>
              <a:buFont typeface="Wingdings 2"/>
              <a:buNone/>
              <a:defRPr/>
            </a:pPr>
            <a:endParaRPr lang="en-US" sz="1800" dirty="0" smtClean="0">
              <a:ea typeface="+mn-ea"/>
              <a:cs typeface="+mn-cs"/>
            </a:endParaRPr>
          </a:p>
        </p:txBody>
      </p:sp>
      <p:sp>
        <p:nvSpPr>
          <p:cNvPr id="17411" name="TextBox 3"/>
          <p:cNvSpPr txBox="1">
            <a:spLocks noChangeArrowheads="1"/>
          </p:cNvSpPr>
          <p:nvPr/>
        </p:nvSpPr>
        <p:spPr bwMode="auto">
          <a:xfrm>
            <a:off x="381000" y="3048000"/>
            <a:ext cx="8001000" cy="3402013"/>
          </a:xfrm>
          <a:prstGeom prst="rect">
            <a:avLst/>
          </a:prstGeom>
          <a:noFill/>
          <a:ln w="9525">
            <a:noFill/>
            <a:miter lim="800000"/>
            <a:headEnd/>
            <a:tailEnd/>
          </a:ln>
        </p:spPr>
        <p:txBody>
          <a:bodyPr>
            <a:prstTxWarp prst="textNoShape">
              <a:avLst/>
            </a:prstTxWarp>
            <a:spAutoFit/>
          </a:bodyPr>
          <a:lstStyle/>
          <a:p>
            <a:r>
              <a:rPr lang="en-US" sz="1400" baseline="30000"/>
              <a:t>1</a:t>
            </a:r>
            <a:r>
              <a:rPr lang="en-US" sz="1400"/>
              <a:t>Stanford University; Center for Health Policy, Freeman Spogli Institute for International Studies; Center for Primary Care and Outcomes Research, School of Medicine</a:t>
            </a:r>
          </a:p>
          <a:p>
            <a:r>
              <a:rPr lang="en-US" sz="1400" baseline="30000"/>
              <a:t>2 </a:t>
            </a:r>
            <a:r>
              <a:rPr lang="en-US" sz="1400"/>
              <a:t>University of California at Davis School of Medicine</a:t>
            </a:r>
          </a:p>
          <a:p>
            <a:r>
              <a:rPr lang="en-US" sz="1400" baseline="30000"/>
              <a:t>3</a:t>
            </a:r>
            <a:r>
              <a:rPr lang="en-US" sz="1400"/>
              <a:t>Battelle</a:t>
            </a:r>
          </a:p>
          <a:p>
            <a:endParaRPr lang="en-US" sz="1400"/>
          </a:p>
          <a:p>
            <a:pPr>
              <a:lnSpc>
                <a:spcPct val="80000"/>
              </a:lnSpc>
              <a:buFont typeface="Wingdings" pitchFamily="-72" charset="2"/>
              <a:buNone/>
            </a:pPr>
            <a:endParaRPr lang="en-US" sz="1800"/>
          </a:p>
          <a:p>
            <a:pPr>
              <a:lnSpc>
                <a:spcPct val="80000"/>
              </a:lnSpc>
              <a:buFont typeface="Wingdings" pitchFamily="-72" charset="2"/>
              <a:buNone/>
            </a:pPr>
            <a:r>
              <a:rPr lang="en-US" sz="1800"/>
              <a:t>AHRQ: Mamatha Pancholi, Sally Phillips, Kelly Johnson</a:t>
            </a:r>
          </a:p>
          <a:p>
            <a:pPr>
              <a:lnSpc>
                <a:spcPct val="80000"/>
              </a:lnSpc>
              <a:buFont typeface="Wingdings" pitchFamily="-72" charset="2"/>
              <a:buNone/>
            </a:pPr>
            <a:endParaRPr lang="en-US" sz="1800"/>
          </a:p>
          <a:p>
            <a:pPr>
              <a:lnSpc>
                <a:spcPct val="80000"/>
              </a:lnSpc>
              <a:buFont typeface="Wingdings" pitchFamily="-72" charset="2"/>
              <a:buNone/>
            </a:pPr>
            <a:r>
              <a:rPr lang="en-US" sz="1800"/>
              <a:t>ASPR: RADM Ann Knebel, Margaret (Peggy) Sparr, Ibrahim Kamara, Torrance Brown</a:t>
            </a:r>
          </a:p>
          <a:p>
            <a:pPr>
              <a:lnSpc>
                <a:spcPct val="80000"/>
              </a:lnSpc>
              <a:buFont typeface="Wingdings" pitchFamily="-72" charset="2"/>
              <a:buNone/>
            </a:pPr>
            <a:endParaRPr lang="en-US" sz="1800"/>
          </a:p>
          <a:p>
            <a:pPr>
              <a:lnSpc>
                <a:spcPct val="80000"/>
              </a:lnSpc>
              <a:buFont typeface="Wingdings" pitchFamily="-72" charset="2"/>
              <a:buNone/>
            </a:pPr>
            <a:endParaRPr lang="en-US" sz="1800"/>
          </a:p>
          <a:p>
            <a:pPr>
              <a:lnSpc>
                <a:spcPct val="80000"/>
              </a:lnSpc>
              <a:buFont typeface="Wingdings" pitchFamily="-72" charset="2"/>
              <a:buNone/>
            </a:pPr>
            <a:r>
              <a:rPr lang="en-US" sz="1800"/>
              <a:t>This project was funded by a contract from the Agency for Healthcare Research and Quality (#290-04-0020)</a:t>
            </a:r>
          </a:p>
          <a:p>
            <a:endParaRPr lang="en-US" sz="18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304800" y="260648"/>
            <a:ext cx="8686800" cy="838200"/>
          </a:xfrm>
        </p:spPr>
        <p:txBody>
          <a:bodyPr wrap="square" lIns="90488" tIns="44450" rIns="90488" bIns="44450" numCol="1" anchor="b" anchorCtr="0" compatLnSpc="1">
            <a:prstTxWarp prst="textNoShape">
              <a:avLst/>
            </a:prstTxWarp>
          </a:bodyPr>
          <a:lstStyle/>
          <a:p>
            <a:pPr algn="ctr" eaLnBrk="1" hangingPunct="1">
              <a:defRPr/>
            </a:pPr>
            <a:r>
              <a:rPr lang="en-US" sz="4000" cap="none" dirty="0">
                <a:solidFill>
                  <a:schemeClr val="tx1"/>
                </a:solidFill>
                <a:effectLst>
                  <a:outerShdw blurRad="38100" dist="38100" dir="2700000" algn="tl">
                    <a:srgbClr val="DDDDDD"/>
                  </a:outerShdw>
                </a:effectLst>
                <a:ea typeface="ＭＳ Ｐゴシック" pitchFamily="-72" charset="-128"/>
                <a:cs typeface="ＭＳ Ｐゴシック" pitchFamily="-72" charset="-128"/>
              </a:rPr>
              <a:t>Example of Identified Link </a:t>
            </a:r>
            <a:endParaRPr lang="en-US" cap="none" dirty="0">
              <a:effectLst>
                <a:outerShdw blurRad="38100" dist="38100" dir="2700000" algn="tl">
                  <a:srgbClr val="DDDDDD"/>
                </a:outerShdw>
              </a:effectLst>
              <a:ea typeface="ＭＳ Ｐゴシック" pitchFamily="-72" charset="-128"/>
              <a:cs typeface="ＭＳ Ｐゴシック" pitchFamily="-72" charset="-128"/>
            </a:endParaRPr>
          </a:p>
        </p:txBody>
      </p:sp>
      <p:sp>
        <p:nvSpPr>
          <p:cNvPr id="24579" name="Rectangle 3"/>
          <p:cNvSpPr>
            <a:spLocks noGrp="1" noChangeArrowheads="1"/>
          </p:cNvSpPr>
          <p:nvPr>
            <p:ph type="body" idx="4294967295"/>
          </p:nvPr>
        </p:nvSpPr>
        <p:spPr/>
        <p:txBody>
          <a:bodyPr lIns="90488" tIns="44450" rIns="90488" bIns="44450"/>
          <a:lstStyle/>
          <a:p>
            <a:pPr marL="465138" indent="-465138" eaLnBrk="1" hangingPunct="1">
              <a:lnSpc>
                <a:spcPct val="90000"/>
              </a:lnSpc>
              <a:defRPr/>
            </a:pPr>
            <a:r>
              <a:rPr lang="en-US" sz="2800" b="1" dirty="0">
                <a:solidFill>
                  <a:schemeClr val="tx1"/>
                </a:solidFill>
                <a:effectLst>
                  <a:outerShdw blurRad="38100" dist="38100" dir="2700000" algn="tl">
                    <a:srgbClr val="DDDDDD"/>
                  </a:outerShdw>
                </a:effectLst>
                <a:ea typeface="ＭＳ Ｐゴシック" pitchFamily="-72" charset="-128"/>
                <a:cs typeface="ＭＳ Ｐゴシック" pitchFamily="-72" charset="-128"/>
              </a:rPr>
              <a:t>HPP SI  25</a:t>
            </a:r>
            <a:r>
              <a:rPr lang="en-US" sz="2400" dirty="0">
                <a:solidFill>
                  <a:schemeClr val="tx1"/>
                </a:solidFill>
                <a:effectLst>
                  <a:outerShdw blurRad="38100" dist="38100" dir="2700000" algn="tl">
                    <a:srgbClr val="DDDDDD"/>
                  </a:outerShdw>
                </a:effectLst>
                <a:ea typeface="ＭＳ Ｐゴシック" pitchFamily="-72" charset="-128"/>
                <a:cs typeface="ＭＳ Ｐゴシック" pitchFamily="-72" charset="-128"/>
              </a:rPr>
              <a:t> </a:t>
            </a:r>
          </a:p>
          <a:p>
            <a:pPr marL="976313" lvl="1" indent="-396875" eaLnBrk="1" hangingPunct="1">
              <a:lnSpc>
                <a:spcPct val="90000"/>
              </a:lnSpc>
              <a:defRPr/>
            </a:pPr>
            <a:r>
              <a:rPr lang="en-US" sz="2000" dirty="0">
                <a:solidFill>
                  <a:schemeClr val="tx1"/>
                </a:solidFill>
                <a:effectLst>
                  <a:outerShdw blurRad="38100" dist="38100" dir="2700000" algn="tl">
                    <a:srgbClr val="DDDDDD"/>
                  </a:outerShdw>
                </a:effectLst>
              </a:rPr>
              <a:t>Number of participating hospitals statewide that have access to pharmaceutical caches sufficient to cover hospital personnel (medical and ancillary), hospital based emergency first responders and family members associated with their facilities for a 72-hour period.</a:t>
            </a:r>
          </a:p>
          <a:p>
            <a:pPr marL="465138" indent="-465138" eaLnBrk="1" hangingPunct="1">
              <a:lnSpc>
                <a:spcPct val="90000"/>
              </a:lnSpc>
              <a:defRPr/>
            </a:pPr>
            <a:endParaRPr lang="en-US" sz="2800" b="1" dirty="0">
              <a:solidFill>
                <a:schemeClr val="tx1"/>
              </a:solidFill>
              <a:effectLst>
                <a:outerShdw blurRad="38100" dist="38100" dir="2700000" algn="tl">
                  <a:srgbClr val="DDDDDD"/>
                </a:outerShdw>
              </a:effectLst>
              <a:ea typeface="ＭＳ Ｐゴシック" pitchFamily="-72" charset="-128"/>
              <a:cs typeface="ＭＳ Ｐゴシック" pitchFamily="-72" charset="-128"/>
            </a:endParaRPr>
          </a:p>
          <a:p>
            <a:pPr marL="465138" indent="-465138" eaLnBrk="1" hangingPunct="1">
              <a:lnSpc>
                <a:spcPct val="90000"/>
              </a:lnSpc>
              <a:defRPr/>
            </a:pPr>
            <a:r>
              <a:rPr lang="en-US" sz="2800" b="1" dirty="0">
                <a:solidFill>
                  <a:schemeClr val="tx1"/>
                </a:solidFill>
                <a:effectLst>
                  <a:outerShdw blurRad="38100" dist="38100" dir="2700000" algn="tl">
                    <a:srgbClr val="DDDDDD"/>
                  </a:outerShdw>
                </a:effectLst>
                <a:ea typeface="ＭＳ Ｐゴシック" pitchFamily="-72" charset="-128"/>
                <a:cs typeface="ＭＳ Ｐゴシック" pitchFamily="-72" charset="-128"/>
              </a:rPr>
              <a:t>Links TJC EC.4.14.3</a:t>
            </a:r>
          </a:p>
          <a:p>
            <a:pPr marL="976313" lvl="1" indent="-396875" eaLnBrk="1" hangingPunct="1">
              <a:lnSpc>
                <a:spcPct val="90000"/>
              </a:lnSpc>
              <a:defRPr/>
            </a:pPr>
            <a:r>
              <a:rPr lang="en-US" sz="2000" dirty="0">
                <a:solidFill>
                  <a:schemeClr val="tx1"/>
                </a:solidFill>
                <a:effectLst>
                  <a:outerShdw blurRad="38100" dist="38100" dir="2700000" algn="tl">
                    <a:srgbClr val="DDDDDD"/>
                  </a:outerShdw>
                </a:effectLst>
              </a:rPr>
              <a:t>The organization plans for replenishing medical supplies that will be required throughout response and recovery, including access to and distribution of caches (stockpiled by the hospital or its affiliates, local, state, or federal sources) to which the hospital has access.</a:t>
            </a:r>
          </a:p>
          <a:p>
            <a:pPr marL="465138" indent="-465138" eaLnBrk="1" hangingPunct="1">
              <a:lnSpc>
                <a:spcPct val="90000"/>
              </a:lnSpc>
              <a:defRPr/>
            </a:pPr>
            <a:endParaRPr lang="en-US" sz="2800" dirty="0">
              <a:solidFill>
                <a:srgbClr val="002666"/>
              </a:solidFill>
              <a:effectLst>
                <a:outerShdw blurRad="38100" dist="38100" dir="2700000" algn="tl">
                  <a:srgbClr val="DDDDDD"/>
                </a:outerShdw>
              </a:effectLst>
              <a:ea typeface="ＭＳ Ｐゴシック" pitchFamily="-72" charset="-128"/>
              <a:cs typeface="ＭＳ Ｐゴシック" pitchFamily="-72" charset="-128"/>
            </a:endParaRPr>
          </a:p>
          <a:p>
            <a:pPr marL="465138" indent="-465138" eaLnBrk="1" hangingPunct="1">
              <a:lnSpc>
                <a:spcPct val="90000"/>
              </a:lnSpc>
              <a:defRPr/>
            </a:pPr>
            <a:endParaRPr lang="en-US" sz="2400" dirty="0">
              <a:solidFill>
                <a:srgbClr val="002666"/>
              </a:solidFill>
              <a:effectLst>
                <a:outerShdw blurRad="38100" dist="38100" dir="2700000" algn="tl">
                  <a:srgbClr val="DDDDDD"/>
                </a:outerShdw>
              </a:effectLst>
              <a:ea typeface="ＭＳ Ｐゴシック" pitchFamily="-72" charset="-128"/>
              <a:cs typeface="ＭＳ Ｐゴシック" pitchFamily="-72"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a:xfrm>
            <a:off x="304800" y="260648"/>
            <a:ext cx="8686800" cy="838200"/>
          </a:xfrm>
        </p:spPr>
        <p:txBody>
          <a:bodyPr wrap="square" lIns="90488" tIns="44450" rIns="90488" bIns="44450" numCol="1" anchor="b" anchorCtr="0" compatLnSpc="1">
            <a:prstTxWarp prst="textNoShape">
              <a:avLst/>
            </a:prstTxWarp>
          </a:bodyPr>
          <a:lstStyle/>
          <a:p>
            <a:pPr algn="ctr" eaLnBrk="1" hangingPunct="1">
              <a:defRPr/>
            </a:pPr>
            <a:r>
              <a:rPr lang="en-US" sz="4000" cap="none" dirty="0">
                <a:solidFill>
                  <a:schemeClr val="tx1"/>
                </a:solidFill>
                <a:effectLst>
                  <a:outerShdw blurRad="38100" dist="38100" dir="2700000" algn="tl">
                    <a:srgbClr val="DDDDDD"/>
                  </a:outerShdw>
                </a:effectLst>
                <a:ea typeface="ＭＳ Ｐゴシック" pitchFamily="-72" charset="-128"/>
                <a:cs typeface="ＭＳ Ｐゴシック" pitchFamily="-72" charset="-128"/>
              </a:rPr>
              <a:t>Example of Identified Link</a:t>
            </a:r>
            <a:endParaRPr lang="en-US" cap="none" dirty="0">
              <a:solidFill>
                <a:schemeClr val="tx1"/>
              </a:solidFill>
              <a:effectLst>
                <a:outerShdw blurRad="38100" dist="38100" dir="2700000" algn="tl">
                  <a:srgbClr val="DDDDDD"/>
                </a:outerShdw>
              </a:effectLst>
              <a:ea typeface="ＭＳ Ｐゴシック" pitchFamily="-72" charset="-128"/>
              <a:cs typeface="ＭＳ Ｐゴシック" pitchFamily="-72" charset="-128"/>
            </a:endParaRPr>
          </a:p>
        </p:txBody>
      </p:sp>
      <p:sp>
        <p:nvSpPr>
          <p:cNvPr id="25603" name="Rectangle 3"/>
          <p:cNvSpPr>
            <a:spLocks noGrp="1" noChangeArrowheads="1"/>
          </p:cNvSpPr>
          <p:nvPr>
            <p:ph type="body" idx="4294967295"/>
          </p:nvPr>
        </p:nvSpPr>
        <p:spPr/>
        <p:txBody>
          <a:bodyPr lIns="90488" tIns="44450" rIns="90488" bIns="44450"/>
          <a:lstStyle/>
          <a:p>
            <a:pPr marL="465138" indent="-465138" eaLnBrk="1" hangingPunct="1">
              <a:lnSpc>
                <a:spcPct val="90000"/>
              </a:lnSpc>
              <a:defRPr/>
            </a:pPr>
            <a:r>
              <a:rPr lang="en-US" b="1" dirty="0">
                <a:solidFill>
                  <a:schemeClr val="tx1"/>
                </a:solidFill>
                <a:effectLst>
                  <a:outerShdw blurRad="38100" dist="38100" dir="2700000" algn="tl">
                    <a:srgbClr val="DDDDDD"/>
                  </a:outerShdw>
                </a:effectLst>
                <a:ea typeface="ＭＳ Ｐゴシック" pitchFamily="-72" charset="-128"/>
                <a:cs typeface="ＭＳ Ｐゴシック" pitchFamily="-72" charset="-128"/>
              </a:rPr>
              <a:t>HPP SI6 Drills</a:t>
            </a:r>
          </a:p>
          <a:p>
            <a:pPr marL="976313" lvl="1" indent="-396875" eaLnBrk="1" hangingPunct="1">
              <a:lnSpc>
                <a:spcPct val="90000"/>
              </a:lnSpc>
              <a:defRPr/>
            </a:pPr>
            <a:r>
              <a:rPr lang="en-US" sz="2400" dirty="0">
                <a:solidFill>
                  <a:schemeClr val="tx1"/>
                </a:solidFill>
                <a:effectLst>
                  <a:outerShdw blurRad="38100" dist="38100" dir="2700000" algn="tl">
                    <a:srgbClr val="DDDDDD"/>
                  </a:outerShdw>
                </a:effectLst>
              </a:rPr>
              <a:t>Number of drills conducted during the FY 2005 budget period that included hospital personnel, equipment or facilities.</a:t>
            </a:r>
          </a:p>
          <a:p>
            <a:pPr marL="976313" lvl="1" indent="-396875" eaLnBrk="1" hangingPunct="1">
              <a:lnSpc>
                <a:spcPct val="90000"/>
              </a:lnSpc>
              <a:defRPr/>
            </a:pPr>
            <a:endParaRPr lang="en-US" sz="2400" dirty="0">
              <a:solidFill>
                <a:schemeClr val="tx1"/>
              </a:solidFill>
              <a:effectLst>
                <a:outerShdw blurRad="38100" dist="38100" dir="2700000" algn="tl">
                  <a:srgbClr val="DDDDDD"/>
                </a:outerShdw>
              </a:effectLst>
            </a:endParaRPr>
          </a:p>
          <a:p>
            <a:pPr marL="465138" indent="-465138" eaLnBrk="1" hangingPunct="1">
              <a:lnSpc>
                <a:spcPct val="90000"/>
              </a:lnSpc>
              <a:defRPr/>
            </a:pPr>
            <a:r>
              <a:rPr lang="en-US" b="1" dirty="0">
                <a:solidFill>
                  <a:schemeClr val="tx1"/>
                </a:solidFill>
                <a:effectLst>
                  <a:outerShdw blurRad="38100" dist="38100" dir="2700000" algn="tl">
                    <a:srgbClr val="DDDDDD"/>
                  </a:outerShdw>
                </a:effectLst>
                <a:ea typeface="ＭＳ Ｐゴシック" pitchFamily="-72" charset="-128"/>
                <a:cs typeface="ＭＳ Ｐゴシック" pitchFamily="-72" charset="-128"/>
              </a:rPr>
              <a:t>Links to TJC EM.03.01.03, EP 3</a:t>
            </a:r>
            <a:r>
              <a:rPr lang="en-US" sz="2400" dirty="0">
                <a:solidFill>
                  <a:schemeClr val="tx1"/>
                </a:solidFill>
                <a:effectLst>
                  <a:outerShdw blurRad="38100" dist="38100" dir="2700000" algn="tl">
                    <a:srgbClr val="DDDDDD"/>
                  </a:outerShdw>
                </a:effectLst>
                <a:ea typeface="ＭＳ Ｐゴシック" pitchFamily="-72" charset="-128"/>
                <a:cs typeface="ＭＳ Ｐゴシック" pitchFamily="-72" charset="-128"/>
              </a:rPr>
              <a:t> </a:t>
            </a:r>
          </a:p>
          <a:p>
            <a:pPr marL="976313" lvl="1" indent="-396875" eaLnBrk="1" hangingPunct="1">
              <a:lnSpc>
                <a:spcPct val="90000"/>
              </a:lnSpc>
              <a:defRPr/>
            </a:pPr>
            <a:r>
              <a:rPr lang="en-US" sz="2400" dirty="0">
                <a:solidFill>
                  <a:schemeClr val="tx1"/>
                </a:solidFill>
                <a:effectLst>
                  <a:outerShdw blurRad="38100" dist="38100" dir="2700000" algn="tl">
                    <a:srgbClr val="DDDDDD"/>
                  </a:outerShdw>
                </a:effectLst>
              </a:rPr>
              <a:t>For each site of the hospital that offers emergency services is a community-designated disaster receiving station, at least one of the hospital's two emergency response exercises includes an escalating event in which the local community is unable to support the hospital.</a:t>
            </a:r>
            <a:endParaRPr lang="en-US" sz="2000" dirty="0">
              <a:solidFill>
                <a:srgbClr val="002666"/>
              </a:solidFill>
              <a:effectLst>
                <a:outerShdw blurRad="38100" dist="38100" dir="2700000" algn="tl">
                  <a:srgbClr val="DDDDDD"/>
                </a:outerShdw>
              </a:effectLs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30" name="Rectangle 6"/>
          <p:cNvSpPr>
            <a:spLocks noGrp="1" noChangeArrowheads="1"/>
          </p:cNvSpPr>
          <p:nvPr>
            <p:ph type="title" idx="4294967295"/>
          </p:nvPr>
        </p:nvSpPr>
        <p:spPr>
          <a:xfrm>
            <a:off x="457200" y="188640"/>
            <a:ext cx="8229600" cy="895350"/>
          </a:xfrm>
        </p:spPr>
        <p:txBody>
          <a:bodyPr wrap="square" lIns="90488" tIns="44450" rIns="90488" bIns="44450" numCol="1" anchor="b" anchorCtr="0" compatLnSpc="1">
            <a:prstTxWarp prst="textNoShape">
              <a:avLst/>
            </a:prstTxWarp>
          </a:bodyPr>
          <a:lstStyle/>
          <a:p>
            <a:pPr algn="ctr" eaLnBrk="1" hangingPunct="1">
              <a:defRPr/>
            </a:pPr>
            <a:r>
              <a:rPr lang="en-US" sz="4000" cap="none" dirty="0">
                <a:solidFill>
                  <a:schemeClr val="tx1"/>
                </a:solidFill>
                <a:effectLst>
                  <a:outerShdw blurRad="38100" dist="38100" dir="2700000" algn="tl">
                    <a:srgbClr val="DDDDDD"/>
                  </a:outerShdw>
                </a:effectLst>
                <a:ea typeface="ＭＳ Ｐゴシック" pitchFamily="-72" charset="-128"/>
                <a:cs typeface="ＭＳ Ｐゴシック" pitchFamily="-72" charset="-128"/>
              </a:rPr>
              <a:t>Example of Identified Link</a:t>
            </a:r>
            <a:endParaRPr lang="en-US" cap="none" dirty="0">
              <a:effectLst>
                <a:outerShdw blurRad="38100" dist="38100" dir="2700000" algn="tl">
                  <a:srgbClr val="DDDDDD"/>
                </a:outerShdw>
              </a:effectLst>
              <a:ea typeface="ＭＳ Ｐゴシック" pitchFamily="-72" charset="-128"/>
              <a:cs typeface="ＭＳ Ｐゴシック" pitchFamily="-72" charset="-128"/>
            </a:endParaRPr>
          </a:p>
        </p:txBody>
      </p:sp>
      <p:sp>
        <p:nvSpPr>
          <p:cNvPr id="26631" name="Rectangle 7"/>
          <p:cNvSpPr>
            <a:spLocks noGrp="1" noChangeArrowheads="1"/>
          </p:cNvSpPr>
          <p:nvPr>
            <p:ph type="body" idx="4294967295"/>
          </p:nvPr>
        </p:nvSpPr>
        <p:spPr>
          <a:xfrm>
            <a:off x="341313" y="1295400"/>
            <a:ext cx="8497887" cy="5334000"/>
          </a:xfrm>
        </p:spPr>
        <p:txBody>
          <a:bodyPr lIns="90488" tIns="44450" rIns="90488" bIns="44450"/>
          <a:lstStyle/>
          <a:p>
            <a:pPr marL="465138" indent="-465138" eaLnBrk="1" hangingPunct="1">
              <a:defRPr/>
            </a:pPr>
            <a:r>
              <a:rPr lang="en-US" b="1" dirty="0">
                <a:solidFill>
                  <a:schemeClr val="tx1"/>
                </a:solidFill>
                <a:effectLst>
                  <a:outerShdw blurRad="38100" dist="38100" dir="2700000" algn="tl">
                    <a:srgbClr val="DDDDDD"/>
                  </a:outerShdw>
                </a:effectLst>
                <a:ea typeface="ＭＳ Ｐゴシック" pitchFamily="-72" charset="-128"/>
                <a:cs typeface="ＭＳ Ｐゴシック" pitchFamily="-72" charset="-128"/>
              </a:rPr>
              <a:t>HPP SI 26 A3</a:t>
            </a:r>
            <a:r>
              <a:rPr lang="en-US" sz="2400" dirty="0">
                <a:solidFill>
                  <a:schemeClr val="tx1"/>
                </a:solidFill>
                <a:effectLst>
                  <a:outerShdw blurRad="38100" dist="38100" dir="2700000" algn="tl">
                    <a:srgbClr val="DDDDDD"/>
                  </a:outerShdw>
                </a:effectLst>
                <a:ea typeface="ＭＳ Ｐゴシック" pitchFamily="-72" charset="-128"/>
                <a:cs typeface="ＭＳ Ｐゴシック" pitchFamily="-72" charset="-128"/>
              </a:rPr>
              <a:t>  </a:t>
            </a:r>
          </a:p>
          <a:p>
            <a:pPr marL="976313" lvl="1" indent="-396875" eaLnBrk="1" hangingPunct="1">
              <a:defRPr/>
            </a:pPr>
            <a:r>
              <a:rPr lang="en-US" sz="2400" dirty="0">
                <a:solidFill>
                  <a:schemeClr val="tx1"/>
                </a:solidFill>
                <a:effectLst>
                  <a:outerShdw blurRad="38100" dist="38100" dir="2700000" algn="tl">
                    <a:srgbClr val="DDDDDD"/>
                  </a:outerShdw>
                </a:effectLst>
              </a:rPr>
              <a:t>Number and level of PPE statewide to protect current and additional health care workers during an event</a:t>
            </a:r>
          </a:p>
          <a:p>
            <a:pPr marL="976313" lvl="1" indent="-396875" eaLnBrk="1" hangingPunct="1">
              <a:defRPr/>
            </a:pPr>
            <a:r>
              <a:rPr lang="en-US" sz="2400" dirty="0">
                <a:solidFill>
                  <a:schemeClr val="tx1"/>
                </a:solidFill>
                <a:effectLst>
                  <a:outerShdw blurRad="38100" dist="38100" dir="2700000" algn="tl">
                    <a:srgbClr val="DDDDDD"/>
                  </a:outerShdw>
                </a:effectLst>
              </a:rPr>
              <a:t>Possess sufficient numbers of PPE to protect both the current and additional health care personnel deployed in support of an event.</a:t>
            </a:r>
          </a:p>
          <a:p>
            <a:pPr marL="976313" lvl="1" indent="-396875" eaLnBrk="1" hangingPunct="1">
              <a:buFont typeface="Wingdings 2" pitchFamily="-72" charset="2"/>
              <a:buNone/>
              <a:defRPr/>
            </a:pPr>
            <a:endParaRPr lang="en-US" sz="1000" dirty="0">
              <a:solidFill>
                <a:schemeClr val="tx1"/>
              </a:solidFill>
              <a:effectLst>
                <a:outerShdw blurRad="38100" dist="38100" dir="2700000" algn="tl">
                  <a:srgbClr val="DDDDDD"/>
                </a:outerShdw>
              </a:effectLst>
            </a:endParaRPr>
          </a:p>
          <a:p>
            <a:pPr marL="465138" indent="-465138" eaLnBrk="1" hangingPunct="1">
              <a:defRPr/>
            </a:pPr>
            <a:r>
              <a:rPr lang="en-US" b="1" dirty="0">
                <a:solidFill>
                  <a:schemeClr val="tx1"/>
                </a:solidFill>
                <a:effectLst>
                  <a:outerShdw blurRad="38100" dist="38100" dir="2700000" algn="tl">
                    <a:srgbClr val="DDDDDD"/>
                  </a:outerShdw>
                </a:effectLst>
                <a:ea typeface="ＭＳ Ｐゴシック" pitchFamily="-72" charset="-128"/>
                <a:cs typeface="ＭＳ Ｐゴシック" pitchFamily="-72" charset="-128"/>
              </a:rPr>
              <a:t>Links to TJC EC.4.11.9</a:t>
            </a:r>
          </a:p>
          <a:p>
            <a:pPr marL="976313" lvl="1" indent="-396875" eaLnBrk="1" hangingPunct="1">
              <a:defRPr/>
            </a:pPr>
            <a:r>
              <a:rPr lang="en-US" sz="2400" dirty="0">
                <a:solidFill>
                  <a:schemeClr val="tx1"/>
                </a:solidFill>
                <a:effectLst>
                  <a:outerShdw blurRad="38100" dist="38100" dir="2700000" algn="tl">
                    <a:srgbClr val="DDDDDD"/>
                  </a:outerShdw>
                </a:effectLst>
              </a:rPr>
              <a:t>The  organization keeps a documented inventory of the assets and resources it has on site that would be needed during an emergency (at a minimum, personal protective equipment, water, fuel, staffing, medical, surgical etc.</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69" name="Rectangle 2"/>
          <p:cNvSpPr>
            <a:spLocks noGrp="1"/>
          </p:cNvSpPr>
          <p:nvPr>
            <p:ph type="title" idx="4294967295"/>
          </p:nvPr>
        </p:nvSpPr>
        <p:spPr bwMode="auto">
          <a:xfrm>
            <a:off x="228600" y="152400"/>
            <a:ext cx="8686800" cy="838200"/>
          </a:xfrm>
          <a:noFill/>
        </p:spPr>
        <p:txBody>
          <a:bodyPr wrap="square" lIns="91440" tIns="45720" rIns="91440" bIns="45720" numCol="1" anchorCtr="0" compatLnSpc="1">
            <a:prstTxWarp prst="textNoShape">
              <a:avLst/>
            </a:prstTxWarp>
          </a:bodyPr>
          <a:lstStyle/>
          <a:p>
            <a:pPr algn="ctr" eaLnBrk="1" hangingPunct="1"/>
            <a:r>
              <a:rPr lang="en-US" sz="4000" cap="none" dirty="0">
                <a:solidFill>
                  <a:schemeClr val="tx1"/>
                </a:solidFill>
                <a:effectLst/>
                <a:ea typeface="ＭＳ Ｐゴシック" pitchFamily="-72" charset="-128"/>
                <a:cs typeface="ＭＳ Ｐゴシック" pitchFamily="-72" charset="-128"/>
              </a:rPr>
              <a:t>Links to priority areas 1 and 2</a:t>
            </a:r>
            <a:endParaRPr lang="en-US" cap="none" dirty="0">
              <a:effectLst/>
              <a:ea typeface="ＭＳ Ｐゴシック" pitchFamily="-72" charset="-128"/>
              <a:cs typeface="ＭＳ Ｐゴシック" pitchFamily="-72" charset="-128"/>
            </a:endParaRPr>
          </a:p>
        </p:txBody>
      </p:sp>
      <p:sp>
        <p:nvSpPr>
          <p:cNvPr id="58370" name="Rectangle 3"/>
          <p:cNvSpPr>
            <a:spLocks noGrp="1"/>
          </p:cNvSpPr>
          <p:nvPr>
            <p:ph type="body" idx="4294967295"/>
          </p:nvPr>
        </p:nvSpPr>
        <p:spPr>
          <a:xfrm>
            <a:off x="304800" y="1554163"/>
            <a:ext cx="8686800" cy="5075237"/>
          </a:xfrm>
        </p:spPr>
        <p:txBody>
          <a:bodyPr/>
          <a:lstStyle/>
          <a:p>
            <a:pPr eaLnBrk="1" hangingPunct="1">
              <a:lnSpc>
                <a:spcPct val="90000"/>
              </a:lnSpc>
            </a:pPr>
            <a:r>
              <a:rPr lang="en-US" sz="2800" dirty="0">
                <a:solidFill>
                  <a:schemeClr val="tx1"/>
                </a:solidFill>
                <a:ea typeface="ＭＳ Ｐゴシック" pitchFamily="-72" charset="-128"/>
                <a:cs typeface="ＭＳ Ｐゴシック" pitchFamily="-72" charset="-128"/>
              </a:rPr>
              <a:t>Only 7 represented in the linkages between databases to the major topic areas in Priority 1 and 2  (</a:t>
            </a:r>
            <a:r>
              <a:rPr lang="en-US" sz="2800" dirty="0" err="1">
                <a:solidFill>
                  <a:schemeClr val="tx1"/>
                </a:solidFill>
                <a:ea typeface="ＭＳ Ｐゴシック" pitchFamily="-72" charset="-128"/>
                <a:cs typeface="ＭＳ Ｐゴシック" pitchFamily="-72" charset="-128"/>
              </a:rPr>
              <a:t>n</a:t>
            </a:r>
            <a:r>
              <a:rPr lang="en-US" sz="2800" dirty="0">
                <a:solidFill>
                  <a:schemeClr val="tx1"/>
                </a:solidFill>
                <a:ea typeface="ＭＳ Ｐゴシック" pitchFamily="-72" charset="-128"/>
                <a:cs typeface="ＭＳ Ｐゴシック" pitchFamily="-72" charset="-128"/>
              </a:rPr>
              <a:t> = 16)</a:t>
            </a:r>
          </a:p>
          <a:p>
            <a:pPr eaLnBrk="1" hangingPunct="1">
              <a:lnSpc>
                <a:spcPct val="90000"/>
              </a:lnSpc>
            </a:pPr>
            <a:endParaRPr lang="en-US" sz="2800" dirty="0">
              <a:solidFill>
                <a:schemeClr val="tx1"/>
              </a:solidFill>
              <a:ea typeface="ＭＳ Ｐゴシック" pitchFamily="-72" charset="-128"/>
              <a:cs typeface="ＭＳ Ｐゴシック" pitchFamily="-72" charset="-128"/>
            </a:endParaRPr>
          </a:p>
          <a:p>
            <a:pPr eaLnBrk="1" hangingPunct="1">
              <a:lnSpc>
                <a:spcPct val="90000"/>
              </a:lnSpc>
            </a:pPr>
            <a:r>
              <a:rPr lang="en-US" sz="2800" dirty="0">
                <a:solidFill>
                  <a:schemeClr val="tx1"/>
                </a:solidFill>
                <a:ea typeface="ＭＳ Ｐゴシック" pitchFamily="-72" charset="-128"/>
                <a:cs typeface="ＭＳ Ｐゴシック" pitchFamily="-72" charset="-128"/>
              </a:rPr>
              <a:t>None of the major function areas were represented (surge capacity)</a:t>
            </a:r>
          </a:p>
          <a:p>
            <a:pPr eaLnBrk="1" hangingPunct="1">
              <a:lnSpc>
                <a:spcPct val="90000"/>
              </a:lnSpc>
            </a:pPr>
            <a:endParaRPr lang="en-US" sz="2800" dirty="0">
              <a:solidFill>
                <a:schemeClr val="tx1"/>
              </a:solidFill>
              <a:ea typeface="ＭＳ Ｐゴシック" pitchFamily="-72" charset="-128"/>
              <a:cs typeface="ＭＳ Ｐゴシック" pitchFamily="-72" charset="-128"/>
            </a:endParaRPr>
          </a:p>
          <a:p>
            <a:pPr eaLnBrk="1" hangingPunct="1">
              <a:lnSpc>
                <a:spcPct val="90000"/>
              </a:lnSpc>
            </a:pPr>
            <a:r>
              <a:rPr lang="en-US" sz="2800" dirty="0">
                <a:solidFill>
                  <a:schemeClr val="tx1"/>
                </a:solidFill>
                <a:ea typeface="ＭＳ Ｐゴシック" pitchFamily="-72" charset="-128"/>
                <a:cs typeface="ＭＳ Ｐゴシック" pitchFamily="-72" charset="-128"/>
              </a:rPr>
              <a:t>None of the patient care areas were represented</a:t>
            </a:r>
          </a:p>
          <a:p>
            <a:pPr eaLnBrk="1" hangingPunct="1">
              <a:lnSpc>
                <a:spcPct val="90000"/>
              </a:lnSpc>
            </a:pPr>
            <a:endParaRPr lang="en-US" sz="2800" dirty="0">
              <a:solidFill>
                <a:schemeClr val="tx1"/>
              </a:solidFill>
              <a:ea typeface="ＭＳ Ｐゴシック" pitchFamily="-72" charset="-128"/>
              <a:cs typeface="ＭＳ Ｐゴシック" pitchFamily="-72" charset="-128"/>
            </a:endParaRPr>
          </a:p>
          <a:p>
            <a:pPr eaLnBrk="1" hangingPunct="1">
              <a:lnSpc>
                <a:spcPct val="90000"/>
              </a:lnSpc>
            </a:pPr>
            <a:r>
              <a:rPr lang="en-US" sz="2800" dirty="0">
                <a:solidFill>
                  <a:schemeClr val="tx1"/>
                </a:solidFill>
                <a:ea typeface="ＭＳ Ｐゴシック" pitchFamily="-72" charset="-128"/>
                <a:cs typeface="ＭＳ Ｐゴシック" pitchFamily="-72" charset="-128"/>
              </a:rPr>
              <a:t>Unable to provide any link between databases and the priority areas determined by group</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7" name="Rectangle 2"/>
          <p:cNvSpPr>
            <a:spLocks noGrp="1"/>
          </p:cNvSpPr>
          <p:nvPr>
            <p:ph type="title" idx="4294967295"/>
          </p:nvPr>
        </p:nvSpPr>
        <p:spPr bwMode="auto">
          <a:xfrm>
            <a:off x="76200" y="152400"/>
            <a:ext cx="8991600" cy="838200"/>
          </a:xfrm>
          <a:noFill/>
        </p:spPr>
        <p:txBody>
          <a:bodyPr wrap="square" lIns="91440" tIns="45720" rIns="91440" bIns="45720" numCol="1" anchorCtr="0" compatLnSpc="1">
            <a:prstTxWarp prst="textNoShape">
              <a:avLst/>
            </a:prstTxWarp>
          </a:bodyPr>
          <a:lstStyle/>
          <a:p>
            <a:pPr algn="ctr" eaLnBrk="1" hangingPunct="1"/>
            <a:r>
              <a:rPr lang="en-US" sz="3700" cap="none" dirty="0">
                <a:solidFill>
                  <a:schemeClr val="tx1"/>
                </a:solidFill>
                <a:effectLst/>
                <a:ea typeface="ＭＳ Ｐゴシック" pitchFamily="-72" charset="-128"/>
                <a:cs typeface="ＭＳ Ｐゴシック" pitchFamily="-72" charset="-128"/>
              </a:rPr>
              <a:t>Issues with Linkages Between Databases</a:t>
            </a:r>
            <a:endParaRPr lang="en-US" cap="none" dirty="0">
              <a:solidFill>
                <a:schemeClr val="tx1"/>
              </a:solidFill>
              <a:effectLst/>
              <a:ea typeface="ＭＳ Ｐゴシック" pitchFamily="-72" charset="-128"/>
              <a:cs typeface="ＭＳ Ｐゴシック" pitchFamily="-72" charset="-128"/>
            </a:endParaRPr>
          </a:p>
        </p:txBody>
      </p:sp>
      <p:sp>
        <p:nvSpPr>
          <p:cNvPr id="60418" name="Rectangle 3"/>
          <p:cNvSpPr>
            <a:spLocks noGrp="1"/>
          </p:cNvSpPr>
          <p:nvPr>
            <p:ph type="body" idx="4294967295"/>
          </p:nvPr>
        </p:nvSpPr>
        <p:spPr>
          <a:xfrm>
            <a:off x="228600" y="1371600"/>
            <a:ext cx="8686800" cy="5105400"/>
          </a:xfrm>
        </p:spPr>
        <p:txBody>
          <a:bodyPr/>
          <a:lstStyle/>
          <a:p>
            <a:pPr eaLnBrk="1" hangingPunct="1"/>
            <a:r>
              <a:rPr lang="en-US" sz="3500" dirty="0">
                <a:solidFill>
                  <a:schemeClr val="tx1"/>
                </a:solidFill>
                <a:ea typeface="ＭＳ Ｐゴシック" pitchFamily="-72" charset="-128"/>
                <a:cs typeface="ＭＳ Ｐゴシック" pitchFamily="-72" charset="-128"/>
              </a:rPr>
              <a:t>Lack of clear definitions</a:t>
            </a:r>
            <a:endParaRPr lang="en-US" sz="3600" dirty="0">
              <a:solidFill>
                <a:schemeClr val="tx1"/>
              </a:solidFill>
              <a:ea typeface="ＭＳ Ｐゴシック" pitchFamily="-72" charset="-128"/>
              <a:cs typeface="ＭＳ Ｐゴシック" pitchFamily="-72" charset="-128"/>
            </a:endParaRPr>
          </a:p>
          <a:p>
            <a:pPr eaLnBrk="1" hangingPunct="1">
              <a:buFont typeface="Wingdings 2" pitchFamily="-72" charset="2"/>
              <a:buNone/>
            </a:pPr>
            <a:r>
              <a:rPr lang="en-US" sz="1000" dirty="0">
                <a:solidFill>
                  <a:schemeClr val="tx1"/>
                </a:solidFill>
                <a:ea typeface="ＭＳ Ｐゴシック" pitchFamily="-72" charset="-128"/>
                <a:cs typeface="ＭＳ Ｐゴシック" pitchFamily="-72" charset="-128"/>
              </a:rPr>
              <a:t> </a:t>
            </a:r>
          </a:p>
          <a:p>
            <a:pPr eaLnBrk="1" hangingPunct="1"/>
            <a:r>
              <a:rPr lang="en-US" sz="3500" dirty="0">
                <a:solidFill>
                  <a:schemeClr val="tx1"/>
                </a:solidFill>
                <a:ea typeface="ＭＳ Ｐゴシック" pitchFamily="-72" charset="-128"/>
                <a:cs typeface="ＭＳ Ｐゴシック" pitchFamily="-72" charset="-128"/>
              </a:rPr>
              <a:t>Lack of similarity</a:t>
            </a:r>
            <a:endParaRPr lang="en-US" sz="3600" dirty="0">
              <a:solidFill>
                <a:schemeClr val="tx1"/>
              </a:solidFill>
              <a:ea typeface="ＭＳ Ｐゴシック" pitchFamily="-72" charset="-128"/>
              <a:cs typeface="ＭＳ Ｐゴシック" pitchFamily="-72" charset="-128"/>
            </a:endParaRPr>
          </a:p>
          <a:p>
            <a:pPr eaLnBrk="1" hangingPunct="1"/>
            <a:endParaRPr lang="en-US" sz="1000" dirty="0">
              <a:solidFill>
                <a:schemeClr val="tx1"/>
              </a:solidFill>
              <a:ea typeface="ＭＳ Ｐゴシック" pitchFamily="-72" charset="-128"/>
              <a:cs typeface="ＭＳ Ｐゴシック" pitchFamily="-72" charset="-128"/>
            </a:endParaRPr>
          </a:p>
          <a:p>
            <a:pPr eaLnBrk="1" hangingPunct="1"/>
            <a:r>
              <a:rPr lang="en-US" sz="3500" dirty="0">
                <a:solidFill>
                  <a:schemeClr val="tx1"/>
                </a:solidFill>
                <a:ea typeface="ＭＳ Ｐゴシック" pitchFamily="-72" charset="-128"/>
                <a:cs typeface="ＭＳ Ｐゴシック" pitchFamily="-72" charset="-128"/>
              </a:rPr>
              <a:t>Extensive assumptions required</a:t>
            </a:r>
          </a:p>
          <a:p>
            <a:pPr eaLnBrk="1" hangingPunct="1"/>
            <a:endParaRPr lang="en-US" sz="1000" dirty="0">
              <a:solidFill>
                <a:schemeClr val="tx1"/>
              </a:solidFill>
              <a:ea typeface="ＭＳ Ｐゴシック" pitchFamily="-72" charset="-128"/>
              <a:cs typeface="ＭＳ Ｐゴシック" pitchFamily="-72" charset="-128"/>
            </a:endParaRPr>
          </a:p>
          <a:p>
            <a:pPr eaLnBrk="1" hangingPunct="1"/>
            <a:r>
              <a:rPr lang="en-US" sz="3500" dirty="0">
                <a:solidFill>
                  <a:schemeClr val="tx1"/>
                </a:solidFill>
                <a:ea typeface="ＭＳ Ｐゴシック" pitchFamily="-72" charset="-128"/>
                <a:cs typeface="ＭＳ Ｐゴシック" pitchFamily="-72" charset="-128"/>
              </a:rPr>
              <a:t>From an EP perspective, indicators from databases do NOT accurately reflect EP function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5" name="Rectangle 2"/>
          <p:cNvSpPr>
            <a:spLocks noGrp="1"/>
          </p:cNvSpPr>
          <p:nvPr>
            <p:ph type="title" idx="4294967295"/>
          </p:nvPr>
        </p:nvSpPr>
        <p:spPr bwMode="auto">
          <a:xfrm>
            <a:off x="304800" y="152400"/>
            <a:ext cx="8686800" cy="838200"/>
          </a:xfrm>
          <a:noFill/>
        </p:spPr>
        <p:txBody>
          <a:bodyPr wrap="square" lIns="91440" tIns="45720" rIns="91440" bIns="45720" numCol="1" anchorCtr="0" compatLnSpc="1">
            <a:prstTxWarp prst="textNoShape">
              <a:avLst/>
            </a:prstTxWarp>
          </a:bodyPr>
          <a:lstStyle/>
          <a:p>
            <a:pPr algn="ctr" eaLnBrk="1" hangingPunct="1"/>
            <a:r>
              <a:rPr lang="en-US" sz="4000" cap="none" dirty="0">
                <a:solidFill>
                  <a:schemeClr val="tx1"/>
                </a:solidFill>
                <a:effectLst/>
                <a:ea typeface="ＭＳ Ｐゴシック" pitchFamily="-72" charset="-128"/>
                <a:cs typeface="ＭＳ Ｐゴシック" pitchFamily="-72" charset="-128"/>
              </a:rPr>
              <a:t>Additional Database Problems</a:t>
            </a:r>
            <a:endParaRPr lang="en-US" cap="none" dirty="0">
              <a:effectLst/>
              <a:ea typeface="ＭＳ Ｐゴシック" pitchFamily="-72" charset="-128"/>
              <a:cs typeface="ＭＳ Ｐゴシック" pitchFamily="-72" charset="-128"/>
            </a:endParaRPr>
          </a:p>
        </p:txBody>
      </p:sp>
      <p:sp>
        <p:nvSpPr>
          <p:cNvPr id="62466" name="Rectangle 3"/>
          <p:cNvSpPr>
            <a:spLocks noGrp="1"/>
          </p:cNvSpPr>
          <p:nvPr>
            <p:ph type="body" idx="4294967295"/>
          </p:nvPr>
        </p:nvSpPr>
        <p:spPr>
          <a:xfrm>
            <a:off x="304800" y="1554163"/>
            <a:ext cx="8686800" cy="5075237"/>
          </a:xfrm>
        </p:spPr>
        <p:txBody>
          <a:bodyPr/>
          <a:lstStyle/>
          <a:p>
            <a:pPr eaLnBrk="1" hangingPunct="1">
              <a:lnSpc>
                <a:spcPct val="90000"/>
              </a:lnSpc>
            </a:pPr>
            <a:r>
              <a:rPr lang="en-US" dirty="0">
                <a:solidFill>
                  <a:schemeClr val="tx1"/>
                </a:solidFill>
                <a:ea typeface="ＭＳ Ｐゴシック" pitchFamily="-72" charset="-128"/>
                <a:cs typeface="ＭＳ Ｐゴシック" pitchFamily="-72" charset="-128"/>
              </a:rPr>
              <a:t>Most linkages between only 2 datasets: HPP and TJC</a:t>
            </a:r>
          </a:p>
          <a:p>
            <a:pPr eaLnBrk="1" hangingPunct="1">
              <a:lnSpc>
                <a:spcPct val="90000"/>
              </a:lnSpc>
            </a:pPr>
            <a:r>
              <a:rPr lang="en-US" dirty="0">
                <a:solidFill>
                  <a:schemeClr val="tx1"/>
                </a:solidFill>
                <a:ea typeface="ＭＳ Ｐゴシック" pitchFamily="-72" charset="-128"/>
                <a:cs typeface="ＭＳ Ｐゴシック" pitchFamily="-72" charset="-128"/>
              </a:rPr>
              <a:t>Data for measures collected and recorded differently</a:t>
            </a:r>
          </a:p>
          <a:p>
            <a:pPr lvl="1" eaLnBrk="1" hangingPunct="1">
              <a:lnSpc>
                <a:spcPct val="90000"/>
              </a:lnSpc>
            </a:pPr>
            <a:r>
              <a:rPr lang="en-US" dirty="0">
                <a:solidFill>
                  <a:schemeClr val="tx1"/>
                </a:solidFill>
              </a:rPr>
              <a:t>HPP: mixed (continuous, categorical, rank)</a:t>
            </a:r>
          </a:p>
          <a:p>
            <a:pPr lvl="1" eaLnBrk="1" hangingPunct="1">
              <a:lnSpc>
                <a:spcPct val="90000"/>
              </a:lnSpc>
            </a:pPr>
            <a:r>
              <a:rPr lang="en-US" dirty="0">
                <a:solidFill>
                  <a:schemeClr val="tx1"/>
                </a:solidFill>
              </a:rPr>
              <a:t>TJC: binary (compliant, non-compliant)</a:t>
            </a:r>
          </a:p>
          <a:p>
            <a:pPr eaLnBrk="1" hangingPunct="1">
              <a:lnSpc>
                <a:spcPct val="90000"/>
              </a:lnSpc>
            </a:pPr>
            <a:r>
              <a:rPr lang="en-US" dirty="0">
                <a:solidFill>
                  <a:schemeClr val="tx1"/>
                </a:solidFill>
                <a:ea typeface="ＭＳ Ｐゴシック" pitchFamily="-72" charset="-128"/>
                <a:cs typeface="ＭＳ Ｐゴシック" pitchFamily="-72" charset="-128"/>
              </a:rPr>
              <a:t>Do not measure EP function or outcome during a clinical or simulated situation</a:t>
            </a:r>
          </a:p>
          <a:p>
            <a:pPr eaLnBrk="1" hangingPunct="1">
              <a:lnSpc>
                <a:spcPct val="90000"/>
              </a:lnSpc>
            </a:pPr>
            <a:r>
              <a:rPr lang="en-US" dirty="0">
                <a:solidFill>
                  <a:schemeClr val="tx1"/>
                </a:solidFill>
                <a:ea typeface="ＭＳ Ｐゴシック" pitchFamily="-72" charset="-128"/>
                <a:cs typeface="ＭＳ Ｐゴシック" pitchFamily="-72" charset="-128"/>
              </a:rPr>
              <a:t>Thus, data are inconsistent within and between datasets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4" name="Rectangle 4"/>
          <p:cNvSpPr>
            <a:spLocks noGrp="1" noChangeArrowheads="1"/>
          </p:cNvSpPr>
          <p:nvPr>
            <p:ph type="title" idx="4294967295"/>
          </p:nvPr>
        </p:nvSpPr>
        <p:spPr>
          <a:xfrm>
            <a:off x="304800" y="188640"/>
            <a:ext cx="8686800" cy="838200"/>
          </a:xfrm>
        </p:spPr>
        <p:txBody>
          <a:bodyPr wrap="square" lIns="90488" tIns="44450" rIns="90488" bIns="44450" numCol="1" anchor="b" anchorCtr="0" compatLnSpc="1">
            <a:prstTxWarp prst="textNoShape">
              <a:avLst/>
            </a:prstTxWarp>
          </a:bodyPr>
          <a:lstStyle/>
          <a:p>
            <a:pPr algn="ctr" eaLnBrk="1" hangingPunct="1">
              <a:defRPr/>
            </a:pPr>
            <a:r>
              <a:rPr lang="en-US" sz="4000" cap="none" dirty="0">
                <a:solidFill>
                  <a:schemeClr val="tx1"/>
                </a:solidFill>
                <a:effectLst>
                  <a:outerShdw blurRad="38100" dist="38100" dir="2700000" algn="tl">
                    <a:srgbClr val="DDDDDD"/>
                  </a:outerShdw>
                </a:effectLst>
                <a:ea typeface="ＭＳ Ｐゴシック" pitchFamily="-72" charset="-128"/>
                <a:cs typeface="ＭＳ Ｐゴシック" pitchFamily="-72" charset="-128"/>
              </a:rPr>
              <a:t>Data Quality Example</a:t>
            </a:r>
            <a:endParaRPr lang="en-US" cap="none" dirty="0">
              <a:solidFill>
                <a:schemeClr val="tx1"/>
              </a:solidFill>
              <a:effectLst>
                <a:outerShdw blurRad="38100" dist="38100" dir="2700000" algn="tl">
                  <a:srgbClr val="DDDDDD"/>
                </a:outerShdw>
              </a:effectLst>
              <a:ea typeface="ＭＳ Ｐゴシック" pitchFamily="-72" charset="-128"/>
              <a:cs typeface="ＭＳ Ｐゴシック" pitchFamily="-72" charset="-128"/>
            </a:endParaRPr>
          </a:p>
        </p:txBody>
      </p:sp>
      <p:sp>
        <p:nvSpPr>
          <p:cNvPr id="30725" name="Rectangle 5"/>
          <p:cNvSpPr>
            <a:spLocks noGrp="1" noChangeArrowheads="1"/>
          </p:cNvSpPr>
          <p:nvPr>
            <p:ph type="body" idx="4294967295"/>
          </p:nvPr>
        </p:nvSpPr>
        <p:spPr/>
        <p:txBody>
          <a:bodyPr lIns="90488" tIns="44450" rIns="90488" bIns="44450"/>
          <a:lstStyle/>
          <a:p>
            <a:pPr marL="465138" indent="-465138" eaLnBrk="1" hangingPunct="1">
              <a:lnSpc>
                <a:spcPct val="90000"/>
              </a:lnSpc>
              <a:buFont typeface="Wingdings 2" pitchFamily="-72" charset="2"/>
              <a:buNone/>
              <a:defRPr/>
            </a:pPr>
            <a:r>
              <a:rPr lang="en-US" sz="4000" dirty="0">
                <a:solidFill>
                  <a:schemeClr val="tx1"/>
                </a:solidFill>
                <a:effectLst>
                  <a:outerShdw blurRad="38100" dist="38100" dir="2700000" algn="tl">
                    <a:srgbClr val="DDDDDD"/>
                  </a:outerShdw>
                </a:effectLst>
                <a:ea typeface="ＭＳ Ｐゴシック" pitchFamily="-72" charset="-128"/>
                <a:cs typeface="ＭＳ Ｐゴシック" pitchFamily="-72" charset="-128"/>
              </a:rPr>
              <a:t>Correlation</a:t>
            </a:r>
            <a:endParaRPr lang="en-US" sz="2800" dirty="0">
              <a:solidFill>
                <a:schemeClr val="tx1"/>
              </a:solidFill>
              <a:effectLst>
                <a:outerShdw blurRad="38100" dist="38100" dir="2700000" algn="tl">
                  <a:srgbClr val="DDDDDD"/>
                </a:outerShdw>
              </a:effectLst>
              <a:ea typeface="ＭＳ Ｐゴシック" pitchFamily="-72" charset="-128"/>
              <a:cs typeface="ＭＳ Ｐゴシック" pitchFamily="-72" charset="-128"/>
            </a:endParaRPr>
          </a:p>
          <a:p>
            <a:pPr marL="976313" lvl="1" indent="-396875" eaLnBrk="1" hangingPunct="1">
              <a:lnSpc>
                <a:spcPct val="90000"/>
              </a:lnSpc>
              <a:defRPr/>
            </a:pPr>
            <a:r>
              <a:rPr lang="en-US" dirty="0">
                <a:solidFill>
                  <a:schemeClr val="tx1"/>
                </a:solidFill>
                <a:effectLst>
                  <a:outerShdw blurRad="38100" dist="38100" dir="2700000" algn="tl">
                    <a:srgbClr val="DDDDDD"/>
                  </a:outerShdw>
                </a:effectLst>
              </a:rPr>
              <a:t>American Hospital Association Survey 2008</a:t>
            </a:r>
          </a:p>
          <a:p>
            <a:pPr marL="1439863" lvl="2" indent="-349250" eaLnBrk="1" hangingPunct="1">
              <a:lnSpc>
                <a:spcPct val="90000"/>
              </a:lnSpc>
              <a:defRPr/>
            </a:pPr>
            <a:r>
              <a:rPr lang="en-US" sz="2000" dirty="0">
                <a:solidFill>
                  <a:schemeClr val="tx1"/>
                </a:solidFill>
                <a:effectLst>
                  <a:outerShdw blurRad="38100" dist="38100" dir="2700000" algn="tl">
                    <a:srgbClr val="DDDDDD"/>
                  </a:outerShdw>
                </a:effectLst>
                <a:ea typeface="ＭＳ Ｐゴシック" pitchFamily="-72" charset="-128"/>
              </a:rPr>
              <a:t>AHA:  Total licensed beds - the total number of beds authorized by the state licensing (certification agency)</a:t>
            </a:r>
          </a:p>
          <a:p>
            <a:pPr marL="1439863" lvl="2" indent="-349250" eaLnBrk="1" hangingPunct="1">
              <a:lnSpc>
                <a:spcPct val="90000"/>
              </a:lnSpc>
              <a:buFont typeface="Wingdings 2" pitchFamily="-72" charset="2"/>
              <a:buNone/>
              <a:defRPr/>
            </a:pPr>
            <a:endParaRPr lang="en-US" sz="2000" dirty="0">
              <a:solidFill>
                <a:schemeClr val="tx1"/>
              </a:solidFill>
              <a:effectLst>
                <a:outerShdw blurRad="38100" dist="38100" dir="2700000" algn="tl">
                  <a:srgbClr val="DDDDDD"/>
                </a:outerShdw>
              </a:effectLst>
              <a:ea typeface="ＭＳ Ｐゴシック" pitchFamily="-72" charset="-128"/>
            </a:endParaRPr>
          </a:p>
          <a:p>
            <a:pPr marL="976313" lvl="1" indent="-396875" eaLnBrk="1" hangingPunct="1">
              <a:lnSpc>
                <a:spcPct val="90000"/>
              </a:lnSpc>
              <a:defRPr/>
            </a:pPr>
            <a:r>
              <a:rPr lang="en-US" dirty="0">
                <a:solidFill>
                  <a:schemeClr val="tx1"/>
                </a:solidFill>
                <a:effectLst>
                  <a:outerShdw blurRad="38100" dist="38100" dir="2700000" algn="tl">
                    <a:srgbClr val="DDDDDD"/>
                  </a:outerShdw>
                </a:effectLst>
              </a:rPr>
              <a:t>Hospital Preparedness Program Survey 2006</a:t>
            </a:r>
          </a:p>
          <a:p>
            <a:pPr marL="1439863" lvl="2" indent="-349250" eaLnBrk="1" hangingPunct="1">
              <a:lnSpc>
                <a:spcPct val="90000"/>
              </a:lnSpc>
              <a:defRPr/>
            </a:pPr>
            <a:r>
              <a:rPr lang="en-US" sz="2000" dirty="0">
                <a:solidFill>
                  <a:schemeClr val="tx1"/>
                </a:solidFill>
                <a:effectLst>
                  <a:outerShdw blurRad="38100" dist="38100" dir="2700000" algn="tl">
                    <a:srgbClr val="DDDDDD"/>
                  </a:outerShdw>
                </a:effectLst>
                <a:ea typeface="ＭＳ Ｐゴシック" pitchFamily="-72" charset="-128"/>
              </a:rPr>
              <a:t>HPP: Number of beds statewide, above the current daily staffed bed capacity that </a:t>
            </a:r>
            <a:r>
              <a:rPr lang="en-US" sz="2000" dirty="0" err="1">
                <a:solidFill>
                  <a:schemeClr val="tx1"/>
                </a:solidFill>
                <a:effectLst>
                  <a:outerShdw blurRad="38100" dist="38100" dir="2700000" algn="tl">
                    <a:srgbClr val="DDDDDD"/>
                  </a:outerShdw>
                </a:effectLst>
                <a:ea typeface="ＭＳ Ｐゴシック" pitchFamily="-72" charset="-128"/>
              </a:rPr>
              <a:t>awardee</a:t>
            </a:r>
            <a:r>
              <a:rPr lang="en-US" sz="2000" dirty="0">
                <a:solidFill>
                  <a:schemeClr val="tx1"/>
                </a:solidFill>
                <a:effectLst>
                  <a:outerShdw blurRad="38100" dist="38100" dir="2700000" algn="tl">
                    <a:srgbClr val="DDDDDD"/>
                  </a:outerShdw>
                </a:effectLst>
                <a:ea typeface="ＭＳ Ｐゴシック" pitchFamily="-72" charset="-128"/>
              </a:rPr>
              <a:t> is capable of surging beyond within 24-hours post event</a:t>
            </a:r>
            <a:r>
              <a:rPr lang="en-US" sz="2800" dirty="0">
                <a:solidFill>
                  <a:schemeClr val="tx1"/>
                </a:solidFill>
                <a:effectLst>
                  <a:outerShdw blurRad="38100" dist="38100" dir="2700000" algn="tl">
                    <a:srgbClr val="DDDDDD"/>
                  </a:outerShdw>
                </a:effectLst>
                <a:ea typeface="ＭＳ Ｐゴシック" pitchFamily="-72" charset="-128"/>
              </a:rPr>
              <a:t>	</a:t>
            </a:r>
          </a:p>
          <a:p>
            <a:pPr marL="465138" indent="-465138" eaLnBrk="1" hangingPunct="1">
              <a:lnSpc>
                <a:spcPct val="90000"/>
              </a:lnSpc>
              <a:buFont typeface="Wingdings 2" pitchFamily="-72" charset="2"/>
              <a:buNone/>
              <a:defRPr/>
            </a:pPr>
            <a:endParaRPr lang="en-US" sz="3000" dirty="0">
              <a:solidFill>
                <a:schemeClr val="tx1"/>
              </a:solidFill>
              <a:effectLst>
                <a:outerShdw blurRad="38100" dist="38100" dir="2700000" algn="tl">
                  <a:srgbClr val="DDDDDD"/>
                </a:outerShdw>
              </a:effectLst>
              <a:ea typeface="ＭＳ Ｐゴシック" pitchFamily="-72" charset="-128"/>
              <a:cs typeface="ＭＳ Ｐゴシック" pitchFamily="-72" charset="-128"/>
            </a:endParaRPr>
          </a:p>
          <a:p>
            <a:pPr marL="465138" indent="-465138" eaLnBrk="1" hangingPunct="1">
              <a:lnSpc>
                <a:spcPct val="90000"/>
              </a:lnSpc>
              <a:buFont typeface="Wingdings 2" pitchFamily="-72" charset="2"/>
              <a:buNone/>
              <a:defRPr/>
            </a:pPr>
            <a:r>
              <a:rPr lang="en-US" sz="2400" dirty="0">
                <a:solidFill>
                  <a:schemeClr val="tx1"/>
                </a:solidFill>
                <a:effectLst>
                  <a:outerShdw blurRad="38100" dist="38100" dir="2700000" algn="tl">
                    <a:srgbClr val="DDDDDD"/>
                  </a:outerShdw>
                </a:effectLst>
                <a:ea typeface="ＭＳ Ｐゴシック" pitchFamily="-72" charset="-128"/>
                <a:cs typeface="ＭＳ Ｐゴシック" pitchFamily="-72" charset="-128"/>
              </a:rPr>
              <a:t>Note:  These variables differ from an EP perspective but 		collected from same agency (L &amp; C) in state</a:t>
            </a:r>
            <a:endParaRPr lang="en-US" sz="2800" dirty="0">
              <a:solidFill>
                <a:srgbClr val="002666"/>
              </a:solidFill>
              <a:effectLst>
                <a:outerShdw blurRad="38100" dist="38100" dir="2700000" algn="tl">
                  <a:srgbClr val="DDDDDD"/>
                </a:outerShdw>
              </a:effectLst>
              <a:ea typeface="ＭＳ Ｐゴシック" pitchFamily="-72" charset="-128"/>
              <a:cs typeface="ＭＳ Ｐゴシック" pitchFamily="-72" charset="-12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6" name="Rectangle 4"/>
          <p:cNvSpPr>
            <a:spLocks noGrp="1" noChangeArrowheads="1"/>
          </p:cNvSpPr>
          <p:nvPr>
            <p:ph type="title" idx="4294967295"/>
          </p:nvPr>
        </p:nvSpPr>
        <p:spPr>
          <a:xfrm>
            <a:off x="714375" y="63500"/>
            <a:ext cx="8229600" cy="927100"/>
          </a:xfrm>
        </p:spPr>
        <p:txBody>
          <a:bodyPr wrap="square" lIns="90488" tIns="44450" rIns="90488" bIns="44450" numCol="1" anchor="b" anchorCtr="0" compatLnSpc="1">
            <a:prstTxWarp prst="textNoShape">
              <a:avLst/>
            </a:prstTxWarp>
          </a:bodyPr>
          <a:lstStyle/>
          <a:p>
            <a:pPr algn="ctr" eaLnBrk="1" hangingPunct="1">
              <a:defRPr/>
            </a:pPr>
            <a:r>
              <a:rPr lang="en-US" sz="4000" cap="none" dirty="0">
                <a:solidFill>
                  <a:schemeClr val="tx1"/>
                </a:solidFill>
                <a:effectLst>
                  <a:outerShdw blurRad="38100" dist="38100" dir="2700000" algn="tl">
                    <a:srgbClr val="DDDDDD"/>
                  </a:outerShdw>
                </a:effectLst>
                <a:ea typeface="ＭＳ Ｐゴシック" pitchFamily="-72" charset="-128"/>
                <a:cs typeface="ＭＳ Ｐゴシック" pitchFamily="-72" charset="-128"/>
              </a:rPr>
              <a:t>Data Correlation</a:t>
            </a:r>
            <a:endParaRPr lang="en-US" cap="none" dirty="0">
              <a:effectLst>
                <a:outerShdw blurRad="38100" dist="38100" dir="2700000" algn="tl">
                  <a:srgbClr val="DDDDDD"/>
                </a:outerShdw>
              </a:effectLst>
              <a:ea typeface="ＭＳ Ｐゴシック" pitchFamily="-72" charset="-128"/>
              <a:cs typeface="ＭＳ Ｐゴシック" pitchFamily="-72" charset="-128"/>
            </a:endParaRPr>
          </a:p>
        </p:txBody>
      </p:sp>
      <p:sp>
        <p:nvSpPr>
          <p:cNvPr id="33797" name="Rectangle 5"/>
          <p:cNvSpPr>
            <a:spLocks noGrp="1" noChangeArrowheads="1"/>
          </p:cNvSpPr>
          <p:nvPr>
            <p:ph type="body" idx="4294967295"/>
          </p:nvPr>
        </p:nvSpPr>
        <p:spPr>
          <a:xfrm>
            <a:off x="457200" y="1295400"/>
            <a:ext cx="8305800" cy="4953000"/>
          </a:xfrm>
        </p:spPr>
        <p:txBody>
          <a:bodyPr lIns="90488" tIns="44450" rIns="90488" bIns="44450"/>
          <a:lstStyle/>
          <a:p>
            <a:pPr marL="465138" indent="-465138" eaLnBrk="1" hangingPunct="1">
              <a:defRPr/>
            </a:pPr>
            <a:r>
              <a:rPr lang="en-US" sz="3600" dirty="0">
                <a:solidFill>
                  <a:schemeClr val="tx1"/>
                </a:solidFill>
                <a:effectLst>
                  <a:outerShdw blurRad="38100" dist="38100" dir="2700000" algn="tl">
                    <a:srgbClr val="DDDDDD"/>
                  </a:outerShdw>
                </a:effectLst>
                <a:ea typeface="ＭＳ Ｐゴシック" pitchFamily="-72" charset="-128"/>
                <a:cs typeface="ＭＳ Ｐゴシック" pitchFamily="-72" charset="-128"/>
              </a:rPr>
              <a:t>Number of hospital beds available</a:t>
            </a:r>
          </a:p>
          <a:p>
            <a:pPr marL="976313" lvl="1" indent="-396875" eaLnBrk="1" hangingPunct="1">
              <a:defRPr/>
            </a:pPr>
            <a:r>
              <a:rPr lang="en-US" sz="3600" dirty="0" err="1">
                <a:solidFill>
                  <a:schemeClr val="tx1"/>
                </a:solidFill>
                <a:effectLst>
                  <a:outerShdw blurRad="38100" dist="38100" dir="2700000" algn="tl">
                    <a:srgbClr val="DDDDDD"/>
                  </a:outerShdw>
                </a:effectLst>
                <a:sym typeface="Symbol" pitchFamily="-72" charset="2"/>
              </a:rPr>
              <a:t></a:t>
            </a:r>
            <a:r>
              <a:rPr lang="en-US" sz="3600" dirty="0">
                <a:solidFill>
                  <a:schemeClr val="tx1"/>
                </a:solidFill>
                <a:effectLst>
                  <a:outerShdw blurRad="38100" dist="38100" dir="2700000" algn="tl">
                    <a:srgbClr val="DDDDDD"/>
                  </a:outerShdw>
                </a:effectLst>
              </a:rPr>
              <a:t> = </a:t>
            </a:r>
            <a:r>
              <a:rPr lang="en-US" sz="3600" b="1" dirty="0">
                <a:solidFill>
                  <a:schemeClr val="tx1"/>
                </a:solidFill>
                <a:effectLst>
                  <a:outerShdw blurRad="38100" dist="38100" dir="2700000" algn="tl">
                    <a:srgbClr val="DDDDDD"/>
                  </a:outerShdw>
                </a:effectLst>
              </a:rPr>
              <a:t>0.8179</a:t>
            </a:r>
            <a:endParaRPr lang="en-US" sz="3200" dirty="0">
              <a:solidFill>
                <a:schemeClr val="tx1"/>
              </a:solidFill>
              <a:effectLst>
                <a:outerShdw blurRad="38100" dist="38100" dir="2700000" algn="tl">
                  <a:srgbClr val="DDDDDD"/>
                </a:outerShdw>
              </a:effectLst>
            </a:endParaRPr>
          </a:p>
          <a:p>
            <a:pPr marL="976313" lvl="1" indent="-396875" eaLnBrk="1" hangingPunct="1">
              <a:defRPr/>
            </a:pPr>
            <a:r>
              <a:rPr lang="en-US" dirty="0" err="1">
                <a:solidFill>
                  <a:schemeClr val="tx1"/>
                </a:solidFill>
                <a:effectLst>
                  <a:outerShdw blurRad="38100" dist="38100" dir="2700000" algn="tl">
                    <a:srgbClr val="DDDDDD"/>
                  </a:outerShdw>
                </a:effectLst>
              </a:rPr>
              <a:t>t</a:t>
            </a:r>
            <a:r>
              <a:rPr lang="en-US" dirty="0">
                <a:solidFill>
                  <a:schemeClr val="tx1"/>
                </a:solidFill>
                <a:effectLst>
                  <a:outerShdw blurRad="38100" dist="38100" dir="2700000" algn="tl">
                    <a:srgbClr val="DDDDDD"/>
                  </a:outerShdw>
                </a:effectLst>
              </a:rPr>
              <a:t>* = 9.7456 &gt;&gt; 3.496</a:t>
            </a:r>
            <a:r>
              <a:rPr lang="en-US" sz="3200" dirty="0">
                <a:solidFill>
                  <a:schemeClr val="tx1"/>
                </a:solidFill>
                <a:effectLst>
                  <a:outerShdw blurRad="38100" dist="38100" dir="2700000" algn="tl">
                    <a:srgbClr val="DDDDDD"/>
                  </a:outerShdw>
                </a:effectLst>
              </a:rPr>
              <a:t>          </a:t>
            </a:r>
            <a:r>
              <a:rPr lang="en-US" sz="2200" dirty="0">
                <a:solidFill>
                  <a:schemeClr val="tx1"/>
                </a:solidFill>
                <a:effectLst>
                  <a:outerShdw blurRad="38100" dist="38100" dir="2700000" algn="tl">
                    <a:srgbClr val="DDDDDD"/>
                  </a:outerShdw>
                </a:effectLst>
              </a:rPr>
              <a:t>(95% Confidence)</a:t>
            </a:r>
          </a:p>
          <a:p>
            <a:pPr marL="465138" indent="-465138" eaLnBrk="1" hangingPunct="1">
              <a:defRPr/>
            </a:pPr>
            <a:r>
              <a:rPr lang="en-US" sz="3600" dirty="0">
                <a:solidFill>
                  <a:schemeClr val="tx1"/>
                </a:solidFill>
                <a:effectLst>
                  <a:outerShdw blurRad="38100" dist="38100" dir="2700000" algn="tl">
                    <a:srgbClr val="DDDDDD"/>
                  </a:outerShdw>
                </a:effectLst>
                <a:ea typeface="ＭＳ Ｐゴシック" pitchFamily="-72" charset="-128"/>
                <a:cs typeface="ＭＳ Ｐゴシック" pitchFamily="-72" charset="-128"/>
              </a:rPr>
              <a:t>State population</a:t>
            </a:r>
          </a:p>
          <a:p>
            <a:pPr marL="976313" lvl="1" indent="-396875" eaLnBrk="1" hangingPunct="1">
              <a:defRPr/>
            </a:pPr>
            <a:r>
              <a:rPr lang="en-US" sz="3600" dirty="0" err="1">
                <a:solidFill>
                  <a:schemeClr val="tx1"/>
                </a:solidFill>
                <a:effectLst>
                  <a:outerShdw blurRad="38100" dist="38100" dir="2700000" algn="tl">
                    <a:srgbClr val="DDDDDD"/>
                  </a:outerShdw>
                </a:effectLst>
                <a:sym typeface="Symbol" pitchFamily="-72" charset="2"/>
              </a:rPr>
              <a:t></a:t>
            </a:r>
            <a:r>
              <a:rPr lang="en-US" sz="3600" dirty="0">
                <a:solidFill>
                  <a:schemeClr val="tx1"/>
                </a:solidFill>
                <a:effectLst>
                  <a:outerShdw blurRad="38100" dist="38100" dir="2700000" algn="tl">
                    <a:srgbClr val="DDDDDD"/>
                  </a:outerShdw>
                </a:effectLst>
              </a:rPr>
              <a:t> = </a:t>
            </a:r>
            <a:r>
              <a:rPr lang="en-US" sz="3600" b="1" dirty="0">
                <a:solidFill>
                  <a:schemeClr val="tx1"/>
                </a:solidFill>
                <a:effectLst>
                  <a:outerShdw blurRad="38100" dist="38100" dir="2700000" algn="tl">
                    <a:srgbClr val="DDDDDD"/>
                  </a:outerShdw>
                </a:effectLst>
              </a:rPr>
              <a:t>0.9948</a:t>
            </a:r>
            <a:endParaRPr lang="en-US" sz="3200" dirty="0">
              <a:solidFill>
                <a:schemeClr val="tx1"/>
              </a:solidFill>
              <a:effectLst>
                <a:outerShdw blurRad="38100" dist="38100" dir="2700000" algn="tl">
                  <a:srgbClr val="DDDDDD"/>
                </a:outerShdw>
              </a:effectLst>
            </a:endParaRPr>
          </a:p>
          <a:p>
            <a:pPr marL="976313" lvl="1" indent="-396875" eaLnBrk="1" hangingPunct="1">
              <a:defRPr/>
            </a:pPr>
            <a:r>
              <a:rPr lang="en-US" dirty="0" err="1">
                <a:solidFill>
                  <a:schemeClr val="tx1"/>
                </a:solidFill>
                <a:effectLst>
                  <a:outerShdw blurRad="38100" dist="38100" dir="2700000" algn="tl">
                    <a:srgbClr val="DDDDDD"/>
                  </a:outerShdw>
                </a:effectLst>
              </a:rPr>
              <a:t>t</a:t>
            </a:r>
            <a:r>
              <a:rPr lang="en-US" dirty="0">
                <a:solidFill>
                  <a:schemeClr val="tx1"/>
                </a:solidFill>
                <a:effectLst>
                  <a:outerShdw blurRad="38100" dist="38100" dir="2700000" algn="tl">
                    <a:srgbClr val="DDDDDD"/>
                  </a:outerShdw>
                </a:effectLst>
              </a:rPr>
              <a:t>* = 66.96 &gt;&gt;  3.496</a:t>
            </a:r>
            <a:r>
              <a:rPr lang="en-US" sz="3200" dirty="0">
                <a:solidFill>
                  <a:schemeClr val="tx1"/>
                </a:solidFill>
                <a:effectLst>
                  <a:outerShdw blurRad="38100" dist="38100" dir="2700000" algn="tl">
                    <a:srgbClr val="DDDDDD"/>
                  </a:outerShdw>
                </a:effectLst>
              </a:rPr>
              <a:t>          </a:t>
            </a:r>
            <a:r>
              <a:rPr lang="en-US" sz="2200" dirty="0">
                <a:solidFill>
                  <a:schemeClr val="tx1"/>
                </a:solidFill>
                <a:effectLst>
                  <a:outerShdw blurRad="38100" dist="38100" dir="2700000" algn="tl">
                    <a:srgbClr val="DDDDDD"/>
                  </a:outerShdw>
                </a:effectLst>
              </a:rPr>
              <a:t>(95% Confidence)</a:t>
            </a:r>
            <a:endParaRPr lang="en-US" sz="3200" dirty="0">
              <a:solidFill>
                <a:schemeClr val="tx1"/>
              </a:solidFill>
              <a:effectLst>
                <a:outerShdw blurRad="38100" dist="38100" dir="2700000" algn="tl">
                  <a:srgbClr val="DDDDDD"/>
                </a:outerShdw>
              </a:effectLst>
            </a:endParaRPr>
          </a:p>
          <a:p>
            <a:pPr marL="976313" lvl="1" indent="-396875" eaLnBrk="1" hangingPunct="1">
              <a:buFont typeface="Wingdings 2" pitchFamily="-72" charset="2"/>
              <a:buNone/>
              <a:defRPr/>
            </a:pPr>
            <a:endParaRPr lang="en-US" sz="3200" dirty="0">
              <a:solidFill>
                <a:schemeClr val="tx1"/>
              </a:solidFill>
              <a:effectLst>
                <a:outerShdw blurRad="38100" dist="38100" dir="2700000" algn="tl">
                  <a:srgbClr val="DDDDDD"/>
                </a:outerShdw>
              </a:effectLst>
            </a:endParaRPr>
          </a:p>
          <a:p>
            <a:pPr marL="976313" lvl="1" indent="-396875" eaLnBrk="1" hangingPunct="1">
              <a:buFont typeface="Wingdings 2" pitchFamily="-72" charset="2"/>
              <a:buNone/>
              <a:defRPr/>
            </a:pPr>
            <a:r>
              <a:rPr lang="en-US" dirty="0" err="1">
                <a:solidFill>
                  <a:schemeClr val="tx1"/>
                </a:solidFill>
                <a:effectLst>
                  <a:outerShdw blurRad="38100" dist="38100" dir="2700000" algn="tl">
                    <a:srgbClr val="DDDDDD"/>
                  </a:outerShdw>
                </a:effectLst>
                <a:sym typeface="Symbol" pitchFamily="-72" charset="2"/>
              </a:rPr>
              <a:t></a:t>
            </a:r>
            <a:r>
              <a:rPr lang="en-US" dirty="0">
                <a:solidFill>
                  <a:schemeClr val="tx1"/>
                </a:solidFill>
                <a:effectLst>
                  <a:outerShdw blurRad="38100" dist="38100" dir="2700000" algn="tl">
                    <a:srgbClr val="DDDDDD"/>
                  </a:outerShdw>
                </a:effectLst>
              </a:rPr>
              <a:t>: Spearman Rank Correlation Coefficient</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09" name="Rectangle 2"/>
          <p:cNvSpPr>
            <a:spLocks noGrp="1"/>
          </p:cNvSpPr>
          <p:nvPr>
            <p:ph type="title" idx="4294967295"/>
          </p:nvPr>
        </p:nvSpPr>
        <p:spPr bwMode="auto">
          <a:xfrm>
            <a:off x="304800" y="152400"/>
            <a:ext cx="8686800" cy="838200"/>
          </a:xfrm>
          <a:noFill/>
        </p:spPr>
        <p:txBody>
          <a:bodyPr wrap="square" lIns="91440" tIns="45720" rIns="91440" bIns="45720" numCol="1" anchorCtr="0" compatLnSpc="1">
            <a:prstTxWarp prst="textNoShape">
              <a:avLst/>
            </a:prstTxWarp>
          </a:bodyPr>
          <a:lstStyle/>
          <a:p>
            <a:pPr algn="ctr" eaLnBrk="1" hangingPunct="1"/>
            <a:r>
              <a:rPr lang="en-US" sz="4000" cap="none" dirty="0">
                <a:solidFill>
                  <a:schemeClr val="tx1"/>
                </a:solidFill>
                <a:effectLst/>
                <a:ea typeface="ＭＳ Ｐゴシック" pitchFamily="-72" charset="-128"/>
                <a:cs typeface="ＭＳ Ｐゴシック" pitchFamily="-72" charset="-128"/>
              </a:rPr>
              <a:t>Summary For Databases</a:t>
            </a:r>
            <a:endParaRPr lang="en-US" cap="none" dirty="0">
              <a:effectLst/>
              <a:ea typeface="ＭＳ Ｐゴシック" pitchFamily="-72" charset="-128"/>
              <a:cs typeface="ＭＳ Ｐゴシック" pitchFamily="-72" charset="-128"/>
            </a:endParaRPr>
          </a:p>
        </p:txBody>
      </p:sp>
      <p:sp>
        <p:nvSpPr>
          <p:cNvPr id="68610" name="Rectangle 3"/>
          <p:cNvSpPr>
            <a:spLocks noGrp="1"/>
          </p:cNvSpPr>
          <p:nvPr>
            <p:ph type="body" idx="4294967295"/>
          </p:nvPr>
        </p:nvSpPr>
        <p:spPr>
          <a:xfrm>
            <a:off x="304800" y="1219200"/>
            <a:ext cx="8686800" cy="5410200"/>
          </a:xfrm>
        </p:spPr>
        <p:txBody>
          <a:bodyPr/>
          <a:lstStyle/>
          <a:p>
            <a:pPr eaLnBrk="1" hangingPunct="1">
              <a:lnSpc>
                <a:spcPct val="90000"/>
              </a:lnSpc>
            </a:pPr>
            <a:r>
              <a:rPr lang="en-US" dirty="0">
                <a:solidFill>
                  <a:schemeClr val="tx1"/>
                </a:solidFill>
                <a:ea typeface="ＭＳ Ｐゴシック" pitchFamily="-72" charset="-128"/>
                <a:cs typeface="ＭＳ Ｐゴシック" pitchFamily="-72" charset="-128"/>
              </a:rPr>
              <a:t>Unable to identify existing measures</a:t>
            </a:r>
          </a:p>
          <a:p>
            <a:pPr lvl="1" eaLnBrk="1" hangingPunct="1">
              <a:lnSpc>
                <a:spcPct val="90000"/>
              </a:lnSpc>
            </a:pPr>
            <a:r>
              <a:rPr lang="en-US" dirty="0">
                <a:solidFill>
                  <a:schemeClr val="tx1"/>
                </a:solidFill>
              </a:rPr>
              <a:t>No outcome or function analysis </a:t>
            </a:r>
          </a:p>
          <a:p>
            <a:pPr lvl="1" eaLnBrk="1" hangingPunct="1">
              <a:lnSpc>
                <a:spcPct val="90000"/>
              </a:lnSpc>
            </a:pPr>
            <a:r>
              <a:rPr lang="en-US" dirty="0">
                <a:solidFill>
                  <a:schemeClr val="tx1"/>
                </a:solidFill>
              </a:rPr>
              <a:t>hypothetical, not real patient care events</a:t>
            </a:r>
          </a:p>
          <a:p>
            <a:pPr lvl="1" eaLnBrk="1" hangingPunct="1">
              <a:lnSpc>
                <a:spcPct val="90000"/>
              </a:lnSpc>
            </a:pPr>
            <a:r>
              <a:rPr lang="en-US" dirty="0">
                <a:solidFill>
                  <a:schemeClr val="tx1"/>
                </a:solidFill>
              </a:rPr>
              <a:t>Limited in scope of EP </a:t>
            </a:r>
          </a:p>
          <a:p>
            <a:pPr lvl="1" eaLnBrk="1" hangingPunct="1">
              <a:lnSpc>
                <a:spcPct val="90000"/>
              </a:lnSpc>
            </a:pPr>
            <a:r>
              <a:rPr lang="en-US" dirty="0">
                <a:solidFill>
                  <a:schemeClr val="tx1"/>
                </a:solidFill>
              </a:rPr>
              <a:t>Few measures in major priority areas</a:t>
            </a:r>
          </a:p>
          <a:p>
            <a:pPr eaLnBrk="1" hangingPunct="1">
              <a:lnSpc>
                <a:spcPct val="90000"/>
              </a:lnSpc>
            </a:pPr>
            <a:r>
              <a:rPr lang="en-US" dirty="0">
                <a:solidFill>
                  <a:schemeClr val="tx1"/>
                </a:solidFill>
                <a:ea typeface="ＭＳ Ｐゴシック" pitchFamily="-72" charset="-128"/>
                <a:cs typeface="ＭＳ Ｐゴシック" pitchFamily="-72" charset="-128"/>
              </a:rPr>
              <a:t>Unable to perform validation of existing measures</a:t>
            </a:r>
          </a:p>
          <a:p>
            <a:pPr lvl="1" eaLnBrk="1" hangingPunct="1">
              <a:lnSpc>
                <a:spcPct val="90000"/>
              </a:lnSpc>
            </a:pPr>
            <a:r>
              <a:rPr lang="en-US" dirty="0">
                <a:solidFill>
                  <a:schemeClr val="tx1"/>
                </a:solidFill>
              </a:rPr>
              <a:t>Lack of adequate linkages across datasets with similar data </a:t>
            </a:r>
          </a:p>
          <a:p>
            <a:pPr lvl="1" eaLnBrk="1" hangingPunct="1">
              <a:lnSpc>
                <a:spcPct val="90000"/>
              </a:lnSpc>
            </a:pPr>
            <a:r>
              <a:rPr lang="en-US" dirty="0">
                <a:solidFill>
                  <a:schemeClr val="tx1"/>
                </a:solidFill>
              </a:rPr>
              <a:t>Inconsistently defined data</a:t>
            </a:r>
          </a:p>
          <a:p>
            <a:pPr lvl="1" eaLnBrk="1" hangingPunct="1">
              <a:lnSpc>
                <a:spcPct val="90000"/>
              </a:lnSpc>
            </a:pPr>
            <a:r>
              <a:rPr lang="en-US" dirty="0">
                <a:solidFill>
                  <a:schemeClr val="tx1"/>
                </a:solidFill>
              </a:rPr>
              <a:t>Absence of patient outcome data</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chemeClr val="tx1"/>
                </a:solidFill>
                <a:ea typeface="+mj-ea"/>
                <a:cs typeface="+mj-cs"/>
              </a:rPr>
              <a:t>Challenges in Measuring Preparedness</a:t>
            </a:r>
          </a:p>
        </p:txBody>
      </p:sp>
      <p:sp>
        <p:nvSpPr>
          <p:cNvPr id="70658" name="Content Placeholder 2"/>
          <p:cNvSpPr>
            <a:spLocks noGrp="1"/>
          </p:cNvSpPr>
          <p:nvPr>
            <p:ph idx="1"/>
          </p:nvPr>
        </p:nvSpPr>
        <p:spPr>
          <a:xfrm>
            <a:off x="457200" y="1524000"/>
            <a:ext cx="8229600" cy="5029200"/>
          </a:xfrm>
        </p:spPr>
        <p:txBody>
          <a:bodyPr/>
          <a:lstStyle/>
          <a:p>
            <a:pPr eaLnBrk="1" hangingPunct="1">
              <a:buFont typeface="Arial" pitchFamily="-72" charset="0"/>
              <a:buNone/>
            </a:pPr>
            <a:r>
              <a:rPr lang="en-US" sz="2400" dirty="0" smtClean="0">
                <a:ea typeface="ＭＳ Ｐゴシック" pitchFamily="-72" charset="-128"/>
                <a:cs typeface="ＭＳ Ｐゴシック" pitchFamily="-72" charset="-128"/>
              </a:rPr>
              <a:t>	</a:t>
            </a:r>
          </a:p>
          <a:p>
            <a:pPr eaLnBrk="1" hangingPunct="1">
              <a:buFont typeface="Arial" pitchFamily="-72" charset="0"/>
              <a:buNone/>
            </a:pPr>
            <a:endParaRPr lang="en-US" sz="2400" dirty="0" smtClean="0">
              <a:ea typeface="ＭＳ Ｐゴシック" pitchFamily="-72" charset="-128"/>
              <a:cs typeface="ＭＳ Ｐゴシック" pitchFamily="-72" charset="-128"/>
            </a:endParaRPr>
          </a:p>
        </p:txBody>
      </p:sp>
      <p:graphicFrame>
        <p:nvGraphicFramePr>
          <p:cNvPr id="4" name="Table 3"/>
          <p:cNvGraphicFramePr>
            <a:graphicFrameLocks noGrp="1"/>
          </p:cNvGraphicFramePr>
          <p:nvPr/>
        </p:nvGraphicFramePr>
        <p:xfrm>
          <a:off x="457200" y="1524000"/>
          <a:ext cx="8001000" cy="4577079"/>
        </p:xfrm>
        <a:graphic>
          <a:graphicData uri="http://schemas.openxmlformats.org/drawingml/2006/table">
            <a:tbl>
              <a:tblPr firstRow="1" bandRow="1">
                <a:tableStyleId>{5C22544A-7EE6-4342-B048-85BDC9FD1C3A}</a:tableStyleId>
              </a:tblPr>
              <a:tblGrid>
                <a:gridCol w="2667000"/>
                <a:gridCol w="2667000"/>
                <a:gridCol w="2667000"/>
              </a:tblGrid>
              <a:tr h="370840">
                <a:tc>
                  <a:txBody>
                    <a:bodyPr/>
                    <a:lstStyle/>
                    <a:p>
                      <a:r>
                        <a:rPr lang="en-US" dirty="0" smtClean="0"/>
                        <a:t>Challenge</a:t>
                      </a:r>
                      <a:endParaRPr lang="en-US" dirty="0"/>
                    </a:p>
                  </a:txBody>
                  <a:tcPr/>
                </a:tc>
                <a:tc>
                  <a:txBody>
                    <a:bodyPr/>
                    <a:lstStyle/>
                    <a:p>
                      <a:r>
                        <a:rPr lang="en-US" dirty="0" smtClean="0"/>
                        <a:t>Clinical Measurement</a:t>
                      </a:r>
                      <a:endParaRPr lang="en-US" dirty="0"/>
                    </a:p>
                  </a:txBody>
                  <a:tcPr/>
                </a:tc>
                <a:tc>
                  <a:txBody>
                    <a:bodyPr/>
                    <a:lstStyle/>
                    <a:p>
                      <a:r>
                        <a:rPr lang="en-US" baseline="0" dirty="0" smtClean="0"/>
                        <a:t>EP Measurement</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1: INFREQUENT EVENTS</a:t>
                      </a:r>
                    </a:p>
                  </a:txBody>
                  <a:tcPr/>
                </a:tc>
                <a:tc>
                  <a:txBody>
                    <a:bodyPr/>
                    <a:lstStyle/>
                    <a:p>
                      <a:r>
                        <a:rPr lang="en-US" dirty="0" smtClean="0"/>
                        <a:t>Observe</a:t>
                      </a:r>
                      <a:r>
                        <a:rPr lang="en-US" baseline="0" dirty="0" smtClean="0"/>
                        <a:t> patient outcomes on daily basis</a:t>
                      </a:r>
                      <a:endParaRPr lang="en-US" dirty="0"/>
                    </a:p>
                  </a:txBody>
                  <a:tcPr/>
                </a:tc>
                <a:tc>
                  <a:txBody>
                    <a:bodyPr/>
                    <a:lstStyle/>
                    <a:p>
                      <a:r>
                        <a:rPr lang="en-US" dirty="0" smtClean="0"/>
                        <a:t>Few</a:t>
                      </a:r>
                      <a:r>
                        <a:rPr lang="en-US" baseline="0" dirty="0" smtClean="0"/>
                        <a:t> small scale responses, very rare large scale responses</a:t>
                      </a:r>
                    </a:p>
                  </a:txBody>
                  <a:tcPr/>
                </a:tc>
              </a:tr>
              <a:tr h="370840">
                <a:tc>
                  <a:txBody>
                    <a:bodyPr/>
                    <a:lstStyle/>
                    <a:p>
                      <a:r>
                        <a:rPr lang="en-US" sz="1800" dirty="0" smtClean="0"/>
                        <a:t>2: MEASUREMENT REQUIRES ADDITIONAL EFFORT</a:t>
                      </a:r>
                      <a:endParaRPr lang="en-US" dirty="0"/>
                    </a:p>
                  </a:txBody>
                  <a:tcPr/>
                </a:tc>
                <a:tc>
                  <a:txBody>
                    <a:bodyPr/>
                    <a:lstStyle/>
                    <a:p>
                      <a:r>
                        <a:rPr lang="en-US" dirty="0" smtClean="0"/>
                        <a:t>Can</a:t>
                      </a:r>
                      <a:r>
                        <a:rPr lang="en-US" baseline="0" dirty="0" smtClean="0"/>
                        <a:t> observe daily patient care</a:t>
                      </a:r>
                      <a:endParaRPr lang="en-US" dirty="0"/>
                    </a:p>
                  </a:txBody>
                  <a:tcPr/>
                </a:tc>
                <a:tc>
                  <a:txBody>
                    <a:bodyPr/>
                    <a:lstStyle/>
                    <a:p>
                      <a:r>
                        <a:rPr lang="en-US" baseline="0" dirty="0" smtClean="0"/>
                        <a:t>Requires proxy events to regularly observe</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3: HOSPITALS CONTROL SIMULATED EVENTS</a:t>
                      </a:r>
                    </a:p>
                  </a:txBody>
                  <a:tcPr/>
                </a:tc>
                <a:tc>
                  <a:txBody>
                    <a:bodyPr/>
                    <a:lstStyle/>
                    <a:p>
                      <a:r>
                        <a:rPr lang="en-US" dirty="0" smtClean="0"/>
                        <a:t>Limited ability to “cherry pick” patients</a:t>
                      </a:r>
                      <a:endParaRPr lang="en-US" dirty="0"/>
                    </a:p>
                  </a:txBody>
                  <a:tcPr/>
                </a:tc>
                <a:tc>
                  <a:txBody>
                    <a:bodyPr/>
                    <a:lstStyle/>
                    <a:p>
                      <a:r>
                        <a:rPr lang="en-US" baseline="0" dirty="0" smtClean="0"/>
                        <a:t>Parameters of proxy events often controlled by the measured entity</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4: LINK BETWEEN PERFORMANCE IN PROXY EVENTS AND ACTUAL EVENTS NOT FULLY ESTABLISHED</a:t>
                      </a:r>
                    </a:p>
                  </a:txBody>
                  <a:tcPr/>
                </a:tc>
                <a:tc>
                  <a:txBody>
                    <a:bodyPr/>
                    <a:lstStyle/>
                    <a:p>
                      <a:r>
                        <a:rPr lang="en-US" dirty="0" smtClean="0"/>
                        <a:t>Limited</a:t>
                      </a:r>
                      <a:r>
                        <a:rPr lang="en-US" baseline="0" dirty="0" smtClean="0"/>
                        <a:t> need to rely on proxy measures. Proxy measures based on evidence.</a:t>
                      </a:r>
                      <a:endParaRPr lang="en-US" dirty="0"/>
                    </a:p>
                  </a:txBody>
                  <a:tcPr/>
                </a:tc>
                <a:tc>
                  <a:txBody>
                    <a:bodyPr/>
                    <a:lstStyle/>
                    <a:p>
                      <a:r>
                        <a:rPr lang="en-US" baseline="0" dirty="0" smtClean="0"/>
                        <a:t>Proxy measures not yet linked to outcomes, and limited ability to establish link given frequency of actual events. </a:t>
                      </a:r>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381000"/>
            <a:ext cx="5638800" cy="914400"/>
          </a:xfrm>
        </p:spPr>
        <p:txBody>
          <a:bodyPr/>
          <a:lstStyle/>
          <a:p>
            <a:pPr eaLnBrk="1" fontAlgn="auto" hangingPunct="1">
              <a:spcAft>
                <a:spcPts val="0"/>
              </a:spcAft>
              <a:defRPr/>
            </a:pPr>
            <a:r>
              <a:rPr lang="en-US" dirty="0" smtClean="0">
                <a:solidFill>
                  <a:schemeClr val="tx1"/>
                </a:solidFill>
                <a:ea typeface="+mj-ea"/>
                <a:cs typeface="+mj-cs"/>
              </a:rPr>
              <a:t>Outline</a:t>
            </a:r>
            <a:endParaRPr lang="en-US" dirty="0">
              <a:solidFill>
                <a:schemeClr val="tx1"/>
              </a:solidFill>
              <a:ea typeface="+mj-ea"/>
              <a:cs typeface="+mj-cs"/>
            </a:endParaRPr>
          </a:p>
        </p:txBody>
      </p:sp>
      <p:sp>
        <p:nvSpPr>
          <p:cNvPr id="19458" name="Rectangle 3"/>
          <p:cNvSpPr>
            <a:spLocks noGrp="1" noChangeArrowheads="1"/>
          </p:cNvSpPr>
          <p:nvPr>
            <p:ph idx="1"/>
          </p:nvPr>
        </p:nvSpPr>
        <p:spPr>
          <a:xfrm>
            <a:off x="609600" y="1524000"/>
            <a:ext cx="8077200" cy="5181600"/>
          </a:xfrm>
        </p:spPr>
        <p:txBody>
          <a:bodyPr/>
          <a:lstStyle/>
          <a:p>
            <a:pPr eaLnBrk="1" hangingPunct="1">
              <a:lnSpc>
                <a:spcPct val="90000"/>
              </a:lnSpc>
            </a:pPr>
            <a:r>
              <a:rPr lang="en-US" sz="3600" dirty="0" smtClean="0">
                <a:ea typeface="ＭＳ Ｐゴシック" pitchFamily="-72" charset="-128"/>
                <a:cs typeface="ＭＳ Ｐゴシック" pitchFamily="-72" charset="-128"/>
              </a:rPr>
              <a:t>Approach to development</a:t>
            </a:r>
          </a:p>
          <a:p>
            <a:pPr eaLnBrk="1" hangingPunct="1">
              <a:lnSpc>
                <a:spcPct val="90000"/>
              </a:lnSpc>
            </a:pPr>
            <a:r>
              <a:rPr lang="en-US" sz="3600" dirty="0" smtClean="0">
                <a:ea typeface="ＭＳ Ｐゴシック" pitchFamily="-72" charset="-128"/>
                <a:cs typeface="ＭＳ Ｐゴシック" pitchFamily="-72" charset="-128"/>
              </a:rPr>
              <a:t>Content Domain Development</a:t>
            </a:r>
          </a:p>
          <a:p>
            <a:pPr eaLnBrk="1" hangingPunct="1">
              <a:lnSpc>
                <a:spcPct val="90000"/>
              </a:lnSpc>
            </a:pPr>
            <a:r>
              <a:rPr lang="en-US" sz="3600" dirty="0" smtClean="0">
                <a:ea typeface="ＭＳ Ｐゴシック" pitchFamily="-72" charset="-128"/>
                <a:cs typeface="ＭＳ Ｐゴシック" pitchFamily="-72" charset="-128"/>
              </a:rPr>
              <a:t>Evaluation of existing measures </a:t>
            </a:r>
          </a:p>
          <a:p>
            <a:pPr eaLnBrk="1" hangingPunct="1">
              <a:lnSpc>
                <a:spcPct val="90000"/>
              </a:lnSpc>
            </a:pPr>
            <a:r>
              <a:rPr lang="en-US" sz="3600" dirty="0" smtClean="0">
                <a:ea typeface="ＭＳ Ｐゴシック" pitchFamily="-72" charset="-128"/>
                <a:cs typeface="ＭＳ Ｐゴシック" pitchFamily="-72" charset="-128"/>
              </a:rPr>
              <a:t>Challenges specific to EP </a:t>
            </a:r>
          </a:p>
          <a:p>
            <a:pPr eaLnBrk="1" hangingPunct="1">
              <a:lnSpc>
                <a:spcPct val="90000"/>
              </a:lnSpc>
            </a:pPr>
            <a:r>
              <a:rPr lang="en-US" sz="3600" dirty="0" smtClean="0">
                <a:ea typeface="ＭＳ Ｐゴシック" pitchFamily="-72" charset="-128"/>
                <a:cs typeface="ＭＳ Ｐゴシック" pitchFamily="-72" charset="-128"/>
              </a:rPr>
              <a:t>Adapting measurement approaches to EP</a:t>
            </a:r>
          </a:p>
          <a:p>
            <a:pPr eaLnBrk="1" hangingPunct="1">
              <a:lnSpc>
                <a:spcPct val="90000"/>
              </a:lnSpc>
            </a:pPr>
            <a:r>
              <a:rPr lang="en-US" sz="3600" dirty="0" smtClean="0">
                <a:ea typeface="ＭＳ Ｐゴシック" pitchFamily="-72" charset="-128"/>
                <a:cs typeface="ＭＳ Ｐゴシック" pitchFamily="-72" charset="-128"/>
              </a:rPr>
              <a:t>Solutions to challenges</a:t>
            </a:r>
          </a:p>
          <a:p>
            <a:pPr eaLnBrk="1" hangingPunct="1">
              <a:lnSpc>
                <a:spcPct val="90000"/>
              </a:lnSpc>
            </a:pPr>
            <a:r>
              <a:rPr lang="en-US" sz="3600" dirty="0" smtClean="0">
                <a:ea typeface="ＭＳ Ｐゴシック" pitchFamily="-72" charset="-128"/>
                <a:cs typeface="ＭＳ Ｐゴシック" pitchFamily="-72" charset="-128"/>
              </a:rPr>
              <a:t>Example measures and validation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dirty="0" smtClean="0"/>
              <a:t>Challenges in Measuring Preparedness</a:t>
            </a:r>
            <a:endParaRPr lang="en-US" dirty="0"/>
          </a:p>
        </p:txBody>
      </p:sp>
      <p:sp>
        <p:nvSpPr>
          <p:cNvPr id="72705" name="Content Placeholder 2"/>
          <p:cNvSpPr>
            <a:spLocks noGrp="1"/>
          </p:cNvSpPr>
          <p:nvPr>
            <p:ph idx="4294967295"/>
          </p:nvPr>
        </p:nvSpPr>
        <p:spPr>
          <a:xfrm>
            <a:off x="0" y="1600200"/>
            <a:ext cx="8229600" cy="5029200"/>
          </a:xfrm>
        </p:spPr>
        <p:txBody>
          <a:bodyPr/>
          <a:lstStyle/>
          <a:p>
            <a:pPr eaLnBrk="1" hangingPunct="1">
              <a:buFont typeface="Arial" pitchFamily="-72" charset="0"/>
              <a:buNone/>
            </a:pPr>
            <a:endParaRPr lang="en-US" sz="2400" dirty="0" smtClean="0">
              <a:ea typeface="ＭＳ Ｐゴシック" pitchFamily="-72" charset="-128"/>
              <a:cs typeface="ＭＳ Ｐゴシック" pitchFamily="-72" charset="-128"/>
            </a:endParaRPr>
          </a:p>
          <a:p>
            <a:pPr eaLnBrk="1" hangingPunct="1">
              <a:buFont typeface="Arial" pitchFamily="-72" charset="0"/>
              <a:buNone/>
            </a:pPr>
            <a:endParaRPr lang="en-US" sz="2400" dirty="0" smtClean="0">
              <a:ea typeface="ＭＳ Ｐゴシック" pitchFamily="-72" charset="-128"/>
              <a:cs typeface="ＭＳ Ｐゴシック" pitchFamily="-72" charset="-128"/>
            </a:endParaRPr>
          </a:p>
        </p:txBody>
      </p:sp>
      <p:graphicFrame>
        <p:nvGraphicFramePr>
          <p:cNvPr id="31769" name="Group 25"/>
          <p:cNvGraphicFramePr>
            <a:graphicFrameLocks noGrp="1"/>
          </p:cNvGraphicFramePr>
          <p:nvPr/>
        </p:nvGraphicFramePr>
        <p:xfrm>
          <a:off x="533400" y="1524000"/>
          <a:ext cx="8077200" cy="3937634"/>
        </p:xfrm>
        <a:graphic>
          <a:graphicData uri="http://schemas.openxmlformats.org/drawingml/2006/table">
            <a:tbl>
              <a:tblPr/>
              <a:tblGrid>
                <a:gridCol w="2692400"/>
                <a:gridCol w="2692400"/>
                <a:gridCol w="26924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Franklin Gothic Book" charset="0"/>
                          <a:ea typeface="ＭＳ Ｐゴシック" charset="-128"/>
                          <a:cs typeface="ＭＳ Ｐゴシック" charset="-128"/>
                        </a:rPr>
                        <a:t>Challenge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Franklin Gothic Book" charset="0"/>
                          <a:ea typeface="ＭＳ Ｐゴシック" charset="-128"/>
                          <a:cs typeface="ＭＳ Ｐゴシック" charset="-128"/>
                        </a:rPr>
                        <a:t>Clinical Measurement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Franklin Gothic Book" charset="0"/>
                          <a:ea typeface="ＭＳ Ｐゴシック" charset="-128"/>
                          <a:cs typeface="ＭＳ Ｐゴシック" charset="-128"/>
                        </a:rPr>
                        <a:t>EP Measurement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Franklin Gothic Book" charset="0"/>
                          <a:ea typeface="ＭＳ Ｐゴシック" charset="-128"/>
                          <a:cs typeface="ＭＳ Ｐゴシック" charset="-128"/>
                        </a:rPr>
                        <a:t>5: RESPONSE SYSTEM COMPLEXITY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E0C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Franklin Gothic Book" charset="0"/>
                          <a:ea typeface="ＭＳ Ｐゴシック" charset="-128"/>
                          <a:cs typeface="ＭＳ Ｐゴシック" charset="-128"/>
                        </a:rPr>
                        <a:t>Outside entities have limited impact on care; Can isolate care for clinical groups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E0C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Franklin Gothic Book" charset="0"/>
                          <a:ea typeface="ＭＳ Ｐゴシック" charset="-128"/>
                          <a:cs typeface="ＭＳ Ｐゴシック" charset="-128"/>
                        </a:rPr>
                        <a:t>Outside entities (e.g. public health system) integral to response; Difficult to isolate response activities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E0CD"/>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Franklin Gothic Book" charset="0"/>
                          <a:ea typeface="ＭＳ Ｐゴシック" charset="-128"/>
                          <a:cs typeface="ＭＳ Ｐゴシック" charset="-128"/>
                        </a:rPr>
                        <a:t>6: LIMITED EVIDENCE BASE FOR BEST PRACTICES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F0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Franklin Gothic Book" charset="0"/>
                          <a:ea typeface="ＭＳ Ｐゴシック" charset="-128"/>
                          <a:cs typeface="ＭＳ Ｐゴシック" charset="-128"/>
                        </a:rPr>
                        <a:t>Extensive literature based on RCTs and scientific evaluation of interventions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F0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Franklin Gothic Book" charset="0"/>
                          <a:ea typeface="ＭＳ Ｐゴシック" charset="-128"/>
                          <a:cs typeface="ＭＳ Ｐゴシック" charset="-128"/>
                        </a:rPr>
                        <a:t>Limited knowledge about best “preparation” to improve outcomes, limited ability to establish.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F0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Franklin Gothic Book" charset="0"/>
                          <a:ea typeface="ＭＳ Ｐゴシック" charset="-128"/>
                          <a:cs typeface="ＭＳ Ｐゴシック" charset="-128"/>
                        </a:rPr>
                        <a:t>7: VARIATIONS IN SCALE AND TYPES OF DISASTERS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E0C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Franklin Gothic Book" charset="0"/>
                          <a:ea typeface="ＭＳ Ｐゴシック" charset="-128"/>
                          <a:cs typeface="ＭＳ Ｐゴシック" charset="-128"/>
                        </a:rPr>
                        <a:t>Daily care somewhat homogeneous, can isolate clinical groups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E0C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Franklin Gothic Book" charset="0"/>
                          <a:ea typeface="ＭＳ Ｐゴシック" charset="-128"/>
                          <a:cs typeface="ＭＳ Ｐゴシック" charset="-128"/>
                        </a:rPr>
                        <a:t>Small scale to large scale events; different types require different response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E0CD"/>
                    </a:solid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457200" y="1447800"/>
          <a:ext cx="8077200" cy="4211319"/>
        </p:xfrm>
        <a:graphic>
          <a:graphicData uri="http://schemas.openxmlformats.org/drawingml/2006/table">
            <a:tbl>
              <a:tblPr firstRow="1" bandRow="1">
                <a:tableStyleId>{5C22544A-7EE6-4342-B048-85BDC9FD1C3A}</a:tableStyleId>
              </a:tblPr>
              <a:tblGrid>
                <a:gridCol w="2692400"/>
                <a:gridCol w="2692400"/>
                <a:gridCol w="2692400"/>
              </a:tblGrid>
              <a:tr h="370840">
                <a:tc>
                  <a:txBody>
                    <a:bodyPr/>
                    <a:lstStyle/>
                    <a:p>
                      <a:r>
                        <a:rPr lang="en-US" dirty="0" smtClean="0"/>
                        <a:t>Challenge</a:t>
                      </a:r>
                      <a:endParaRPr lang="en-US" dirty="0"/>
                    </a:p>
                  </a:txBody>
                  <a:tcPr/>
                </a:tc>
                <a:tc>
                  <a:txBody>
                    <a:bodyPr/>
                    <a:lstStyle/>
                    <a:p>
                      <a:r>
                        <a:rPr lang="en-US" dirty="0" smtClean="0"/>
                        <a:t>Clinical Measurement</a:t>
                      </a:r>
                      <a:endParaRPr lang="en-US" dirty="0"/>
                    </a:p>
                  </a:txBody>
                  <a:tcPr/>
                </a:tc>
                <a:tc>
                  <a:txBody>
                    <a:bodyPr/>
                    <a:lstStyle/>
                    <a:p>
                      <a:r>
                        <a:rPr lang="en-US" baseline="0" dirty="0" smtClean="0"/>
                        <a:t>EP Measurement</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8:  POTENTIAL VARIATION IN NEED FOR PREPAREDNESS</a:t>
                      </a:r>
                    </a:p>
                    <a:p>
                      <a:endParaRPr lang="en-US" dirty="0"/>
                    </a:p>
                  </a:txBody>
                  <a:tcPr/>
                </a:tc>
                <a:tc>
                  <a:txBody>
                    <a:bodyPr/>
                    <a:lstStyle/>
                    <a:p>
                      <a:r>
                        <a:rPr lang="en-US" dirty="0" smtClean="0"/>
                        <a:t>Most</a:t>
                      </a:r>
                      <a:r>
                        <a:rPr lang="en-US" baseline="0" dirty="0" smtClean="0"/>
                        <a:t> hospitals will care for commons diseases</a:t>
                      </a:r>
                      <a:endParaRPr lang="en-US" dirty="0"/>
                    </a:p>
                  </a:txBody>
                  <a:tcPr/>
                </a:tc>
                <a:tc>
                  <a:txBody>
                    <a:bodyPr/>
                    <a:lstStyle/>
                    <a:p>
                      <a:r>
                        <a:rPr lang="en-US" baseline="0" dirty="0" smtClean="0"/>
                        <a:t>Major differences in scale and type of disasters likely to occur. </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9: EXACT NATURE OF POTENTIAL EVENTS UNCERTAIN</a:t>
                      </a:r>
                    </a:p>
                    <a:p>
                      <a:endParaRPr lang="en-US" dirty="0"/>
                    </a:p>
                  </a:txBody>
                  <a:tcPr/>
                </a:tc>
                <a:tc>
                  <a:txBody>
                    <a:bodyPr/>
                    <a:lstStyle/>
                    <a:p>
                      <a:r>
                        <a:rPr lang="en-US" dirty="0" smtClean="0"/>
                        <a:t>Day</a:t>
                      </a:r>
                      <a:r>
                        <a:rPr lang="en-US" baseline="0" dirty="0" smtClean="0"/>
                        <a:t> to day clinical care predictable</a:t>
                      </a:r>
                      <a:endParaRPr lang="en-US" dirty="0"/>
                    </a:p>
                  </a:txBody>
                  <a:tcPr/>
                </a:tc>
                <a:tc>
                  <a:txBody>
                    <a:bodyPr/>
                    <a:lstStyle/>
                    <a:p>
                      <a:r>
                        <a:rPr lang="en-US" baseline="0" dirty="0" smtClean="0"/>
                        <a:t>When, what, where, how big? - all uncertain. </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10: IMPACT OF RESOURCE DEDICATION TO EP</a:t>
                      </a:r>
                    </a:p>
                    <a:p>
                      <a:endParaRPr lang="en-US" dirty="0"/>
                    </a:p>
                  </a:txBody>
                  <a:tcPr/>
                </a:tc>
                <a:tc>
                  <a:txBody>
                    <a:bodyPr/>
                    <a:lstStyle/>
                    <a:p>
                      <a:r>
                        <a:rPr lang="en-US" dirty="0" smtClean="0"/>
                        <a:t>Improving performance</a:t>
                      </a:r>
                      <a:r>
                        <a:rPr lang="en-US" baseline="0" dirty="0" smtClean="0"/>
                        <a:t> on QIs theoretically improves day to day care.</a:t>
                      </a:r>
                      <a:endParaRPr lang="en-US" dirty="0"/>
                    </a:p>
                  </a:txBody>
                  <a:tcPr/>
                </a:tc>
                <a:tc>
                  <a:txBody>
                    <a:bodyPr/>
                    <a:lstStyle/>
                    <a:p>
                      <a:r>
                        <a:rPr lang="en-US" baseline="0" dirty="0" smtClean="0"/>
                        <a:t>Resources dedicated to EP and EP measurement may draw resources away from day to day clinical care. </a:t>
                      </a:r>
                    </a:p>
                  </a:txBody>
                  <a:tcPr/>
                </a:tc>
              </a:tr>
            </a:tbl>
          </a:graphicData>
        </a:graphic>
      </p:graphicFrame>
      <p:sp>
        <p:nvSpPr>
          <p:cNvPr id="5" name="Title 4"/>
          <p:cNvSpPr>
            <a:spLocks noGrp="1"/>
          </p:cNvSpPr>
          <p:nvPr>
            <p:ph type="title"/>
          </p:nvPr>
        </p:nvSpPr>
        <p:spPr/>
        <p:txBody>
          <a:bodyPr>
            <a:normAutofit fontScale="90000"/>
          </a:bodyPr>
          <a:lstStyle/>
          <a:p>
            <a:pPr fontAlgn="auto">
              <a:spcAft>
                <a:spcPts val="0"/>
              </a:spcAft>
              <a:defRPr/>
            </a:pPr>
            <a:r>
              <a:rPr lang="en-US" dirty="0" smtClean="0"/>
              <a:t>Challenges in Measuring </a:t>
            </a:r>
            <a:r>
              <a:rPr lang="en-US" dirty="0" err="1" smtClean="0"/>
              <a:t>Preparednes</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chemeClr val="tx1"/>
                </a:solidFill>
                <a:ea typeface="+mj-ea"/>
                <a:cs typeface="+mj-cs"/>
              </a:rPr>
              <a:t>Conceptual Models Related to Measurement</a:t>
            </a:r>
          </a:p>
        </p:txBody>
      </p:sp>
      <p:sp>
        <p:nvSpPr>
          <p:cNvPr id="76802" name="Content Placeholder 2"/>
          <p:cNvSpPr>
            <a:spLocks noGrp="1"/>
          </p:cNvSpPr>
          <p:nvPr>
            <p:ph idx="1"/>
          </p:nvPr>
        </p:nvSpPr>
        <p:spPr>
          <a:xfrm>
            <a:off x="457200" y="1951038"/>
            <a:ext cx="8229600" cy="4525962"/>
          </a:xfrm>
        </p:spPr>
        <p:txBody>
          <a:bodyPr/>
          <a:lstStyle/>
          <a:p>
            <a:pPr eaLnBrk="1" hangingPunct="1"/>
            <a:r>
              <a:rPr lang="en-US" sz="2400" dirty="0" err="1" smtClean="0">
                <a:ea typeface="ＭＳ Ｐゴシック" pitchFamily="-72" charset="-128"/>
                <a:cs typeface="ＭＳ Ｐゴシック" pitchFamily="-72" charset="-128"/>
              </a:rPr>
              <a:t>Donabedian</a:t>
            </a:r>
            <a:r>
              <a:rPr lang="en-US" sz="2400" dirty="0" smtClean="0">
                <a:ea typeface="ＭＳ Ｐゴシック" pitchFamily="-72" charset="-128"/>
                <a:cs typeface="ＭＳ Ｐゴシック" pitchFamily="-72" charset="-128"/>
              </a:rPr>
              <a:t> Model of Clinical Measurement</a:t>
            </a:r>
          </a:p>
          <a:p>
            <a:pPr lvl="1" eaLnBrk="1" hangingPunct="1"/>
            <a:r>
              <a:rPr lang="en-US" sz="2000" dirty="0" smtClean="0"/>
              <a:t>Structure</a:t>
            </a:r>
          </a:p>
          <a:p>
            <a:pPr lvl="2" eaLnBrk="1" hangingPunct="1"/>
            <a:r>
              <a:rPr lang="en-US" sz="1800" dirty="0" smtClean="0">
                <a:ea typeface="ＭＳ Ｐゴシック" pitchFamily="-72" charset="-128"/>
              </a:rPr>
              <a:t>Material, human resources, hospital characteristics</a:t>
            </a:r>
          </a:p>
          <a:p>
            <a:pPr lvl="2" eaLnBrk="1" hangingPunct="1"/>
            <a:r>
              <a:rPr lang="en-US" sz="1800" dirty="0" smtClean="0">
                <a:ea typeface="ＭＳ Ｐゴシック" pitchFamily="-72" charset="-128"/>
              </a:rPr>
              <a:t>Lack evidence linking structure with outcome</a:t>
            </a:r>
          </a:p>
          <a:p>
            <a:pPr lvl="1" eaLnBrk="1" hangingPunct="1"/>
            <a:r>
              <a:rPr lang="en-US" sz="2000" dirty="0" smtClean="0"/>
              <a:t>Process</a:t>
            </a:r>
          </a:p>
          <a:p>
            <a:pPr lvl="2" eaLnBrk="1" hangingPunct="1"/>
            <a:r>
              <a:rPr lang="en-US" sz="1800" dirty="0" smtClean="0">
                <a:ea typeface="ＭＳ Ｐゴシック" pitchFamily="-72" charset="-128"/>
              </a:rPr>
              <a:t>What you do: includes planning and response</a:t>
            </a:r>
          </a:p>
          <a:p>
            <a:pPr lvl="2" eaLnBrk="1" hangingPunct="1"/>
            <a:r>
              <a:rPr lang="en-US" sz="1800" dirty="0" smtClean="0">
                <a:ea typeface="ＭＳ Ｐゴシック" pitchFamily="-72" charset="-128"/>
              </a:rPr>
              <a:t>Doing the right thing well</a:t>
            </a:r>
          </a:p>
          <a:p>
            <a:pPr lvl="2" eaLnBrk="1" hangingPunct="1"/>
            <a:r>
              <a:rPr lang="en-US" sz="1800" dirty="0" smtClean="0">
                <a:ea typeface="ＭＳ Ｐゴシック" pitchFamily="-72" charset="-128"/>
              </a:rPr>
              <a:t>Includes functional measures</a:t>
            </a:r>
          </a:p>
          <a:p>
            <a:pPr lvl="2" eaLnBrk="1" hangingPunct="1"/>
            <a:r>
              <a:rPr lang="en-US" sz="1800" dirty="0" smtClean="0">
                <a:ea typeface="ＭＳ Ｐゴシック" pitchFamily="-72" charset="-128"/>
              </a:rPr>
              <a:t>Assumed to be associated with outcomes</a:t>
            </a:r>
          </a:p>
          <a:p>
            <a:pPr lvl="1" eaLnBrk="1" hangingPunct="1"/>
            <a:r>
              <a:rPr lang="en-US" sz="2000" dirty="0" smtClean="0"/>
              <a:t>Outcomes</a:t>
            </a:r>
          </a:p>
          <a:p>
            <a:pPr lvl="2" eaLnBrk="1" hangingPunct="1"/>
            <a:r>
              <a:rPr lang="en-US" sz="1800" dirty="0" smtClean="0">
                <a:ea typeface="ＭＳ Ｐゴシック" pitchFamily="-72" charset="-128"/>
              </a:rPr>
              <a:t>True outcomes are difficult to measure</a:t>
            </a:r>
          </a:p>
          <a:p>
            <a:pPr lvl="2" eaLnBrk="1" hangingPunct="1"/>
            <a:r>
              <a:rPr lang="en-US" sz="1800" dirty="0" smtClean="0">
                <a:ea typeface="ＭＳ Ｐゴシック" pitchFamily="-72" charset="-128"/>
              </a:rPr>
              <a:t>Approaches to estimating outcomes during exercise not established</a:t>
            </a:r>
          </a:p>
          <a:p>
            <a:pPr lvl="2" eaLnBrk="1" hangingPunct="1"/>
            <a:r>
              <a:rPr lang="en-US" sz="1800" dirty="0" smtClean="0">
                <a:ea typeface="ＭＳ Ｐゴシック" pitchFamily="-72" charset="-128"/>
              </a:rPr>
              <a:t>Risk adjustment required</a:t>
            </a:r>
          </a:p>
          <a:p>
            <a:pPr eaLnBrk="1" hangingPunct="1">
              <a:buFont typeface="Arial" pitchFamily="-72" charset="0"/>
              <a:buNone/>
            </a:pPr>
            <a:endParaRPr lang="en-US" dirty="0" smtClean="0">
              <a:ea typeface="ＭＳ Ｐゴシック" pitchFamily="-72" charset="-128"/>
              <a:cs typeface="ＭＳ Ｐゴシック" pitchFamily="-72" charset="-12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fontAlgn="auto" hangingPunct="1">
              <a:spcAft>
                <a:spcPts val="0"/>
              </a:spcAft>
              <a:defRPr/>
            </a:pPr>
            <a:r>
              <a:rPr lang="en-US" sz="2800" dirty="0" smtClean="0">
                <a:solidFill>
                  <a:schemeClr val="tx1"/>
                </a:solidFill>
                <a:ea typeface="+mj-ea"/>
                <a:cs typeface="+mj-cs"/>
              </a:rPr>
              <a:t>Guiding Principals to Address Challenges</a:t>
            </a:r>
          </a:p>
        </p:txBody>
      </p:sp>
      <p:sp>
        <p:nvSpPr>
          <p:cNvPr id="78850" name="Content Placeholder 2"/>
          <p:cNvSpPr>
            <a:spLocks noGrp="1"/>
          </p:cNvSpPr>
          <p:nvPr>
            <p:ph idx="1"/>
          </p:nvPr>
        </p:nvSpPr>
        <p:spPr>
          <a:xfrm>
            <a:off x="457200" y="2179638"/>
            <a:ext cx="8229600" cy="4525962"/>
          </a:xfrm>
        </p:spPr>
        <p:txBody>
          <a:bodyPr/>
          <a:lstStyle/>
          <a:p>
            <a:pPr eaLnBrk="1" hangingPunct="1"/>
            <a:r>
              <a:rPr lang="en-US" dirty="0" smtClean="0">
                <a:ea typeface="ＭＳ Ｐゴシック" pitchFamily="-72" charset="-128"/>
                <a:cs typeface="ＭＳ Ｐゴシック" pitchFamily="-72" charset="-128"/>
              </a:rPr>
              <a:t>AIM TO MEASURE FUNCTIONALITY</a:t>
            </a:r>
          </a:p>
          <a:p>
            <a:pPr eaLnBrk="1" hangingPunct="1"/>
            <a:r>
              <a:rPr lang="en-US" dirty="0" smtClean="0">
                <a:ea typeface="ＭＳ Ｐゴシック" pitchFamily="-72" charset="-128"/>
                <a:cs typeface="ＭＳ Ｐゴシック" pitchFamily="-72" charset="-128"/>
              </a:rPr>
              <a:t>IDENTIFY A GOAL OUTCOME</a:t>
            </a:r>
          </a:p>
          <a:p>
            <a:pPr eaLnBrk="1" hangingPunct="1"/>
            <a:r>
              <a:rPr lang="en-US" dirty="0" smtClean="0">
                <a:ea typeface="ＭＳ Ｐゴシック" pitchFamily="-72" charset="-128"/>
                <a:cs typeface="ＭＳ Ｐゴシック" pitchFamily="-72" charset="-128"/>
              </a:rPr>
              <a:t>SEEK CONTINUOUS OUTCOMES</a:t>
            </a:r>
          </a:p>
          <a:p>
            <a:pPr eaLnBrk="1" hangingPunct="1"/>
            <a:r>
              <a:rPr lang="en-US" dirty="0" smtClean="0">
                <a:ea typeface="ＭＳ Ｐゴシック" pitchFamily="-72" charset="-128"/>
                <a:cs typeface="ＭＳ Ｐゴシック" pitchFamily="-72" charset="-128"/>
              </a:rPr>
              <a:t>CONSTRAIN THE FOCUS TO HOSPITAL</a:t>
            </a:r>
          </a:p>
          <a:p>
            <a:pPr eaLnBrk="1" hangingPunct="1"/>
            <a:r>
              <a:rPr lang="en-US" dirty="0" smtClean="0">
                <a:ea typeface="ＭＳ Ｐゴシック" pitchFamily="-72" charset="-128"/>
                <a:cs typeface="ＭＳ Ｐゴシック" pitchFamily="-72" charset="-128"/>
              </a:rPr>
              <a:t>CONSIDER THE POTENTIAL DATA AND DISTRIBUTIONS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chemeClr val="tx1"/>
                </a:solidFill>
                <a:ea typeface="+mj-ea"/>
                <a:cs typeface="+mj-cs"/>
              </a:rPr>
              <a:t>Potential Approaches to Measurement</a:t>
            </a:r>
            <a:endParaRPr lang="en-US" dirty="0">
              <a:solidFill>
                <a:schemeClr val="tx1"/>
              </a:solidFill>
              <a:ea typeface="+mj-ea"/>
              <a:cs typeface="+mj-cs"/>
            </a:endParaRPr>
          </a:p>
        </p:txBody>
      </p:sp>
      <p:sp>
        <p:nvSpPr>
          <p:cNvPr id="3" name="Content Placeholder 2"/>
          <p:cNvSpPr>
            <a:spLocks noGrp="1"/>
          </p:cNvSpPr>
          <p:nvPr>
            <p:ph idx="1"/>
          </p:nvPr>
        </p:nvSpPr>
        <p:spPr>
          <a:xfrm>
            <a:off x="457200" y="1905000"/>
            <a:ext cx="8229600" cy="4525963"/>
          </a:xfrm>
        </p:spPr>
        <p:txBody>
          <a:bodyPr>
            <a:normAutofit lnSpcReduction="10000"/>
          </a:bodyPr>
          <a:lstStyle/>
          <a:p>
            <a:pPr lvl="1" eaLnBrk="1" fontAlgn="auto" hangingPunct="1">
              <a:spcAft>
                <a:spcPts val="0"/>
              </a:spcAft>
              <a:buFont typeface="Wingdings 2"/>
              <a:buChar char=""/>
              <a:defRPr/>
            </a:pPr>
            <a:r>
              <a:rPr lang="en-US" sz="2400" dirty="0" smtClean="0">
                <a:ea typeface="ＭＳ Ｐゴシック" pitchFamily="-111" charset="-128"/>
              </a:rPr>
              <a:t>SURVEY OF PREPAREDNESS ACTIVITIES</a:t>
            </a:r>
          </a:p>
          <a:p>
            <a:pPr lvl="1" eaLnBrk="1" fontAlgn="auto" hangingPunct="1">
              <a:spcAft>
                <a:spcPts val="0"/>
              </a:spcAft>
              <a:buFont typeface="Wingdings 2"/>
              <a:buNone/>
              <a:defRPr/>
            </a:pPr>
            <a:r>
              <a:rPr lang="en-US" sz="2400" dirty="0" smtClean="0">
                <a:ea typeface="ＭＳ Ｐゴシック" pitchFamily="-111" charset="-128"/>
              </a:rPr>
              <a:t>Example: Elements included in Emergency Operation Plan</a:t>
            </a:r>
          </a:p>
          <a:p>
            <a:pPr lvl="1" eaLnBrk="1" fontAlgn="auto" hangingPunct="1">
              <a:spcAft>
                <a:spcPts val="0"/>
              </a:spcAft>
              <a:buFont typeface="Wingdings 2"/>
              <a:buChar char=""/>
              <a:defRPr/>
            </a:pPr>
            <a:endParaRPr lang="en-US" sz="2400" dirty="0" smtClean="0">
              <a:ea typeface="ＭＳ Ｐゴシック" pitchFamily="-111" charset="-128"/>
            </a:endParaRPr>
          </a:p>
          <a:p>
            <a:pPr lvl="1" eaLnBrk="1" fontAlgn="auto" hangingPunct="1">
              <a:spcAft>
                <a:spcPts val="0"/>
              </a:spcAft>
              <a:buFont typeface="Wingdings 2"/>
              <a:buChar char=""/>
              <a:defRPr/>
            </a:pPr>
            <a:r>
              <a:rPr lang="en-US" sz="2400" dirty="0" smtClean="0">
                <a:ea typeface="ＭＳ Ｐゴシック" pitchFamily="-111" charset="-128"/>
              </a:rPr>
              <a:t>EXERCISE BASED MEASURES OF FUNCTIONALITY</a:t>
            </a:r>
          </a:p>
          <a:p>
            <a:pPr lvl="1" eaLnBrk="1" fontAlgn="auto" hangingPunct="1">
              <a:spcAft>
                <a:spcPts val="0"/>
              </a:spcAft>
              <a:buFont typeface="Wingdings 2"/>
              <a:buNone/>
              <a:defRPr/>
            </a:pPr>
            <a:r>
              <a:rPr lang="en-US" sz="2400" dirty="0" smtClean="0">
                <a:ea typeface="ＭＳ Ｐゴシック" pitchFamily="-111" charset="-128"/>
              </a:rPr>
              <a:t>Example: Time to establish a functional security checkpoint.</a:t>
            </a:r>
          </a:p>
          <a:p>
            <a:pPr lvl="1" eaLnBrk="1" fontAlgn="auto" hangingPunct="1">
              <a:spcAft>
                <a:spcPts val="0"/>
              </a:spcAft>
              <a:buFont typeface="Wingdings 2"/>
              <a:buChar char=""/>
              <a:defRPr/>
            </a:pPr>
            <a:endParaRPr lang="en-US" sz="2400" dirty="0" smtClean="0">
              <a:ea typeface="ＭＳ Ｐゴシック" pitchFamily="-111" charset="-128"/>
            </a:endParaRPr>
          </a:p>
          <a:p>
            <a:pPr lvl="1" eaLnBrk="1" fontAlgn="auto" hangingPunct="1">
              <a:spcAft>
                <a:spcPts val="0"/>
              </a:spcAft>
              <a:buFont typeface="Wingdings 2"/>
              <a:buChar char=""/>
              <a:defRPr/>
            </a:pPr>
            <a:r>
              <a:rPr lang="en-US" sz="2400" dirty="0" smtClean="0">
                <a:ea typeface="ＭＳ Ｐゴシック" pitchFamily="-111" charset="-128"/>
              </a:rPr>
              <a:t>EXERCISE + MODELING BASED MEASURES</a:t>
            </a:r>
          </a:p>
          <a:p>
            <a:pPr lvl="1" eaLnBrk="1" fontAlgn="auto" hangingPunct="1">
              <a:spcAft>
                <a:spcPts val="0"/>
              </a:spcAft>
              <a:buFont typeface="Wingdings 2"/>
              <a:buNone/>
              <a:defRPr/>
            </a:pPr>
            <a:r>
              <a:rPr lang="en-US" sz="2400" dirty="0" smtClean="0">
                <a:ea typeface="ＭＳ Ｐゴシック" pitchFamily="-111" charset="-128"/>
              </a:rPr>
              <a:t>Example: Time to evacuate a hospital, based on small demonstration evacuation and modeling to extrapolate time to evacuate the entire hospital.</a:t>
            </a:r>
          </a:p>
          <a:p>
            <a:pPr eaLnBrk="1" fontAlgn="auto" hangingPunct="1">
              <a:spcAft>
                <a:spcPts val="0"/>
              </a:spcAft>
              <a:buFont typeface="Wingdings 2"/>
              <a:buChar char=""/>
              <a:defRPr/>
            </a:pPr>
            <a:endParaRPr lang="en-US" dirty="0">
              <a:ea typeface="+mn-ea"/>
              <a:cs typeface="+mn-c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chemeClr val="tx1"/>
                </a:solidFill>
                <a:ea typeface="+mj-ea"/>
                <a:cs typeface="+mj-cs"/>
              </a:rPr>
              <a:t>Steps Undertaken to Develop Measures</a:t>
            </a:r>
          </a:p>
        </p:txBody>
      </p:sp>
      <p:sp>
        <p:nvSpPr>
          <p:cNvPr id="20483" name="Content Placeholder 2"/>
          <p:cNvSpPr>
            <a:spLocks noGrp="1"/>
          </p:cNvSpPr>
          <p:nvPr>
            <p:ph idx="1"/>
          </p:nvPr>
        </p:nvSpPr>
        <p:spPr/>
        <p:txBody>
          <a:bodyPr>
            <a:normAutofit lnSpcReduction="10000"/>
          </a:bodyPr>
          <a:lstStyle/>
          <a:p>
            <a:pPr eaLnBrk="1" fontAlgn="auto" hangingPunct="1">
              <a:spcAft>
                <a:spcPts val="0"/>
              </a:spcAft>
              <a:buFont typeface="Wingdings 2"/>
              <a:buChar char=""/>
              <a:defRPr/>
            </a:pPr>
            <a:r>
              <a:rPr lang="en-US" dirty="0" smtClean="0">
                <a:ea typeface="+mn-ea"/>
                <a:cs typeface="+mn-cs"/>
              </a:rPr>
              <a:t>Identify potential ways to measure topics</a:t>
            </a:r>
          </a:p>
          <a:p>
            <a:pPr lvl="1" eaLnBrk="1" fontAlgn="auto" hangingPunct="1">
              <a:spcAft>
                <a:spcPts val="0"/>
              </a:spcAft>
              <a:buFont typeface="Wingdings 2"/>
              <a:buChar char=""/>
              <a:defRPr/>
            </a:pPr>
            <a:r>
              <a:rPr lang="en-US" dirty="0" smtClean="0">
                <a:ea typeface="ＭＳ Ｐゴシック" pitchFamily="-111" charset="-128"/>
              </a:rPr>
              <a:t>Review existing metrics and concepts</a:t>
            </a:r>
          </a:p>
          <a:p>
            <a:pPr lvl="1" eaLnBrk="1" fontAlgn="auto" hangingPunct="1">
              <a:spcAft>
                <a:spcPts val="0"/>
              </a:spcAft>
              <a:buFont typeface="Wingdings 2"/>
              <a:buChar char=""/>
              <a:defRPr/>
            </a:pPr>
            <a:r>
              <a:rPr lang="en-US" dirty="0" smtClean="0">
                <a:ea typeface="ＭＳ Ｐゴシック" pitchFamily="-111" charset="-128"/>
              </a:rPr>
              <a:t>Identify most salient functionality reflected in topic</a:t>
            </a:r>
          </a:p>
          <a:p>
            <a:pPr lvl="1" eaLnBrk="1" fontAlgn="auto" hangingPunct="1">
              <a:spcAft>
                <a:spcPts val="0"/>
              </a:spcAft>
              <a:buFont typeface="Wingdings 2"/>
              <a:buChar char=""/>
              <a:defRPr/>
            </a:pPr>
            <a:r>
              <a:rPr lang="en-US" dirty="0" smtClean="0">
                <a:ea typeface="ＭＳ Ｐゴシック" pitchFamily="-111" charset="-128"/>
              </a:rPr>
              <a:t>Consider how well metric fits topic area</a:t>
            </a:r>
          </a:p>
          <a:p>
            <a:pPr lvl="1" eaLnBrk="1" fontAlgn="auto" hangingPunct="1">
              <a:spcAft>
                <a:spcPts val="0"/>
              </a:spcAft>
              <a:buFont typeface="Wingdings 2"/>
              <a:buChar char=""/>
              <a:defRPr/>
            </a:pPr>
            <a:r>
              <a:rPr lang="en-US" dirty="0" smtClean="0">
                <a:ea typeface="ＭＳ Ｐゴシック" pitchFamily="-111" charset="-128"/>
              </a:rPr>
              <a:t>Consider potential performance</a:t>
            </a:r>
          </a:p>
          <a:p>
            <a:pPr eaLnBrk="1" fontAlgn="auto" hangingPunct="1">
              <a:spcAft>
                <a:spcPts val="0"/>
              </a:spcAft>
              <a:buFont typeface="Wingdings 2"/>
              <a:buChar char=""/>
              <a:defRPr/>
            </a:pPr>
            <a:r>
              <a:rPr lang="en-US" dirty="0" smtClean="0">
                <a:ea typeface="+mn-ea"/>
                <a:cs typeface="+mn-cs"/>
              </a:rPr>
              <a:t>Draft specifications</a:t>
            </a:r>
          </a:p>
          <a:p>
            <a:pPr lvl="1" eaLnBrk="1" fontAlgn="auto" hangingPunct="1">
              <a:spcAft>
                <a:spcPts val="0"/>
              </a:spcAft>
              <a:buFont typeface="Wingdings 2"/>
              <a:buChar char=""/>
              <a:defRPr/>
            </a:pPr>
            <a:r>
              <a:rPr lang="en-US" dirty="0" smtClean="0">
                <a:ea typeface="ＭＳ Ｐゴシック" pitchFamily="-111" charset="-128"/>
              </a:rPr>
              <a:t>Consider feasibility of implementation</a:t>
            </a:r>
          </a:p>
          <a:p>
            <a:pPr lvl="1" eaLnBrk="1" fontAlgn="auto" hangingPunct="1">
              <a:spcAft>
                <a:spcPts val="0"/>
              </a:spcAft>
              <a:buFont typeface="Wingdings 2"/>
              <a:buChar char=""/>
              <a:defRPr/>
            </a:pPr>
            <a:r>
              <a:rPr lang="en-US" dirty="0" smtClean="0">
                <a:ea typeface="ＭＳ Ｐゴシック" pitchFamily="-111" charset="-128"/>
              </a:rPr>
              <a:t>Consider how well the metric reflects actual functionality</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nvPr>
        </p:nvSpPr>
        <p:spPr>
          <a:xfrm>
            <a:off x="304800" y="609600"/>
            <a:ext cx="8686800" cy="838200"/>
          </a:xfrm>
        </p:spPr>
        <p:txBody>
          <a:bodyPr>
            <a:normAutofit fontScale="90000"/>
          </a:bodyPr>
          <a:lstStyle/>
          <a:p>
            <a:pPr eaLnBrk="1" fontAlgn="auto" hangingPunct="1">
              <a:spcAft>
                <a:spcPts val="0"/>
              </a:spcAft>
              <a:defRPr/>
            </a:pPr>
            <a:r>
              <a:rPr lang="en-US" dirty="0" smtClean="0">
                <a:solidFill>
                  <a:schemeClr val="tx1"/>
                </a:solidFill>
                <a:ea typeface="+mj-ea"/>
                <a:cs typeface="+mj-cs"/>
              </a:rPr>
              <a:t>Steps Undertaken to Develop Measures, Cont.</a:t>
            </a:r>
          </a:p>
        </p:txBody>
      </p:sp>
      <p:sp>
        <p:nvSpPr>
          <p:cNvPr id="84994" name="Content Placeholder 2"/>
          <p:cNvSpPr>
            <a:spLocks noGrp="1"/>
          </p:cNvSpPr>
          <p:nvPr>
            <p:ph idx="1"/>
          </p:nvPr>
        </p:nvSpPr>
        <p:spPr/>
        <p:txBody>
          <a:bodyPr/>
          <a:lstStyle/>
          <a:p>
            <a:pPr eaLnBrk="1" hangingPunct="1"/>
            <a:r>
              <a:rPr lang="en-US" dirty="0" smtClean="0">
                <a:ea typeface="ＭＳ Ｐゴシック" pitchFamily="-72" charset="-128"/>
                <a:cs typeface="ＭＳ Ｐゴシック" pitchFamily="-72" charset="-128"/>
              </a:rPr>
              <a:t>Define each component </a:t>
            </a:r>
          </a:p>
          <a:p>
            <a:pPr lvl="1" eaLnBrk="1" hangingPunct="1"/>
            <a:r>
              <a:rPr lang="en-US" dirty="0" smtClean="0"/>
              <a:t>Consider alternative interpretations of specification</a:t>
            </a:r>
          </a:p>
          <a:p>
            <a:pPr eaLnBrk="1" hangingPunct="1"/>
            <a:r>
              <a:rPr lang="en-US" dirty="0" smtClean="0">
                <a:ea typeface="ＭＳ Ｐゴシック" pitchFamily="-72" charset="-128"/>
                <a:cs typeface="ＭＳ Ｐゴシック" pitchFamily="-72" charset="-128"/>
              </a:rPr>
              <a:t>Justify choices based on literature and case studies</a:t>
            </a:r>
          </a:p>
          <a:p>
            <a:pPr eaLnBrk="1" hangingPunct="1"/>
            <a:r>
              <a:rPr lang="en-US" dirty="0" smtClean="0">
                <a:ea typeface="ＭＳ Ｐゴシック" pitchFamily="-72" charset="-128"/>
                <a:cs typeface="ＭＳ Ｐゴシック" pitchFamily="-72" charset="-128"/>
              </a:rPr>
              <a:t>Define how to move from hospital based data collection to aggregate measures at state-level</a:t>
            </a:r>
          </a:p>
          <a:p>
            <a:pPr eaLnBrk="1" hangingPunct="1"/>
            <a:r>
              <a:rPr lang="en-US" dirty="0" smtClean="0">
                <a:ea typeface="ＭＳ Ｐゴシック" pitchFamily="-72" charset="-128"/>
                <a:cs typeface="ＭＳ Ｐゴシック" pitchFamily="-72" charset="-128"/>
              </a:rPr>
              <a:t>Iterative process</a:t>
            </a:r>
          </a:p>
          <a:p>
            <a:pPr eaLnBrk="1" hangingPunct="1">
              <a:buFont typeface="Arial" pitchFamily="-72" charset="0"/>
              <a:buNone/>
            </a:pPr>
            <a:endParaRPr lang="en-US" dirty="0" smtClean="0">
              <a:ea typeface="ＭＳ Ｐゴシック" pitchFamily="-72" charset="-128"/>
              <a:cs typeface="ＭＳ Ｐゴシック" pitchFamily="-72" charset="-12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solidFill>
                  <a:schemeClr val="tx1"/>
                </a:solidFill>
                <a:ea typeface="+mj-ea"/>
                <a:cs typeface="+mj-cs"/>
              </a:rPr>
              <a:t>Example indicator </a:t>
            </a:r>
            <a:br>
              <a:rPr lang="en-US" dirty="0" smtClean="0">
                <a:solidFill>
                  <a:schemeClr val="tx1"/>
                </a:solidFill>
                <a:ea typeface="+mj-ea"/>
                <a:cs typeface="+mj-cs"/>
              </a:rPr>
            </a:br>
            <a:r>
              <a:rPr lang="en-US" sz="3100" dirty="0" smtClean="0">
                <a:solidFill>
                  <a:schemeClr val="tx1"/>
                </a:solidFill>
                <a:ea typeface="+mj-ea"/>
                <a:cs typeface="+mj-cs"/>
              </a:rPr>
              <a:t>Functional Measures</a:t>
            </a:r>
          </a:p>
        </p:txBody>
      </p:sp>
      <p:sp>
        <p:nvSpPr>
          <p:cNvPr id="3" name="Content Placeholder 2"/>
          <p:cNvSpPr>
            <a:spLocks noGrp="1"/>
          </p:cNvSpPr>
          <p:nvPr>
            <p:ph idx="1"/>
          </p:nvPr>
        </p:nvSpPr>
        <p:spPr>
          <a:xfrm>
            <a:off x="457200" y="1600200"/>
            <a:ext cx="8229600" cy="2438400"/>
          </a:xfrm>
        </p:spPr>
        <p:txBody>
          <a:bodyPr rtlCol="0">
            <a:normAutofit fontScale="85000" lnSpcReduction="20000"/>
          </a:bodyPr>
          <a:lstStyle/>
          <a:p>
            <a:pPr algn="ctr" eaLnBrk="1" fontAlgn="auto" hangingPunct="1">
              <a:spcAft>
                <a:spcPts val="0"/>
              </a:spcAft>
              <a:buFont typeface="Arial" pitchFamily="34" charset="0"/>
              <a:buNone/>
              <a:defRPr/>
            </a:pPr>
            <a:r>
              <a:rPr lang="en-US" b="1" dirty="0" smtClean="0">
                <a:ea typeface="+mn-ea"/>
                <a:cs typeface="+mn-cs"/>
              </a:rPr>
              <a:t>Topics</a:t>
            </a:r>
          </a:p>
          <a:p>
            <a:pPr lvl="1" eaLnBrk="1" fontAlgn="auto" hangingPunct="1">
              <a:spcAft>
                <a:spcPts val="0"/>
              </a:spcAft>
              <a:buFont typeface="Arial" pitchFamily="34" charset="0"/>
              <a:buNone/>
              <a:defRPr/>
            </a:pPr>
            <a:r>
              <a:rPr lang="en-US" i="1" dirty="0" smtClean="0">
                <a:ea typeface="+mn-ea"/>
              </a:rPr>
              <a:t>(1) Hospital has a plan for alternative means of communication or backup communication systems. </a:t>
            </a:r>
          </a:p>
          <a:p>
            <a:pPr lvl="1" eaLnBrk="1" fontAlgn="auto" hangingPunct="1">
              <a:spcAft>
                <a:spcPts val="0"/>
              </a:spcAft>
              <a:buFont typeface="Arial" pitchFamily="34" charset="0"/>
              <a:buNone/>
              <a:defRPr/>
            </a:pPr>
            <a:r>
              <a:rPr lang="en-US" i="1" dirty="0" smtClean="0">
                <a:ea typeface="+mn-ea"/>
              </a:rPr>
              <a:t>(2) Hospital has a plan for coordinating all levels of communication, including both intra- and inter-organizational communication, as well as required technology</a:t>
            </a:r>
          </a:p>
          <a:p>
            <a:pPr lvl="1" eaLnBrk="1" fontAlgn="auto" hangingPunct="1">
              <a:spcAft>
                <a:spcPts val="0"/>
              </a:spcAft>
              <a:buFont typeface="Arial" pitchFamily="34" charset="0"/>
              <a:buNone/>
              <a:defRPr/>
            </a:pPr>
            <a:endParaRPr lang="en-US" dirty="0" smtClean="0">
              <a:ea typeface="+mn-ea"/>
            </a:endParaRPr>
          </a:p>
        </p:txBody>
      </p:sp>
      <p:sp>
        <p:nvSpPr>
          <p:cNvPr id="16388" name="Rectangle 1"/>
          <p:cNvSpPr>
            <a:spLocks noChangeArrowheads="1"/>
          </p:cNvSpPr>
          <p:nvPr/>
        </p:nvSpPr>
        <p:spPr bwMode="auto">
          <a:xfrm>
            <a:off x="457200" y="4089400"/>
            <a:ext cx="8229600" cy="2511425"/>
          </a:xfrm>
          <a:prstGeom prst="rect">
            <a:avLst/>
          </a:prstGeom>
          <a:solidFill>
            <a:srgbClr val="C6D9F1"/>
          </a:solidFill>
          <a:ln w="9525">
            <a:noFill/>
            <a:miter lim="800000"/>
            <a:headEnd/>
            <a:tailEnd/>
          </a:ln>
        </p:spPr>
        <p:txBody>
          <a:bodyPr anchor="ctr">
            <a:spAutoFit/>
          </a:bodyPr>
          <a:lstStyle/>
          <a:p>
            <a:pPr>
              <a:spcAft>
                <a:spcPts val="1800"/>
              </a:spcAft>
              <a:defRPr/>
            </a:pPr>
            <a:r>
              <a:rPr lang="en-US" b="1" dirty="0">
                <a:latin typeface="+mn-lt"/>
                <a:ea typeface="Calibri" pitchFamily="34" charset="0"/>
                <a:cs typeface="Times New Roman" pitchFamily="18" charset="0"/>
              </a:rPr>
              <a:t>Proposed Measure 1:</a:t>
            </a:r>
            <a:r>
              <a:rPr lang="en-US" dirty="0">
                <a:latin typeface="+mn-lt"/>
                <a:ea typeface="Calibri" pitchFamily="34" charset="0"/>
                <a:cs typeface="Times New Roman" pitchFamily="18" charset="0"/>
              </a:rPr>
              <a:t> The time to relay a field asset request or critical field information to a non-hospital-based emergency operations center (EOC) during an exercise. (</a:t>
            </a:r>
            <a:r>
              <a:rPr lang="en-US" dirty="0">
                <a:solidFill>
                  <a:prstClr val="black"/>
                </a:solidFill>
                <a:latin typeface="Calibri"/>
                <a:ea typeface="Calibri" pitchFamily="34" charset="0"/>
                <a:cs typeface="Times New Roman" pitchFamily="18" charset="0"/>
              </a:rPr>
              <a:t>Repeated for secondary and tertiary communication modalities.) </a:t>
            </a:r>
            <a:r>
              <a:rPr lang="en-US" dirty="0">
                <a:latin typeface="+mn-lt"/>
                <a:ea typeface="Calibri" pitchFamily="34" charset="0"/>
                <a:cs typeface="Times New Roman" pitchFamily="18" charset="0"/>
              </a:rPr>
              <a:t>[Preliminary recommendation for state level reporting: Mean time for all hospitals.]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normAutofit fontScale="90000"/>
          </a:bodyPr>
          <a:lstStyle/>
          <a:p>
            <a:pPr eaLnBrk="1" fontAlgn="auto" hangingPunct="1">
              <a:spcAft>
                <a:spcPts val="0"/>
              </a:spcAft>
              <a:defRPr/>
            </a:pPr>
            <a:r>
              <a:rPr lang="en-US" sz="4000" dirty="0" smtClean="0">
                <a:ea typeface="+mj-ea"/>
                <a:cs typeface="+mj-cs"/>
              </a:rPr>
              <a:t>Example Indicator</a:t>
            </a:r>
            <a:br>
              <a:rPr lang="en-US" sz="4000" dirty="0" smtClean="0">
                <a:ea typeface="+mj-ea"/>
                <a:cs typeface="+mj-cs"/>
              </a:rPr>
            </a:br>
            <a:r>
              <a:rPr lang="en-US" sz="2800" dirty="0" smtClean="0">
                <a:ea typeface="+mj-ea"/>
                <a:cs typeface="+mj-cs"/>
              </a:rPr>
              <a:t>Modeling + Measure Based Indicators</a:t>
            </a:r>
          </a:p>
        </p:txBody>
      </p:sp>
      <p:sp>
        <p:nvSpPr>
          <p:cNvPr id="89090" name="Content Placeholder 2"/>
          <p:cNvSpPr>
            <a:spLocks noGrp="1"/>
          </p:cNvSpPr>
          <p:nvPr>
            <p:ph idx="1"/>
          </p:nvPr>
        </p:nvSpPr>
        <p:spPr>
          <a:xfrm>
            <a:off x="381000" y="3581400"/>
            <a:ext cx="8229600" cy="2819400"/>
          </a:xfrm>
        </p:spPr>
        <p:txBody>
          <a:bodyPr/>
          <a:lstStyle/>
          <a:p>
            <a:pPr eaLnBrk="1" hangingPunct="1"/>
            <a:r>
              <a:rPr lang="en-US" dirty="0" smtClean="0">
                <a:ea typeface="ＭＳ Ｐゴシック" pitchFamily="-72" charset="-128"/>
                <a:cs typeface="ＭＳ Ｐゴシック" pitchFamily="-72" charset="-128"/>
              </a:rPr>
              <a:t>Modeling helps to reduce measurement burden</a:t>
            </a:r>
          </a:p>
          <a:p>
            <a:pPr eaLnBrk="1" hangingPunct="1"/>
            <a:r>
              <a:rPr lang="en-US" dirty="0" smtClean="0">
                <a:ea typeface="ＭＳ Ｐゴシック" pitchFamily="-72" charset="-128"/>
                <a:cs typeface="ＭＳ Ｐゴシック" pitchFamily="-72" charset="-128"/>
              </a:rPr>
              <a:t>Potential to reduce measurement bias</a:t>
            </a:r>
          </a:p>
          <a:p>
            <a:pPr eaLnBrk="1" hangingPunct="1"/>
            <a:r>
              <a:rPr lang="en-US" dirty="0" smtClean="0">
                <a:ea typeface="ＭＳ Ｐゴシック" pitchFamily="-72" charset="-128"/>
                <a:cs typeface="ＭＳ Ｐゴシック" pitchFamily="-72" charset="-128"/>
              </a:rPr>
              <a:t>Requires extensive development and validation</a:t>
            </a:r>
          </a:p>
        </p:txBody>
      </p:sp>
      <p:sp>
        <p:nvSpPr>
          <p:cNvPr id="60417" name="Rectangle 1"/>
          <p:cNvSpPr>
            <a:spLocks noChangeArrowheads="1"/>
          </p:cNvSpPr>
          <p:nvPr/>
        </p:nvSpPr>
        <p:spPr bwMode="auto">
          <a:xfrm>
            <a:off x="152400" y="1514475"/>
            <a:ext cx="8610600" cy="1920875"/>
          </a:xfrm>
          <a:prstGeom prst="rect">
            <a:avLst/>
          </a:prstGeom>
          <a:solidFill>
            <a:srgbClr val="C4BC96"/>
          </a:solidFill>
          <a:ln w="9525">
            <a:noFill/>
            <a:miter lim="800000"/>
            <a:headEnd/>
            <a:tailEnd/>
          </a:ln>
          <a:effectLst/>
        </p:spPr>
        <p:txBody>
          <a:bodyPr anchor="ctr">
            <a:spAutoFit/>
          </a:bodyPr>
          <a:lstStyle/>
          <a:p>
            <a:pPr eaLnBrk="0" hangingPunct="0">
              <a:defRPr/>
            </a:pPr>
            <a:r>
              <a:rPr lang="en-US" sz="2000" b="1" dirty="0">
                <a:latin typeface="+mn-lt"/>
                <a:ea typeface="Cambria" pitchFamily="18" charset="0"/>
                <a:cs typeface="Times New Roman" pitchFamily="18" charset="0"/>
              </a:rPr>
              <a:t>Proposed Measure:</a:t>
            </a:r>
            <a:r>
              <a:rPr lang="en-US" sz="2000" dirty="0">
                <a:latin typeface="+mn-lt"/>
                <a:ea typeface="Cambria" pitchFamily="18" charset="0"/>
                <a:cs typeface="Times New Roman" pitchFamily="18" charset="0"/>
              </a:rPr>
              <a:t> The time to evacuate the hospital. [This time is to be based on the time to evacuate a sample of X patients, the time for planning evacuation, and the subsequent extrapolation to the entire hospital.]</a:t>
            </a:r>
            <a:endParaRPr lang="en-US" sz="2000" dirty="0">
              <a:latin typeface="+mn-lt"/>
              <a:ea typeface="ＭＳ Ｐゴシック" pitchFamily="-111" charset="-128"/>
              <a:cs typeface="+mn-cs"/>
            </a:endParaRPr>
          </a:p>
          <a:p>
            <a:pPr eaLnBrk="0" hangingPunct="0">
              <a:defRPr/>
            </a:pPr>
            <a:r>
              <a:rPr lang="en-US" sz="2000" dirty="0">
                <a:latin typeface="+mn-lt"/>
                <a:ea typeface="Cambria" pitchFamily="18" charset="0"/>
                <a:cs typeface="Times New Roman" pitchFamily="18" charset="0"/>
              </a:rPr>
              <a:t>Preliminary recommendation for state level reporting: Mean time for all hospitals.</a:t>
            </a:r>
            <a:endParaRPr lang="en-US" sz="2000" dirty="0">
              <a:latin typeface="+mn-lt"/>
              <a:ea typeface="ＭＳ Ｐゴシック" pitchFamily="-111" charset="-128"/>
              <a:cs typeface="+mn-c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rtlCol="0">
            <a:normAutofit fontScale="90000"/>
          </a:bodyPr>
          <a:lstStyle/>
          <a:p>
            <a:pPr eaLnBrk="1" fontAlgn="auto" hangingPunct="1">
              <a:spcAft>
                <a:spcPts val="0"/>
              </a:spcAft>
              <a:defRPr/>
            </a:pPr>
            <a:r>
              <a:rPr lang="en-US" dirty="0" smtClean="0">
                <a:ea typeface="+mj-ea"/>
                <a:cs typeface="+mj-cs"/>
              </a:rPr>
              <a:t>Example Indicators </a:t>
            </a:r>
            <a:br>
              <a:rPr lang="en-US" dirty="0" smtClean="0">
                <a:ea typeface="+mj-ea"/>
                <a:cs typeface="+mj-cs"/>
              </a:rPr>
            </a:br>
            <a:r>
              <a:rPr lang="en-US" sz="3100" dirty="0" smtClean="0">
                <a:ea typeface="+mj-ea"/>
                <a:cs typeface="+mj-cs"/>
              </a:rPr>
              <a:t>Using multiple approaches</a:t>
            </a:r>
            <a:r>
              <a:rPr lang="en-US" dirty="0" smtClean="0">
                <a:ea typeface="+mj-ea"/>
                <a:cs typeface="+mj-cs"/>
              </a:rPr>
              <a:t/>
            </a:r>
            <a:br>
              <a:rPr lang="en-US" dirty="0" smtClean="0">
                <a:ea typeface="+mj-ea"/>
                <a:cs typeface="+mj-cs"/>
              </a:rPr>
            </a:br>
            <a:r>
              <a:rPr lang="en-US" dirty="0" smtClean="0">
                <a:ea typeface="+mj-ea"/>
                <a:cs typeface="+mj-cs"/>
              </a:rPr>
              <a:t> </a:t>
            </a:r>
            <a:br>
              <a:rPr lang="en-US" dirty="0" smtClean="0">
                <a:ea typeface="+mj-ea"/>
                <a:cs typeface="+mj-cs"/>
              </a:rPr>
            </a:br>
            <a:endParaRPr lang="en-US" dirty="0" smtClean="0">
              <a:ea typeface="+mj-ea"/>
              <a:cs typeface="+mj-cs"/>
            </a:endParaRPr>
          </a:p>
        </p:txBody>
      </p:sp>
      <p:sp>
        <p:nvSpPr>
          <p:cNvPr id="91138" name="Content Placeholder 2"/>
          <p:cNvSpPr>
            <a:spLocks noGrp="1"/>
          </p:cNvSpPr>
          <p:nvPr>
            <p:ph idx="1"/>
          </p:nvPr>
        </p:nvSpPr>
        <p:spPr>
          <a:xfrm>
            <a:off x="457200" y="1600200"/>
            <a:ext cx="8229600" cy="1828800"/>
          </a:xfrm>
        </p:spPr>
        <p:txBody>
          <a:bodyPr/>
          <a:lstStyle/>
          <a:p>
            <a:pPr algn="ctr" eaLnBrk="1" hangingPunct="1">
              <a:buFont typeface="Arial" pitchFamily="-72" charset="0"/>
              <a:buNone/>
            </a:pPr>
            <a:r>
              <a:rPr lang="en-US" sz="2400" b="1" dirty="0" smtClean="0">
                <a:ea typeface="ＭＳ Ｐゴシック" pitchFamily="-72" charset="-128"/>
                <a:cs typeface="ＭＳ Ｐゴシック" pitchFamily="-72" charset="-128"/>
              </a:rPr>
              <a:t>Topic</a:t>
            </a:r>
          </a:p>
          <a:p>
            <a:pPr eaLnBrk="1" hangingPunct="1"/>
            <a:r>
              <a:rPr lang="en-US" sz="2400" i="1" dirty="0" smtClean="0">
                <a:ea typeface="ＭＳ Ｐゴシック" pitchFamily="-72" charset="-128"/>
                <a:cs typeface="ＭＳ Ｐゴシック" pitchFamily="-72" charset="-128"/>
              </a:rPr>
              <a:t>Hospital has a plan for safety and security of people, including staff and patients, and supplies, which may involve partnering with local law enforcement agencies.</a:t>
            </a:r>
            <a:endParaRPr lang="en-US" sz="2400" b="1" i="1" dirty="0" smtClean="0">
              <a:ea typeface="ＭＳ Ｐゴシック" pitchFamily="-72" charset="-128"/>
              <a:cs typeface="ＭＳ Ｐゴシック" pitchFamily="-72" charset="-128"/>
            </a:endParaRPr>
          </a:p>
          <a:p>
            <a:pPr eaLnBrk="1" hangingPunct="1">
              <a:buFont typeface="Arial" pitchFamily="-72" charset="0"/>
              <a:buNone/>
            </a:pPr>
            <a:endParaRPr lang="en-US" sz="2000" dirty="0" smtClean="0">
              <a:ea typeface="ＭＳ Ｐゴシック" pitchFamily="-72" charset="-128"/>
              <a:cs typeface="ＭＳ Ｐゴシック" pitchFamily="-72" charset="-128"/>
            </a:endParaRPr>
          </a:p>
          <a:p>
            <a:pPr eaLnBrk="1" hangingPunct="1">
              <a:buFont typeface="Arial" pitchFamily="-72" charset="0"/>
              <a:buNone/>
            </a:pPr>
            <a:endParaRPr lang="en-US" sz="2000" dirty="0" smtClean="0">
              <a:ea typeface="ＭＳ Ｐゴシック" pitchFamily="-72" charset="-128"/>
              <a:cs typeface="ＭＳ Ｐゴシック" pitchFamily="-72" charset="-128"/>
            </a:endParaRPr>
          </a:p>
        </p:txBody>
      </p:sp>
      <p:sp>
        <p:nvSpPr>
          <p:cNvPr id="12289" name="Rectangle 1"/>
          <p:cNvSpPr>
            <a:spLocks noChangeArrowheads="1"/>
          </p:cNvSpPr>
          <p:nvPr/>
        </p:nvSpPr>
        <p:spPr bwMode="auto">
          <a:xfrm>
            <a:off x="533400" y="3865563"/>
            <a:ext cx="8153400" cy="2282825"/>
          </a:xfrm>
          <a:prstGeom prst="rect">
            <a:avLst/>
          </a:prstGeom>
          <a:solidFill>
            <a:srgbClr val="C6D9F1"/>
          </a:solidFill>
          <a:ln w="9525">
            <a:noFill/>
            <a:miter lim="800000"/>
            <a:headEnd/>
            <a:tailEnd/>
          </a:ln>
          <a:effectLst/>
        </p:spPr>
        <p:txBody>
          <a:bodyPr anchor="ctr">
            <a:spAutoFit/>
          </a:bodyPr>
          <a:lstStyle/>
          <a:p>
            <a:pPr>
              <a:defRPr/>
            </a:pPr>
            <a:r>
              <a:rPr lang="en-US" b="1" dirty="0">
                <a:latin typeface="+mn-lt"/>
                <a:ea typeface="Calibri" pitchFamily="34" charset="0"/>
                <a:cs typeface="Times New Roman" pitchFamily="18" charset="0"/>
              </a:rPr>
              <a:t>Proposed Measure 1:</a:t>
            </a:r>
            <a:r>
              <a:rPr lang="en-US" dirty="0">
                <a:latin typeface="+mn-lt"/>
                <a:ea typeface="Calibri" pitchFamily="34" charset="0"/>
                <a:cs typeface="Times New Roman" pitchFamily="18" charset="0"/>
              </a:rPr>
              <a:t> The time to establish a functioning security screen checkpoint during an exercise, according to the hospitals EOP.</a:t>
            </a:r>
          </a:p>
          <a:p>
            <a:pPr>
              <a:defRPr/>
            </a:pPr>
            <a:endParaRPr lang="en-US" b="1" dirty="0">
              <a:latin typeface="+mn-lt"/>
              <a:ea typeface="ＭＳ Ｐゴシック" pitchFamily="-111" charset="-128"/>
              <a:cs typeface="+mn-cs"/>
            </a:endParaRPr>
          </a:p>
          <a:p>
            <a:pPr>
              <a:defRPr/>
            </a:pPr>
            <a:r>
              <a:rPr lang="en-US" b="1" dirty="0">
                <a:latin typeface="+mn-lt"/>
                <a:ea typeface="ＭＳ Ｐゴシック" pitchFamily="-111" charset="-128"/>
                <a:cs typeface="+mn-cs"/>
              </a:rPr>
              <a:t>Proposed Measure 2: </a:t>
            </a:r>
            <a:r>
              <a:rPr lang="en-US" dirty="0">
                <a:latin typeface="+mn-lt"/>
                <a:ea typeface="ＭＳ Ｐゴシック" pitchFamily="-111" charset="-128"/>
                <a:cs typeface="+mn-cs"/>
              </a:rPr>
              <a:t>Does the hospital have an MOU or MOA with a security agency for security support? </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28600" y="495300"/>
            <a:ext cx="8534400" cy="876300"/>
          </a:xfrm>
        </p:spPr>
        <p:txBody>
          <a:bodyPr>
            <a:noAutofit/>
          </a:bodyPr>
          <a:lstStyle/>
          <a:p>
            <a:pPr eaLnBrk="1" fontAlgn="auto" hangingPunct="1">
              <a:spcAft>
                <a:spcPts val="0"/>
              </a:spcAft>
              <a:defRPr/>
            </a:pPr>
            <a:r>
              <a:rPr lang="en-US" sz="2800" dirty="0" smtClean="0">
                <a:solidFill>
                  <a:schemeClr val="tx1"/>
                </a:solidFill>
                <a:ea typeface="+mj-ea"/>
                <a:cs typeface="+mj-cs"/>
              </a:rPr>
              <a:t>Measure development and validation process</a:t>
            </a:r>
          </a:p>
        </p:txBody>
      </p:sp>
      <p:grpSp>
        <p:nvGrpSpPr>
          <p:cNvPr id="25" name="Group 24"/>
          <p:cNvGrpSpPr/>
          <p:nvPr/>
        </p:nvGrpSpPr>
        <p:grpSpPr>
          <a:xfrm>
            <a:off x="609600" y="1789113"/>
            <a:ext cx="7924800" cy="4383087"/>
            <a:chOff x="609600" y="1789113"/>
            <a:chExt cx="7924800" cy="4383087"/>
          </a:xfrm>
        </p:grpSpPr>
        <p:sp>
          <p:nvSpPr>
            <p:cNvPr id="21506" name="AutoShape 3"/>
            <p:cNvSpPr>
              <a:spLocks noChangeArrowheads="1"/>
            </p:cNvSpPr>
            <p:nvPr/>
          </p:nvSpPr>
          <p:spPr bwMode="auto">
            <a:xfrm>
              <a:off x="1447800" y="2209800"/>
              <a:ext cx="1600200" cy="838200"/>
            </a:xfrm>
            <a:prstGeom prst="flowChartProcess">
              <a:avLst/>
            </a:prstGeom>
            <a:gradFill rotWithShape="1">
              <a:gsLst>
                <a:gs pos="0">
                  <a:srgbClr val="990000">
                    <a:alpha val="7999"/>
                  </a:srgbClr>
                </a:gs>
                <a:gs pos="100000">
                  <a:srgbClr val="930000"/>
                </a:gs>
              </a:gsLst>
              <a:path path="shape">
                <a:fillToRect l="50000" t="50000" r="50000" b="50000"/>
              </a:path>
            </a:gradFill>
            <a:ln w="9525">
              <a:noFill/>
              <a:miter lim="800000"/>
              <a:headEnd/>
              <a:tailEnd/>
            </a:ln>
          </p:spPr>
          <p:txBody>
            <a:bodyPr wrap="none" anchor="ctr">
              <a:prstTxWarp prst="textNoShape">
                <a:avLst/>
              </a:prstTxWarp>
            </a:bodyPr>
            <a:lstStyle/>
            <a:p>
              <a:pPr algn="ctr"/>
              <a:r>
                <a:rPr lang="en-US" sz="1800" b="1"/>
                <a:t>Literature</a:t>
              </a:r>
            </a:p>
          </p:txBody>
        </p:sp>
        <p:sp>
          <p:nvSpPr>
            <p:cNvPr id="21507" name="AutoShape 4"/>
            <p:cNvSpPr>
              <a:spLocks noChangeArrowheads="1"/>
            </p:cNvSpPr>
            <p:nvPr/>
          </p:nvSpPr>
          <p:spPr bwMode="auto">
            <a:xfrm>
              <a:off x="3124200" y="2514600"/>
              <a:ext cx="762000" cy="152400"/>
            </a:xfrm>
            <a:prstGeom prst="rightArrow">
              <a:avLst>
                <a:gd name="adj1" fmla="val 50000"/>
                <a:gd name="adj2" fmla="val 125000"/>
              </a:avLst>
            </a:prstGeom>
            <a:solidFill>
              <a:srgbClr val="990000">
                <a:alpha val="89803"/>
              </a:srgbClr>
            </a:solidFill>
            <a:ln w="9525">
              <a:noFill/>
              <a:miter lim="800000"/>
              <a:headEnd/>
              <a:tailEnd/>
            </a:ln>
          </p:spPr>
          <p:txBody>
            <a:bodyPr wrap="none" anchor="ctr">
              <a:prstTxWarp prst="textNoShape">
                <a:avLst/>
              </a:prstTxWarp>
            </a:bodyPr>
            <a:lstStyle/>
            <a:p>
              <a:endParaRPr lang="en-US" sz="1800"/>
            </a:p>
          </p:txBody>
        </p:sp>
        <p:sp>
          <p:nvSpPr>
            <p:cNvPr id="21508" name="AutoShape 5"/>
            <p:cNvSpPr>
              <a:spLocks noChangeArrowheads="1"/>
            </p:cNvSpPr>
            <p:nvPr/>
          </p:nvSpPr>
          <p:spPr bwMode="auto">
            <a:xfrm>
              <a:off x="1447800" y="3352800"/>
              <a:ext cx="1600200" cy="685800"/>
            </a:xfrm>
            <a:prstGeom prst="flowChartProcess">
              <a:avLst/>
            </a:prstGeom>
            <a:gradFill rotWithShape="1">
              <a:gsLst>
                <a:gs pos="0">
                  <a:srgbClr val="990000">
                    <a:alpha val="7999"/>
                  </a:srgbClr>
                </a:gs>
                <a:gs pos="100000">
                  <a:srgbClr val="930000"/>
                </a:gs>
              </a:gsLst>
              <a:path path="shape">
                <a:fillToRect l="50000" t="50000" r="50000" b="50000"/>
              </a:path>
            </a:gradFill>
            <a:ln w="9525">
              <a:noFill/>
              <a:miter lim="800000"/>
              <a:headEnd/>
              <a:tailEnd/>
            </a:ln>
          </p:spPr>
          <p:txBody>
            <a:bodyPr wrap="none" anchor="ctr">
              <a:prstTxWarp prst="textNoShape">
                <a:avLst/>
              </a:prstTxWarp>
            </a:bodyPr>
            <a:lstStyle/>
            <a:p>
              <a:pPr algn="ctr"/>
              <a:r>
                <a:rPr lang="en-US" sz="1800" b="1"/>
                <a:t>Actual Use</a:t>
              </a:r>
            </a:p>
          </p:txBody>
        </p:sp>
        <p:sp>
          <p:nvSpPr>
            <p:cNvPr id="21509" name="AutoShape 6"/>
            <p:cNvSpPr>
              <a:spLocks noChangeArrowheads="1"/>
            </p:cNvSpPr>
            <p:nvPr/>
          </p:nvSpPr>
          <p:spPr bwMode="auto">
            <a:xfrm>
              <a:off x="3124200" y="3581400"/>
              <a:ext cx="762000" cy="152400"/>
            </a:xfrm>
            <a:prstGeom prst="rightArrow">
              <a:avLst>
                <a:gd name="adj1" fmla="val 50000"/>
                <a:gd name="adj2" fmla="val 125000"/>
              </a:avLst>
            </a:prstGeom>
            <a:solidFill>
              <a:srgbClr val="990000">
                <a:alpha val="89803"/>
              </a:srgbClr>
            </a:solidFill>
            <a:ln w="9525">
              <a:noFill/>
              <a:miter lim="800000"/>
              <a:headEnd/>
              <a:tailEnd/>
            </a:ln>
          </p:spPr>
          <p:txBody>
            <a:bodyPr wrap="none" anchor="ctr">
              <a:prstTxWarp prst="textNoShape">
                <a:avLst/>
              </a:prstTxWarp>
            </a:bodyPr>
            <a:lstStyle/>
            <a:p>
              <a:endParaRPr lang="en-US" sz="1800"/>
            </a:p>
          </p:txBody>
        </p:sp>
        <p:sp>
          <p:nvSpPr>
            <p:cNvPr id="21510" name="AutoShape 7"/>
            <p:cNvSpPr>
              <a:spLocks noChangeArrowheads="1"/>
            </p:cNvSpPr>
            <p:nvPr/>
          </p:nvSpPr>
          <p:spPr bwMode="auto">
            <a:xfrm>
              <a:off x="1447800" y="4419600"/>
              <a:ext cx="1600200" cy="762000"/>
            </a:xfrm>
            <a:prstGeom prst="flowChartProcess">
              <a:avLst/>
            </a:prstGeom>
            <a:gradFill rotWithShape="1">
              <a:gsLst>
                <a:gs pos="0">
                  <a:srgbClr val="990000">
                    <a:alpha val="7999"/>
                  </a:srgbClr>
                </a:gs>
                <a:gs pos="100000">
                  <a:srgbClr val="930000"/>
                </a:gs>
              </a:gsLst>
              <a:path path="shape">
                <a:fillToRect l="50000" t="50000" r="50000" b="50000"/>
              </a:path>
            </a:gradFill>
            <a:ln w="9525">
              <a:noFill/>
              <a:miter lim="800000"/>
              <a:headEnd/>
              <a:tailEnd/>
            </a:ln>
          </p:spPr>
          <p:txBody>
            <a:bodyPr wrap="none" anchor="ctr">
              <a:prstTxWarp prst="textNoShape">
                <a:avLst/>
              </a:prstTxWarp>
            </a:bodyPr>
            <a:lstStyle/>
            <a:p>
              <a:pPr algn="ctr"/>
              <a:r>
                <a:rPr lang="en-US" sz="1800" b="1"/>
                <a:t>Concept</a:t>
              </a:r>
            </a:p>
          </p:txBody>
        </p:sp>
        <p:sp>
          <p:nvSpPr>
            <p:cNvPr id="21511" name="Text Box 8"/>
            <p:cNvSpPr txBox="1">
              <a:spLocks noChangeArrowheads="1"/>
            </p:cNvSpPr>
            <p:nvPr/>
          </p:nvSpPr>
          <p:spPr bwMode="auto">
            <a:xfrm>
              <a:off x="1584325" y="1789113"/>
              <a:ext cx="1314450" cy="366712"/>
            </a:xfrm>
            <a:prstGeom prst="rect">
              <a:avLst/>
            </a:prstGeom>
            <a:noFill/>
            <a:ln w="9525">
              <a:noFill/>
              <a:miter lim="800000"/>
              <a:headEnd/>
              <a:tailEnd/>
            </a:ln>
          </p:spPr>
          <p:txBody>
            <a:bodyPr wrap="none">
              <a:prstTxWarp prst="textNoShape">
                <a:avLst/>
              </a:prstTxWarp>
              <a:spAutoFit/>
            </a:bodyPr>
            <a:lstStyle/>
            <a:p>
              <a:r>
                <a:rPr lang="en-US" sz="1800" b="1"/>
                <a:t>SOURCES</a:t>
              </a:r>
            </a:p>
          </p:txBody>
        </p:sp>
        <p:sp>
          <p:nvSpPr>
            <p:cNvPr id="21512" name="AutoShape 9"/>
            <p:cNvSpPr>
              <a:spLocks noChangeArrowheads="1"/>
            </p:cNvSpPr>
            <p:nvPr/>
          </p:nvSpPr>
          <p:spPr bwMode="auto">
            <a:xfrm>
              <a:off x="3124200" y="4648200"/>
              <a:ext cx="762000" cy="152400"/>
            </a:xfrm>
            <a:prstGeom prst="rightArrow">
              <a:avLst>
                <a:gd name="adj1" fmla="val 50000"/>
                <a:gd name="adj2" fmla="val 125000"/>
              </a:avLst>
            </a:prstGeom>
            <a:solidFill>
              <a:srgbClr val="990000">
                <a:alpha val="89803"/>
              </a:srgbClr>
            </a:solidFill>
            <a:ln w="9525">
              <a:noFill/>
              <a:miter lim="800000"/>
              <a:headEnd/>
              <a:tailEnd/>
            </a:ln>
          </p:spPr>
          <p:txBody>
            <a:bodyPr wrap="none" anchor="ctr">
              <a:prstTxWarp prst="textNoShape">
                <a:avLst/>
              </a:prstTxWarp>
            </a:bodyPr>
            <a:lstStyle/>
            <a:p>
              <a:endParaRPr lang="en-US" sz="1800"/>
            </a:p>
          </p:txBody>
        </p:sp>
        <p:sp>
          <p:nvSpPr>
            <p:cNvPr id="21513" name="Oval 10"/>
            <p:cNvSpPr>
              <a:spLocks noChangeArrowheads="1"/>
            </p:cNvSpPr>
            <p:nvPr/>
          </p:nvSpPr>
          <p:spPr bwMode="auto">
            <a:xfrm>
              <a:off x="4114800" y="1828800"/>
              <a:ext cx="1752600" cy="3657600"/>
            </a:xfrm>
            <a:prstGeom prst="ellipse">
              <a:avLst/>
            </a:prstGeom>
            <a:gradFill rotWithShape="1">
              <a:gsLst>
                <a:gs pos="0">
                  <a:srgbClr val="990000">
                    <a:alpha val="7999"/>
                  </a:srgbClr>
                </a:gs>
                <a:gs pos="100000">
                  <a:srgbClr val="930000"/>
                </a:gs>
              </a:gsLst>
              <a:path path="shape">
                <a:fillToRect l="50000" t="50000" r="50000" b="50000"/>
              </a:path>
            </a:gradFill>
            <a:ln w="9525">
              <a:noFill/>
              <a:round/>
              <a:headEnd/>
              <a:tailEnd/>
            </a:ln>
          </p:spPr>
          <p:txBody>
            <a:bodyPr wrap="none" anchor="ctr">
              <a:prstTxWarp prst="textNoShape">
                <a:avLst/>
              </a:prstTxWarp>
            </a:bodyPr>
            <a:lstStyle/>
            <a:p>
              <a:pPr algn="ctr"/>
              <a:r>
                <a:rPr lang="en-US" sz="1800" b="1"/>
                <a:t>Candidate </a:t>
              </a:r>
            </a:p>
            <a:p>
              <a:pPr algn="ctr"/>
              <a:r>
                <a:rPr lang="en-US" sz="1800" b="1"/>
                <a:t>Indicators</a:t>
              </a:r>
            </a:p>
          </p:txBody>
        </p:sp>
        <p:sp>
          <p:nvSpPr>
            <p:cNvPr id="21514" name="AutoShape 11"/>
            <p:cNvSpPr>
              <a:spLocks noChangeArrowheads="1"/>
            </p:cNvSpPr>
            <p:nvPr/>
          </p:nvSpPr>
          <p:spPr bwMode="auto">
            <a:xfrm>
              <a:off x="5943600" y="3581400"/>
              <a:ext cx="685800" cy="152400"/>
            </a:xfrm>
            <a:prstGeom prst="rightArrow">
              <a:avLst>
                <a:gd name="adj1" fmla="val 50000"/>
                <a:gd name="adj2" fmla="val 112500"/>
              </a:avLst>
            </a:prstGeom>
            <a:solidFill>
              <a:srgbClr val="990000">
                <a:alpha val="89803"/>
              </a:srgbClr>
            </a:solidFill>
            <a:ln w="9525">
              <a:noFill/>
              <a:miter lim="800000"/>
              <a:headEnd/>
              <a:tailEnd/>
            </a:ln>
          </p:spPr>
          <p:txBody>
            <a:bodyPr wrap="none" anchor="ctr">
              <a:prstTxWarp prst="textNoShape">
                <a:avLst/>
              </a:prstTxWarp>
            </a:bodyPr>
            <a:lstStyle/>
            <a:p>
              <a:endParaRPr lang="en-US" sz="1800"/>
            </a:p>
          </p:txBody>
        </p:sp>
        <p:sp>
          <p:nvSpPr>
            <p:cNvPr id="21515" name="AutoShape 12"/>
            <p:cNvSpPr>
              <a:spLocks noChangeArrowheads="1"/>
            </p:cNvSpPr>
            <p:nvPr/>
          </p:nvSpPr>
          <p:spPr bwMode="auto">
            <a:xfrm>
              <a:off x="6705600" y="2895600"/>
              <a:ext cx="1600200" cy="1524000"/>
            </a:xfrm>
            <a:prstGeom prst="flowChartAlternateProcess">
              <a:avLst/>
            </a:prstGeom>
            <a:gradFill rotWithShape="1">
              <a:gsLst>
                <a:gs pos="0">
                  <a:srgbClr val="990000">
                    <a:alpha val="7999"/>
                  </a:srgbClr>
                </a:gs>
                <a:gs pos="100000">
                  <a:srgbClr val="930000"/>
                </a:gs>
              </a:gsLst>
              <a:path path="shape">
                <a:fillToRect l="50000" t="50000" r="50000" b="50000"/>
              </a:path>
            </a:gradFill>
            <a:ln w="9525">
              <a:noFill/>
              <a:miter lim="800000"/>
              <a:headEnd/>
              <a:tailEnd/>
            </a:ln>
          </p:spPr>
          <p:txBody>
            <a:bodyPr wrap="none" anchor="ctr">
              <a:prstTxWarp prst="textNoShape">
                <a:avLst/>
              </a:prstTxWarp>
            </a:bodyPr>
            <a:lstStyle/>
            <a:p>
              <a:pPr algn="ctr"/>
              <a:r>
                <a:rPr lang="en-US" sz="1800" b="1"/>
                <a:t>Evaluation</a:t>
              </a:r>
            </a:p>
          </p:txBody>
        </p:sp>
        <p:sp>
          <p:nvSpPr>
            <p:cNvPr id="21516" name="AutoShape 13"/>
            <p:cNvSpPr>
              <a:spLocks noChangeArrowheads="1"/>
            </p:cNvSpPr>
            <p:nvPr/>
          </p:nvSpPr>
          <p:spPr bwMode="auto">
            <a:xfrm>
              <a:off x="7467600" y="4495800"/>
              <a:ext cx="152400" cy="381000"/>
            </a:xfrm>
            <a:prstGeom prst="downArrow">
              <a:avLst>
                <a:gd name="adj1" fmla="val 50000"/>
                <a:gd name="adj2" fmla="val 62500"/>
              </a:avLst>
            </a:prstGeom>
            <a:solidFill>
              <a:srgbClr val="990000">
                <a:alpha val="89803"/>
              </a:srgbClr>
            </a:solidFill>
            <a:ln w="9525">
              <a:solidFill>
                <a:schemeClr val="tx1"/>
              </a:solidFill>
              <a:miter lim="800000"/>
              <a:headEnd/>
              <a:tailEnd/>
            </a:ln>
          </p:spPr>
          <p:txBody>
            <a:bodyPr vert="eaVert" wrap="none" anchor="ctr">
              <a:prstTxWarp prst="textNoShape">
                <a:avLst/>
              </a:prstTxWarp>
            </a:bodyPr>
            <a:lstStyle/>
            <a:p>
              <a:endParaRPr lang="en-US" sz="1800"/>
            </a:p>
          </p:txBody>
        </p:sp>
        <p:sp>
          <p:nvSpPr>
            <p:cNvPr id="21517" name="AutoShape 14"/>
            <p:cNvSpPr>
              <a:spLocks noChangeArrowheads="1"/>
            </p:cNvSpPr>
            <p:nvPr/>
          </p:nvSpPr>
          <p:spPr bwMode="auto">
            <a:xfrm>
              <a:off x="6629400" y="4953000"/>
              <a:ext cx="1905000" cy="1066800"/>
            </a:xfrm>
            <a:prstGeom prst="flowChartDecision">
              <a:avLst/>
            </a:prstGeom>
            <a:gradFill rotWithShape="1">
              <a:gsLst>
                <a:gs pos="0">
                  <a:srgbClr val="990000">
                    <a:alpha val="7999"/>
                  </a:srgbClr>
                </a:gs>
                <a:gs pos="100000">
                  <a:srgbClr val="930000"/>
                </a:gs>
              </a:gsLst>
              <a:path path="shape">
                <a:fillToRect l="50000" t="50000" r="50000" b="50000"/>
              </a:path>
            </a:gradFill>
            <a:ln w="9525">
              <a:noFill/>
              <a:miter lim="800000"/>
              <a:headEnd/>
              <a:tailEnd/>
            </a:ln>
          </p:spPr>
          <p:txBody>
            <a:bodyPr wrap="none" anchor="ctr">
              <a:prstTxWarp prst="textNoShape">
                <a:avLst/>
              </a:prstTxWarp>
            </a:bodyPr>
            <a:lstStyle/>
            <a:p>
              <a:pPr algn="ctr"/>
              <a:r>
                <a:rPr lang="en-US" sz="1800" b="1"/>
                <a:t>Selection</a:t>
              </a:r>
            </a:p>
          </p:txBody>
        </p:sp>
        <p:sp>
          <p:nvSpPr>
            <p:cNvPr id="21518" name="AutoShape 15"/>
            <p:cNvSpPr>
              <a:spLocks noChangeArrowheads="1"/>
            </p:cNvSpPr>
            <p:nvPr/>
          </p:nvSpPr>
          <p:spPr bwMode="auto">
            <a:xfrm>
              <a:off x="685800" y="2514600"/>
              <a:ext cx="762000" cy="152400"/>
            </a:xfrm>
            <a:prstGeom prst="rightArrow">
              <a:avLst>
                <a:gd name="adj1" fmla="val 50000"/>
                <a:gd name="adj2" fmla="val 125000"/>
              </a:avLst>
            </a:prstGeom>
            <a:solidFill>
              <a:schemeClr val="tx1">
                <a:alpha val="89803"/>
              </a:schemeClr>
            </a:solidFill>
            <a:ln w="9525">
              <a:noFill/>
              <a:miter lim="800000"/>
              <a:headEnd/>
              <a:tailEnd/>
            </a:ln>
          </p:spPr>
          <p:txBody>
            <a:bodyPr wrap="none" anchor="ctr">
              <a:prstTxWarp prst="textNoShape">
                <a:avLst/>
              </a:prstTxWarp>
            </a:bodyPr>
            <a:lstStyle/>
            <a:p>
              <a:endParaRPr lang="en-US" sz="1800"/>
            </a:p>
          </p:txBody>
        </p:sp>
        <p:sp>
          <p:nvSpPr>
            <p:cNvPr id="21519" name="AutoShape 16"/>
            <p:cNvSpPr>
              <a:spLocks noChangeArrowheads="1"/>
            </p:cNvSpPr>
            <p:nvPr/>
          </p:nvSpPr>
          <p:spPr bwMode="auto">
            <a:xfrm>
              <a:off x="685800" y="3581400"/>
              <a:ext cx="762000" cy="152400"/>
            </a:xfrm>
            <a:prstGeom prst="rightArrow">
              <a:avLst>
                <a:gd name="adj1" fmla="val 50000"/>
                <a:gd name="adj2" fmla="val 125000"/>
              </a:avLst>
            </a:prstGeom>
            <a:solidFill>
              <a:schemeClr val="tx1">
                <a:alpha val="89803"/>
              </a:schemeClr>
            </a:solidFill>
            <a:ln w="9525">
              <a:noFill/>
              <a:miter lim="800000"/>
              <a:headEnd/>
              <a:tailEnd/>
            </a:ln>
          </p:spPr>
          <p:txBody>
            <a:bodyPr wrap="none" anchor="ctr">
              <a:prstTxWarp prst="textNoShape">
                <a:avLst/>
              </a:prstTxWarp>
            </a:bodyPr>
            <a:lstStyle/>
            <a:p>
              <a:endParaRPr lang="en-US" sz="1800"/>
            </a:p>
          </p:txBody>
        </p:sp>
        <p:sp>
          <p:nvSpPr>
            <p:cNvPr id="21520" name="AutoShape 17"/>
            <p:cNvSpPr>
              <a:spLocks noChangeArrowheads="1"/>
            </p:cNvSpPr>
            <p:nvPr/>
          </p:nvSpPr>
          <p:spPr bwMode="auto">
            <a:xfrm rot="10800000">
              <a:off x="6096000" y="6019800"/>
              <a:ext cx="1447800" cy="152400"/>
            </a:xfrm>
            <a:prstGeom prst="rightArrow">
              <a:avLst>
                <a:gd name="adj1" fmla="val 50000"/>
                <a:gd name="adj2" fmla="val 237500"/>
              </a:avLst>
            </a:prstGeom>
            <a:solidFill>
              <a:schemeClr val="tx1">
                <a:alpha val="89803"/>
              </a:schemeClr>
            </a:solidFill>
            <a:ln w="9525">
              <a:noFill/>
              <a:miter lim="800000"/>
              <a:headEnd/>
              <a:tailEnd/>
            </a:ln>
          </p:spPr>
          <p:txBody>
            <a:bodyPr wrap="none" anchor="ctr">
              <a:prstTxWarp prst="textNoShape">
                <a:avLst/>
              </a:prstTxWarp>
            </a:bodyPr>
            <a:lstStyle/>
            <a:p>
              <a:endParaRPr lang="en-US" sz="1800"/>
            </a:p>
          </p:txBody>
        </p:sp>
        <p:sp>
          <p:nvSpPr>
            <p:cNvPr id="21521" name="AutoShape 18"/>
            <p:cNvSpPr>
              <a:spLocks noChangeArrowheads="1"/>
            </p:cNvSpPr>
            <p:nvPr/>
          </p:nvSpPr>
          <p:spPr bwMode="auto">
            <a:xfrm rot="10800000">
              <a:off x="4648200" y="6019800"/>
              <a:ext cx="1447800" cy="152400"/>
            </a:xfrm>
            <a:prstGeom prst="rightArrow">
              <a:avLst>
                <a:gd name="adj1" fmla="val 50000"/>
                <a:gd name="adj2" fmla="val 237500"/>
              </a:avLst>
            </a:prstGeom>
            <a:solidFill>
              <a:schemeClr val="tx1">
                <a:alpha val="89803"/>
              </a:schemeClr>
            </a:solidFill>
            <a:ln w="9525">
              <a:noFill/>
              <a:miter lim="800000"/>
              <a:headEnd/>
              <a:tailEnd/>
            </a:ln>
          </p:spPr>
          <p:txBody>
            <a:bodyPr wrap="none" anchor="ctr">
              <a:prstTxWarp prst="textNoShape">
                <a:avLst/>
              </a:prstTxWarp>
            </a:bodyPr>
            <a:lstStyle/>
            <a:p>
              <a:endParaRPr lang="en-US" sz="1800"/>
            </a:p>
          </p:txBody>
        </p:sp>
        <p:sp>
          <p:nvSpPr>
            <p:cNvPr id="21522" name="AutoShape 19"/>
            <p:cNvSpPr>
              <a:spLocks noChangeArrowheads="1"/>
            </p:cNvSpPr>
            <p:nvPr/>
          </p:nvSpPr>
          <p:spPr bwMode="auto">
            <a:xfrm rot="10800000">
              <a:off x="3200400" y="6019800"/>
              <a:ext cx="1447800" cy="152400"/>
            </a:xfrm>
            <a:prstGeom prst="rightArrow">
              <a:avLst>
                <a:gd name="adj1" fmla="val 50000"/>
                <a:gd name="adj2" fmla="val 237500"/>
              </a:avLst>
            </a:prstGeom>
            <a:solidFill>
              <a:schemeClr val="tx1">
                <a:alpha val="89803"/>
              </a:schemeClr>
            </a:solidFill>
            <a:ln w="9525">
              <a:noFill/>
              <a:miter lim="800000"/>
              <a:headEnd/>
              <a:tailEnd/>
            </a:ln>
          </p:spPr>
          <p:txBody>
            <a:bodyPr wrap="none" anchor="ctr">
              <a:prstTxWarp prst="textNoShape">
                <a:avLst/>
              </a:prstTxWarp>
            </a:bodyPr>
            <a:lstStyle/>
            <a:p>
              <a:endParaRPr lang="en-US" sz="1800"/>
            </a:p>
          </p:txBody>
        </p:sp>
        <p:sp>
          <p:nvSpPr>
            <p:cNvPr id="21523" name="AutoShape 20"/>
            <p:cNvSpPr>
              <a:spLocks noChangeArrowheads="1"/>
            </p:cNvSpPr>
            <p:nvPr/>
          </p:nvSpPr>
          <p:spPr bwMode="auto">
            <a:xfrm rot="10800000">
              <a:off x="1752600" y="6019800"/>
              <a:ext cx="1447800" cy="152400"/>
            </a:xfrm>
            <a:prstGeom prst="rightArrow">
              <a:avLst>
                <a:gd name="adj1" fmla="val 50000"/>
                <a:gd name="adj2" fmla="val 237500"/>
              </a:avLst>
            </a:prstGeom>
            <a:solidFill>
              <a:schemeClr val="tx1">
                <a:alpha val="89803"/>
              </a:schemeClr>
            </a:solidFill>
            <a:ln w="9525">
              <a:noFill/>
              <a:miter lim="800000"/>
              <a:headEnd/>
              <a:tailEnd/>
            </a:ln>
          </p:spPr>
          <p:txBody>
            <a:bodyPr wrap="none" anchor="ctr">
              <a:prstTxWarp prst="textNoShape">
                <a:avLst/>
              </a:prstTxWarp>
            </a:bodyPr>
            <a:lstStyle/>
            <a:p>
              <a:endParaRPr lang="en-US" sz="1800"/>
            </a:p>
          </p:txBody>
        </p:sp>
        <p:sp>
          <p:nvSpPr>
            <p:cNvPr id="21524" name="AutoShape 21"/>
            <p:cNvSpPr>
              <a:spLocks noChangeArrowheads="1"/>
            </p:cNvSpPr>
            <p:nvPr/>
          </p:nvSpPr>
          <p:spPr bwMode="auto">
            <a:xfrm rot="10800000">
              <a:off x="685800" y="6019800"/>
              <a:ext cx="1066800" cy="152400"/>
            </a:xfrm>
            <a:prstGeom prst="rightArrow">
              <a:avLst>
                <a:gd name="adj1" fmla="val 50000"/>
                <a:gd name="adj2" fmla="val 175000"/>
              </a:avLst>
            </a:prstGeom>
            <a:solidFill>
              <a:schemeClr val="tx1">
                <a:alpha val="89803"/>
              </a:schemeClr>
            </a:solidFill>
            <a:ln w="9525">
              <a:noFill/>
              <a:miter lim="800000"/>
              <a:headEnd/>
              <a:tailEnd/>
            </a:ln>
          </p:spPr>
          <p:txBody>
            <a:bodyPr wrap="none" anchor="ctr">
              <a:prstTxWarp prst="textNoShape">
                <a:avLst/>
              </a:prstTxWarp>
            </a:bodyPr>
            <a:lstStyle/>
            <a:p>
              <a:endParaRPr lang="en-US" sz="1800"/>
            </a:p>
          </p:txBody>
        </p:sp>
        <p:sp>
          <p:nvSpPr>
            <p:cNvPr id="21525" name="AutoShape 22"/>
            <p:cNvSpPr>
              <a:spLocks noChangeArrowheads="1"/>
            </p:cNvSpPr>
            <p:nvPr/>
          </p:nvSpPr>
          <p:spPr bwMode="auto">
            <a:xfrm rot="-5400000">
              <a:off x="152400" y="5486400"/>
              <a:ext cx="1066800" cy="152400"/>
            </a:xfrm>
            <a:prstGeom prst="rightArrow">
              <a:avLst>
                <a:gd name="adj1" fmla="val 50000"/>
                <a:gd name="adj2" fmla="val 175000"/>
              </a:avLst>
            </a:prstGeom>
            <a:solidFill>
              <a:schemeClr val="tx1">
                <a:alpha val="89803"/>
              </a:schemeClr>
            </a:solidFill>
            <a:ln w="9525">
              <a:noFill/>
              <a:miter lim="800000"/>
              <a:headEnd/>
              <a:tailEnd/>
            </a:ln>
          </p:spPr>
          <p:txBody>
            <a:bodyPr wrap="none" anchor="ctr">
              <a:prstTxWarp prst="textNoShape">
                <a:avLst/>
              </a:prstTxWarp>
            </a:bodyPr>
            <a:lstStyle/>
            <a:p>
              <a:endParaRPr lang="en-US" sz="1800"/>
            </a:p>
          </p:txBody>
        </p:sp>
        <p:sp>
          <p:nvSpPr>
            <p:cNvPr id="21526" name="AutoShape 23"/>
            <p:cNvSpPr>
              <a:spLocks noChangeArrowheads="1"/>
            </p:cNvSpPr>
            <p:nvPr/>
          </p:nvSpPr>
          <p:spPr bwMode="auto">
            <a:xfrm rot="-5400000">
              <a:off x="152400" y="4419600"/>
              <a:ext cx="1066800" cy="152400"/>
            </a:xfrm>
            <a:prstGeom prst="rightArrow">
              <a:avLst>
                <a:gd name="adj1" fmla="val 50000"/>
                <a:gd name="adj2" fmla="val 175000"/>
              </a:avLst>
            </a:prstGeom>
            <a:solidFill>
              <a:schemeClr val="tx1">
                <a:alpha val="89803"/>
              </a:schemeClr>
            </a:solidFill>
            <a:ln w="9525">
              <a:noFill/>
              <a:miter lim="800000"/>
              <a:headEnd/>
              <a:tailEnd/>
            </a:ln>
          </p:spPr>
          <p:txBody>
            <a:bodyPr wrap="none" anchor="ctr">
              <a:prstTxWarp prst="textNoShape">
                <a:avLst/>
              </a:prstTxWarp>
            </a:bodyPr>
            <a:lstStyle/>
            <a:p>
              <a:endParaRPr lang="en-US" sz="1800"/>
            </a:p>
          </p:txBody>
        </p:sp>
        <p:sp>
          <p:nvSpPr>
            <p:cNvPr id="21527" name="AutoShape 24"/>
            <p:cNvSpPr>
              <a:spLocks noChangeArrowheads="1"/>
            </p:cNvSpPr>
            <p:nvPr/>
          </p:nvSpPr>
          <p:spPr bwMode="auto">
            <a:xfrm rot="-5400000">
              <a:off x="0" y="3200400"/>
              <a:ext cx="1371600" cy="152400"/>
            </a:xfrm>
            <a:prstGeom prst="rightArrow">
              <a:avLst>
                <a:gd name="adj1" fmla="val 50000"/>
                <a:gd name="adj2" fmla="val 225000"/>
              </a:avLst>
            </a:prstGeom>
            <a:solidFill>
              <a:schemeClr val="tx1">
                <a:alpha val="89803"/>
              </a:schemeClr>
            </a:solidFill>
            <a:ln w="9525">
              <a:noFill/>
              <a:miter lim="800000"/>
              <a:headEnd/>
              <a:tailEnd/>
            </a:ln>
          </p:spPr>
          <p:txBody>
            <a:bodyPr wrap="none" anchor="ctr">
              <a:prstTxWarp prst="textNoShape">
                <a:avLst/>
              </a:prstTxWarp>
            </a:bodyPr>
            <a:lstStyle/>
            <a:p>
              <a:endParaRPr lang="en-US" sz="1800"/>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solidFill>
                  <a:schemeClr val="tx1"/>
                </a:solidFill>
                <a:ea typeface="+mj-ea"/>
                <a:cs typeface="+mj-cs"/>
              </a:rPr>
              <a:t>Evaluation Criteria</a:t>
            </a:r>
            <a:br>
              <a:rPr lang="en-US" dirty="0" smtClean="0">
                <a:solidFill>
                  <a:schemeClr val="tx1"/>
                </a:solidFill>
                <a:ea typeface="+mj-ea"/>
                <a:cs typeface="+mj-cs"/>
              </a:rPr>
            </a:br>
            <a:r>
              <a:rPr lang="en-US" sz="3100" dirty="0" smtClean="0">
                <a:solidFill>
                  <a:schemeClr val="tx1"/>
                </a:solidFill>
                <a:ea typeface="+mj-ea"/>
                <a:cs typeface="+mj-cs"/>
              </a:rPr>
              <a:t>Based on National Quality Forum</a:t>
            </a:r>
          </a:p>
        </p:txBody>
      </p:sp>
      <p:graphicFrame>
        <p:nvGraphicFramePr>
          <p:cNvPr id="85014" name="Group 22"/>
          <p:cNvGraphicFramePr>
            <a:graphicFrameLocks noGrp="1"/>
          </p:cNvGraphicFramePr>
          <p:nvPr>
            <p:ph idx="1"/>
          </p:nvPr>
        </p:nvGraphicFramePr>
        <p:xfrm>
          <a:off x="304800" y="1554163"/>
          <a:ext cx="8686800" cy="4852034"/>
        </p:xfrm>
        <a:graphic>
          <a:graphicData uri="http://schemas.openxmlformats.org/drawingml/2006/table">
            <a:tbl>
              <a:tblPr/>
              <a:tblGrid>
                <a:gridCol w="2654300"/>
                <a:gridCol w="60325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rgbClr val="FFFFFF"/>
                        </a:solidFill>
                        <a:effectLst/>
                        <a:latin typeface="Franklin Gothic Book" charset="0"/>
                        <a:ea typeface="ＭＳ Ｐゴシック" pitchFamily="-72" charset="-128"/>
                        <a:cs typeface="ＭＳ Ｐゴシック" pitchFamily="-72" charset="-128"/>
                      </a:endParaRP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rgbClr val="FFFFFF"/>
                        </a:solidFill>
                        <a:effectLst/>
                        <a:latin typeface="Franklin Gothic Book" charset="0"/>
                        <a:ea typeface="ＭＳ Ｐゴシック" pitchFamily="-72" charset="-128"/>
                        <a:cs typeface="ＭＳ Ｐゴシック" pitchFamily="-72" charset="-128"/>
                      </a:endParaRP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Franklin Gothic Book" charset="0"/>
                          <a:ea typeface="ＭＳ Ｐゴシック" pitchFamily="-72" charset="-128"/>
                          <a:cs typeface="ＭＳ Ｐゴシック" pitchFamily="-72" charset="-128"/>
                        </a:rPr>
                        <a:t>Importance</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E0CD"/>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72" charset="0"/>
                        <a:buChar char="•"/>
                        <a:tabLst/>
                      </a:pPr>
                      <a:r>
                        <a:rPr kumimoji="0" lang="en-US" sz="1800" b="0" i="0" u="none" strike="noStrike" cap="none" normalizeH="0" baseline="0" smtClean="0">
                          <a:ln>
                            <a:noFill/>
                          </a:ln>
                          <a:solidFill>
                            <a:srgbClr val="000000"/>
                          </a:solidFill>
                          <a:effectLst/>
                          <a:latin typeface="Franklin Gothic Book" charset="0"/>
                          <a:ea typeface="ＭＳ Ｐゴシック" pitchFamily="-72" charset="-128"/>
                          <a:cs typeface="ＭＳ Ｐゴシック" pitchFamily="-72" charset="-128"/>
                        </a:rPr>
                        <a:t>  Is the concept important to measure?</a:t>
                      </a:r>
                    </a:p>
                    <a:p>
                      <a:pPr marL="0" marR="0" lvl="0" indent="0" algn="l" defTabSz="914400" rtl="0" eaLnBrk="1" fontAlgn="base" latinLnBrk="0" hangingPunct="1">
                        <a:lnSpc>
                          <a:spcPct val="100000"/>
                        </a:lnSpc>
                        <a:spcBef>
                          <a:spcPct val="0"/>
                        </a:spcBef>
                        <a:spcAft>
                          <a:spcPct val="0"/>
                        </a:spcAft>
                        <a:buClrTx/>
                        <a:buSzTx/>
                        <a:buFont typeface="Arial" pitchFamily="-72" charset="0"/>
                        <a:buChar char="•"/>
                        <a:tabLst/>
                      </a:pPr>
                      <a:r>
                        <a:rPr kumimoji="0" lang="en-US" sz="1800" b="0" i="0" u="none" strike="noStrike" cap="none" normalizeH="0" baseline="0" smtClean="0">
                          <a:ln>
                            <a:noFill/>
                          </a:ln>
                          <a:solidFill>
                            <a:srgbClr val="000000"/>
                          </a:solidFill>
                          <a:effectLst/>
                          <a:latin typeface="Franklin Gothic Book" charset="0"/>
                          <a:ea typeface="ＭＳ Ｐゴシック" pitchFamily="-72" charset="-128"/>
                          <a:cs typeface="ＭＳ Ｐゴシック" pitchFamily="-72" charset="-128"/>
                        </a:rPr>
                        <a:t>  Is there opportunity for improvement?</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E0CD"/>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Franklin Gothic Book" charset="0"/>
                          <a:ea typeface="ＭＳ Ｐゴシック" pitchFamily="-72" charset="-128"/>
                          <a:cs typeface="ＭＳ Ｐゴシック" pitchFamily="-72" charset="-128"/>
                        </a:rPr>
                        <a:t>Usability</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F0E8"/>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72" charset="0"/>
                        <a:buChar char="•"/>
                        <a:tabLst/>
                      </a:pPr>
                      <a:r>
                        <a:rPr kumimoji="0" lang="en-US" sz="1800" b="0" i="0" u="none" strike="noStrike" cap="none" normalizeH="0" baseline="0" smtClean="0">
                          <a:ln>
                            <a:noFill/>
                          </a:ln>
                          <a:solidFill>
                            <a:srgbClr val="000000"/>
                          </a:solidFill>
                          <a:effectLst/>
                          <a:latin typeface="Franklin Gothic Book" charset="0"/>
                          <a:ea typeface="ＭＳ Ｐゴシック" pitchFamily="-72" charset="-128"/>
                          <a:cs typeface="ＭＳ Ｐゴシック" pitchFamily="-72" charset="-128"/>
                        </a:rPr>
                        <a:t>  Does the measure foster true quality improvement instead of gaming or adverse consequences?</a:t>
                      </a:r>
                    </a:p>
                    <a:p>
                      <a:pPr marL="0" marR="0" lvl="0" indent="0" algn="l" defTabSz="914400" rtl="0" eaLnBrk="1" fontAlgn="base" latinLnBrk="0" hangingPunct="1">
                        <a:lnSpc>
                          <a:spcPct val="100000"/>
                        </a:lnSpc>
                        <a:spcBef>
                          <a:spcPct val="0"/>
                        </a:spcBef>
                        <a:spcAft>
                          <a:spcPct val="0"/>
                        </a:spcAft>
                        <a:buClrTx/>
                        <a:buSzTx/>
                        <a:buFont typeface="Arial" pitchFamily="-72" charset="0"/>
                        <a:buChar char="•"/>
                        <a:tabLst/>
                      </a:pPr>
                      <a:r>
                        <a:rPr kumimoji="0" lang="en-US" sz="1800" b="0" i="0" u="none" strike="noStrike" cap="none" normalizeH="0" baseline="0" smtClean="0">
                          <a:ln>
                            <a:noFill/>
                          </a:ln>
                          <a:solidFill>
                            <a:srgbClr val="000000"/>
                          </a:solidFill>
                          <a:effectLst/>
                          <a:latin typeface="Franklin Gothic Book" charset="0"/>
                          <a:ea typeface="ＭＳ Ｐゴシック" pitchFamily="-72" charset="-128"/>
                          <a:cs typeface="ＭＳ Ｐゴシック" pitchFamily="-72" charset="-128"/>
                        </a:rPr>
                        <a:t>  Is the measure harmonized with similar measures? </a:t>
                      </a:r>
                    </a:p>
                    <a:p>
                      <a:pPr marL="0" marR="0" lvl="0" indent="0" algn="l" defTabSz="914400" rtl="0" eaLnBrk="1" fontAlgn="base" latinLnBrk="0" hangingPunct="1">
                        <a:lnSpc>
                          <a:spcPct val="100000"/>
                        </a:lnSpc>
                        <a:spcBef>
                          <a:spcPct val="0"/>
                        </a:spcBef>
                        <a:spcAft>
                          <a:spcPct val="0"/>
                        </a:spcAft>
                        <a:buClrTx/>
                        <a:buSzTx/>
                        <a:buFont typeface="Arial" pitchFamily="-72" charset="0"/>
                        <a:buChar char="•"/>
                        <a:tabLst/>
                      </a:pPr>
                      <a:r>
                        <a:rPr kumimoji="0" lang="en-US" sz="1800" b="0" i="0" u="none" strike="noStrike" cap="none" normalizeH="0" baseline="0" smtClean="0">
                          <a:ln>
                            <a:noFill/>
                          </a:ln>
                          <a:solidFill>
                            <a:srgbClr val="000000"/>
                          </a:solidFill>
                          <a:effectLst/>
                          <a:latin typeface="Franklin Gothic Book" charset="0"/>
                          <a:ea typeface="ＭＳ Ｐゴシック" pitchFamily="-72" charset="-128"/>
                          <a:cs typeface="ＭＳ Ｐゴシック" pitchFamily="-72" charset="-128"/>
                        </a:rPr>
                        <a:t>  Is the measure meaningful, understandable and useful?</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F0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Franklin Gothic Book" charset="0"/>
                          <a:ea typeface="ＭＳ Ｐゴシック" pitchFamily="-72" charset="-128"/>
                          <a:cs typeface="ＭＳ Ｐゴシック" pitchFamily="-72" charset="-128"/>
                        </a:rPr>
                        <a:t>Feasibility </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E0CD"/>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72" charset="0"/>
                        <a:buChar char="•"/>
                        <a:tabLst/>
                      </a:pPr>
                      <a:r>
                        <a:rPr kumimoji="0" lang="en-US" sz="1800" b="0" i="0" u="none" strike="noStrike" cap="none" normalizeH="0" baseline="0" smtClean="0">
                          <a:ln>
                            <a:noFill/>
                          </a:ln>
                          <a:solidFill>
                            <a:srgbClr val="000000"/>
                          </a:solidFill>
                          <a:effectLst/>
                          <a:latin typeface="Franklin Gothic Book" charset="0"/>
                          <a:ea typeface="ＭＳ Ｐゴシック" pitchFamily="-72" charset="-128"/>
                          <a:cs typeface="ＭＳ Ｐゴシック" pitchFamily="-72" charset="-128"/>
                        </a:rPr>
                        <a:t>  Does the measure minimize burden? </a:t>
                      </a:r>
                    </a:p>
                    <a:p>
                      <a:pPr marL="0" marR="0" lvl="0" indent="0" algn="l" defTabSz="914400" rtl="0" eaLnBrk="1" fontAlgn="base" latinLnBrk="0" hangingPunct="1">
                        <a:lnSpc>
                          <a:spcPct val="100000"/>
                        </a:lnSpc>
                        <a:spcBef>
                          <a:spcPct val="0"/>
                        </a:spcBef>
                        <a:spcAft>
                          <a:spcPct val="0"/>
                        </a:spcAft>
                        <a:buClrTx/>
                        <a:buSzTx/>
                        <a:buFont typeface="Arial" pitchFamily="-72" charset="0"/>
                        <a:buChar char="•"/>
                        <a:tabLst/>
                      </a:pPr>
                      <a:r>
                        <a:rPr kumimoji="0" lang="en-US" sz="1800" b="0" i="0" u="none" strike="noStrike" cap="none" normalizeH="0" baseline="0" smtClean="0">
                          <a:ln>
                            <a:noFill/>
                          </a:ln>
                          <a:solidFill>
                            <a:srgbClr val="000000"/>
                          </a:solidFill>
                          <a:effectLst/>
                          <a:latin typeface="Franklin Gothic Book" charset="0"/>
                          <a:ea typeface="ＭＳ Ｐゴシック" pitchFamily="-72" charset="-128"/>
                          <a:cs typeface="ＭＳ Ｐゴシック" pitchFamily="-72" charset="-128"/>
                        </a:rPr>
                        <a:t>  Is the data collection and implementation feasible? </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9E0CD"/>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Franklin Gothic Book" charset="0"/>
                          <a:ea typeface="ＭＳ Ｐゴシック" pitchFamily="-72" charset="-128"/>
                          <a:cs typeface="ＭＳ Ｐゴシック" pitchFamily="-72" charset="-128"/>
                        </a:rPr>
                        <a:t>Scientific Acceptability</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F0E8"/>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72" charset="0"/>
                        <a:buChar char="•"/>
                        <a:tabLst/>
                      </a:pPr>
                      <a:r>
                        <a:rPr kumimoji="0" lang="en-US" sz="1800" b="0" i="0" u="none" strike="noStrike" cap="none" normalizeH="0" baseline="0" smtClean="0">
                          <a:ln>
                            <a:noFill/>
                          </a:ln>
                          <a:solidFill>
                            <a:srgbClr val="000000"/>
                          </a:solidFill>
                          <a:effectLst/>
                          <a:latin typeface="Franklin Gothic Book" charset="0"/>
                          <a:ea typeface="ＭＳ Ｐゴシック" pitchFamily="-72" charset="-128"/>
                          <a:cs typeface="ＭＳ Ｐゴシック" pitchFamily="-72" charset="-128"/>
                        </a:rPr>
                        <a:t>  Is the measure precisely defined? </a:t>
                      </a:r>
                    </a:p>
                    <a:p>
                      <a:pPr marL="0" marR="0" lvl="0" indent="0" algn="l" defTabSz="914400" rtl="0" eaLnBrk="1" fontAlgn="base" latinLnBrk="0" hangingPunct="1">
                        <a:lnSpc>
                          <a:spcPct val="100000"/>
                        </a:lnSpc>
                        <a:spcBef>
                          <a:spcPct val="0"/>
                        </a:spcBef>
                        <a:spcAft>
                          <a:spcPct val="0"/>
                        </a:spcAft>
                        <a:buClrTx/>
                        <a:buSzTx/>
                        <a:buFont typeface="Arial" pitchFamily="-72" charset="0"/>
                        <a:buChar char="•"/>
                        <a:tabLst/>
                      </a:pPr>
                      <a:r>
                        <a:rPr kumimoji="0" lang="en-US" sz="1800" b="0" i="0" u="none" strike="noStrike" cap="none" normalizeH="0" baseline="0" smtClean="0">
                          <a:ln>
                            <a:noFill/>
                          </a:ln>
                          <a:solidFill>
                            <a:srgbClr val="000000"/>
                          </a:solidFill>
                          <a:effectLst/>
                          <a:latin typeface="Franklin Gothic Book" charset="0"/>
                          <a:ea typeface="ＭＳ Ｐゴシック" pitchFamily="-72" charset="-128"/>
                          <a:cs typeface="ＭＳ Ｐゴシック" pitchFamily="-72" charset="-128"/>
                        </a:rPr>
                        <a:t>  Is it reliable (test-retest and inter-rater)? </a:t>
                      </a:r>
                    </a:p>
                    <a:p>
                      <a:pPr marL="0" marR="0" lvl="0" indent="0" algn="l" defTabSz="914400" rtl="0" eaLnBrk="1" fontAlgn="base" latinLnBrk="0" hangingPunct="1">
                        <a:lnSpc>
                          <a:spcPct val="100000"/>
                        </a:lnSpc>
                        <a:spcBef>
                          <a:spcPct val="0"/>
                        </a:spcBef>
                        <a:spcAft>
                          <a:spcPct val="0"/>
                        </a:spcAft>
                        <a:buClrTx/>
                        <a:buSzTx/>
                        <a:buFont typeface="Arial" pitchFamily="-72" charset="0"/>
                        <a:buChar char="•"/>
                        <a:tabLst/>
                      </a:pPr>
                      <a:r>
                        <a:rPr kumimoji="0" lang="en-US" sz="1800" b="0" i="0" u="none" strike="noStrike" cap="none" normalizeH="0" baseline="0" smtClean="0">
                          <a:ln>
                            <a:noFill/>
                          </a:ln>
                          <a:solidFill>
                            <a:srgbClr val="000000"/>
                          </a:solidFill>
                          <a:effectLst/>
                          <a:latin typeface="Franklin Gothic Book" charset="0"/>
                          <a:ea typeface="ＭＳ Ｐゴシック" pitchFamily="-72" charset="-128"/>
                          <a:cs typeface="ＭＳ Ｐゴシック" pitchFamily="-72" charset="-128"/>
                        </a:rPr>
                        <a:t>  Does the measure demonstrate face validity, construct validity and predictive validity? </a:t>
                      </a:r>
                    </a:p>
                    <a:p>
                      <a:pPr marL="0" marR="0" lvl="0" indent="0" algn="l" defTabSz="914400" rtl="0" eaLnBrk="1" fontAlgn="base" latinLnBrk="0" hangingPunct="1">
                        <a:lnSpc>
                          <a:spcPct val="100000"/>
                        </a:lnSpc>
                        <a:spcBef>
                          <a:spcPct val="0"/>
                        </a:spcBef>
                        <a:spcAft>
                          <a:spcPct val="0"/>
                        </a:spcAft>
                        <a:buClrTx/>
                        <a:buSzTx/>
                        <a:buFont typeface="Arial" pitchFamily="-72" charset="0"/>
                        <a:buChar char="•"/>
                        <a:tabLst/>
                      </a:pPr>
                      <a:r>
                        <a:rPr kumimoji="0" lang="en-US" sz="1800" b="0" i="0" u="none" strike="noStrike" cap="none" normalizeH="0" baseline="0" smtClean="0">
                          <a:ln>
                            <a:noFill/>
                          </a:ln>
                          <a:solidFill>
                            <a:srgbClr val="000000"/>
                          </a:solidFill>
                          <a:effectLst/>
                          <a:latin typeface="Franklin Gothic Book" charset="0"/>
                          <a:ea typeface="ＭＳ Ｐゴシック" pitchFamily="-72" charset="-128"/>
                          <a:cs typeface="ＭＳ Ｐゴシック" pitchFamily="-72" charset="-128"/>
                        </a:rPr>
                        <a:t>  Is there systematic bias and can that bias be address with adjustment?</a:t>
                      </a:r>
                    </a:p>
                    <a:p>
                      <a:pPr marL="0" marR="0" lvl="0" indent="0" algn="l" defTabSz="914400" rtl="0" eaLnBrk="1" fontAlgn="base" latinLnBrk="0" hangingPunct="1">
                        <a:lnSpc>
                          <a:spcPct val="100000"/>
                        </a:lnSpc>
                        <a:spcBef>
                          <a:spcPct val="0"/>
                        </a:spcBef>
                        <a:spcAft>
                          <a:spcPct val="0"/>
                        </a:spcAft>
                        <a:buClrTx/>
                        <a:buSzTx/>
                        <a:buFont typeface="Arial" pitchFamily="-72" charset="0"/>
                        <a:buChar char="•"/>
                        <a:tabLst/>
                      </a:pPr>
                      <a:r>
                        <a:rPr kumimoji="0" lang="en-US" sz="1800" b="0" i="0" u="none" strike="noStrike" cap="none" normalizeH="0" baseline="0" smtClean="0">
                          <a:ln>
                            <a:noFill/>
                          </a:ln>
                          <a:solidFill>
                            <a:srgbClr val="000000"/>
                          </a:solidFill>
                          <a:effectLst/>
                          <a:latin typeface="Franklin Gothic Book" charset="0"/>
                          <a:ea typeface="ＭＳ Ｐゴシック" pitchFamily="-72" charset="-128"/>
                          <a:cs typeface="ＭＳ Ｐゴシック" pitchFamily="-72" charset="-128"/>
                        </a:rPr>
                        <a:t>  Does it detect meaningful differences in performance? </a:t>
                      </a:r>
                    </a:p>
                  </a:txBody>
                  <a:tcPr marL="96520" marR="9652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F0E8"/>
                    </a:solidFill>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itle 1"/>
          <p:cNvSpPr>
            <a:spLocks noGrp="1"/>
          </p:cNvSpPr>
          <p:nvPr>
            <p:ph type="title"/>
          </p:nvPr>
        </p:nvSpPr>
        <p:spPr>
          <a:xfrm>
            <a:off x="304800" y="381000"/>
            <a:ext cx="8686800" cy="838200"/>
          </a:xfrm>
        </p:spPr>
        <p:txBody>
          <a:bodyPr>
            <a:normAutofit fontScale="90000"/>
          </a:bodyPr>
          <a:lstStyle/>
          <a:p>
            <a:pPr eaLnBrk="1" fontAlgn="auto" hangingPunct="1">
              <a:spcAft>
                <a:spcPts val="0"/>
              </a:spcAft>
              <a:defRPr/>
            </a:pPr>
            <a:r>
              <a:rPr lang="en-US" dirty="0" smtClean="0">
                <a:solidFill>
                  <a:schemeClr val="tx1"/>
                </a:solidFill>
                <a:ea typeface="+mj-ea"/>
                <a:cs typeface="+mj-cs"/>
              </a:rPr>
              <a:t>Proposed Indicators</a:t>
            </a:r>
            <a:br>
              <a:rPr lang="en-US" dirty="0" smtClean="0">
                <a:solidFill>
                  <a:schemeClr val="tx1"/>
                </a:solidFill>
                <a:ea typeface="+mj-ea"/>
                <a:cs typeface="+mj-cs"/>
              </a:rPr>
            </a:br>
            <a:r>
              <a:rPr lang="en-US" dirty="0" smtClean="0">
                <a:solidFill>
                  <a:schemeClr val="tx1"/>
                </a:solidFill>
                <a:ea typeface="+mj-ea"/>
                <a:cs typeface="+mj-cs"/>
              </a:rPr>
              <a:t>Known Evidence Base</a:t>
            </a:r>
          </a:p>
        </p:txBody>
      </p:sp>
      <p:graphicFrame>
        <p:nvGraphicFramePr>
          <p:cNvPr id="4" name="Content Placeholder 3"/>
          <p:cNvGraphicFramePr>
            <a:graphicFrameLocks noGrp="1"/>
          </p:cNvGraphicFramePr>
          <p:nvPr>
            <p:ph idx="1"/>
          </p:nvPr>
        </p:nvGraphicFramePr>
        <p:xfrm>
          <a:off x="609600" y="1447800"/>
          <a:ext cx="8229600" cy="5160216"/>
        </p:xfrm>
        <a:graphic>
          <a:graphicData uri="http://schemas.openxmlformats.org/drawingml/2006/table">
            <a:tbl>
              <a:tblPr/>
              <a:tblGrid>
                <a:gridCol w="1567543"/>
                <a:gridCol w="2475067"/>
                <a:gridCol w="4186990"/>
              </a:tblGrid>
              <a:tr h="205732">
                <a:tc>
                  <a:txBody>
                    <a:bodyPr/>
                    <a:lstStyle/>
                    <a:p>
                      <a:pPr marL="0" marR="0">
                        <a:lnSpc>
                          <a:spcPct val="115000"/>
                        </a:lnSpc>
                        <a:spcBef>
                          <a:spcPts val="0"/>
                        </a:spcBef>
                        <a:spcAft>
                          <a:spcPts val="0"/>
                        </a:spcAft>
                      </a:pPr>
                      <a:r>
                        <a:rPr lang="en-US" sz="1600" b="1" dirty="0">
                          <a:latin typeface="Calibri"/>
                          <a:ea typeface="Calibri"/>
                          <a:cs typeface="Times New Roman"/>
                        </a:rPr>
                        <a:t>Axis</a:t>
                      </a:r>
                      <a:endParaRPr lang="en-US"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a:latin typeface="Calibri"/>
                          <a:ea typeface="Calibri"/>
                          <a:cs typeface="Times New Roman"/>
                        </a:rPr>
                        <a:t>Criterion</a:t>
                      </a:r>
                      <a:endParaRPr lang="en-US"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a:latin typeface="Calibri"/>
                          <a:ea typeface="Calibri"/>
                          <a:cs typeface="Times New Roman"/>
                        </a:rPr>
                        <a:t>Known evidence base</a:t>
                      </a:r>
                      <a:endParaRPr lang="en-US"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732">
                <a:tc>
                  <a:txBody>
                    <a:bodyPr/>
                    <a:lstStyle/>
                    <a:p>
                      <a:pPr marL="0" marR="0">
                        <a:lnSpc>
                          <a:spcPct val="115000"/>
                        </a:lnSpc>
                        <a:spcBef>
                          <a:spcPts val="0"/>
                        </a:spcBef>
                        <a:spcAft>
                          <a:spcPts val="0"/>
                        </a:spcAft>
                      </a:pPr>
                      <a:r>
                        <a:rPr lang="en-US" sz="1600">
                          <a:latin typeface="Calibri"/>
                          <a:ea typeface="Calibri"/>
                          <a:cs typeface="Times New Roman"/>
                        </a:rPr>
                        <a:t>Importance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Concept is important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Panel/MMWG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464">
                <a:tc>
                  <a:txBody>
                    <a:bodyPr/>
                    <a:lstStyle/>
                    <a:p>
                      <a:pPr marL="0" marR="0">
                        <a:lnSpc>
                          <a:spcPct val="115000"/>
                        </a:lnSpc>
                        <a:spcBef>
                          <a:spcPts val="0"/>
                        </a:spcBef>
                        <a:spcAft>
                          <a:spcPts val="0"/>
                        </a:spcAft>
                      </a:pPr>
                      <a:endParaRPr lang="en-US"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Opportunity for improvement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Actual performance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464">
                <a:tc>
                  <a:txBody>
                    <a:bodyPr/>
                    <a:lstStyle/>
                    <a:p>
                      <a:pPr marL="0" marR="0">
                        <a:lnSpc>
                          <a:spcPct val="115000"/>
                        </a:lnSpc>
                        <a:spcBef>
                          <a:spcPts val="0"/>
                        </a:spcBef>
                        <a:spcAft>
                          <a:spcPts val="0"/>
                        </a:spcAft>
                      </a:pPr>
                      <a:r>
                        <a:rPr lang="en-US" sz="1600">
                          <a:latin typeface="Calibri"/>
                          <a:ea typeface="Calibri"/>
                          <a:cs typeface="Times New Roman"/>
                        </a:rPr>
                        <a:t>Usability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Fosters true improvement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Theoretical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732">
                <a:tc>
                  <a:txBody>
                    <a:bodyPr/>
                    <a:lstStyle/>
                    <a:p>
                      <a:pPr marL="0" marR="0">
                        <a:lnSpc>
                          <a:spcPct val="115000"/>
                        </a:lnSpc>
                        <a:spcBef>
                          <a:spcPts val="0"/>
                        </a:spcBef>
                        <a:spcAft>
                          <a:spcPts val="0"/>
                        </a:spcAft>
                      </a:pPr>
                      <a:endParaRPr lang="en-US"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Harmonization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Theoretical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732">
                <a:tc>
                  <a:txBody>
                    <a:bodyPr/>
                    <a:lstStyle/>
                    <a:p>
                      <a:pPr marL="0" marR="0">
                        <a:lnSpc>
                          <a:spcPct val="115000"/>
                        </a:lnSpc>
                        <a:spcBef>
                          <a:spcPts val="0"/>
                        </a:spcBef>
                        <a:spcAft>
                          <a:spcPts val="0"/>
                        </a:spcAft>
                      </a:pPr>
                      <a:endParaRPr lang="en-US"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Meaningfulness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Theoretical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732">
                <a:tc>
                  <a:txBody>
                    <a:bodyPr/>
                    <a:lstStyle/>
                    <a:p>
                      <a:pPr marL="0" marR="0">
                        <a:lnSpc>
                          <a:spcPct val="115000"/>
                        </a:lnSpc>
                        <a:spcBef>
                          <a:spcPts val="0"/>
                        </a:spcBef>
                        <a:spcAft>
                          <a:spcPts val="0"/>
                        </a:spcAft>
                      </a:pPr>
                      <a:r>
                        <a:rPr lang="en-US" sz="1600">
                          <a:latin typeface="Calibri"/>
                          <a:ea typeface="Calibri"/>
                          <a:cs typeface="Times New Roman"/>
                        </a:rPr>
                        <a:t>Feasibility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Minimizes burden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Theoretical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732">
                <a:tc>
                  <a:txBody>
                    <a:bodyPr/>
                    <a:lstStyle/>
                    <a:p>
                      <a:pPr marL="0" marR="0">
                        <a:lnSpc>
                          <a:spcPct val="115000"/>
                        </a:lnSpc>
                        <a:spcBef>
                          <a:spcPts val="0"/>
                        </a:spcBef>
                        <a:spcAft>
                          <a:spcPts val="0"/>
                        </a:spcAft>
                      </a:pPr>
                      <a:endParaRPr lang="en-US"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Implementation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Calibri"/>
                          <a:ea typeface="Calibri"/>
                          <a:cs typeface="Times New Roman"/>
                        </a:rPr>
                        <a:t>Unknown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464">
                <a:tc>
                  <a:txBody>
                    <a:bodyPr/>
                    <a:lstStyle/>
                    <a:p>
                      <a:pPr marL="0" marR="0">
                        <a:lnSpc>
                          <a:spcPct val="115000"/>
                        </a:lnSpc>
                        <a:spcBef>
                          <a:spcPts val="0"/>
                        </a:spcBef>
                        <a:spcAft>
                          <a:spcPts val="0"/>
                        </a:spcAft>
                      </a:pPr>
                      <a:r>
                        <a:rPr lang="en-US" sz="1600">
                          <a:latin typeface="Calibri"/>
                          <a:ea typeface="Calibri"/>
                          <a:cs typeface="Times New Roman"/>
                        </a:rPr>
                        <a:t>Scientific acceptability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Precise definition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Calibri"/>
                          <a:ea typeface="Calibri"/>
                          <a:cs typeface="Times New Roman"/>
                        </a:rPr>
                        <a:t>Specifications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732">
                <a:tc>
                  <a:txBody>
                    <a:bodyPr/>
                    <a:lstStyle/>
                    <a:p>
                      <a:pPr marL="0" marR="0">
                        <a:lnSpc>
                          <a:spcPct val="115000"/>
                        </a:lnSpc>
                        <a:spcBef>
                          <a:spcPts val="0"/>
                        </a:spcBef>
                        <a:spcAft>
                          <a:spcPts val="0"/>
                        </a:spcAft>
                      </a:pPr>
                      <a:endParaRPr lang="en-US"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Reliability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Unknown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464">
                <a:tc>
                  <a:txBody>
                    <a:bodyPr/>
                    <a:lstStyle/>
                    <a:p>
                      <a:pPr marL="0" marR="0">
                        <a:lnSpc>
                          <a:spcPct val="115000"/>
                        </a:lnSpc>
                        <a:spcBef>
                          <a:spcPts val="0"/>
                        </a:spcBef>
                        <a:spcAft>
                          <a:spcPts val="0"/>
                        </a:spcAft>
                      </a:pPr>
                      <a:endParaRPr lang="en-US"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Face/Consensual validity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Calibri"/>
                          <a:ea typeface="Calibri"/>
                          <a:cs typeface="Times New Roman"/>
                        </a:rPr>
                        <a:t>Panel/MMWG, literature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732">
                <a:tc>
                  <a:txBody>
                    <a:bodyPr/>
                    <a:lstStyle/>
                    <a:p>
                      <a:pPr marL="0" marR="0">
                        <a:lnSpc>
                          <a:spcPct val="115000"/>
                        </a:lnSpc>
                        <a:spcBef>
                          <a:spcPts val="0"/>
                        </a:spcBef>
                        <a:spcAft>
                          <a:spcPts val="0"/>
                        </a:spcAft>
                      </a:pPr>
                      <a:endParaRPr lang="en-US"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Construct validity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Unknown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732">
                <a:tc>
                  <a:txBody>
                    <a:bodyPr/>
                    <a:lstStyle/>
                    <a:p>
                      <a:pPr marL="0" marR="0">
                        <a:lnSpc>
                          <a:spcPct val="115000"/>
                        </a:lnSpc>
                        <a:spcBef>
                          <a:spcPts val="0"/>
                        </a:spcBef>
                        <a:spcAft>
                          <a:spcPts val="0"/>
                        </a:spcAft>
                      </a:pPr>
                      <a:endParaRPr lang="en-US"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Criterion validity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Unknown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464">
                <a:tc>
                  <a:txBody>
                    <a:bodyPr/>
                    <a:lstStyle/>
                    <a:p>
                      <a:pPr marL="0" marR="0">
                        <a:lnSpc>
                          <a:spcPct val="115000"/>
                        </a:lnSpc>
                        <a:spcBef>
                          <a:spcPts val="0"/>
                        </a:spcBef>
                        <a:spcAft>
                          <a:spcPts val="0"/>
                        </a:spcAft>
                      </a:pPr>
                      <a:endParaRPr lang="en-US"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Bias and risk adjustment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Theoretical issues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732">
                <a:tc>
                  <a:txBody>
                    <a:bodyPr/>
                    <a:lstStyle/>
                    <a:p>
                      <a:pPr marL="0" marR="0">
                        <a:lnSpc>
                          <a:spcPct val="115000"/>
                        </a:lnSpc>
                        <a:spcBef>
                          <a:spcPts val="0"/>
                        </a:spcBef>
                        <a:spcAft>
                          <a:spcPts val="0"/>
                        </a:spcAft>
                      </a:pPr>
                      <a:endParaRPr lang="en-US"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Calibri"/>
                          <a:ea typeface="Calibri"/>
                          <a:cs typeface="Times New Roman"/>
                        </a:rPr>
                        <a:t>Power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Calibri"/>
                          <a:ea typeface="Calibri"/>
                          <a:cs typeface="Times New Roman"/>
                        </a:rPr>
                        <a:t>Theoretical issues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fontAlgn="auto" hangingPunct="1">
              <a:spcAft>
                <a:spcPts val="0"/>
              </a:spcAft>
              <a:defRPr/>
            </a:pPr>
            <a:r>
              <a:rPr lang="en-US" dirty="0" smtClean="0">
                <a:solidFill>
                  <a:schemeClr val="tx1"/>
                </a:solidFill>
                <a:ea typeface="+mj-ea"/>
                <a:cs typeface="+mj-cs"/>
              </a:rPr>
              <a:t>Validation Recommendations</a:t>
            </a:r>
          </a:p>
        </p:txBody>
      </p:sp>
      <p:sp>
        <p:nvSpPr>
          <p:cNvPr id="97282" name="Content Placeholder 2"/>
          <p:cNvSpPr>
            <a:spLocks noGrp="1"/>
          </p:cNvSpPr>
          <p:nvPr>
            <p:ph idx="1"/>
          </p:nvPr>
        </p:nvSpPr>
        <p:spPr>
          <a:xfrm>
            <a:off x="457200" y="1371600"/>
            <a:ext cx="8229600" cy="5334000"/>
          </a:xfrm>
        </p:spPr>
        <p:txBody>
          <a:bodyPr/>
          <a:lstStyle/>
          <a:p>
            <a:pPr eaLnBrk="1" hangingPunct="1"/>
            <a:r>
              <a:rPr lang="en-US" sz="2400" dirty="0" smtClean="0">
                <a:ea typeface="ＭＳ Ｐゴシック" pitchFamily="-72" charset="-128"/>
                <a:cs typeface="ＭＳ Ｐゴシック" pitchFamily="-72" charset="-128"/>
              </a:rPr>
              <a:t>STEP 1: ESTABLISH CONSENSUAL VALIDITY THROUGH STRUCTURED PANEL REVIEW PROCESS</a:t>
            </a:r>
          </a:p>
          <a:p>
            <a:pPr eaLnBrk="1" hangingPunct="1"/>
            <a:r>
              <a:rPr lang="en-US" sz="2400" dirty="0" smtClean="0">
                <a:ea typeface="ＭＳ Ｐゴシック" pitchFamily="-72" charset="-128"/>
                <a:cs typeface="ＭＳ Ｐゴシック" pitchFamily="-72" charset="-128"/>
              </a:rPr>
              <a:t>STEP 2: DEVELOP DATA COLLECTION PROCESSES</a:t>
            </a:r>
          </a:p>
          <a:p>
            <a:pPr eaLnBrk="1" hangingPunct="1"/>
            <a:r>
              <a:rPr lang="en-US" sz="2400" dirty="0" smtClean="0">
                <a:ea typeface="ＭＳ Ｐゴシック" pitchFamily="-72" charset="-128"/>
                <a:cs typeface="ＭＳ Ｐゴシック" pitchFamily="-72" charset="-128"/>
              </a:rPr>
              <a:t>STEP 3: DEVELOP METHODS TO ASSESS  FEASIBILITY</a:t>
            </a:r>
          </a:p>
          <a:p>
            <a:pPr eaLnBrk="1" hangingPunct="1"/>
            <a:r>
              <a:rPr lang="en-US" sz="2400" dirty="0" smtClean="0">
                <a:ea typeface="ＭＳ Ｐゴシック" pitchFamily="-72" charset="-128"/>
                <a:cs typeface="ＭＳ Ｐゴシック" pitchFamily="-72" charset="-128"/>
              </a:rPr>
              <a:t>STEP 4: DEVELOP METHODS FOR ASSESSING PROXY OUTCOMES IN AN EXERCISE (optional)</a:t>
            </a:r>
          </a:p>
          <a:p>
            <a:pPr eaLnBrk="1" hangingPunct="1"/>
            <a:r>
              <a:rPr lang="en-US" sz="2400" dirty="0" smtClean="0">
                <a:ea typeface="ＭＳ Ｐゴシック" pitchFamily="-72" charset="-128"/>
                <a:cs typeface="ＭＳ Ｐゴシック" pitchFamily="-72" charset="-128"/>
              </a:rPr>
              <a:t>STEP 5: IDENTIFY A REPRESENTATIVE SAMPLE OF HOSPITALS TO PILOT TEST MEASURES</a:t>
            </a:r>
          </a:p>
          <a:p>
            <a:pPr eaLnBrk="1" hangingPunct="1"/>
            <a:r>
              <a:rPr lang="en-US" sz="2400" dirty="0" smtClean="0">
                <a:ea typeface="ＭＳ Ｐゴシック" pitchFamily="-72" charset="-128"/>
                <a:cs typeface="ＭＳ Ｐゴシック" pitchFamily="-72" charset="-128"/>
              </a:rPr>
              <a:t>STEP 6: COLLECT PILOT DATA, INCLUDING TEST-RETEST RELIABILITY, INTER-RATER RELIABILITY, AND MEASURE PERFORMANCE</a:t>
            </a:r>
          </a:p>
          <a:p>
            <a:pPr eaLnBrk="1" hangingPunct="1"/>
            <a:r>
              <a:rPr lang="en-US" sz="2400" dirty="0" smtClean="0">
                <a:ea typeface="ＭＳ Ｐゴシック" pitchFamily="-72" charset="-128"/>
                <a:cs typeface="ＭＳ Ｐゴシック" pitchFamily="-72" charset="-128"/>
              </a:rPr>
              <a:t>STEP 7: ASSESS THE DISTRIBUTION OF PERFORMANCE AND RELATIONSHIP BETWEEN MEASURES</a:t>
            </a:r>
          </a:p>
          <a:p>
            <a:pPr eaLnBrk="1" hangingPunct="1">
              <a:buFont typeface="Arial" pitchFamily="-72" charset="0"/>
              <a:buNone/>
            </a:pPr>
            <a:endParaRPr lang="en-US" dirty="0" smtClean="0">
              <a:ea typeface="ＭＳ Ｐゴシック" pitchFamily="-72" charset="-128"/>
              <a:cs typeface="ＭＳ Ｐゴシック" pitchFamily="-72"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fontAlgn="auto" hangingPunct="1">
              <a:spcAft>
                <a:spcPts val="0"/>
              </a:spcAft>
              <a:defRPr/>
            </a:pPr>
            <a:r>
              <a:rPr lang="en-US" sz="2800" dirty="0" smtClean="0">
                <a:solidFill>
                  <a:schemeClr val="tx1"/>
                </a:solidFill>
                <a:ea typeface="+mj-ea"/>
                <a:cs typeface="+mj-cs"/>
              </a:rPr>
              <a:t>Obstacles to Usual Developmental Framework</a:t>
            </a:r>
          </a:p>
        </p:txBody>
      </p:sp>
      <p:sp>
        <p:nvSpPr>
          <p:cNvPr id="23554" name="Content Placeholder 2"/>
          <p:cNvSpPr>
            <a:spLocks noGrp="1"/>
          </p:cNvSpPr>
          <p:nvPr>
            <p:ph idx="1"/>
          </p:nvPr>
        </p:nvSpPr>
        <p:spPr>
          <a:xfrm>
            <a:off x="457200" y="1752600"/>
            <a:ext cx="8229600" cy="4373563"/>
          </a:xfrm>
        </p:spPr>
        <p:txBody>
          <a:bodyPr/>
          <a:lstStyle/>
          <a:p>
            <a:pPr eaLnBrk="1" hangingPunct="1"/>
            <a:r>
              <a:rPr lang="en-US" dirty="0" smtClean="0">
                <a:ea typeface="ＭＳ Ｐゴシック" pitchFamily="-72" charset="-128"/>
                <a:cs typeface="ＭＳ Ｐゴシック" pitchFamily="-72" charset="-128"/>
              </a:rPr>
              <a:t>Broad swath of potential indicators</a:t>
            </a:r>
          </a:p>
          <a:p>
            <a:pPr eaLnBrk="1" hangingPunct="1"/>
            <a:r>
              <a:rPr lang="en-US" dirty="0" smtClean="0">
                <a:ea typeface="ＭＳ Ｐゴシック" pitchFamily="-72" charset="-128"/>
                <a:cs typeface="ＭＳ Ｐゴシック" pitchFamily="-72" charset="-128"/>
              </a:rPr>
              <a:t>Available data inconsistent </a:t>
            </a:r>
          </a:p>
          <a:p>
            <a:pPr eaLnBrk="1" hangingPunct="1"/>
            <a:r>
              <a:rPr lang="en-US" dirty="0" smtClean="0">
                <a:ea typeface="ＭＳ Ｐゴシック" pitchFamily="-72" charset="-128"/>
                <a:cs typeface="ＭＳ Ｐゴシック" pitchFamily="-72" charset="-128"/>
              </a:rPr>
              <a:t>Many standards without evidence base to guide selection</a:t>
            </a:r>
          </a:p>
          <a:p>
            <a:pPr eaLnBrk="1" hangingPunct="1"/>
            <a:r>
              <a:rPr lang="en-US" dirty="0" smtClean="0">
                <a:ea typeface="ＭＳ Ｐゴシック" pitchFamily="-72" charset="-128"/>
                <a:cs typeface="ＭＳ Ｐゴシック" pitchFamily="-72" charset="-128"/>
              </a:rPr>
              <a:t>No standardized data collection system</a:t>
            </a:r>
          </a:p>
          <a:p>
            <a:pPr eaLnBrk="1" hangingPunct="1"/>
            <a:r>
              <a:rPr lang="en-US" dirty="0" smtClean="0">
                <a:ea typeface="ＭＳ Ｐゴシック" pitchFamily="-72" charset="-128"/>
                <a:cs typeface="ＭＳ Ｐゴシック" pitchFamily="-72" charset="-128"/>
              </a:rPr>
              <a:t>Challenges specific to measuring EP</a:t>
            </a:r>
          </a:p>
          <a:p>
            <a:pPr eaLnBrk="1" hangingPunct="1"/>
            <a:endParaRPr lang="en-US" dirty="0" smtClean="0">
              <a:ea typeface="ＭＳ Ｐゴシック" pitchFamily="-72" charset="-128"/>
              <a:cs typeface="ＭＳ Ｐゴシック" pitchFamily="-72" charset="-128"/>
            </a:endParaRPr>
          </a:p>
          <a:p>
            <a:pPr eaLnBrk="1" hangingPunct="1"/>
            <a:endParaRPr lang="en-US" dirty="0" smtClean="0">
              <a:ea typeface="ＭＳ Ｐゴシック" pitchFamily="-72" charset="-128"/>
              <a:cs typeface="ＭＳ Ｐゴシック" pitchFamily="-72"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title"/>
          </p:nvPr>
        </p:nvSpPr>
        <p:spPr>
          <a:xfrm>
            <a:off x="152400" y="274638"/>
            <a:ext cx="8839200" cy="792162"/>
          </a:xfrm>
        </p:spPr>
        <p:txBody>
          <a:bodyPr>
            <a:normAutofit fontScale="90000"/>
          </a:bodyPr>
          <a:lstStyle/>
          <a:p>
            <a:pPr eaLnBrk="1" fontAlgn="auto" hangingPunct="1">
              <a:spcAft>
                <a:spcPts val="0"/>
              </a:spcAft>
              <a:defRPr/>
            </a:pPr>
            <a:r>
              <a:rPr lang="en-US" dirty="0" smtClean="0">
                <a:solidFill>
                  <a:schemeClr val="tx1"/>
                </a:solidFill>
                <a:ea typeface="+mj-ea"/>
                <a:cs typeface="+mj-cs"/>
              </a:rPr>
              <a:t>Revised Measure Development Framework</a:t>
            </a:r>
          </a:p>
        </p:txBody>
      </p:sp>
      <p:graphicFrame>
        <p:nvGraphicFramePr>
          <p:cNvPr id="21" name="Content Placeholder 20"/>
          <p:cNvGraphicFramePr>
            <a:graphicFrameLocks noGrp="1"/>
          </p:cNvGraphicFramePr>
          <p:nvPr>
            <p:ph idx="1"/>
          </p:nvPr>
        </p:nvGraphicFramePr>
        <p:xfrm>
          <a:off x="914400" y="3657600"/>
          <a:ext cx="5105400" cy="29718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graphicFrame>
        <p:nvGraphicFramePr>
          <p:cNvPr id="63" name="Diagram 62"/>
          <p:cNvGraphicFramePr/>
          <p:nvPr/>
        </p:nvGraphicFramePr>
        <p:xfrm>
          <a:off x="914400" y="1447800"/>
          <a:ext cx="5181600" cy="1955800"/>
        </p:xfrm>
        <a:graphic>
          <a:graphicData uri="http://schemas.openxmlformats.org/drawingml/2006/diagram">
            <a:relIds xmlns:dgm="http://schemas.openxmlformats.org/drawingml/2006/diagram" xmlns:r="http://schemas.openxmlformats.org/officeDocument/2006/relationships" r:dm="rId8" r:lo="rId9" r:qs="rId10" r:cs="rId11"/>
          </a:graphicData>
        </a:graphic>
      </p:graphicFrame>
      <p:graphicFrame>
        <p:nvGraphicFramePr>
          <p:cNvPr id="68" name="Diagram 67"/>
          <p:cNvGraphicFramePr/>
          <p:nvPr/>
        </p:nvGraphicFramePr>
        <p:xfrm>
          <a:off x="6096000" y="3048000"/>
          <a:ext cx="3733800" cy="3657600"/>
        </p:xfrm>
        <a:graphic>
          <a:graphicData uri="http://schemas.openxmlformats.org/drawingml/2006/diagram">
            <a:relIds xmlns:dgm="http://schemas.openxmlformats.org/drawingml/2006/diagram" xmlns:r="http://schemas.openxmlformats.org/officeDocument/2006/relationships" r:dm="rId13" r:lo="rId14" r:qs="rId15" r:cs="rId16"/>
          </a:graphicData>
        </a:graphic>
      </p:graphicFrame>
      <p:grpSp>
        <p:nvGrpSpPr>
          <p:cNvPr id="12" name="Group 11"/>
          <p:cNvGrpSpPr/>
          <p:nvPr/>
        </p:nvGrpSpPr>
        <p:grpSpPr>
          <a:xfrm>
            <a:off x="1065213" y="3352800"/>
            <a:ext cx="2973768" cy="2973388"/>
            <a:chOff x="1065213" y="3352800"/>
            <a:chExt cx="2973768" cy="2973388"/>
          </a:xfrm>
        </p:grpSpPr>
        <p:grpSp>
          <p:nvGrpSpPr>
            <p:cNvPr id="2" name="Group 63"/>
            <p:cNvGrpSpPr/>
            <p:nvPr/>
          </p:nvGrpSpPr>
          <p:grpSpPr>
            <a:xfrm>
              <a:off x="3657600" y="3352800"/>
              <a:ext cx="381381" cy="380999"/>
              <a:chOff x="3283839" y="1125562"/>
              <a:chExt cx="381381" cy="381381"/>
            </a:xfrm>
            <a:solidFill>
              <a:schemeClr val="accent6"/>
            </a:solidFill>
            <a:effectLst>
              <a:outerShdw blurRad="50800" dist="38100" dir="2700000" algn="tl" rotWithShape="0">
                <a:srgbClr val="000000">
                  <a:alpha val="43000"/>
                </a:srgbClr>
              </a:outerShdw>
            </a:effectLst>
          </p:grpSpPr>
          <p:sp>
            <p:nvSpPr>
              <p:cNvPr id="65" name="Down Arrow 64"/>
              <p:cNvSpPr/>
              <p:nvPr/>
            </p:nvSpPr>
            <p:spPr>
              <a:xfrm>
                <a:off x="3283839" y="1125562"/>
                <a:ext cx="381381" cy="381381"/>
              </a:xfrm>
              <a:prstGeom prst="downArrow">
                <a:avLst>
                  <a:gd name="adj1" fmla="val 55000"/>
                  <a:gd name="adj2" fmla="val 45000"/>
                </a:avLst>
              </a:prstGeom>
              <a:grpFill/>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66" name="Down Arrow 4"/>
              <p:cNvSpPr/>
              <p:nvPr/>
            </p:nvSpPr>
            <p:spPr>
              <a:xfrm>
                <a:off x="3369650" y="1125562"/>
                <a:ext cx="209759" cy="286989"/>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21590" tIns="21590" rIns="21590" bIns="21590" spcCol="1270" anchor="ctr"/>
              <a:lstStyle/>
              <a:p>
                <a:pPr algn="ctr" defTabSz="755650">
                  <a:lnSpc>
                    <a:spcPct val="90000"/>
                  </a:lnSpc>
                  <a:spcAft>
                    <a:spcPct val="35000"/>
                  </a:spcAft>
                  <a:defRPr/>
                </a:pPr>
                <a:endParaRPr lang="en-US" sz="1700"/>
              </a:p>
            </p:txBody>
          </p:sp>
        </p:grpSp>
        <p:cxnSp>
          <p:nvCxnSpPr>
            <p:cNvPr id="80" name="Straight Connector 79"/>
            <p:cNvCxnSpPr>
              <a:cxnSpLocks noChangeShapeType="1"/>
            </p:cNvCxnSpPr>
            <p:nvPr/>
          </p:nvCxnSpPr>
          <p:spPr bwMode="auto">
            <a:xfrm rot="5400000">
              <a:off x="303213" y="5562600"/>
              <a:ext cx="1525588" cy="1587"/>
            </a:xfrm>
            <a:prstGeom prst="line">
              <a:avLst/>
            </a:prstGeom>
            <a:noFill/>
            <a:ln w="25400">
              <a:solidFill>
                <a:schemeClr val="accent1"/>
              </a:solidFill>
              <a:round/>
              <a:headEnd/>
              <a:tailEnd/>
            </a:ln>
            <a:effectLst>
              <a:outerShdw dist="20000" dir="5400000" rotWithShape="0">
                <a:srgbClr val="808080">
                  <a:alpha val="37999"/>
                </a:srgbClr>
              </a:outerShdw>
            </a:effectLst>
          </p:spPr>
        </p:cxnSp>
        <p:cxnSp>
          <p:nvCxnSpPr>
            <p:cNvPr id="82" name="Straight Arrow Connector 81"/>
            <p:cNvCxnSpPr>
              <a:cxnSpLocks noChangeShapeType="1"/>
            </p:cNvCxnSpPr>
            <p:nvPr/>
          </p:nvCxnSpPr>
          <p:spPr bwMode="auto">
            <a:xfrm>
              <a:off x="1066800" y="6324600"/>
              <a:ext cx="838200" cy="1588"/>
            </a:xfrm>
            <a:prstGeom prst="straightConnector1">
              <a:avLst/>
            </a:prstGeom>
            <a:noFill/>
            <a:ln w="25400">
              <a:solidFill>
                <a:schemeClr val="accent1"/>
              </a:solidFill>
              <a:round/>
              <a:headEnd/>
              <a:tailEnd type="arrow" w="med" len="med"/>
            </a:ln>
            <a:effectLst>
              <a:outerShdw dist="20000" dir="5400000" rotWithShape="0">
                <a:srgbClr val="808080">
                  <a:alpha val="37999"/>
                </a:srgbClr>
              </a:outerShdw>
            </a:effectLst>
          </p:spPr>
        </p:cxnSp>
        <p:cxnSp>
          <p:nvCxnSpPr>
            <p:cNvPr id="88" name="Straight Connector 87"/>
            <p:cNvCxnSpPr>
              <a:cxnSpLocks noChangeShapeType="1"/>
            </p:cNvCxnSpPr>
            <p:nvPr/>
          </p:nvCxnSpPr>
          <p:spPr bwMode="auto">
            <a:xfrm>
              <a:off x="1066800" y="4800600"/>
              <a:ext cx="152400" cy="1588"/>
            </a:xfrm>
            <a:prstGeom prst="line">
              <a:avLst/>
            </a:prstGeom>
            <a:noFill/>
            <a:ln w="25400">
              <a:solidFill>
                <a:schemeClr val="accent1"/>
              </a:solidFill>
              <a:round/>
              <a:headEnd/>
              <a:tailEnd/>
            </a:ln>
            <a:effectLst>
              <a:outerShdw dist="20000" dir="5400000" rotWithShape="0">
                <a:srgbClr val="808080">
                  <a:alpha val="37999"/>
                </a:srgbClr>
              </a:outerShdw>
            </a:effectLst>
          </p:spPr>
        </p:cxn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152400" y="274638"/>
            <a:ext cx="8839200" cy="1143000"/>
          </a:xfrm>
        </p:spPr>
        <p:txBody>
          <a:bodyPr/>
          <a:lstStyle/>
          <a:p>
            <a:pPr eaLnBrk="1" fontAlgn="auto" hangingPunct="1">
              <a:spcAft>
                <a:spcPts val="0"/>
              </a:spcAft>
              <a:defRPr/>
            </a:pPr>
            <a:r>
              <a:rPr lang="en-US" sz="3200" dirty="0" smtClean="0">
                <a:solidFill>
                  <a:schemeClr val="tx1"/>
                </a:solidFill>
                <a:ea typeface="+mj-ea"/>
                <a:cs typeface="+mj-cs"/>
              </a:rPr>
              <a:t>Our Process: Where Have We Been?</a:t>
            </a:r>
          </a:p>
        </p:txBody>
      </p:sp>
      <p:graphicFrame>
        <p:nvGraphicFramePr>
          <p:cNvPr id="4" name="Picture 2"/>
          <p:cNvGraphicFramePr>
            <a:graphicFrameLocks noGrp="1"/>
          </p:cNvGraphicFramePr>
          <p:nvPr>
            <p:ph idx="1"/>
          </p:nvPr>
        </p:nvGraphicFramePr>
        <p:xfrm>
          <a:off x="381000" y="4343400"/>
          <a:ext cx="8229600" cy="1295399"/>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27651" name="TextBox 4"/>
          <p:cNvSpPr txBox="1">
            <a:spLocks noChangeArrowheads="1"/>
          </p:cNvSpPr>
          <p:nvPr/>
        </p:nvSpPr>
        <p:spPr bwMode="auto">
          <a:xfrm>
            <a:off x="609600" y="1295400"/>
            <a:ext cx="7924800" cy="2647950"/>
          </a:xfrm>
          <a:prstGeom prst="rect">
            <a:avLst/>
          </a:prstGeom>
          <a:noFill/>
          <a:ln w="9525">
            <a:noFill/>
            <a:miter lim="800000"/>
            <a:headEnd/>
            <a:tailEnd/>
          </a:ln>
        </p:spPr>
        <p:txBody>
          <a:bodyPr>
            <a:prstTxWarp prst="textNoShape">
              <a:avLst/>
            </a:prstTxWarp>
            <a:spAutoFit/>
          </a:bodyPr>
          <a:lstStyle/>
          <a:p>
            <a:r>
              <a:rPr lang="en-US">
                <a:latin typeface="Calibri" pitchFamily="-72" charset="0"/>
              </a:rPr>
              <a:t> </a:t>
            </a:r>
          </a:p>
          <a:p>
            <a:pPr>
              <a:buFont typeface="Arial" pitchFamily="-72" charset="0"/>
              <a:buChar char="•"/>
            </a:pPr>
            <a:r>
              <a:rPr lang="en-US">
                <a:latin typeface="Calibri" pitchFamily="-72" charset="0"/>
              </a:rPr>
              <a:t>Literature Review</a:t>
            </a:r>
          </a:p>
          <a:p>
            <a:pPr>
              <a:buFont typeface="Arial" pitchFamily="-72" charset="0"/>
              <a:buChar char="•"/>
            </a:pPr>
            <a:r>
              <a:rPr lang="en-US">
                <a:latin typeface="Calibri" pitchFamily="-72" charset="0"/>
              </a:rPr>
              <a:t>Review of Existing Guidelines</a:t>
            </a:r>
          </a:p>
          <a:p>
            <a:pPr>
              <a:buFont typeface="Arial" pitchFamily="-72" charset="0"/>
              <a:buChar char="•"/>
            </a:pPr>
            <a:r>
              <a:rPr lang="en-US">
                <a:latin typeface="Calibri" pitchFamily="-72" charset="0"/>
              </a:rPr>
              <a:t>Expert Panel Evaluation of Indicator Topics</a:t>
            </a:r>
          </a:p>
          <a:p>
            <a:pPr>
              <a:buFont typeface="Arial" pitchFamily="-72" charset="0"/>
              <a:buChar char="•"/>
            </a:pPr>
            <a:r>
              <a:rPr lang="en-US">
                <a:latin typeface="Calibri" pitchFamily="-72" charset="0"/>
              </a:rPr>
              <a:t>MMWG Feedback </a:t>
            </a:r>
          </a:p>
          <a:p>
            <a:pPr lvl="1">
              <a:buFont typeface="Arial" pitchFamily="-72" charset="0"/>
              <a:buChar char="•"/>
            </a:pPr>
            <a:r>
              <a:rPr lang="en-US">
                <a:latin typeface="Calibri" pitchFamily="-72" charset="0"/>
              </a:rPr>
              <a:t> Focus on Functionality and Outcomes</a:t>
            </a:r>
          </a:p>
          <a:p>
            <a:pPr>
              <a:buFont typeface="Arial" pitchFamily="-72" charset="0"/>
              <a:buChar char="•"/>
            </a:pPr>
            <a:r>
              <a:rPr lang="en-US">
                <a:latin typeface="Calibri" pitchFamily="-72" charset="0"/>
              </a:rPr>
              <a:t>Indicator Development and Justification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Rectangle 2"/>
          <p:cNvSpPr>
            <a:spLocks noGrp="1"/>
          </p:cNvSpPr>
          <p:nvPr>
            <p:ph type="title" idx="4294967295"/>
          </p:nvPr>
        </p:nvSpPr>
        <p:spPr bwMode="auto">
          <a:xfrm>
            <a:off x="304800" y="152400"/>
            <a:ext cx="8686800" cy="838200"/>
          </a:xfrm>
          <a:noFill/>
        </p:spPr>
        <p:txBody>
          <a:bodyPr wrap="square" lIns="91440" tIns="45720" rIns="91440" bIns="45720" numCol="1" anchorCtr="0" compatLnSpc="1">
            <a:prstTxWarp prst="textNoShape">
              <a:avLst/>
            </a:prstTxWarp>
          </a:bodyPr>
          <a:lstStyle/>
          <a:p>
            <a:pPr algn="ctr" eaLnBrk="1" hangingPunct="1"/>
            <a:r>
              <a:rPr lang="en-US" cap="none" dirty="0">
                <a:effectLst/>
                <a:ea typeface="ＭＳ Ｐゴシック" pitchFamily="-72" charset="-128"/>
                <a:cs typeface="ＭＳ Ｐゴシック" pitchFamily="-72" charset="-128"/>
              </a:rPr>
              <a:t>Panel Methods</a:t>
            </a:r>
          </a:p>
        </p:txBody>
      </p:sp>
      <p:sp>
        <p:nvSpPr>
          <p:cNvPr id="29698" name="Rectangle 3"/>
          <p:cNvSpPr>
            <a:spLocks noGrp="1"/>
          </p:cNvSpPr>
          <p:nvPr>
            <p:ph type="body" idx="4294967295"/>
          </p:nvPr>
        </p:nvSpPr>
        <p:spPr>
          <a:xfrm>
            <a:off x="304800" y="1554163"/>
            <a:ext cx="8686800" cy="5075237"/>
          </a:xfrm>
        </p:spPr>
        <p:txBody>
          <a:bodyPr/>
          <a:lstStyle/>
          <a:p>
            <a:pPr eaLnBrk="1" hangingPunct="1">
              <a:lnSpc>
                <a:spcPct val="90000"/>
              </a:lnSpc>
              <a:buFont typeface="Arial" pitchFamily="-72" charset="0"/>
              <a:buChar char="•"/>
            </a:pPr>
            <a:r>
              <a:rPr lang="en-US" sz="2800" dirty="0">
                <a:solidFill>
                  <a:schemeClr val="tx1"/>
                </a:solidFill>
                <a:ea typeface="ＭＳ Ｐゴシック" pitchFamily="-72" charset="-128"/>
                <a:cs typeface="ＭＳ Ｐゴシック" pitchFamily="-72" charset="-128"/>
              </a:rPr>
              <a:t>Review to identify guidelines, checklists, etc. </a:t>
            </a:r>
          </a:p>
          <a:p>
            <a:pPr eaLnBrk="1" hangingPunct="1">
              <a:lnSpc>
                <a:spcPct val="90000"/>
              </a:lnSpc>
              <a:buFont typeface="Arial" pitchFamily="-72" charset="0"/>
              <a:buChar char="•"/>
            </a:pPr>
            <a:r>
              <a:rPr lang="en-US" sz="2800" dirty="0">
                <a:solidFill>
                  <a:schemeClr val="tx1"/>
                </a:solidFill>
                <a:ea typeface="ＭＳ Ｐゴシック" pitchFamily="-72" charset="-128"/>
                <a:cs typeface="ＭＳ Ｐゴシック" pitchFamily="-72" charset="-128"/>
              </a:rPr>
              <a:t>Group together like guidelines to identify general topics </a:t>
            </a:r>
          </a:p>
          <a:p>
            <a:pPr eaLnBrk="1" hangingPunct="1">
              <a:lnSpc>
                <a:spcPct val="90000"/>
              </a:lnSpc>
              <a:buFont typeface="Arial" pitchFamily="-72" charset="0"/>
              <a:buChar char="•"/>
            </a:pPr>
            <a:r>
              <a:rPr lang="en-US" sz="2800" dirty="0">
                <a:solidFill>
                  <a:schemeClr val="tx1"/>
                </a:solidFill>
                <a:ea typeface="ＭＳ Ｐゴシック" pitchFamily="-72" charset="-128"/>
                <a:cs typeface="ＭＳ Ｐゴシック" pitchFamily="-72" charset="-128"/>
              </a:rPr>
              <a:t>Topics evaluated by expert panel (nominal group technique)</a:t>
            </a:r>
            <a:endParaRPr lang="en-US" sz="2300" dirty="0">
              <a:solidFill>
                <a:schemeClr val="tx1"/>
              </a:solidFill>
              <a:ea typeface="ＭＳ Ｐゴシック" pitchFamily="-72" charset="-128"/>
              <a:cs typeface="ＭＳ Ｐゴシック" pitchFamily="-72" charset="-128"/>
            </a:endParaRPr>
          </a:p>
          <a:p>
            <a:pPr lvl="1" eaLnBrk="1" hangingPunct="1">
              <a:lnSpc>
                <a:spcPct val="90000"/>
              </a:lnSpc>
              <a:buFont typeface="Arial" pitchFamily="-72" charset="0"/>
              <a:buChar char="–"/>
            </a:pPr>
            <a:r>
              <a:rPr lang="en-US" sz="2000" dirty="0">
                <a:solidFill>
                  <a:schemeClr val="tx1"/>
                </a:solidFill>
              </a:rPr>
              <a:t>43 panelists assigned to 3 duplicative panels</a:t>
            </a:r>
          </a:p>
          <a:p>
            <a:pPr lvl="1" eaLnBrk="1" hangingPunct="1">
              <a:lnSpc>
                <a:spcPct val="90000"/>
              </a:lnSpc>
              <a:buFont typeface="Arial" pitchFamily="-72" charset="0"/>
              <a:buChar char="–"/>
            </a:pPr>
            <a:r>
              <a:rPr lang="en-US" sz="2000" dirty="0">
                <a:solidFill>
                  <a:schemeClr val="tx1"/>
                </a:solidFill>
              </a:rPr>
              <a:t>Rated topics on importance to include in report, participated in call, then re-rated subset of topics</a:t>
            </a:r>
          </a:p>
          <a:p>
            <a:pPr lvl="1" eaLnBrk="1" hangingPunct="1">
              <a:lnSpc>
                <a:spcPct val="90000"/>
              </a:lnSpc>
              <a:buFont typeface="Arial" pitchFamily="-72" charset="0"/>
              <a:buChar char="–"/>
            </a:pPr>
            <a:r>
              <a:rPr lang="en-US" sz="2000" dirty="0">
                <a:solidFill>
                  <a:schemeClr val="tx1"/>
                </a:solidFill>
              </a:rPr>
              <a:t>Each call summarized and shared with other panels</a:t>
            </a:r>
          </a:p>
          <a:p>
            <a:pPr lvl="1" eaLnBrk="1" hangingPunct="1">
              <a:lnSpc>
                <a:spcPct val="90000"/>
              </a:lnSpc>
              <a:buFont typeface="Arial" pitchFamily="-72" charset="0"/>
              <a:buChar char="–"/>
            </a:pPr>
            <a:r>
              <a:rPr lang="en-US" sz="2000" dirty="0">
                <a:solidFill>
                  <a:schemeClr val="tx1"/>
                </a:solidFill>
              </a:rPr>
              <a:t>Only highest rated topics moved to next step</a:t>
            </a:r>
          </a:p>
          <a:p>
            <a:pPr lvl="1" eaLnBrk="1" hangingPunct="1">
              <a:lnSpc>
                <a:spcPct val="90000"/>
              </a:lnSpc>
              <a:buFont typeface="Arial" pitchFamily="-72" charset="0"/>
              <a:buChar char="–"/>
            </a:pPr>
            <a:r>
              <a:rPr lang="en-US" sz="2000" dirty="0">
                <a:solidFill>
                  <a:schemeClr val="tx1"/>
                </a:solidFill>
              </a:rPr>
              <a:t>Final rating also included set-building task</a:t>
            </a:r>
          </a:p>
          <a:p>
            <a:pPr lvl="1" eaLnBrk="1" hangingPunct="1">
              <a:lnSpc>
                <a:spcPct val="90000"/>
              </a:lnSpc>
              <a:buFont typeface="Arial" pitchFamily="-72" charset="0"/>
              <a:buChar char="–"/>
            </a:pPr>
            <a:r>
              <a:rPr lang="en-US" sz="2000" dirty="0">
                <a:solidFill>
                  <a:schemeClr val="tx1"/>
                </a:solidFill>
              </a:rPr>
              <a:t>Ratings used to prioritize topics (priority level 1-4)</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134147" name="Group 3"/>
          <p:cNvGraphicFramePr>
            <a:graphicFrameLocks noGrp="1"/>
          </p:cNvGraphicFramePr>
          <p:nvPr/>
        </p:nvGraphicFramePr>
        <p:xfrm>
          <a:off x="381000" y="1219200"/>
          <a:ext cx="8382000" cy="5486399"/>
        </p:xfrm>
        <a:graphic>
          <a:graphicData uri="http://schemas.openxmlformats.org/drawingml/2006/table">
            <a:tbl>
              <a:tblPr/>
              <a:tblGrid>
                <a:gridCol w="4146550"/>
                <a:gridCol w="869950"/>
                <a:gridCol w="1036638"/>
                <a:gridCol w="2328862"/>
              </a:tblGrid>
              <a:tr h="10366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Calibri" pitchFamily="5" charset="0"/>
                          <a:ea typeface="Times New Roman" pitchFamily="5" charset="0"/>
                          <a:cs typeface="Times New Roman" pitchFamily="5" charset="0"/>
                        </a:rPr>
                        <a:t>Indicator Topic</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Calibri" pitchFamily="5" charset="0"/>
                          <a:ea typeface="Times New Roman" pitchFamily="5" charset="0"/>
                          <a:cs typeface="Times New Roman" pitchFamily="5" charset="0"/>
                        </a:rPr>
                        <a:t>Median Rating (1-5)</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Calibri" pitchFamily="5" charset="0"/>
                          <a:ea typeface="Times New Roman" pitchFamily="5" charset="0"/>
                          <a:cs typeface="Times New Roman" pitchFamily="5" charset="0"/>
                        </a:rPr>
                        <a:t>Percent Including Topic in Set</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a:ln>
                            <a:noFill/>
                          </a:ln>
                          <a:solidFill>
                            <a:schemeClr val="tx2"/>
                          </a:solidFill>
                          <a:effectLst/>
                          <a:latin typeface="Calibri" pitchFamily="5" charset="0"/>
                          <a:ea typeface="Times New Roman" pitchFamily="5" charset="0"/>
                          <a:cs typeface="Times New Roman" pitchFamily="5" charset="0"/>
                        </a:rPr>
                        <a:t>Concept Area</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6075">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pitchFamily="5" charset="0"/>
                          <a:ea typeface="Times New Roman" pitchFamily="5" charset="0"/>
                          <a:cs typeface="Times New Roman" pitchFamily="5" charset="0"/>
                        </a:rPr>
                        <a:t>Hospital's emergency operations plan (EOP) identifies a chain of command.      </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pitchFamily="5" charset="0"/>
                          <a:ea typeface="Times New Roman" pitchFamily="5" charset="0"/>
                          <a:cs typeface="Times New Roman" pitchFamily="5" charset="0"/>
                        </a:rPr>
                        <a:t>5</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pitchFamily="5" charset="0"/>
                          <a:ea typeface="Times New Roman" pitchFamily="5" charset="0"/>
                          <a:cs typeface="Times New Roman" pitchFamily="5" charset="0"/>
                        </a:rPr>
                        <a:t>73.0</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pitchFamily="5" charset="0"/>
                          <a:ea typeface="Times New Roman" pitchFamily="5" charset="0"/>
                          <a:cs typeface="Times New Roman" pitchFamily="5" charset="0"/>
                        </a:rPr>
                        <a:t>Emergency Management Procedures and Planning</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90563">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pitchFamily="5" charset="0"/>
                          <a:ea typeface="Times New Roman" pitchFamily="5" charset="0"/>
                          <a:cs typeface="Times New Roman" pitchFamily="5" charset="0"/>
                        </a:rPr>
                        <a:t>Hospital has a plan for unsupported functioning/self sufficiency, including through the use of alternative sources of potable water and electricity, for 96 hours.     </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pitchFamily="5" charset="0"/>
                          <a:ea typeface="Times New Roman" pitchFamily="5" charset="0"/>
                          <a:cs typeface="Times New Roman" pitchFamily="5" charset="0"/>
                        </a:rPr>
                        <a:t>5</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pitchFamily="5" charset="0"/>
                          <a:ea typeface="Times New Roman" pitchFamily="5" charset="0"/>
                          <a:cs typeface="Times New Roman" pitchFamily="5" charset="0"/>
                        </a:rPr>
                        <a:t>70.3</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pitchFamily="5" charset="0"/>
                          <a:ea typeface="Times New Roman" pitchFamily="5" charset="0"/>
                          <a:cs typeface="Times New Roman" pitchFamily="5" charset="0"/>
                        </a:rPr>
                        <a:t>Continuity of Operations</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7525">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pitchFamily="5" charset="0"/>
                          <a:ea typeface="Times New Roman" pitchFamily="5" charset="0"/>
                          <a:cs typeface="Times New Roman" pitchFamily="5" charset="0"/>
                        </a:rPr>
                        <a:t>Hospital has a plan for alternative means of communication or backup communication systems. </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pitchFamily="5" charset="0"/>
                          <a:ea typeface="Times New Roman" pitchFamily="5" charset="0"/>
                          <a:cs typeface="Times New Roman" pitchFamily="5" charset="0"/>
                        </a:rPr>
                        <a:t>5</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pitchFamily="5" charset="0"/>
                          <a:ea typeface="Times New Roman" pitchFamily="5" charset="0"/>
                          <a:cs typeface="Times New Roman" pitchFamily="5" charset="0"/>
                        </a:rPr>
                        <a:t>64.9</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pitchFamily="5" charset="0"/>
                          <a:ea typeface="Times New Roman" pitchFamily="5" charset="0"/>
                          <a:cs typeface="Times New Roman" pitchFamily="5" charset="0"/>
                        </a:rPr>
                        <a:t>Communications</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90563">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pitchFamily="5" charset="0"/>
                          <a:ea typeface="Times New Roman" pitchFamily="5" charset="0"/>
                          <a:cs typeface="Times New Roman" pitchFamily="5" charset="0"/>
                        </a:rPr>
                        <a:t>Hospital has a plan for coordinating all levels of communication, including both intra- and inter-organizational communication, as well as required technology. </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pitchFamily="5" charset="0"/>
                          <a:ea typeface="Times New Roman" pitchFamily="5" charset="0"/>
                          <a:cs typeface="Times New Roman" pitchFamily="5" charset="0"/>
                        </a:rPr>
                        <a:t>4</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chemeClr val="tx2"/>
                          </a:solidFill>
                          <a:effectLst/>
                          <a:latin typeface="Calibri" pitchFamily="5" charset="0"/>
                          <a:ea typeface="Times New Roman" pitchFamily="5" charset="0"/>
                          <a:cs typeface="Times New Roman" pitchFamily="5" charset="0"/>
                        </a:rPr>
                        <a:t>75.7</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13"/>
                        </a:spcBef>
                        <a:spcAft>
                          <a:spcPts val="13"/>
                        </a:spcAft>
                        <a:buClrTx/>
                        <a:buSzTx/>
                        <a:buFontTx/>
                        <a:buNone/>
                        <a:tabLst/>
                      </a:pPr>
                      <a:r>
                        <a:rPr kumimoji="0" lang="en-US" sz="1800" b="0" i="0" u="none" strike="noStrike" cap="none" normalizeH="0" baseline="0">
                          <a:ln>
                            <a:noFill/>
                          </a:ln>
                          <a:solidFill>
                            <a:schemeClr val="tx2"/>
                          </a:solidFill>
                          <a:effectLst/>
                          <a:latin typeface="Calibri" pitchFamily="5" charset="0"/>
                          <a:ea typeface="Times New Roman" pitchFamily="5" charset="0"/>
                          <a:cs typeface="Times New Roman" pitchFamily="5" charset="0"/>
                        </a:rPr>
                        <a:t>Communications</a:t>
                      </a:r>
                      <a:endParaRPr kumimoji="0" lang="en-US" sz="1800" b="0" i="0" u="none" strike="noStrike" cap="none" normalizeH="0" baseline="0">
                        <a:ln>
                          <a:noFill/>
                        </a:ln>
                        <a:solidFill>
                          <a:schemeClr val="tx2"/>
                        </a:solidFill>
                        <a:effectLst/>
                        <a:latin typeface="Times New Roman" pitchFamily="5" charset="0"/>
                        <a:ea typeface="Times New Roman" pitchFamily="5" charset="0"/>
                        <a:cs typeface="Times New Roman" pitchFamily="5" charset="0"/>
                      </a:endParaRPr>
                    </a:p>
                  </a:txBody>
                  <a:tcPr marL="60960" marR="6096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 name="Title 3"/>
          <p:cNvSpPr>
            <a:spLocks noGrp="1"/>
          </p:cNvSpPr>
          <p:nvPr>
            <p:ph type="title"/>
          </p:nvPr>
        </p:nvSpPr>
        <p:spPr/>
        <p:txBody>
          <a:bodyPr/>
          <a:lstStyle/>
          <a:p>
            <a:r>
              <a:rPr lang="en-US" dirty="0" smtClean="0"/>
              <a:t>Priority one topics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4092</TotalTime>
  <Words>3204</Words>
  <Application>Microsoft Macintosh PowerPoint</Application>
  <PresentationFormat>On-screen Show (4:3)</PresentationFormat>
  <Paragraphs>528</Paragraphs>
  <Slides>42</Slides>
  <Notes>42</Notes>
  <HiddenSlides>0</HiddenSlides>
  <MMClips>0</MMClips>
  <ScaleCrop>false</ScaleCrop>
  <HeadingPairs>
    <vt:vector size="4" baseType="variant">
      <vt:variant>
        <vt:lpstr>Design Template</vt:lpstr>
      </vt:variant>
      <vt:variant>
        <vt:i4>1</vt:i4>
      </vt:variant>
      <vt:variant>
        <vt:lpstr>Slide Titles</vt:lpstr>
      </vt:variant>
      <vt:variant>
        <vt:i4>42</vt:i4>
      </vt:variant>
    </vt:vector>
  </HeadingPairs>
  <TitlesOfParts>
    <vt:vector size="43" baseType="lpstr">
      <vt:lpstr>Trek</vt:lpstr>
      <vt:lpstr>Challenges and Approaches to Measuring Hospital Emergency Preparedness</vt:lpstr>
      <vt:lpstr>Acknowledgements</vt:lpstr>
      <vt:lpstr>Outline</vt:lpstr>
      <vt:lpstr>Measure development and validation process</vt:lpstr>
      <vt:lpstr>Obstacles to Usual Developmental Framework</vt:lpstr>
      <vt:lpstr>Revised Measure Development Framework</vt:lpstr>
      <vt:lpstr>Our Process: Where Have We Been?</vt:lpstr>
      <vt:lpstr>Panel Methods</vt:lpstr>
      <vt:lpstr>Priority one topics</vt:lpstr>
      <vt:lpstr>Priority one topics continued</vt:lpstr>
      <vt:lpstr>Priority Two topics</vt:lpstr>
      <vt:lpstr>Priority Two topics continued</vt:lpstr>
      <vt:lpstr>Priority Two topics continued</vt:lpstr>
      <vt:lpstr>Results: Concept Areas Covered by Highest Priority Topics </vt:lpstr>
      <vt:lpstr>Database Analysis</vt:lpstr>
      <vt:lpstr>Search for EP Data Sources</vt:lpstr>
      <vt:lpstr>Database Identification and Narrowing</vt:lpstr>
      <vt:lpstr>Database Selection: The final 11</vt:lpstr>
      <vt:lpstr>Identifying Links</vt:lpstr>
      <vt:lpstr>Example of Identified Link </vt:lpstr>
      <vt:lpstr>Example of Identified Link</vt:lpstr>
      <vt:lpstr>Example of Identified Link</vt:lpstr>
      <vt:lpstr>Links to priority areas 1 and 2</vt:lpstr>
      <vt:lpstr>Issues with Linkages Between Databases</vt:lpstr>
      <vt:lpstr>Additional Database Problems</vt:lpstr>
      <vt:lpstr>Data Quality Example</vt:lpstr>
      <vt:lpstr>Data Correlation</vt:lpstr>
      <vt:lpstr>Summary For Databases</vt:lpstr>
      <vt:lpstr>Challenges in Measuring Preparedness</vt:lpstr>
      <vt:lpstr>Challenges in Measuring Preparedness</vt:lpstr>
      <vt:lpstr>Challenges in Measuring Preparednes</vt:lpstr>
      <vt:lpstr>Conceptual Models Related to Measurement</vt:lpstr>
      <vt:lpstr>Guiding Principals to Address Challenges</vt:lpstr>
      <vt:lpstr>Potential Approaches to Measurement</vt:lpstr>
      <vt:lpstr>Steps Undertaken to Develop Measures</vt:lpstr>
      <vt:lpstr>Steps Undertaken to Develop Measures, Cont.</vt:lpstr>
      <vt:lpstr>Example indicator  Functional Measures</vt:lpstr>
      <vt:lpstr>Example Indicator Modeling + Measure Based Indicators</vt:lpstr>
      <vt:lpstr>Example Indicators  Using multiple approaches   </vt:lpstr>
      <vt:lpstr>Evaluation Criteria Based on National Quality Forum</vt:lpstr>
      <vt:lpstr>Proposed Indicators Known Evidence Base</vt:lpstr>
      <vt:lpstr>Validation Recommendations</vt:lpstr>
    </vt:vector>
  </TitlesOfParts>
  <Company>Battelle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Battelle</dc:creator>
  <cp:lastModifiedBy>Graham</cp:lastModifiedBy>
  <cp:revision>108</cp:revision>
  <dcterms:created xsi:type="dcterms:W3CDTF">2010-10-29T16:06:29Z</dcterms:created>
  <dcterms:modified xsi:type="dcterms:W3CDTF">2010-10-29T16:07:13Z</dcterms:modified>
</cp:coreProperties>
</file>